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theme/themeOverride7.xml" ContentType="application/vnd.openxmlformats-officedocument.themeOverride+xml"/>
  <Override PartName="/ppt/charts/chart19.xml" ContentType="application/vnd.openxmlformats-officedocument.drawingml.chart+xml"/>
  <Override PartName="/ppt/theme/themeOverride8.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theme/themeOverride10.xml" ContentType="application/vnd.openxmlformats-officedocument.themeOverride+xml"/>
  <Override PartName="/ppt/charts/chart24.xml" ContentType="application/vnd.openxmlformats-officedocument.drawingml.chart+xml"/>
  <Override PartName="/ppt/theme/themeOverride11.xml" ContentType="application/vnd.openxmlformats-officedocument.themeOverride+xml"/>
  <Override PartName="/ppt/charts/chart25.xml" ContentType="application/vnd.openxmlformats-officedocument.drawingml.chart+xml"/>
  <Override PartName="/ppt/theme/themeOverride12.xml" ContentType="application/vnd.openxmlformats-officedocument.themeOverride+xml"/>
  <Override PartName="/ppt/charts/chart26.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7" r:id="rId1"/>
    <p:sldMasterId id="2147483711" r:id="rId2"/>
    <p:sldMasterId id="2147483723" r:id="rId3"/>
  </p:sldMasterIdLst>
  <p:notesMasterIdLst>
    <p:notesMasterId r:id="rId63"/>
  </p:notesMasterIdLst>
  <p:handoutMasterIdLst>
    <p:handoutMasterId r:id="rId64"/>
  </p:handoutMasterIdLst>
  <p:sldIdLst>
    <p:sldId id="452" r:id="rId4"/>
    <p:sldId id="426" r:id="rId5"/>
    <p:sldId id="547" r:id="rId6"/>
    <p:sldId id="548" r:id="rId7"/>
    <p:sldId id="519" r:id="rId8"/>
    <p:sldId id="520" r:id="rId9"/>
    <p:sldId id="544" r:id="rId10"/>
    <p:sldId id="549" r:id="rId11"/>
    <p:sldId id="550" r:id="rId12"/>
    <p:sldId id="551" r:id="rId13"/>
    <p:sldId id="552" r:id="rId14"/>
    <p:sldId id="553" r:id="rId15"/>
    <p:sldId id="453" r:id="rId16"/>
    <p:sldId id="533" r:id="rId17"/>
    <p:sldId id="558" r:id="rId18"/>
    <p:sldId id="423" r:id="rId19"/>
    <p:sldId id="501" r:id="rId20"/>
    <p:sldId id="502" r:id="rId21"/>
    <p:sldId id="503" r:id="rId22"/>
    <p:sldId id="462" r:id="rId23"/>
    <p:sldId id="513" r:id="rId24"/>
    <p:sldId id="554" r:id="rId25"/>
    <p:sldId id="514" r:id="rId26"/>
    <p:sldId id="541" r:id="rId27"/>
    <p:sldId id="542" r:id="rId28"/>
    <p:sldId id="545" r:id="rId29"/>
    <p:sldId id="418" r:id="rId30"/>
    <p:sldId id="505" r:id="rId31"/>
    <p:sldId id="534" r:id="rId32"/>
    <p:sldId id="506" r:id="rId33"/>
    <p:sldId id="480" r:id="rId34"/>
    <p:sldId id="543" r:id="rId35"/>
    <p:sldId id="447" r:id="rId36"/>
    <p:sldId id="465" r:id="rId37"/>
    <p:sldId id="557" r:id="rId38"/>
    <p:sldId id="477" r:id="rId39"/>
    <p:sldId id="476" r:id="rId40"/>
    <p:sldId id="560" r:id="rId41"/>
    <p:sldId id="479" r:id="rId42"/>
    <p:sldId id="512" r:id="rId43"/>
    <p:sldId id="485" r:id="rId44"/>
    <p:sldId id="535" r:id="rId45"/>
    <p:sldId id="537" r:id="rId46"/>
    <p:sldId id="446" r:id="rId47"/>
    <p:sldId id="487" r:id="rId48"/>
    <p:sldId id="556" r:id="rId49"/>
    <p:sldId id="540" r:id="rId50"/>
    <p:sldId id="555" r:id="rId51"/>
    <p:sldId id="497" r:id="rId52"/>
    <p:sldId id="475" r:id="rId53"/>
    <p:sldId id="491" r:id="rId54"/>
    <p:sldId id="493" r:id="rId55"/>
    <p:sldId id="494" r:id="rId56"/>
    <p:sldId id="492" r:id="rId57"/>
    <p:sldId id="509" r:id="rId58"/>
    <p:sldId id="433" r:id="rId59"/>
    <p:sldId id="440" r:id="rId60"/>
    <p:sldId id="441" r:id="rId61"/>
    <p:sldId id="442" r:id="rId62"/>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5050"/>
    <a:srgbClr val="24A02A"/>
    <a:srgbClr val="9999FF"/>
    <a:srgbClr val="9FBFDF"/>
    <a:srgbClr val="6699FF"/>
    <a:srgbClr val="035D18"/>
    <a:srgbClr val="414020"/>
    <a:srgbClr val="97BFD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9" autoAdjust="0"/>
    <p:restoredTop sz="96187" autoAdjust="0"/>
  </p:normalViewPr>
  <p:slideViewPr>
    <p:cSldViewPr snapToGrid="0">
      <p:cViewPr varScale="1">
        <p:scale>
          <a:sx n="53" d="100"/>
          <a:sy n="53" d="100"/>
        </p:scale>
        <p:origin x="96" y="13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714" y="78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0.xml"/></Relationships>
</file>

<file path=ppt/charts/_rels/chart24.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11.xml"/></Relationships>
</file>

<file path=ppt/charts/_rels/chart25.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12.xml"/></Relationships>
</file>

<file path=ppt/charts/_rels/chart26.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scnas5p\olivman\SBIR%20DOE%20program%20documentation\Reviewer%20Statistics\FY11%20Phase%20I%20Reviewer%20Affili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cnas5p\olivman\SBIR%20Data%20and%20Charts\FY2013%20SubmissionStats%20(4).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68183587549969"/>
          <c:y val="6.1551414382594816E-2"/>
          <c:w val="0.63649522903915734"/>
          <c:h val="0.65945291050765487"/>
        </c:manualLayout>
      </c:layout>
      <c:scatterChart>
        <c:scatterStyle val="lineMarker"/>
        <c:varyColors val="0"/>
        <c:ser>
          <c:idx val="0"/>
          <c:order val="0"/>
          <c:tx>
            <c:strRef>
              <c:f>allocations!$B$3</c:f>
              <c:strCache>
                <c:ptCount val="1"/>
                <c:pt idx="0">
                  <c:v>SBIR</c:v>
                </c:pt>
              </c:strCache>
            </c:strRef>
          </c:tx>
          <c:spPr>
            <a:ln w="19050" cap="rnd">
              <a:solidFill>
                <a:schemeClr val="accent1"/>
              </a:solidFill>
              <a:round/>
            </a:ln>
            <a:effectLst/>
          </c:spPr>
          <c:marker>
            <c:symbol val="none"/>
          </c:marker>
          <c:xVal>
            <c:numRef>
              <c:f>allocations!$A$4:$A$43</c:f>
              <c:numCache>
                <c:formatCode>General</c:formatCode>
                <c:ptCount val="40"/>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numCache>
            </c:numRef>
          </c:xVal>
          <c:yVal>
            <c:numRef>
              <c:f>allocations!$B$4:$B$43</c:f>
              <c:numCache>
                <c:formatCode>0.0%</c:formatCode>
                <c:ptCount val="40"/>
                <c:pt idx="0">
                  <c:v>1E-3</c:v>
                </c:pt>
                <c:pt idx="1">
                  <c:v>3.0000000000000001E-3</c:v>
                </c:pt>
                <c:pt idx="2">
                  <c:v>5.0000000000000001E-3</c:v>
                </c:pt>
                <c:pt idx="3">
                  <c:v>0.01</c:v>
                </c:pt>
                <c:pt idx="4">
                  <c:v>1.2500000000000001E-2</c:v>
                </c:pt>
                <c:pt idx="5">
                  <c:v>1.2500000000000001E-2</c:v>
                </c:pt>
                <c:pt idx="6">
                  <c:v>1.2500000000000001E-2</c:v>
                </c:pt>
                <c:pt idx="7">
                  <c:v>1.2500000000000001E-2</c:v>
                </c:pt>
                <c:pt idx="8">
                  <c:v>1.2500000000000001E-2</c:v>
                </c:pt>
                <c:pt idx="9">
                  <c:v>1.2500000000000001E-2</c:v>
                </c:pt>
                <c:pt idx="10">
                  <c:v>1.4999999999999999E-2</c:v>
                </c:pt>
                <c:pt idx="11">
                  <c:v>1.4999999999999999E-2</c:v>
                </c:pt>
                <c:pt idx="12">
                  <c:v>0.02</c:v>
                </c:pt>
                <c:pt idx="13">
                  <c:v>0.02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2.5999999999999999E-2</c:v>
                </c:pt>
                <c:pt idx="30">
                  <c:v>2.7E-2</c:v>
                </c:pt>
                <c:pt idx="31">
                  <c:v>2.8000000000000001E-2</c:v>
                </c:pt>
                <c:pt idx="32">
                  <c:v>2.9000000000000001E-2</c:v>
                </c:pt>
                <c:pt idx="33">
                  <c:v>0.03</c:v>
                </c:pt>
                <c:pt idx="34">
                  <c:v>3.2000000000000001E-2</c:v>
                </c:pt>
                <c:pt idx="35">
                  <c:v>3.2000000000000001E-2</c:v>
                </c:pt>
                <c:pt idx="36">
                  <c:v>3.2000000000000001E-2</c:v>
                </c:pt>
                <c:pt idx="37">
                  <c:v>3.2000000000000001E-2</c:v>
                </c:pt>
                <c:pt idx="38">
                  <c:v>3.2000000000000001E-2</c:v>
                </c:pt>
                <c:pt idx="39">
                  <c:v>3.2000000000000001E-2</c:v>
                </c:pt>
              </c:numCache>
            </c:numRef>
          </c:yVal>
          <c:smooth val="0"/>
        </c:ser>
        <c:ser>
          <c:idx val="1"/>
          <c:order val="1"/>
          <c:tx>
            <c:strRef>
              <c:f>allocations!$C$3</c:f>
              <c:strCache>
                <c:ptCount val="1"/>
                <c:pt idx="0">
                  <c:v>STTR</c:v>
                </c:pt>
              </c:strCache>
            </c:strRef>
          </c:tx>
          <c:spPr>
            <a:ln w="19050" cap="rnd">
              <a:solidFill>
                <a:srgbClr val="00B050"/>
              </a:solidFill>
              <a:round/>
            </a:ln>
            <a:effectLst/>
          </c:spPr>
          <c:marker>
            <c:symbol val="none"/>
          </c:marker>
          <c:xVal>
            <c:numRef>
              <c:f>allocations!$A$4:$A$43</c:f>
              <c:numCache>
                <c:formatCode>General</c:formatCode>
                <c:ptCount val="40"/>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numCache>
            </c:numRef>
          </c:xVal>
          <c:yVal>
            <c:numRef>
              <c:f>allocations!$C$4:$C$43</c:f>
              <c:numCache>
                <c:formatCode>General</c:formatCode>
                <c:ptCount val="40"/>
                <c:pt idx="11" formatCode="0.00%">
                  <c:v>5.0000000000000001E-4</c:v>
                </c:pt>
                <c:pt idx="12" formatCode="0.00%">
                  <c:v>1E-3</c:v>
                </c:pt>
                <c:pt idx="13" formatCode="0.00%">
                  <c:v>1.5E-3</c:v>
                </c:pt>
                <c:pt idx="14" formatCode="0.00%">
                  <c:v>1.5E-3</c:v>
                </c:pt>
                <c:pt idx="15" formatCode="0.00%">
                  <c:v>1.5E-3</c:v>
                </c:pt>
                <c:pt idx="16" formatCode="0.00%">
                  <c:v>1.5E-3</c:v>
                </c:pt>
                <c:pt idx="17" formatCode="0.00%">
                  <c:v>1.5E-3</c:v>
                </c:pt>
                <c:pt idx="18" formatCode="0.00%">
                  <c:v>1.5E-3</c:v>
                </c:pt>
                <c:pt idx="19" formatCode="0.00%">
                  <c:v>1.5E-3</c:v>
                </c:pt>
                <c:pt idx="20" formatCode="0.00%">
                  <c:v>1.5E-3</c:v>
                </c:pt>
                <c:pt idx="21" formatCode="0.00%">
                  <c:v>3.0000000000000001E-3</c:v>
                </c:pt>
                <c:pt idx="22" formatCode="0.00%">
                  <c:v>3.0000000000000001E-3</c:v>
                </c:pt>
                <c:pt idx="23" formatCode="0.00%">
                  <c:v>3.0000000000000001E-3</c:v>
                </c:pt>
                <c:pt idx="24" formatCode="0.00%">
                  <c:v>3.0000000000000001E-3</c:v>
                </c:pt>
                <c:pt idx="25" formatCode="0.00%">
                  <c:v>3.0000000000000001E-3</c:v>
                </c:pt>
                <c:pt idx="26" formatCode="0.00%">
                  <c:v>3.0000000000000001E-3</c:v>
                </c:pt>
                <c:pt idx="27" formatCode="0.00%">
                  <c:v>3.0000000000000001E-3</c:v>
                </c:pt>
                <c:pt idx="28" formatCode="0.00%">
                  <c:v>3.0000000000000001E-3</c:v>
                </c:pt>
                <c:pt idx="29" formatCode="0.00%">
                  <c:v>3.5000000000000001E-3</c:v>
                </c:pt>
                <c:pt idx="30" formatCode="0.00%">
                  <c:v>3.5000000000000001E-3</c:v>
                </c:pt>
                <c:pt idx="31" formatCode="0.00%">
                  <c:v>4.0000000000000001E-3</c:v>
                </c:pt>
                <c:pt idx="32" formatCode="0.00%">
                  <c:v>4.0000000000000001E-3</c:v>
                </c:pt>
                <c:pt idx="33" formatCode="0.00%">
                  <c:v>4.4999999999999997E-3</c:v>
                </c:pt>
                <c:pt idx="34" formatCode="0.00%">
                  <c:v>4.4999999999999997E-3</c:v>
                </c:pt>
                <c:pt idx="35" formatCode="0.00%">
                  <c:v>4.4999999999999997E-3</c:v>
                </c:pt>
                <c:pt idx="36" formatCode="0.00%">
                  <c:v>4.4999999999999997E-3</c:v>
                </c:pt>
                <c:pt idx="37" formatCode="0.00%">
                  <c:v>4.4999999999999997E-3</c:v>
                </c:pt>
                <c:pt idx="38" formatCode="0.00%">
                  <c:v>4.4999999999999997E-3</c:v>
                </c:pt>
                <c:pt idx="39" formatCode="0.00%">
                  <c:v>4.4999999999999997E-3</c:v>
                </c:pt>
              </c:numCache>
            </c:numRef>
          </c:yVal>
          <c:smooth val="0"/>
        </c:ser>
        <c:dLbls>
          <c:showLegendKey val="0"/>
          <c:showVal val="0"/>
          <c:showCatName val="0"/>
          <c:showSerName val="0"/>
          <c:showPercent val="0"/>
          <c:showBubbleSize val="0"/>
        </c:dLbls>
        <c:axId val="250177848"/>
        <c:axId val="250177456"/>
      </c:scatterChart>
      <c:valAx>
        <c:axId val="250177848"/>
        <c:scaling>
          <c:orientation val="minMax"/>
          <c:max val="20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0177456"/>
        <c:crosses val="autoZero"/>
        <c:crossBetween val="midCat"/>
      </c:valAx>
      <c:valAx>
        <c:axId val="250177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0177848"/>
        <c:crosses val="autoZero"/>
        <c:crossBetween val="midCat"/>
      </c:valAx>
      <c:spPr>
        <a:solidFill>
          <a:schemeClr val="bg1"/>
        </a:solidFill>
        <a:ln>
          <a:noFill/>
        </a:ln>
        <a:effectLst/>
      </c:spPr>
    </c:plotArea>
    <c:legend>
      <c:legendPos val="b"/>
      <c:layout>
        <c:manualLayout>
          <c:xMode val="edge"/>
          <c:yMode val="edge"/>
          <c:x val="0.78334465685422539"/>
          <c:y val="0.2505702650645692"/>
          <c:w val="0.17515541711972718"/>
          <c:h val="0.272285600909990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25498669258208084"/>
          <c:y val="4.1666666666666664E-2"/>
          <c:w val="0.61666688538932635"/>
          <c:h val="0.89814814814814814"/>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99931557464062"/>
          <c:y val="6.2708151064450282E-2"/>
          <c:w val="0.68711675221329582"/>
          <c:h val="0.6530530037911928"/>
        </c:manualLayout>
      </c:layout>
      <c:areaChart>
        <c:grouping val="stacked"/>
        <c:varyColors val="0"/>
        <c:ser>
          <c:idx val="0"/>
          <c:order val="0"/>
          <c:tx>
            <c:strRef>
              <c:f>Worksheet!$B$33</c:f>
              <c:strCache>
                <c:ptCount val="1"/>
                <c:pt idx="0">
                  <c:v>SBIR</c:v>
                </c:pt>
              </c:strCache>
            </c:strRef>
          </c:tx>
          <c:spPr>
            <a:solidFill>
              <a:schemeClr val="accent1"/>
            </a:solidFill>
            <a:ln>
              <a:noFill/>
            </a:ln>
            <a:effectLst/>
          </c:spPr>
          <c:cat>
            <c:numRef>
              <c:f>Worksheet!$A$34:$A$49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Worksheet!$B$34:$B$49</c:f>
              <c:numCache>
                <c:formatCode>#,##0</c:formatCode>
                <c:ptCount val="16"/>
                <c:pt idx="0">
                  <c:v>1218.3320000000001</c:v>
                </c:pt>
                <c:pt idx="1">
                  <c:v>1454.3820000000001</c:v>
                </c:pt>
                <c:pt idx="2">
                  <c:v>1508.8920000000001</c:v>
                </c:pt>
                <c:pt idx="3">
                  <c:v>1888.472</c:v>
                </c:pt>
                <c:pt idx="4">
                  <c:v>2157.6840000000002</c:v>
                </c:pt>
                <c:pt idx="5">
                  <c:v>2263.1379999999999</c:v>
                </c:pt>
                <c:pt idx="6">
                  <c:v>2355.569</c:v>
                </c:pt>
                <c:pt idx="7">
                  <c:v>2328.2269999999999</c:v>
                </c:pt>
                <c:pt idx="8">
                  <c:v>2365.1370000000002</c:v>
                </c:pt>
                <c:pt idx="9">
                  <c:v>2644.7429999999999</c:v>
                </c:pt>
                <c:pt idx="10">
                  <c:v>2641.7379999999998</c:v>
                </c:pt>
                <c:pt idx="11">
                  <c:v>2462.3000000000002</c:v>
                </c:pt>
                <c:pt idx="12">
                  <c:v>2491.5050000000001</c:v>
                </c:pt>
                <c:pt idx="13">
                  <c:v>2362.3310000000001</c:v>
                </c:pt>
                <c:pt idx="14">
                  <c:v>2511.0030000000002</c:v>
                </c:pt>
                <c:pt idx="15">
                  <c:v>2549.0859999999998</c:v>
                </c:pt>
              </c:numCache>
            </c:numRef>
          </c:val>
        </c:ser>
        <c:ser>
          <c:idx val="1"/>
          <c:order val="1"/>
          <c:tx>
            <c:strRef>
              <c:f>Worksheet!$C$33</c:f>
              <c:strCache>
                <c:ptCount val="1"/>
                <c:pt idx="0">
                  <c:v>STTR</c:v>
                </c:pt>
              </c:strCache>
            </c:strRef>
          </c:tx>
          <c:spPr>
            <a:solidFill>
              <a:srgbClr val="00B050"/>
            </a:solidFill>
            <a:ln>
              <a:solidFill>
                <a:srgbClr val="00B050"/>
              </a:solidFill>
            </a:ln>
            <a:effectLst/>
          </c:spPr>
          <c:cat>
            <c:numRef>
              <c:f>Worksheet!$A$34:$A$49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Worksheet!$C$34:$C$49</c:f>
              <c:numCache>
                <c:formatCode>#,##0</c:formatCode>
                <c:ptCount val="16"/>
                <c:pt idx="0">
                  <c:v>69.846999999999994</c:v>
                </c:pt>
                <c:pt idx="1">
                  <c:v>75.382000000000005</c:v>
                </c:pt>
                <c:pt idx="2">
                  <c:v>95.805999999999997</c:v>
                </c:pt>
                <c:pt idx="3">
                  <c:v>96.665999999999997</c:v>
                </c:pt>
                <c:pt idx="4">
                  <c:v>198.80500000000001</c:v>
                </c:pt>
                <c:pt idx="5">
                  <c:v>233.315</c:v>
                </c:pt>
                <c:pt idx="6">
                  <c:v>241.58799999999999</c:v>
                </c:pt>
                <c:pt idx="7">
                  <c:v>247.99299999999999</c:v>
                </c:pt>
                <c:pt idx="8">
                  <c:v>230.53299999999999</c:v>
                </c:pt>
                <c:pt idx="9">
                  <c:v>273.54000000000002</c:v>
                </c:pt>
                <c:pt idx="10">
                  <c:v>276.43099999999998</c:v>
                </c:pt>
                <c:pt idx="11">
                  <c:v>247.381</c:v>
                </c:pt>
                <c:pt idx="12">
                  <c:v>263.22000000000003</c:v>
                </c:pt>
                <c:pt idx="13">
                  <c:v>254.22200000000001</c:v>
                </c:pt>
                <c:pt idx="14">
                  <c:v>231.00399999999999</c:v>
                </c:pt>
                <c:pt idx="15">
                  <c:v>295.726</c:v>
                </c:pt>
              </c:numCache>
            </c:numRef>
          </c:val>
        </c:ser>
        <c:dLbls>
          <c:showLegendKey val="0"/>
          <c:showVal val="0"/>
          <c:showCatName val="0"/>
          <c:showSerName val="0"/>
          <c:showPercent val="0"/>
          <c:showBubbleSize val="0"/>
        </c:dLbls>
        <c:axId val="44590408"/>
        <c:axId val="44591192"/>
      </c:areaChart>
      <c:dateAx>
        <c:axId val="44590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91192"/>
        <c:crosses val="autoZero"/>
        <c:auto val="0"/>
        <c:lblOffset val="100"/>
        <c:baseTimeUnit val="days"/>
        <c:majorUnit val="5"/>
        <c:majorTimeUnit val="days"/>
      </c:dateAx>
      <c:valAx>
        <c:axId val="44591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90408"/>
        <c:crosses val="autoZero"/>
        <c:crossBetween val="midCat"/>
      </c:valAx>
      <c:spPr>
        <a:solidFill>
          <a:schemeClr val="bg1"/>
        </a:solidFill>
        <a:ln>
          <a:noFill/>
        </a:ln>
        <a:effectLst/>
      </c:spPr>
    </c:plotArea>
    <c:legend>
      <c:legendPos val="b"/>
      <c:layout>
        <c:manualLayout>
          <c:xMode val="edge"/>
          <c:yMode val="edge"/>
          <c:x val="0.80121681724155402"/>
          <c:y val="0.28278251676873722"/>
          <c:w val="0.18151753270937079"/>
          <c:h val="0.244995261009040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4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329398538504778"/>
          <c:y val="9.7285995950827694E-2"/>
          <c:w val="0.35132096683530073"/>
          <c:h val="0.6088364234758116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00B050"/>
              </a:solidFill>
            </c:spPr>
          </c:dPt>
          <c:dPt>
            <c:idx val="1"/>
            <c:bubble3D val="0"/>
            <c:spPr>
              <a:solidFill>
                <a:srgbClr val="92D050"/>
              </a:solidFill>
            </c:spPr>
          </c:dPt>
          <c:dPt>
            <c:idx val="2"/>
            <c:bubble3D val="0"/>
            <c:spPr>
              <a:solidFill>
                <a:schemeClr val="bg1">
                  <a:lumMod val="65000"/>
                </a:schemeClr>
              </a:solidFill>
            </c:spPr>
          </c:dPt>
          <c:cat>
            <c:strRef>
              <c:f>'[Chart in Microsoft PowerPoint]application&amp;awards FY18'!$A$64:$A$66</c:f>
              <c:strCache>
                <c:ptCount val="3"/>
                <c:pt idx="0">
                  <c:v>Awarded (37%)</c:v>
                </c:pt>
                <c:pt idx="1">
                  <c:v>Recommended for Funding--Not Awarded (26%)</c:v>
                </c:pt>
                <c:pt idx="2">
                  <c:v>Not Recommended for Funding (37%)</c:v>
                </c:pt>
              </c:strCache>
            </c:strRef>
          </c:cat>
          <c:val>
            <c:numRef>
              <c:f>'[Chart in Microsoft PowerPoint]application&amp;awards FY18'!$B$64:$B$66</c:f>
              <c:numCache>
                <c:formatCode>0%</c:formatCode>
                <c:ptCount val="3"/>
                <c:pt idx="0">
                  <c:v>0.36842105263157893</c:v>
                </c:pt>
                <c:pt idx="1">
                  <c:v>0.26315789473684209</c:v>
                </c:pt>
                <c:pt idx="2">
                  <c:v>0.36842105263157893</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00B050"/>
              </a:solidFill>
            </c:spPr>
          </c:dPt>
          <c:dPt>
            <c:idx val="1"/>
            <c:bubble3D val="0"/>
            <c:spPr>
              <a:solidFill>
                <a:srgbClr val="92D050"/>
              </a:solidFill>
            </c:spPr>
          </c:dPt>
          <c:dPt>
            <c:idx val="2"/>
            <c:bubble3D val="0"/>
            <c:spPr>
              <a:solidFill>
                <a:schemeClr val="bg1">
                  <a:lumMod val="65000"/>
                </a:schemeClr>
              </a:solidFill>
            </c:spPr>
          </c:dPt>
          <c:cat>
            <c:strRef>
              <c:f>'[Chart in Microsoft PowerPoint]application&amp;awards FY18'!$A$80:$A$82</c:f>
              <c:strCache>
                <c:ptCount val="3"/>
                <c:pt idx="0">
                  <c:v>Awarded (38%)</c:v>
                </c:pt>
                <c:pt idx="1">
                  <c:v>Recommended for Funding--Not Awarded (19%)</c:v>
                </c:pt>
                <c:pt idx="2">
                  <c:v>Not Recommended for Funding (43%)</c:v>
                </c:pt>
              </c:strCache>
            </c:strRef>
          </c:cat>
          <c:val>
            <c:numRef>
              <c:f>'[Chart in Microsoft PowerPoint]application&amp;awards FY18'!$B$80:$B$82</c:f>
              <c:numCache>
                <c:formatCode>0%</c:formatCode>
                <c:ptCount val="3"/>
                <c:pt idx="0">
                  <c:v>0.38095238095238093</c:v>
                </c:pt>
                <c:pt idx="1">
                  <c:v>0.19047619047619047</c:v>
                </c:pt>
                <c:pt idx="2">
                  <c:v>0.42857142857142855</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6.7340551797844359E-2"/>
          <c:y val="0.14153109681146775"/>
          <c:w val="0.8677391961250811"/>
          <c:h val="0.82924535810191391"/>
        </c:manualLayout>
      </c:layout>
      <c:pie3DChart>
        <c:varyColors val="1"/>
        <c:ser>
          <c:idx val="0"/>
          <c:order val="0"/>
          <c:spPr>
            <a:solidFill>
              <a:srgbClr val="00B050"/>
            </a:solidFill>
          </c:spPr>
          <c:dPt>
            <c:idx val="1"/>
            <c:bubble3D val="0"/>
            <c:spPr>
              <a:solidFill>
                <a:srgbClr val="92D050"/>
              </a:solidFill>
            </c:spPr>
          </c:dPt>
          <c:dPt>
            <c:idx val="2"/>
            <c:bubble3D val="0"/>
            <c:spPr>
              <a:solidFill>
                <a:schemeClr val="bg1">
                  <a:lumMod val="65000"/>
                </a:schemeClr>
              </a:solidFill>
            </c:spPr>
          </c:dPt>
          <c:dPt>
            <c:idx val="3"/>
            <c:bubble3D val="0"/>
            <c:spPr>
              <a:solidFill>
                <a:schemeClr val="tx1"/>
              </a:solidFill>
              <a:ln>
                <a:solidFill>
                  <a:sysClr val="windowText" lastClr="000000"/>
                </a:solidFill>
              </a:ln>
            </c:spPr>
          </c:dPt>
          <c:dLbls>
            <c:dLbl>
              <c:idx val="0"/>
              <c:layout>
                <c:manualLayout>
                  <c:x val="-0.21298637542774509"/>
                  <c:y val="2.9116772669405412E-2"/>
                </c:manualLayout>
              </c:layout>
              <c:tx>
                <c:rich>
                  <a:bodyPr/>
                  <a:lstStyle/>
                  <a:p>
                    <a:fld id="{84F6F872-8AD0-4E85-B00F-2CF4F5EA813B}" type="CATEGORYNAME">
                      <a:rPr lang="en-US" smtClean="0"/>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16700068073311827"/>
                  <c:y val="-0.2246151034496989"/>
                </c:manualLayout>
              </c:layout>
              <c:tx>
                <c:rich>
                  <a:bodyPr/>
                  <a:lstStyle/>
                  <a:p>
                    <a:fld id="{4E4C3AC3-D3AC-4E21-A672-F56BCB1AF5B0}" type="CATEGORYNAME">
                      <a:rPr lang="en-US" smtClean="0"/>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0.10407288799310271"/>
                  <c:y val="7.0712162197127407E-2"/>
                </c:manualLayout>
              </c:layout>
              <c:tx>
                <c:rich>
                  <a:bodyPr/>
                  <a:lstStyle/>
                  <a:p>
                    <a:fld id="{BEF4E426-0652-4FB4-961B-29E7693A7829}" type="CATEGORYNAME">
                      <a:rPr lang="en-US" smtClean="0"/>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3"/>
              <c:layout>
                <c:manualLayout>
                  <c:x val="6.0507493019245767E-2"/>
                  <c:y val="4.1595389527722014E-3"/>
                </c:manualLayout>
              </c:layout>
              <c:tx>
                <c:rich>
                  <a:bodyPr/>
                  <a:lstStyle/>
                  <a:p>
                    <a:fld id="{7E1886DE-F939-4600-9670-A466BFB56CAA}" type="CATEGORYNAME">
                      <a:rPr lang="en-US" smtClean="0"/>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65000"/>
                    <a:lumOff val="35000"/>
                  </a:prst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'[Chart in Microsoft PowerPoint]application&amp;awards FY18'!$A$42:$A$45</c:f>
              <c:strCache>
                <c:ptCount val="4"/>
                <c:pt idx="0">
                  <c:v>Awarded (46%)</c:v>
                </c:pt>
                <c:pt idx="1">
                  <c:v>Recommended for Funding--Not Awarded (25%)</c:v>
                </c:pt>
                <c:pt idx="2">
                  <c:v>Not Recommended for Funding (28%)</c:v>
                </c:pt>
                <c:pt idx="3">
                  <c:v>Declined without Review (1%)</c:v>
                </c:pt>
              </c:strCache>
            </c:strRef>
          </c:cat>
          <c:val>
            <c:numRef>
              <c:f>'[Chart in Microsoft PowerPoint]application&amp;awards FY18'!$B$42:$B$45</c:f>
              <c:numCache>
                <c:formatCode>0%</c:formatCode>
                <c:ptCount val="4"/>
                <c:pt idx="0">
                  <c:v>0.4578005115089514</c:v>
                </c:pt>
                <c:pt idx="1">
                  <c:v>0.25319693094629159</c:v>
                </c:pt>
                <c:pt idx="2">
                  <c:v>0.28388746803069054</c:v>
                </c:pt>
                <c:pt idx="3">
                  <c:v>4.4843049327354303E-3</c:v>
                </c:pt>
              </c:numCache>
            </c:numRef>
          </c:val>
        </c:ser>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view3D>
      <c:rotX val="40"/>
      <c:rotY val="35"/>
      <c:rAngAx val="0"/>
    </c:view3D>
    <c:floor>
      <c:thickness val="0"/>
    </c:floor>
    <c:sideWall>
      <c:thickness val="0"/>
    </c:sideWall>
    <c:backWall>
      <c:thickness val="0"/>
    </c:backWall>
    <c:plotArea>
      <c:layout>
        <c:manualLayout>
          <c:layoutTarget val="inner"/>
          <c:xMode val="edge"/>
          <c:yMode val="edge"/>
          <c:x val="0.10136182798730717"/>
          <c:y val="9.2767305590157043E-2"/>
          <c:w val="0.81393144829027264"/>
          <c:h val="0.80101325300183879"/>
        </c:manualLayout>
      </c:layout>
      <c:pie3DChart>
        <c:varyColors val="1"/>
        <c:ser>
          <c:idx val="0"/>
          <c:order val="0"/>
          <c:tx>
            <c:strRef>
              <c:f>'chart data'!$B$1</c:f>
              <c:strCache>
                <c:ptCount val="1"/>
                <c:pt idx="0">
                  <c:v>Column1</c:v>
                </c:pt>
              </c:strCache>
            </c:strRef>
          </c:tx>
          <c:spPr>
            <a:solidFill>
              <a:srgbClr val="996633"/>
            </a:solidFill>
          </c:spPr>
          <c:explosion val="25"/>
          <c:dPt>
            <c:idx val="0"/>
            <c:bubble3D val="0"/>
            <c:spPr>
              <a:solidFill>
                <a:srgbClr val="B9CDE5"/>
              </a:solidFill>
            </c:spPr>
          </c:dPt>
          <c:dPt>
            <c:idx val="1"/>
            <c:bubble3D val="0"/>
            <c:spPr>
              <a:solidFill>
                <a:srgbClr val="92D050"/>
              </a:solidFill>
            </c:spPr>
          </c:dPt>
          <c:dPt>
            <c:idx val="2"/>
            <c:bubble3D val="0"/>
            <c:spPr>
              <a:solidFill>
                <a:srgbClr val="92D050"/>
              </a:solidFill>
            </c:spPr>
          </c:dPt>
          <c:dPt>
            <c:idx val="3"/>
            <c:bubble3D val="0"/>
            <c:spPr>
              <a:solidFill>
                <a:srgbClr val="B9CDE5"/>
              </a:solidFill>
            </c:spPr>
          </c:dPt>
          <c:dPt>
            <c:idx val="4"/>
            <c:bubble3D val="0"/>
            <c:spPr>
              <a:solidFill>
                <a:srgbClr val="92D050"/>
              </a:solidFill>
            </c:spPr>
          </c:dPt>
          <c:dPt>
            <c:idx val="5"/>
            <c:bubble3D val="0"/>
            <c:spPr>
              <a:solidFill>
                <a:srgbClr val="92D050"/>
              </a:solidFill>
            </c:spPr>
          </c:dPt>
          <c:dPt>
            <c:idx val="6"/>
            <c:bubble3D val="0"/>
            <c:spPr>
              <a:solidFill>
                <a:srgbClr val="B9CDE5"/>
              </a:solidFill>
            </c:spPr>
          </c:dPt>
          <c:dPt>
            <c:idx val="7"/>
            <c:bubble3D val="0"/>
            <c:spPr>
              <a:solidFill>
                <a:srgbClr val="B9CDE5"/>
              </a:solidFill>
            </c:spPr>
          </c:dPt>
          <c:dPt>
            <c:idx val="8"/>
            <c:bubble3D val="0"/>
            <c:spPr>
              <a:solidFill>
                <a:srgbClr val="B9CDE5"/>
              </a:solidFill>
            </c:spPr>
          </c:dPt>
          <c:dPt>
            <c:idx val="9"/>
            <c:bubble3D val="0"/>
            <c:spPr>
              <a:solidFill>
                <a:srgbClr val="B9CDE5"/>
              </a:solidFill>
            </c:spPr>
          </c:dPt>
          <c:dPt>
            <c:idx val="10"/>
            <c:bubble3D val="0"/>
            <c:spPr>
              <a:solidFill>
                <a:srgbClr val="B9CDE5"/>
              </a:solidFill>
            </c:spPr>
          </c:dPt>
          <c:dLbls>
            <c:dLbl>
              <c:idx val="0"/>
              <c:layout>
                <c:manualLayout>
                  <c:x val="-9.8134823279757671E-2"/>
                  <c:y val="0.13187382955826152"/>
                </c:manualLayout>
              </c:layou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0340590325089291E-3"/>
                  <c:y val="-0.12004389421325139"/>
                </c:manualLayout>
              </c:layout>
              <c:tx>
                <c:rich>
                  <a:bodyPr/>
                  <a:lstStyle/>
                  <a:p>
                    <a:r>
                      <a:rPr lang="en-US" dirty="0" smtClean="0"/>
                      <a:t>HHS</a:t>
                    </a:r>
                  </a:p>
                </c:rich>
              </c:tx>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3.8110977748675556E-2"/>
                  <c:y val="-2.0494911491301657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3.4957796140649512E-2"/>
                  <c:y val="-9.2046504139444707E-3"/>
                </c:manualLayout>
              </c:layout>
              <c:showLegendKey val="0"/>
              <c:showVal val="0"/>
              <c:showCatName val="1"/>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6.9339439330613562E-3"/>
                  <c:y val="2.9446407538280348E-2"/>
                </c:manualLayout>
              </c:layout>
              <c:tx>
                <c:rich>
                  <a:bodyPr/>
                  <a:lstStyle/>
                  <a:p>
                    <a:r>
                      <a:rPr lang="en-US" dirty="0" smtClean="0"/>
                      <a:t>All Others</a:t>
                    </a:r>
                    <a:endParaRPr lang="en-US" dirty="0"/>
                  </a:p>
                </c:rich>
              </c:tx>
              <c:showLegendKey val="0"/>
              <c:showVal val="0"/>
              <c:showCatName val="1"/>
              <c:showSerName val="0"/>
              <c:showPercent val="0"/>
              <c:showBubbleSize val="0"/>
              <c:extLst>
                <c:ext xmlns:c15="http://schemas.microsoft.com/office/drawing/2012/chart" uri="{CE6537A1-D6FC-4f65-9D91-7224C49458BB}">
                  <c15:layout/>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layout/>
              </c:ext>
            </c:extLst>
          </c:dLbls>
          <c:cat>
            <c:strRef>
              <c:f>'chart data'!$A$2:$A$12</c:f>
              <c:strCache>
                <c:ptCount val="11"/>
                <c:pt idx="0">
                  <c:v>DOD</c:v>
                </c:pt>
                <c:pt idx="1">
                  <c:v>HHS</c:v>
                </c:pt>
                <c:pt idx="2">
                  <c:v>DOE</c:v>
                </c:pt>
                <c:pt idx="3">
                  <c:v>NASA</c:v>
                </c:pt>
                <c:pt idx="4">
                  <c:v>NSF</c:v>
                </c:pt>
                <c:pt idx="5">
                  <c:v>USDA</c:v>
                </c:pt>
                <c:pt idx="6">
                  <c:v>DHS</c:v>
                </c:pt>
                <c:pt idx="7">
                  <c:v>DOC</c:v>
                </c:pt>
                <c:pt idx="8">
                  <c:v>DOT</c:v>
                </c:pt>
                <c:pt idx="9">
                  <c:v>Education</c:v>
                </c:pt>
                <c:pt idx="10">
                  <c:v>EPA</c:v>
                </c:pt>
              </c:strCache>
            </c:strRef>
          </c:cat>
          <c:val>
            <c:numRef>
              <c:f>'chart data'!$B$2:$B$12</c:f>
              <c:numCache>
                <c:formatCode>_(* #,##0_);_(* \(#,##0\);_(* "-"??_);_(@_)</c:formatCode>
                <c:ptCount val="11"/>
                <c:pt idx="0">
                  <c:v>1069648610</c:v>
                </c:pt>
                <c:pt idx="1">
                  <c:v>797000000</c:v>
                </c:pt>
                <c:pt idx="2">
                  <c:v>206142219</c:v>
                </c:pt>
                <c:pt idx="3">
                  <c:v>180103848</c:v>
                </c:pt>
                <c:pt idx="4">
                  <c:v>176000000</c:v>
                </c:pt>
                <c:pt idx="5">
                  <c:v>20276576</c:v>
                </c:pt>
                <c:pt idx="6">
                  <c:v>17727859</c:v>
                </c:pt>
                <c:pt idx="7">
                  <c:v>8408000</c:v>
                </c:pt>
                <c:pt idx="8">
                  <c:v>7887420</c:v>
                </c:pt>
                <c:pt idx="9">
                  <c:v>7500000</c:v>
                </c:pt>
                <c:pt idx="10">
                  <c:v>4192000</c:v>
                </c:pt>
              </c:numCache>
            </c:numRef>
          </c:val>
        </c:ser>
        <c:dLbls>
          <c:showLegendKey val="0"/>
          <c:showVal val="1"/>
          <c:showCatName val="0"/>
          <c:showSerName val="0"/>
          <c:showPercent val="0"/>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Phase I Reviewer Affiliation</a:t>
            </a:r>
          </a:p>
        </c:rich>
      </c:tx>
      <c:layout>
        <c:manualLayout>
          <c:xMode val="edge"/>
          <c:yMode val="edge"/>
          <c:x val="0.29663057258167691"/>
          <c:y val="2.7492029179047174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chemeClr val="tx1">
                  <a:lumMod val="75000"/>
                  <a:lumOff val="25000"/>
                </a:schemeClr>
              </a:solidFill>
            </c:spPr>
          </c:dPt>
          <c:dPt>
            <c:idx val="1"/>
            <c:bubble3D val="0"/>
            <c:spPr>
              <a:solidFill>
                <a:schemeClr val="bg1">
                  <a:lumMod val="50000"/>
                </a:schemeClr>
              </a:solidFill>
            </c:spPr>
          </c:dPt>
          <c:dPt>
            <c:idx val="2"/>
            <c:bubble3D val="0"/>
            <c:spPr>
              <a:solidFill>
                <a:schemeClr val="bg1">
                  <a:lumMod val="75000"/>
                </a:schemeClr>
              </a:solidFill>
            </c:spPr>
          </c:dPt>
          <c:dPt>
            <c:idx val="3"/>
            <c:bubble3D val="0"/>
            <c:spPr>
              <a:solidFill>
                <a:schemeClr val="bg1">
                  <a:lumMod val="95000"/>
                </a:schemeClr>
              </a:solidFill>
            </c:spPr>
          </c:dPt>
          <c:dLbls>
            <c:dLbl>
              <c:idx val="0"/>
              <c:layout/>
              <c:tx>
                <c:rich>
                  <a:bodyPr/>
                  <a:lstStyle/>
                  <a:p>
                    <a:pPr>
                      <a:defRPr>
                        <a:solidFill>
                          <a:schemeClr val="bg1"/>
                        </a:solidFill>
                      </a:defRPr>
                    </a:pPr>
                    <a:fld id="{3C4833CF-1F64-4B49-BC2A-F3CD748FCCF7}" type="CATEGORYNAME">
                      <a:rPr lang="en-US"/>
                      <a:pPr>
                        <a:defRPr>
                          <a:solidFill>
                            <a:schemeClr val="bg1"/>
                          </a:solidFill>
                        </a:defRPr>
                      </a:pPr>
                      <a:t>[CATEGORY NAME]</a:t>
                    </a:fld>
                    <a:r>
                      <a:rPr lang="en-US" baseline="0" dirty="0"/>
                      <a:t>
</a:t>
                    </a:r>
                    <a:r>
                      <a:rPr lang="en-US" baseline="0" dirty="0" smtClean="0"/>
                      <a:t>46%</a:t>
                    </a:r>
                  </a:p>
                </c:rich>
              </c:tx>
              <c:spPr/>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7.3462822317077431E-2"/>
                  <c:y val="4.1782646980269088E-2"/>
                </c:manualLayout>
              </c:layout>
              <c:tx>
                <c:rich>
                  <a:bodyPr/>
                  <a:lstStyle/>
                  <a:p>
                    <a:r>
                      <a:rPr lang="en-US" smtClean="0"/>
                      <a:t>Business</a:t>
                    </a:r>
                    <a:r>
                      <a:rPr lang="en-US" baseline="0" smtClean="0"/>
                      <a:t> &amp; Industry 12%</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a:solidFill>
                      <a:schemeClr val="tx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Sheet1!$A$11:$A$14</c:f>
              <c:strCache>
                <c:ptCount val="4"/>
                <c:pt idx="0">
                  <c:v>National Laboratory</c:v>
                </c:pt>
                <c:pt idx="1">
                  <c:v>University</c:v>
                </c:pt>
                <c:pt idx="2">
                  <c:v>Private Sector</c:v>
                </c:pt>
                <c:pt idx="3">
                  <c:v>Government</c:v>
                </c:pt>
              </c:strCache>
            </c:strRef>
          </c:cat>
          <c:val>
            <c:numRef>
              <c:f>Sheet1!$B$11:$B$14</c:f>
              <c:numCache>
                <c:formatCode>General</c:formatCode>
                <c:ptCount val="4"/>
                <c:pt idx="0">
                  <c:v>1099</c:v>
                </c:pt>
                <c:pt idx="1">
                  <c:v>719</c:v>
                </c:pt>
                <c:pt idx="2">
                  <c:v>206</c:v>
                </c:pt>
                <c:pt idx="3">
                  <c:v>207</c:v>
                </c:pt>
              </c:numCache>
            </c:numRef>
          </c:val>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600">
          <a:solidFill>
            <a:schemeClr val="tx1">
              <a:lumMod val="65000"/>
              <a:lumOff val="35000"/>
            </a:schemeClr>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66777755905511815"/>
          <c:y val="0.15617599883347916"/>
          <c:w val="0.31555577427821524"/>
          <c:h val="0.8438240011665209"/>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1.5384615384615385E-2"/>
          <c:y val="5.6410256410256411E-2"/>
          <c:w val="0.57541417322834643"/>
          <c:h val="0.88717948717948714"/>
        </c:manualLayout>
      </c:layout>
      <c:pie3DChart>
        <c:varyColors val="1"/>
        <c:ser>
          <c:idx val="0"/>
          <c:order val="0"/>
          <c:spPr>
            <a:solidFill>
              <a:srgbClr val="00B050"/>
            </a:solidFill>
          </c:spPr>
          <c:dPt>
            <c:idx val="1"/>
            <c:bubble3D val="0"/>
            <c:spPr>
              <a:solidFill>
                <a:srgbClr val="92D050"/>
              </a:solidFill>
            </c:spPr>
          </c:dPt>
          <c:dPt>
            <c:idx val="2"/>
            <c:bubble3D val="0"/>
            <c:spPr>
              <a:solidFill>
                <a:schemeClr val="bg1">
                  <a:lumMod val="65000"/>
                </a:schemeClr>
              </a:solidFill>
            </c:spPr>
          </c:dPt>
          <c:dPt>
            <c:idx val="3"/>
            <c:bubble3D val="0"/>
            <c:spPr>
              <a:solidFill>
                <a:schemeClr val="tx1"/>
              </a:solidFill>
            </c:spPr>
          </c:dPt>
          <c:dLbls>
            <c:dLbl>
              <c:idx val="0"/>
              <c:layout>
                <c:manualLayout>
                  <c:x val="4.0359311885295887E-2"/>
                  <c:y val="-5.109271475814374E-2"/>
                </c:manualLayout>
              </c:layout>
              <c:tx>
                <c:rich>
                  <a:bodyPr/>
                  <a:lstStyle/>
                  <a:p>
                    <a:fld id="{9FE64652-F372-41F9-8411-FDB6780A5094}" type="CATEGORYNAME">
                      <a:rPr lang="en-US" smtClean="0"/>
                      <a:pPr/>
                      <a:t>[CATEGORY NAME]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6.8853701435740919E-2"/>
                  <c:y val="-6.3822865915134475E-2"/>
                </c:manualLayout>
              </c:layout>
              <c:tx>
                <c:rich>
                  <a:bodyPr/>
                  <a:lstStyle/>
                  <a:p>
                    <a:fld id="{1DAA89D5-DD1E-4E01-BECA-BC5CD7CF54C9}" type="CATEGORYNAME">
                      <a:rPr lang="en-US" smtClean="0"/>
                      <a:pPr/>
                      <a:t>[CATEGORY NAME]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0.31663642962883487"/>
                      <c:h val="0.23733202535786679"/>
                    </c:manualLayout>
                  </c15:layout>
                  <c15:dlblFieldTable/>
                  <c15:showDataLabelsRange val="0"/>
                </c:ext>
              </c:extLst>
            </c:dLbl>
            <c:dLbl>
              <c:idx val="2"/>
              <c:layout>
                <c:manualLayout>
                  <c:x val="7.5195489725874948E-2"/>
                  <c:y val="-0.1831646300301262"/>
                </c:manualLayout>
              </c:layout>
              <c:tx>
                <c:rich>
                  <a:bodyPr wrap="square" lIns="38100" tIns="19050" rIns="38100" bIns="19050" anchor="ctr">
                    <a:noAutofit/>
                  </a:bodyPr>
                  <a:lstStyle/>
                  <a:p>
                    <a:pPr>
                      <a:defRPr b="1"/>
                    </a:pPr>
                    <a:fld id="{85800ACD-3755-4818-9FBE-29C8CC16B5A8}" type="CATEGORYNAME">
                      <a:rPr lang="en-US" smtClean="0"/>
                      <a:pPr>
                        <a:defRPr b="1"/>
                      </a:pPr>
                      <a:t>[CATEGORY NAME]</a:t>
                    </a:fld>
                    <a:endParaRPr lang="en-US"/>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514066072160277"/>
                      <c:h val="0.22561192534019436"/>
                    </c:manualLayout>
                  </c15:layout>
                  <c15:dlblFieldTable/>
                  <c15:showDataLabelsRange val="0"/>
                </c:ext>
              </c:extLst>
            </c:dLbl>
            <c:dLbl>
              <c:idx val="3"/>
              <c:layout>
                <c:manualLayout>
                  <c:x val="1.1287812466828653E-2"/>
                  <c:y val="-5.8600500088362168E-3"/>
                </c:manualLayout>
              </c:layout>
              <c:tx>
                <c:rich>
                  <a:bodyPr/>
                  <a:lstStyle/>
                  <a:p>
                    <a:fld id="{5C9EBABA-3307-4BD6-A54C-40953FB21BC0}" type="CATEGORYNAME">
                      <a:rPr lang="en-US" smtClean="0"/>
                      <a:pPr/>
                      <a:t>[CATEGORY NAME]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0.23284321558484838"/>
                      <c:h val="0.18046024002211131"/>
                    </c:manualLayout>
                  </c15:layout>
                  <c15:dlblFieldTable/>
                  <c15:showDataLabelsRange val="0"/>
                </c:ext>
              </c:extLst>
            </c:dLbl>
            <c:spPr>
              <a:noFill/>
              <a:ln>
                <a:noFill/>
              </a:ln>
              <a:effectLst/>
            </c:spPr>
            <c:txPr>
              <a:bodyPr wrap="square" lIns="38100" tIns="19050" rIns="38100" bIns="19050" anchor="ctr">
                <a:spAutoFit/>
              </a:bodyPr>
              <a:lstStyle/>
              <a:p>
                <a:pPr>
                  <a:defRPr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'application&amp;awards FY18'!$A$29:$A$32</c:f>
              <c:strCache>
                <c:ptCount val="4"/>
                <c:pt idx="0">
                  <c:v>Awarded (26%)</c:v>
                </c:pt>
                <c:pt idx="1">
                  <c:v>Recommended for Funding--Not Awarded (12%)</c:v>
                </c:pt>
                <c:pt idx="2">
                  <c:v>Not Recommended for Funding (51%)</c:v>
                </c:pt>
                <c:pt idx="3">
                  <c:v>Declined without Review (10%)</c:v>
                </c:pt>
              </c:strCache>
            </c:strRef>
          </c:cat>
          <c:val>
            <c:numRef>
              <c:f>'application&amp;awards FY18'!$B$29:$B$32</c:f>
              <c:numCache>
                <c:formatCode>0%</c:formatCode>
                <c:ptCount val="4"/>
                <c:pt idx="0">
                  <c:v>0.26196636481241914</c:v>
                </c:pt>
                <c:pt idx="1">
                  <c:v>0.12483829236739974</c:v>
                </c:pt>
                <c:pt idx="2">
                  <c:v>0.51228978007761972</c:v>
                </c:pt>
                <c:pt idx="3">
                  <c:v>0.10090556274256145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1879382889200561"/>
          <c:y val="0.20370370370370369"/>
          <c:w val="0.6297335203366059"/>
          <c:h val="0.60185185185185186"/>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0.1879382889200561"/>
          <c:y val="0.20370370370370369"/>
          <c:w val="0.6297335203366059"/>
          <c:h val="0.60185185185185186"/>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0.21434830805800945"/>
          <c:y val="4.1666666666666664E-2"/>
          <c:w val="0.61666688538932635"/>
          <c:h val="0.89814814814814814"/>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0" y="0"/>
            <a:ext cx="3037628" cy="464740"/>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defRPr sz="1200">
                <a:latin typeface="Arial" charset="0"/>
              </a:defRPr>
            </a:lvl1pPr>
          </a:lstStyle>
          <a:p>
            <a:pPr>
              <a:defRPr/>
            </a:pPr>
            <a:endParaRPr lang="en-US" dirty="0"/>
          </a:p>
        </p:txBody>
      </p:sp>
      <p:sp>
        <p:nvSpPr>
          <p:cNvPr id="350211" name="Rectangle 3"/>
          <p:cNvSpPr>
            <a:spLocks noGrp="1" noChangeArrowheads="1"/>
          </p:cNvSpPr>
          <p:nvPr>
            <p:ph type="dt" sz="quarter" idx="1"/>
          </p:nvPr>
        </p:nvSpPr>
        <p:spPr bwMode="auto">
          <a:xfrm>
            <a:off x="3971183" y="0"/>
            <a:ext cx="3037628" cy="464740"/>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lgn="r">
              <a:defRPr sz="1200">
                <a:latin typeface="Arial" charset="0"/>
              </a:defRPr>
            </a:lvl1pPr>
          </a:lstStyle>
          <a:p>
            <a:pPr>
              <a:defRPr/>
            </a:pPr>
            <a:endParaRPr lang="en-US" dirty="0"/>
          </a:p>
        </p:txBody>
      </p:sp>
      <p:sp>
        <p:nvSpPr>
          <p:cNvPr id="350212" name="Rectangle 4"/>
          <p:cNvSpPr>
            <a:spLocks noGrp="1" noChangeArrowheads="1"/>
          </p:cNvSpPr>
          <p:nvPr>
            <p:ph type="ftr" sz="quarter" idx="2"/>
          </p:nvPr>
        </p:nvSpPr>
        <p:spPr bwMode="auto">
          <a:xfrm>
            <a:off x="0" y="8830068"/>
            <a:ext cx="3037628" cy="464740"/>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defRPr sz="1200">
                <a:latin typeface="Arial" charset="0"/>
              </a:defRPr>
            </a:lvl1pPr>
          </a:lstStyle>
          <a:p>
            <a:pPr>
              <a:defRPr/>
            </a:pPr>
            <a:endParaRPr lang="en-US" dirty="0"/>
          </a:p>
        </p:txBody>
      </p:sp>
      <p:sp>
        <p:nvSpPr>
          <p:cNvPr id="350213" name="Rectangle 5"/>
          <p:cNvSpPr>
            <a:spLocks noGrp="1" noChangeArrowheads="1"/>
          </p:cNvSpPr>
          <p:nvPr>
            <p:ph type="sldNum" sz="quarter" idx="3"/>
          </p:nvPr>
        </p:nvSpPr>
        <p:spPr bwMode="auto">
          <a:xfrm>
            <a:off x="3971183" y="8830068"/>
            <a:ext cx="3037628" cy="464740"/>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dirty="0"/>
          </a:p>
        </p:txBody>
      </p:sp>
    </p:spTree>
    <p:extLst>
      <p:ext uri="{BB962C8B-B14F-4D97-AF65-F5344CB8AC3E}">
        <p14:creationId xmlns:p14="http://schemas.microsoft.com/office/powerpoint/2010/main" val="104800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37628" cy="464740"/>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lvl1pPr defTabSz="933913">
              <a:defRPr sz="1200">
                <a:latin typeface="Arial" charset="0"/>
              </a:defRPr>
            </a:lvl1pPr>
          </a:lstStyle>
          <a:p>
            <a:pPr>
              <a:defRPr/>
            </a:pPr>
            <a:endParaRPr lang="en-US" dirty="0"/>
          </a:p>
        </p:txBody>
      </p:sp>
      <p:sp>
        <p:nvSpPr>
          <p:cNvPr id="107523" name="Rectangle 3"/>
          <p:cNvSpPr>
            <a:spLocks noGrp="1" noChangeArrowheads="1"/>
          </p:cNvSpPr>
          <p:nvPr>
            <p:ph type="dt" idx="1"/>
          </p:nvPr>
        </p:nvSpPr>
        <p:spPr bwMode="auto">
          <a:xfrm>
            <a:off x="3971183" y="0"/>
            <a:ext cx="3037628" cy="464740"/>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lvl1pPr algn="r" defTabSz="933913">
              <a:defRPr sz="1200">
                <a:latin typeface="Arial"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8" y="4413443"/>
            <a:ext cx="5610865" cy="4185847"/>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830068"/>
            <a:ext cx="3037628" cy="464740"/>
          </a:xfrm>
          <a:prstGeom prst="rect">
            <a:avLst/>
          </a:prstGeom>
          <a:noFill/>
          <a:ln w="9525">
            <a:noFill/>
            <a:miter lim="800000"/>
            <a:headEnd/>
            <a:tailEnd/>
          </a:ln>
          <a:effectLst/>
        </p:spPr>
        <p:txBody>
          <a:bodyPr vert="horz" wrap="square" lIns="93165" tIns="46582" rIns="93165" bIns="46582" numCol="1" anchor="b" anchorCtr="0" compatLnSpc="1">
            <a:prstTxWarp prst="textNoShape">
              <a:avLst/>
            </a:prstTxWarp>
          </a:bodyPr>
          <a:lstStyle>
            <a:lvl1pPr defTabSz="933913">
              <a:defRPr sz="1200">
                <a:latin typeface="Arial" charset="0"/>
              </a:defRPr>
            </a:lvl1pPr>
          </a:lstStyle>
          <a:p>
            <a:pPr>
              <a:defRPr/>
            </a:pPr>
            <a:endParaRPr lang="en-US" dirty="0"/>
          </a:p>
        </p:txBody>
      </p:sp>
      <p:sp>
        <p:nvSpPr>
          <p:cNvPr id="107527" name="Rectangle 7"/>
          <p:cNvSpPr>
            <a:spLocks noGrp="1" noChangeArrowheads="1"/>
          </p:cNvSpPr>
          <p:nvPr>
            <p:ph type="sldNum" sz="quarter" idx="5"/>
          </p:nvPr>
        </p:nvSpPr>
        <p:spPr bwMode="auto">
          <a:xfrm>
            <a:off x="3971183" y="8830068"/>
            <a:ext cx="3037628" cy="464740"/>
          </a:xfrm>
          <a:prstGeom prst="rect">
            <a:avLst/>
          </a:prstGeom>
          <a:noFill/>
          <a:ln w="9525">
            <a:noFill/>
            <a:miter lim="800000"/>
            <a:headEnd/>
            <a:tailEnd/>
          </a:ln>
          <a:effectLst/>
        </p:spPr>
        <p:txBody>
          <a:bodyPr vert="horz" wrap="square" lIns="93165" tIns="46582" rIns="93165" bIns="46582" numCol="1" anchor="b" anchorCtr="0" compatLnSpc="1">
            <a:prstTxWarp prst="textNoShape">
              <a:avLst/>
            </a:prstTxWarp>
          </a:bodyPr>
          <a:lstStyle>
            <a:lvl1pPr algn="r" defTabSz="933913">
              <a:defRPr sz="1200">
                <a:latin typeface="Arial" charset="0"/>
              </a:defRPr>
            </a:lvl1pPr>
          </a:lstStyle>
          <a:p>
            <a:pPr>
              <a:defRPr/>
            </a:pPr>
            <a:fld id="{81F5482D-8731-4877-92D8-AEAC4A93C1C3}" type="slidenum">
              <a:rPr lang="en-US"/>
              <a:pPr>
                <a:defRPr/>
              </a:pPr>
              <a:t>‹#›</a:t>
            </a:fld>
            <a:endParaRPr lang="en-US" dirty="0"/>
          </a:p>
        </p:txBody>
      </p:sp>
    </p:spTree>
    <p:extLst>
      <p:ext uri="{BB962C8B-B14F-4D97-AF65-F5344CB8AC3E}">
        <p14:creationId xmlns:p14="http://schemas.microsoft.com/office/powerpoint/2010/main" val="3828314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4730DE5-0765-42AD-AA28-B52654704702}" type="slidenum">
              <a:rPr lang="en-US" smtClean="0"/>
              <a:pPr/>
              <a:t>1</a:t>
            </a:fld>
            <a:endParaRPr lang="en-US" dirty="0" smtClean="0"/>
          </a:p>
        </p:txBody>
      </p:sp>
      <p:sp>
        <p:nvSpPr>
          <p:cNvPr id="21507" name="Rectangle 2"/>
          <p:cNvSpPr>
            <a:spLocks noGrp="1" noRot="1" noChangeAspect="1" noChangeArrowheads="1" noTextEdit="1"/>
          </p:cNvSpPr>
          <p:nvPr>
            <p:ph type="sldImg"/>
          </p:nvPr>
        </p:nvSpPr>
        <p:spPr>
          <a:xfrm>
            <a:off x="406400" y="696913"/>
            <a:ext cx="6197600" cy="3486150"/>
          </a:xfrm>
          <a:ln/>
        </p:spPr>
      </p:sp>
      <p:sp>
        <p:nvSpPr>
          <p:cNvPr id="21508" name="Rectangle 3"/>
          <p:cNvSpPr>
            <a:spLocks noGrp="1" noChangeArrowheads="1"/>
          </p:cNvSpPr>
          <p:nvPr>
            <p:ph type="body" idx="1"/>
          </p:nvPr>
        </p:nvSpPr>
        <p:spPr>
          <a:xfrm>
            <a:off x="701359" y="4415034"/>
            <a:ext cx="5607684" cy="4184256"/>
          </a:xfrm>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53578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21</a:t>
            </a:fld>
            <a:endParaRPr lang="en-US"/>
          </a:p>
        </p:txBody>
      </p:sp>
    </p:spTree>
    <p:extLst>
      <p:ext uri="{BB962C8B-B14F-4D97-AF65-F5344CB8AC3E}">
        <p14:creationId xmlns:p14="http://schemas.microsoft.com/office/powerpoint/2010/main" val="1228094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8396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06400" y="696913"/>
            <a:ext cx="6197600" cy="3486150"/>
          </a:xfrm>
          <a:ln/>
        </p:spPr>
      </p:sp>
      <p:sp>
        <p:nvSpPr>
          <p:cNvPr id="25604" name="Rectangle 3"/>
          <p:cNvSpPr>
            <a:spLocks noGrp="1" noChangeArrowheads="1"/>
          </p:cNvSpPr>
          <p:nvPr>
            <p:ph type="body" idx="1"/>
          </p:nvPr>
        </p:nvSpPr>
        <p:spPr>
          <a:xfrm>
            <a:off x="701361" y="4415035"/>
            <a:ext cx="5607684" cy="4184256"/>
          </a:xfrm>
          <a:noFill/>
          <a:ln/>
        </p:spPr>
        <p:txBody>
          <a:bodyPr/>
          <a:lstStyle/>
          <a:p>
            <a:pPr eaLnBrk="1" hangingPunct="1"/>
            <a:endParaRPr lang="en-US" baseline="0" dirty="0" smtClean="0"/>
          </a:p>
          <a:p>
            <a:pPr eaLnBrk="1" hangingPunct="1"/>
            <a:endParaRPr lang="en-US" baseline="0" dirty="0" smtClean="0"/>
          </a:p>
          <a:p>
            <a:pPr eaLnBrk="1" hangingPunct="1"/>
            <a:endParaRPr lang="en-US" dirty="0" smtClean="0"/>
          </a:p>
        </p:txBody>
      </p:sp>
    </p:spTree>
    <p:extLst>
      <p:ext uri="{BB962C8B-B14F-4D97-AF65-F5344CB8AC3E}">
        <p14:creationId xmlns:p14="http://schemas.microsoft.com/office/powerpoint/2010/main" val="2336503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06400" y="696913"/>
            <a:ext cx="6197600" cy="3486150"/>
          </a:xfrm>
          <a:ln/>
        </p:spPr>
      </p:sp>
      <p:sp>
        <p:nvSpPr>
          <p:cNvPr id="25604" name="Rectangle 3"/>
          <p:cNvSpPr>
            <a:spLocks noGrp="1" noChangeArrowheads="1"/>
          </p:cNvSpPr>
          <p:nvPr>
            <p:ph type="body" idx="1"/>
          </p:nvPr>
        </p:nvSpPr>
        <p:spPr>
          <a:xfrm>
            <a:off x="701361" y="4415035"/>
            <a:ext cx="5607684" cy="4184256"/>
          </a:xfrm>
          <a:noFill/>
          <a:ln/>
        </p:spPr>
        <p:txBody>
          <a:bodyPr/>
          <a:lstStyle/>
          <a:p>
            <a:pPr eaLnBrk="1" hangingPunct="1"/>
            <a:endParaRPr lang="en-US" baseline="0" dirty="0" smtClean="0"/>
          </a:p>
          <a:p>
            <a:pPr eaLnBrk="1" hangingPunct="1"/>
            <a:endParaRPr lang="en-US" baseline="0" dirty="0" smtClean="0"/>
          </a:p>
          <a:p>
            <a:pPr eaLnBrk="1" hangingPunct="1"/>
            <a:endParaRPr lang="en-US" dirty="0" smtClean="0"/>
          </a:p>
        </p:txBody>
      </p:sp>
    </p:spTree>
    <p:extLst>
      <p:ext uri="{BB962C8B-B14F-4D97-AF65-F5344CB8AC3E}">
        <p14:creationId xmlns:p14="http://schemas.microsoft.com/office/powerpoint/2010/main" val="246935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New applicants are encouraged</a:t>
            </a:r>
            <a:r>
              <a:rPr lang="en-US" baseline="0" dirty="0" smtClean="0"/>
              <a:t> to examine current and past topic descriptions to explore whether they can propose novel solutions to the problems and opportunities presented.  We currently have one Funding Opportunity Announcement open that contains topics from our Office of Science (Goal 2).  We will have a second Funding Opportunity Announcement later this fall that will contain topics from our Applied Programs (Goals 1 &amp; 3).   These </a:t>
            </a:r>
            <a:r>
              <a:rPr lang="en-US" baseline="0" dirty="0" err="1" smtClean="0"/>
              <a:t>pdf</a:t>
            </a:r>
            <a:r>
              <a:rPr lang="en-US" baseline="0" dirty="0" smtClean="0"/>
              <a:t> documents are searchable so that you can type in keywords to identify potential matches between your capabilities and the topics.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27</a:t>
            </a:fld>
            <a:endParaRPr lang="en-US"/>
          </a:p>
        </p:txBody>
      </p:sp>
    </p:spTree>
    <p:extLst>
      <p:ext uri="{BB962C8B-B14F-4D97-AF65-F5344CB8AC3E}">
        <p14:creationId xmlns:p14="http://schemas.microsoft.com/office/powerpoint/2010/main" val="397703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Here is an example topic from our current announcement.  Note that</a:t>
            </a:r>
            <a:r>
              <a:rPr lang="en-US" baseline="0" dirty="0" smtClean="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smtClean="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28</a:t>
            </a:fld>
            <a:endParaRPr lang="en-US"/>
          </a:p>
        </p:txBody>
      </p:sp>
    </p:spTree>
    <p:extLst>
      <p:ext uri="{BB962C8B-B14F-4D97-AF65-F5344CB8AC3E}">
        <p14:creationId xmlns:p14="http://schemas.microsoft.com/office/powerpoint/2010/main" val="129003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16412">
              <a:defRPr/>
            </a:pPr>
            <a:r>
              <a:rPr lang="en-US" baseline="0" dirty="0" smtClean="0"/>
              <a:t>Letter of Intent:  Primary reason we included this is to assign reviewers.  We need some basic information (title, topic/subtopic, Your abstract should be sufficiently detailed so we can start the process of identifying reviewers.  If DOE program managers come a across an abstract that does not appear to fit with their topic/subtopic we will notify the applicant that it appears to be non-responsive (you will not get a specific letter stating why).     You may submit a full application even if you receive such a letter from us.  We would prefer you use the time before the letters of intent are due to discuss with DOE program managers whether your idea is a fit to their topic/subtopic.  </a:t>
            </a:r>
          </a:p>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33</a:t>
            </a:fld>
            <a:endParaRPr lang="en-US"/>
          </a:p>
        </p:txBody>
      </p:sp>
    </p:spTree>
    <p:extLst>
      <p:ext uri="{BB962C8B-B14F-4D97-AF65-F5344CB8AC3E}">
        <p14:creationId xmlns:p14="http://schemas.microsoft.com/office/powerpoint/2010/main" val="1159426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majority of reviewers for DOE are not paid.  Some individual programs that do panel reviews do pay reviewers a nominal fee for their time.  </a:t>
            </a:r>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44</a:t>
            </a:fld>
            <a:endParaRPr lang="en-US" dirty="0"/>
          </a:p>
        </p:txBody>
      </p:sp>
    </p:spTree>
    <p:extLst>
      <p:ext uri="{BB962C8B-B14F-4D97-AF65-F5344CB8AC3E}">
        <p14:creationId xmlns:p14="http://schemas.microsoft.com/office/powerpoint/2010/main" val="203755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Awards per topic:  Generally 0</a:t>
            </a:r>
            <a:r>
              <a:rPr lang="en-US" baseline="0" dirty="0" smtClean="0"/>
              <a:t> to many.  It varies greatly by program.  Some programs that are interested in many diverse areas will put out more topics than they plan to make awards.  Others such as EERE have only two topics this year and I would expect each topic to have greater than 10 awards.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45</a:t>
            </a:fld>
            <a:endParaRPr lang="en-US" dirty="0"/>
          </a:p>
        </p:txBody>
      </p:sp>
    </p:spTree>
    <p:extLst>
      <p:ext uri="{BB962C8B-B14F-4D97-AF65-F5344CB8AC3E}">
        <p14:creationId xmlns:p14="http://schemas.microsoft.com/office/powerpoint/2010/main" val="126729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Awards per topic:  Generally 0</a:t>
            </a:r>
            <a:r>
              <a:rPr lang="en-US" baseline="0" dirty="0" smtClean="0"/>
              <a:t> to many.  It varies greatly by program.  Some programs that are interested in many diverse areas will put out more topics than they plan to make awards.  Others such as EERE have only two topics this year and I would expect each topic to have greater than 10 awards.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46</a:t>
            </a:fld>
            <a:endParaRPr lang="en-US" dirty="0"/>
          </a:p>
        </p:txBody>
      </p:sp>
    </p:spTree>
    <p:extLst>
      <p:ext uri="{BB962C8B-B14F-4D97-AF65-F5344CB8AC3E}">
        <p14:creationId xmlns:p14="http://schemas.microsoft.com/office/powerpoint/2010/main" val="305444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xfrm>
            <a:off x="438150" y="692150"/>
            <a:ext cx="6143625" cy="3455988"/>
          </a:xfrm>
          <a:ln/>
        </p:spPr>
      </p:sp>
      <p:sp>
        <p:nvSpPr>
          <p:cNvPr id="59396" name="Rectangle 3"/>
          <p:cNvSpPr>
            <a:spLocks noGrp="1" noChangeArrowheads="1"/>
          </p:cNvSpPr>
          <p:nvPr>
            <p:ph type="body" idx="1"/>
          </p:nvPr>
        </p:nvSpPr>
        <p:spPr>
          <a:noFill/>
          <a:ln w="9525"/>
        </p:spPr>
        <p:txBody>
          <a:bodyPr lIns="91278" tIns="45637" rIns="91278" bIns="45637"/>
          <a:lstStyle/>
          <a:p>
            <a:endParaRPr lang="en-US" dirty="0" smtClean="0"/>
          </a:p>
        </p:txBody>
      </p:sp>
    </p:spTree>
    <p:extLst>
      <p:ext uri="{BB962C8B-B14F-4D97-AF65-F5344CB8AC3E}">
        <p14:creationId xmlns:p14="http://schemas.microsoft.com/office/powerpoint/2010/main" val="2839780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8161A2E-D63D-4B3B-BFB4-3C5AED22E5A1}" type="slidenum">
              <a:rPr lang="en-US" smtClean="0">
                <a:solidFill>
                  <a:prstClr val="black"/>
                </a:solidFill>
              </a:rPr>
              <a:pPr/>
              <a:t>47</a:t>
            </a:fld>
            <a:endParaRPr lang="en-US" dirty="0" smtClean="0">
              <a:solidFill>
                <a:prstClr val="black"/>
              </a:solidFill>
            </a:endParaRPr>
          </a:p>
        </p:txBody>
      </p:sp>
      <p:sp>
        <p:nvSpPr>
          <p:cNvPr id="27651" name="Rectangle 2"/>
          <p:cNvSpPr>
            <a:spLocks noGrp="1" noRot="1" noChangeAspect="1" noChangeArrowheads="1" noTextEdit="1"/>
          </p:cNvSpPr>
          <p:nvPr>
            <p:ph type="sldImg"/>
          </p:nvPr>
        </p:nvSpPr>
        <p:spPr>
          <a:xfrm>
            <a:off x="4064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203059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55</a:t>
            </a:fld>
            <a:endParaRPr lang="en-US" dirty="0"/>
          </a:p>
        </p:txBody>
      </p:sp>
    </p:spTree>
    <p:extLst>
      <p:ext uri="{BB962C8B-B14F-4D97-AF65-F5344CB8AC3E}">
        <p14:creationId xmlns:p14="http://schemas.microsoft.com/office/powerpoint/2010/main" val="355232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xfrm>
            <a:off x="406400" y="696913"/>
            <a:ext cx="6197600" cy="3486150"/>
          </a:xfrm>
          <a:ln/>
        </p:spPr>
      </p:sp>
      <p:sp>
        <p:nvSpPr>
          <p:cNvPr id="62468"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19241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123A657-BEBB-4B90-B471-00F4FF4D97D0}" type="slidenum">
              <a:rPr lang="en-US" smtClean="0">
                <a:solidFill>
                  <a:prstClr val="black"/>
                </a:solidFill>
              </a:rPr>
              <a:pPr/>
              <a:t>14</a:t>
            </a:fld>
            <a:endParaRPr lang="en-US" dirty="0" smtClean="0">
              <a:solidFill>
                <a:prstClr val="black"/>
              </a:solidFill>
            </a:endParaRPr>
          </a:p>
        </p:txBody>
      </p:sp>
      <p:sp>
        <p:nvSpPr>
          <p:cNvPr id="22531" name="Rectangle 2"/>
          <p:cNvSpPr>
            <a:spLocks noGrp="1" noRot="1" noChangeAspect="1" noChangeArrowheads="1" noTextEdit="1"/>
          </p:cNvSpPr>
          <p:nvPr>
            <p:ph type="sldImg"/>
          </p:nvPr>
        </p:nvSpPr>
        <p:spPr>
          <a:xfrm>
            <a:off x="406400" y="696913"/>
            <a:ext cx="6197600" cy="3486150"/>
          </a:xfrm>
          <a:ln/>
        </p:spPr>
      </p:sp>
      <p:sp>
        <p:nvSpPr>
          <p:cNvPr id="22532" name="Rectangle 3"/>
          <p:cNvSpPr>
            <a:spLocks noGrp="1" noChangeArrowheads="1"/>
          </p:cNvSpPr>
          <p:nvPr>
            <p:ph type="body" idx="1"/>
          </p:nvPr>
        </p:nvSpPr>
        <p:spPr>
          <a:xfrm>
            <a:off x="701359" y="4415034"/>
            <a:ext cx="5607684" cy="4184256"/>
          </a:xfrm>
          <a:noFill/>
          <a:ln/>
        </p:spPr>
        <p:txBody>
          <a:bodyPr/>
          <a:lstStyle/>
          <a:p>
            <a:pPr marL="229103" indent="-229103" eaLnBrk="1" hangingPunct="1">
              <a:tabLst>
                <a:tab pos="859136" algn="l"/>
              </a:tabLst>
            </a:pPr>
            <a:r>
              <a:rPr lang="en-US" dirty="0" smtClean="0"/>
              <a:t>When people</a:t>
            </a:r>
            <a:r>
              <a:rPr lang="en-US" baseline="0" dirty="0" smtClean="0"/>
              <a:t> think about the Department of Energy they often think about renewable energy as our primary mission, but this is just mission area for the department.  If you examine the goals in our mission statement you will see that we three areas in which we do research.</a:t>
            </a:r>
          </a:p>
          <a:p>
            <a:pPr marL="229103" indent="-229103" eaLnBrk="1" hangingPunct="1">
              <a:tabLst>
                <a:tab pos="859136" algn="l"/>
              </a:tabLst>
            </a:pPr>
            <a:endParaRPr lang="en-US" baseline="0" dirty="0" smtClean="0"/>
          </a:p>
          <a:p>
            <a:pPr marL="229103" indent="-229103" eaLnBrk="1" hangingPunct="1">
              <a:tabLst>
                <a:tab pos="859136" algn="l"/>
              </a:tabLst>
            </a:pPr>
            <a:r>
              <a:rPr lang="en-US" baseline="0" dirty="0" smtClean="0"/>
              <a:t>Goal 1:  Transforming our energy systems includes making sure that our traditional energy sources (fossil fuels and nuclear) are operated as cleanly and safely as possible, that we use our energy as efficiently as possible, that we bring on renewable energy supplies, and that the electricity grid that delivers much of our energy is modernized as able to fully utilize these newer technologies.  </a:t>
            </a:r>
          </a:p>
          <a:p>
            <a:pPr marL="229103" indent="-229103" eaLnBrk="1" hangingPunct="1">
              <a:tabLst>
                <a:tab pos="859136" algn="l"/>
              </a:tabLst>
            </a:pPr>
            <a:endParaRPr lang="en-US" baseline="0" dirty="0" smtClean="0"/>
          </a:p>
          <a:p>
            <a:pPr marL="229103" indent="-229103" eaLnBrk="1" hangingPunct="1">
              <a:tabLst>
                <a:tab pos="859136" algn="l"/>
              </a:tabLst>
            </a:pPr>
            <a:r>
              <a:rPr lang="en-US" baseline="0" dirty="0" smtClean="0"/>
              <a:t>Goal 2:  The Department of Energy, through its Office of Science, also plays in important role in funding basic science and engineering that encompasses are wide range of disciplines, physics (elementary particle, nuclear physics, and fusion energy), chemistry, materials science, biology, environmental science (including climate change), and computation.  </a:t>
            </a:r>
          </a:p>
          <a:p>
            <a:pPr marL="229103" indent="-229103" eaLnBrk="1" hangingPunct="1">
              <a:tabLst>
                <a:tab pos="859136" algn="l"/>
              </a:tabLst>
            </a:pPr>
            <a:endParaRPr lang="en-US" baseline="0" dirty="0" smtClean="0"/>
          </a:p>
          <a:p>
            <a:pPr marL="229103" indent="-229103" eaLnBrk="1" hangingPunct="1">
              <a:tabLst>
                <a:tab pos="859136" algn="l"/>
              </a:tabLst>
            </a:pPr>
            <a:r>
              <a:rPr lang="en-US" baseline="0" dirty="0" smtClean="0"/>
              <a:t>Goal 3:  The Department of Energy, is also responsible through the National Nuclear Security Administration, for developing the US nuclear weapons and naval reactors for the Department of Defense.  As part of this responsibility they are also responsible for preventing the proliferation of nuclear materials and weapons as well as cleaning up contamination that has resulted from earlier weapons development activities. </a:t>
            </a:r>
          </a:p>
          <a:p>
            <a:pPr marL="229103" indent="-229103" eaLnBrk="1" hangingPunct="1">
              <a:tabLst>
                <a:tab pos="859136" algn="l"/>
              </a:tabLst>
            </a:pPr>
            <a:endParaRPr lang="en-US" baseline="0" dirty="0" smtClean="0"/>
          </a:p>
          <a:p>
            <a:pPr marL="229103" indent="-229103" eaLnBrk="1" hangingPunct="1">
              <a:tabLst>
                <a:tab pos="859136" algn="l"/>
              </a:tabLst>
            </a:pPr>
            <a:endParaRPr lang="en-US" dirty="0" smtClean="0"/>
          </a:p>
        </p:txBody>
      </p:sp>
    </p:spTree>
    <p:extLst>
      <p:ext uri="{BB962C8B-B14F-4D97-AF65-F5344CB8AC3E}">
        <p14:creationId xmlns:p14="http://schemas.microsoft.com/office/powerpoint/2010/main" val="2247909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15</a:t>
            </a:fld>
            <a:endParaRPr lang="en-US" dirty="0"/>
          </a:p>
        </p:txBody>
      </p:sp>
    </p:spTree>
    <p:extLst>
      <p:ext uri="{BB962C8B-B14F-4D97-AF65-F5344CB8AC3E}">
        <p14:creationId xmlns:p14="http://schemas.microsoft.com/office/powerpoint/2010/main" val="353186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Each program office has its own website,</a:t>
            </a:r>
            <a:r>
              <a:rPr lang="en-US" baseline="0" dirty="0" smtClean="0"/>
              <a:t> and in most cases provides a great deal of information of the R&amp;D areas in which it funds research.  These include more details about the mission and funding priorities, technical reports and conference proceedings, as well as contact information.  Even though the SBIR/STTR programs fund only small companies, on the program office website you can also learn what else is being funded at universities, National Labs, and private companies—a great way to come up to speed on the state of the art in that field.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16</a:t>
            </a:fld>
            <a:endParaRPr lang="en-US" dirty="0"/>
          </a:p>
        </p:txBody>
      </p:sp>
    </p:spTree>
    <p:extLst>
      <p:ext uri="{BB962C8B-B14F-4D97-AF65-F5344CB8AC3E}">
        <p14:creationId xmlns:p14="http://schemas.microsoft.com/office/powerpoint/2010/main" val="130860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85000" lnSpcReduction="20000"/>
          </a:bodyPr>
          <a:lstStyle/>
          <a:p>
            <a:r>
              <a:rPr lang="en-US" dirty="0" smtClean="0"/>
              <a:t>OE:  This office</a:t>
            </a:r>
            <a:r>
              <a:rPr lang="en-US" baseline="0" dirty="0" smtClean="0"/>
              <a:t> has responsibility to modernize the electric grid, including improving the security and reliability, especially in times of disruption.  OE has typically sponsored SBIR topics related to making the grid smarter and more efficient as well as providing energy storage on the grid for both very short peak loads using technologies such as flywheels as well as longer terms storage grid storage needs for renewable energy technologies using batteries, compressed air, hydropower, etc. </a:t>
            </a:r>
          </a:p>
          <a:p>
            <a:endParaRPr lang="en-US" baseline="0" dirty="0" smtClean="0"/>
          </a:p>
          <a:p>
            <a:r>
              <a:rPr lang="en-US" baseline="0" dirty="0" smtClean="0"/>
              <a:t>EERE funds R&amp;D for using the energy we produce more efficiently as well as developing renewable energy technologies.  Examples of energy efficiency R&amp;D areas include (1) more efficient buildings (HVAC, lighting); (2) more efficient vehicles (hybrid vehicle technologies); and (3) more efficient industrial processes.  Renewable energy technologies include solar, wind, hydropower, biofuels, and geothermal technologies.  </a:t>
            </a:r>
          </a:p>
          <a:p>
            <a:endParaRPr lang="en-US" baseline="0" dirty="0" smtClean="0"/>
          </a:p>
          <a:p>
            <a:r>
              <a:rPr lang="en-US" baseline="0" dirty="0" smtClean="0"/>
              <a:t>FE.  The office Fossil Energy funds research to use carbon based fuels more efficiently (such as more efficient gas turbines) and with less impact on the environment (cleaner coal technologies, carbon sequestration).  Fossil fuels provide &gt;80% of the energy in this country and are project to continue to do so through 2030.</a:t>
            </a:r>
          </a:p>
          <a:p>
            <a:endParaRPr lang="en-US" baseline="0" dirty="0" smtClean="0"/>
          </a:p>
          <a:p>
            <a:r>
              <a:rPr lang="en-US" baseline="0" dirty="0" smtClean="0"/>
              <a:t>NE:  the office of Nuclear Energy is focused on insuring the safe operation of the existing nuclear power plants and developing safe, cost-effective reactors for future deployment.  Nuclear is considered by some, to be an important element of decreasing our future dependence on fossil fuels.  NE for SBIR has focused its topics on the development of advanced sensor systems for monitoring reactor performance and status as well as for developing advanced materials for nuclear reactors. </a:t>
            </a:r>
          </a:p>
          <a:p>
            <a:endParaRPr lang="en-US" baseline="0" dirty="0" smtClean="0"/>
          </a:p>
          <a:p>
            <a:r>
              <a:rPr lang="en-US" baseline="0" dirty="0" smtClean="0"/>
              <a:t>Note that the applied program can change their topics quite a bit from year to year, and even emphasize different programs from year to year.  It is not possible to easily forecast topics.  The Science and Nuclear programs topics tend to evolve more gradually but there are exceptions.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17</a:t>
            </a:fld>
            <a:endParaRPr lang="en-US" dirty="0"/>
          </a:p>
        </p:txBody>
      </p:sp>
    </p:spTree>
    <p:extLst>
      <p:ext uri="{BB962C8B-B14F-4D97-AF65-F5344CB8AC3E}">
        <p14:creationId xmlns:p14="http://schemas.microsoft.com/office/powerpoint/2010/main" val="224619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85000" lnSpcReduction="20000"/>
          </a:bodyPr>
          <a:lstStyle/>
          <a:p>
            <a:r>
              <a:rPr lang="en-US" dirty="0" smtClean="0"/>
              <a:t>The</a:t>
            </a:r>
            <a:r>
              <a:rPr lang="en-US" baseline="0" dirty="0" smtClean="0"/>
              <a:t> six program offices in the Office of Science make almost 2/3 of DOE’s SBIR/STTR awards.  Although you may be more attracted to the topics from Goal 1,  I would encourage you to consider these programs as well if your technology can address their needs which are quite diverse.</a:t>
            </a:r>
          </a:p>
          <a:p>
            <a:endParaRPr lang="en-US" baseline="0" dirty="0" smtClean="0"/>
          </a:p>
          <a:p>
            <a:r>
              <a:rPr lang="en-US" baseline="0" dirty="0" smtClean="0"/>
              <a:t>ASCR:  The focus of this office is high performance computing and networking to address the most challenging computational needs for modeling, simulation, and data analysis.  This office funds some of the most advanced computing facilities in the world at DOE National Labs.  For SBIR this year, ASCR is seeking innovative proposals in deploying high speed networks and </a:t>
            </a:r>
            <a:r>
              <a:rPr lang="en-US" baseline="0" dirty="0" err="1" smtClean="0"/>
              <a:t>utlizing</a:t>
            </a:r>
            <a:r>
              <a:rPr lang="en-US" baseline="0" dirty="0" smtClean="0"/>
              <a:t> high performance computing for advanced manufacturing.  </a:t>
            </a:r>
          </a:p>
          <a:p>
            <a:endParaRPr lang="en-US" baseline="0" dirty="0" smtClean="0"/>
          </a:p>
          <a:p>
            <a:r>
              <a:rPr lang="en-US" baseline="0" dirty="0" smtClean="0"/>
              <a:t>BES:  funds the development of advanced user facilities in DOE National Labs that use x-rays, neutrons, and electrons to probe the structure of matter as well as basic research in chemistry, materials science, and geosciences as they relate to energy production and storage.  SBIR topics include advanced technologies that will enable next generation analytical capabilities as well as materials for energy industries. </a:t>
            </a:r>
          </a:p>
          <a:p>
            <a:endParaRPr lang="en-US" baseline="0" dirty="0" smtClean="0"/>
          </a:p>
          <a:p>
            <a:r>
              <a:rPr lang="en-US" baseline="0" dirty="0" smtClean="0"/>
              <a:t>BER:  The research here spans biological research that supports the production of </a:t>
            </a:r>
            <a:r>
              <a:rPr lang="en-US" baseline="0" dirty="0" err="1" smtClean="0"/>
              <a:t>biofuels</a:t>
            </a:r>
            <a:r>
              <a:rPr lang="en-US" baseline="0" dirty="0" smtClean="0"/>
              <a:t> as well as environmental research that includes climate change modeling and subsurface contamination fate and transport.  </a:t>
            </a:r>
          </a:p>
          <a:p>
            <a:endParaRPr lang="en-US" baseline="0" dirty="0" smtClean="0"/>
          </a:p>
          <a:p>
            <a:r>
              <a:rPr lang="en-US" baseline="0" dirty="0" smtClean="0"/>
              <a:t>FES, HEP, NP:  All involve fundamental physics research into processes happening at the nuclear and elementary particles.  These programs collectively have a large emphasis on accelerator and detection technologies.   FES has a longer term goal of developing of developing a commercially viable fusion energy solution.  </a:t>
            </a:r>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18</a:t>
            </a:fld>
            <a:endParaRPr lang="en-US"/>
          </a:p>
        </p:txBody>
      </p:sp>
    </p:spTree>
    <p:extLst>
      <p:ext uri="{BB962C8B-B14F-4D97-AF65-F5344CB8AC3E}">
        <p14:creationId xmlns:p14="http://schemas.microsoft.com/office/powerpoint/2010/main" val="397172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DNN:  Is</a:t>
            </a:r>
            <a:r>
              <a:rPr lang="en-US" baseline="0" dirty="0" smtClean="0"/>
              <a:t> focused on detecting and preventing the illicit transport of nuclear materials and weapons, as well remote detection of nuclear detonations.   For SBIR, its primary focus is on the remote sensing and detection technologies. </a:t>
            </a:r>
          </a:p>
          <a:p>
            <a:endParaRPr lang="en-US" baseline="0" dirty="0" smtClean="0"/>
          </a:p>
          <a:p>
            <a:r>
              <a:rPr lang="en-US" baseline="0" dirty="0" smtClean="0"/>
              <a:t>EM:  EM is responsible for the clean up of contaminated sites (both nuclear and chemical) resulting from previous weapons development activities.  Through SBIR they are seeking novel detection and remediation technologies from small businesses.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19</a:t>
            </a:fld>
            <a:endParaRPr lang="en-US"/>
          </a:p>
        </p:txBody>
      </p:sp>
    </p:spTree>
    <p:extLst>
      <p:ext uri="{BB962C8B-B14F-4D97-AF65-F5344CB8AC3E}">
        <p14:creationId xmlns:p14="http://schemas.microsoft.com/office/powerpoint/2010/main" val="56551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science.energy.gov/sbir/funding-opportunities/" TargetMode="Externa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cience.energy.gov/sbir/funding-opportunities/" TargetMode="External"/><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ience.energy.gov/sbir/funding-opportunities/" TargetMode="External"/><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http://science.energy.gov/sbir/funding-opportunities/"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science.energy.gov/sbir/funding-opportunities/" TargetMode="Externa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hyperlink" Target="http://science.energy.gov/sbir/funding-opportunities/"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10436352" y="6356351"/>
            <a:ext cx="1146048" cy="365125"/>
          </a:xfrm>
        </p:spPr>
        <p:txBody>
          <a:bodyPr/>
          <a:lstStyle/>
          <a:p>
            <a:pPr>
              <a:defRPr/>
            </a:pPr>
            <a:fld id="{180561E4-745D-4CB7-AD9C-B4547170F673}"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457200"/>
            <a:ext cx="8940800" cy="1371600"/>
          </a:xfrm>
        </p:spPr>
        <p:txBody>
          <a:bodyPr/>
          <a:lstStyle>
            <a:lvl1pPr>
              <a:defRPr sz="3200" b="1">
                <a:latin typeface="Cambria" pitchFamily="18"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09600" y="1981200"/>
            <a:ext cx="53848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981200"/>
            <a:ext cx="53848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3"/>
          <p:cNvSpPr>
            <a:spLocks noGrp="1" noChangeArrowheads="1"/>
          </p:cNvSpPr>
          <p:nvPr>
            <p:ph type="sldNum" sz="quarter" idx="11"/>
          </p:nvPr>
        </p:nvSpPr>
        <p:spPr>
          <a:xfrm>
            <a:off x="9826752" y="6356351"/>
            <a:ext cx="1755648" cy="365125"/>
          </a:xfrm>
          <a:ln/>
        </p:spPr>
        <p:txBody>
          <a:bodyPr/>
          <a:lstStyle>
            <a:lvl1pPr>
              <a:defRPr/>
            </a:lvl1pPr>
          </a:lstStyle>
          <a:p>
            <a:pPr>
              <a:defRPr/>
            </a:pPr>
            <a:fld id="{BBAFF6DD-E697-44D3-B473-45CF239FEBE6}" type="slidenum">
              <a:rPr lang="en-US"/>
              <a:pPr>
                <a:defRPr/>
              </a:pPr>
              <a:t>‹#›</a:t>
            </a:fld>
            <a:endParaRPr lang="en-US" dirty="0"/>
          </a:p>
        </p:txBody>
      </p:sp>
      <p:sp>
        <p:nvSpPr>
          <p:cNvPr id="7" name="Rectangle 16"/>
          <p:cNvSpPr>
            <a:spLocks noGrp="1" noChangeArrowheads="1"/>
          </p:cNvSpPr>
          <p:nvPr>
            <p:ph type="dt" sz="half" idx="12"/>
          </p:nvPr>
        </p:nvSpPr>
        <p:spPr>
          <a:xfrm>
            <a:off x="609600" y="6356351"/>
            <a:ext cx="2844800" cy="365125"/>
          </a:xfrm>
          <a:prstGeom prst="rect">
            <a:avLst/>
          </a:prstGeom>
          <a:ln/>
        </p:spPr>
        <p:txBody>
          <a:bodyPr/>
          <a:lstStyle>
            <a:lvl1pPr>
              <a:defRPr/>
            </a:lvl1pPr>
          </a:lstStyle>
          <a:p>
            <a:pPr>
              <a:defRPr/>
            </a:pPr>
            <a:endParaRPr lang="en-US"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457200"/>
            <a:ext cx="8940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384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00500"/>
            <a:ext cx="5384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1"/>
          </p:nvPr>
        </p:nvSpPr>
        <p:spPr>
          <a:xfrm>
            <a:off x="9973056" y="6356351"/>
            <a:ext cx="1609344" cy="365125"/>
          </a:xfrm>
          <a:ln/>
        </p:spPr>
        <p:txBody>
          <a:bodyPr/>
          <a:lstStyle>
            <a:lvl1pPr>
              <a:defRPr/>
            </a:lvl1pPr>
          </a:lstStyle>
          <a:p>
            <a:pPr>
              <a:defRPr/>
            </a:pPr>
            <a:fld id="{04F5CB06-5FE7-4B57-9060-90159B6FEB8A}" type="slidenum">
              <a:rPr lang="en-US"/>
              <a:pPr>
                <a:defRPr/>
              </a:pPr>
              <a:t>‹#›</a:t>
            </a:fld>
            <a:endParaRPr lang="en-US" dirty="0"/>
          </a:p>
        </p:txBody>
      </p:sp>
      <p:sp>
        <p:nvSpPr>
          <p:cNvPr id="8" name="Rectangle 16"/>
          <p:cNvSpPr>
            <a:spLocks noGrp="1" noChangeArrowheads="1"/>
          </p:cNvSpPr>
          <p:nvPr>
            <p:ph type="dt" sz="half" idx="12"/>
          </p:nvPr>
        </p:nvSpPr>
        <p:spPr>
          <a:xfrm>
            <a:off x="609600" y="6356351"/>
            <a:ext cx="2844800" cy="365125"/>
          </a:xfrm>
          <a:prstGeom prst="rect">
            <a:avLst/>
          </a:prstGeom>
          <a:ln/>
        </p:spPr>
        <p:txBody>
          <a:bodyPr/>
          <a:lstStyle>
            <a:lvl1pPr>
              <a:defRPr/>
            </a:lvl1pPr>
          </a:lstStyle>
          <a:p>
            <a:pPr>
              <a:defRPr/>
            </a:pPr>
            <a:endParaRPr lang="en-US"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727200" y="3810000"/>
            <a:ext cx="8737600" cy="19050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5041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508000" y="1524000"/>
            <a:ext cx="11176000" cy="47244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chemeClr val="accent1">
                    <a:lumMod val="75000"/>
                  </a:schemeClr>
                </a:solidFill>
              </a:defRPr>
            </a:lvl1pPr>
          </a:lstStyle>
          <a:p>
            <a:endParaRPr lang="en-US" dirty="0">
              <a:solidFill>
                <a:srgbClr val="4F81BD">
                  <a:lumMod val="75000"/>
                </a:srgbClr>
              </a:solidFill>
            </a:endParaRPr>
          </a:p>
        </p:txBody>
      </p:sp>
      <p:sp>
        <p:nvSpPr>
          <p:cNvPr id="6" name="Slide Number Placeholder 5"/>
          <p:cNvSpPr>
            <a:spLocks noGrp="1"/>
          </p:cNvSpPr>
          <p:nvPr>
            <p:ph type="sldNum" sz="quarter" idx="12"/>
          </p:nvPr>
        </p:nvSpPr>
        <p:spPr>
          <a:xfrm>
            <a:off x="8331200" y="6356351"/>
            <a:ext cx="2844800" cy="365125"/>
          </a:xfrm>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txBox="1">
            <a:spLocks/>
          </p:cNvSpPr>
          <p:nvPr userDrawn="1"/>
        </p:nvSpPr>
        <p:spPr>
          <a:xfrm>
            <a:off x="2235200" y="6324643"/>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81764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42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txBox="1">
            <a:spLocks/>
          </p:cNvSpPr>
          <p:nvPr userDrawn="1"/>
        </p:nvSpPr>
        <p:spPr>
          <a:xfrm>
            <a:off x="609600" y="6356351"/>
            <a:ext cx="28448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6ABD75-5EE3-4D08-8E88-6A0D846CE0E6}" type="datetime1">
              <a:rPr lang="en-US" sz="1200" smtClean="0">
                <a:solidFill>
                  <a:prstClr val="black">
                    <a:tint val="75000"/>
                  </a:prstClr>
                </a:solidFill>
              </a:rPr>
              <a:pPr/>
              <a:t>8/30/2018</a:t>
            </a:fld>
            <a:endParaRPr lang="en-US" sz="1200" dirty="0">
              <a:solidFill>
                <a:prstClr val="black">
                  <a:tint val="75000"/>
                </a:prstClr>
              </a:solidFill>
            </a:endParaRPr>
          </a:p>
        </p:txBody>
      </p:sp>
      <p:sp>
        <p:nvSpPr>
          <p:cNvPr id="10" name="Footer Placeholder 4"/>
          <p:cNvSpPr txBox="1">
            <a:spLocks/>
          </p:cNvSpPr>
          <p:nvPr userDrawn="1"/>
        </p:nvSpPr>
        <p:spPr>
          <a:xfrm>
            <a:off x="2148114"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1970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txBox="1">
            <a:spLocks/>
          </p:cNvSpPr>
          <p:nvPr userDrawn="1"/>
        </p:nvSpPr>
        <p:spPr>
          <a:xfrm>
            <a:off x="609600" y="6356351"/>
            <a:ext cx="28448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6ABD75-5EE3-4D08-8E88-6A0D846CE0E6}" type="datetime1">
              <a:rPr lang="en-US" sz="1200" smtClean="0">
                <a:solidFill>
                  <a:prstClr val="black">
                    <a:tint val="75000"/>
                  </a:prstClr>
                </a:solidFill>
              </a:rPr>
              <a:pPr/>
              <a:t>8/30/2018</a:t>
            </a:fld>
            <a:endParaRPr lang="en-US" sz="1200" dirty="0">
              <a:solidFill>
                <a:prstClr val="black">
                  <a:tint val="75000"/>
                </a:prstClr>
              </a:solidFill>
            </a:endParaRPr>
          </a:p>
        </p:txBody>
      </p:sp>
      <p:sp>
        <p:nvSpPr>
          <p:cNvPr id="12" name="Footer Placeholder 4"/>
          <p:cNvSpPr txBox="1">
            <a:spLocks/>
          </p:cNvSpPr>
          <p:nvPr userDrawn="1"/>
        </p:nvSpPr>
        <p:spPr>
          <a:xfrm>
            <a:off x="2235200" y="6324642"/>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15970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txBox="1">
            <a:spLocks/>
          </p:cNvSpPr>
          <p:nvPr userDrawn="1"/>
        </p:nvSpPr>
        <p:spPr>
          <a:xfrm>
            <a:off x="2235200"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0362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9656064" y="6356351"/>
            <a:ext cx="1926336" cy="365125"/>
          </a:xfrm>
        </p:spPr>
        <p:txBody>
          <a:bodyPr/>
          <a:lstStyle/>
          <a:p>
            <a:pPr>
              <a:defRPr/>
            </a:pPr>
            <a:fld id="{CFB0700A-AA3D-461B-A3B6-39C39373F01C}" type="slidenum">
              <a:rPr lang="en-US" smtClean="0"/>
              <a:pPr>
                <a:defRPr/>
              </a:pPr>
              <a:t>‹#›</a:t>
            </a:fld>
            <a:endParaRPr lang="en-US" dirty="0"/>
          </a:p>
        </p:txBody>
      </p:sp>
      <p:sp>
        <p:nvSpPr>
          <p:cNvPr id="8" name="Footer Placeholder 4"/>
          <p:cNvSpPr txBox="1">
            <a:spLocks/>
          </p:cNvSpPr>
          <p:nvPr userDrawn="1"/>
        </p:nvSpPr>
        <p:spPr>
          <a:xfrm>
            <a:off x="2290618" y="6299944"/>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txBox="1">
            <a:spLocks/>
          </p:cNvSpPr>
          <p:nvPr userDrawn="1"/>
        </p:nvSpPr>
        <p:spPr>
          <a:xfrm>
            <a:off x="609600" y="6356351"/>
            <a:ext cx="28448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6ABD75-5EE3-4D08-8E88-6A0D846CE0E6}" type="datetime1">
              <a:rPr lang="en-US" sz="1200" smtClean="0">
                <a:solidFill>
                  <a:prstClr val="black">
                    <a:tint val="75000"/>
                  </a:prstClr>
                </a:solidFill>
              </a:rPr>
              <a:pPr/>
              <a:t>8/30/2018</a:t>
            </a:fld>
            <a:endParaRPr lang="en-US" sz="1200" dirty="0">
              <a:solidFill>
                <a:prstClr val="black">
                  <a:tint val="75000"/>
                </a:prstClr>
              </a:solidFill>
            </a:endParaRPr>
          </a:p>
        </p:txBody>
      </p:sp>
      <p:sp>
        <p:nvSpPr>
          <p:cNvPr id="7" name="Footer Placeholder 4"/>
          <p:cNvSpPr txBox="1">
            <a:spLocks/>
          </p:cNvSpPr>
          <p:nvPr userDrawn="1"/>
        </p:nvSpPr>
        <p:spPr>
          <a:xfrm>
            <a:off x="2235200"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98076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4716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524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7308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439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10436352" y="6356351"/>
            <a:ext cx="1146048" cy="365125"/>
          </a:xfrm>
        </p:spPr>
        <p:txBody>
          <a:bodyPr/>
          <a:lstStyle/>
          <a:p>
            <a:pPr>
              <a:defRPr/>
            </a:pPr>
            <a:fld id="{180561E4-745D-4CB7-AD9C-B4547170F673}"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2"/>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6841140"/>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9656064" y="6356351"/>
            <a:ext cx="1926336" cy="365125"/>
          </a:xfrm>
        </p:spPr>
        <p:txBody>
          <a:bodyPr/>
          <a:lstStyle/>
          <a:p>
            <a:pPr>
              <a:defRPr/>
            </a:pPr>
            <a:fld id="{CFB0700A-AA3D-461B-A3B6-39C39373F01C}" type="slidenum">
              <a:rPr lang="en-US" smtClean="0">
                <a:solidFill>
                  <a:prstClr val="black">
                    <a:tint val="75000"/>
                  </a:prstClr>
                </a:solidFill>
              </a:rPr>
              <a:pPr>
                <a:defRPr/>
              </a:pPr>
              <a:t>‹#›</a:t>
            </a:fld>
            <a:endParaRPr lang="en-US" dirty="0">
              <a:solidFill>
                <a:prstClr val="black">
                  <a:tint val="75000"/>
                </a:prstClr>
              </a:solidFill>
            </a:endParaRPr>
          </a:p>
        </p:txBody>
      </p:sp>
      <p:pic>
        <p:nvPicPr>
          <p:cNvPr id="7" name="Picture 6" descr="horizontal-logo-green-tex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200" y="6324601"/>
            <a:ext cx="2860634" cy="407987"/>
          </a:xfrm>
          <a:prstGeom prst="rect">
            <a:avLst/>
          </a:prstGeom>
          <a:noFill/>
          <a:ln w="9525">
            <a:noFill/>
            <a:miter lim="800000"/>
            <a:headEnd/>
            <a:tailEnd/>
          </a:ln>
        </p:spPr>
      </p:pic>
      <p:sp>
        <p:nvSpPr>
          <p:cNvPr id="8" name="Footer Placeholder 4"/>
          <p:cNvSpPr txBox="1">
            <a:spLocks/>
          </p:cNvSpPr>
          <p:nvPr userDrawn="1"/>
        </p:nvSpPr>
        <p:spPr>
          <a:xfrm>
            <a:off x="2318090" y="6308727"/>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fontAlgn="auto">
              <a:spcBef>
                <a:spcPts val="0"/>
              </a:spcBef>
              <a:spcAft>
                <a:spcPts val="0"/>
              </a:spcAft>
              <a:defRPr/>
            </a:pPr>
            <a:r>
              <a:rPr lang="en-US" sz="1200" dirty="0" smtClean="0"/>
              <a:t>SBIR/STTR Programs Office</a:t>
            </a:r>
            <a:endParaRPr lang="en-US" sz="1200" dirty="0"/>
          </a:p>
        </p:txBody>
      </p:sp>
      <p:sp>
        <p:nvSpPr>
          <p:cNvPr id="9"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3"/>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2693763819"/>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706112" y="6356351"/>
            <a:ext cx="4730496" cy="365125"/>
          </a:xfrm>
        </p:spPr>
        <p:txBody>
          <a:bodyPr/>
          <a:lstStyle>
            <a:lvl1pPr>
              <a:defRPr>
                <a:latin typeface="Arial Narrow" pitchFamily="34" charset="0"/>
              </a:defRPr>
            </a:lvl1pPr>
          </a:lstStyle>
          <a:p>
            <a:pPr>
              <a:defRPr/>
            </a:pPr>
            <a:r>
              <a:rPr lang="en-US" dirty="0" smtClean="0">
                <a:solidFill>
                  <a:prstClr val="black">
                    <a:tint val="75000"/>
                  </a:prstClr>
                </a:solidFill>
              </a:rPr>
              <a:t>http://science.energy.gov/sbir/funding-opportunities/ </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9948672" y="6356351"/>
            <a:ext cx="1633728" cy="365125"/>
          </a:xfrm>
        </p:spPr>
        <p:txBody>
          <a:bodyPr/>
          <a:lstStyle/>
          <a:p>
            <a:pPr>
              <a:defRPr/>
            </a:pPr>
            <a:fld id="{0F93D773-B35F-4FB7-8D60-3A0370754F72}" type="slidenum">
              <a:rPr lang="en-US" smtClean="0">
                <a:solidFill>
                  <a:prstClr val="black">
                    <a:tint val="75000"/>
                  </a:prstClr>
                </a:solidFill>
              </a:rPr>
              <a:pPr>
                <a:defRPr/>
              </a:pPr>
              <a:t>‹#›</a:t>
            </a:fld>
            <a:endParaRPr lang="en-US" dirty="0">
              <a:solidFill>
                <a:prstClr val="black">
                  <a:tint val="75000"/>
                </a:prstClr>
              </a:solidFill>
            </a:endParaRPr>
          </a:p>
        </p:txBody>
      </p:sp>
      <p:pic>
        <p:nvPicPr>
          <p:cNvPr id="7" name="Picture 6" descr="horizontal-logo-green-tex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200" y="6324601"/>
            <a:ext cx="2872509" cy="407987"/>
          </a:xfrm>
          <a:prstGeom prst="rect">
            <a:avLst/>
          </a:prstGeom>
          <a:noFill/>
          <a:ln w="9525">
            <a:noFill/>
            <a:miter lim="800000"/>
            <a:headEnd/>
            <a:tailEnd/>
          </a:ln>
        </p:spPr>
      </p:pic>
      <p:sp>
        <p:nvSpPr>
          <p:cNvPr id="8" name="Footer Placeholder 4"/>
          <p:cNvSpPr txBox="1">
            <a:spLocks/>
          </p:cNvSpPr>
          <p:nvPr userDrawn="1"/>
        </p:nvSpPr>
        <p:spPr>
          <a:xfrm>
            <a:off x="2263648" y="6324601"/>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fontAlgn="auto">
              <a:spcBef>
                <a:spcPts val="0"/>
              </a:spcBef>
              <a:spcAft>
                <a:spcPts val="0"/>
              </a:spcAft>
              <a:defRPr/>
            </a:pPr>
            <a:r>
              <a:rPr lang="en-US" sz="1200" dirty="0" smtClean="0"/>
              <a:t>SBIR/STTR Programs Office</a:t>
            </a:r>
            <a:endParaRPr lang="en-US" sz="1200" dirty="0"/>
          </a:p>
        </p:txBody>
      </p:sp>
    </p:spTree>
    <p:extLst>
      <p:ext uri="{BB962C8B-B14F-4D97-AF65-F5344CB8AC3E}">
        <p14:creationId xmlns:p14="http://schemas.microsoft.com/office/powerpoint/2010/main" val="1512210225"/>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10777728" y="6356351"/>
            <a:ext cx="804672" cy="365125"/>
          </a:xfrm>
        </p:spPr>
        <p:txBody>
          <a:bodyPr/>
          <a:lstStyle/>
          <a:p>
            <a:pPr>
              <a:defRPr/>
            </a:pPr>
            <a:fld id="{F2898D1E-D11C-45C6-A7D1-F709A31F086A}"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7" descr="horizontal-logo-green-tex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200" y="6324601"/>
            <a:ext cx="2884384" cy="407987"/>
          </a:xfrm>
          <a:prstGeom prst="rect">
            <a:avLst/>
          </a:prstGeom>
          <a:noFill/>
          <a:ln w="9525">
            <a:noFill/>
            <a:miter lim="800000"/>
            <a:headEnd/>
            <a:tailEnd/>
          </a:ln>
        </p:spPr>
      </p:pic>
      <p:sp>
        <p:nvSpPr>
          <p:cNvPr id="9" name="Footer Placeholder 4"/>
          <p:cNvSpPr txBox="1">
            <a:spLocks/>
          </p:cNvSpPr>
          <p:nvPr userDrawn="1"/>
        </p:nvSpPr>
        <p:spPr>
          <a:xfrm>
            <a:off x="2336800" y="6291263"/>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fontAlgn="auto">
              <a:spcBef>
                <a:spcPts val="0"/>
              </a:spcBef>
              <a:spcAft>
                <a:spcPts val="0"/>
              </a:spcAft>
              <a:defRPr/>
            </a:pPr>
            <a:r>
              <a:rPr lang="en-US" sz="1200" dirty="0" smtClean="0"/>
              <a:t>SBIR/STTR Programs Office</a:t>
            </a:r>
            <a:endParaRPr lang="en-US" sz="1200" dirty="0"/>
          </a:p>
        </p:txBody>
      </p:sp>
      <p:sp>
        <p:nvSpPr>
          <p:cNvPr id="11"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3"/>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3144856516"/>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10765536" y="6356351"/>
            <a:ext cx="816864" cy="365125"/>
          </a:xfrm>
        </p:spPr>
        <p:txBody>
          <a:bodyPr/>
          <a:lstStyle/>
          <a:p>
            <a:pPr>
              <a:defRPr/>
            </a:pPr>
            <a:fld id="{51495A43-CCF2-4517-9B2B-A16D7D619FAF}"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2"/>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3676555055"/>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1">
                    <a:lumMod val="65000"/>
                    <a:lumOff val="35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9948672" y="6356351"/>
            <a:ext cx="1633728" cy="365125"/>
          </a:xfrm>
        </p:spPr>
        <p:txBody>
          <a:bodyPr/>
          <a:lstStyle/>
          <a:p>
            <a:pPr>
              <a:defRPr/>
            </a:pPr>
            <a:fld id="{0F93D773-B35F-4FB7-8D60-3A0370754F72}" type="slidenum">
              <a:rPr lang="en-US" smtClean="0"/>
              <a:pPr>
                <a:defRPr/>
              </a:pPr>
              <a:t>‹#›</a:t>
            </a:fld>
            <a:endParaRPr lang="en-US" dirty="0"/>
          </a:p>
        </p:txBody>
      </p:sp>
      <p:sp>
        <p:nvSpPr>
          <p:cNvPr id="8" name="Footer Placeholder 4"/>
          <p:cNvSpPr txBox="1">
            <a:spLocks/>
          </p:cNvSpPr>
          <p:nvPr userDrawn="1"/>
        </p:nvSpPr>
        <p:spPr>
          <a:xfrm>
            <a:off x="2219366" y="6315776"/>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10619232" y="6356351"/>
            <a:ext cx="963168" cy="365125"/>
          </a:xfrm>
        </p:spPr>
        <p:txBody>
          <a:bodyPr/>
          <a:lstStyle/>
          <a:p>
            <a:pPr>
              <a:defRPr/>
            </a:pPr>
            <a:fld id="{05049ED1-3483-43B8-8DF2-5521B918A34E}" type="slidenum">
              <a:rPr lang="en-US" smtClean="0">
                <a:solidFill>
                  <a:prstClr val="black">
                    <a:tint val="75000"/>
                  </a:prstClr>
                </a:solidFill>
              </a:rPr>
              <a:pPr>
                <a:defRPr/>
              </a:pPr>
              <a:t>‹#›</a:t>
            </a:fld>
            <a:endParaRPr lang="en-US" dirty="0">
              <a:solidFill>
                <a:prstClr val="black">
                  <a:tint val="75000"/>
                </a:prstClr>
              </a:solidFill>
            </a:endParaRPr>
          </a:p>
        </p:txBody>
      </p:sp>
      <p:pic>
        <p:nvPicPr>
          <p:cNvPr id="6" name="Picture 5" descr="horizontal-logo-green-tex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200" y="6324601"/>
            <a:ext cx="2908135" cy="407987"/>
          </a:xfrm>
          <a:prstGeom prst="rect">
            <a:avLst/>
          </a:prstGeom>
          <a:noFill/>
          <a:ln w="9525">
            <a:noFill/>
            <a:miter lim="800000"/>
            <a:headEnd/>
            <a:tailEnd/>
          </a:ln>
        </p:spPr>
      </p:pic>
      <p:sp>
        <p:nvSpPr>
          <p:cNvPr id="7" name="Footer Placeholder 4"/>
          <p:cNvSpPr txBox="1">
            <a:spLocks/>
          </p:cNvSpPr>
          <p:nvPr userDrawn="1"/>
        </p:nvSpPr>
        <p:spPr>
          <a:xfrm>
            <a:off x="2317668" y="6280151"/>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fontAlgn="auto">
              <a:spcBef>
                <a:spcPts val="0"/>
              </a:spcBef>
              <a:spcAft>
                <a:spcPts val="0"/>
              </a:spcAft>
              <a:defRPr/>
            </a:pPr>
            <a:r>
              <a:rPr lang="en-US" sz="1200" dirty="0" smtClean="0"/>
              <a:t>SBIR/STTR Programs Office</a:t>
            </a:r>
            <a:endParaRPr lang="en-US" sz="1200" dirty="0"/>
          </a:p>
        </p:txBody>
      </p:sp>
    </p:spTree>
    <p:extLst>
      <p:ext uri="{BB962C8B-B14F-4D97-AF65-F5344CB8AC3E}">
        <p14:creationId xmlns:p14="http://schemas.microsoft.com/office/powerpoint/2010/main" val="2347391414"/>
      </p:ext>
    </p:extLst>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a:xfrm>
            <a:off x="10533888" y="6356351"/>
            <a:ext cx="1048512" cy="365125"/>
          </a:xfrm>
        </p:spPr>
        <p:txBody>
          <a:bodyPr/>
          <a:lstStyle/>
          <a:p>
            <a:pPr>
              <a:defRPr/>
            </a:pPr>
            <a:fld id="{1D6C4B29-14BB-4B14-B5AA-B94BB29F99A3}"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4" descr="horizontal-logo-green-tex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200" y="6324601"/>
            <a:ext cx="3251200" cy="407987"/>
          </a:xfrm>
          <a:prstGeom prst="rect">
            <a:avLst/>
          </a:prstGeom>
          <a:noFill/>
          <a:ln w="9525">
            <a:noFill/>
            <a:miter lim="800000"/>
            <a:headEnd/>
            <a:tailEnd/>
          </a:ln>
        </p:spPr>
      </p:pic>
      <p:sp>
        <p:nvSpPr>
          <p:cNvPr id="6" name="Footer Placeholder 4"/>
          <p:cNvSpPr txBox="1">
            <a:spLocks/>
          </p:cNvSpPr>
          <p:nvPr userDrawn="1"/>
        </p:nvSpPr>
        <p:spPr>
          <a:xfrm>
            <a:off x="2540000" y="6264276"/>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fontAlgn="auto">
              <a:spcBef>
                <a:spcPts val="0"/>
              </a:spcBef>
              <a:spcAft>
                <a:spcPts val="0"/>
              </a:spcAft>
              <a:defRPr/>
            </a:pPr>
            <a:r>
              <a:rPr lang="en-US" sz="1200" dirty="0" smtClean="0"/>
              <a:t>SBIR/STTR Programs Office</a:t>
            </a:r>
            <a:endParaRPr lang="en-US" sz="1200" dirty="0"/>
          </a:p>
        </p:txBody>
      </p:sp>
    </p:spTree>
    <p:extLst>
      <p:ext uri="{BB962C8B-B14F-4D97-AF65-F5344CB8AC3E}">
        <p14:creationId xmlns:p14="http://schemas.microsoft.com/office/powerpoint/2010/main" val="2913598862"/>
      </p:ext>
    </p:extLst>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87456" y="6356351"/>
            <a:ext cx="694944" cy="365125"/>
          </a:xfrm>
        </p:spPr>
        <p:txBody>
          <a:bodyPr/>
          <a:lstStyle/>
          <a:p>
            <a:pPr>
              <a:defRPr/>
            </a:pPr>
            <a:fld id="{1F841290-C250-4FDF-A292-3556F08F4707}"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2"/>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3295293958"/>
      </p:ext>
    </p:extLst>
  </p:cSld>
  <p:clrMapOvr>
    <a:masterClrMapping/>
  </p:clrMapOvr>
  <p:transition spd="slow">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10509504" y="6356351"/>
            <a:ext cx="1072896" cy="365125"/>
          </a:xfrm>
        </p:spPr>
        <p:txBody>
          <a:bodyPr/>
          <a:lstStyle/>
          <a:p>
            <a:pPr>
              <a:defRPr/>
            </a:pPr>
            <a:fld id="{848E3D4D-A005-49AE-9582-16EC829995D5}"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2"/>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997575119"/>
      </p:ext>
    </p:extLst>
  </p:cSld>
  <p:clrMapOvr>
    <a:masterClrMapping/>
  </p:clrMapOvr>
  <p:transition spd="slow">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5554165"/>
      </p:ext>
    </p:extLst>
  </p:cSld>
  <p:clrMapOvr>
    <a:masterClrMapping/>
  </p:clrMapOvr>
  <p:transition spd="slow">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0362476"/>
      </p:ext>
    </p:extLst>
  </p:cSld>
  <p:clrMapOvr>
    <a:masterClrMapping/>
  </p:clrMapOvr>
  <p:transition spd="slow">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457200"/>
            <a:ext cx="8940800" cy="1371600"/>
          </a:xfrm>
        </p:spPr>
        <p:txBody>
          <a:bodyPr/>
          <a:lstStyle>
            <a:lvl1pPr>
              <a:defRPr sz="3200" b="1">
                <a:latin typeface="Cambria" pitchFamily="18"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09600" y="1981200"/>
            <a:ext cx="53848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981200"/>
            <a:ext cx="53848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3"/>
          <p:cNvSpPr>
            <a:spLocks noGrp="1" noChangeArrowheads="1"/>
          </p:cNvSpPr>
          <p:nvPr>
            <p:ph type="sldNum" sz="quarter" idx="11"/>
          </p:nvPr>
        </p:nvSpPr>
        <p:spPr>
          <a:xfrm>
            <a:off x="9826752" y="6356351"/>
            <a:ext cx="1755648" cy="365125"/>
          </a:xfrm>
          <a:ln/>
        </p:spPr>
        <p:txBody>
          <a:bodyPr/>
          <a:lstStyle>
            <a:lvl1pPr>
              <a:defRPr/>
            </a:lvl1pPr>
          </a:lstStyle>
          <a:p>
            <a:pPr>
              <a:defRPr/>
            </a:pPr>
            <a:fld id="{BBAFF6DD-E697-44D3-B473-45CF239FEBE6}" type="slidenum">
              <a:rPr lang="en-US">
                <a:solidFill>
                  <a:prstClr val="black">
                    <a:tint val="75000"/>
                  </a:prstClr>
                </a:solidFill>
              </a:rPr>
              <a:pPr>
                <a:defRPr/>
              </a:pPr>
              <a:t>‹#›</a:t>
            </a:fld>
            <a:endParaRPr lang="en-US" dirty="0">
              <a:solidFill>
                <a:prstClr val="black">
                  <a:tint val="75000"/>
                </a:prstClr>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solidFill>
                <a:prstClr val="black">
                  <a:tint val="75000"/>
                </a:prstClr>
              </a:solidFill>
            </a:endParaRPr>
          </a:p>
        </p:txBody>
      </p:sp>
      <p:sp>
        <p:nvSpPr>
          <p:cNvPr id="8" name="Footer Placeholder 4"/>
          <p:cNvSpPr txBox="1">
            <a:spLocks/>
          </p:cNvSpPr>
          <p:nvPr userDrawn="1"/>
        </p:nvSpPr>
        <p:spPr>
          <a:xfrm>
            <a:off x="4023360" y="635762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3570703573"/>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457200"/>
            <a:ext cx="8940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384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00500"/>
            <a:ext cx="5384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1"/>
          </p:nvPr>
        </p:nvSpPr>
        <p:spPr>
          <a:xfrm>
            <a:off x="9973056" y="6356351"/>
            <a:ext cx="1609344" cy="365125"/>
          </a:xfrm>
          <a:ln/>
        </p:spPr>
        <p:txBody>
          <a:bodyPr/>
          <a:lstStyle>
            <a:lvl1pPr>
              <a:defRPr/>
            </a:lvl1pPr>
          </a:lstStyle>
          <a:p>
            <a:pPr>
              <a:defRPr/>
            </a:pPr>
            <a:fld id="{04F5CB06-5FE7-4B57-9060-90159B6FEB8A}"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16"/>
          <p:cNvSpPr>
            <a:spLocks noGrp="1" noChangeArrowheads="1"/>
          </p:cNvSpPr>
          <p:nvPr>
            <p:ph type="dt" sz="half" idx="12"/>
          </p:nvPr>
        </p:nvSpPr>
        <p:spPr>
          <a:ln/>
        </p:spPr>
        <p:txBody>
          <a:bodyPr/>
          <a:lstStyle>
            <a:lvl1pPr>
              <a:defRPr/>
            </a:lvl1pPr>
          </a:lstStyle>
          <a:p>
            <a:pPr>
              <a:defRPr/>
            </a:pPr>
            <a:endParaRPr lang="en-US" dirty="0">
              <a:solidFill>
                <a:prstClr val="black">
                  <a:tint val="75000"/>
                </a:prstClr>
              </a:solidFill>
            </a:endParaRPr>
          </a:p>
        </p:txBody>
      </p:sp>
      <p:sp>
        <p:nvSpPr>
          <p:cNvPr id="9" name="Footer Placeholder 4"/>
          <p:cNvSpPr txBox="1">
            <a:spLocks/>
          </p:cNvSpPr>
          <p:nvPr userDrawn="1"/>
        </p:nvSpPr>
        <p:spPr>
          <a:xfrm>
            <a:off x="3938016" y="6356350"/>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42740091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10777728" y="6356351"/>
            <a:ext cx="804672" cy="365125"/>
          </a:xfrm>
        </p:spPr>
        <p:txBody>
          <a:bodyPr/>
          <a:lstStyle/>
          <a:p>
            <a:pPr>
              <a:defRPr/>
            </a:pPr>
            <a:fld id="{F2898D1E-D11C-45C6-A7D1-F709A31F086A}" type="slidenum">
              <a:rPr lang="en-US" smtClean="0"/>
              <a:pPr>
                <a:defRPr/>
              </a:pPr>
              <a:t>‹#›</a:t>
            </a:fld>
            <a:endParaRPr lang="en-US" dirty="0"/>
          </a:p>
        </p:txBody>
      </p:sp>
      <p:sp>
        <p:nvSpPr>
          <p:cNvPr id="9" name="Footer Placeholder 4"/>
          <p:cNvSpPr txBox="1">
            <a:spLocks/>
          </p:cNvSpPr>
          <p:nvPr userDrawn="1"/>
        </p:nvSpPr>
        <p:spPr>
          <a:xfrm>
            <a:off x="2336800" y="6296894"/>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10765536" y="6356351"/>
            <a:ext cx="816864" cy="365125"/>
          </a:xfrm>
        </p:spPr>
        <p:txBody>
          <a:bodyPr/>
          <a:lstStyle/>
          <a:p>
            <a:pPr>
              <a:defRPr/>
            </a:pPr>
            <a:fld id="{51495A43-CCF2-4517-9B2B-A16D7D619FAF}"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1">
                    <a:lumMod val="65000"/>
                    <a:lumOff val="35000"/>
                  </a:schemeClr>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a:xfrm>
            <a:off x="10619232" y="6356351"/>
            <a:ext cx="963168" cy="365125"/>
          </a:xfrm>
        </p:spPr>
        <p:txBody>
          <a:bodyPr/>
          <a:lstStyle/>
          <a:p>
            <a:pPr>
              <a:defRPr/>
            </a:pPr>
            <a:fld id="{05049ED1-3483-43B8-8DF2-5521B918A34E}" type="slidenum">
              <a:rPr lang="en-US" smtClean="0"/>
              <a:pPr>
                <a:defRPr/>
              </a:pPr>
              <a:t>‹#›</a:t>
            </a:fld>
            <a:endParaRPr lang="en-US" dirty="0"/>
          </a:p>
        </p:txBody>
      </p:sp>
      <p:sp>
        <p:nvSpPr>
          <p:cNvPr id="7" name="Footer Placeholder 4"/>
          <p:cNvSpPr txBox="1">
            <a:spLocks/>
          </p:cNvSpPr>
          <p:nvPr userDrawn="1"/>
        </p:nvSpPr>
        <p:spPr>
          <a:xfrm>
            <a:off x="2290618"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33888" y="6356351"/>
            <a:ext cx="1048512" cy="365125"/>
          </a:xfrm>
        </p:spPr>
        <p:txBody>
          <a:bodyPr/>
          <a:lstStyle/>
          <a:p>
            <a:pPr>
              <a:defRPr/>
            </a:pPr>
            <a:fld id="{1D6C4B29-14BB-4B14-B5AA-B94BB29F99A3}" type="slidenum">
              <a:rPr lang="en-US" smtClean="0"/>
              <a:pPr>
                <a:defRPr/>
              </a:pPr>
              <a:t>‹#›</a:t>
            </a:fld>
            <a:endParaRPr lang="en-US" dirty="0"/>
          </a:p>
        </p:txBody>
      </p:sp>
      <p:sp>
        <p:nvSpPr>
          <p:cNvPr id="6" name="Footer Placeholder 4"/>
          <p:cNvSpPr txBox="1">
            <a:spLocks/>
          </p:cNvSpPr>
          <p:nvPr userDrawn="1"/>
        </p:nvSpPr>
        <p:spPr>
          <a:xfrm>
            <a:off x="2266867"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10887456" y="6356351"/>
            <a:ext cx="694944" cy="365125"/>
          </a:xfrm>
        </p:spPr>
        <p:txBody>
          <a:bodyPr/>
          <a:lstStyle/>
          <a:p>
            <a:pPr>
              <a:defRPr/>
            </a:pPr>
            <a:fld id="{1F841290-C250-4FDF-A292-3556F08F4707}"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10509504" y="6356351"/>
            <a:ext cx="1072896" cy="365125"/>
          </a:xfrm>
        </p:spPr>
        <p:txBody>
          <a:bodyPr/>
          <a:lstStyle/>
          <a:p>
            <a:pPr>
              <a:defRPr/>
            </a:pPr>
            <a:fld id="{848E3D4D-A005-49AE-9582-16EC829995D5}"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dirty="0"/>
          </a:p>
        </p:txBody>
      </p:sp>
      <p:pic>
        <p:nvPicPr>
          <p:cNvPr id="8" name="Picture 7" descr="horizontal-logo-green-text.jp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05842" y="6311902"/>
            <a:ext cx="2801257" cy="407987"/>
          </a:xfrm>
          <a:prstGeom prst="rect">
            <a:avLst/>
          </a:prstGeom>
          <a:noFill/>
          <a:ln w="9525">
            <a:noFill/>
            <a:miter lim="800000"/>
            <a:headEnd/>
            <a:tailEnd/>
          </a:ln>
        </p:spPr>
      </p:pic>
      <p:sp>
        <p:nvSpPr>
          <p:cNvPr id="9" name="Footer Placeholder 4"/>
          <p:cNvSpPr txBox="1">
            <a:spLocks/>
          </p:cNvSpPr>
          <p:nvPr userDrawn="1"/>
        </p:nvSpPr>
        <p:spPr>
          <a:xfrm>
            <a:off x="2254996" y="6302376"/>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38C4E9-21C8-4C18-A92E-A26AA5FEEEDA}"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8" name="Picture 7" descr="horizontal-logo-green-text.jp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203200" y="6324601"/>
            <a:ext cx="2694379" cy="407987"/>
          </a:xfrm>
          <a:prstGeom prst="rect">
            <a:avLst/>
          </a:prstGeom>
          <a:noFill/>
          <a:ln w="9525">
            <a:noFill/>
            <a:miter lim="800000"/>
            <a:headEnd/>
            <a:tailEnd/>
          </a:ln>
        </p:spPr>
      </p:pic>
      <p:sp>
        <p:nvSpPr>
          <p:cNvPr id="9" name="Footer Placeholder 4"/>
          <p:cNvSpPr txBox="1">
            <a:spLocks/>
          </p:cNvSpPr>
          <p:nvPr userDrawn="1"/>
        </p:nvSpPr>
        <p:spPr>
          <a:xfrm>
            <a:off x="2175823"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7839307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defTabSz="914400" rtl="0" eaLnBrk="1" latinLnBrk="0" hangingPunct="1">
        <a:spcBef>
          <a:spcPct val="0"/>
        </a:spcBef>
        <a:buNone/>
        <a:defRPr sz="32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09328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uspto.gov/" TargetMode="External"/><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www.ne.doe.gov/"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www.fossil.energy.gov/" TargetMode="External"/><Relationship Id="rId5" Type="http://schemas.openxmlformats.org/officeDocument/2006/relationships/hyperlink" Target="http://energy.gov/eere/office-energy-efficiency-renewable-energy" TargetMode="External"/><Relationship Id="rId4" Type="http://schemas.openxmlformats.org/officeDocument/2006/relationships/hyperlink" Target="http://www.oe.energy.gov/"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science.energy.gov/np/" TargetMode="External"/><Relationship Id="rId3" Type="http://schemas.openxmlformats.org/officeDocument/2006/relationships/hyperlink" Target="http://www.science.energy.gov/ascr/" TargetMode="External"/><Relationship Id="rId7" Type="http://schemas.openxmlformats.org/officeDocument/2006/relationships/hyperlink" Target="http://www.science.energy.gov/hep/"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www.science.energy.gov/fes/" TargetMode="External"/><Relationship Id="rId5" Type="http://schemas.openxmlformats.org/officeDocument/2006/relationships/hyperlink" Target="http://www.science.energy.gov/ber/" TargetMode="External"/><Relationship Id="rId4" Type="http://schemas.openxmlformats.org/officeDocument/2006/relationships/hyperlink" Target="http://www.science.energy.gov/bes/" TargetMode="Externa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www.nnsa.energy.gov/aboutus/ourprograms/nonproliferation"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hyperlink" Target="http://www.em.doe.gov/Pages/EMHome.asp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cience.energy.gov/sbir/applicant-resources/" TargetMode="External"/><Relationship Id="rId2" Type="http://schemas.openxmlformats.org/officeDocument/2006/relationships/hyperlink" Target="http://www.doesbirlearning.com/"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hyperlink" Target="http://science.energy.gov/sbir/funding-opportunities/" TargetMode="Externa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science.energy.gov/sbir/applicant-resources/letter-of-intent/" TargetMode="External"/><Relationship Id="rId2" Type="http://schemas.openxmlformats.org/officeDocument/2006/relationships/hyperlink" Target="https://pamspublic.science.energy.gov/" TargetMode="Externa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www.sbir.gov/registration" TargetMode="External"/><Relationship Id="rId2" Type="http://schemas.openxmlformats.org/officeDocument/2006/relationships/hyperlink" Target="http://www.grants.gov/" TargetMode="Externa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hyperlink" Target="http://www.doesbirlearning.com/" TargetMode="External"/><Relationship Id="rId4" Type="http://schemas.openxmlformats.org/officeDocument/2006/relationships/hyperlink" Target="http://science.energy.gov/sbir/applicant-and-awardee-resourc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science.energy.gov/sbir/applicant-resources/grant-application/"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hyperlink" Target="https://science.energy.gov/sbir/applicant-resources/grant-application/" TargetMode="Externa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8" Type="http://schemas.openxmlformats.org/officeDocument/2006/relationships/chart" Target="../charts/chart12.xml"/><Relationship Id="rId13" Type="http://schemas.openxmlformats.org/officeDocument/2006/relationships/chart" Target="../charts/chart17.xml"/><Relationship Id="rId18" Type="http://schemas.openxmlformats.org/officeDocument/2006/relationships/chart" Target="../charts/chart22.xml"/><Relationship Id="rId3" Type="http://schemas.openxmlformats.org/officeDocument/2006/relationships/chart" Target="../charts/chart7.xml"/><Relationship Id="rId21" Type="http://schemas.openxmlformats.org/officeDocument/2006/relationships/chart" Target="../charts/chart25.xml"/><Relationship Id="rId7" Type="http://schemas.openxmlformats.org/officeDocument/2006/relationships/chart" Target="../charts/chart11.xml"/><Relationship Id="rId12" Type="http://schemas.openxmlformats.org/officeDocument/2006/relationships/chart" Target="../charts/chart16.xml"/><Relationship Id="rId17" Type="http://schemas.openxmlformats.org/officeDocument/2006/relationships/chart" Target="../charts/chart21.xml"/><Relationship Id="rId2" Type="http://schemas.openxmlformats.org/officeDocument/2006/relationships/notesSlide" Target="../notesSlides/notesSlide19.xml"/><Relationship Id="rId16" Type="http://schemas.openxmlformats.org/officeDocument/2006/relationships/chart" Target="../charts/chart20.xml"/><Relationship Id="rId20" Type="http://schemas.openxmlformats.org/officeDocument/2006/relationships/chart" Target="../charts/chart24.xml"/><Relationship Id="rId1" Type="http://schemas.openxmlformats.org/officeDocument/2006/relationships/slideLayout" Target="../slideLayouts/slideLayout15.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5" Type="http://schemas.openxmlformats.org/officeDocument/2006/relationships/chart" Target="../charts/chart19.xml"/><Relationship Id="rId10" Type="http://schemas.openxmlformats.org/officeDocument/2006/relationships/chart" Target="../charts/chart14.xml"/><Relationship Id="rId19" Type="http://schemas.openxmlformats.org/officeDocument/2006/relationships/chart" Target="../charts/chart23.xml"/><Relationship Id="rId4" Type="http://schemas.openxmlformats.org/officeDocument/2006/relationships/chart" Target="../charts/chart8.xml"/><Relationship Id="rId9" Type="http://schemas.openxmlformats.org/officeDocument/2006/relationships/chart" Target="../charts/chart13.xml"/><Relationship Id="rId14" Type="http://schemas.openxmlformats.org/officeDocument/2006/relationships/chart" Target="../charts/chart18.xml"/><Relationship Id="rId22" Type="http://schemas.openxmlformats.org/officeDocument/2006/relationships/chart" Target="../charts/chart26.xml"/></Relationships>
</file>

<file path=ppt/slides/_rels/slide47.xml.rels><?xml version="1.0" encoding="UTF-8" standalone="yes"?>
<Relationships xmlns="http://schemas.openxmlformats.org/package/2006/relationships"><Relationship Id="rId3" Type="http://schemas.openxmlformats.org/officeDocument/2006/relationships/hyperlink" Target="http://www.larta.org/doecap"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jjie.org/wp-content/uploads/2012/04/3336handcuffs.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hyperlink" Target="https://www.justice.gov/usao-mdfl/pr/scientists-sentenced-prison-defrauding-small-business-innovation-research-progra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ighotline@hq.doe.gov" TargetMode="Externa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hyperlink" Target="https://go.usa.gov/xnWCH"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bit.ly/1X3NHi4" TargetMode="External"/><Relationship Id="rId5" Type="http://schemas.openxmlformats.org/officeDocument/2006/relationships/hyperlink" Target="http://www.science.energy.gov/sbir" TargetMode="External"/><Relationship Id="rId4" Type="http://schemas.openxmlformats.org/officeDocument/2006/relationships/hyperlink" Target="mailto:sbir-sttr@science.doe.gov"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cience.energy.gov/sbir/" TargetMode="External"/><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www.sbir.gov/" TargetMode="External"/><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0.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noFill/>
        </p:spPr>
        <p:txBody>
          <a:bodyPr>
            <a:normAutofit fontScale="90000"/>
          </a:bodyPr>
          <a:lstStyle/>
          <a:p>
            <a:pPr algn="ctr" eaLnBrk="1" hangingPunct="1">
              <a:lnSpc>
                <a:spcPct val="80000"/>
              </a:lnSpc>
            </a:pPr>
            <a:r>
              <a:rPr lang="en-US" sz="3600" i="1" dirty="0"/>
              <a:t>DOE’s </a:t>
            </a:r>
            <a:br>
              <a:rPr lang="en-US" sz="3600" i="1" dirty="0"/>
            </a:br>
            <a:r>
              <a:rPr lang="en-US" sz="3600" i="1" dirty="0"/>
              <a:t>Small Business Innovation Research (SBIR) and Small Business Technology </a:t>
            </a:r>
            <a:r>
              <a:rPr lang="en-US" sz="3600" i="1" dirty="0" smtClean="0"/>
              <a:t>Transfer </a:t>
            </a:r>
            <a:r>
              <a:rPr lang="en-US" sz="3600" i="1" dirty="0"/>
              <a:t>(STTR) Programs</a:t>
            </a:r>
            <a:r>
              <a:rPr lang="en-US" i="1" dirty="0"/>
              <a:t/>
            </a:r>
            <a:br>
              <a:rPr lang="en-US" i="1" dirty="0"/>
            </a:br>
            <a:endParaRPr lang="en-US" sz="1700" dirty="0"/>
          </a:p>
        </p:txBody>
      </p:sp>
      <p:sp>
        <p:nvSpPr>
          <p:cNvPr id="6" name="Rectangle 5"/>
          <p:cNvSpPr/>
          <p:nvPr/>
        </p:nvSpPr>
        <p:spPr>
          <a:xfrm>
            <a:off x="3209926" y="3905250"/>
            <a:ext cx="5800725" cy="170307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sp>
        <p:nvSpPr>
          <p:cNvPr id="3" name="TextBox 4"/>
          <p:cNvSpPr txBox="1">
            <a:spLocks noChangeArrowheads="1"/>
          </p:cNvSpPr>
          <p:nvPr/>
        </p:nvSpPr>
        <p:spPr bwMode="auto">
          <a:xfrm>
            <a:off x="2676525" y="4030564"/>
            <a:ext cx="6781800" cy="646331"/>
          </a:xfrm>
          <a:prstGeom prst="rect">
            <a:avLst/>
          </a:prstGeom>
          <a:noFill/>
          <a:ln w="9525">
            <a:noFill/>
            <a:miter lim="800000"/>
            <a:headEnd/>
            <a:tailEnd/>
          </a:ln>
        </p:spPr>
        <p:txBody>
          <a:bodyPr wrap="square">
            <a:spAutoFit/>
          </a:bodyPr>
          <a:lstStyle/>
          <a:p>
            <a:pPr algn="ctr">
              <a:spcBef>
                <a:spcPts val="0"/>
              </a:spcBef>
            </a:pPr>
            <a:r>
              <a:rPr lang="en-US" sz="1800" b="1" i="1" dirty="0">
                <a:solidFill>
                  <a:schemeClr val="tx1">
                    <a:lumMod val="65000"/>
                    <a:lumOff val="35000"/>
                  </a:schemeClr>
                </a:solidFill>
                <a:latin typeface="Calibri" pitchFamily="34" charset="0"/>
              </a:rPr>
              <a:t>Manny Oliver </a:t>
            </a:r>
          </a:p>
          <a:p>
            <a:pPr algn="ctr">
              <a:spcBef>
                <a:spcPts val="0"/>
              </a:spcBef>
            </a:pPr>
            <a:r>
              <a:rPr lang="en-US" sz="1800" b="1" i="1" dirty="0">
                <a:solidFill>
                  <a:schemeClr val="tx1">
                    <a:lumMod val="65000"/>
                    <a:lumOff val="35000"/>
                  </a:schemeClr>
                </a:solidFill>
                <a:latin typeface="Calibri" pitchFamily="34" charset="0"/>
              </a:rPr>
              <a:t>Director, DOE SBIR/STTR Programs Office</a:t>
            </a:r>
          </a:p>
        </p:txBody>
      </p:sp>
      <p:sp>
        <p:nvSpPr>
          <p:cNvPr id="9" name="TextBox 4"/>
          <p:cNvSpPr txBox="1">
            <a:spLocks noChangeArrowheads="1"/>
          </p:cNvSpPr>
          <p:nvPr/>
        </p:nvSpPr>
        <p:spPr bwMode="auto">
          <a:xfrm>
            <a:off x="2714625" y="4821556"/>
            <a:ext cx="6781800" cy="646331"/>
          </a:xfrm>
          <a:prstGeom prst="rect">
            <a:avLst/>
          </a:prstGeom>
          <a:noFill/>
          <a:ln w="9525">
            <a:noFill/>
            <a:miter lim="800000"/>
            <a:headEnd/>
            <a:tailEnd/>
          </a:ln>
        </p:spPr>
        <p:txBody>
          <a:bodyPr wrap="square">
            <a:spAutoFit/>
          </a:bodyPr>
          <a:lstStyle/>
          <a:p>
            <a:pPr algn="ctr">
              <a:spcBef>
                <a:spcPts val="0"/>
              </a:spcBef>
            </a:pPr>
            <a:r>
              <a:rPr lang="en-US" sz="1800" b="1" dirty="0" smtClean="0">
                <a:solidFill>
                  <a:schemeClr val="tx1">
                    <a:lumMod val="65000"/>
                    <a:lumOff val="35000"/>
                  </a:schemeClr>
                </a:solidFill>
                <a:latin typeface="Calibri" pitchFamily="34" charset="0"/>
              </a:rPr>
              <a:t>FY19 Phase I Release 1 Overview</a:t>
            </a:r>
            <a:endParaRPr lang="en-US" sz="1800" b="1" dirty="0">
              <a:solidFill>
                <a:schemeClr val="tx1">
                  <a:lumMod val="65000"/>
                  <a:lumOff val="35000"/>
                </a:schemeClr>
              </a:solidFill>
              <a:latin typeface="Calibri" pitchFamily="34" charset="0"/>
            </a:endParaRPr>
          </a:p>
          <a:p>
            <a:pPr algn="ctr">
              <a:spcBef>
                <a:spcPts val="0"/>
              </a:spcBef>
            </a:pPr>
            <a:r>
              <a:rPr lang="en-US" sz="1800" b="1" dirty="0" smtClean="0">
                <a:solidFill>
                  <a:schemeClr val="tx1">
                    <a:lumMod val="65000"/>
                    <a:lumOff val="35000"/>
                  </a:schemeClr>
                </a:solidFill>
                <a:latin typeface="Calibri" pitchFamily="34" charset="0"/>
              </a:rPr>
              <a:t>August 27, 2018</a:t>
            </a:r>
            <a:endParaRPr lang="en-US" sz="1800" b="1" dirty="0">
              <a:solidFill>
                <a:schemeClr val="tx1">
                  <a:lumMod val="65000"/>
                  <a:lumOff val="35000"/>
                </a:schemeClr>
              </a:solidFill>
              <a:latin typeface="Calibri" pitchFamily="34" charset="0"/>
            </a:endParaRPr>
          </a:p>
        </p:txBody>
      </p:sp>
      <p:pic>
        <p:nvPicPr>
          <p:cNvPr id="10" name="Picture 3" descr="C:\Users\Public\Pictures\Sample Pictures\New_DOE_Seal_Color_042808-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72286" y="281218"/>
            <a:ext cx="1380940" cy="1380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SBIR and STTR Awards</a:t>
            </a:r>
            <a:endParaRPr lang="en-US" dirty="0"/>
          </a:p>
        </p:txBody>
      </p:sp>
      <p:sp>
        <p:nvSpPr>
          <p:cNvPr id="6" name="Content Placeholder 5"/>
          <p:cNvSpPr>
            <a:spLocks noGrp="1"/>
          </p:cNvSpPr>
          <p:nvPr>
            <p:ph idx="1"/>
          </p:nvPr>
        </p:nvSpPr>
        <p:spPr/>
        <p:txBody>
          <a:bodyPr>
            <a:normAutofit/>
          </a:bodyPr>
          <a:lstStyle/>
          <a:p>
            <a:r>
              <a:rPr lang="en-US" sz="2000" dirty="0"/>
              <a:t>Critical Early Stage R/R&amp;D funding</a:t>
            </a:r>
          </a:p>
          <a:p>
            <a:pPr lvl="1"/>
            <a:r>
              <a:rPr lang="en-US" sz="1800" dirty="0"/>
              <a:t>The SBIR &amp; STTR programs provide funding for i</a:t>
            </a:r>
            <a:r>
              <a:rPr lang="en-US" sz="1800" dirty="0" smtClean="0"/>
              <a:t>nnovative, early stage research</a:t>
            </a:r>
            <a:endParaRPr lang="en-US" sz="1800" dirty="0"/>
          </a:p>
          <a:p>
            <a:pPr lvl="1"/>
            <a:r>
              <a:rPr lang="en-US" sz="1800" dirty="0"/>
              <a:t>SBIR &amp; STTR awards provide credibility when seeking </a:t>
            </a:r>
            <a:r>
              <a:rPr lang="en-US" sz="1800" dirty="0" smtClean="0"/>
              <a:t>investors or </a:t>
            </a:r>
            <a:r>
              <a:rPr lang="en-US" sz="1800" dirty="0"/>
              <a:t>partners</a:t>
            </a:r>
          </a:p>
          <a:p>
            <a:r>
              <a:rPr lang="en-US" sz="2000" dirty="0"/>
              <a:t>SBIR/STTR awards are executed as grants or contracts</a:t>
            </a:r>
          </a:p>
          <a:p>
            <a:pPr lvl="1"/>
            <a:r>
              <a:rPr lang="en-US" sz="1800" dirty="0"/>
              <a:t>No repayment</a:t>
            </a:r>
          </a:p>
          <a:p>
            <a:pPr lvl="1"/>
            <a:r>
              <a:rPr lang="en-US" sz="1800" dirty="0"/>
              <a:t>No dilution of company equity</a:t>
            </a:r>
          </a:p>
          <a:p>
            <a:pPr lvl="1"/>
            <a:r>
              <a:rPr lang="en-US" sz="1800" dirty="0"/>
              <a:t>No cost sharing is required for Phases I and II.  Cost sharing may not be used as an evaluation criteria. </a:t>
            </a:r>
          </a:p>
          <a:p>
            <a:pPr lvl="1"/>
            <a:endParaRPr lang="en-US" sz="1800"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10</a:t>
            </a:fld>
            <a:r>
              <a:rPr lang="en-US" dirty="0" smtClean="0">
                <a:solidFill>
                  <a:prstClr val="black">
                    <a:tint val="75000"/>
                  </a:prstClr>
                </a:solidFill>
              </a:rPr>
              <a:t>/61</a:t>
            </a:r>
            <a:endParaRPr lang="en-US" dirty="0">
              <a:solidFill>
                <a:prstClr val="black">
                  <a:tint val="75000"/>
                </a:prstClr>
              </a:solidFill>
            </a:endParaRPr>
          </a:p>
        </p:txBody>
      </p:sp>
      <p:sp>
        <p:nvSpPr>
          <p:cNvPr id="2" name="Freeform 1"/>
          <p:cNvSpPr/>
          <p:nvPr/>
        </p:nvSpPr>
        <p:spPr>
          <a:xfrm>
            <a:off x="4250378" y="4237939"/>
            <a:ext cx="3407155" cy="1744257"/>
          </a:xfrm>
          <a:custGeom>
            <a:avLst/>
            <a:gdLst>
              <a:gd name="connsiteX0" fmla="*/ 0 w 3407155"/>
              <a:gd name="connsiteY0" fmla="*/ 864371 h 1744257"/>
              <a:gd name="connsiteX1" fmla="*/ 1056443 w 3407155"/>
              <a:gd name="connsiteY1" fmla="*/ 988658 h 1744257"/>
              <a:gd name="connsiteX2" fmla="*/ 1669002 w 3407155"/>
              <a:gd name="connsiteY2" fmla="*/ 1743260 h 1744257"/>
              <a:gd name="connsiteX3" fmla="*/ 2503503 w 3407155"/>
              <a:gd name="connsiteY3" fmla="*/ 811105 h 1744257"/>
              <a:gd name="connsiteX4" fmla="*/ 3275860 w 3407155"/>
              <a:gd name="connsiteY4" fmla="*/ 100892 h 1744257"/>
              <a:gd name="connsiteX5" fmla="*/ 3400148 w 3407155"/>
              <a:gd name="connsiteY5" fmla="*/ 20992 h 174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7155" h="1744257">
                <a:moveTo>
                  <a:pt x="0" y="864371"/>
                </a:moveTo>
                <a:cubicBezTo>
                  <a:pt x="389138" y="853274"/>
                  <a:pt x="778276" y="842177"/>
                  <a:pt x="1056443" y="988658"/>
                </a:cubicBezTo>
                <a:cubicBezTo>
                  <a:pt x="1334610" y="1135139"/>
                  <a:pt x="1427825" y="1772852"/>
                  <a:pt x="1669002" y="1743260"/>
                </a:cubicBezTo>
                <a:cubicBezTo>
                  <a:pt x="1910179" y="1713668"/>
                  <a:pt x="2235693" y="1084833"/>
                  <a:pt x="2503503" y="811105"/>
                </a:cubicBezTo>
                <a:cubicBezTo>
                  <a:pt x="2771313" y="537377"/>
                  <a:pt x="3126419" y="232577"/>
                  <a:pt x="3275860" y="100892"/>
                </a:cubicBezTo>
                <a:cubicBezTo>
                  <a:pt x="3425301" y="-30794"/>
                  <a:pt x="3412724" y="-4901"/>
                  <a:pt x="3400148" y="2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3" name="TextBox 2"/>
          <p:cNvSpPr txBox="1"/>
          <p:nvPr/>
        </p:nvSpPr>
        <p:spPr>
          <a:xfrm>
            <a:off x="2573977" y="4321732"/>
            <a:ext cx="2514600" cy="646331"/>
          </a:xfrm>
          <a:prstGeom prst="rect">
            <a:avLst/>
          </a:prstGeom>
          <a:noFill/>
        </p:spPr>
        <p:txBody>
          <a:bodyPr wrap="square" rtlCol="0">
            <a:spAutoFit/>
          </a:bodyPr>
          <a:lstStyle/>
          <a:p>
            <a:pPr algn="r" fontAlgn="auto">
              <a:spcBef>
                <a:spcPts val="0"/>
              </a:spcBef>
              <a:spcAft>
                <a:spcPts val="0"/>
              </a:spcAft>
            </a:pPr>
            <a:r>
              <a:rPr lang="en-US" sz="1800" dirty="0">
                <a:solidFill>
                  <a:srgbClr val="1F497D"/>
                </a:solidFill>
                <a:latin typeface="Calibri"/>
              </a:rPr>
              <a:t>Basic Science</a:t>
            </a:r>
          </a:p>
          <a:p>
            <a:pPr algn="r" fontAlgn="auto">
              <a:spcBef>
                <a:spcPts val="0"/>
              </a:spcBef>
              <a:spcAft>
                <a:spcPts val="0"/>
              </a:spcAft>
            </a:pPr>
            <a:r>
              <a:rPr lang="en-US" sz="1800" dirty="0">
                <a:solidFill>
                  <a:srgbClr val="00B050"/>
                </a:solidFill>
                <a:latin typeface="Calibri"/>
              </a:rPr>
              <a:t>Government Funding</a:t>
            </a:r>
          </a:p>
        </p:txBody>
      </p:sp>
      <p:sp>
        <p:nvSpPr>
          <p:cNvPr id="7" name="TextBox 6"/>
          <p:cNvSpPr txBox="1"/>
          <p:nvPr/>
        </p:nvSpPr>
        <p:spPr>
          <a:xfrm>
            <a:off x="7222177" y="4463736"/>
            <a:ext cx="2514600" cy="646331"/>
          </a:xfrm>
          <a:prstGeom prst="rect">
            <a:avLst/>
          </a:prstGeom>
          <a:noFill/>
        </p:spPr>
        <p:txBody>
          <a:bodyPr wrap="square" rtlCol="0">
            <a:spAutoFit/>
          </a:bodyPr>
          <a:lstStyle/>
          <a:p>
            <a:pPr fontAlgn="auto">
              <a:spcBef>
                <a:spcPts val="0"/>
              </a:spcBef>
              <a:spcAft>
                <a:spcPts val="0"/>
              </a:spcAft>
            </a:pPr>
            <a:r>
              <a:rPr lang="en-US" sz="1800" dirty="0">
                <a:solidFill>
                  <a:srgbClr val="1F497D"/>
                </a:solidFill>
                <a:latin typeface="Calibri"/>
              </a:rPr>
              <a:t>Commercialization</a:t>
            </a:r>
          </a:p>
          <a:p>
            <a:pPr fontAlgn="auto">
              <a:spcBef>
                <a:spcPts val="0"/>
              </a:spcBef>
              <a:spcAft>
                <a:spcPts val="0"/>
              </a:spcAft>
            </a:pPr>
            <a:r>
              <a:rPr lang="en-US" sz="1800" dirty="0">
                <a:solidFill>
                  <a:srgbClr val="00B050"/>
                </a:solidFill>
                <a:latin typeface="Calibri"/>
              </a:rPr>
              <a:t>Private Funding</a:t>
            </a:r>
          </a:p>
        </p:txBody>
      </p:sp>
      <p:cxnSp>
        <p:nvCxnSpPr>
          <p:cNvPr id="9" name="Straight Connector 8"/>
          <p:cNvCxnSpPr/>
          <p:nvPr/>
        </p:nvCxnSpPr>
        <p:spPr>
          <a:xfrm>
            <a:off x="5240977" y="4542739"/>
            <a:ext cx="0" cy="1370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88777" y="4465009"/>
            <a:ext cx="0" cy="144856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37657" y="4458196"/>
            <a:ext cx="2057400" cy="1200329"/>
          </a:xfrm>
          <a:prstGeom prst="rect">
            <a:avLst/>
          </a:prstGeom>
          <a:noFill/>
        </p:spPr>
        <p:txBody>
          <a:bodyPr wrap="square" rtlCol="0">
            <a:spAutoFit/>
          </a:bodyPr>
          <a:lstStyle/>
          <a:p>
            <a:pPr algn="ctr" fontAlgn="auto">
              <a:spcBef>
                <a:spcPts val="0"/>
              </a:spcBef>
              <a:spcAft>
                <a:spcPts val="0"/>
              </a:spcAft>
            </a:pPr>
            <a:r>
              <a:rPr lang="en-US" sz="1800" dirty="0">
                <a:solidFill>
                  <a:srgbClr val="1F497D"/>
                </a:solidFill>
                <a:latin typeface="Calibri"/>
              </a:rPr>
              <a:t>Early Stage Innovation</a:t>
            </a:r>
          </a:p>
          <a:p>
            <a:pPr algn="ctr" fontAlgn="auto">
              <a:spcBef>
                <a:spcPts val="0"/>
              </a:spcBef>
              <a:spcAft>
                <a:spcPts val="0"/>
              </a:spcAft>
            </a:pPr>
            <a:r>
              <a:rPr lang="en-US" sz="1800" dirty="0">
                <a:solidFill>
                  <a:srgbClr val="00B050"/>
                </a:solidFill>
                <a:latin typeface="Calibri"/>
              </a:rPr>
              <a:t>SBIR &amp; STTR </a:t>
            </a:r>
          </a:p>
          <a:p>
            <a:pPr algn="ctr" fontAlgn="auto">
              <a:spcBef>
                <a:spcPts val="0"/>
              </a:spcBef>
              <a:spcAft>
                <a:spcPts val="0"/>
              </a:spcAft>
            </a:pPr>
            <a:r>
              <a:rPr lang="en-US" sz="1800" dirty="0">
                <a:solidFill>
                  <a:srgbClr val="00B050"/>
                </a:solidFill>
                <a:latin typeface="Calibri"/>
              </a:rPr>
              <a:t>Angels</a:t>
            </a:r>
          </a:p>
        </p:txBody>
      </p:sp>
    </p:spTree>
    <p:extLst>
      <p:ext uri="{BB962C8B-B14F-4D97-AF65-F5344CB8AC3E}">
        <p14:creationId xmlns:p14="http://schemas.microsoft.com/office/powerpoint/2010/main" val="124929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a:t>
            </a:r>
            <a:endParaRPr lang="en-US" dirty="0"/>
          </a:p>
        </p:txBody>
      </p:sp>
      <p:sp>
        <p:nvSpPr>
          <p:cNvPr id="3" name="Content Placeholder 2"/>
          <p:cNvSpPr>
            <a:spLocks noGrp="1"/>
          </p:cNvSpPr>
          <p:nvPr>
            <p:ph idx="1"/>
          </p:nvPr>
        </p:nvSpPr>
        <p:spPr>
          <a:xfrm>
            <a:off x="609600" y="2261286"/>
            <a:ext cx="7038109" cy="3864878"/>
          </a:xfrm>
        </p:spPr>
        <p:txBody>
          <a:bodyPr/>
          <a:lstStyle/>
          <a:p>
            <a:r>
              <a:rPr lang="en-US" sz="2200" dirty="0"/>
              <a:t>Patent rights</a:t>
            </a:r>
          </a:p>
          <a:p>
            <a:pPr lvl="1"/>
            <a:r>
              <a:rPr lang="en-US" sz="1800" dirty="0"/>
              <a:t>Small business concerns normally retain the principal worldwide patent rights to any invention developed  with Government support</a:t>
            </a:r>
          </a:p>
          <a:p>
            <a:r>
              <a:rPr lang="en-US" sz="2200" dirty="0"/>
              <a:t>Government Use</a:t>
            </a:r>
          </a:p>
          <a:p>
            <a:pPr lvl="1"/>
            <a:r>
              <a:rPr lang="en-US" sz="1800" dirty="0"/>
              <a:t>The Federal Government receives a royalty-free license for Federal Government use</a:t>
            </a:r>
            <a:endParaRPr lang="en-US"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11</a:t>
            </a:fld>
            <a:r>
              <a:rPr lang="en-US" dirty="0" smtClean="0">
                <a:solidFill>
                  <a:prstClr val="black">
                    <a:tint val="75000"/>
                  </a:prstClr>
                </a:solidFill>
              </a:rPr>
              <a:t>/61</a:t>
            </a:r>
            <a:endParaRPr lang="en-US" dirty="0">
              <a:solidFill>
                <a:prstClr val="black">
                  <a:tint val="75000"/>
                </a:prstClr>
              </a:solidFill>
            </a:endParaRPr>
          </a:p>
        </p:txBody>
      </p:sp>
      <p:pic>
        <p:nvPicPr>
          <p:cNvPr id="4100" name="Picture 4" descr="C:\Users\Public\Pictures\Sample Pictures\PTO_HR_PicBox_ViewJob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73044" y="1848036"/>
            <a:ext cx="1778000" cy="31623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150462" y="5314011"/>
            <a:ext cx="2423164" cy="369332"/>
          </a:xfrm>
          <a:prstGeom prst="rect">
            <a:avLst/>
          </a:prstGeom>
        </p:spPr>
        <p:txBody>
          <a:bodyPr wrap="none">
            <a:spAutoFit/>
          </a:bodyPr>
          <a:lstStyle/>
          <a:p>
            <a:pPr fontAlgn="auto">
              <a:spcBef>
                <a:spcPts val="0"/>
              </a:spcBef>
              <a:spcAft>
                <a:spcPts val="0"/>
              </a:spcAft>
            </a:pPr>
            <a:r>
              <a:rPr lang="en-US" sz="1800" dirty="0">
                <a:solidFill>
                  <a:prstClr val="black"/>
                </a:solidFill>
                <a:latin typeface="Calibri"/>
                <a:hlinkClick r:id="rId3"/>
              </a:rPr>
              <a:t>http://www.uspto.gov/</a:t>
            </a:r>
            <a:r>
              <a:rPr lang="en-US" sz="1800" dirty="0">
                <a:solidFill>
                  <a:prstClr val="black"/>
                </a:solidFill>
                <a:latin typeface="Calibri"/>
              </a:rPr>
              <a:t> </a:t>
            </a:r>
          </a:p>
        </p:txBody>
      </p:sp>
    </p:spTree>
    <p:extLst>
      <p:ext uri="{BB962C8B-B14F-4D97-AF65-F5344CB8AC3E}">
        <p14:creationId xmlns:p14="http://schemas.microsoft.com/office/powerpoint/2010/main" val="162462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Protection</a:t>
            </a:r>
            <a:endParaRPr lang="en-US" dirty="0"/>
          </a:p>
        </p:txBody>
      </p:sp>
      <p:sp>
        <p:nvSpPr>
          <p:cNvPr id="3" name="Content Placeholder 2"/>
          <p:cNvSpPr>
            <a:spLocks noGrp="1"/>
          </p:cNvSpPr>
          <p:nvPr>
            <p:ph idx="1"/>
          </p:nvPr>
        </p:nvSpPr>
        <p:spPr>
          <a:xfrm>
            <a:off x="609600" y="2248930"/>
            <a:ext cx="7721600" cy="3877234"/>
          </a:xfrm>
        </p:spPr>
        <p:txBody>
          <a:bodyPr>
            <a:normAutofit/>
          </a:bodyPr>
          <a:lstStyle/>
          <a:p>
            <a:r>
              <a:rPr lang="en-US" sz="2200" dirty="0"/>
              <a:t>Protection Period</a:t>
            </a:r>
          </a:p>
          <a:p>
            <a:pPr lvl="1"/>
            <a:r>
              <a:rPr lang="en-US" sz="1800" dirty="0"/>
              <a:t>Data generated from your R/R&amp;D is protected from public disclosure for a minimum of 4 years (civilian agencies) or 5 years (</a:t>
            </a:r>
            <a:r>
              <a:rPr lang="en-US" sz="1800" dirty="0" smtClean="0"/>
              <a:t>DoD</a:t>
            </a:r>
            <a:r>
              <a:rPr lang="en-US" sz="1800" dirty="0"/>
              <a:t>) after the conclusion of your award (Phase I, Phase II, or federally funded Phase III)</a:t>
            </a:r>
          </a:p>
          <a:p>
            <a:r>
              <a:rPr lang="en-US" sz="2000" dirty="0"/>
              <a:t>Government Use</a:t>
            </a:r>
          </a:p>
          <a:p>
            <a:pPr lvl="1"/>
            <a:r>
              <a:rPr lang="en-US" sz="1800" dirty="0"/>
              <a:t>The Government retains a royalty-free license for Government use of any technical data delivered under an SBIR award, whether patented or not</a:t>
            </a:r>
            <a:endParaRPr lang="en-US" sz="2200"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12</a:t>
            </a:fld>
            <a:r>
              <a:rPr lang="en-US" dirty="0" smtClean="0">
                <a:solidFill>
                  <a:prstClr val="black">
                    <a:tint val="75000"/>
                  </a:prstClr>
                </a:solidFill>
              </a:rPr>
              <a:t>/61</a:t>
            </a:r>
            <a:endParaRPr lang="en-US" dirty="0">
              <a:solidFill>
                <a:prstClr val="black">
                  <a:tint val="75000"/>
                </a:prstClr>
              </a:solidFill>
            </a:endParaRPr>
          </a:p>
        </p:txBody>
      </p:sp>
      <p:pic>
        <p:nvPicPr>
          <p:cNvPr id="3074" name="Picture 2" descr="C:\Users\Public\Pictures\Sample Pictures\md_XBD200906-00202-02_TIF.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58336" y="2084049"/>
            <a:ext cx="1990527" cy="26899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4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2192000" cy="7010400"/>
          </a:xfrm>
          <a:prstGeom prst="rect">
            <a:avLst/>
          </a:prstGeom>
          <a:noFill/>
          <a:ln w="9525" cap="flat" cmpd="sng" algn="ctr">
            <a:noFill/>
            <a:prstDash val="solid"/>
            <a:miter lim="800000"/>
            <a:headEnd/>
            <a:tailEnd/>
          </a:ln>
          <a:effectLst/>
        </p:spPr>
      </p:pic>
      <p:sp>
        <p:nvSpPr>
          <p:cNvPr id="5" name="Title 4"/>
          <p:cNvSpPr>
            <a:spLocks noGrp="1"/>
          </p:cNvSpPr>
          <p:nvPr>
            <p:ph type="ctrTitle"/>
          </p:nvPr>
        </p:nvSpPr>
        <p:spPr>
          <a:xfrm>
            <a:off x="0" y="0"/>
            <a:ext cx="6324600" cy="1371600"/>
          </a:xfrm>
          <a:solidFill>
            <a:schemeClr val="accent1">
              <a:lumMod val="40000"/>
              <a:lumOff val="60000"/>
            </a:schemeClr>
          </a:solidFill>
        </p:spPr>
        <p:txBody>
          <a:bodyPr>
            <a:normAutofit/>
          </a:bodyPr>
          <a:lstStyle/>
          <a:p>
            <a:r>
              <a:rPr lang="en-US" sz="2400" dirty="0"/>
              <a:t>DOE SBIR &amp; STTR Programs:  Technology Areas</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n-US" dirty="0"/>
              <a:t>U. S. Department of Energy Mission</a:t>
            </a:r>
          </a:p>
        </p:txBody>
      </p:sp>
      <p:sp>
        <p:nvSpPr>
          <p:cNvPr id="3075" name="Rectangle 3"/>
          <p:cNvSpPr>
            <a:spLocks noGrp="1" noChangeArrowheads="1"/>
          </p:cNvSpPr>
          <p:nvPr>
            <p:ph idx="1"/>
          </p:nvPr>
        </p:nvSpPr>
        <p:spPr>
          <a:xfrm>
            <a:off x="609600" y="1600201"/>
            <a:ext cx="7014358" cy="4525963"/>
          </a:xfrm>
        </p:spPr>
        <p:txBody>
          <a:bodyPr>
            <a:normAutofit lnSpcReduction="10000"/>
          </a:bodyPr>
          <a:lstStyle/>
          <a:p>
            <a:r>
              <a:rPr lang="en-US" sz="2000" b="1" dirty="0" smtClean="0"/>
              <a:t>DOE’s Mission </a:t>
            </a:r>
            <a:r>
              <a:rPr lang="en-US" sz="2000" dirty="0" smtClean="0"/>
              <a:t>is </a:t>
            </a:r>
            <a:r>
              <a:rPr lang="en-US" sz="2000" dirty="0"/>
              <a:t>to ensure America's security and prosperity by addressing its energy, environmental, and nuclear challenges through transformative science and technology solutions. </a:t>
            </a:r>
          </a:p>
          <a:p>
            <a:pPr lvl="1"/>
            <a:endParaRPr lang="en-US" sz="1800" b="1" dirty="0" smtClean="0">
              <a:solidFill>
                <a:srgbClr val="24A02A"/>
              </a:solidFill>
            </a:endParaRPr>
          </a:p>
          <a:p>
            <a:pPr lvl="1"/>
            <a:r>
              <a:rPr lang="en-US" sz="1800" b="1" dirty="0" smtClean="0">
                <a:solidFill>
                  <a:srgbClr val="24A02A"/>
                </a:solidFill>
              </a:rPr>
              <a:t>Goal </a:t>
            </a:r>
            <a:r>
              <a:rPr lang="en-US" sz="1800" b="1" dirty="0">
                <a:solidFill>
                  <a:srgbClr val="24A02A"/>
                </a:solidFill>
              </a:rPr>
              <a:t>1</a:t>
            </a:r>
            <a:r>
              <a:rPr lang="en-US" sz="1800" b="1" dirty="0"/>
              <a:t>:</a:t>
            </a:r>
            <a:r>
              <a:rPr lang="en-US" sz="1800" dirty="0"/>
              <a:t> Catalyze the timely, material, and efficient transformation of the nation's energy system and secure U.S. leadership in </a:t>
            </a:r>
            <a:r>
              <a:rPr lang="en-US" sz="1800" b="1" dirty="0" smtClean="0">
                <a:solidFill>
                  <a:srgbClr val="24A02A"/>
                </a:solidFill>
              </a:rPr>
              <a:t>energy </a:t>
            </a:r>
            <a:r>
              <a:rPr lang="en-US" sz="1800" dirty="0"/>
              <a:t>technologies.</a:t>
            </a:r>
          </a:p>
          <a:p>
            <a:pPr lvl="1"/>
            <a:endParaRPr lang="en-US" sz="1800" b="1" dirty="0" smtClean="0">
              <a:solidFill>
                <a:srgbClr val="3366FF"/>
              </a:solidFill>
            </a:endParaRPr>
          </a:p>
          <a:p>
            <a:pPr lvl="1"/>
            <a:r>
              <a:rPr lang="en-US" sz="1800" b="1" dirty="0" smtClean="0">
                <a:solidFill>
                  <a:srgbClr val="3366FF"/>
                </a:solidFill>
              </a:rPr>
              <a:t>Goal </a:t>
            </a:r>
            <a:r>
              <a:rPr lang="en-US" sz="1800" b="1" dirty="0">
                <a:solidFill>
                  <a:srgbClr val="3366FF"/>
                </a:solidFill>
              </a:rPr>
              <a:t>2</a:t>
            </a:r>
            <a:r>
              <a:rPr lang="en-US" sz="1800" b="1" dirty="0"/>
              <a:t>:</a:t>
            </a:r>
            <a:r>
              <a:rPr lang="en-US" sz="1800" dirty="0"/>
              <a:t> Maintain a vibrant U.S. effort in </a:t>
            </a:r>
            <a:r>
              <a:rPr lang="en-US" sz="1800" b="1" dirty="0">
                <a:solidFill>
                  <a:srgbClr val="3366FF"/>
                </a:solidFill>
              </a:rPr>
              <a:t>science and engineering</a:t>
            </a:r>
            <a:r>
              <a:rPr lang="en-US" sz="1800" dirty="0"/>
              <a:t> as a cornerstone of our economic prosperity, with clear leadership in strategic areas. </a:t>
            </a:r>
          </a:p>
          <a:p>
            <a:pPr lvl="1"/>
            <a:endParaRPr lang="en-US" sz="1800" b="1" dirty="0" smtClean="0">
              <a:solidFill>
                <a:srgbClr val="FF5050"/>
              </a:solidFill>
            </a:endParaRPr>
          </a:p>
          <a:p>
            <a:pPr lvl="1"/>
            <a:r>
              <a:rPr lang="en-US" sz="1800" b="1" dirty="0" smtClean="0">
                <a:solidFill>
                  <a:srgbClr val="FF5050"/>
                </a:solidFill>
              </a:rPr>
              <a:t>Goal </a:t>
            </a:r>
            <a:r>
              <a:rPr lang="en-US" sz="1800" b="1" dirty="0">
                <a:solidFill>
                  <a:srgbClr val="FF5050"/>
                </a:solidFill>
              </a:rPr>
              <a:t>3</a:t>
            </a:r>
            <a:r>
              <a:rPr lang="en-US" sz="1800" b="1" dirty="0"/>
              <a:t>:</a:t>
            </a:r>
            <a:r>
              <a:rPr lang="en-US" sz="1800" dirty="0"/>
              <a:t> Enhance </a:t>
            </a:r>
            <a:r>
              <a:rPr lang="en-US" sz="1800" b="1" dirty="0">
                <a:solidFill>
                  <a:srgbClr val="FF5050"/>
                </a:solidFill>
              </a:rPr>
              <a:t>nuclear security </a:t>
            </a:r>
            <a:r>
              <a:rPr lang="en-US" sz="1800" dirty="0"/>
              <a:t>through defense, nonproliferation, and environmental efforts. </a:t>
            </a:r>
          </a:p>
          <a:p>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solidFill>
                  <a:prstClr val="black">
                    <a:tint val="75000"/>
                  </a:prstClr>
                </a:solidFill>
              </a:rPr>
              <a:pPr>
                <a:defRPr/>
              </a:pPr>
              <a:t>14</a:t>
            </a:fld>
            <a:r>
              <a:rPr lang="en-US" dirty="0" smtClean="0">
                <a:solidFill>
                  <a:prstClr val="black">
                    <a:tint val="75000"/>
                  </a:prstClr>
                </a:solidFill>
              </a:rPr>
              <a:t>/61</a:t>
            </a:r>
            <a:endParaRPr lang="en-US" dirty="0">
              <a:solidFill>
                <a:prstClr val="black">
                  <a:tint val="75000"/>
                </a:prstClr>
              </a:solidFill>
            </a:endParaRPr>
          </a:p>
        </p:txBody>
      </p:sp>
      <p:sp>
        <p:nvSpPr>
          <p:cNvPr id="5" name="Rectangle 4"/>
          <p:cNvSpPr/>
          <p:nvPr/>
        </p:nvSpPr>
        <p:spPr bwMode="auto">
          <a:xfrm>
            <a:off x="8162121" y="2654740"/>
            <a:ext cx="3017520" cy="274320"/>
          </a:xfrm>
          <a:prstGeom prst="rect">
            <a:avLst/>
          </a:prstGeom>
          <a:solidFill>
            <a:srgbClr val="24A02A"/>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Energy Efficiency &amp; Renewable Energy</a:t>
            </a:r>
          </a:p>
        </p:txBody>
      </p:sp>
      <p:sp>
        <p:nvSpPr>
          <p:cNvPr id="6" name="Rectangle 5"/>
          <p:cNvSpPr/>
          <p:nvPr/>
        </p:nvSpPr>
        <p:spPr bwMode="auto">
          <a:xfrm>
            <a:off x="8158480" y="2327053"/>
            <a:ext cx="3017520" cy="274320"/>
          </a:xfrm>
          <a:prstGeom prst="rect">
            <a:avLst/>
          </a:prstGeom>
          <a:solidFill>
            <a:srgbClr val="24A02A"/>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smtClean="0">
                <a:solidFill>
                  <a:prstClr val="white"/>
                </a:solidFill>
                <a:latin typeface="Arial" pitchFamily="34" charset="0"/>
                <a:cs typeface="Arial" pitchFamily="34" charset="0"/>
              </a:rPr>
              <a:t>Electricity</a:t>
            </a:r>
            <a:endParaRPr lang="en-US" sz="1200" dirty="0">
              <a:solidFill>
                <a:prstClr val="white"/>
              </a:solidFill>
              <a:latin typeface="Arial" pitchFamily="34" charset="0"/>
              <a:cs typeface="Arial" pitchFamily="34" charset="0"/>
            </a:endParaRPr>
          </a:p>
        </p:txBody>
      </p:sp>
      <p:sp>
        <p:nvSpPr>
          <p:cNvPr id="7" name="Rectangle 6"/>
          <p:cNvSpPr/>
          <p:nvPr/>
        </p:nvSpPr>
        <p:spPr bwMode="auto">
          <a:xfrm>
            <a:off x="8158480" y="3289676"/>
            <a:ext cx="3017520" cy="274320"/>
          </a:xfrm>
          <a:prstGeom prst="rect">
            <a:avLst/>
          </a:prstGeom>
          <a:solidFill>
            <a:srgbClr val="24A02A"/>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Nuclear Energy</a:t>
            </a:r>
          </a:p>
        </p:txBody>
      </p:sp>
      <p:sp>
        <p:nvSpPr>
          <p:cNvPr id="8" name="Rectangle 7"/>
          <p:cNvSpPr/>
          <p:nvPr/>
        </p:nvSpPr>
        <p:spPr bwMode="auto">
          <a:xfrm>
            <a:off x="8158480" y="2976534"/>
            <a:ext cx="3017520" cy="274320"/>
          </a:xfrm>
          <a:prstGeom prst="rect">
            <a:avLst/>
          </a:prstGeom>
          <a:solidFill>
            <a:srgbClr val="24A02A"/>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Fossil Energy</a:t>
            </a:r>
          </a:p>
        </p:txBody>
      </p:sp>
      <p:sp>
        <p:nvSpPr>
          <p:cNvPr id="9" name="Rectangle 8"/>
          <p:cNvSpPr/>
          <p:nvPr/>
        </p:nvSpPr>
        <p:spPr bwMode="auto">
          <a:xfrm>
            <a:off x="8158480" y="3645650"/>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Advanced Scientific Computing Research</a:t>
            </a:r>
          </a:p>
        </p:txBody>
      </p:sp>
      <p:sp>
        <p:nvSpPr>
          <p:cNvPr id="10" name="Rectangle 9"/>
          <p:cNvSpPr/>
          <p:nvPr/>
        </p:nvSpPr>
        <p:spPr bwMode="auto">
          <a:xfrm>
            <a:off x="8158480" y="3967844"/>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Basic Energy Sciences</a:t>
            </a:r>
          </a:p>
        </p:txBody>
      </p:sp>
      <p:sp>
        <p:nvSpPr>
          <p:cNvPr id="11" name="Rectangle 10"/>
          <p:cNvSpPr/>
          <p:nvPr/>
        </p:nvSpPr>
        <p:spPr bwMode="auto">
          <a:xfrm>
            <a:off x="8158480" y="4302763"/>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Biological &amp; Environmental Research</a:t>
            </a:r>
          </a:p>
        </p:txBody>
      </p:sp>
      <p:sp>
        <p:nvSpPr>
          <p:cNvPr id="12" name="Rectangle 11"/>
          <p:cNvSpPr/>
          <p:nvPr/>
        </p:nvSpPr>
        <p:spPr bwMode="auto">
          <a:xfrm>
            <a:off x="8158480" y="4624357"/>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Fusion Energy Sciences</a:t>
            </a:r>
          </a:p>
        </p:txBody>
      </p:sp>
      <p:sp>
        <p:nvSpPr>
          <p:cNvPr id="13" name="Rectangle 12"/>
          <p:cNvSpPr/>
          <p:nvPr/>
        </p:nvSpPr>
        <p:spPr bwMode="auto">
          <a:xfrm>
            <a:off x="8158480" y="4936892"/>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High Energy Physics</a:t>
            </a:r>
          </a:p>
        </p:txBody>
      </p:sp>
      <p:sp>
        <p:nvSpPr>
          <p:cNvPr id="14" name="Rectangle 13"/>
          <p:cNvSpPr/>
          <p:nvPr/>
        </p:nvSpPr>
        <p:spPr bwMode="auto">
          <a:xfrm>
            <a:off x="8158480" y="5241717"/>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Nuclear Physics</a:t>
            </a:r>
          </a:p>
        </p:txBody>
      </p:sp>
      <p:sp>
        <p:nvSpPr>
          <p:cNvPr id="15" name="Rectangle 14"/>
          <p:cNvSpPr/>
          <p:nvPr/>
        </p:nvSpPr>
        <p:spPr bwMode="auto">
          <a:xfrm>
            <a:off x="8158480" y="5603069"/>
            <a:ext cx="3017520" cy="274320"/>
          </a:xfrm>
          <a:prstGeom prst="rect">
            <a:avLst/>
          </a:prstGeom>
          <a:solidFill>
            <a:srgbClr val="FF505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black"/>
                </a:solidFill>
                <a:latin typeface="Arial" pitchFamily="34" charset="0"/>
                <a:cs typeface="Arial" pitchFamily="34" charset="0"/>
              </a:rPr>
              <a:t>Defense Nuclear Nonproliferation</a:t>
            </a:r>
          </a:p>
        </p:txBody>
      </p:sp>
      <p:sp>
        <p:nvSpPr>
          <p:cNvPr id="16" name="Rectangle 15"/>
          <p:cNvSpPr/>
          <p:nvPr/>
        </p:nvSpPr>
        <p:spPr bwMode="auto">
          <a:xfrm>
            <a:off x="8158480" y="5911219"/>
            <a:ext cx="3017520" cy="274320"/>
          </a:xfrm>
          <a:prstGeom prst="rect">
            <a:avLst/>
          </a:prstGeom>
          <a:solidFill>
            <a:srgbClr val="FF505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black"/>
                </a:solidFill>
                <a:latin typeface="Arial" pitchFamily="34" charset="0"/>
                <a:cs typeface="Arial" pitchFamily="34" charset="0"/>
              </a:rPr>
              <a:t>Environmental Management</a:t>
            </a:r>
          </a:p>
        </p:txBody>
      </p:sp>
      <p:sp>
        <p:nvSpPr>
          <p:cNvPr id="2" name="TextBox 1"/>
          <p:cNvSpPr txBox="1"/>
          <p:nvPr/>
        </p:nvSpPr>
        <p:spPr>
          <a:xfrm>
            <a:off x="7923458" y="1485760"/>
            <a:ext cx="3494846" cy="523220"/>
          </a:xfrm>
          <a:prstGeom prst="rect">
            <a:avLst/>
          </a:prstGeom>
          <a:noFill/>
        </p:spPr>
        <p:txBody>
          <a:bodyPr wrap="square" rtlCol="0">
            <a:spAutoFit/>
          </a:bodyPr>
          <a:lstStyle/>
          <a:p>
            <a:pPr algn="ctr"/>
            <a:r>
              <a:rPr lang="en-US" sz="1400" b="1" dirty="0">
                <a:solidFill>
                  <a:prstClr val="black">
                    <a:lumMod val="75000"/>
                    <a:lumOff val="25000"/>
                  </a:prstClr>
                </a:solidFill>
                <a:latin typeface="Calibri"/>
              </a:rPr>
              <a:t>Program Offices Participating in the DOE SBIR/STTR Programs</a:t>
            </a:r>
          </a:p>
        </p:txBody>
      </p:sp>
      <p:sp>
        <p:nvSpPr>
          <p:cNvPr id="18" name="Rectangle 17"/>
          <p:cNvSpPr/>
          <p:nvPr/>
        </p:nvSpPr>
        <p:spPr bwMode="auto">
          <a:xfrm>
            <a:off x="8158480" y="1992134"/>
            <a:ext cx="3017520" cy="274320"/>
          </a:xfrm>
          <a:prstGeom prst="rect">
            <a:avLst/>
          </a:prstGeom>
          <a:solidFill>
            <a:srgbClr val="24A02A"/>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800" dirty="0" smtClean="0">
                <a:solidFill>
                  <a:prstClr val="white"/>
                </a:solidFill>
                <a:latin typeface="Arial" pitchFamily="34" charset="0"/>
                <a:cs typeface="Arial" pitchFamily="34" charset="0"/>
              </a:rPr>
              <a:t>Cyber Security, Energy Security &amp; Emergency </a:t>
            </a:r>
            <a:r>
              <a:rPr lang="en-US" sz="800" b="1" dirty="0" smtClean="0">
                <a:solidFill>
                  <a:prstClr val="white"/>
                </a:solidFill>
                <a:latin typeface="Arial" pitchFamily="34" charset="0"/>
                <a:cs typeface="Arial" pitchFamily="34" charset="0"/>
              </a:rPr>
              <a:t>Response</a:t>
            </a:r>
            <a:endParaRPr lang="en-US" sz="8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52412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DOE </a:t>
            </a:r>
            <a:r>
              <a:rPr lang="en-US" dirty="0"/>
              <a:t>SBIR and STTR Programs</a:t>
            </a:r>
            <a:br>
              <a:rPr lang="en-US" dirty="0"/>
            </a:br>
            <a:r>
              <a:rPr lang="en-US" dirty="0"/>
              <a:t>Operational Process</a:t>
            </a:r>
          </a:p>
        </p:txBody>
      </p:sp>
      <p:sp>
        <p:nvSpPr>
          <p:cNvPr id="19" name="Slide Number Placeholder 18"/>
          <p:cNvSpPr>
            <a:spLocks noGrp="1"/>
          </p:cNvSpPr>
          <p:nvPr>
            <p:ph type="sldNum" sz="quarter" idx="12"/>
          </p:nvPr>
        </p:nvSpPr>
        <p:spPr/>
        <p:txBody>
          <a:bodyPr/>
          <a:lstStyle/>
          <a:p>
            <a:fld id="{2BA9E7EC-3D06-47D0-A832-F6F185DA02B9}" type="slidenum">
              <a:rPr lang="en-US" smtClean="0"/>
              <a:pPr/>
              <a:t>15</a:t>
            </a:fld>
            <a:r>
              <a:rPr lang="en-US" dirty="0" smtClean="0">
                <a:solidFill>
                  <a:prstClr val="black">
                    <a:tint val="75000"/>
                  </a:prstClr>
                </a:solidFill>
              </a:rPr>
              <a:t>/61</a:t>
            </a:r>
            <a:endParaRPr lang="en-US" dirty="0">
              <a:solidFill>
                <a:prstClr val="black">
                  <a:tint val="75000"/>
                </a:prstClr>
              </a:solidFill>
            </a:endParaRPr>
          </a:p>
        </p:txBody>
      </p:sp>
      <p:sp>
        <p:nvSpPr>
          <p:cNvPr id="7" name="Content Placeholder 6"/>
          <p:cNvSpPr>
            <a:spLocks noGrp="1"/>
          </p:cNvSpPr>
          <p:nvPr>
            <p:ph sz="half" idx="4294967295"/>
          </p:nvPr>
        </p:nvSpPr>
        <p:spPr>
          <a:xfrm>
            <a:off x="4279733" y="3939834"/>
            <a:ext cx="3505200" cy="1981200"/>
          </a:xfrm>
          <a:solidFill>
            <a:schemeClr val="bg1"/>
          </a:solidFill>
          <a:effectLst>
            <a:outerShdw blurRad="50800" dist="38100" dir="2700000" algn="tl" rotWithShape="0">
              <a:prstClr val="black">
                <a:alpha val="40000"/>
              </a:prstClr>
            </a:outerShdw>
          </a:effectLst>
        </p:spPr>
        <p:txBody>
          <a:bodyPr>
            <a:normAutofit lnSpcReduction="10000"/>
          </a:bodyPr>
          <a:lstStyle/>
          <a:p>
            <a:pPr marL="0" indent="0">
              <a:buNone/>
            </a:pPr>
            <a:r>
              <a:rPr lang="en-US" sz="1600" b="1" dirty="0"/>
              <a:t>DOE SBIR/STTR Programs Office</a:t>
            </a:r>
          </a:p>
          <a:p>
            <a:pPr lvl="1"/>
            <a:r>
              <a:rPr lang="en-US" sz="1400" dirty="0"/>
              <a:t>Develop Funding Opportunity Announcements</a:t>
            </a:r>
          </a:p>
          <a:p>
            <a:pPr lvl="1"/>
            <a:r>
              <a:rPr lang="en-US" sz="1400" dirty="0"/>
              <a:t>Administer Review and Selection Process</a:t>
            </a:r>
          </a:p>
          <a:p>
            <a:pPr lvl="1"/>
            <a:r>
              <a:rPr lang="en-US" sz="1400" dirty="0"/>
              <a:t>Ensure Compliance with SBIR/STTR Legislation</a:t>
            </a:r>
          </a:p>
          <a:p>
            <a:pPr lvl="1"/>
            <a:r>
              <a:rPr lang="en-US" sz="1400" dirty="0"/>
              <a:t>Conduct Outreach</a:t>
            </a:r>
          </a:p>
        </p:txBody>
      </p:sp>
      <p:sp>
        <p:nvSpPr>
          <p:cNvPr id="8" name="Left-Right Arrow 7"/>
          <p:cNvSpPr/>
          <p:nvPr/>
        </p:nvSpPr>
        <p:spPr>
          <a:xfrm rot="2900611">
            <a:off x="5171862" y="3427684"/>
            <a:ext cx="685800" cy="304800"/>
          </a:xfrm>
          <a:prstGeom prst="leftRightArrow">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6"/>
          <p:cNvSpPr txBox="1">
            <a:spLocks/>
          </p:cNvSpPr>
          <p:nvPr/>
        </p:nvSpPr>
        <p:spPr>
          <a:xfrm>
            <a:off x="6934200" y="1781175"/>
            <a:ext cx="3031958" cy="1600200"/>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vert="horz" lIns="91440" tIns="45720" rIns="91440" bIns="45720" rtlCol="0">
            <a:normAutofit/>
          </a:bodyPr>
          <a:lstStyle/>
          <a:p>
            <a:pPr fontAlgn="auto">
              <a:spcBef>
                <a:spcPct val="20000"/>
              </a:spcBef>
              <a:spcAft>
                <a:spcPts val="0"/>
              </a:spcAft>
              <a:defRPr/>
            </a:pPr>
            <a:r>
              <a:rPr lang="en-US" sz="1600" b="1" dirty="0">
                <a:solidFill>
                  <a:schemeClr val="bg1"/>
                </a:solidFill>
                <a:latin typeface="+mn-lt"/>
              </a:rPr>
              <a:t>DOE Chicago Office</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Negotiate Grants</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Issue New and Continuation Awards</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Grant Closeout</a:t>
            </a:r>
          </a:p>
        </p:txBody>
      </p:sp>
      <p:sp>
        <p:nvSpPr>
          <p:cNvPr id="10" name="Left-Right Arrow 9"/>
          <p:cNvSpPr/>
          <p:nvPr/>
        </p:nvSpPr>
        <p:spPr>
          <a:xfrm>
            <a:off x="5651333" y="2309019"/>
            <a:ext cx="762000" cy="304800"/>
          </a:xfrm>
          <a:prstGeom prst="leftRightArrow">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Right Arrow 11"/>
          <p:cNvSpPr/>
          <p:nvPr/>
        </p:nvSpPr>
        <p:spPr>
          <a:xfrm rot="18286146">
            <a:off x="6209849" y="3427252"/>
            <a:ext cx="685800" cy="304800"/>
          </a:xfrm>
          <a:prstGeom prst="leftRightArrow">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txBox="1">
            <a:spLocks/>
          </p:cNvSpPr>
          <p:nvPr/>
        </p:nvSpPr>
        <p:spPr>
          <a:xfrm>
            <a:off x="2266950" y="1781175"/>
            <a:ext cx="2863516" cy="1600200"/>
          </a:xfrm>
          <a:prstGeom prst="rect">
            <a:avLst/>
          </a:prstGeom>
          <a:solidFill>
            <a:srgbClr val="FF5050"/>
          </a:solidFill>
          <a:effectLst>
            <a:outerShdw blurRad="50800" dist="38100" dir="2700000" algn="tl" rotWithShape="0">
              <a:prstClr val="black">
                <a:alpha val="40000"/>
              </a:prstClr>
            </a:outerShdw>
          </a:effectLst>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1800" dirty="0">
                <a:solidFill>
                  <a:schemeClr val="bg1"/>
                </a:solidFill>
                <a:latin typeface="+mn-lt"/>
              </a:rPr>
              <a:t>DOE Program Offices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Develop Topics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Identify Reviewers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Select Awardees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Manage Projects</a:t>
            </a:r>
          </a:p>
        </p:txBody>
      </p:sp>
      <p:sp>
        <p:nvSpPr>
          <p:cNvPr id="15" name="Content Placeholder 5"/>
          <p:cNvSpPr txBox="1">
            <a:spLocks/>
          </p:cNvSpPr>
          <p:nvPr/>
        </p:nvSpPr>
        <p:spPr>
          <a:xfrm>
            <a:off x="2171700" y="1857375"/>
            <a:ext cx="2863516" cy="1600200"/>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1800" dirty="0">
                <a:solidFill>
                  <a:schemeClr val="bg1"/>
                </a:solidFill>
                <a:latin typeface="+mn-lt"/>
              </a:rPr>
              <a:t>DOE Program Offices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Develop Topics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Identify Reviewers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Select Awardees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Manage Projects</a:t>
            </a:r>
          </a:p>
        </p:txBody>
      </p:sp>
      <p:sp>
        <p:nvSpPr>
          <p:cNvPr id="18" name="Content Placeholder 5"/>
          <p:cNvSpPr txBox="1">
            <a:spLocks/>
          </p:cNvSpPr>
          <p:nvPr/>
        </p:nvSpPr>
        <p:spPr>
          <a:xfrm>
            <a:off x="2057400" y="1905000"/>
            <a:ext cx="2863516" cy="1600200"/>
          </a:xfrm>
          <a:prstGeom prst="rect">
            <a:avLst/>
          </a:prstGeom>
          <a:solidFill>
            <a:schemeClr val="accent1"/>
          </a:solidFill>
          <a:effectLst>
            <a:outerShdw blurRad="50800" dist="38100" dir="2700000" algn="tl" rotWithShape="0">
              <a:prstClr val="black">
                <a:alpha val="40000"/>
              </a:prstClr>
            </a:outerShdw>
          </a:effectLst>
        </p:spPr>
        <p:txBody>
          <a:bodyPr vert="horz" lIns="91440" tIns="45720" rIns="91440" bIns="45720" rtlCol="0">
            <a:normAutofit/>
          </a:bodyPr>
          <a:lstStyle/>
          <a:p>
            <a:pPr fontAlgn="auto">
              <a:spcBef>
                <a:spcPct val="20000"/>
              </a:spcBef>
              <a:spcAft>
                <a:spcPts val="0"/>
              </a:spcAft>
              <a:defRPr/>
            </a:pPr>
            <a:r>
              <a:rPr lang="en-US" sz="1600" b="1" dirty="0">
                <a:solidFill>
                  <a:schemeClr val="bg1"/>
                </a:solidFill>
                <a:latin typeface="+mn-lt"/>
              </a:rPr>
              <a:t>DOE Program Office</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Develop Topics</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Identify Reviewers (Scientific Peer Review)</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Recommend Awardees</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Manage Projects</a:t>
            </a:r>
            <a:endParaRPr lang="en-US" sz="1600" dirty="0">
              <a:solidFill>
                <a:schemeClr val="bg1"/>
              </a:solidFill>
              <a:latin typeface="+mn-lt"/>
            </a:endParaRPr>
          </a:p>
        </p:txBody>
      </p:sp>
      <p:sp>
        <p:nvSpPr>
          <p:cNvPr id="21" name="TextBox 20"/>
          <p:cNvSpPr txBox="1"/>
          <p:nvPr/>
        </p:nvSpPr>
        <p:spPr>
          <a:xfrm>
            <a:off x="6934200" y="3433780"/>
            <a:ext cx="2971800"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mn-lt"/>
              </a:rPr>
              <a:t>Single Grants Office for Awardees</a:t>
            </a:r>
          </a:p>
        </p:txBody>
      </p:sp>
      <p:sp>
        <p:nvSpPr>
          <p:cNvPr id="22" name="TextBox 21"/>
          <p:cNvSpPr txBox="1"/>
          <p:nvPr/>
        </p:nvSpPr>
        <p:spPr>
          <a:xfrm>
            <a:off x="1905000" y="3505200"/>
            <a:ext cx="2971800" cy="523220"/>
          </a:xfrm>
          <a:prstGeom prst="rect">
            <a:avLst/>
          </a:prstGeom>
          <a:noFill/>
        </p:spPr>
        <p:txBody>
          <a:bodyPr wrap="square" rtlCol="0">
            <a:spAutoFit/>
          </a:bodyPr>
          <a:lstStyle/>
          <a:p>
            <a:pPr algn="ctr"/>
            <a:r>
              <a:rPr lang="en-US" sz="1400" i="1" dirty="0">
                <a:solidFill>
                  <a:schemeClr val="tx1">
                    <a:lumMod val="65000"/>
                    <a:lumOff val="35000"/>
                  </a:schemeClr>
                </a:solidFill>
                <a:latin typeface="+mn-lt"/>
              </a:rPr>
              <a:t>Technical Expertise Leveraged Throughout DOE</a:t>
            </a:r>
          </a:p>
        </p:txBody>
      </p:sp>
      <p:sp>
        <p:nvSpPr>
          <p:cNvPr id="24" name="TextBox 23"/>
          <p:cNvSpPr txBox="1"/>
          <p:nvPr/>
        </p:nvSpPr>
        <p:spPr>
          <a:xfrm>
            <a:off x="4470654" y="5928361"/>
            <a:ext cx="3403092"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mn-lt"/>
              </a:rPr>
              <a:t>Single Administrative Office for Applicants</a:t>
            </a:r>
          </a:p>
        </p:txBody>
      </p:sp>
    </p:spTree>
    <p:extLst>
      <p:ext uri="{BB962C8B-B14F-4D97-AF65-F5344CB8AC3E}">
        <p14:creationId xmlns:p14="http://schemas.microsoft.com/office/powerpoint/2010/main" val="180255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8145" y="1090613"/>
            <a:ext cx="2476500" cy="48387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3456" y="52689"/>
            <a:ext cx="8705088" cy="907432"/>
          </a:xfrm>
        </p:spPr>
        <p:txBody>
          <a:bodyPr>
            <a:normAutofit/>
          </a:bodyPr>
          <a:lstStyle/>
          <a:p>
            <a:r>
              <a:rPr lang="en-US" sz="2800" dirty="0"/>
              <a:t>Information Available at DOE Program Office Websites</a:t>
            </a:r>
          </a:p>
        </p:txBody>
      </p:sp>
      <p:sp>
        <p:nvSpPr>
          <p:cNvPr id="5" name="Text Placeholder 2"/>
          <p:cNvSpPr>
            <a:spLocks noGrp="1"/>
          </p:cNvSpPr>
          <p:nvPr>
            <p:ph sz="half" idx="1"/>
          </p:nvPr>
        </p:nvSpPr>
        <p:spPr>
          <a:xfrm>
            <a:off x="862445" y="1243014"/>
            <a:ext cx="2286001" cy="4525963"/>
          </a:xfrm>
        </p:spPr>
        <p:txBody>
          <a:bodyPr>
            <a:noAutofit/>
          </a:bodyPr>
          <a:lstStyle/>
          <a:p>
            <a:r>
              <a:rPr lang="en-US" sz="2000" dirty="0"/>
              <a:t>Mission</a:t>
            </a:r>
          </a:p>
          <a:p>
            <a:r>
              <a:rPr lang="en-US" sz="2000" dirty="0"/>
              <a:t>Funding Priorities and Announcements (non-SBIR)</a:t>
            </a:r>
          </a:p>
          <a:p>
            <a:r>
              <a:rPr lang="en-US" sz="2000" dirty="0"/>
              <a:t>Technical Reference Data and Reports</a:t>
            </a:r>
          </a:p>
          <a:p>
            <a:r>
              <a:rPr lang="en-US" sz="2000" dirty="0"/>
              <a:t>Conference Proceedings</a:t>
            </a:r>
          </a:p>
          <a:p>
            <a:r>
              <a:rPr lang="en-US" sz="2000" dirty="0"/>
              <a:t>Contact Information</a:t>
            </a:r>
          </a:p>
        </p:txBody>
      </p:sp>
      <p:sp>
        <p:nvSpPr>
          <p:cNvPr id="6" name="Slide Number Placeholder 5"/>
          <p:cNvSpPr>
            <a:spLocks noGrp="1"/>
          </p:cNvSpPr>
          <p:nvPr>
            <p:ph type="sldNum" sz="quarter" idx="12"/>
          </p:nvPr>
        </p:nvSpPr>
        <p:spPr/>
        <p:txBody>
          <a:bodyPr/>
          <a:lstStyle/>
          <a:p>
            <a:pPr>
              <a:defRPr/>
            </a:pPr>
            <a:fld id="{F2898D1E-D11C-45C6-A7D1-F709A31F086A}" type="slidenum">
              <a:rPr lang="en-US" smtClean="0"/>
              <a:pPr>
                <a:defRPr/>
              </a:pPr>
              <a:t>16</a:t>
            </a:fld>
            <a:r>
              <a:rPr lang="en-US" dirty="0" smtClean="0">
                <a:solidFill>
                  <a:prstClr val="black">
                    <a:tint val="75000"/>
                  </a:prstClr>
                </a:solidFill>
              </a:rPr>
              <a:t>/61</a:t>
            </a:r>
            <a:endParaRPr lang="en-US" dirty="0">
              <a:solidFill>
                <a:prstClr val="black">
                  <a:tint val="75000"/>
                </a:prstClr>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1053" t="9177" r="2116" b="4936"/>
          <a:stretch/>
        </p:blipFill>
        <p:spPr>
          <a:xfrm>
            <a:off x="4008417" y="957651"/>
            <a:ext cx="6667500" cy="4731159"/>
          </a:xfrm>
          <a:prstGeom prst="rect">
            <a:avLst/>
          </a:prstGeom>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1900547" y="4074059"/>
            <a:ext cx="2425726" cy="1807573"/>
          </a:xfrm>
          <a:prstGeom prst="rect">
            <a:avLst/>
          </a:prstGeom>
          <a:noFill/>
          <a:ln w="9525" cap="flat" cmpd="sng" algn="ctr">
            <a:noFill/>
            <a:prstDash val="solid"/>
            <a:miter lim="800000"/>
            <a:headEnd/>
            <a:tailEnd/>
          </a:ln>
          <a:effectLst/>
        </p:spPr>
      </p:pic>
      <p:sp>
        <p:nvSpPr>
          <p:cNvPr id="2" name="Title 1"/>
          <p:cNvSpPr>
            <a:spLocks noGrp="1"/>
          </p:cNvSpPr>
          <p:nvPr>
            <p:ph type="title"/>
          </p:nvPr>
        </p:nvSpPr>
        <p:spPr/>
        <p:txBody>
          <a:bodyPr/>
          <a:lstStyle/>
          <a:p>
            <a:r>
              <a:rPr lang="en-US" dirty="0" smtClean="0">
                <a:solidFill>
                  <a:schemeClr val="tx1">
                    <a:lumMod val="65000"/>
                    <a:lumOff val="35000"/>
                  </a:schemeClr>
                </a:solidFill>
              </a:rPr>
              <a:t>DOE Program Offices supporting</a:t>
            </a:r>
            <a:r>
              <a:rPr lang="en-US" dirty="0" smtClean="0"/>
              <a:t> </a:t>
            </a:r>
            <a:br>
              <a:rPr lang="en-US" dirty="0" smtClean="0"/>
            </a:br>
            <a:r>
              <a:rPr lang="en-US" dirty="0" smtClean="0">
                <a:solidFill>
                  <a:srgbClr val="00B050"/>
                </a:solidFill>
              </a:rPr>
              <a:t>Goal 1:  Energy Technologies</a:t>
            </a:r>
            <a:endParaRPr lang="en-US" dirty="0">
              <a:solidFill>
                <a:srgbClr val="00B050"/>
              </a:solidFill>
            </a:endParaRPr>
          </a:p>
        </p:txBody>
      </p:sp>
      <p:sp>
        <p:nvSpPr>
          <p:cNvPr id="3" name="Text Placeholder 2"/>
          <p:cNvSpPr>
            <a:spLocks noGrp="1"/>
          </p:cNvSpPr>
          <p:nvPr>
            <p:ph idx="1"/>
          </p:nvPr>
        </p:nvSpPr>
        <p:spPr>
          <a:xfrm>
            <a:off x="1090551" y="1589209"/>
            <a:ext cx="4752974" cy="4525963"/>
          </a:xfrm>
        </p:spPr>
        <p:txBody>
          <a:bodyPr/>
          <a:lstStyle/>
          <a:p>
            <a:r>
              <a:rPr lang="en-US" sz="2000" dirty="0">
                <a:hlinkClick r:id="rId4"/>
              </a:rPr>
              <a:t>Office of Electricity Delivery and Energy Reliability</a:t>
            </a:r>
            <a:endParaRPr lang="en-US" sz="2000" dirty="0"/>
          </a:p>
          <a:p>
            <a:r>
              <a:rPr lang="en-US" sz="2000" dirty="0">
                <a:hlinkClick r:id="rId5"/>
              </a:rPr>
              <a:t>Office of Energy Efficiency and Renewable Energy</a:t>
            </a:r>
            <a:endParaRPr lang="en-US" sz="2000" dirty="0"/>
          </a:p>
          <a:p>
            <a:r>
              <a:rPr lang="en-US" sz="2000" dirty="0">
                <a:hlinkClick r:id="rId6"/>
              </a:rPr>
              <a:t>Office of Fossil Energy</a:t>
            </a:r>
            <a:endParaRPr lang="en-US" sz="2000" dirty="0"/>
          </a:p>
          <a:p>
            <a:r>
              <a:rPr lang="en-US" sz="2000" dirty="0">
                <a:hlinkClick r:id="rId7"/>
              </a:rPr>
              <a:t>Office of Nuclear Energy</a:t>
            </a:r>
            <a:endParaRPr lang="en-US" dirty="0" smtClean="0"/>
          </a:p>
          <a:p>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17</a:t>
            </a:fld>
            <a:r>
              <a:rPr lang="en-US" dirty="0" smtClean="0">
                <a:solidFill>
                  <a:prstClr val="black">
                    <a:tint val="75000"/>
                  </a:prstClr>
                </a:solidFill>
              </a:rPr>
              <a:t>/61</a:t>
            </a:r>
            <a:endParaRPr lang="en-US" dirty="0">
              <a:solidFill>
                <a:prstClr val="black">
                  <a:tint val="75000"/>
                </a:prstClr>
              </a:solidFill>
            </a:endParaRPr>
          </a:p>
        </p:txBody>
      </p:sp>
      <p:sp>
        <p:nvSpPr>
          <p:cNvPr id="10" name="TextBox 9"/>
          <p:cNvSpPr txBox="1"/>
          <p:nvPr/>
        </p:nvSpPr>
        <p:spPr>
          <a:xfrm>
            <a:off x="5843525" y="1672759"/>
            <a:ext cx="5738875" cy="3970318"/>
          </a:xfrm>
          <a:prstGeom prst="rect">
            <a:avLst/>
          </a:prstGeom>
          <a:noFill/>
        </p:spPr>
        <p:txBody>
          <a:bodyPr wrap="square" rtlCol="0">
            <a:spAutoFit/>
          </a:bodyPr>
          <a:lstStyle/>
          <a:p>
            <a:r>
              <a:rPr lang="en-US" sz="1800" dirty="0">
                <a:solidFill>
                  <a:schemeClr val="tx1">
                    <a:lumMod val="65000"/>
                    <a:lumOff val="35000"/>
                  </a:schemeClr>
                </a:solidFill>
              </a:rPr>
              <a:t> </a:t>
            </a:r>
            <a:r>
              <a:rPr lang="en-US" sz="1800" dirty="0">
                <a:solidFill>
                  <a:schemeClr val="tx1">
                    <a:lumMod val="65000"/>
                    <a:lumOff val="35000"/>
                  </a:schemeClr>
                </a:solidFill>
                <a:latin typeface="+mn-lt"/>
              </a:rPr>
              <a:t>R&amp;D Topic Areas</a:t>
            </a:r>
          </a:p>
          <a:p>
            <a:pPr marL="234950" indent="-234950">
              <a:buFont typeface="Arial" pitchFamily="34" charset="0"/>
              <a:buChar char="•"/>
            </a:pPr>
            <a:r>
              <a:rPr lang="en-US" sz="1800" dirty="0" smtClean="0">
                <a:solidFill>
                  <a:schemeClr val="tx1">
                    <a:lumMod val="65000"/>
                    <a:lumOff val="35000"/>
                  </a:schemeClr>
                </a:solidFill>
                <a:latin typeface="+mn-lt"/>
              </a:rPr>
              <a:t>Clean </a:t>
            </a:r>
            <a:r>
              <a:rPr lang="en-US" sz="1800" dirty="0">
                <a:solidFill>
                  <a:schemeClr val="tx1">
                    <a:lumMod val="65000"/>
                    <a:lumOff val="35000"/>
                  </a:schemeClr>
                </a:solidFill>
                <a:latin typeface="+mn-lt"/>
              </a:rPr>
              <a:t>Coal Technologies</a:t>
            </a:r>
          </a:p>
          <a:p>
            <a:pPr marL="234950" indent="-234950">
              <a:buFont typeface="Arial" pitchFamily="34" charset="0"/>
              <a:buChar char="•"/>
            </a:pPr>
            <a:r>
              <a:rPr lang="en-US" sz="1800" dirty="0" smtClean="0">
                <a:solidFill>
                  <a:schemeClr val="tx1">
                    <a:lumMod val="65000"/>
                    <a:lumOff val="35000"/>
                  </a:schemeClr>
                </a:solidFill>
                <a:latin typeface="+mn-lt"/>
              </a:rPr>
              <a:t>Advanced </a:t>
            </a:r>
            <a:r>
              <a:rPr lang="en-US" sz="1800" dirty="0">
                <a:solidFill>
                  <a:schemeClr val="tx1">
                    <a:lumMod val="65000"/>
                    <a:lumOff val="35000"/>
                  </a:schemeClr>
                </a:solidFill>
                <a:latin typeface="+mn-lt"/>
              </a:rPr>
              <a:t>Turbine Technology</a:t>
            </a:r>
          </a:p>
          <a:p>
            <a:pPr marL="234950" indent="-234950">
              <a:buFont typeface="Arial" pitchFamily="34" charset="0"/>
              <a:buChar char="•"/>
            </a:pPr>
            <a:r>
              <a:rPr lang="en-US" sz="1800" dirty="0" smtClean="0">
                <a:solidFill>
                  <a:schemeClr val="tx1">
                    <a:lumMod val="65000"/>
                    <a:lumOff val="35000"/>
                  </a:schemeClr>
                </a:solidFill>
                <a:latin typeface="+mn-lt"/>
              </a:rPr>
              <a:t>Oil </a:t>
            </a:r>
            <a:r>
              <a:rPr lang="en-US" sz="1800" dirty="0">
                <a:solidFill>
                  <a:schemeClr val="tx1">
                    <a:lumMod val="65000"/>
                    <a:lumOff val="35000"/>
                  </a:schemeClr>
                </a:solidFill>
                <a:latin typeface="+mn-lt"/>
              </a:rPr>
              <a:t>and Gas Technologies</a:t>
            </a:r>
          </a:p>
          <a:p>
            <a:pPr marL="234950" indent="-234950">
              <a:buFont typeface="Arial" pitchFamily="34" charset="0"/>
              <a:buChar char="•"/>
            </a:pPr>
            <a:r>
              <a:rPr lang="en-US" sz="1800" dirty="0" smtClean="0">
                <a:solidFill>
                  <a:schemeClr val="tx1">
                    <a:lumMod val="65000"/>
                    <a:lumOff val="35000"/>
                  </a:schemeClr>
                </a:solidFill>
                <a:latin typeface="+mn-lt"/>
              </a:rPr>
              <a:t>Advanced </a:t>
            </a:r>
            <a:r>
              <a:rPr lang="en-US" sz="1800" dirty="0">
                <a:solidFill>
                  <a:schemeClr val="tx1">
                    <a:lumMod val="65000"/>
                    <a:lumOff val="35000"/>
                  </a:schemeClr>
                </a:solidFill>
                <a:latin typeface="+mn-lt"/>
              </a:rPr>
              <a:t>Materials and Technologies for Nuclear Energy</a:t>
            </a:r>
          </a:p>
          <a:p>
            <a:pPr marL="234950" indent="-234950">
              <a:buFont typeface="Arial" pitchFamily="34" charset="0"/>
              <a:buChar char="•"/>
            </a:pPr>
            <a:r>
              <a:rPr lang="en-US" sz="1800" dirty="0" smtClean="0">
                <a:solidFill>
                  <a:schemeClr val="tx1">
                    <a:lumMod val="65000"/>
                    <a:lumOff val="35000"/>
                  </a:schemeClr>
                </a:solidFill>
                <a:latin typeface="+mn-lt"/>
              </a:rPr>
              <a:t>Smart </a:t>
            </a:r>
            <a:r>
              <a:rPr lang="en-US" sz="1800" dirty="0">
                <a:solidFill>
                  <a:schemeClr val="tx1">
                    <a:lumMod val="65000"/>
                    <a:lumOff val="35000"/>
                  </a:schemeClr>
                </a:solidFill>
                <a:latin typeface="+mn-lt"/>
              </a:rPr>
              <a:t>Grid Technologies</a:t>
            </a:r>
          </a:p>
          <a:p>
            <a:pPr marL="234950" indent="-234950">
              <a:buFont typeface="Arial" pitchFamily="34" charset="0"/>
              <a:buChar char="•"/>
            </a:pPr>
            <a:r>
              <a:rPr lang="en-US" sz="1800" dirty="0" smtClean="0">
                <a:solidFill>
                  <a:schemeClr val="tx1">
                    <a:lumMod val="65000"/>
                    <a:lumOff val="35000"/>
                  </a:schemeClr>
                </a:solidFill>
                <a:latin typeface="+mn-lt"/>
              </a:rPr>
              <a:t>Energy </a:t>
            </a:r>
            <a:r>
              <a:rPr lang="en-US" sz="1800" dirty="0">
                <a:solidFill>
                  <a:schemeClr val="tx1">
                    <a:lumMod val="65000"/>
                    <a:lumOff val="35000"/>
                  </a:schemeClr>
                </a:solidFill>
                <a:latin typeface="+mn-lt"/>
              </a:rPr>
              <a:t>Storage</a:t>
            </a:r>
          </a:p>
          <a:p>
            <a:pPr marL="234950" indent="-234950">
              <a:buFont typeface="Arial" pitchFamily="34" charset="0"/>
              <a:buChar char="•"/>
            </a:pPr>
            <a:r>
              <a:rPr lang="en-US" sz="1800" dirty="0" smtClean="0">
                <a:solidFill>
                  <a:schemeClr val="tx1">
                    <a:lumMod val="65000"/>
                    <a:lumOff val="35000"/>
                  </a:schemeClr>
                </a:solidFill>
                <a:latin typeface="+mn-lt"/>
              </a:rPr>
              <a:t>Bio-energy </a:t>
            </a:r>
            <a:r>
              <a:rPr lang="en-US" sz="1800" dirty="0">
                <a:solidFill>
                  <a:schemeClr val="tx1">
                    <a:lumMod val="65000"/>
                    <a:lumOff val="35000"/>
                  </a:schemeClr>
                </a:solidFill>
                <a:latin typeface="+mn-lt"/>
              </a:rPr>
              <a:t>&amp; Biofuels</a:t>
            </a:r>
          </a:p>
          <a:p>
            <a:pPr marL="234950" indent="-234950">
              <a:buFont typeface="Arial" pitchFamily="34" charset="0"/>
              <a:buChar char="•"/>
            </a:pPr>
            <a:r>
              <a:rPr lang="en-US" sz="1800" dirty="0" smtClean="0">
                <a:solidFill>
                  <a:schemeClr val="tx1">
                    <a:lumMod val="65000"/>
                    <a:lumOff val="35000"/>
                  </a:schemeClr>
                </a:solidFill>
                <a:latin typeface="+mn-lt"/>
              </a:rPr>
              <a:t>Hydrogen </a:t>
            </a:r>
            <a:r>
              <a:rPr lang="en-US" sz="1800" dirty="0">
                <a:solidFill>
                  <a:schemeClr val="tx1">
                    <a:lumMod val="65000"/>
                    <a:lumOff val="35000"/>
                  </a:schemeClr>
                </a:solidFill>
                <a:latin typeface="+mn-lt"/>
              </a:rPr>
              <a:t>&amp; Fuel Cells</a:t>
            </a:r>
          </a:p>
          <a:p>
            <a:pPr marL="234950" indent="-234950">
              <a:buFont typeface="Arial" pitchFamily="34" charset="0"/>
              <a:buChar char="•"/>
            </a:pPr>
            <a:r>
              <a:rPr lang="en-US" sz="1800" dirty="0" smtClean="0">
                <a:solidFill>
                  <a:schemeClr val="tx1">
                    <a:lumMod val="65000"/>
                    <a:lumOff val="35000"/>
                  </a:schemeClr>
                </a:solidFill>
                <a:latin typeface="+mn-lt"/>
              </a:rPr>
              <a:t>Solar </a:t>
            </a:r>
            <a:r>
              <a:rPr lang="en-US" sz="1800" dirty="0">
                <a:solidFill>
                  <a:schemeClr val="tx1">
                    <a:lumMod val="65000"/>
                    <a:lumOff val="35000"/>
                  </a:schemeClr>
                </a:solidFill>
                <a:latin typeface="+mn-lt"/>
              </a:rPr>
              <a:t>Power</a:t>
            </a:r>
          </a:p>
          <a:p>
            <a:pPr marL="234950" indent="-234950">
              <a:buFont typeface="Arial" pitchFamily="34" charset="0"/>
              <a:buChar char="•"/>
            </a:pPr>
            <a:r>
              <a:rPr lang="en-US" sz="1800" dirty="0" smtClean="0">
                <a:solidFill>
                  <a:schemeClr val="tx1">
                    <a:lumMod val="65000"/>
                    <a:lumOff val="35000"/>
                  </a:schemeClr>
                </a:solidFill>
                <a:latin typeface="+mn-lt"/>
              </a:rPr>
              <a:t>Water </a:t>
            </a:r>
            <a:r>
              <a:rPr lang="en-US" sz="1800" dirty="0">
                <a:solidFill>
                  <a:schemeClr val="tx1">
                    <a:lumMod val="65000"/>
                    <a:lumOff val="35000"/>
                  </a:schemeClr>
                </a:solidFill>
                <a:latin typeface="+mn-lt"/>
              </a:rPr>
              <a:t>Power</a:t>
            </a:r>
          </a:p>
          <a:p>
            <a:pPr marL="234950" indent="-234950">
              <a:buFont typeface="Arial" pitchFamily="34" charset="0"/>
              <a:buChar char="•"/>
            </a:pPr>
            <a:r>
              <a:rPr lang="en-US" sz="1800" dirty="0" smtClean="0">
                <a:solidFill>
                  <a:schemeClr val="tx1">
                    <a:lumMod val="65000"/>
                    <a:lumOff val="35000"/>
                  </a:schemeClr>
                </a:solidFill>
                <a:latin typeface="+mn-lt"/>
              </a:rPr>
              <a:t>Wind </a:t>
            </a:r>
            <a:r>
              <a:rPr lang="en-US" sz="1800" dirty="0">
                <a:solidFill>
                  <a:schemeClr val="tx1">
                    <a:lumMod val="65000"/>
                    <a:lumOff val="35000"/>
                  </a:schemeClr>
                </a:solidFill>
                <a:latin typeface="+mn-lt"/>
              </a:rPr>
              <a:t>Energy</a:t>
            </a:r>
          </a:p>
          <a:p>
            <a:pPr marL="234950" indent="-234950">
              <a:buFont typeface="Arial" pitchFamily="34" charset="0"/>
              <a:buChar char="•"/>
            </a:pPr>
            <a:r>
              <a:rPr lang="en-US" sz="1800" dirty="0" smtClean="0">
                <a:solidFill>
                  <a:schemeClr val="tx1">
                    <a:lumMod val="65000"/>
                    <a:lumOff val="35000"/>
                  </a:schemeClr>
                </a:solidFill>
                <a:latin typeface="+mn-lt"/>
              </a:rPr>
              <a:t>Advanced </a:t>
            </a:r>
            <a:r>
              <a:rPr lang="en-US" sz="1800" dirty="0">
                <a:solidFill>
                  <a:schemeClr val="tx1">
                    <a:lumMod val="65000"/>
                    <a:lumOff val="35000"/>
                  </a:schemeClr>
                </a:solidFill>
                <a:latin typeface="+mn-lt"/>
              </a:rPr>
              <a:t>Manufacturing</a:t>
            </a:r>
          </a:p>
          <a:p>
            <a:pPr marL="234950" indent="-234950">
              <a:buFont typeface="Arial" pitchFamily="34" charset="0"/>
              <a:buChar char="•"/>
            </a:pPr>
            <a:r>
              <a:rPr lang="en-US" sz="1800" dirty="0" smtClean="0">
                <a:solidFill>
                  <a:schemeClr val="tx1">
                    <a:lumMod val="65000"/>
                    <a:lumOff val="35000"/>
                  </a:schemeClr>
                </a:solidFill>
                <a:latin typeface="+mn-lt"/>
              </a:rPr>
              <a:t>Efficient </a:t>
            </a:r>
            <a:r>
              <a:rPr lang="en-US" sz="1800" dirty="0">
                <a:solidFill>
                  <a:schemeClr val="tx1">
                    <a:lumMod val="65000"/>
                    <a:lumOff val="35000"/>
                  </a:schemeClr>
                </a:solidFill>
                <a:latin typeface="+mn-lt"/>
              </a:rPr>
              <a:t>Buildings &amp; Vehicles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3200" b="1" dirty="0">
                <a:solidFill>
                  <a:schemeClr val="tx1">
                    <a:lumMod val="65000"/>
                    <a:lumOff val="35000"/>
                  </a:schemeClr>
                </a:solidFill>
                <a:latin typeface="+mj-lt"/>
              </a:rPr>
              <a:t>DOE Program Offices Supporting </a:t>
            </a:r>
            <a:br>
              <a:rPr lang="en-US" sz="3200" b="1" dirty="0">
                <a:solidFill>
                  <a:schemeClr val="tx1">
                    <a:lumMod val="65000"/>
                    <a:lumOff val="35000"/>
                  </a:schemeClr>
                </a:solidFill>
                <a:latin typeface="+mj-lt"/>
              </a:rPr>
            </a:br>
            <a:r>
              <a:rPr lang="en-US" sz="3200" b="1" dirty="0">
                <a:solidFill>
                  <a:srgbClr val="3366FF"/>
                </a:solidFill>
                <a:latin typeface="+mj-lt"/>
              </a:rPr>
              <a:t>Goal 2: Science and Engineering Leadership </a:t>
            </a:r>
          </a:p>
        </p:txBody>
      </p:sp>
      <p:sp>
        <p:nvSpPr>
          <p:cNvPr id="3" name="Text Placeholder 2"/>
          <p:cNvSpPr>
            <a:spLocks noGrp="1"/>
          </p:cNvSpPr>
          <p:nvPr>
            <p:ph idx="1"/>
          </p:nvPr>
        </p:nvSpPr>
        <p:spPr/>
        <p:txBody>
          <a:bodyPr>
            <a:normAutofit/>
          </a:bodyPr>
          <a:lstStyle/>
          <a:p>
            <a:r>
              <a:rPr lang="en-US" sz="2000" dirty="0">
                <a:hlinkClick r:id="rId3"/>
              </a:rPr>
              <a:t>Advanced Scientific Computing Research</a:t>
            </a:r>
            <a:endParaRPr lang="en-US" sz="2000" dirty="0"/>
          </a:p>
          <a:p>
            <a:r>
              <a:rPr lang="en-US" sz="2000" dirty="0">
                <a:hlinkClick r:id="rId4"/>
              </a:rPr>
              <a:t>Basic Energy Sciences</a:t>
            </a:r>
            <a:endParaRPr lang="en-US" sz="2000" dirty="0"/>
          </a:p>
          <a:p>
            <a:r>
              <a:rPr lang="en-US" sz="2000" dirty="0">
                <a:hlinkClick r:id="rId5"/>
              </a:rPr>
              <a:t>Biological and Environmental Research</a:t>
            </a:r>
            <a:endParaRPr lang="en-US" sz="2000" dirty="0"/>
          </a:p>
          <a:p>
            <a:r>
              <a:rPr lang="en-US" sz="2000" dirty="0">
                <a:hlinkClick r:id="rId6"/>
              </a:rPr>
              <a:t>Fusion Energy Sciences</a:t>
            </a:r>
            <a:endParaRPr lang="en-US" sz="2000" dirty="0"/>
          </a:p>
          <a:p>
            <a:r>
              <a:rPr lang="en-US" sz="2000" dirty="0">
                <a:hlinkClick r:id="rId7"/>
              </a:rPr>
              <a:t>High Energy Physics</a:t>
            </a:r>
            <a:endParaRPr lang="en-US" sz="2000" dirty="0"/>
          </a:p>
          <a:p>
            <a:r>
              <a:rPr lang="en-US" sz="2000" dirty="0">
                <a:hlinkClick r:id="rId8"/>
              </a:rPr>
              <a:t>Nuclear Physics</a:t>
            </a:r>
            <a:endParaRPr lang="en-US" sz="2000" dirty="0"/>
          </a:p>
        </p:txBody>
      </p:sp>
      <p:sp>
        <p:nvSpPr>
          <p:cNvPr id="5" name="Slide Number Placeholder 4"/>
          <p:cNvSpPr>
            <a:spLocks noGrp="1"/>
          </p:cNvSpPr>
          <p:nvPr>
            <p:ph type="sldNum" sz="quarter" idx="12"/>
          </p:nvPr>
        </p:nvSpPr>
        <p:spPr/>
        <p:txBody>
          <a:bodyPr/>
          <a:lstStyle/>
          <a:p>
            <a:pPr>
              <a:defRPr/>
            </a:pPr>
            <a:fld id="{F2898D1E-D11C-45C6-A7D1-F709A31F086A}" type="slidenum">
              <a:rPr lang="en-US" smtClean="0"/>
              <a:pPr>
                <a:defRPr/>
              </a:pPr>
              <a:t>18</a:t>
            </a:fld>
            <a:r>
              <a:rPr lang="en-US" dirty="0" smtClean="0">
                <a:solidFill>
                  <a:prstClr val="black">
                    <a:tint val="75000"/>
                  </a:prstClr>
                </a:solidFill>
              </a:rPr>
              <a:t>/61</a:t>
            </a:r>
            <a:endParaRPr lang="en-US" dirty="0">
              <a:solidFill>
                <a:prstClr val="black">
                  <a:tint val="75000"/>
                </a:prstClr>
              </a:solidFill>
            </a:endParaRPr>
          </a:p>
        </p:txBody>
      </p:sp>
      <p:pic>
        <p:nvPicPr>
          <p:cNvPr id="6" name="Picture 4"/>
          <p:cNvPicPr>
            <a:picLocks noChangeAspect="1" noChangeArrowheads="1"/>
          </p:cNvPicPr>
          <p:nvPr/>
        </p:nvPicPr>
        <p:blipFill>
          <a:blip r:embed="rId9"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435760" y="4175764"/>
            <a:ext cx="2050228" cy="1665515"/>
          </a:xfrm>
          <a:prstGeom prst="rect">
            <a:avLst/>
          </a:prstGeom>
          <a:noFill/>
          <a:ln w="9525" cap="flat" cmpd="sng" algn="ctr">
            <a:noFill/>
            <a:prstDash val="solid"/>
            <a:miter lim="800000"/>
            <a:headEnd/>
            <a:tailEnd/>
          </a:ln>
          <a:effectLst/>
        </p:spPr>
      </p:pic>
      <p:sp>
        <p:nvSpPr>
          <p:cNvPr id="7" name="TextBox 6"/>
          <p:cNvSpPr txBox="1"/>
          <p:nvPr/>
        </p:nvSpPr>
        <p:spPr>
          <a:xfrm>
            <a:off x="6096000" y="1691070"/>
            <a:ext cx="4999512" cy="3139321"/>
          </a:xfrm>
          <a:prstGeom prst="rect">
            <a:avLst/>
          </a:prstGeom>
          <a:solidFill>
            <a:schemeClr val="accent1">
              <a:lumMod val="40000"/>
              <a:lumOff val="60000"/>
            </a:schemeClr>
          </a:solidFill>
        </p:spPr>
        <p:txBody>
          <a:bodyPr wrap="square" rtlCol="0">
            <a:spAutoFit/>
          </a:bodyPr>
          <a:lstStyle/>
          <a:p>
            <a:pPr marL="234950" indent="-234950"/>
            <a:r>
              <a:rPr lang="en-US" sz="1800" dirty="0">
                <a:solidFill>
                  <a:schemeClr val="tx1">
                    <a:lumMod val="65000"/>
                    <a:lumOff val="35000"/>
                  </a:schemeClr>
                </a:solidFill>
              </a:rPr>
              <a:t> </a:t>
            </a:r>
            <a:r>
              <a:rPr lang="en-US" sz="1800" dirty="0">
                <a:solidFill>
                  <a:schemeClr val="tx1">
                    <a:lumMod val="65000"/>
                    <a:lumOff val="35000"/>
                  </a:schemeClr>
                </a:solidFill>
                <a:latin typeface="+mn-lt"/>
              </a:rPr>
              <a:t>R&amp;D Topic Areas</a:t>
            </a:r>
          </a:p>
          <a:p>
            <a:pPr marL="234950" indent="-234950">
              <a:buFont typeface="Arial" pitchFamily="34" charset="0"/>
              <a:buChar char="•"/>
            </a:pPr>
            <a:r>
              <a:rPr lang="en-US" sz="1800" dirty="0" smtClean="0">
                <a:solidFill>
                  <a:schemeClr val="tx1">
                    <a:lumMod val="65000"/>
                    <a:lumOff val="35000"/>
                  </a:schemeClr>
                </a:solidFill>
                <a:latin typeface="+mn-lt"/>
              </a:rPr>
              <a:t>Advanced </a:t>
            </a:r>
            <a:r>
              <a:rPr lang="en-US" sz="1800" dirty="0">
                <a:solidFill>
                  <a:schemeClr val="tx1">
                    <a:lumMod val="65000"/>
                    <a:lumOff val="35000"/>
                  </a:schemeClr>
                </a:solidFill>
                <a:latin typeface="+mn-lt"/>
              </a:rPr>
              <a:t>Detectors</a:t>
            </a:r>
          </a:p>
          <a:p>
            <a:pPr marL="234950" indent="-234950">
              <a:buFont typeface="Arial" pitchFamily="34" charset="0"/>
              <a:buChar char="•"/>
            </a:pPr>
            <a:r>
              <a:rPr lang="en-US" sz="1800" dirty="0" smtClean="0">
                <a:solidFill>
                  <a:schemeClr val="tx1">
                    <a:lumMod val="65000"/>
                    <a:lumOff val="35000"/>
                  </a:schemeClr>
                </a:solidFill>
                <a:latin typeface="+mn-lt"/>
              </a:rPr>
              <a:t>Accelerator </a:t>
            </a:r>
            <a:r>
              <a:rPr lang="en-US" sz="1800" dirty="0">
                <a:solidFill>
                  <a:schemeClr val="tx1">
                    <a:lumMod val="65000"/>
                    <a:lumOff val="35000"/>
                  </a:schemeClr>
                </a:solidFill>
                <a:latin typeface="+mn-lt"/>
              </a:rPr>
              <a:t>technology</a:t>
            </a:r>
          </a:p>
          <a:p>
            <a:pPr marL="234950" indent="-234950">
              <a:buFont typeface="Arial" pitchFamily="34" charset="0"/>
              <a:buChar char="•"/>
            </a:pPr>
            <a:r>
              <a:rPr lang="en-US" sz="1800" dirty="0" smtClean="0">
                <a:solidFill>
                  <a:schemeClr val="tx1">
                    <a:lumMod val="65000"/>
                    <a:lumOff val="35000"/>
                  </a:schemeClr>
                </a:solidFill>
                <a:latin typeface="+mn-lt"/>
              </a:rPr>
              <a:t>RF </a:t>
            </a:r>
            <a:r>
              <a:rPr lang="en-US" sz="1800" dirty="0">
                <a:solidFill>
                  <a:schemeClr val="tx1">
                    <a:lumMod val="65000"/>
                    <a:lumOff val="35000"/>
                  </a:schemeClr>
                </a:solidFill>
                <a:latin typeface="+mn-lt"/>
              </a:rPr>
              <a:t>Components and Systems</a:t>
            </a:r>
          </a:p>
          <a:p>
            <a:pPr marL="234950" indent="-234950">
              <a:buFont typeface="Arial" pitchFamily="34" charset="0"/>
              <a:buChar char="•"/>
            </a:pPr>
            <a:r>
              <a:rPr lang="en-US" sz="1800" dirty="0" smtClean="0">
                <a:solidFill>
                  <a:schemeClr val="tx1">
                    <a:lumMod val="65000"/>
                    <a:lumOff val="35000"/>
                  </a:schemeClr>
                </a:solidFill>
                <a:latin typeface="+mn-lt"/>
              </a:rPr>
              <a:t>Data </a:t>
            </a:r>
            <a:r>
              <a:rPr lang="en-US" sz="1800" dirty="0">
                <a:solidFill>
                  <a:schemeClr val="tx1">
                    <a:lumMod val="65000"/>
                    <a:lumOff val="35000"/>
                  </a:schemeClr>
                </a:solidFill>
                <a:latin typeface="+mn-lt"/>
              </a:rPr>
              <a:t>Acquisition, Processing and Analysis</a:t>
            </a:r>
          </a:p>
          <a:p>
            <a:pPr marL="234950" indent="-234950">
              <a:buFont typeface="Arial" pitchFamily="34" charset="0"/>
              <a:buChar char="•"/>
            </a:pPr>
            <a:r>
              <a:rPr lang="en-US" sz="1800" dirty="0" smtClean="0">
                <a:solidFill>
                  <a:schemeClr val="tx1">
                    <a:lumMod val="65000"/>
                    <a:lumOff val="35000"/>
                  </a:schemeClr>
                </a:solidFill>
                <a:latin typeface="+mn-lt"/>
              </a:rPr>
              <a:t>Fusion </a:t>
            </a:r>
            <a:r>
              <a:rPr lang="en-US" sz="1800" dirty="0">
                <a:solidFill>
                  <a:schemeClr val="tx1">
                    <a:lumMod val="65000"/>
                    <a:lumOff val="35000"/>
                  </a:schemeClr>
                </a:solidFill>
                <a:latin typeface="+mn-lt"/>
              </a:rPr>
              <a:t>Energy Systems</a:t>
            </a:r>
          </a:p>
          <a:p>
            <a:pPr marL="234950" indent="-234950">
              <a:buFont typeface="Arial" pitchFamily="34" charset="0"/>
              <a:buChar char="•"/>
            </a:pPr>
            <a:r>
              <a:rPr lang="en-US" sz="1800" dirty="0" smtClean="0">
                <a:solidFill>
                  <a:schemeClr val="tx1">
                    <a:lumMod val="65000"/>
                    <a:lumOff val="35000"/>
                  </a:schemeClr>
                </a:solidFill>
                <a:latin typeface="+mn-lt"/>
              </a:rPr>
              <a:t>High </a:t>
            </a:r>
            <a:r>
              <a:rPr lang="en-US" sz="1800" dirty="0">
                <a:solidFill>
                  <a:schemeClr val="tx1">
                    <a:lumMod val="65000"/>
                    <a:lumOff val="35000"/>
                  </a:schemeClr>
                </a:solidFill>
                <a:latin typeface="+mn-lt"/>
              </a:rPr>
              <a:t>Performance Computing &amp; Networking</a:t>
            </a:r>
          </a:p>
          <a:p>
            <a:pPr marL="234950" indent="-234950">
              <a:buFont typeface="Arial" pitchFamily="34" charset="0"/>
              <a:buChar char="•"/>
            </a:pPr>
            <a:r>
              <a:rPr lang="en-US" sz="1800" dirty="0" smtClean="0">
                <a:solidFill>
                  <a:schemeClr val="tx1">
                    <a:lumMod val="65000"/>
                    <a:lumOff val="35000"/>
                  </a:schemeClr>
                </a:solidFill>
                <a:latin typeface="+mn-lt"/>
              </a:rPr>
              <a:t>Modeling </a:t>
            </a:r>
            <a:r>
              <a:rPr lang="en-US" sz="1800" dirty="0">
                <a:solidFill>
                  <a:schemeClr val="tx1">
                    <a:lumMod val="65000"/>
                    <a:lumOff val="35000"/>
                  </a:schemeClr>
                </a:solidFill>
                <a:latin typeface="+mn-lt"/>
              </a:rPr>
              <a:t>and Simulation</a:t>
            </a:r>
          </a:p>
          <a:p>
            <a:pPr marL="234950" indent="-234950">
              <a:buFont typeface="Arial" pitchFamily="34" charset="0"/>
              <a:buChar char="•"/>
            </a:pPr>
            <a:r>
              <a:rPr lang="en-US" sz="1800" dirty="0" smtClean="0">
                <a:solidFill>
                  <a:schemeClr val="tx1">
                    <a:lumMod val="65000"/>
                    <a:lumOff val="35000"/>
                  </a:schemeClr>
                </a:solidFill>
                <a:latin typeface="+mn-lt"/>
              </a:rPr>
              <a:t>Atmospheric </a:t>
            </a:r>
            <a:r>
              <a:rPr lang="en-US" sz="1800" dirty="0">
                <a:solidFill>
                  <a:schemeClr val="tx1">
                    <a:lumMod val="65000"/>
                    <a:lumOff val="35000"/>
                  </a:schemeClr>
                </a:solidFill>
                <a:latin typeface="+mn-lt"/>
              </a:rPr>
              <a:t>Measurement Technology</a:t>
            </a:r>
          </a:p>
          <a:p>
            <a:pPr marL="234950" indent="-234950">
              <a:buFont typeface="Arial" pitchFamily="34" charset="0"/>
              <a:buChar char="•"/>
            </a:pPr>
            <a:r>
              <a:rPr lang="en-US" sz="1800" dirty="0" smtClean="0">
                <a:solidFill>
                  <a:schemeClr val="tx1">
                    <a:lumMod val="65000"/>
                    <a:lumOff val="35000"/>
                  </a:schemeClr>
                </a:solidFill>
                <a:latin typeface="+mn-lt"/>
              </a:rPr>
              <a:t>Genomic </a:t>
            </a:r>
            <a:r>
              <a:rPr lang="en-US" sz="1800" dirty="0">
                <a:solidFill>
                  <a:schemeClr val="tx1">
                    <a:lumMod val="65000"/>
                    <a:lumOff val="35000"/>
                  </a:schemeClr>
                </a:solidFill>
                <a:latin typeface="+mn-lt"/>
              </a:rPr>
              <a:t>Science and Related Biotechnologies</a:t>
            </a:r>
          </a:p>
          <a:p>
            <a:pPr marL="234950" indent="-234950">
              <a:buFont typeface="Arial" pitchFamily="34" charset="0"/>
              <a:buChar char="•"/>
            </a:pPr>
            <a:r>
              <a:rPr lang="en-US" sz="1800" dirty="0" smtClean="0">
                <a:solidFill>
                  <a:schemeClr val="tx1">
                    <a:lumMod val="65000"/>
                    <a:lumOff val="35000"/>
                  </a:schemeClr>
                </a:solidFill>
                <a:latin typeface="+mn-lt"/>
              </a:rPr>
              <a:t>Advanced </a:t>
            </a:r>
            <a:r>
              <a:rPr lang="en-US" sz="1800" dirty="0">
                <a:solidFill>
                  <a:schemeClr val="tx1">
                    <a:lumMod val="65000"/>
                    <a:lumOff val="35000"/>
                  </a:schemeClr>
                </a:solidFill>
                <a:latin typeface="+mn-lt"/>
              </a:rPr>
              <a:t>Sources: </a:t>
            </a:r>
            <a:r>
              <a:rPr lang="en-US" sz="1800" dirty="0" smtClean="0">
                <a:solidFill>
                  <a:schemeClr val="tx1">
                    <a:lumMod val="65000"/>
                    <a:lumOff val="35000"/>
                  </a:schemeClr>
                </a:solidFill>
                <a:latin typeface="+mn-lt"/>
              </a:rPr>
              <a:t> neutron</a:t>
            </a:r>
            <a:r>
              <a:rPr lang="en-US" sz="1800" dirty="0">
                <a:solidFill>
                  <a:schemeClr val="tx1">
                    <a:lumMod val="65000"/>
                    <a:lumOff val="35000"/>
                  </a:schemeClr>
                </a:solidFill>
                <a:latin typeface="+mn-lt"/>
              </a:rPr>
              <a:t>, x-ray, electron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 Program Offices Supporting</a:t>
            </a:r>
            <a:br>
              <a:rPr lang="en-US" dirty="0" smtClean="0"/>
            </a:br>
            <a:r>
              <a:rPr lang="en-US" dirty="0" smtClean="0">
                <a:solidFill>
                  <a:srgbClr val="FF5050"/>
                </a:solidFill>
              </a:rPr>
              <a:t>Goal 3: Nuclear Security</a:t>
            </a:r>
            <a:endParaRPr lang="en-US" dirty="0">
              <a:solidFill>
                <a:srgbClr val="FF5050"/>
              </a:solidFill>
            </a:endParaRPr>
          </a:p>
        </p:txBody>
      </p:sp>
      <p:sp>
        <p:nvSpPr>
          <p:cNvPr id="3" name="Text Placeholder 2"/>
          <p:cNvSpPr>
            <a:spLocks noGrp="1"/>
          </p:cNvSpPr>
          <p:nvPr>
            <p:ph idx="1"/>
          </p:nvPr>
        </p:nvSpPr>
        <p:spPr>
          <a:xfrm>
            <a:off x="1068841" y="2012950"/>
            <a:ext cx="4772025" cy="4525963"/>
          </a:xfrm>
        </p:spPr>
        <p:txBody>
          <a:bodyPr>
            <a:normAutofit/>
          </a:bodyPr>
          <a:lstStyle/>
          <a:p>
            <a:r>
              <a:rPr lang="en-US" sz="2000" dirty="0">
                <a:hlinkClick r:id="rId3"/>
              </a:rPr>
              <a:t>Office of Defense Nuclear Nonproliferation</a:t>
            </a:r>
            <a:endParaRPr lang="en-US" sz="2000" dirty="0"/>
          </a:p>
          <a:p>
            <a:r>
              <a:rPr lang="en-US" sz="2000" dirty="0">
                <a:hlinkClick r:id="rId4"/>
              </a:rPr>
              <a:t>Office of Environmental Management</a:t>
            </a:r>
            <a:endParaRPr lang="en-US" sz="2000" dirty="0"/>
          </a:p>
          <a:p>
            <a:endParaRPr lang="en-US" sz="2000" dirty="0"/>
          </a:p>
        </p:txBody>
      </p:sp>
      <p:sp>
        <p:nvSpPr>
          <p:cNvPr id="6" name="Slide Number Placeholder 5"/>
          <p:cNvSpPr>
            <a:spLocks noGrp="1"/>
          </p:cNvSpPr>
          <p:nvPr>
            <p:ph type="sldNum" sz="quarter" idx="12"/>
          </p:nvPr>
        </p:nvSpPr>
        <p:spPr/>
        <p:txBody>
          <a:bodyPr/>
          <a:lstStyle/>
          <a:p>
            <a:pPr>
              <a:defRPr/>
            </a:pPr>
            <a:fld id="{F2898D1E-D11C-45C6-A7D1-F709A31F086A}" type="slidenum">
              <a:rPr lang="en-US" smtClean="0"/>
              <a:pPr>
                <a:defRPr/>
              </a:pPr>
              <a:t>19</a:t>
            </a:fld>
            <a:r>
              <a:rPr lang="en-US" dirty="0" smtClean="0">
                <a:solidFill>
                  <a:prstClr val="black">
                    <a:tint val="75000"/>
                  </a:prstClr>
                </a:solidFill>
              </a:rPr>
              <a:t>/61</a:t>
            </a:r>
            <a:endParaRPr lang="en-US" dirty="0">
              <a:solidFill>
                <a:prstClr val="black">
                  <a:tint val="75000"/>
                </a:prstClr>
              </a:solidFill>
            </a:endParaRPr>
          </a:p>
        </p:txBody>
      </p:sp>
      <p:pic>
        <p:nvPicPr>
          <p:cNvPr id="50178" name="Picture 2" descr="http://www.nti.org/images/e3_88a.jp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2299395" y="3493760"/>
            <a:ext cx="2310916" cy="2172262"/>
          </a:xfrm>
          <a:prstGeom prst="rect">
            <a:avLst/>
          </a:prstGeom>
          <a:noFill/>
        </p:spPr>
      </p:pic>
      <p:sp>
        <p:nvSpPr>
          <p:cNvPr id="7" name="TextBox 6"/>
          <p:cNvSpPr txBox="1"/>
          <p:nvPr/>
        </p:nvSpPr>
        <p:spPr>
          <a:xfrm>
            <a:off x="6205423" y="2244606"/>
            <a:ext cx="4970577" cy="2031325"/>
          </a:xfrm>
          <a:prstGeom prst="rect">
            <a:avLst/>
          </a:prstGeom>
          <a:noFill/>
        </p:spPr>
        <p:txBody>
          <a:bodyPr wrap="square" rtlCol="0">
            <a:spAutoFit/>
          </a:bodyPr>
          <a:lstStyle/>
          <a:p>
            <a:pPr marL="234950" indent="-234950"/>
            <a:r>
              <a:rPr lang="en-US" sz="1800" dirty="0">
                <a:solidFill>
                  <a:schemeClr val="tx1">
                    <a:lumMod val="65000"/>
                    <a:lumOff val="35000"/>
                  </a:schemeClr>
                </a:solidFill>
                <a:latin typeface="+mn-lt"/>
              </a:rPr>
              <a:t> R&amp;D Topic Areas</a:t>
            </a:r>
          </a:p>
          <a:p>
            <a:pPr marL="234950" indent="-234950">
              <a:buFont typeface="Arial" pitchFamily="34" charset="0"/>
              <a:buChar char="•"/>
            </a:pPr>
            <a:r>
              <a:rPr lang="en-US" sz="1800" dirty="0" smtClean="0">
                <a:solidFill>
                  <a:schemeClr val="tx1">
                    <a:lumMod val="65000"/>
                    <a:lumOff val="35000"/>
                  </a:schemeClr>
                </a:solidFill>
                <a:latin typeface="+mn-lt"/>
              </a:rPr>
              <a:t>Novel </a:t>
            </a:r>
            <a:r>
              <a:rPr lang="en-US" sz="1800" dirty="0">
                <a:solidFill>
                  <a:schemeClr val="tx1">
                    <a:lumMod val="65000"/>
                    <a:lumOff val="35000"/>
                  </a:schemeClr>
                </a:solidFill>
                <a:latin typeface="+mn-lt"/>
              </a:rPr>
              <a:t>Radiation Monitoring Concepts</a:t>
            </a:r>
          </a:p>
          <a:p>
            <a:pPr marL="234950" indent="-234950">
              <a:buFont typeface="Arial" pitchFamily="34" charset="0"/>
              <a:buChar char="•"/>
            </a:pPr>
            <a:r>
              <a:rPr lang="en-US" sz="1800" dirty="0" smtClean="0">
                <a:solidFill>
                  <a:schemeClr val="tx1">
                    <a:lumMod val="65000"/>
                    <a:lumOff val="35000"/>
                  </a:schemeClr>
                </a:solidFill>
                <a:latin typeface="+mn-lt"/>
              </a:rPr>
              <a:t>In </a:t>
            </a:r>
            <a:r>
              <a:rPr lang="en-US" sz="1800" dirty="0">
                <a:solidFill>
                  <a:schemeClr val="tx1">
                    <a:lumMod val="65000"/>
                    <a:lumOff val="35000"/>
                  </a:schemeClr>
                </a:solidFill>
                <a:latin typeface="+mn-lt"/>
              </a:rPr>
              <a:t>Situ Remediation</a:t>
            </a:r>
          </a:p>
          <a:p>
            <a:pPr marL="234950" indent="-234950">
              <a:buFont typeface="Arial" pitchFamily="34" charset="0"/>
              <a:buChar char="•"/>
            </a:pPr>
            <a:r>
              <a:rPr lang="en-US" sz="1800" dirty="0" smtClean="0">
                <a:solidFill>
                  <a:schemeClr val="tx1">
                    <a:lumMod val="65000"/>
                    <a:lumOff val="35000"/>
                  </a:schemeClr>
                </a:solidFill>
                <a:latin typeface="+mn-lt"/>
              </a:rPr>
              <a:t>Facility </a:t>
            </a:r>
            <a:r>
              <a:rPr lang="en-US" sz="1800" dirty="0">
                <a:solidFill>
                  <a:schemeClr val="tx1">
                    <a:lumMod val="65000"/>
                    <a:lumOff val="35000"/>
                  </a:schemeClr>
                </a:solidFill>
                <a:latin typeface="+mn-lt"/>
              </a:rPr>
              <a:t>Deactivation and Decommissioning</a:t>
            </a:r>
          </a:p>
          <a:p>
            <a:pPr marL="234950" indent="-234950">
              <a:buFont typeface="Arial" pitchFamily="34" charset="0"/>
              <a:buChar char="•"/>
            </a:pPr>
            <a:r>
              <a:rPr lang="en-US" sz="1800" dirty="0" smtClean="0">
                <a:solidFill>
                  <a:schemeClr val="tx1">
                    <a:lumMod val="65000"/>
                    <a:lumOff val="35000"/>
                  </a:schemeClr>
                </a:solidFill>
                <a:latin typeface="+mn-lt"/>
              </a:rPr>
              <a:t>Remote </a:t>
            </a:r>
            <a:r>
              <a:rPr lang="en-US" sz="1800" dirty="0">
                <a:solidFill>
                  <a:schemeClr val="tx1">
                    <a:lumMod val="65000"/>
                    <a:lumOff val="35000"/>
                  </a:schemeClr>
                </a:solidFill>
                <a:latin typeface="+mn-lt"/>
              </a:rPr>
              <a:t>Sensing</a:t>
            </a:r>
          </a:p>
          <a:p>
            <a:pPr marL="234950" indent="-234950">
              <a:buFont typeface="Arial" pitchFamily="34" charset="0"/>
              <a:buChar char="•"/>
            </a:pPr>
            <a:r>
              <a:rPr lang="en-US" sz="1800" dirty="0" smtClean="0">
                <a:solidFill>
                  <a:schemeClr val="tx1">
                    <a:lumMod val="65000"/>
                    <a:lumOff val="35000"/>
                  </a:schemeClr>
                </a:solidFill>
                <a:latin typeface="+mn-lt"/>
              </a:rPr>
              <a:t>Global </a:t>
            </a:r>
            <a:r>
              <a:rPr lang="en-US" sz="1800" dirty="0">
                <a:solidFill>
                  <a:schemeClr val="tx1">
                    <a:lumMod val="65000"/>
                    <a:lumOff val="35000"/>
                  </a:schemeClr>
                </a:solidFill>
                <a:latin typeface="+mn-lt"/>
              </a:rPr>
              <a:t>Nuclear Safeguards R&amp;D</a:t>
            </a:r>
          </a:p>
          <a:p>
            <a:pPr marL="234950" indent="-234950">
              <a:buFont typeface="Arial" pitchFamily="34" charset="0"/>
              <a:buChar char="•"/>
            </a:pPr>
            <a:r>
              <a:rPr lang="en-US" sz="1800" dirty="0" smtClean="0">
                <a:solidFill>
                  <a:schemeClr val="tx1">
                    <a:lumMod val="65000"/>
                    <a:lumOff val="35000"/>
                  </a:schemeClr>
                </a:solidFill>
                <a:latin typeface="+mn-lt"/>
              </a:rPr>
              <a:t>Nuclear </a:t>
            </a:r>
            <a:r>
              <a:rPr lang="en-US" sz="1800" dirty="0">
                <a:solidFill>
                  <a:schemeClr val="tx1">
                    <a:lumMod val="65000"/>
                    <a:lumOff val="35000"/>
                  </a:schemeClr>
                </a:solidFill>
                <a:latin typeface="+mn-lt"/>
              </a:rPr>
              <a:t>Detonation Detection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ace-clipart.com/clipart/american_flag_photos/flag-o.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4818"/>
            <a:ext cx="12192000" cy="6862817"/>
          </a:xfrm>
          <a:prstGeom prst="rect">
            <a:avLst/>
          </a:prstGeom>
          <a:noFill/>
        </p:spPr>
      </p:pic>
      <p:sp>
        <p:nvSpPr>
          <p:cNvPr id="2" name="Title 1"/>
          <p:cNvSpPr>
            <a:spLocks noGrp="1"/>
          </p:cNvSpPr>
          <p:nvPr>
            <p:ph type="ctrTitle"/>
          </p:nvPr>
        </p:nvSpPr>
        <p:spPr>
          <a:xfrm>
            <a:off x="0" y="-4818"/>
            <a:ext cx="5829300" cy="1143000"/>
          </a:xfrm>
          <a:solidFill>
            <a:schemeClr val="accent1">
              <a:lumMod val="40000"/>
              <a:lumOff val="60000"/>
            </a:schemeClr>
          </a:solidFill>
        </p:spPr>
        <p:txBody>
          <a:bodyPr>
            <a:normAutofit/>
          </a:bodyPr>
          <a:lstStyle/>
          <a:p>
            <a:r>
              <a:rPr lang="en-US" sz="2400" dirty="0"/>
              <a:t>Overview of Federal SBIR/STTR Programs</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2192000" cy="6958486"/>
          </a:xfrm>
          <a:prstGeom prst="rect">
            <a:avLst/>
          </a:prstGeom>
          <a:noFill/>
          <a:ln w="9525" cap="flat" cmpd="sng" algn="ctr">
            <a:noFill/>
            <a:prstDash val="solid"/>
            <a:miter lim="800000"/>
            <a:headEnd/>
            <a:tailEnd/>
          </a:ln>
          <a:effectLst/>
        </p:spPr>
      </p:pic>
      <p:sp>
        <p:nvSpPr>
          <p:cNvPr id="5" name="Title 4"/>
          <p:cNvSpPr>
            <a:spLocks noGrp="1"/>
          </p:cNvSpPr>
          <p:nvPr>
            <p:ph type="ctrTitle"/>
          </p:nvPr>
        </p:nvSpPr>
        <p:spPr>
          <a:xfrm>
            <a:off x="0" y="0"/>
            <a:ext cx="7772400" cy="1470025"/>
          </a:xfrm>
          <a:solidFill>
            <a:schemeClr val="accent1">
              <a:lumMod val="40000"/>
              <a:lumOff val="60000"/>
            </a:schemeClr>
          </a:solidFill>
        </p:spPr>
        <p:txBody>
          <a:bodyPr>
            <a:normAutofit/>
          </a:bodyPr>
          <a:lstStyle/>
          <a:p>
            <a:r>
              <a:rPr lang="en-US" sz="2400" dirty="0"/>
              <a:t>DOE SBIR &amp; STTR Programs:  Application &amp; Award Process</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&amp; Award Timelines</a:t>
            </a:r>
            <a:endParaRPr lang="en-US" dirty="0"/>
          </a:p>
        </p:txBody>
      </p:sp>
      <p:sp>
        <p:nvSpPr>
          <p:cNvPr id="4" name="Slide Number Placeholder 3"/>
          <p:cNvSpPr>
            <a:spLocks noGrp="1"/>
          </p:cNvSpPr>
          <p:nvPr>
            <p:ph type="sldNum" sz="quarter" idx="12"/>
          </p:nvPr>
        </p:nvSpPr>
        <p:spPr/>
        <p:txBody>
          <a:bodyPr/>
          <a:lstStyle/>
          <a:p>
            <a:fld id="{2BA9E7EC-3D06-47D0-A832-F6F185DA02B9}" type="slidenum">
              <a:rPr lang="en-US" smtClean="0"/>
              <a:pPr/>
              <a:t>21</a:t>
            </a:fld>
            <a:r>
              <a:rPr lang="en-US" dirty="0" smtClean="0">
                <a:solidFill>
                  <a:prstClr val="black">
                    <a:tint val="75000"/>
                  </a:prstClr>
                </a:solidFill>
              </a:rPr>
              <a:t>/61</a:t>
            </a:r>
            <a:endParaRPr lang="en-US" dirty="0">
              <a:solidFill>
                <a:prstClr val="black">
                  <a:tint val="75000"/>
                </a:prstClr>
              </a:solidFill>
            </a:endParaRPr>
          </a:p>
        </p:txBody>
      </p:sp>
      <p:cxnSp>
        <p:nvCxnSpPr>
          <p:cNvPr id="10" name="Straight Connector 9"/>
          <p:cNvCxnSpPr/>
          <p:nvPr/>
        </p:nvCxnSpPr>
        <p:spPr>
          <a:xfrm>
            <a:off x="1752600" y="1905000"/>
            <a:ext cx="838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8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62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24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86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48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610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372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134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52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5000" y="1295400"/>
            <a:ext cx="990600" cy="338554"/>
          </a:xfrm>
          <a:prstGeom prst="rect">
            <a:avLst/>
          </a:prstGeom>
          <a:noFill/>
        </p:spPr>
        <p:txBody>
          <a:bodyPr wrap="square" rtlCol="0">
            <a:spAutoFit/>
          </a:bodyPr>
          <a:lstStyle/>
          <a:p>
            <a:r>
              <a:rPr lang="en-US" sz="1600" b="1" i="1" dirty="0">
                <a:solidFill>
                  <a:schemeClr val="bg1">
                    <a:lumMod val="50000"/>
                  </a:schemeClr>
                </a:solidFill>
                <a:latin typeface="+mn-lt"/>
              </a:rPr>
              <a:t>months</a:t>
            </a:r>
          </a:p>
        </p:txBody>
      </p:sp>
      <p:sp>
        <p:nvSpPr>
          <p:cNvPr id="24" name="TextBox 23"/>
          <p:cNvSpPr txBox="1"/>
          <p:nvPr/>
        </p:nvSpPr>
        <p:spPr>
          <a:xfrm>
            <a:off x="4648200" y="1600200"/>
            <a:ext cx="228600" cy="338554"/>
          </a:xfrm>
          <a:prstGeom prst="rect">
            <a:avLst/>
          </a:prstGeom>
          <a:noFill/>
        </p:spPr>
        <p:txBody>
          <a:bodyPr wrap="square" rtlCol="0">
            <a:spAutoFit/>
          </a:bodyPr>
          <a:lstStyle/>
          <a:p>
            <a:r>
              <a:rPr lang="en-US" sz="1600" b="1" dirty="0">
                <a:solidFill>
                  <a:schemeClr val="bg1">
                    <a:lumMod val="50000"/>
                  </a:schemeClr>
                </a:solidFill>
              </a:rPr>
              <a:t>1</a:t>
            </a:r>
          </a:p>
        </p:txBody>
      </p:sp>
      <p:sp>
        <p:nvSpPr>
          <p:cNvPr id="25" name="TextBox 24"/>
          <p:cNvSpPr txBox="1"/>
          <p:nvPr/>
        </p:nvSpPr>
        <p:spPr>
          <a:xfrm>
            <a:off x="5410200" y="1600200"/>
            <a:ext cx="228600" cy="338554"/>
          </a:xfrm>
          <a:prstGeom prst="rect">
            <a:avLst/>
          </a:prstGeom>
          <a:noFill/>
        </p:spPr>
        <p:txBody>
          <a:bodyPr wrap="square" rtlCol="0">
            <a:spAutoFit/>
          </a:bodyPr>
          <a:lstStyle/>
          <a:p>
            <a:r>
              <a:rPr lang="en-US" sz="1600" b="1" dirty="0">
                <a:solidFill>
                  <a:schemeClr val="bg1">
                    <a:lumMod val="50000"/>
                  </a:schemeClr>
                </a:solidFill>
              </a:rPr>
              <a:t>2</a:t>
            </a:r>
          </a:p>
        </p:txBody>
      </p:sp>
      <p:sp>
        <p:nvSpPr>
          <p:cNvPr id="26" name="TextBox 25"/>
          <p:cNvSpPr txBox="1"/>
          <p:nvPr/>
        </p:nvSpPr>
        <p:spPr>
          <a:xfrm>
            <a:off x="6172200" y="1600200"/>
            <a:ext cx="228600" cy="338554"/>
          </a:xfrm>
          <a:prstGeom prst="rect">
            <a:avLst/>
          </a:prstGeom>
          <a:noFill/>
        </p:spPr>
        <p:txBody>
          <a:bodyPr wrap="square" rtlCol="0">
            <a:spAutoFit/>
          </a:bodyPr>
          <a:lstStyle/>
          <a:p>
            <a:r>
              <a:rPr lang="en-US" sz="1600" b="1" dirty="0">
                <a:solidFill>
                  <a:schemeClr val="bg1">
                    <a:lumMod val="50000"/>
                  </a:schemeClr>
                </a:solidFill>
              </a:rPr>
              <a:t>3</a:t>
            </a:r>
          </a:p>
        </p:txBody>
      </p:sp>
      <p:sp>
        <p:nvSpPr>
          <p:cNvPr id="27" name="TextBox 26"/>
          <p:cNvSpPr txBox="1"/>
          <p:nvPr/>
        </p:nvSpPr>
        <p:spPr>
          <a:xfrm>
            <a:off x="6934200" y="1600200"/>
            <a:ext cx="228600" cy="338554"/>
          </a:xfrm>
          <a:prstGeom prst="rect">
            <a:avLst/>
          </a:prstGeom>
          <a:noFill/>
        </p:spPr>
        <p:txBody>
          <a:bodyPr wrap="square" rtlCol="0">
            <a:spAutoFit/>
          </a:bodyPr>
          <a:lstStyle/>
          <a:p>
            <a:r>
              <a:rPr lang="en-US" sz="1600" b="1" dirty="0">
                <a:solidFill>
                  <a:schemeClr val="bg1">
                    <a:lumMod val="50000"/>
                  </a:schemeClr>
                </a:solidFill>
              </a:rPr>
              <a:t>4</a:t>
            </a:r>
          </a:p>
        </p:txBody>
      </p:sp>
      <p:sp>
        <p:nvSpPr>
          <p:cNvPr id="28" name="TextBox 27"/>
          <p:cNvSpPr txBox="1"/>
          <p:nvPr/>
        </p:nvSpPr>
        <p:spPr>
          <a:xfrm>
            <a:off x="7696200" y="1600200"/>
            <a:ext cx="228600" cy="338554"/>
          </a:xfrm>
          <a:prstGeom prst="rect">
            <a:avLst/>
          </a:prstGeom>
          <a:noFill/>
        </p:spPr>
        <p:txBody>
          <a:bodyPr wrap="square" rtlCol="0">
            <a:spAutoFit/>
          </a:bodyPr>
          <a:lstStyle/>
          <a:p>
            <a:r>
              <a:rPr lang="en-US" sz="1600" b="1" dirty="0">
                <a:solidFill>
                  <a:schemeClr val="bg1">
                    <a:lumMod val="50000"/>
                  </a:schemeClr>
                </a:solidFill>
              </a:rPr>
              <a:t>5</a:t>
            </a:r>
          </a:p>
        </p:txBody>
      </p:sp>
      <p:sp>
        <p:nvSpPr>
          <p:cNvPr id="29" name="TextBox 28"/>
          <p:cNvSpPr txBox="1"/>
          <p:nvPr/>
        </p:nvSpPr>
        <p:spPr>
          <a:xfrm>
            <a:off x="8458200" y="1600200"/>
            <a:ext cx="228600" cy="338554"/>
          </a:xfrm>
          <a:prstGeom prst="rect">
            <a:avLst/>
          </a:prstGeom>
          <a:noFill/>
        </p:spPr>
        <p:txBody>
          <a:bodyPr wrap="square" rtlCol="0">
            <a:spAutoFit/>
          </a:bodyPr>
          <a:lstStyle/>
          <a:p>
            <a:r>
              <a:rPr lang="en-US" sz="1600" b="1" dirty="0">
                <a:solidFill>
                  <a:schemeClr val="bg1">
                    <a:lumMod val="50000"/>
                  </a:schemeClr>
                </a:solidFill>
              </a:rPr>
              <a:t>6</a:t>
            </a:r>
          </a:p>
        </p:txBody>
      </p:sp>
      <p:sp>
        <p:nvSpPr>
          <p:cNvPr id="30" name="TextBox 29"/>
          <p:cNvSpPr txBox="1"/>
          <p:nvPr/>
        </p:nvSpPr>
        <p:spPr>
          <a:xfrm>
            <a:off x="9220200" y="1600200"/>
            <a:ext cx="228600" cy="338554"/>
          </a:xfrm>
          <a:prstGeom prst="rect">
            <a:avLst/>
          </a:prstGeom>
          <a:noFill/>
        </p:spPr>
        <p:txBody>
          <a:bodyPr wrap="square" rtlCol="0">
            <a:spAutoFit/>
          </a:bodyPr>
          <a:lstStyle/>
          <a:p>
            <a:r>
              <a:rPr lang="en-US" sz="1600" b="1" dirty="0">
                <a:solidFill>
                  <a:schemeClr val="bg1">
                    <a:lumMod val="50000"/>
                  </a:schemeClr>
                </a:solidFill>
              </a:rPr>
              <a:t>7</a:t>
            </a:r>
          </a:p>
        </p:txBody>
      </p:sp>
      <p:sp>
        <p:nvSpPr>
          <p:cNvPr id="31" name="TextBox 30"/>
          <p:cNvSpPr txBox="1"/>
          <p:nvPr/>
        </p:nvSpPr>
        <p:spPr>
          <a:xfrm>
            <a:off x="9982200" y="1600200"/>
            <a:ext cx="228600" cy="338554"/>
          </a:xfrm>
          <a:prstGeom prst="rect">
            <a:avLst/>
          </a:prstGeom>
          <a:noFill/>
        </p:spPr>
        <p:txBody>
          <a:bodyPr wrap="square" rtlCol="0">
            <a:spAutoFit/>
          </a:bodyPr>
          <a:lstStyle/>
          <a:p>
            <a:r>
              <a:rPr lang="en-US" sz="1600" b="1" dirty="0">
                <a:solidFill>
                  <a:schemeClr val="bg1">
                    <a:lumMod val="50000"/>
                  </a:schemeClr>
                </a:solidFill>
              </a:rPr>
              <a:t>8</a:t>
            </a:r>
          </a:p>
        </p:txBody>
      </p:sp>
      <p:sp>
        <p:nvSpPr>
          <p:cNvPr id="32" name="TextBox 31"/>
          <p:cNvSpPr txBox="1"/>
          <p:nvPr/>
        </p:nvSpPr>
        <p:spPr>
          <a:xfrm>
            <a:off x="1600200" y="1600200"/>
            <a:ext cx="381000" cy="338554"/>
          </a:xfrm>
          <a:prstGeom prst="rect">
            <a:avLst/>
          </a:prstGeom>
          <a:noFill/>
        </p:spPr>
        <p:txBody>
          <a:bodyPr wrap="square" rtlCol="0">
            <a:spAutoFit/>
          </a:bodyPr>
          <a:lstStyle/>
          <a:p>
            <a:r>
              <a:rPr lang="en-US" sz="1600" b="1" dirty="0">
                <a:solidFill>
                  <a:schemeClr val="bg1">
                    <a:lumMod val="50000"/>
                  </a:schemeClr>
                </a:solidFill>
              </a:rPr>
              <a:t>-3</a:t>
            </a:r>
          </a:p>
        </p:txBody>
      </p:sp>
      <p:sp>
        <p:nvSpPr>
          <p:cNvPr id="50" name="TextBox 49"/>
          <p:cNvSpPr txBox="1"/>
          <p:nvPr/>
        </p:nvSpPr>
        <p:spPr>
          <a:xfrm>
            <a:off x="3886200" y="1600200"/>
            <a:ext cx="228600" cy="338554"/>
          </a:xfrm>
          <a:prstGeom prst="rect">
            <a:avLst/>
          </a:prstGeom>
          <a:noFill/>
        </p:spPr>
        <p:txBody>
          <a:bodyPr wrap="square" rtlCol="0">
            <a:spAutoFit/>
          </a:bodyPr>
          <a:lstStyle/>
          <a:p>
            <a:r>
              <a:rPr lang="en-US" sz="1600" b="1" dirty="0">
                <a:solidFill>
                  <a:schemeClr val="bg1">
                    <a:lumMod val="50000"/>
                  </a:schemeClr>
                </a:solidFill>
              </a:rPr>
              <a:t>0</a:t>
            </a:r>
          </a:p>
        </p:txBody>
      </p:sp>
      <p:cxnSp>
        <p:nvCxnSpPr>
          <p:cNvPr id="52" name="Straight Connector 51"/>
          <p:cNvCxnSpPr/>
          <p:nvPr/>
        </p:nvCxnSpPr>
        <p:spPr>
          <a:xfrm>
            <a:off x="2514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286000" y="1600200"/>
            <a:ext cx="457200" cy="338554"/>
          </a:xfrm>
          <a:prstGeom prst="rect">
            <a:avLst/>
          </a:prstGeom>
          <a:noFill/>
        </p:spPr>
        <p:txBody>
          <a:bodyPr wrap="square" rtlCol="0">
            <a:spAutoFit/>
          </a:bodyPr>
          <a:lstStyle/>
          <a:p>
            <a:r>
              <a:rPr lang="en-US" sz="1600" b="1" dirty="0">
                <a:solidFill>
                  <a:schemeClr val="bg1">
                    <a:lumMod val="50000"/>
                  </a:schemeClr>
                </a:solidFill>
              </a:rPr>
              <a:t>-2</a:t>
            </a:r>
          </a:p>
        </p:txBody>
      </p:sp>
      <p:cxnSp>
        <p:nvCxnSpPr>
          <p:cNvPr id="56" name="Straight Connector 55"/>
          <p:cNvCxnSpPr/>
          <p:nvPr/>
        </p:nvCxnSpPr>
        <p:spPr>
          <a:xfrm>
            <a:off x="3276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048000" y="1600200"/>
            <a:ext cx="457200" cy="338554"/>
          </a:xfrm>
          <a:prstGeom prst="rect">
            <a:avLst/>
          </a:prstGeom>
          <a:noFill/>
        </p:spPr>
        <p:txBody>
          <a:bodyPr wrap="square" rtlCol="0">
            <a:spAutoFit/>
          </a:bodyPr>
          <a:lstStyle/>
          <a:p>
            <a:r>
              <a:rPr lang="en-US" sz="1600" b="1" dirty="0">
                <a:solidFill>
                  <a:schemeClr val="bg1">
                    <a:lumMod val="50000"/>
                  </a:schemeClr>
                </a:solidFill>
              </a:rPr>
              <a:t>-1</a:t>
            </a:r>
          </a:p>
        </p:txBody>
      </p:sp>
      <p:grpSp>
        <p:nvGrpSpPr>
          <p:cNvPr id="134" name="Group 133"/>
          <p:cNvGrpSpPr/>
          <p:nvPr/>
        </p:nvGrpSpPr>
        <p:grpSpPr>
          <a:xfrm>
            <a:off x="1752600" y="1981200"/>
            <a:ext cx="8382000" cy="3886200"/>
            <a:chOff x="228600" y="1981200"/>
            <a:chExt cx="8382000" cy="3886200"/>
          </a:xfrm>
        </p:grpSpPr>
        <p:cxnSp>
          <p:nvCxnSpPr>
            <p:cNvPr id="9" name="Straight Connector 8"/>
            <p:cNvCxnSpPr/>
            <p:nvPr/>
          </p:nvCxnSpPr>
          <p:spPr>
            <a:xfrm>
              <a:off x="990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52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14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276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038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00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62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24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086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848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610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8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64" name="Diamond 63"/>
          <p:cNvSpPr/>
          <p:nvPr/>
        </p:nvSpPr>
        <p:spPr>
          <a:xfrm>
            <a:off x="7155426" y="2951840"/>
            <a:ext cx="228600" cy="2286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339645" y="2419136"/>
            <a:ext cx="990600" cy="523220"/>
          </a:xfrm>
          <a:prstGeom prst="rect">
            <a:avLst/>
          </a:prstGeom>
          <a:noFill/>
        </p:spPr>
        <p:txBody>
          <a:bodyPr wrap="square" rtlCol="0">
            <a:spAutoFit/>
          </a:bodyPr>
          <a:lstStyle/>
          <a:p>
            <a:pPr algn="ctr"/>
            <a:r>
              <a:rPr lang="en-US" sz="1400" b="1" dirty="0">
                <a:solidFill>
                  <a:schemeClr val="accent1"/>
                </a:solidFill>
                <a:latin typeface="+mn-lt"/>
              </a:rPr>
              <a:t>Issue Topics</a:t>
            </a:r>
          </a:p>
        </p:txBody>
      </p:sp>
      <p:sp>
        <p:nvSpPr>
          <p:cNvPr id="66" name="TextBox 65"/>
          <p:cNvSpPr txBox="1"/>
          <p:nvPr/>
        </p:nvSpPr>
        <p:spPr>
          <a:xfrm>
            <a:off x="3490454" y="2413872"/>
            <a:ext cx="1143000" cy="523220"/>
          </a:xfrm>
          <a:prstGeom prst="rect">
            <a:avLst/>
          </a:prstGeom>
          <a:noFill/>
        </p:spPr>
        <p:txBody>
          <a:bodyPr wrap="square" rtlCol="0">
            <a:spAutoFit/>
          </a:bodyPr>
          <a:lstStyle/>
          <a:p>
            <a:pPr algn="ctr"/>
            <a:r>
              <a:rPr lang="en-US" sz="1400" b="1" dirty="0">
                <a:solidFill>
                  <a:schemeClr val="tx2"/>
                </a:solidFill>
                <a:latin typeface="+mn-lt"/>
              </a:rPr>
              <a:t>Applications Due</a:t>
            </a:r>
          </a:p>
        </p:txBody>
      </p:sp>
      <p:sp>
        <p:nvSpPr>
          <p:cNvPr id="67" name="TextBox 66"/>
          <p:cNvSpPr txBox="1"/>
          <p:nvPr/>
        </p:nvSpPr>
        <p:spPr>
          <a:xfrm>
            <a:off x="5525729" y="2413873"/>
            <a:ext cx="1143000" cy="523220"/>
          </a:xfrm>
          <a:prstGeom prst="rect">
            <a:avLst/>
          </a:prstGeom>
          <a:noFill/>
        </p:spPr>
        <p:txBody>
          <a:bodyPr wrap="square" rtlCol="0">
            <a:spAutoFit/>
          </a:bodyPr>
          <a:lstStyle/>
          <a:p>
            <a:pPr algn="ctr"/>
            <a:r>
              <a:rPr lang="en-US" sz="1400" b="1" dirty="0">
                <a:solidFill>
                  <a:schemeClr val="bg1">
                    <a:lumMod val="50000"/>
                  </a:schemeClr>
                </a:solidFill>
                <a:latin typeface="+mn-lt"/>
              </a:rPr>
              <a:t>Award Notification</a:t>
            </a:r>
          </a:p>
        </p:txBody>
      </p:sp>
      <p:sp>
        <p:nvSpPr>
          <p:cNvPr id="68" name="TextBox 67"/>
          <p:cNvSpPr txBox="1"/>
          <p:nvPr/>
        </p:nvSpPr>
        <p:spPr>
          <a:xfrm>
            <a:off x="6517074" y="2423642"/>
            <a:ext cx="1363481" cy="523220"/>
          </a:xfrm>
          <a:prstGeom prst="rect">
            <a:avLst/>
          </a:prstGeom>
          <a:noFill/>
        </p:spPr>
        <p:txBody>
          <a:bodyPr wrap="square" rtlCol="0">
            <a:spAutoFit/>
          </a:bodyPr>
          <a:lstStyle/>
          <a:p>
            <a:pPr algn="ctr"/>
            <a:r>
              <a:rPr lang="en-US" sz="1400" b="1" dirty="0">
                <a:solidFill>
                  <a:schemeClr val="tx1">
                    <a:lumMod val="65000"/>
                    <a:lumOff val="35000"/>
                  </a:schemeClr>
                </a:solidFill>
                <a:latin typeface="+mn-lt"/>
              </a:rPr>
              <a:t>Start of Budget Period </a:t>
            </a:r>
          </a:p>
        </p:txBody>
      </p:sp>
      <p:sp>
        <p:nvSpPr>
          <p:cNvPr id="82" name="TextBox 81"/>
          <p:cNvSpPr txBox="1"/>
          <p:nvPr/>
        </p:nvSpPr>
        <p:spPr>
          <a:xfrm>
            <a:off x="2057400" y="2404360"/>
            <a:ext cx="990600" cy="523220"/>
          </a:xfrm>
          <a:prstGeom prst="rect">
            <a:avLst/>
          </a:prstGeom>
          <a:noFill/>
        </p:spPr>
        <p:txBody>
          <a:bodyPr wrap="square" rtlCol="0">
            <a:spAutoFit/>
          </a:bodyPr>
          <a:lstStyle/>
          <a:p>
            <a:pPr algn="ctr"/>
            <a:r>
              <a:rPr lang="en-US" sz="1400" b="1" dirty="0">
                <a:solidFill>
                  <a:schemeClr val="tx2"/>
                </a:solidFill>
                <a:latin typeface="+mn-lt"/>
              </a:rPr>
              <a:t>Issue</a:t>
            </a:r>
          </a:p>
          <a:p>
            <a:pPr algn="ctr"/>
            <a:r>
              <a:rPr lang="en-US" sz="1400" b="1" dirty="0">
                <a:solidFill>
                  <a:schemeClr val="tx2"/>
                </a:solidFill>
                <a:latin typeface="+mn-lt"/>
              </a:rPr>
              <a:t>FOA</a:t>
            </a:r>
          </a:p>
        </p:txBody>
      </p:sp>
      <p:sp>
        <p:nvSpPr>
          <p:cNvPr id="101" name="Rectangle 100"/>
          <p:cNvSpPr/>
          <p:nvPr/>
        </p:nvSpPr>
        <p:spPr>
          <a:xfrm>
            <a:off x="2514600" y="3266820"/>
            <a:ext cx="1524000" cy="381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FOA</a:t>
            </a:r>
          </a:p>
        </p:txBody>
      </p:sp>
      <p:sp>
        <p:nvSpPr>
          <p:cNvPr id="102" name="Rectangle 101"/>
          <p:cNvSpPr/>
          <p:nvPr/>
        </p:nvSpPr>
        <p:spPr>
          <a:xfrm>
            <a:off x="1752600" y="3266820"/>
            <a:ext cx="762000" cy="3810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TOPICS</a:t>
            </a:r>
          </a:p>
        </p:txBody>
      </p:sp>
      <p:sp>
        <p:nvSpPr>
          <p:cNvPr id="103" name="Rectangle 102"/>
          <p:cNvSpPr/>
          <p:nvPr/>
        </p:nvSpPr>
        <p:spPr>
          <a:xfrm>
            <a:off x="4038600" y="3266820"/>
            <a:ext cx="2133600" cy="381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REVIEW &amp; SELECTION</a:t>
            </a:r>
          </a:p>
        </p:txBody>
      </p:sp>
      <p:sp>
        <p:nvSpPr>
          <p:cNvPr id="104" name="Rectangle 103"/>
          <p:cNvSpPr/>
          <p:nvPr/>
        </p:nvSpPr>
        <p:spPr>
          <a:xfrm>
            <a:off x="6172200" y="3266820"/>
            <a:ext cx="1143000" cy="381000"/>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NEGOTIATE</a:t>
            </a:r>
          </a:p>
        </p:txBody>
      </p:sp>
      <p:sp>
        <p:nvSpPr>
          <p:cNvPr id="106" name="Diamond 105"/>
          <p:cNvSpPr/>
          <p:nvPr/>
        </p:nvSpPr>
        <p:spPr>
          <a:xfrm>
            <a:off x="1676400" y="2962020"/>
            <a:ext cx="228600" cy="228600"/>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2438400" y="2962020"/>
            <a:ext cx="228600" cy="2286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9" name="Diamond 108"/>
          <p:cNvSpPr/>
          <p:nvPr/>
        </p:nvSpPr>
        <p:spPr>
          <a:xfrm>
            <a:off x="3918010" y="2962020"/>
            <a:ext cx="228600" cy="2286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6019800" y="2962020"/>
            <a:ext cx="228600" cy="228600"/>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2971800" y="2962020"/>
            <a:ext cx="228600" cy="228600"/>
          </a:xfrm>
          <a:prstGeom prst="diamond">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2590799" y="2438454"/>
            <a:ext cx="990600" cy="523220"/>
          </a:xfrm>
          <a:prstGeom prst="rect">
            <a:avLst/>
          </a:prstGeom>
          <a:noFill/>
        </p:spPr>
        <p:txBody>
          <a:bodyPr wrap="square" rtlCol="0">
            <a:spAutoFit/>
          </a:bodyPr>
          <a:lstStyle/>
          <a:p>
            <a:pPr algn="ctr"/>
            <a:r>
              <a:rPr lang="en-US" sz="1400" b="1" dirty="0">
                <a:solidFill>
                  <a:schemeClr val="tx2"/>
                </a:solidFill>
                <a:latin typeface="+mn-lt"/>
              </a:rPr>
              <a:t>LOI</a:t>
            </a:r>
          </a:p>
          <a:p>
            <a:pPr algn="ctr"/>
            <a:r>
              <a:rPr lang="en-US" sz="1400" b="1" dirty="0">
                <a:solidFill>
                  <a:schemeClr val="tx2"/>
                </a:solidFill>
                <a:latin typeface="+mn-lt"/>
              </a:rPr>
              <a:t>Due</a:t>
            </a:r>
          </a:p>
        </p:txBody>
      </p:sp>
      <p:sp>
        <p:nvSpPr>
          <p:cNvPr id="121" name="TextBox 120"/>
          <p:cNvSpPr txBox="1"/>
          <p:nvPr/>
        </p:nvSpPr>
        <p:spPr>
          <a:xfrm>
            <a:off x="2133600" y="5731041"/>
            <a:ext cx="2855590" cy="461665"/>
          </a:xfrm>
          <a:prstGeom prst="rect">
            <a:avLst/>
          </a:prstGeom>
          <a:noFill/>
        </p:spPr>
        <p:txBody>
          <a:bodyPr wrap="none" rtlCol="0">
            <a:spAutoFit/>
          </a:bodyPr>
          <a:lstStyle/>
          <a:p>
            <a:r>
              <a:rPr lang="en-US" sz="1200" dirty="0">
                <a:solidFill>
                  <a:schemeClr val="tx2"/>
                </a:solidFill>
                <a:latin typeface="+mn-lt"/>
              </a:rPr>
              <a:t>FOA:  Funding Opportunity Announcement</a:t>
            </a:r>
          </a:p>
          <a:p>
            <a:r>
              <a:rPr lang="en-US" sz="1200" dirty="0">
                <a:solidFill>
                  <a:schemeClr val="tx2"/>
                </a:solidFill>
                <a:latin typeface="+mn-lt"/>
              </a:rPr>
              <a:t>LOI:  Letter of Intent</a:t>
            </a:r>
          </a:p>
        </p:txBody>
      </p:sp>
      <p:sp>
        <p:nvSpPr>
          <p:cNvPr id="92" name="Rectangle 91"/>
          <p:cNvSpPr/>
          <p:nvPr/>
        </p:nvSpPr>
        <p:spPr>
          <a:xfrm>
            <a:off x="7312742" y="3271738"/>
            <a:ext cx="2974258" cy="37111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Budget Period:  6-12 </a:t>
            </a:r>
            <a:r>
              <a:rPr lang="en-US" sz="1400" b="1" dirty="0"/>
              <a:t>months</a:t>
            </a:r>
          </a:p>
        </p:txBody>
      </p:sp>
      <p:sp>
        <p:nvSpPr>
          <p:cNvPr id="96" name="TextBox 95"/>
          <p:cNvSpPr txBox="1"/>
          <p:nvPr/>
        </p:nvSpPr>
        <p:spPr>
          <a:xfrm>
            <a:off x="4119715" y="2190690"/>
            <a:ext cx="2123768" cy="400110"/>
          </a:xfrm>
          <a:prstGeom prst="rect">
            <a:avLst/>
          </a:prstGeom>
          <a:noFill/>
        </p:spPr>
        <p:txBody>
          <a:bodyPr wrap="square" rtlCol="0">
            <a:spAutoFit/>
          </a:bodyPr>
          <a:lstStyle/>
          <a:p>
            <a:pPr algn="ctr"/>
            <a:r>
              <a:rPr lang="en-US" sz="2000" b="1" dirty="0">
                <a:latin typeface="+mj-lt"/>
              </a:rPr>
              <a:t>Phase I </a:t>
            </a:r>
          </a:p>
        </p:txBody>
      </p:sp>
      <p:sp>
        <p:nvSpPr>
          <p:cNvPr id="98" name="Diamond 97"/>
          <p:cNvSpPr/>
          <p:nvPr/>
        </p:nvSpPr>
        <p:spPr>
          <a:xfrm>
            <a:off x="7111181" y="4714220"/>
            <a:ext cx="228600" cy="2286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3446209" y="4176252"/>
            <a:ext cx="1143000" cy="523220"/>
          </a:xfrm>
          <a:prstGeom prst="rect">
            <a:avLst/>
          </a:prstGeom>
          <a:noFill/>
        </p:spPr>
        <p:txBody>
          <a:bodyPr wrap="square" rtlCol="0">
            <a:spAutoFit/>
          </a:bodyPr>
          <a:lstStyle/>
          <a:p>
            <a:pPr algn="ctr"/>
            <a:r>
              <a:rPr lang="en-US" sz="1400" b="1" dirty="0">
                <a:solidFill>
                  <a:schemeClr val="tx2"/>
                </a:solidFill>
                <a:latin typeface="+mn-lt"/>
              </a:rPr>
              <a:t>Applications Due</a:t>
            </a:r>
          </a:p>
        </p:txBody>
      </p:sp>
      <p:sp>
        <p:nvSpPr>
          <p:cNvPr id="112" name="TextBox 111"/>
          <p:cNvSpPr txBox="1"/>
          <p:nvPr/>
        </p:nvSpPr>
        <p:spPr>
          <a:xfrm>
            <a:off x="5481484" y="4176253"/>
            <a:ext cx="1143000" cy="523220"/>
          </a:xfrm>
          <a:prstGeom prst="rect">
            <a:avLst/>
          </a:prstGeom>
          <a:noFill/>
        </p:spPr>
        <p:txBody>
          <a:bodyPr wrap="square" rtlCol="0">
            <a:spAutoFit/>
          </a:bodyPr>
          <a:lstStyle/>
          <a:p>
            <a:pPr algn="ctr"/>
            <a:r>
              <a:rPr lang="en-US" sz="1400" b="1" dirty="0">
                <a:solidFill>
                  <a:schemeClr val="bg1">
                    <a:lumMod val="50000"/>
                  </a:schemeClr>
                </a:solidFill>
                <a:latin typeface="+mn-lt"/>
              </a:rPr>
              <a:t>Award Notification</a:t>
            </a:r>
          </a:p>
        </p:txBody>
      </p:sp>
      <p:sp>
        <p:nvSpPr>
          <p:cNvPr id="116" name="TextBox 115"/>
          <p:cNvSpPr txBox="1"/>
          <p:nvPr/>
        </p:nvSpPr>
        <p:spPr>
          <a:xfrm>
            <a:off x="6472829" y="4186022"/>
            <a:ext cx="1363481" cy="523220"/>
          </a:xfrm>
          <a:prstGeom prst="rect">
            <a:avLst/>
          </a:prstGeom>
          <a:noFill/>
        </p:spPr>
        <p:txBody>
          <a:bodyPr wrap="square" rtlCol="0">
            <a:spAutoFit/>
          </a:bodyPr>
          <a:lstStyle/>
          <a:p>
            <a:pPr algn="ctr"/>
            <a:r>
              <a:rPr lang="en-US" sz="1400" b="1" dirty="0">
                <a:solidFill>
                  <a:schemeClr val="tx1">
                    <a:lumMod val="65000"/>
                    <a:lumOff val="35000"/>
                  </a:schemeClr>
                </a:solidFill>
                <a:latin typeface="+mn-lt"/>
              </a:rPr>
              <a:t>Start of Budget Period </a:t>
            </a:r>
          </a:p>
        </p:txBody>
      </p:sp>
      <p:sp>
        <p:nvSpPr>
          <p:cNvPr id="117" name="TextBox 116"/>
          <p:cNvSpPr txBox="1"/>
          <p:nvPr/>
        </p:nvSpPr>
        <p:spPr>
          <a:xfrm>
            <a:off x="2133600" y="4166740"/>
            <a:ext cx="990600" cy="523220"/>
          </a:xfrm>
          <a:prstGeom prst="rect">
            <a:avLst/>
          </a:prstGeom>
          <a:noFill/>
        </p:spPr>
        <p:txBody>
          <a:bodyPr wrap="square" rtlCol="0">
            <a:spAutoFit/>
          </a:bodyPr>
          <a:lstStyle/>
          <a:p>
            <a:pPr algn="ctr"/>
            <a:r>
              <a:rPr lang="en-US" sz="1400" b="1" dirty="0">
                <a:solidFill>
                  <a:schemeClr val="tx2"/>
                </a:solidFill>
                <a:latin typeface="+mn-lt"/>
              </a:rPr>
              <a:t>Issue</a:t>
            </a:r>
          </a:p>
          <a:p>
            <a:pPr algn="ctr"/>
            <a:r>
              <a:rPr lang="en-US" sz="1400" b="1" dirty="0">
                <a:solidFill>
                  <a:schemeClr val="tx2"/>
                </a:solidFill>
                <a:latin typeface="+mn-lt"/>
              </a:rPr>
              <a:t>FOA</a:t>
            </a:r>
          </a:p>
        </p:txBody>
      </p:sp>
      <p:sp>
        <p:nvSpPr>
          <p:cNvPr id="122" name="Rectangle 121"/>
          <p:cNvSpPr/>
          <p:nvPr/>
        </p:nvSpPr>
        <p:spPr>
          <a:xfrm>
            <a:off x="2590800" y="5029200"/>
            <a:ext cx="1403555" cy="381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FOA</a:t>
            </a:r>
          </a:p>
        </p:txBody>
      </p:sp>
      <p:sp>
        <p:nvSpPr>
          <p:cNvPr id="124" name="Rectangle 123"/>
          <p:cNvSpPr/>
          <p:nvPr/>
        </p:nvSpPr>
        <p:spPr>
          <a:xfrm>
            <a:off x="3994355" y="5029200"/>
            <a:ext cx="2133600" cy="381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REVIEW &amp; SELECTION</a:t>
            </a:r>
          </a:p>
        </p:txBody>
      </p:sp>
      <p:sp>
        <p:nvSpPr>
          <p:cNvPr id="125" name="Rectangle 124"/>
          <p:cNvSpPr/>
          <p:nvPr/>
        </p:nvSpPr>
        <p:spPr>
          <a:xfrm>
            <a:off x="6127955" y="5029200"/>
            <a:ext cx="1143000" cy="381000"/>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NEGOTIATE</a:t>
            </a:r>
          </a:p>
        </p:txBody>
      </p:sp>
      <p:sp>
        <p:nvSpPr>
          <p:cNvPr id="127" name="Diamond 126"/>
          <p:cNvSpPr/>
          <p:nvPr/>
        </p:nvSpPr>
        <p:spPr>
          <a:xfrm>
            <a:off x="2514600" y="4724400"/>
            <a:ext cx="228600" cy="2286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8" name="Diamond 127"/>
          <p:cNvSpPr/>
          <p:nvPr/>
        </p:nvSpPr>
        <p:spPr>
          <a:xfrm>
            <a:off x="3918155" y="4724400"/>
            <a:ext cx="228600" cy="2286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975555" y="4724400"/>
            <a:ext cx="228600" cy="228600"/>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7268497" y="5034118"/>
            <a:ext cx="3060290" cy="37111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Budget Period: up to 24 </a:t>
            </a:r>
            <a:r>
              <a:rPr lang="en-US" sz="1400" b="1" dirty="0"/>
              <a:t>months</a:t>
            </a:r>
          </a:p>
        </p:txBody>
      </p:sp>
      <p:sp>
        <p:nvSpPr>
          <p:cNvPr id="133" name="TextBox 132"/>
          <p:cNvSpPr txBox="1"/>
          <p:nvPr/>
        </p:nvSpPr>
        <p:spPr>
          <a:xfrm>
            <a:off x="4038600" y="3962400"/>
            <a:ext cx="2123768" cy="400110"/>
          </a:xfrm>
          <a:prstGeom prst="rect">
            <a:avLst/>
          </a:prstGeom>
          <a:noFill/>
        </p:spPr>
        <p:txBody>
          <a:bodyPr wrap="square" rtlCol="0">
            <a:spAutoFit/>
          </a:bodyPr>
          <a:lstStyle/>
          <a:p>
            <a:pPr algn="ctr"/>
            <a:r>
              <a:rPr lang="en-US" sz="2000" b="1" dirty="0">
                <a:latin typeface="+mj-lt"/>
              </a:rPr>
              <a:t>Phase II </a:t>
            </a:r>
          </a:p>
        </p:txBody>
      </p:sp>
      <p:sp>
        <p:nvSpPr>
          <p:cNvPr id="135" name="Isosceles Triangle 134"/>
          <p:cNvSpPr/>
          <p:nvPr/>
        </p:nvSpPr>
        <p:spPr>
          <a:xfrm rot="5400000">
            <a:off x="10162674" y="3368843"/>
            <a:ext cx="360949" cy="168440"/>
          </a:xfrm>
          <a:prstGeom prst="triangle">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rot="5400000">
            <a:off x="10218818" y="5121499"/>
            <a:ext cx="360949" cy="168440"/>
          </a:xfrm>
          <a:prstGeom prst="triangle">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445298" y="3657600"/>
            <a:ext cx="3222703" cy="523220"/>
          </a:xfrm>
          <a:prstGeom prst="rect">
            <a:avLst/>
          </a:prstGeom>
          <a:noFill/>
        </p:spPr>
        <p:txBody>
          <a:bodyPr wrap="square" rtlCol="0">
            <a:spAutoFit/>
          </a:bodyPr>
          <a:lstStyle/>
          <a:p>
            <a:r>
              <a:rPr lang="en-US" sz="1400" b="1" dirty="0">
                <a:latin typeface="+mn-lt"/>
              </a:rPr>
              <a:t>Maximum Award Amount:  </a:t>
            </a:r>
          </a:p>
          <a:p>
            <a:r>
              <a:rPr lang="en-US" sz="1400" b="1" dirty="0">
                <a:latin typeface="+mn-lt"/>
              </a:rPr>
              <a:t>$150,000 or  $</a:t>
            </a:r>
            <a:r>
              <a:rPr lang="en-US" sz="1400" b="1" dirty="0" smtClean="0">
                <a:latin typeface="+mn-lt"/>
              </a:rPr>
              <a:t>225,000 (varies by topic)</a:t>
            </a:r>
            <a:endParaRPr lang="en-US" sz="1400" b="1" dirty="0">
              <a:latin typeface="+mn-lt"/>
            </a:endParaRPr>
          </a:p>
        </p:txBody>
      </p:sp>
      <p:sp>
        <p:nvSpPr>
          <p:cNvPr id="78" name="TextBox 77"/>
          <p:cNvSpPr txBox="1"/>
          <p:nvPr/>
        </p:nvSpPr>
        <p:spPr>
          <a:xfrm>
            <a:off x="7519711" y="5421085"/>
            <a:ext cx="3393712" cy="523220"/>
          </a:xfrm>
          <a:prstGeom prst="rect">
            <a:avLst/>
          </a:prstGeom>
          <a:noFill/>
        </p:spPr>
        <p:txBody>
          <a:bodyPr wrap="square" rtlCol="0">
            <a:spAutoFit/>
          </a:bodyPr>
          <a:lstStyle/>
          <a:p>
            <a:r>
              <a:rPr lang="en-US" sz="1400" b="1" dirty="0">
                <a:latin typeface="+mn-lt"/>
              </a:rPr>
              <a:t>Maximum Award Amount: </a:t>
            </a:r>
          </a:p>
          <a:p>
            <a:r>
              <a:rPr lang="en-US" sz="1400" b="1" dirty="0">
                <a:latin typeface="+mn-lt"/>
              </a:rPr>
              <a:t>$1,000,000 or $</a:t>
            </a:r>
            <a:r>
              <a:rPr lang="en-US" sz="1400" b="1" dirty="0" smtClean="0">
                <a:latin typeface="+mn-lt"/>
              </a:rPr>
              <a:t>1,500,000 (varies by topic)</a:t>
            </a:r>
            <a:endParaRPr lang="en-US" sz="1400" b="1" dirty="0">
              <a:latin typeface="+mn-lt"/>
            </a:endParaRPr>
          </a:p>
        </p:txBody>
      </p:sp>
    </p:spTree>
    <p:extLst>
      <p:ext uri="{BB962C8B-B14F-4D97-AF65-F5344CB8AC3E}">
        <p14:creationId xmlns:p14="http://schemas.microsoft.com/office/powerpoint/2010/main" val="418357509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Sequence</a:t>
            </a:r>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22</a:t>
            </a:fld>
            <a:r>
              <a:rPr lang="en-US" dirty="0" smtClean="0">
                <a:solidFill>
                  <a:prstClr val="black">
                    <a:tint val="75000"/>
                  </a:prstClr>
                </a:solidFill>
              </a:rPr>
              <a:t>/61</a:t>
            </a:r>
            <a:endParaRPr lang="en-US" dirty="0">
              <a:solidFill>
                <a:prstClr val="black">
                  <a:tint val="75000"/>
                </a:prstClr>
              </a:solidFill>
            </a:endParaRPr>
          </a:p>
        </p:txBody>
      </p:sp>
      <p:sp>
        <p:nvSpPr>
          <p:cNvPr id="5" name="Rectangle 4"/>
          <p:cNvSpPr/>
          <p:nvPr/>
        </p:nvSpPr>
        <p:spPr>
          <a:xfrm>
            <a:off x="1104406" y="2281972"/>
            <a:ext cx="1998242" cy="333375"/>
          </a:xfrm>
          <a:prstGeom prst="rect">
            <a:avLst/>
          </a:prstGeom>
          <a:solidFill>
            <a:schemeClr val="accent1">
              <a:lumMod val="40000"/>
              <a:lumOff val="6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65000"/>
                    <a:lumOff val="35000"/>
                  </a:schemeClr>
                </a:solidFill>
              </a:rPr>
              <a:t>PHASE </a:t>
            </a:r>
            <a:r>
              <a:rPr lang="en-US" sz="1600" dirty="0" smtClean="0">
                <a:solidFill>
                  <a:schemeClr val="tx1">
                    <a:lumMod val="65000"/>
                    <a:lumOff val="35000"/>
                  </a:schemeClr>
                </a:solidFill>
              </a:rPr>
              <a:t>I  6-12 months</a:t>
            </a:r>
            <a:endParaRPr lang="en-US" sz="1600" dirty="0">
              <a:solidFill>
                <a:schemeClr val="tx1">
                  <a:lumMod val="65000"/>
                  <a:lumOff val="35000"/>
                </a:schemeClr>
              </a:solidFill>
            </a:endParaRPr>
          </a:p>
        </p:txBody>
      </p:sp>
      <p:sp>
        <p:nvSpPr>
          <p:cNvPr id="6" name="Rectangle 5"/>
          <p:cNvSpPr/>
          <p:nvPr/>
        </p:nvSpPr>
        <p:spPr>
          <a:xfrm>
            <a:off x="3379673" y="2279301"/>
            <a:ext cx="3496140" cy="333375"/>
          </a:xfrm>
          <a:prstGeom prst="rect">
            <a:avLst/>
          </a:prstGeom>
          <a:solidFill>
            <a:schemeClr val="accent1">
              <a:lumMod val="40000"/>
              <a:lumOff val="6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65000"/>
                    <a:lumOff val="35000"/>
                  </a:schemeClr>
                </a:solidFill>
              </a:rPr>
              <a:t>PHASE </a:t>
            </a:r>
            <a:r>
              <a:rPr lang="en-US" sz="1600" dirty="0" smtClean="0">
                <a:solidFill>
                  <a:schemeClr val="tx1">
                    <a:lumMod val="65000"/>
                    <a:lumOff val="35000"/>
                  </a:schemeClr>
                </a:solidFill>
              </a:rPr>
              <a:t>II  up to 24 months</a:t>
            </a:r>
            <a:endParaRPr lang="en-US" sz="1600" dirty="0">
              <a:solidFill>
                <a:schemeClr val="tx1">
                  <a:lumMod val="65000"/>
                  <a:lumOff val="35000"/>
                </a:schemeClr>
              </a:solidFill>
            </a:endParaRPr>
          </a:p>
        </p:txBody>
      </p:sp>
      <p:sp>
        <p:nvSpPr>
          <p:cNvPr id="15" name="Rectangle 14"/>
          <p:cNvSpPr/>
          <p:nvPr/>
        </p:nvSpPr>
        <p:spPr>
          <a:xfrm>
            <a:off x="6875813" y="2279301"/>
            <a:ext cx="3776353" cy="333375"/>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65000"/>
                    <a:lumOff val="35000"/>
                  </a:schemeClr>
                </a:solidFill>
              </a:rPr>
              <a:t>SEQUENTIAL PHASE </a:t>
            </a:r>
            <a:r>
              <a:rPr lang="en-US" sz="1600" dirty="0" smtClean="0">
                <a:solidFill>
                  <a:schemeClr val="tx1">
                    <a:lumMod val="65000"/>
                    <a:lumOff val="35000"/>
                  </a:schemeClr>
                </a:solidFill>
              </a:rPr>
              <a:t>II  up to 24 months</a:t>
            </a:r>
            <a:endParaRPr lang="en-US" sz="1600" dirty="0">
              <a:solidFill>
                <a:schemeClr val="tx1">
                  <a:lumMod val="65000"/>
                  <a:lumOff val="35000"/>
                </a:schemeClr>
              </a:solidFill>
            </a:endParaRPr>
          </a:p>
        </p:txBody>
      </p:sp>
      <p:sp>
        <p:nvSpPr>
          <p:cNvPr id="3" name="TextBox 2"/>
          <p:cNvSpPr txBox="1"/>
          <p:nvPr/>
        </p:nvSpPr>
        <p:spPr>
          <a:xfrm>
            <a:off x="856639" y="4255496"/>
            <a:ext cx="10272156" cy="1618905"/>
          </a:xfrm>
          <a:prstGeom prst="rect">
            <a:avLst/>
          </a:prstGeom>
          <a:noFill/>
        </p:spPr>
        <p:txBody>
          <a:bodyPr wrap="square" rtlCol="0">
            <a:spAutoFit/>
          </a:bodyPr>
          <a:lstStyle/>
          <a:p>
            <a:pPr fontAlgn="auto">
              <a:spcBef>
                <a:spcPct val="20000"/>
              </a:spcBef>
              <a:spcAft>
                <a:spcPts val="0"/>
              </a:spcAft>
            </a:pPr>
            <a:r>
              <a:rPr lang="en-US" sz="2000" dirty="0" smtClean="0">
                <a:solidFill>
                  <a:schemeClr val="tx1">
                    <a:lumMod val="65000"/>
                    <a:lumOff val="35000"/>
                  </a:schemeClr>
                </a:solidFill>
                <a:latin typeface="Calibri"/>
              </a:rPr>
              <a:t>Sequential </a:t>
            </a:r>
            <a:r>
              <a:rPr lang="en-US" sz="2000" dirty="0">
                <a:solidFill>
                  <a:schemeClr val="tx1">
                    <a:lumMod val="65000"/>
                    <a:lumOff val="35000"/>
                  </a:schemeClr>
                </a:solidFill>
                <a:latin typeface="Calibri"/>
              </a:rPr>
              <a:t>Phase II </a:t>
            </a:r>
            <a:r>
              <a:rPr lang="en-US" sz="2000" dirty="0" smtClean="0">
                <a:solidFill>
                  <a:schemeClr val="tx1">
                    <a:lumMod val="65000"/>
                    <a:lumOff val="35000"/>
                  </a:schemeClr>
                </a:solidFill>
                <a:latin typeface="Calibri"/>
              </a:rPr>
              <a:t>Awards (Maximum Award Amount:  $1,000,000)</a:t>
            </a:r>
            <a:endParaRPr lang="en-US" sz="2000" dirty="0">
              <a:solidFill>
                <a:schemeClr val="tx1">
                  <a:lumMod val="65000"/>
                  <a:lumOff val="35000"/>
                </a:schemeClr>
              </a:solidFill>
              <a:latin typeface="Calibri"/>
            </a:endParaRPr>
          </a:p>
          <a:p>
            <a:pPr marL="800100" lvl="1" indent="-342900" fontAlgn="auto">
              <a:spcBef>
                <a:spcPct val="20000"/>
              </a:spcBef>
              <a:spcAft>
                <a:spcPts val="0"/>
              </a:spcAft>
              <a:buFont typeface="Arial" pitchFamily="34" charset="0"/>
              <a:buChar char="•"/>
            </a:pPr>
            <a:r>
              <a:rPr lang="en-US" sz="1800" dirty="0">
                <a:solidFill>
                  <a:schemeClr val="tx1">
                    <a:lumMod val="65000"/>
                    <a:lumOff val="35000"/>
                  </a:schemeClr>
                </a:solidFill>
                <a:latin typeface="Calibri"/>
              </a:rPr>
              <a:t>Phase IIA:  For projects requiring more time and funding than available with a single Phase II award to complete prototype or process development</a:t>
            </a:r>
          </a:p>
          <a:p>
            <a:pPr marL="800100" lvl="1" indent="-342900" fontAlgn="auto">
              <a:spcBef>
                <a:spcPct val="20000"/>
              </a:spcBef>
              <a:spcAft>
                <a:spcPts val="0"/>
              </a:spcAft>
              <a:buFont typeface="Arial" pitchFamily="34" charset="0"/>
              <a:buChar char="•"/>
            </a:pPr>
            <a:r>
              <a:rPr lang="en-US" sz="1800" dirty="0">
                <a:solidFill>
                  <a:schemeClr val="tx1">
                    <a:lumMod val="65000"/>
                    <a:lumOff val="35000"/>
                  </a:schemeClr>
                </a:solidFill>
                <a:latin typeface="Calibri"/>
              </a:rPr>
              <a:t>Phase IIB: For projects that have successfully completed prototype or process </a:t>
            </a:r>
            <a:r>
              <a:rPr lang="en-US" sz="1800" dirty="0" smtClean="0">
                <a:solidFill>
                  <a:schemeClr val="tx1">
                    <a:lumMod val="65000"/>
                    <a:lumOff val="35000"/>
                  </a:schemeClr>
                </a:solidFill>
                <a:latin typeface="Calibri"/>
              </a:rPr>
              <a:t>development </a:t>
            </a:r>
            <a:r>
              <a:rPr lang="en-US" sz="1800" dirty="0">
                <a:solidFill>
                  <a:schemeClr val="tx1">
                    <a:lumMod val="65000"/>
                    <a:lumOff val="35000"/>
                  </a:schemeClr>
                </a:solidFill>
                <a:latin typeface="Calibri"/>
              </a:rPr>
              <a:t>and require additional R&amp;D funding to transition an innovation towards commercialization</a:t>
            </a:r>
          </a:p>
        </p:txBody>
      </p:sp>
      <p:cxnSp>
        <p:nvCxnSpPr>
          <p:cNvPr id="8" name="Straight Arrow Connector 7"/>
          <p:cNvCxnSpPr/>
          <p:nvPr/>
        </p:nvCxnSpPr>
        <p:spPr>
          <a:xfrm>
            <a:off x="2691522" y="2620029"/>
            <a:ext cx="9054" cy="444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87971" y="3064754"/>
            <a:ext cx="2280839" cy="830997"/>
          </a:xfrm>
          <a:prstGeom prst="rect">
            <a:avLst/>
          </a:prstGeom>
          <a:noFill/>
        </p:spPr>
        <p:txBody>
          <a:bodyPr wrap="square" rtlCol="0">
            <a:spAutoFit/>
          </a:bodyPr>
          <a:lstStyle/>
          <a:p>
            <a:pPr algn="ctr"/>
            <a:r>
              <a:rPr lang="en-US" sz="1600" dirty="0">
                <a:solidFill>
                  <a:schemeClr val="accent1"/>
                </a:solidFill>
                <a:latin typeface="+mn-lt"/>
              </a:rPr>
              <a:t>Application for Phase II due </a:t>
            </a:r>
            <a:r>
              <a:rPr lang="en-US" sz="1600" dirty="0" smtClean="0">
                <a:solidFill>
                  <a:schemeClr val="accent1"/>
                </a:solidFill>
                <a:latin typeface="+mn-lt"/>
              </a:rPr>
              <a:t>~9.5 months after start of Phase I grant</a:t>
            </a:r>
            <a:endParaRPr lang="en-US" sz="1600" dirty="0">
              <a:solidFill>
                <a:schemeClr val="accent1"/>
              </a:solidFill>
              <a:latin typeface="+mn-lt"/>
            </a:endParaRPr>
          </a:p>
        </p:txBody>
      </p:sp>
      <p:cxnSp>
        <p:nvCxnSpPr>
          <p:cNvPr id="17" name="Straight Arrow Connector 16"/>
          <p:cNvCxnSpPr/>
          <p:nvPr/>
        </p:nvCxnSpPr>
        <p:spPr>
          <a:xfrm>
            <a:off x="6105052" y="2612931"/>
            <a:ext cx="9054" cy="444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22735" y="3051017"/>
            <a:ext cx="2739965" cy="830997"/>
          </a:xfrm>
          <a:prstGeom prst="rect">
            <a:avLst/>
          </a:prstGeom>
          <a:noFill/>
        </p:spPr>
        <p:txBody>
          <a:bodyPr wrap="square" rtlCol="0">
            <a:spAutoFit/>
          </a:bodyPr>
          <a:lstStyle/>
          <a:p>
            <a:pPr algn="ctr"/>
            <a:r>
              <a:rPr lang="en-US" sz="1600" dirty="0">
                <a:solidFill>
                  <a:schemeClr val="accent1"/>
                </a:solidFill>
                <a:latin typeface="+mn-lt"/>
              </a:rPr>
              <a:t>Application for Sequential Phase II due </a:t>
            </a:r>
            <a:r>
              <a:rPr lang="en-US" sz="1600" dirty="0" smtClean="0">
                <a:solidFill>
                  <a:schemeClr val="accent1"/>
                </a:solidFill>
                <a:latin typeface="+mn-lt"/>
              </a:rPr>
              <a:t>~18.5 months after start of Phase II grant</a:t>
            </a:r>
            <a:endParaRPr lang="en-US" sz="1600" dirty="0">
              <a:solidFill>
                <a:schemeClr val="accent1"/>
              </a:solidFill>
              <a:latin typeface="+mn-lt"/>
            </a:endParaRPr>
          </a:p>
        </p:txBody>
      </p:sp>
    </p:spTree>
    <p:extLst>
      <p:ext uri="{BB962C8B-B14F-4D97-AF65-F5344CB8AC3E}">
        <p14:creationId xmlns:p14="http://schemas.microsoft.com/office/powerpoint/2010/main" val="24774155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 2019 SBIR/STTR Phase I </a:t>
            </a:r>
            <a:br>
              <a:rPr lang="en-US" dirty="0" smtClean="0"/>
            </a:br>
            <a:r>
              <a:rPr lang="en-US" dirty="0" smtClean="0"/>
              <a:t>Funding Opportunity Announcements</a:t>
            </a:r>
            <a:endParaRPr lang="en-US" dirty="0"/>
          </a:p>
        </p:txBody>
      </p:sp>
      <p:sp>
        <p:nvSpPr>
          <p:cNvPr id="6" name="Rectangle 5"/>
          <p:cNvSpPr/>
          <p:nvPr/>
        </p:nvSpPr>
        <p:spPr>
          <a:xfrm>
            <a:off x="2368314" y="2286001"/>
            <a:ext cx="1339613" cy="54077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2368313" y="3719820"/>
            <a:ext cx="1339613" cy="54077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3962400" y="2000072"/>
            <a:ext cx="6248400" cy="1200329"/>
          </a:xfrm>
          <a:prstGeom prst="rect">
            <a:avLst/>
          </a:prstGeom>
          <a:noFill/>
        </p:spPr>
        <p:txBody>
          <a:bodyPr wrap="square" rtlCol="0">
            <a:spAutoFit/>
          </a:bodyPr>
          <a:lstStyle/>
          <a:p>
            <a:pPr>
              <a:buFont typeface="Arial" pitchFamily="34" charset="0"/>
              <a:buChar char="•"/>
            </a:pPr>
            <a:r>
              <a:rPr lang="en-US" sz="1800" dirty="0">
                <a:solidFill>
                  <a:srgbClr val="4F81BD"/>
                </a:solidFill>
                <a:latin typeface="Calibri"/>
              </a:rPr>
              <a:t> Office of Advanced Scientific Computing Research (ASCR)</a:t>
            </a:r>
          </a:p>
          <a:p>
            <a:pPr>
              <a:buFont typeface="Arial" pitchFamily="34" charset="0"/>
              <a:buChar char="•"/>
            </a:pPr>
            <a:r>
              <a:rPr lang="en-US" sz="1800" dirty="0">
                <a:solidFill>
                  <a:srgbClr val="4F81BD"/>
                </a:solidFill>
                <a:latin typeface="Calibri"/>
              </a:rPr>
              <a:t> Office of Basic Energy Sciences (BES)</a:t>
            </a:r>
          </a:p>
          <a:p>
            <a:pPr>
              <a:buFont typeface="Arial" pitchFamily="34" charset="0"/>
              <a:buChar char="•"/>
            </a:pPr>
            <a:r>
              <a:rPr lang="en-US" sz="1800" dirty="0">
                <a:solidFill>
                  <a:srgbClr val="4F81BD"/>
                </a:solidFill>
                <a:latin typeface="Calibri"/>
              </a:rPr>
              <a:t> Office of Biological and Environmental Research (BER)</a:t>
            </a:r>
          </a:p>
          <a:p>
            <a:pPr>
              <a:buFont typeface="Arial" pitchFamily="34" charset="0"/>
              <a:buChar char="•"/>
            </a:pPr>
            <a:r>
              <a:rPr lang="en-US" sz="1800" dirty="0">
                <a:solidFill>
                  <a:srgbClr val="4F81BD"/>
                </a:solidFill>
                <a:latin typeface="Calibri"/>
              </a:rPr>
              <a:t> Office of Nuclear Physics (NP)</a:t>
            </a:r>
          </a:p>
        </p:txBody>
      </p:sp>
      <p:sp>
        <p:nvSpPr>
          <p:cNvPr id="13" name="TextBox 12"/>
          <p:cNvSpPr txBox="1"/>
          <p:nvPr/>
        </p:nvSpPr>
        <p:spPr>
          <a:xfrm>
            <a:off x="4038600" y="3576944"/>
            <a:ext cx="5638800" cy="2585323"/>
          </a:xfrm>
          <a:prstGeom prst="rect">
            <a:avLst/>
          </a:prstGeom>
          <a:noFill/>
        </p:spPr>
        <p:txBody>
          <a:bodyPr wrap="square" rtlCol="0">
            <a:spAutoFit/>
          </a:bodyPr>
          <a:lstStyle/>
          <a:p>
            <a:pPr>
              <a:buFont typeface="Arial" pitchFamily="34" charset="0"/>
              <a:buChar char="•"/>
            </a:pPr>
            <a:r>
              <a:rPr lang="en-US" sz="1800" dirty="0">
                <a:solidFill>
                  <a:srgbClr val="4F81BD"/>
                </a:solidFill>
                <a:latin typeface="Calibri"/>
              </a:rPr>
              <a:t> </a:t>
            </a:r>
            <a:r>
              <a:rPr lang="en-US" sz="1800" dirty="0" smtClean="0">
                <a:solidFill>
                  <a:srgbClr val="4F81BD"/>
                </a:solidFill>
                <a:latin typeface="Calibri"/>
              </a:rPr>
              <a:t>Office of Cyber Security, Energy Security, and Emergency Response (CESER)</a:t>
            </a:r>
          </a:p>
          <a:p>
            <a:pPr>
              <a:buFont typeface="Arial" pitchFamily="34" charset="0"/>
              <a:buChar char="•"/>
            </a:pPr>
            <a:r>
              <a:rPr lang="en-US" sz="1800" dirty="0" smtClean="0">
                <a:solidFill>
                  <a:srgbClr val="4F81BD"/>
                </a:solidFill>
                <a:latin typeface="Calibri"/>
              </a:rPr>
              <a:t>Office </a:t>
            </a:r>
            <a:r>
              <a:rPr lang="en-US" sz="1800" dirty="0">
                <a:solidFill>
                  <a:srgbClr val="4F81BD"/>
                </a:solidFill>
                <a:latin typeface="Calibri"/>
              </a:rPr>
              <a:t>of Defense Nuclear Nonproliferation (NA)</a:t>
            </a:r>
          </a:p>
          <a:p>
            <a:pPr>
              <a:buFont typeface="Arial" pitchFamily="34" charset="0"/>
              <a:buChar char="•"/>
            </a:pPr>
            <a:r>
              <a:rPr lang="en-US" sz="1800" dirty="0">
                <a:solidFill>
                  <a:srgbClr val="4F81BD"/>
                </a:solidFill>
                <a:latin typeface="Calibri"/>
              </a:rPr>
              <a:t> Office of Electricity </a:t>
            </a:r>
            <a:r>
              <a:rPr lang="en-US" sz="1800" dirty="0" smtClean="0">
                <a:solidFill>
                  <a:srgbClr val="4F81BD"/>
                </a:solidFill>
                <a:latin typeface="Calibri"/>
              </a:rPr>
              <a:t>(</a:t>
            </a:r>
            <a:r>
              <a:rPr lang="en-US" sz="1800" dirty="0">
                <a:solidFill>
                  <a:srgbClr val="4F81BD"/>
                </a:solidFill>
                <a:latin typeface="Calibri"/>
              </a:rPr>
              <a:t>OE)</a:t>
            </a:r>
          </a:p>
          <a:p>
            <a:pPr>
              <a:buFont typeface="Arial" pitchFamily="34" charset="0"/>
              <a:buChar char="•"/>
            </a:pPr>
            <a:r>
              <a:rPr lang="en-US" sz="1800" dirty="0">
                <a:solidFill>
                  <a:srgbClr val="4F81BD"/>
                </a:solidFill>
                <a:latin typeface="Calibri"/>
              </a:rPr>
              <a:t> Office of Energy Efficiency and Renewable Energy (EERE</a:t>
            </a:r>
            <a:r>
              <a:rPr lang="en-US" sz="1800" dirty="0" smtClean="0">
                <a:solidFill>
                  <a:srgbClr val="4F81BD"/>
                </a:solidFill>
                <a:latin typeface="Calibri"/>
              </a:rPr>
              <a:t>)</a:t>
            </a:r>
          </a:p>
          <a:p>
            <a:pPr>
              <a:buFont typeface="Arial" pitchFamily="34" charset="0"/>
              <a:buChar char="•"/>
            </a:pPr>
            <a:r>
              <a:rPr lang="en-US" sz="1800" dirty="0" smtClean="0">
                <a:solidFill>
                  <a:srgbClr val="4F81BD"/>
                </a:solidFill>
                <a:latin typeface="Calibri"/>
              </a:rPr>
              <a:t> Office </a:t>
            </a:r>
            <a:r>
              <a:rPr lang="en-US" sz="1800" dirty="0">
                <a:solidFill>
                  <a:srgbClr val="4F81BD"/>
                </a:solidFill>
                <a:latin typeface="Calibri"/>
              </a:rPr>
              <a:t>of Fossil Energy (FE)</a:t>
            </a:r>
          </a:p>
          <a:p>
            <a:pPr>
              <a:buFont typeface="Arial" pitchFamily="34" charset="0"/>
              <a:buChar char="•"/>
            </a:pPr>
            <a:r>
              <a:rPr lang="en-US" sz="1800" dirty="0">
                <a:solidFill>
                  <a:srgbClr val="4F81BD"/>
                </a:solidFill>
                <a:latin typeface="Calibri"/>
              </a:rPr>
              <a:t> Office of Fusion Energy Sciences (FES)</a:t>
            </a:r>
          </a:p>
          <a:p>
            <a:pPr>
              <a:buFont typeface="Arial" pitchFamily="34" charset="0"/>
              <a:buChar char="•"/>
            </a:pPr>
            <a:r>
              <a:rPr lang="en-US" sz="1800" dirty="0">
                <a:solidFill>
                  <a:srgbClr val="4F81BD"/>
                </a:solidFill>
                <a:latin typeface="Calibri"/>
              </a:rPr>
              <a:t> Office of High Energy Physics (HEP)</a:t>
            </a:r>
          </a:p>
          <a:p>
            <a:pPr>
              <a:buFont typeface="Arial" pitchFamily="34" charset="0"/>
              <a:buChar char="•"/>
            </a:pPr>
            <a:r>
              <a:rPr lang="en-US" sz="1800" dirty="0">
                <a:solidFill>
                  <a:srgbClr val="4F81BD"/>
                </a:solidFill>
                <a:latin typeface="Calibri"/>
              </a:rPr>
              <a:t> Office of Nuclear Energy (NE)</a:t>
            </a:r>
          </a:p>
        </p:txBody>
      </p:sp>
      <p:sp>
        <p:nvSpPr>
          <p:cNvPr id="12" name="Slide Number Placeholder 11"/>
          <p:cNvSpPr>
            <a:spLocks noGrp="1"/>
          </p:cNvSpPr>
          <p:nvPr>
            <p:ph type="sldNum" sz="quarter" idx="12"/>
          </p:nvPr>
        </p:nvSpPr>
        <p:spPr/>
        <p:txBody>
          <a:bodyPr/>
          <a:lstStyle/>
          <a:p>
            <a:pPr>
              <a:defRPr/>
            </a:pPr>
            <a:r>
              <a:rPr lang="en-US" dirty="0" smtClean="0">
                <a:solidFill>
                  <a:prstClr val="black">
                    <a:tint val="75000"/>
                  </a:prstClr>
                </a:solidFill>
              </a:rPr>
              <a:t> </a:t>
            </a:r>
            <a:fld id="{CFB0700A-AA3D-461B-A3B6-39C39373F01C}" type="slidenum">
              <a:rPr lang="en-US" smtClean="0">
                <a:solidFill>
                  <a:prstClr val="black">
                    <a:tint val="75000"/>
                  </a:prstClr>
                </a:solidFill>
              </a:rPr>
              <a:pPr>
                <a:defRPr/>
              </a:pPr>
              <a:t>23</a:t>
            </a:fld>
            <a:r>
              <a:rPr lang="en-US" dirty="0" smtClean="0">
                <a:solidFill>
                  <a:prstClr val="black">
                    <a:tint val="75000"/>
                  </a:prstClr>
                </a:solidFill>
              </a:rPr>
              <a:t>/61</a:t>
            </a:r>
            <a:endParaRPr lang="en-US" dirty="0">
              <a:solidFill>
                <a:prstClr val="black">
                  <a:tint val="75000"/>
                </a:prstClr>
              </a:solidFill>
            </a:endParaRPr>
          </a:p>
        </p:txBody>
      </p:sp>
      <p:sp>
        <p:nvSpPr>
          <p:cNvPr id="8" name="Oval 7"/>
          <p:cNvSpPr/>
          <p:nvPr/>
        </p:nvSpPr>
        <p:spPr>
          <a:xfrm rot="16200000">
            <a:off x="5253760" y="-1788528"/>
            <a:ext cx="2147349" cy="8583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73627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smtClean="0"/>
              <a:t>Schedule:  FY 2019 Phase I, Releases 1 &amp; 2</a:t>
            </a:r>
          </a:p>
        </p:txBody>
      </p:sp>
      <p:graphicFrame>
        <p:nvGraphicFramePr>
          <p:cNvPr id="8" name="Table 7"/>
          <p:cNvGraphicFramePr>
            <a:graphicFrameLocks noGrp="1"/>
          </p:cNvGraphicFramePr>
          <p:nvPr>
            <p:extLst>
              <p:ext uri="{D42A27DB-BD31-4B8C-83A1-F6EECF244321}">
                <p14:modId xmlns:p14="http://schemas.microsoft.com/office/powerpoint/2010/main" val="2590042288"/>
              </p:ext>
            </p:extLst>
          </p:nvPr>
        </p:nvGraphicFramePr>
        <p:xfrm>
          <a:off x="609599" y="1583797"/>
          <a:ext cx="10756650" cy="3924221"/>
        </p:xfrm>
        <a:graphic>
          <a:graphicData uri="http://schemas.openxmlformats.org/drawingml/2006/table">
            <a:tbl>
              <a:tblPr firstRow="1" bandRow="1">
                <a:tableStyleId>{B301B821-A1FF-4177-AEE7-76D212191A09}</a:tableStyleId>
              </a:tblPr>
              <a:tblGrid>
                <a:gridCol w="3901441"/>
                <a:gridCol w="3070015"/>
                <a:gridCol w="3785194"/>
              </a:tblGrid>
              <a:tr h="388044">
                <a:tc>
                  <a:txBody>
                    <a:bodyPr/>
                    <a:lstStyle/>
                    <a:p>
                      <a:r>
                        <a:rPr lang="en-US" sz="1800" dirty="0" smtClean="0">
                          <a:latin typeface="Calibri" pitchFamily="34" charset="0"/>
                        </a:rPr>
                        <a:t>Phase</a:t>
                      </a:r>
                      <a:r>
                        <a:rPr lang="en-US" sz="1800" baseline="0" dirty="0" smtClean="0">
                          <a:latin typeface="Calibri" pitchFamily="34" charset="0"/>
                        </a:rPr>
                        <a:t> I FOA Schedule</a:t>
                      </a:r>
                      <a:endParaRPr lang="en-US" sz="1800" dirty="0">
                        <a:latin typeface="Calibri" pitchFamily="34" charset="0"/>
                      </a:endParaRPr>
                    </a:p>
                  </a:txBody>
                  <a:tcPr>
                    <a:solidFill>
                      <a:schemeClr val="accent1"/>
                    </a:solidFill>
                  </a:tcPr>
                </a:tc>
                <a:tc>
                  <a:txBody>
                    <a:bodyPr/>
                    <a:lstStyle/>
                    <a:p>
                      <a:pPr algn="ctr"/>
                      <a:r>
                        <a:rPr lang="en-US" sz="1800" dirty="0" smtClean="0"/>
                        <a:t>Release 1</a:t>
                      </a:r>
                      <a:endParaRPr lang="en-US" sz="1800" dirty="0">
                        <a:latin typeface="Calibri" pitchFamily="34" charset="0"/>
                      </a:endParaRPr>
                    </a:p>
                  </a:txBody>
                  <a:tcPr>
                    <a:solidFill>
                      <a:schemeClr val="accent1"/>
                    </a:solidFill>
                  </a:tcPr>
                </a:tc>
                <a:tc>
                  <a:txBody>
                    <a:bodyPr/>
                    <a:lstStyle/>
                    <a:p>
                      <a:pPr algn="ctr"/>
                      <a:r>
                        <a:rPr lang="en-US" sz="1800" dirty="0" smtClean="0"/>
                        <a:t>Release</a:t>
                      </a:r>
                      <a:r>
                        <a:rPr lang="en-US" sz="1800" baseline="0" dirty="0" smtClean="0"/>
                        <a:t> 2</a:t>
                      </a:r>
                      <a:endParaRPr lang="en-US" sz="1800" dirty="0">
                        <a:latin typeface="Calibri" pitchFamily="34" charset="0"/>
                      </a:endParaRPr>
                    </a:p>
                  </a:txBody>
                  <a:tcPr>
                    <a:solidFill>
                      <a:schemeClr val="accent1"/>
                    </a:solidFill>
                  </a:tcPr>
                </a:tc>
              </a:tr>
              <a:tr h="388044">
                <a:tc>
                  <a:txBody>
                    <a:bodyPr/>
                    <a:lstStyle/>
                    <a:p>
                      <a:r>
                        <a:rPr lang="en-US" sz="1800" b="0" dirty="0">
                          <a:latin typeface="+mn-lt"/>
                        </a:rPr>
                        <a:t>Topics Issued</a:t>
                      </a:r>
                    </a:p>
                  </a:txBody>
                  <a:tcPr anchor="ctr"/>
                </a:tc>
                <a:tc>
                  <a:txBody>
                    <a:bodyPr/>
                    <a:lstStyle/>
                    <a:p>
                      <a:r>
                        <a:rPr lang="en-US" sz="1800" b="0" dirty="0">
                          <a:latin typeface="+mn-lt"/>
                        </a:rPr>
                        <a:t>Monday, July </a:t>
                      </a:r>
                      <a:r>
                        <a:rPr lang="en-US" sz="1800" b="0" dirty="0" smtClean="0">
                          <a:latin typeface="+mn-lt"/>
                        </a:rPr>
                        <a:t>16, 2018</a:t>
                      </a:r>
                      <a:endParaRPr lang="en-US" sz="1800" b="0" dirty="0">
                        <a:latin typeface="+mn-lt"/>
                      </a:endParaRPr>
                    </a:p>
                  </a:txBody>
                  <a:tcPr anchor="ctr"/>
                </a:tc>
                <a:tc>
                  <a:txBody>
                    <a:bodyPr/>
                    <a:lstStyle/>
                    <a:p>
                      <a:r>
                        <a:rPr lang="en-US" sz="1800" b="0" dirty="0">
                          <a:latin typeface="+mn-lt"/>
                        </a:rPr>
                        <a:t>Monday, October </a:t>
                      </a:r>
                      <a:r>
                        <a:rPr lang="en-US" sz="1800" b="0" dirty="0" smtClean="0">
                          <a:latin typeface="+mn-lt"/>
                        </a:rPr>
                        <a:t>29, 2018</a:t>
                      </a:r>
                      <a:endParaRPr lang="en-US" sz="1800" b="0" dirty="0">
                        <a:latin typeface="+mn-lt"/>
                      </a:endParaRPr>
                    </a:p>
                  </a:txBody>
                  <a:tcPr anchor="ctr"/>
                </a:tc>
              </a:tr>
              <a:tr h="380832">
                <a:tc>
                  <a:txBody>
                    <a:bodyPr/>
                    <a:lstStyle/>
                    <a:p>
                      <a:r>
                        <a:rPr lang="en-US" sz="1800" b="0" dirty="0" smtClean="0">
                          <a:latin typeface="+mn-lt"/>
                        </a:rPr>
                        <a:t>   </a:t>
                      </a:r>
                      <a:r>
                        <a:rPr lang="en-US" sz="1600" b="0" dirty="0" smtClean="0">
                          <a:latin typeface="+mn-lt"/>
                        </a:rPr>
                        <a:t>Webinar(s</a:t>
                      </a:r>
                      <a:r>
                        <a:rPr lang="en-US" sz="1600" b="0" dirty="0">
                          <a:latin typeface="+mn-lt"/>
                        </a:rPr>
                        <a:t>)</a:t>
                      </a:r>
                    </a:p>
                  </a:txBody>
                  <a:tcPr anchor="ctr"/>
                </a:tc>
                <a:tc>
                  <a:txBody>
                    <a:bodyPr/>
                    <a:lstStyle/>
                    <a:p>
                      <a:r>
                        <a:rPr lang="en-US" sz="1800" b="0" dirty="0">
                          <a:latin typeface="+mn-lt"/>
                        </a:rPr>
                        <a:t>Week of July </a:t>
                      </a:r>
                      <a:r>
                        <a:rPr lang="en-US" sz="1800" b="0" dirty="0" smtClean="0">
                          <a:latin typeface="+mn-lt"/>
                        </a:rPr>
                        <a:t>30, 2018</a:t>
                      </a:r>
                      <a:endParaRPr lang="en-US" sz="1800" b="0" dirty="0">
                        <a:latin typeface="+mn-lt"/>
                      </a:endParaRPr>
                    </a:p>
                  </a:txBody>
                  <a:tcPr anchor="ctr"/>
                </a:tc>
                <a:tc>
                  <a:txBody>
                    <a:bodyPr/>
                    <a:lstStyle/>
                    <a:p>
                      <a:r>
                        <a:rPr lang="en-US" sz="1800" b="0" dirty="0" smtClean="0">
                          <a:latin typeface="+mn-lt"/>
                        </a:rPr>
                        <a:t>Week of November 05, 2018</a:t>
                      </a:r>
                      <a:endParaRPr lang="en-US" sz="1800" b="0" dirty="0">
                        <a:latin typeface="+mn-lt"/>
                      </a:endParaRPr>
                    </a:p>
                  </a:txBody>
                  <a:tcPr anchor="ctr"/>
                </a:tc>
              </a:tr>
              <a:tr h="388044">
                <a:tc>
                  <a:txBody>
                    <a:bodyPr/>
                    <a:lstStyle/>
                    <a:p>
                      <a:r>
                        <a:rPr lang="en-US" sz="1800" b="0" dirty="0">
                          <a:latin typeface="+mn-lt"/>
                        </a:rPr>
                        <a:t>FOA Issued</a:t>
                      </a:r>
                    </a:p>
                  </a:txBody>
                  <a:tcPr anchor="ctr"/>
                </a:tc>
                <a:tc>
                  <a:txBody>
                    <a:bodyPr/>
                    <a:lstStyle/>
                    <a:p>
                      <a:r>
                        <a:rPr lang="en-US" sz="1800" b="0" strike="noStrike" baseline="0" dirty="0" smtClean="0">
                          <a:latin typeface="+mn-lt"/>
                        </a:rPr>
                        <a:t>Monday, August 17, 2018</a:t>
                      </a:r>
                      <a:endParaRPr lang="en-US" sz="1800" b="0" strike="noStrike" baseline="0" dirty="0">
                        <a:latin typeface="+mn-lt"/>
                      </a:endParaRPr>
                    </a:p>
                  </a:txBody>
                  <a:tcPr anchor="ctr"/>
                </a:tc>
                <a:tc>
                  <a:txBody>
                    <a:bodyPr/>
                    <a:lstStyle/>
                    <a:p>
                      <a:r>
                        <a:rPr lang="en-US" sz="1800" b="0" dirty="0">
                          <a:latin typeface="+mn-lt"/>
                        </a:rPr>
                        <a:t>Monday, November </a:t>
                      </a:r>
                      <a:r>
                        <a:rPr lang="en-US" sz="1800" b="0" dirty="0" smtClean="0">
                          <a:latin typeface="+mn-lt"/>
                        </a:rPr>
                        <a:t>26, 2018</a:t>
                      </a:r>
                      <a:endParaRPr lang="en-US" sz="1800" b="0" dirty="0">
                        <a:latin typeface="+mn-lt"/>
                      </a:endParaRPr>
                    </a:p>
                  </a:txBody>
                  <a:tcPr anchor="ctr"/>
                </a:tc>
              </a:tr>
              <a:tr h="388044">
                <a:tc>
                  <a:txBody>
                    <a:bodyPr/>
                    <a:lstStyle/>
                    <a:p>
                      <a:r>
                        <a:rPr lang="en-US" sz="1600" b="0" dirty="0" smtClean="0">
                          <a:latin typeface="+mn-lt"/>
                        </a:rPr>
                        <a:t>   Webinar(s</a:t>
                      </a:r>
                      <a:r>
                        <a:rPr lang="en-US" sz="1600" b="0" dirty="0">
                          <a:latin typeface="+mn-lt"/>
                        </a:rPr>
                        <a:t>)</a:t>
                      </a:r>
                    </a:p>
                  </a:txBody>
                  <a:tcPr anchor="ctr"/>
                </a:tc>
                <a:tc>
                  <a:txBody>
                    <a:bodyPr/>
                    <a:lstStyle/>
                    <a:p>
                      <a:r>
                        <a:rPr lang="en-US" sz="1800" b="0" strike="noStrike" baseline="0" dirty="0" smtClean="0">
                          <a:latin typeface="+mn-lt"/>
                        </a:rPr>
                        <a:t>Monday, August 27, 2018</a:t>
                      </a:r>
                      <a:endParaRPr lang="en-US" sz="1800" b="0" strike="noStrike" baseline="0" dirty="0">
                        <a:latin typeface="+mn-lt"/>
                      </a:endParaRPr>
                    </a:p>
                  </a:txBody>
                  <a:tcPr anchor="ctr"/>
                </a:tc>
                <a:tc>
                  <a:txBody>
                    <a:bodyPr/>
                    <a:lstStyle/>
                    <a:p>
                      <a:r>
                        <a:rPr lang="en-US" sz="1800" b="0" dirty="0">
                          <a:latin typeface="+mn-lt"/>
                        </a:rPr>
                        <a:t>Friday, </a:t>
                      </a:r>
                      <a:r>
                        <a:rPr lang="en-US" sz="1800" b="0" dirty="0" smtClean="0">
                          <a:latin typeface="+mn-lt"/>
                        </a:rPr>
                        <a:t>November 30, 2018</a:t>
                      </a:r>
                      <a:endParaRPr lang="en-US" sz="1800" b="0" dirty="0">
                        <a:latin typeface="+mn-lt"/>
                      </a:endParaRPr>
                    </a:p>
                  </a:txBody>
                  <a:tcPr anchor="ctr"/>
                </a:tc>
              </a:tr>
              <a:tr h="388044">
                <a:tc>
                  <a:txBody>
                    <a:bodyPr/>
                    <a:lstStyle/>
                    <a:p>
                      <a:r>
                        <a:rPr lang="en-US" sz="1800" b="0" dirty="0">
                          <a:latin typeface="+mn-lt"/>
                        </a:rPr>
                        <a:t>Letters of Intent (LOI) Due</a:t>
                      </a:r>
                    </a:p>
                  </a:txBody>
                  <a:tcPr anchor="ctr"/>
                </a:tc>
                <a:tc>
                  <a:txBody>
                    <a:bodyPr/>
                    <a:lstStyle/>
                    <a:p>
                      <a:r>
                        <a:rPr lang="en-US" sz="1800" b="0" strike="noStrike" baseline="0" dirty="0" smtClean="0">
                          <a:latin typeface="+mn-lt"/>
                        </a:rPr>
                        <a:t>Tuesday, September 04, 2018</a:t>
                      </a:r>
                      <a:endParaRPr lang="en-US" sz="1800" b="0" strike="noStrike" baseline="0" dirty="0">
                        <a:latin typeface="+mn-lt"/>
                      </a:endParaRPr>
                    </a:p>
                  </a:txBody>
                  <a:tcPr anchor="ctr"/>
                </a:tc>
                <a:tc>
                  <a:txBody>
                    <a:bodyPr/>
                    <a:lstStyle/>
                    <a:p>
                      <a:r>
                        <a:rPr lang="en-US" sz="1800" b="0" strike="noStrike" dirty="0" smtClean="0">
                          <a:solidFill>
                            <a:schemeClr val="tx1"/>
                          </a:solidFill>
                          <a:latin typeface="+mn-lt"/>
                        </a:rPr>
                        <a:t>Monday, December 17, 2018</a:t>
                      </a:r>
                      <a:endParaRPr lang="en-US" sz="1800" b="0" strike="noStrike" dirty="0">
                        <a:solidFill>
                          <a:schemeClr val="tx1"/>
                        </a:solidFill>
                        <a:latin typeface="+mn-lt"/>
                      </a:endParaRPr>
                    </a:p>
                  </a:txBody>
                  <a:tcPr anchor="ctr"/>
                </a:tc>
              </a:tr>
              <a:tr h="439037">
                <a:tc>
                  <a:txBody>
                    <a:bodyPr/>
                    <a:lstStyle/>
                    <a:p>
                      <a:r>
                        <a:rPr lang="en-US" sz="1800" b="0" dirty="0" smtClean="0">
                          <a:latin typeface="+mn-lt"/>
                        </a:rPr>
                        <a:t>Non-Responsive LOI Feedback Provided</a:t>
                      </a:r>
                      <a:endParaRPr lang="en-US" sz="1800" b="0" dirty="0">
                        <a:latin typeface="+mn-lt"/>
                      </a:endParaRPr>
                    </a:p>
                  </a:txBody>
                  <a:tcPr anchor="ctr"/>
                </a:tc>
                <a:tc>
                  <a:txBody>
                    <a:bodyPr/>
                    <a:lstStyle/>
                    <a:p>
                      <a:r>
                        <a:rPr lang="en-US" sz="1800" b="0" strike="noStrike" baseline="0" dirty="0" smtClean="0">
                          <a:latin typeface="+mn-lt"/>
                        </a:rPr>
                        <a:t>Tuesday, September 25, 2018</a:t>
                      </a:r>
                      <a:endParaRPr lang="en-US" sz="1800" b="0" strike="noStrike" baseline="0" dirty="0">
                        <a:latin typeface="+mn-lt"/>
                      </a:endParaRPr>
                    </a:p>
                  </a:txBody>
                  <a:tcPr anchor="ctr"/>
                </a:tc>
                <a:tc>
                  <a:txBody>
                    <a:bodyPr/>
                    <a:lstStyle/>
                    <a:p>
                      <a:r>
                        <a:rPr lang="en-US" sz="1800" b="0" strike="noStrike" dirty="0" smtClean="0">
                          <a:solidFill>
                            <a:schemeClr val="tx1"/>
                          </a:solidFill>
                          <a:latin typeface="+mn-lt"/>
                        </a:rPr>
                        <a:t>Monday, January 07,</a:t>
                      </a:r>
                      <a:r>
                        <a:rPr lang="en-US" sz="1800" b="0" strike="noStrike" baseline="0" dirty="0" smtClean="0">
                          <a:solidFill>
                            <a:schemeClr val="tx1"/>
                          </a:solidFill>
                          <a:latin typeface="+mn-lt"/>
                        </a:rPr>
                        <a:t> 2019</a:t>
                      </a:r>
                      <a:endParaRPr lang="en-US" sz="1800" b="0" strike="noStrike" dirty="0">
                        <a:solidFill>
                          <a:schemeClr val="tx1"/>
                        </a:solidFill>
                        <a:latin typeface="+mn-lt"/>
                      </a:endParaRPr>
                    </a:p>
                  </a:txBody>
                  <a:tcPr anchor="ctr"/>
                </a:tc>
              </a:tr>
              <a:tr h="388044">
                <a:tc>
                  <a:txBody>
                    <a:bodyPr/>
                    <a:lstStyle/>
                    <a:p>
                      <a:r>
                        <a:rPr lang="en-US" sz="1800" b="0" dirty="0">
                          <a:latin typeface="+mn-lt"/>
                        </a:rPr>
                        <a:t>Applications Due</a:t>
                      </a:r>
                    </a:p>
                  </a:txBody>
                  <a:tcPr anchor="ctr"/>
                </a:tc>
                <a:tc>
                  <a:txBody>
                    <a:bodyPr/>
                    <a:lstStyle/>
                    <a:p>
                      <a:r>
                        <a:rPr lang="en-US" sz="1800" b="0" strike="noStrike" baseline="0" dirty="0" smtClean="0">
                          <a:latin typeface="+mn-lt"/>
                        </a:rPr>
                        <a:t>Monday, October 15, 2018</a:t>
                      </a:r>
                      <a:endParaRPr lang="en-US" sz="1800" b="0" strike="noStrike" baseline="0" dirty="0">
                        <a:latin typeface="+mn-lt"/>
                      </a:endParaRPr>
                    </a:p>
                  </a:txBody>
                  <a:tcPr anchor="ctr"/>
                </a:tc>
                <a:tc>
                  <a:txBody>
                    <a:bodyPr/>
                    <a:lstStyle/>
                    <a:p>
                      <a:r>
                        <a:rPr lang="en-US" sz="1800" b="0" strike="noStrike" baseline="0" dirty="0" smtClean="0">
                          <a:solidFill>
                            <a:schemeClr val="tx1"/>
                          </a:solidFill>
                          <a:latin typeface="+mn-lt"/>
                        </a:rPr>
                        <a:t>Monday, February 04, 2019</a:t>
                      </a:r>
                      <a:endParaRPr lang="en-US" sz="1800" b="0" strike="noStrike" baseline="0" dirty="0">
                        <a:solidFill>
                          <a:schemeClr val="tx1"/>
                        </a:solidFill>
                        <a:latin typeface="+mn-lt"/>
                      </a:endParaRPr>
                    </a:p>
                  </a:txBody>
                  <a:tcPr anchor="ctr"/>
                </a:tc>
              </a:tr>
              <a:tr h="388044">
                <a:tc>
                  <a:txBody>
                    <a:bodyPr/>
                    <a:lstStyle/>
                    <a:p>
                      <a:r>
                        <a:rPr lang="en-US" sz="1800" b="0" dirty="0">
                          <a:latin typeface="+mn-lt"/>
                        </a:rPr>
                        <a:t>Award Notification</a:t>
                      </a:r>
                    </a:p>
                  </a:txBody>
                  <a:tcPr anchor="ctr"/>
                </a:tc>
                <a:tc>
                  <a:txBody>
                    <a:bodyPr/>
                    <a:lstStyle/>
                    <a:p>
                      <a:r>
                        <a:rPr lang="en-US" sz="1800" b="0" strike="noStrike" baseline="0" dirty="0" smtClean="0">
                          <a:latin typeface="+mn-lt"/>
                        </a:rPr>
                        <a:t>Monday, January 07, 2019*</a:t>
                      </a:r>
                      <a:endParaRPr lang="en-US" sz="1800" b="0" strike="noStrike" baseline="0" dirty="0">
                        <a:latin typeface="+mn-lt"/>
                      </a:endParaRPr>
                    </a:p>
                  </a:txBody>
                  <a:tcPr anchor="ctr"/>
                </a:tc>
                <a:tc>
                  <a:txBody>
                    <a:bodyPr/>
                    <a:lstStyle/>
                    <a:p>
                      <a:r>
                        <a:rPr lang="en-US" sz="1800" b="0" strike="noStrike" dirty="0">
                          <a:latin typeface="+mn-lt"/>
                        </a:rPr>
                        <a:t>Monday, </a:t>
                      </a:r>
                      <a:r>
                        <a:rPr lang="en-US" sz="1800" b="0" strike="noStrike" dirty="0" smtClean="0">
                          <a:latin typeface="+mn-lt"/>
                        </a:rPr>
                        <a:t>April 29, 2019*</a:t>
                      </a:r>
                      <a:endParaRPr lang="en-US" sz="1800" b="0" strike="noStrike" dirty="0">
                        <a:solidFill>
                          <a:srgbClr val="FF0000"/>
                        </a:solidFill>
                        <a:latin typeface="+mn-lt"/>
                      </a:endParaRPr>
                    </a:p>
                  </a:txBody>
                  <a:tcPr anchor="ctr"/>
                </a:tc>
              </a:tr>
              <a:tr h="388044">
                <a:tc>
                  <a:txBody>
                    <a:bodyPr/>
                    <a:lstStyle/>
                    <a:p>
                      <a:r>
                        <a:rPr lang="en-US" sz="1800" b="0" dirty="0" smtClean="0">
                          <a:latin typeface="+mn-lt"/>
                        </a:rPr>
                        <a:t>Projected Grant Start Date</a:t>
                      </a:r>
                      <a:endParaRPr lang="en-US" sz="1800" b="0" dirty="0">
                        <a:latin typeface="+mn-lt"/>
                      </a:endParaRPr>
                    </a:p>
                  </a:txBody>
                  <a:tcPr anchor="ctr"/>
                </a:tc>
                <a:tc>
                  <a:txBody>
                    <a:bodyPr/>
                    <a:lstStyle/>
                    <a:p>
                      <a:r>
                        <a:rPr lang="en-US" sz="1800" b="0" strike="noStrike" baseline="0" dirty="0" smtClean="0">
                          <a:latin typeface="+mn-lt"/>
                        </a:rPr>
                        <a:t>Tuesday, February 19, 2019</a:t>
                      </a:r>
                      <a:endParaRPr lang="en-US" sz="1800" b="0" strike="noStrike" baseline="0" dirty="0">
                        <a:latin typeface="+mn-lt"/>
                      </a:endParaRPr>
                    </a:p>
                  </a:txBody>
                  <a:tcPr anchor="ctr"/>
                </a:tc>
                <a:tc>
                  <a:txBody>
                    <a:bodyPr/>
                    <a:lstStyle/>
                    <a:p>
                      <a:r>
                        <a:rPr lang="en-US" sz="1800" b="0" strike="noStrike" dirty="0" smtClean="0">
                          <a:latin typeface="+mn-lt"/>
                        </a:rPr>
                        <a:t>Monday,</a:t>
                      </a:r>
                      <a:r>
                        <a:rPr lang="en-US" sz="1800" b="0" strike="noStrike" baseline="0" dirty="0" smtClean="0">
                          <a:latin typeface="+mn-lt"/>
                        </a:rPr>
                        <a:t> June 10, 2019</a:t>
                      </a:r>
                      <a:endParaRPr lang="en-US" sz="1800" b="0" strike="noStrike" dirty="0">
                        <a:solidFill>
                          <a:srgbClr val="FF0000"/>
                        </a:solidFill>
                        <a:latin typeface="+mn-lt"/>
                      </a:endParaRPr>
                    </a:p>
                  </a:txBody>
                  <a:tcPr anchor="ctr"/>
                </a:tc>
              </a:tr>
            </a:tbl>
          </a:graphicData>
        </a:graphic>
      </p:graphicFrame>
      <p:sp>
        <p:nvSpPr>
          <p:cNvPr id="4" name="TextBox 3"/>
          <p:cNvSpPr txBox="1"/>
          <p:nvPr/>
        </p:nvSpPr>
        <p:spPr>
          <a:xfrm>
            <a:off x="1309816" y="5674177"/>
            <a:ext cx="2824074" cy="307777"/>
          </a:xfrm>
          <a:prstGeom prst="rect">
            <a:avLst/>
          </a:prstGeom>
          <a:noFill/>
        </p:spPr>
        <p:txBody>
          <a:bodyPr wrap="square" rtlCol="0">
            <a:spAutoFit/>
          </a:bodyPr>
          <a:lstStyle/>
          <a:p>
            <a:pPr algn="r" fontAlgn="base">
              <a:spcBef>
                <a:spcPct val="0"/>
              </a:spcBef>
              <a:spcAft>
                <a:spcPct val="0"/>
              </a:spcAft>
            </a:pPr>
            <a:r>
              <a:rPr lang="en-US" sz="1400" i="1" dirty="0">
                <a:solidFill>
                  <a:prstClr val="black"/>
                </a:solidFill>
              </a:rPr>
              <a:t>*preliminary dates subject to change</a:t>
            </a:r>
          </a:p>
        </p:txBody>
      </p:sp>
      <p:sp>
        <p:nvSpPr>
          <p:cNvPr id="6" name="Slide Number Placeholder 5"/>
          <p:cNvSpPr>
            <a:spLocks noGrp="1"/>
          </p:cNvSpPr>
          <p:nvPr>
            <p:ph type="sldNum" sz="quarter" idx="12"/>
          </p:nvPr>
        </p:nvSpPr>
        <p:spPr/>
        <p:txBody>
          <a:bodyPr/>
          <a:lstStyle/>
          <a:p>
            <a:pPr>
              <a:defRPr/>
            </a:pPr>
            <a:endParaRPr lang="en-US" dirty="0" smtClean="0">
              <a:solidFill>
                <a:prstClr val="black"/>
              </a:solidFill>
              <a:latin typeface="Arial Narrow" pitchFamily="34" charset="0"/>
            </a:endParaRPr>
          </a:p>
          <a:p>
            <a:pPr>
              <a:defRPr/>
            </a:pPr>
            <a:r>
              <a:rPr lang="en-US" dirty="0" smtClean="0">
                <a:solidFill>
                  <a:prstClr val="black">
                    <a:tint val="75000"/>
                  </a:prstClr>
                </a:solidFill>
              </a:rPr>
              <a:t> </a:t>
            </a:r>
            <a:fld id="{CFB0700A-AA3D-461B-A3B6-39C39373F01C}" type="slidenum">
              <a:rPr lang="en-US" smtClean="0">
                <a:solidFill>
                  <a:prstClr val="black">
                    <a:tint val="75000"/>
                  </a:prstClr>
                </a:solidFill>
              </a:rPr>
              <a:pPr>
                <a:defRPr/>
              </a:pPr>
              <a:t>24</a:t>
            </a:fld>
            <a:r>
              <a:rPr lang="en-US" dirty="0" smtClean="0">
                <a:solidFill>
                  <a:prstClr val="black">
                    <a:tint val="75000"/>
                  </a:prstClr>
                </a:solidFill>
              </a:rPr>
              <a:t>/61</a:t>
            </a:r>
            <a:endParaRPr lang="en-US" dirty="0">
              <a:solidFill>
                <a:prstClr val="black">
                  <a:tint val="75000"/>
                </a:prstClr>
              </a:solidFill>
            </a:endParaRPr>
          </a:p>
        </p:txBody>
      </p:sp>
      <p:sp>
        <p:nvSpPr>
          <p:cNvPr id="2" name="Oval 1"/>
          <p:cNvSpPr/>
          <p:nvPr/>
        </p:nvSpPr>
        <p:spPr>
          <a:xfrm>
            <a:off x="3549153" y="1118770"/>
            <a:ext cx="4289021" cy="4918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02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smtClean="0"/>
              <a:t>Schedule:  FY 2019 Phase II, Releases 1 &amp; 2</a:t>
            </a:r>
          </a:p>
        </p:txBody>
      </p:sp>
      <p:graphicFrame>
        <p:nvGraphicFramePr>
          <p:cNvPr id="8" name="Table 7"/>
          <p:cNvGraphicFramePr>
            <a:graphicFrameLocks noGrp="1"/>
          </p:cNvGraphicFramePr>
          <p:nvPr>
            <p:extLst>
              <p:ext uri="{D42A27DB-BD31-4B8C-83A1-F6EECF244321}">
                <p14:modId xmlns:p14="http://schemas.microsoft.com/office/powerpoint/2010/main" val="2182564980"/>
              </p:ext>
            </p:extLst>
          </p:nvPr>
        </p:nvGraphicFramePr>
        <p:xfrm>
          <a:off x="1030224" y="1507525"/>
          <a:ext cx="10131551" cy="3899351"/>
        </p:xfrm>
        <a:graphic>
          <a:graphicData uri="http://schemas.openxmlformats.org/drawingml/2006/table">
            <a:tbl>
              <a:tblPr firstRow="1" bandRow="1">
                <a:tableStyleId>{B301B821-A1FF-4177-AEE7-76D212191A09}</a:tableStyleId>
              </a:tblPr>
              <a:tblGrid>
                <a:gridCol w="2924430"/>
                <a:gridCol w="3303890"/>
                <a:gridCol w="3903231"/>
              </a:tblGrid>
              <a:tr h="369766">
                <a:tc>
                  <a:txBody>
                    <a:bodyPr/>
                    <a:lstStyle/>
                    <a:p>
                      <a:r>
                        <a:rPr lang="en-US" sz="1800" dirty="0" smtClean="0">
                          <a:latin typeface="Calibri" pitchFamily="34" charset="0"/>
                        </a:rPr>
                        <a:t>Phase</a:t>
                      </a:r>
                      <a:r>
                        <a:rPr lang="en-US" sz="1800" baseline="0" dirty="0" smtClean="0">
                          <a:latin typeface="Calibri" pitchFamily="34" charset="0"/>
                        </a:rPr>
                        <a:t> II FOA Schedule</a:t>
                      </a:r>
                      <a:endParaRPr lang="en-US" sz="1800" dirty="0">
                        <a:latin typeface="Calibri" pitchFamily="34" charset="0"/>
                      </a:endParaRPr>
                    </a:p>
                  </a:txBody>
                  <a:tcPr>
                    <a:solidFill>
                      <a:schemeClr val="accent1"/>
                    </a:solidFill>
                  </a:tcPr>
                </a:tc>
                <a:tc>
                  <a:txBody>
                    <a:bodyPr/>
                    <a:lstStyle/>
                    <a:p>
                      <a:pPr algn="ctr"/>
                      <a:r>
                        <a:rPr lang="en-US" sz="1800" dirty="0" smtClean="0"/>
                        <a:t>Release 1</a:t>
                      </a:r>
                      <a:endParaRPr lang="en-US" sz="1800" dirty="0">
                        <a:latin typeface="Calibri" pitchFamily="34" charset="0"/>
                      </a:endParaRPr>
                    </a:p>
                  </a:txBody>
                  <a:tcPr>
                    <a:solidFill>
                      <a:schemeClr val="accent1"/>
                    </a:solidFill>
                  </a:tcPr>
                </a:tc>
                <a:tc>
                  <a:txBody>
                    <a:bodyPr/>
                    <a:lstStyle/>
                    <a:p>
                      <a:pPr algn="ctr"/>
                      <a:r>
                        <a:rPr lang="en-US" sz="1800" dirty="0" smtClean="0"/>
                        <a:t>Release</a:t>
                      </a:r>
                      <a:r>
                        <a:rPr lang="en-US" sz="1800" baseline="0" dirty="0" smtClean="0"/>
                        <a:t> 2</a:t>
                      </a:r>
                      <a:endParaRPr lang="en-US" sz="1800" dirty="0">
                        <a:latin typeface="Calibri" pitchFamily="34" charset="0"/>
                      </a:endParaRPr>
                    </a:p>
                  </a:txBody>
                  <a:tcPr>
                    <a:solidFill>
                      <a:schemeClr val="accent1"/>
                    </a:solidFill>
                  </a:tcPr>
                </a:tc>
              </a:tr>
              <a:tr h="705917">
                <a:tc>
                  <a:txBody>
                    <a:bodyPr/>
                    <a:lstStyle/>
                    <a:p>
                      <a:r>
                        <a:rPr lang="en-US" sz="1800" b="0" dirty="0"/>
                        <a:t>FOA Issued</a:t>
                      </a:r>
                    </a:p>
                  </a:txBody>
                  <a:tcPr anchor="ctr"/>
                </a:tc>
                <a:tc>
                  <a:txBody>
                    <a:bodyPr/>
                    <a:lstStyle/>
                    <a:p>
                      <a:r>
                        <a:rPr lang="en-US" sz="1800" b="0" dirty="0" smtClean="0">
                          <a:solidFill>
                            <a:schemeClr val="tx1"/>
                          </a:solidFill>
                        </a:rPr>
                        <a:t>Monday, December 10, 2018</a:t>
                      </a:r>
                      <a:endParaRPr lang="en-US" sz="1800" b="0" dirty="0">
                        <a:solidFill>
                          <a:schemeClr val="tx1"/>
                        </a:solidFill>
                      </a:endParaRPr>
                    </a:p>
                  </a:txBody>
                  <a:tcPr anchor="ctr"/>
                </a:tc>
                <a:tc>
                  <a:txBody>
                    <a:bodyPr/>
                    <a:lstStyle/>
                    <a:p>
                      <a:r>
                        <a:rPr lang="en-US" sz="1800" b="0" dirty="0"/>
                        <a:t>Monday, </a:t>
                      </a:r>
                      <a:r>
                        <a:rPr lang="en-US" sz="1800" b="0" dirty="0" smtClean="0"/>
                        <a:t>March</a:t>
                      </a:r>
                      <a:r>
                        <a:rPr lang="en-US" sz="1800" b="0" baseline="0" dirty="0" smtClean="0"/>
                        <a:t> 04</a:t>
                      </a:r>
                      <a:r>
                        <a:rPr lang="en-US" sz="1800" b="0" dirty="0" smtClean="0"/>
                        <a:t>, 2019</a:t>
                      </a:r>
                      <a:endParaRPr lang="en-US" sz="1800" b="0" dirty="0"/>
                    </a:p>
                  </a:txBody>
                  <a:tcPr anchor="ctr"/>
                </a:tc>
              </a:tr>
              <a:tr h="705917">
                <a:tc>
                  <a:txBody>
                    <a:bodyPr/>
                    <a:lstStyle/>
                    <a:p>
                      <a:r>
                        <a:rPr lang="en-US" sz="1800" b="0" dirty="0" smtClean="0"/>
                        <a:t>Letters of Intent</a:t>
                      </a:r>
                      <a:r>
                        <a:rPr lang="en-US" sz="1800" b="0" baseline="0" dirty="0" smtClean="0"/>
                        <a:t> </a:t>
                      </a:r>
                      <a:r>
                        <a:rPr lang="en-US" sz="1800" b="0" dirty="0" smtClean="0"/>
                        <a:t>Due </a:t>
                      </a:r>
                      <a:r>
                        <a:rPr lang="en-US" sz="1600" b="0" dirty="0" smtClean="0"/>
                        <a:t>(Supplemental</a:t>
                      </a:r>
                      <a:r>
                        <a:rPr lang="en-US" sz="1600" b="0" baseline="0" dirty="0" smtClean="0"/>
                        <a:t> Phase II only)</a:t>
                      </a:r>
                      <a:endParaRPr lang="en-US" sz="1600" b="0" dirty="0">
                        <a:latin typeface="Calibri" pitchFamily="34" charset="0"/>
                      </a:endParaRPr>
                    </a:p>
                  </a:txBody>
                  <a:tcPr/>
                </a:tc>
                <a:tc>
                  <a:txBody>
                    <a:bodyPr/>
                    <a:lstStyle/>
                    <a:p>
                      <a:r>
                        <a:rPr lang="en-US" sz="1800" b="0" strike="noStrike" dirty="0" smtClean="0">
                          <a:solidFill>
                            <a:schemeClr val="tx1"/>
                          </a:solidFill>
                        </a:rPr>
                        <a:t>Monday, January 07, 2019</a:t>
                      </a:r>
                      <a:endParaRPr lang="en-US" sz="1800" b="0" strike="noStrike" dirty="0">
                        <a:solidFill>
                          <a:schemeClr val="tx1"/>
                        </a:solidFill>
                      </a:endParaRPr>
                    </a:p>
                  </a:txBody>
                  <a:tcPr anchor="ctr"/>
                </a:tc>
                <a:tc>
                  <a:txBody>
                    <a:bodyPr/>
                    <a:lstStyle/>
                    <a:p>
                      <a:r>
                        <a:rPr lang="en-US" sz="1800" b="0" strike="noStrike" dirty="0" smtClean="0"/>
                        <a:t>Monday, April 01, 2019</a:t>
                      </a:r>
                      <a:endParaRPr lang="en-US" sz="1800" b="0" strike="noStrike" dirty="0"/>
                    </a:p>
                  </a:txBody>
                  <a:tcPr anchor="ctr"/>
                </a:tc>
              </a:tr>
              <a:tr h="705917">
                <a:tc>
                  <a:txBody>
                    <a:bodyPr/>
                    <a:lstStyle/>
                    <a:p>
                      <a:r>
                        <a:rPr lang="en-US" sz="1800" b="0" dirty="0" smtClean="0"/>
                        <a:t>Full Applications Due</a:t>
                      </a:r>
                      <a:endParaRPr lang="en-US" sz="1800" b="0" dirty="0">
                        <a:latin typeface="Calibri" pitchFamily="34" charset="0"/>
                      </a:endParaRPr>
                    </a:p>
                  </a:txBody>
                  <a:tcPr/>
                </a:tc>
                <a:tc>
                  <a:txBody>
                    <a:bodyPr/>
                    <a:lstStyle/>
                    <a:p>
                      <a:r>
                        <a:rPr lang="en-US" sz="1800" b="0" strike="noStrike" dirty="0"/>
                        <a:t>Tuesday, </a:t>
                      </a:r>
                      <a:r>
                        <a:rPr lang="en-US" sz="1800" b="0" strike="noStrike" dirty="0" smtClean="0"/>
                        <a:t>January</a:t>
                      </a:r>
                      <a:r>
                        <a:rPr lang="en-US" sz="1800" b="0" strike="noStrike" baseline="0" dirty="0" smtClean="0"/>
                        <a:t> 29</a:t>
                      </a:r>
                      <a:r>
                        <a:rPr lang="en-US" sz="1800" b="0" strike="noStrike" dirty="0" smtClean="0"/>
                        <a:t>, 2019 </a:t>
                      </a:r>
                      <a:endParaRPr lang="en-US" sz="1800" b="0" strike="noStrike" dirty="0">
                        <a:solidFill>
                          <a:srgbClr val="FF0000"/>
                        </a:solidFill>
                      </a:endParaRPr>
                    </a:p>
                  </a:txBody>
                  <a:tcPr anchor="ctr"/>
                </a:tc>
                <a:tc>
                  <a:txBody>
                    <a:bodyPr/>
                    <a:lstStyle/>
                    <a:p>
                      <a:r>
                        <a:rPr lang="en-US" sz="1800" b="0" strike="noStrike" dirty="0" smtClean="0"/>
                        <a:t>Tuesday, </a:t>
                      </a:r>
                      <a:r>
                        <a:rPr lang="en-US" sz="1800" b="0" strike="noStrike" dirty="0"/>
                        <a:t>April </a:t>
                      </a:r>
                      <a:r>
                        <a:rPr lang="en-US" sz="1800" b="0" strike="noStrike" dirty="0" smtClean="0"/>
                        <a:t>23, 2019</a:t>
                      </a:r>
                      <a:endParaRPr lang="en-US" sz="1800" b="0" strike="sngStrike" dirty="0"/>
                    </a:p>
                  </a:txBody>
                  <a:tcPr anchor="ctr"/>
                </a:tc>
              </a:tr>
              <a:tr h="705917">
                <a:tc>
                  <a:txBody>
                    <a:bodyPr/>
                    <a:lstStyle/>
                    <a:p>
                      <a:r>
                        <a:rPr lang="en-US" sz="1800" b="0" dirty="0" smtClean="0"/>
                        <a:t>Award</a:t>
                      </a:r>
                      <a:r>
                        <a:rPr lang="en-US" sz="1800" b="0" baseline="0" dirty="0" smtClean="0"/>
                        <a:t> Notification</a:t>
                      </a:r>
                      <a:endParaRPr lang="en-US" sz="1800" b="0" dirty="0">
                        <a:latin typeface="Calibri" pitchFamily="34" charset="0"/>
                      </a:endParaRPr>
                    </a:p>
                  </a:txBody>
                  <a:tcPr/>
                </a:tc>
                <a:tc>
                  <a:txBody>
                    <a:bodyPr/>
                    <a:lstStyle/>
                    <a:p>
                      <a:r>
                        <a:rPr lang="en-US" sz="1800" b="0" strike="noStrike" dirty="0"/>
                        <a:t>Monday, </a:t>
                      </a:r>
                      <a:r>
                        <a:rPr lang="en-US" sz="1800" b="0" strike="noStrike" dirty="0" smtClean="0"/>
                        <a:t>April 15, 2019</a:t>
                      </a:r>
                      <a:r>
                        <a:rPr lang="en-US" sz="1800" b="0" dirty="0" smtClean="0"/>
                        <a:t>* </a:t>
                      </a:r>
                      <a:endParaRPr lang="en-US" sz="1800" b="0" dirty="0">
                        <a:solidFill>
                          <a:srgbClr val="FF0000"/>
                        </a:solidFill>
                      </a:endParaRPr>
                    </a:p>
                  </a:txBody>
                  <a:tcPr anchor="ctr"/>
                </a:tc>
                <a:tc>
                  <a:txBody>
                    <a:bodyPr/>
                    <a:lstStyle/>
                    <a:p>
                      <a:r>
                        <a:rPr lang="en-US" sz="1800" b="0" strike="noStrike" dirty="0"/>
                        <a:t>Monday, </a:t>
                      </a:r>
                      <a:r>
                        <a:rPr lang="en-US" sz="1800" b="0" strike="noStrike" dirty="0" smtClean="0"/>
                        <a:t>July 08, 2019*</a:t>
                      </a:r>
                      <a:endParaRPr lang="en-US" sz="1800" b="0" strike="sngStrike" dirty="0"/>
                    </a:p>
                  </a:txBody>
                  <a:tcPr anchor="ctr"/>
                </a:tc>
              </a:tr>
              <a:tr h="705917">
                <a:tc>
                  <a:txBody>
                    <a:bodyPr/>
                    <a:lstStyle/>
                    <a:p>
                      <a:r>
                        <a:rPr lang="en-US" sz="1800" b="0" dirty="0" smtClean="0">
                          <a:latin typeface="Calibri" pitchFamily="34" charset="0"/>
                        </a:rPr>
                        <a:t>Grant Start Date</a:t>
                      </a:r>
                      <a:endParaRPr lang="en-US" sz="1800" b="0" dirty="0">
                        <a:latin typeface="Calibri" pitchFamily="34" charset="0"/>
                      </a:endParaRPr>
                    </a:p>
                  </a:txBody>
                  <a:tcPr/>
                </a:tc>
                <a:tc>
                  <a:txBody>
                    <a:bodyPr/>
                    <a:lstStyle/>
                    <a:p>
                      <a:r>
                        <a:rPr lang="en-US" sz="1800" b="0" strike="noStrike" dirty="0" smtClean="0"/>
                        <a:t>Tuesday, May</a:t>
                      </a:r>
                      <a:r>
                        <a:rPr lang="en-US" sz="1800" b="0" strike="noStrike" baseline="0" dirty="0" smtClean="0"/>
                        <a:t> 28</a:t>
                      </a:r>
                      <a:r>
                        <a:rPr lang="en-US" sz="1800" b="0" strike="noStrike" dirty="0" smtClean="0"/>
                        <a:t>, 2019 </a:t>
                      </a:r>
                      <a:endParaRPr lang="en-US" sz="1800" b="0" dirty="0">
                        <a:solidFill>
                          <a:srgbClr val="FF0000"/>
                        </a:solidFill>
                      </a:endParaRPr>
                    </a:p>
                  </a:txBody>
                  <a:tcPr anchor="ctr"/>
                </a:tc>
                <a:tc>
                  <a:txBody>
                    <a:bodyPr/>
                    <a:lstStyle/>
                    <a:p>
                      <a:r>
                        <a:rPr lang="en-US" sz="1800" b="0" strike="noStrike" dirty="0" smtClean="0"/>
                        <a:t>Monday, August 19, 2019</a:t>
                      </a:r>
                      <a:endParaRPr lang="en-US" sz="1800" b="0" strike="sngStrike" dirty="0"/>
                    </a:p>
                  </a:txBody>
                  <a:tcPr anchor="ctr"/>
                </a:tc>
              </a:tr>
            </a:tbl>
          </a:graphicData>
        </a:graphic>
      </p:graphicFrame>
      <p:sp>
        <p:nvSpPr>
          <p:cNvPr id="4" name="TextBox 3"/>
          <p:cNvSpPr txBox="1"/>
          <p:nvPr/>
        </p:nvSpPr>
        <p:spPr>
          <a:xfrm>
            <a:off x="1030224" y="5552657"/>
            <a:ext cx="2841612" cy="307777"/>
          </a:xfrm>
          <a:prstGeom prst="rect">
            <a:avLst/>
          </a:prstGeom>
          <a:noFill/>
        </p:spPr>
        <p:txBody>
          <a:bodyPr wrap="square" rtlCol="0">
            <a:spAutoFit/>
          </a:bodyPr>
          <a:lstStyle/>
          <a:p>
            <a:pPr algn="r" fontAlgn="base">
              <a:spcBef>
                <a:spcPct val="0"/>
              </a:spcBef>
              <a:spcAft>
                <a:spcPct val="0"/>
              </a:spcAft>
            </a:pPr>
            <a:r>
              <a:rPr lang="en-US" sz="1400" i="1" dirty="0">
                <a:solidFill>
                  <a:prstClr val="black"/>
                </a:solidFill>
              </a:rPr>
              <a:t>*preliminary dates subject to change</a:t>
            </a:r>
          </a:p>
        </p:txBody>
      </p:sp>
      <p:sp>
        <p:nvSpPr>
          <p:cNvPr id="6" name="Slide Number Placeholder 5"/>
          <p:cNvSpPr>
            <a:spLocks noGrp="1"/>
          </p:cNvSpPr>
          <p:nvPr>
            <p:ph type="sldNum" sz="quarter" idx="12"/>
          </p:nvPr>
        </p:nvSpPr>
        <p:spPr/>
        <p:txBody>
          <a:bodyPr/>
          <a:lstStyle/>
          <a:p>
            <a:pPr>
              <a:defRPr/>
            </a:pPr>
            <a:endParaRPr lang="en-US" dirty="0" smtClean="0">
              <a:solidFill>
                <a:prstClr val="black"/>
              </a:solidFill>
              <a:latin typeface="Arial Narrow" pitchFamily="34" charset="0"/>
            </a:endParaRPr>
          </a:p>
          <a:p>
            <a:pPr>
              <a:defRPr/>
            </a:pPr>
            <a:r>
              <a:rPr lang="en-US" dirty="0" smtClean="0">
                <a:solidFill>
                  <a:prstClr val="black">
                    <a:tint val="75000"/>
                  </a:prstClr>
                </a:solidFill>
              </a:rPr>
              <a:t> </a:t>
            </a:r>
            <a:fld id="{CFB0700A-AA3D-461B-A3B6-39C39373F01C}" type="slidenum">
              <a:rPr lang="en-US" smtClean="0">
                <a:solidFill>
                  <a:prstClr val="black">
                    <a:tint val="75000"/>
                  </a:prstClr>
                </a:solidFill>
              </a:rPr>
              <a:pPr>
                <a:defRPr/>
              </a:pPr>
              <a:t>25</a:t>
            </a:fld>
            <a:r>
              <a:rPr lang="en-US" dirty="0" smtClean="0">
                <a:solidFill>
                  <a:prstClr val="black">
                    <a:tint val="75000"/>
                  </a:prstClr>
                </a:solidFill>
              </a:rPr>
              <a:t>/61</a:t>
            </a:r>
            <a:endParaRPr lang="en-US" dirty="0">
              <a:solidFill>
                <a:prstClr val="black">
                  <a:tint val="75000"/>
                </a:prstClr>
              </a:solidFill>
            </a:endParaRPr>
          </a:p>
        </p:txBody>
      </p:sp>
    </p:spTree>
    <p:extLst>
      <p:ext uri="{BB962C8B-B14F-4D97-AF65-F5344CB8AC3E}">
        <p14:creationId xmlns:p14="http://schemas.microsoft.com/office/powerpoint/2010/main" val="290185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Assistance for the Application Process</a:t>
            </a:r>
            <a:endParaRPr lang="en-US" dirty="0"/>
          </a:p>
        </p:txBody>
      </p:sp>
      <p:sp>
        <p:nvSpPr>
          <p:cNvPr id="3" name="Content Placeholder 2"/>
          <p:cNvSpPr>
            <a:spLocks noGrp="1"/>
          </p:cNvSpPr>
          <p:nvPr>
            <p:ph idx="1"/>
          </p:nvPr>
        </p:nvSpPr>
        <p:spPr>
          <a:xfrm>
            <a:off x="98855" y="1631092"/>
            <a:ext cx="6277232" cy="3681934"/>
          </a:xfrm>
        </p:spPr>
        <p:txBody>
          <a:bodyPr>
            <a:normAutofit/>
          </a:bodyPr>
          <a:lstStyle/>
          <a:p>
            <a:r>
              <a:rPr lang="en-US" dirty="0"/>
              <a:t>We have </a:t>
            </a:r>
            <a:r>
              <a:rPr lang="en-US" dirty="0" smtClean="0"/>
              <a:t>an online </a:t>
            </a:r>
            <a:r>
              <a:rPr lang="en-US" dirty="0"/>
              <a:t>learning system to assist new applicants:</a:t>
            </a:r>
          </a:p>
          <a:p>
            <a:pPr lvl="1"/>
            <a:r>
              <a:rPr lang="en-US" dirty="0">
                <a:hlinkClick r:id="rId2"/>
              </a:rPr>
              <a:t>http://www.doesbirlearning.com/</a:t>
            </a:r>
            <a:r>
              <a:rPr lang="en-US" dirty="0"/>
              <a:t> </a:t>
            </a:r>
          </a:p>
          <a:p>
            <a:r>
              <a:rPr lang="en-US" dirty="0"/>
              <a:t>Additional resources can be found on our website: </a:t>
            </a:r>
            <a:endParaRPr lang="en-US" dirty="0" smtClean="0"/>
          </a:p>
          <a:p>
            <a:pPr lvl="1"/>
            <a:r>
              <a:rPr lang="en-US" dirty="0">
                <a:hlinkClick r:id="rId3"/>
              </a:rPr>
              <a:t>https://science.energy.gov/sbir/applicant-resources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26</a:t>
            </a:fld>
            <a:r>
              <a:rPr lang="en-US" dirty="0" smtClean="0">
                <a:solidFill>
                  <a:prstClr val="black">
                    <a:tint val="75000"/>
                  </a:prstClr>
                </a:solidFill>
              </a:rPr>
              <a:t>/61</a:t>
            </a:r>
            <a:endParaRPr lang="en-US" dirty="0">
              <a:solidFill>
                <a:prstClr val="black">
                  <a:tint val="75000"/>
                </a:prstClr>
              </a:solidFill>
            </a:endParaRPr>
          </a:p>
        </p:txBody>
      </p:sp>
      <p:pic>
        <p:nvPicPr>
          <p:cNvPr id="205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53325" y="1271582"/>
            <a:ext cx="5001583"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499263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Text Placeholder 2"/>
          <p:cNvSpPr>
            <a:spLocks noGrp="1"/>
          </p:cNvSpPr>
          <p:nvPr>
            <p:ph idx="1"/>
          </p:nvPr>
        </p:nvSpPr>
        <p:spPr>
          <a:xfrm>
            <a:off x="609600" y="1600201"/>
            <a:ext cx="6347254" cy="4525963"/>
          </a:xfrm>
        </p:spPr>
        <p:txBody>
          <a:bodyPr>
            <a:noAutofit/>
          </a:bodyPr>
          <a:lstStyle/>
          <a:p>
            <a:r>
              <a:rPr lang="en-US" dirty="0"/>
              <a:t>Topics Document</a:t>
            </a:r>
          </a:p>
          <a:p>
            <a:pPr lvl="1"/>
            <a:r>
              <a:rPr lang="en-US" dirty="0"/>
              <a:t>DOE primarily uses focused topics</a:t>
            </a:r>
          </a:p>
          <a:p>
            <a:pPr lvl="1"/>
            <a:r>
              <a:rPr lang="en-US" dirty="0"/>
              <a:t>Issued 4 weeks prior to the </a:t>
            </a:r>
            <a:r>
              <a:rPr lang="en-US" dirty="0" smtClean="0"/>
              <a:t>FOA</a:t>
            </a:r>
            <a:endParaRPr lang="en-US" dirty="0"/>
          </a:p>
          <a:p>
            <a:r>
              <a:rPr lang="en-US" dirty="0"/>
              <a:t>Communication with DOE program managers</a:t>
            </a:r>
          </a:p>
          <a:p>
            <a:pPr lvl="1"/>
            <a:r>
              <a:rPr lang="en-US" dirty="0"/>
              <a:t>Open communication permitted </a:t>
            </a:r>
            <a:r>
              <a:rPr lang="en-US" dirty="0" smtClean="0"/>
              <a:t>about topic scope</a:t>
            </a:r>
            <a:endParaRPr lang="en-US" dirty="0"/>
          </a:p>
          <a:p>
            <a:r>
              <a:rPr lang="en-US" dirty="0"/>
              <a:t>Webinar</a:t>
            </a:r>
          </a:p>
          <a:p>
            <a:pPr lvl="1"/>
            <a:r>
              <a:rPr lang="en-US" dirty="0"/>
              <a:t>DOE program managers discuss their topics</a:t>
            </a:r>
          </a:p>
          <a:p>
            <a:pPr lvl="1"/>
            <a:r>
              <a:rPr lang="en-US" dirty="0"/>
              <a:t>Applicants submit questions in advance or during the webinar</a:t>
            </a:r>
          </a:p>
          <a:p>
            <a:pPr lvl="1"/>
            <a:r>
              <a:rPr lang="en-US" dirty="0"/>
              <a:t>Webinars are recorded and available </a:t>
            </a:r>
            <a:r>
              <a:rPr lang="en-US" dirty="0" smtClean="0"/>
              <a:t>at our </a:t>
            </a:r>
            <a:r>
              <a:rPr lang="en-US" dirty="0"/>
              <a:t>website</a:t>
            </a:r>
          </a:p>
          <a:p>
            <a:pPr lvl="1"/>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pPr>
              <a:defRPr/>
            </a:pPr>
            <a:fld id="{F2898D1E-D11C-45C6-A7D1-F709A31F086A}" type="slidenum">
              <a:rPr lang="en-US" smtClean="0"/>
              <a:pPr>
                <a:defRPr/>
              </a:pPr>
              <a:t>27</a:t>
            </a:fld>
            <a:r>
              <a:rPr lang="en-US" dirty="0" smtClean="0">
                <a:solidFill>
                  <a:prstClr val="black">
                    <a:tint val="75000"/>
                  </a:prstClr>
                </a:solidFill>
              </a:rPr>
              <a:t>/61</a:t>
            </a:r>
            <a:endParaRPr lang="en-US" dirty="0">
              <a:solidFill>
                <a:prstClr val="black">
                  <a:tint val="75000"/>
                </a:prstClr>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4880" y="1600201"/>
            <a:ext cx="3411120" cy="44588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Topic</a:t>
            </a:r>
            <a:endParaRPr lang="en-US" dirty="0"/>
          </a:p>
        </p:txBody>
      </p:sp>
      <p:sp>
        <p:nvSpPr>
          <p:cNvPr id="5" name="Content Placeholder 4"/>
          <p:cNvSpPr>
            <a:spLocks noGrp="1"/>
          </p:cNvSpPr>
          <p:nvPr>
            <p:ph idx="1"/>
          </p:nvPr>
        </p:nvSpPr>
        <p:spPr>
          <a:xfrm>
            <a:off x="609600" y="1600201"/>
            <a:ext cx="5494317" cy="4525963"/>
          </a:xfrm>
        </p:spPr>
        <p:txBody>
          <a:bodyPr>
            <a:normAutofit/>
          </a:bodyPr>
          <a:lstStyle/>
          <a:p>
            <a:r>
              <a:rPr lang="en-US" sz="2000" dirty="0" smtClean="0"/>
              <a:t>Topic &amp; Subtopic</a:t>
            </a:r>
          </a:p>
          <a:p>
            <a:pPr lvl="1"/>
            <a:r>
              <a:rPr lang="en-US" sz="1800" dirty="0" smtClean="0"/>
              <a:t>You must specify the topic and subtopic in your letter of intent and application</a:t>
            </a:r>
          </a:p>
          <a:p>
            <a:r>
              <a:rPr lang="en-US" sz="2000" dirty="0" smtClean="0"/>
              <a:t>Topic Header</a:t>
            </a:r>
          </a:p>
          <a:p>
            <a:pPr lvl="1"/>
            <a:r>
              <a:rPr lang="en-US" sz="1800" dirty="0" smtClean="0"/>
              <a:t>Lists the maximum award amounts for Phase I &amp; Phase II and whether SBIR &amp; STTR applications are accepted</a:t>
            </a:r>
          </a:p>
          <a:p>
            <a:r>
              <a:rPr lang="en-US" sz="2000" dirty="0" smtClean="0"/>
              <a:t>Program Manager </a:t>
            </a:r>
          </a:p>
          <a:p>
            <a:pPr lvl="1"/>
            <a:r>
              <a:rPr lang="en-US" sz="1800" dirty="0" smtClean="0"/>
              <a:t>Each subtopic lists the responsible DOE program manager</a:t>
            </a:r>
          </a:p>
          <a:p>
            <a:r>
              <a:rPr lang="en-US" sz="2000" dirty="0" smtClean="0"/>
              <a:t>Other Subtopic</a:t>
            </a:r>
          </a:p>
          <a:p>
            <a:r>
              <a:rPr lang="en-US" sz="2000" dirty="0" smtClean="0"/>
              <a:t>References</a:t>
            </a:r>
            <a:endParaRPr lang="en-US" sz="2000" dirty="0"/>
          </a:p>
        </p:txBody>
      </p:sp>
      <p:sp>
        <p:nvSpPr>
          <p:cNvPr id="17" name="Slide Number Placeholder 16"/>
          <p:cNvSpPr>
            <a:spLocks noGrp="1"/>
          </p:cNvSpPr>
          <p:nvPr>
            <p:ph type="sldNum" sz="quarter" idx="12"/>
          </p:nvPr>
        </p:nvSpPr>
        <p:spPr/>
        <p:txBody>
          <a:bodyPr/>
          <a:lstStyle/>
          <a:p>
            <a:fld id="{05049ED1-3483-43B8-8DF2-5521B918A34E}" type="slidenum">
              <a:rPr lang="en-US" smtClean="0"/>
              <a:pPr/>
              <a:t>28</a:t>
            </a:fld>
            <a:r>
              <a:rPr lang="en-US" dirty="0" smtClean="0">
                <a:solidFill>
                  <a:prstClr val="black">
                    <a:tint val="75000"/>
                  </a:prstClr>
                </a:solidFill>
              </a:rPr>
              <a:t>/61</a:t>
            </a:r>
            <a:endParaRPr lang="en-US" dirty="0">
              <a:solidFill>
                <a:prstClr val="black">
                  <a:tint val="75000"/>
                </a:prstClr>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26183" t="18869" r="27825" b="4692"/>
          <a:stretch/>
        </p:blipFill>
        <p:spPr>
          <a:xfrm>
            <a:off x="7006281" y="1494347"/>
            <a:ext cx="3571103" cy="4748097"/>
          </a:xfrm>
          <a:prstGeom prst="rect">
            <a:avLst/>
          </a:prstGeom>
          <a:ln>
            <a:solidFill>
              <a:schemeClr val="tx1"/>
            </a:solidFill>
          </a:ln>
        </p:spPr>
      </p:pic>
    </p:spTree>
    <p:extLst>
      <p:ext uri="{BB962C8B-B14F-4D97-AF65-F5344CB8AC3E}">
        <p14:creationId xmlns:p14="http://schemas.microsoft.com/office/powerpoint/2010/main" val="271793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Technology Transfer Opportunities (TTOs)</a:t>
            </a:r>
            <a:endParaRPr lang="en-US" dirty="0"/>
          </a:p>
        </p:txBody>
      </p:sp>
      <p:sp>
        <p:nvSpPr>
          <p:cNvPr id="3" name="Content Placeholder 2"/>
          <p:cNvSpPr>
            <a:spLocks noGrp="1"/>
          </p:cNvSpPr>
          <p:nvPr>
            <p:ph idx="1"/>
          </p:nvPr>
        </p:nvSpPr>
        <p:spPr>
          <a:xfrm>
            <a:off x="609600" y="1816443"/>
            <a:ext cx="6598722" cy="4309721"/>
          </a:xfrm>
        </p:spPr>
        <p:txBody>
          <a:bodyPr>
            <a:normAutofit/>
          </a:bodyPr>
          <a:lstStyle/>
          <a:p>
            <a:r>
              <a:rPr lang="en-US" sz="2000" dirty="0" smtClean="0"/>
              <a:t>An opportunity to transfer inventions made by a DOE National Lab or university to your small business for commercialization</a:t>
            </a:r>
          </a:p>
          <a:p>
            <a:r>
              <a:rPr lang="en-US" sz="2000" dirty="0" smtClean="0"/>
              <a:t>Awardees receive </a:t>
            </a:r>
          </a:p>
          <a:p>
            <a:pPr lvl="1"/>
            <a:r>
              <a:rPr lang="en-US" sz="1800" dirty="0" smtClean="0"/>
              <a:t>an SBIR/STTR grant and </a:t>
            </a:r>
          </a:p>
          <a:p>
            <a:pPr lvl="1"/>
            <a:r>
              <a:rPr lang="en-US" sz="1800" dirty="0" smtClean="0"/>
              <a:t>an option to license the technology </a:t>
            </a:r>
          </a:p>
          <a:p>
            <a:r>
              <a:rPr lang="en-US" sz="2000" dirty="0" smtClean="0"/>
              <a:t>Please review TTO information section at the beginning of the topics document if you plan to submit an application to a TTO.  </a:t>
            </a:r>
            <a:endParaRPr lang="en-US" sz="2000" dirty="0"/>
          </a:p>
        </p:txBody>
      </p:sp>
      <p:sp>
        <p:nvSpPr>
          <p:cNvPr id="4" name="Slide Number Placeholder 3"/>
          <p:cNvSpPr>
            <a:spLocks noGrp="1"/>
          </p:cNvSpPr>
          <p:nvPr>
            <p:ph type="sldNum" sz="quarter" idx="12"/>
          </p:nvPr>
        </p:nvSpPr>
        <p:spPr/>
        <p:txBody>
          <a:bodyPr/>
          <a:lstStyle/>
          <a:p>
            <a:endParaRPr lang="en-US" dirty="0" smtClean="0"/>
          </a:p>
          <a:p>
            <a:r>
              <a:rPr lang="en-US" dirty="0" smtClean="0"/>
              <a:t> </a:t>
            </a:r>
            <a:fld id="{CFB0700A-AA3D-461B-A3B6-39C39373F01C}" type="slidenum">
              <a:rPr lang="en-US" smtClean="0"/>
              <a:pPr/>
              <a:t>29</a:t>
            </a:fld>
            <a:r>
              <a:rPr lang="en-US" dirty="0" smtClean="0">
                <a:solidFill>
                  <a:prstClr val="black">
                    <a:tint val="75000"/>
                  </a:prstClr>
                </a:solidFill>
              </a:rPr>
              <a:t>/61</a:t>
            </a:r>
            <a:endParaRPr lang="en-US" dirty="0">
              <a:solidFill>
                <a:prstClr val="black">
                  <a:tint val="75000"/>
                </a:prstClr>
              </a:solidFill>
            </a:endParaRPr>
          </a:p>
        </p:txBody>
      </p:sp>
      <p:pic>
        <p:nvPicPr>
          <p:cNvPr id="6" name="Picture 6" descr="C:\Users\Public\Pictures\Sample Pictures\Brookhaven_NSLS_II.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88634" y="1911071"/>
            <a:ext cx="2578174" cy="16988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C:\Users\Public\Pictures\Sample Pictures\university-of-wisconsi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31200" y="3863182"/>
            <a:ext cx="2648946" cy="198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56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FEDERAL Extramural R&amp;D</a:t>
            </a:r>
            <a:endParaRPr lang="en-US"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3</a:t>
            </a:fld>
            <a:r>
              <a:rPr lang="en-US" dirty="0" smtClean="0">
                <a:solidFill>
                  <a:prstClr val="black">
                    <a:tint val="75000"/>
                  </a:prstClr>
                </a:solidFill>
              </a:rPr>
              <a:t>/61</a:t>
            </a:r>
            <a:endParaRPr lang="en-US" dirty="0">
              <a:solidFill>
                <a:prstClr val="black">
                  <a:tint val="75000"/>
                </a:prstClr>
              </a:solidFill>
            </a:endParaRPr>
          </a:p>
        </p:txBody>
      </p:sp>
      <p:pic>
        <p:nvPicPr>
          <p:cNvPr id="4099" name="Picture 3" descr="C:\Users\Public\Pictures\Sample Pictures\untitled.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22883" y="4086027"/>
            <a:ext cx="1295400" cy="971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C:\Users\Public\Pictures\Sample Pictures\US_capitol_building.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654750" y="3177808"/>
            <a:ext cx="1371600" cy="101830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49950" y="4220072"/>
            <a:ext cx="1905000" cy="338554"/>
          </a:xfrm>
          <a:prstGeom prst="rect">
            <a:avLst/>
          </a:prstGeom>
          <a:noFill/>
        </p:spPr>
        <p:txBody>
          <a:bodyPr wrap="square" rtlCol="0">
            <a:spAutoFit/>
          </a:bodyPr>
          <a:lstStyle/>
          <a:p>
            <a:pPr algn="ctr" fontAlgn="auto">
              <a:spcBef>
                <a:spcPts val="0"/>
              </a:spcBef>
              <a:spcAft>
                <a:spcPts val="0"/>
              </a:spcAft>
            </a:pPr>
            <a:r>
              <a:rPr lang="en-US" sz="1600" b="1" dirty="0">
                <a:solidFill>
                  <a:prstClr val="white">
                    <a:lumMod val="50000"/>
                  </a:prstClr>
                </a:solidFill>
                <a:latin typeface="Calibri"/>
              </a:rPr>
              <a:t>federal government</a:t>
            </a:r>
          </a:p>
        </p:txBody>
      </p:sp>
      <p:sp>
        <p:nvSpPr>
          <p:cNvPr id="10" name="Right Arrow 9"/>
          <p:cNvSpPr/>
          <p:nvPr/>
        </p:nvSpPr>
        <p:spPr>
          <a:xfrm>
            <a:off x="4261215" y="2899739"/>
            <a:ext cx="3079268" cy="1600521"/>
          </a:xfrm>
          <a:prstGeom prst="right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dirty="0">
                <a:solidFill>
                  <a:prstClr val="white">
                    <a:lumMod val="50000"/>
                  </a:prstClr>
                </a:solidFill>
              </a:rPr>
              <a:t>Extramural R&amp;D</a:t>
            </a:r>
          </a:p>
          <a:p>
            <a:pPr algn="ctr" fontAlgn="auto">
              <a:spcBef>
                <a:spcPts val="0"/>
              </a:spcBef>
              <a:spcAft>
                <a:spcPts val="0"/>
              </a:spcAft>
            </a:pPr>
            <a:r>
              <a:rPr lang="en-US" sz="1800" dirty="0">
                <a:solidFill>
                  <a:prstClr val="white">
                    <a:lumMod val="50000"/>
                  </a:prstClr>
                </a:solidFill>
              </a:rPr>
              <a:t>~$75B/year</a:t>
            </a:r>
          </a:p>
        </p:txBody>
      </p:sp>
      <p:sp>
        <p:nvSpPr>
          <p:cNvPr id="15" name="TextBox 14"/>
          <p:cNvSpPr txBox="1"/>
          <p:nvPr/>
        </p:nvSpPr>
        <p:spPr>
          <a:xfrm>
            <a:off x="7494547" y="2825443"/>
            <a:ext cx="1905000" cy="338554"/>
          </a:xfrm>
          <a:prstGeom prst="rect">
            <a:avLst/>
          </a:prstGeom>
          <a:noFill/>
        </p:spPr>
        <p:txBody>
          <a:bodyPr wrap="square" rtlCol="0">
            <a:spAutoFit/>
          </a:bodyPr>
          <a:lstStyle/>
          <a:p>
            <a:pPr algn="ctr" fontAlgn="auto">
              <a:spcBef>
                <a:spcPts val="0"/>
              </a:spcBef>
              <a:spcAft>
                <a:spcPts val="0"/>
              </a:spcAft>
            </a:pPr>
            <a:r>
              <a:rPr lang="en-US" sz="1600" b="1" dirty="0">
                <a:solidFill>
                  <a:prstClr val="white">
                    <a:lumMod val="50000"/>
                  </a:prstClr>
                </a:solidFill>
                <a:latin typeface="Calibri"/>
              </a:rPr>
              <a:t>businesses</a:t>
            </a:r>
          </a:p>
        </p:txBody>
      </p:sp>
      <p:sp>
        <p:nvSpPr>
          <p:cNvPr id="17" name="TextBox 16"/>
          <p:cNvSpPr txBox="1"/>
          <p:nvPr/>
        </p:nvSpPr>
        <p:spPr>
          <a:xfrm>
            <a:off x="7627701" y="5027633"/>
            <a:ext cx="1905000" cy="338554"/>
          </a:xfrm>
          <a:prstGeom prst="rect">
            <a:avLst/>
          </a:prstGeom>
          <a:noFill/>
        </p:spPr>
        <p:txBody>
          <a:bodyPr wrap="square" rtlCol="0">
            <a:spAutoFit/>
          </a:bodyPr>
          <a:lstStyle/>
          <a:p>
            <a:pPr algn="ctr" fontAlgn="auto">
              <a:spcBef>
                <a:spcPts val="0"/>
              </a:spcBef>
              <a:spcAft>
                <a:spcPts val="0"/>
              </a:spcAft>
            </a:pPr>
            <a:r>
              <a:rPr lang="en-US" sz="1600" b="1" dirty="0">
                <a:solidFill>
                  <a:prstClr val="white">
                    <a:lumMod val="50000"/>
                  </a:prstClr>
                </a:solidFill>
                <a:latin typeface="Calibri"/>
              </a:rPr>
              <a:t>universities</a:t>
            </a:r>
          </a:p>
        </p:txBody>
      </p:sp>
      <p:sp>
        <p:nvSpPr>
          <p:cNvPr id="19" name="TextBox 18"/>
          <p:cNvSpPr txBox="1"/>
          <p:nvPr/>
        </p:nvSpPr>
        <p:spPr>
          <a:xfrm>
            <a:off x="9488561" y="3655728"/>
            <a:ext cx="1905000" cy="584775"/>
          </a:xfrm>
          <a:prstGeom prst="rect">
            <a:avLst/>
          </a:prstGeom>
          <a:noFill/>
        </p:spPr>
        <p:txBody>
          <a:bodyPr wrap="square" rtlCol="0">
            <a:spAutoFit/>
          </a:bodyPr>
          <a:lstStyle/>
          <a:p>
            <a:pPr algn="ctr" fontAlgn="auto">
              <a:spcBef>
                <a:spcPts val="0"/>
              </a:spcBef>
              <a:spcAft>
                <a:spcPts val="0"/>
              </a:spcAft>
            </a:pPr>
            <a:r>
              <a:rPr lang="en-US" sz="1600" b="1" dirty="0">
                <a:solidFill>
                  <a:prstClr val="white">
                    <a:lumMod val="50000"/>
                  </a:prstClr>
                </a:solidFill>
                <a:latin typeface="Calibri"/>
              </a:rPr>
              <a:t>federally funded laboratories</a:t>
            </a:r>
          </a:p>
        </p:txBody>
      </p:sp>
      <p:pic>
        <p:nvPicPr>
          <p:cNvPr id="4102" name="Picture 6" descr="C:\Users\Public\Pictures\Sample Pictures\Brookhaven_NSLS_II.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94729" y="2714122"/>
            <a:ext cx="1365434" cy="8997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4" name="Picture 8" descr="C:\Users\Public\Pictures\Sample Pictures\2941_Exterior.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3104"/>
          <a:stretch/>
        </p:blipFill>
        <p:spPr bwMode="auto">
          <a:xfrm>
            <a:off x="7565568" y="1744355"/>
            <a:ext cx="1531264" cy="10810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6" name="Picture 10" descr="C:\Users\Public\Pictures\Sample Pictures\Niowave-school-1024x69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67655" y="4871299"/>
            <a:ext cx="1111095" cy="7562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909289" y="5634206"/>
            <a:ext cx="1427825" cy="584775"/>
          </a:xfrm>
          <a:prstGeom prst="rect">
            <a:avLst/>
          </a:prstGeom>
          <a:noFill/>
          <a:ln>
            <a:noFill/>
          </a:ln>
        </p:spPr>
        <p:txBody>
          <a:bodyPr wrap="square" rtlCol="0">
            <a:spAutoFit/>
          </a:bodyPr>
          <a:lstStyle/>
          <a:p>
            <a:pPr algn="ctr" fontAlgn="auto">
              <a:spcBef>
                <a:spcPts val="0"/>
              </a:spcBef>
              <a:spcAft>
                <a:spcPts val="0"/>
              </a:spcAft>
            </a:pPr>
            <a:r>
              <a:rPr lang="en-US" sz="1600" b="1" dirty="0">
                <a:solidFill>
                  <a:srgbClr val="1F497D"/>
                </a:solidFill>
                <a:latin typeface="Calibri"/>
              </a:rPr>
              <a:t>small businesses</a:t>
            </a:r>
          </a:p>
        </p:txBody>
      </p:sp>
      <p:sp>
        <p:nvSpPr>
          <p:cNvPr id="13" name="Bent Arrow 12"/>
          <p:cNvSpPr/>
          <p:nvPr/>
        </p:nvSpPr>
        <p:spPr>
          <a:xfrm rot="5400000">
            <a:off x="4139620" y="4137828"/>
            <a:ext cx="1143000" cy="874527"/>
          </a:xfrm>
          <a:prstGeom prst="ben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black"/>
              </a:solidFill>
            </a:endParaRPr>
          </a:p>
        </p:txBody>
      </p:sp>
      <p:sp>
        <p:nvSpPr>
          <p:cNvPr id="16" name="TextBox 15"/>
          <p:cNvSpPr txBox="1"/>
          <p:nvPr/>
        </p:nvSpPr>
        <p:spPr>
          <a:xfrm>
            <a:off x="3261593" y="4987875"/>
            <a:ext cx="1752600" cy="646331"/>
          </a:xfrm>
          <a:prstGeom prst="rect">
            <a:avLst/>
          </a:prstGeom>
          <a:noFill/>
          <a:ln>
            <a:noFill/>
          </a:ln>
        </p:spPr>
        <p:txBody>
          <a:bodyPr wrap="square" rtlCol="0">
            <a:spAutoFit/>
          </a:bodyPr>
          <a:lstStyle/>
          <a:p>
            <a:pPr algn="ctr" fontAlgn="auto">
              <a:spcBef>
                <a:spcPts val="0"/>
              </a:spcBef>
              <a:spcAft>
                <a:spcPts val="0"/>
              </a:spcAft>
            </a:pPr>
            <a:r>
              <a:rPr lang="en-US" sz="1800" b="1" dirty="0">
                <a:solidFill>
                  <a:srgbClr val="1F497D"/>
                </a:solidFill>
                <a:latin typeface="Calibri"/>
              </a:rPr>
              <a:t>SBIR/STTR </a:t>
            </a:r>
          </a:p>
          <a:p>
            <a:pPr algn="ctr" fontAlgn="auto">
              <a:spcBef>
                <a:spcPts val="0"/>
              </a:spcBef>
              <a:spcAft>
                <a:spcPts val="0"/>
              </a:spcAft>
            </a:pPr>
            <a:r>
              <a:rPr lang="en-US" sz="1800" b="1" dirty="0" smtClean="0">
                <a:solidFill>
                  <a:srgbClr val="1F497D"/>
                </a:solidFill>
                <a:latin typeface="Calibri"/>
              </a:rPr>
              <a:t>~$3B/year</a:t>
            </a:r>
            <a:endParaRPr lang="en-US" sz="1800" b="1" dirty="0">
              <a:solidFill>
                <a:srgbClr val="1F497D"/>
              </a:solidFill>
              <a:latin typeface="Calibri"/>
            </a:endParaRPr>
          </a:p>
        </p:txBody>
      </p:sp>
      <p:sp>
        <p:nvSpPr>
          <p:cNvPr id="2" name="Bent Arrow 1"/>
          <p:cNvSpPr/>
          <p:nvPr/>
        </p:nvSpPr>
        <p:spPr>
          <a:xfrm rot="5400000">
            <a:off x="4703263" y="3503732"/>
            <a:ext cx="728784" cy="1589281"/>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black"/>
              </a:solidFill>
            </a:endParaRPr>
          </a:p>
        </p:txBody>
      </p:sp>
    </p:spTree>
    <p:extLst>
      <p:ext uri="{BB962C8B-B14F-4D97-AF65-F5344CB8AC3E}">
        <p14:creationId xmlns:p14="http://schemas.microsoft.com/office/powerpoint/2010/main" val="4090879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Technology Transfer Opportunity Topic</a:t>
            </a:r>
            <a:endParaRPr lang="en-US" dirty="0"/>
          </a:p>
        </p:txBody>
      </p:sp>
      <p:sp>
        <p:nvSpPr>
          <p:cNvPr id="3" name="Content Placeholder 2"/>
          <p:cNvSpPr>
            <a:spLocks noGrp="1"/>
          </p:cNvSpPr>
          <p:nvPr>
            <p:ph idx="1"/>
          </p:nvPr>
        </p:nvSpPr>
        <p:spPr>
          <a:xfrm>
            <a:off x="609600" y="1600201"/>
            <a:ext cx="4140528" cy="4525963"/>
          </a:xfrm>
        </p:spPr>
        <p:txBody>
          <a:bodyPr>
            <a:normAutofit/>
          </a:bodyPr>
          <a:lstStyle/>
          <a:p>
            <a:r>
              <a:rPr lang="en-US" sz="2000" dirty="0" smtClean="0"/>
              <a:t>Technology Transfer Opportunity</a:t>
            </a:r>
          </a:p>
          <a:p>
            <a:pPr lvl="1"/>
            <a:r>
              <a:rPr lang="en-US" sz="1800" dirty="0" smtClean="0"/>
              <a:t>The topic or subtopic will be clearly labeled</a:t>
            </a:r>
          </a:p>
          <a:p>
            <a:r>
              <a:rPr lang="en-US" sz="2000" dirty="0" smtClean="0"/>
              <a:t>Research Organization</a:t>
            </a:r>
          </a:p>
          <a:p>
            <a:pPr lvl="1"/>
            <a:r>
              <a:rPr lang="en-US" sz="1800" dirty="0" smtClean="0"/>
              <a:t>The DOE National Lab or university responsible for the TTO is listed along with contact information and other references</a:t>
            </a:r>
          </a:p>
          <a:p>
            <a:pPr lvl="1"/>
            <a:r>
              <a:rPr lang="en-US" sz="1800" dirty="0" smtClean="0"/>
              <a:t>Please contact the Lab or university to obtain information about the TTO</a:t>
            </a:r>
          </a:p>
          <a:p>
            <a:r>
              <a:rPr lang="en-US" sz="2000" dirty="0" smtClean="0"/>
              <a:t>DOE Program Manager</a:t>
            </a:r>
          </a:p>
          <a:p>
            <a:pPr lvl="1"/>
            <a:endParaRPr lang="en-US" sz="1800"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0128" y="2793190"/>
            <a:ext cx="6458737" cy="3243914"/>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50128" y="1600201"/>
            <a:ext cx="6458737" cy="1010424"/>
          </a:xfrm>
          <a:prstGeom prst="rect">
            <a:avLst/>
          </a:prstGeom>
        </p:spPr>
      </p:pic>
      <p:sp>
        <p:nvSpPr>
          <p:cNvPr id="7" name="Slide Number Placeholder 3"/>
          <p:cNvSpPr>
            <a:spLocks noGrp="1"/>
          </p:cNvSpPr>
          <p:nvPr>
            <p:ph type="sldNum" sz="quarter" idx="12"/>
          </p:nvPr>
        </p:nvSpPr>
        <p:spPr>
          <a:xfrm>
            <a:off x="8331200" y="6356351"/>
            <a:ext cx="2844800" cy="365125"/>
          </a:xfrm>
        </p:spPr>
        <p:txBody>
          <a:bodyPr/>
          <a:lstStyle/>
          <a:p>
            <a:endParaRPr lang="en-US" dirty="0" smtClean="0"/>
          </a:p>
          <a:p>
            <a:r>
              <a:rPr lang="en-US" dirty="0" smtClean="0"/>
              <a:t> 31</a:t>
            </a:r>
            <a:r>
              <a:rPr lang="en-US" dirty="0" smtClean="0">
                <a:solidFill>
                  <a:prstClr val="black">
                    <a:tint val="75000"/>
                  </a:prstClr>
                </a:solidFill>
              </a:rPr>
              <a:t>/61</a:t>
            </a:r>
            <a:endParaRPr lang="en-US" dirty="0">
              <a:solidFill>
                <a:prstClr val="black">
                  <a:tint val="75000"/>
                </a:prstClr>
              </a:solidFill>
            </a:endParaRPr>
          </a:p>
        </p:txBody>
      </p:sp>
    </p:spTree>
    <p:extLst>
      <p:ext uri="{BB962C8B-B14F-4D97-AF65-F5344CB8AC3E}">
        <p14:creationId xmlns:p14="http://schemas.microsoft.com/office/powerpoint/2010/main" val="77665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Opportunity Announcement (FOA)</a:t>
            </a:r>
            <a:endParaRPr lang="en-US" dirty="0"/>
          </a:p>
        </p:txBody>
      </p:sp>
      <p:sp>
        <p:nvSpPr>
          <p:cNvPr id="3" name="Content Placeholder 2"/>
          <p:cNvSpPr>
            <a:spLocks noGrp="1"/>
          </p:cNvSpPr>
          <p:nvPr>
            <p:ph idx="1"/>
          </p:nvPr>
        </p:nvSpPr>
        <p:spPr>
          <a:xfrm>
            <a:off x="609600" y="1600201"/>
            <a:ext cx="6539345" cy="4525963"/>
          </a:xfrm>
        </p:spPr>
        <p:txBody>
          <a:bodyPr>
            <a:normAutofit/>
          </a:bodyPr>
          <a:lstStyle/>
          <a:p>
            <a:r>
              <a:rPr lang="en-US" sz="2000" dirty="0" smtClean="0"/>
              <a:t>FOA</a:t>
            </a:r>
          </a:p>
          <a:p>
            <a:pPr lvl="1"/>
            <a:r>
              <a:rPr lang="en-US" sz="1800" dirty="0" smtClean="0"/>
              <a:t>Available at the </a:t>
            </a:r>
            <a:r>
              <a:rPr lang="en-US" sz="1800" dirty="0" smtClean="0">
                <a:hlinkClick r:id="rId2"/>
              </a:rPr>
              <a:t>DOE SBIR website </a:t>
            </a:r>
            <a:r>
              <a:rPr lang="en-US" sz="1800" dirty="0" smtClean="0"/>
              <a:t>or </a:t>
            </a:r>
            <a:r>
              <a:rPr lang="en-US" sz="1800" dirty="0" smtClean="0">
                <a:hlinkClick r:id="rId3"/>
              </a:rPr>
              <a:t>Grants.gov</a:t>
            </a:r>
            <a:r>
              <a:rPr lang="en-US" sz="1800" dirty="0" smtClean="0"/>
              <a:t> and includes information on</a:t>
            </a:r>
          </a:p>
          <a:p>
            <a:pPr lvl="2"/>
            <a:r>
              <a:rPr lang="en-US" sz="1600" dirty="0" smtClean="0"/>
              <a:t>Anticipated number of awards and funding available</a:t>
            </a:r>
          </a:p>
          <a:p>
            <a:pPr lvl="2"/>
            <a:r>
              <a:rPr lang="en-US" sz="1600" dirty="0" smtClean="0"/>
              <a:t>Eligibility</a:t>
            </a:r>
          </a:p>
          <a:p>
            <a:pPr lvl="2"/>
            <a:r>
              <a:rPr lang="en-US" sz="1600" dirty="0" smtClean="0"/>
              <a:t>Application Requirements</a:t>
            </a:r>
          </a:p>
          <a:p>
            <a:pPr lvl="2"/>
            <a:r>
              <a:rPr lang="en-US" sz="1600" dirty="0" smtClean="0"/>
              <a:t>Review Criteria</a:t>
            </a:r>
          </a:p>
          <a:p>
            <a:pPr lvl="2"/>
            <a:r>
              <a:rPr lang="en-US" sz="1600" dirty="0" smtClean="0"/>
              <a:t>Award Administration</a:t>
            </a:r>
          </a:p>
          <a:p>
            <a:pPr lvl="1"/>
            <a:r>
              <a:rPr lang="en-US" sz="1800" dirty="0" smtClean="0"/>
              <a:t>Open for approximately 9 weeks</a:t>
            </a:r>
          </a:p>
          <a:p>
            <a:r>
              <a:rPr lang="en-US" sz="2000" dirty="0" smtClean="0"/>
              <a:t>Communications with DOE program managers</a:t>
            </a:r>
          </a:p>
          <a:p>
            <a:pPr lvl="1"/>
            <a:r>
              <a:rPr lang="en-US" sz="1800" dirty="0" smtClean="0"/>
              <a:t>Open communication permitted to clarify the scope of the topic and subtopic prior to submitting an application</a:t>
            </a:r>
            <a:endParaRPr lang="en-US" sz="1800" dirty="0"/>
          </a:p>
        </p:txBody>
      </p:sp>
      <p:sp>
        <p:nvSpPr>
          <p:cNvPr id="4" name="Slide Number Placeholder 3"/>
          <p:cNvSpPr>
            <a:spLocks noGrp="1"/>
          </p:cNvSpPr>
          <p:nvPr>
            <p:ph type="sldNum" sz="quarter" idx="12"/>
          </p:nvPr>
        </p:nvSpPr>
        <p:spPr/>
        <p:txBody>
          <a:bodyPr/>
          <a:lstStyle/>
          <a:p>
            <a:fld id="{CFB0700A-AA3D-461B-A3B6-39C39373F01C}" type="slidenum">
              <a:rPr lang="en-US" smtClean="0"/>
              <a:pPr/>
              <a:t>31</a:t>
            </a:fld>
            <a:r>
              <a:rPr lang="en-US" dirty="0" smtClean="0"/>
              <a:t>/61</a:t>
            </a:r>
            <a:endParaRPr lang="en-US" dirty="0"/>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68044" y="1600201"/>
            <a:ext cx="4130377" cy="4525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Commercialization</a:t>
            </a:r>
            <a:endParaRPr lang="en-US" dirty="0"/>
          </a:p>
        </p:txBody>
      </p:sp>
      <p:sp>
        <p:nvSpPr>
          <p:cNvPr id="6" name="Content Placeholder 5"/>
          <p:cNvSpPr>
            <a:spLocks noGrp="1"/>
          </p:cNvSpPr>
          <p:nvPr>
            <p:ph idx="1"/>
          </p:nvPr>
        </p:nvSpPr>
        <p:spPr/>
        <p:txBody>
          <a:bodyPr>
            <a:normAutofit/>
          </a:bodyPr>
          <a:lstStyle/>
          <a:p>
            <a:r>
              <a:rPr lang="en-US" sz="1800" dirty="0"/>
              <a:t>DOE topics are drafted by program managers who are aware of the technology roadblocks but may not be aware of the commercialization challenges</a:t>
            </a:r>
          </a:p>
          <a:p>
            <a:r>
              <a:rPr lang="en-US" sz="1800" dirty="0"/>
              <a:t>Small business applications are expected to address the commercialization challenges and ensure that there is a profitable business opportunity</a:t>
            </a:r>
          </a:p>
          <a:p>
            <a:pPr lvl="1"/>
            <a:r>
              <a:rPr lang="en-US" sz="1600" dirty="0"/>
              <a:t>Phase I &amp; II Applications must include Commercialization Plans </a:t>
            </a:r>
          </a:p>
          <a:p>
            <a:pPr lvl="1"/>
            <a:r>
              <a:rPr lang="en-US" sz="1600" dirty="0" smtClean="0"/>
              <a:t>Commercialization Plans accommodate long commercialization timeframes:  emphasis on first 10 years of commercialization beginning with first sale</a:t>
            </a:r>
          </a:p>
          <a:p>
            <a:pPr lvl="1"/>
            <a:r>
              <a:rPr lang="en-US" sz="1600" dirty="0" smtClean="0"/>
              <a:t>Ability to leverage the technology for follow-on markets can also be included</a:t>
            </a:r>
            <a:endParaRPr lang="en-US" sz="1600" dirty="0"/>
          </a:p>
          <a:p>
            <a:r>
              <a:rPr lang="en-US" sz="1800" dirty="0"/>
              <a:t>DOE performs follow-up surveys to track commercialization outcomes of its SBIR/STTR awards</a:t>
            </a:r>
          </a:p>
          <a:p>
            <a:pPr lvl="1"/>
            <a:endParaRPr lang="en-US" sz="1800"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32</a:t>
            </a:fld>
            <a:r>
              <a:rPr lang="en-US" dirty="0" smtClean="0">
                <a:solidFill>
                  <a:prstClr val="black">
                    <a:tint val="75000"/>
                  </a:prstClr>
                </a:solidFill>
              </a:rPr>
              <a:t>/61</a:t>
            </a:r>
            <a:endParaRPr lang="en-US" dirty="0">
              <a:solidFill>
                <a:prstClr val="black">
                  <a:tint val="75000"/>
                </a:prstClr>
              </a:solidFill>
            </a:endParaRPr>
          </a:p>
        </p:txBody>
      </p:sp>
      <p:pic>
        <p:nvPicPr>
          <p:cNvPr id="4098" name="Picture 2" descr="C:\Users\Public\Pictures\Sample Pictures\large_manufacturin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86179" y="4595436"/>
            <a:ext cx="3628286" cy="16458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476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Letters of Intent  (LOI)</a:t>
            </a:r>
            <a:endParaRPr lang="en-US" dirty="0"/>
          </a:p>
        </p:txBody>
      </p:sp>
      <p:sp>
        <p:nvSpPr>
          <p:cNvPr id="3" name="Content Placeholder 2"/>
          <p:cNvSpPr>
            <a:spLocks noGrp="1"/>
          </p:cNvSpPr>
          <p:nvPr>
            <p:ph idx="1"/>
          </p:nvPr>
        </p:nvSpPr>
        <p:spPr>
          <a:xfrm>
            <a:off x="760021" y="1600201"/>
            <a:ext cx="6383729" cy="4525963"/>
          </a:xfrm>
        </p:spPr>
        <p:txBody>
          <a:bodyPr>
            <a:noAutofit/>
          </a:bodyPr>
          <a:lstStyle/>
          <a:p>
            <a:r>
              <a:rPr lang="en-US" sz="1800" dirty="0"/>
              <a:t>Requirement</a:t>
            </a:r>
          </a:p>
          <a:p>
            <a:pPr lvl="1"/>
            <a:r>
              <a:rPr lang="en-US" sz="1600" dirty="0"/>
              <a:t>You must submit an LOI by the due date to be eligible to submit an application</a:t>
            </a:r>
          </a:p>
          <a:p>
            <a:r>
              <a:rPr lang="en-US" sz="1800" dirty="0"/>
              <a:t>Primary purpose</a:t>
            </a:r>
          </a:p>
          <a:p>
            <a:pPr lvl="1"/>
            <a:r>
              <a:rPr lang="en-US" sz="1600" dirty="0"/>
              <a:t>begin reviewer assignment to reduce award </a:t>
            </a:r>
            <a:r>
              <a:rPr lang="en-US" sz="1600" dirty="0" smtClean="0"/>
              <a:t>selection time</a:t>
            </a:r>
            <a:endParaRPr lang="en-US" sz="1600" dirty="0"/>
          </a:p>
          <a:p>
            <a:pPr lvl="1"/>
            <a:r>
              <a:rPr lang="en-US" sz="1600" dirty="0"/>
              <a:t>due 3 weeks after FOA is issued</a:t>
            </a:r>
          </a:p>
          <a:p>
            <a:r>
              <a:rPr lang="en-US" sz="1800" dirty="0"/>
              <a:t>Secondary purpose</a:t>
            </a:r>
          </a:p>
          <a:p>
            <a:pPr lvl="1"/>
            <a:r>
              <a:rPr lang="en-US" sz="1600" dirty="0"/>
              <a:t>provide email notification to applicants who appear to be  non-responsive; you may submit </a:t>
            </a:r>
            <a:r>
              <a:rPr lang="en-US" sz="1600" dirty="0" smtClean="0"/>
              <a:t>an application </a:t>
            </a:r>
            <a:r>
              <a:rPr lang="en-US" sz="1600" dirty="0"/>
              <a:t>if you receive this notification</a:t>
            </a:r>
          </a:p>
          <a:p>
            <a:pPr lvl="1"/>
            <a:r>
              <a:rPr lang="en-US" sz="1600" dirty="0"/>
              <a:t>Applicants whose LOI appears responsive will NOT receive a notification</a:t>
            </a:r>
          </a:p>
          <a:p>
            <a:r>
              <a:rPr lang="en-US" sz="1800" dirty="0"/>
              <a:t>Limits</a:t>
            </a:r>
          </a:p>
          <a:p>
            <a:pPr lvl="1"/>
            <a:r>
              <a:rPr lang="en-US" sz="1600" dirty="0"/>
              <a:t>Small businesses may submit only 10 letters of intent (and 10 applications) per solicitation</a:t>
            </a:r>
          </a:p>
          <a:p>
            <a:pPr lvl="1"/>
            <a:endParaRPr lang="en-US" sz="1600" dirty="0"/>
          </a:p>
          <a:p>
            <a:pPr lvl="1"/>
            <a:endParaRPr lang="en-US" sz="1600" dirty="0"/>
          </a:p>
        </p:txBody>
      </p:sp>
      <p:sp>
        <p:nvSpPr>
          <p:cNvPr id="5" name="Slide Number Placeholder 4"/>
          <p:cNvSpPr>
            <a:spLocks noGrp="1"/>
          </p:cNvSpPr>
          <p:nvPr>
            <p:ph type="sldNum" sz="quarter" idx="12"/>
          </p:nvPr>
        </p:nvSpPr>
        <p:spPr/>
        <p:txBody>
          <a:bodyPr/>
          <a:lstStyle/>
          <a:p>
            <a:pPr>
              <a:defRPr/>
            </a:pPr>
            <a:fld id="{F2898D1E-D11C-45C6-A7D1-F709A31F086A}" type="slidenum">
              <a:rPr lang="en-US" smtClean="0"/>
              <a:pPr>
                <a:defRPr/>
              </a:pPr>
              <a:t>33</a:t>
            </a:fld>
            <a:r>
              <a:rPr lang="en-US" dirty="0" smtClean="0">
                <a:solidFill>
                  <a:prstClr val="black">
                    <a:tint val="75000"/>
                  </a:prstClr>
                </a:solidFill>
              </a:rPr>
              <a:t>/61</a:t>
            </a:r>
            <a:endParaRPr lang="en-US" dirty="0">
              <a:solidFill>
                <a:prstClr val="black">
                  <a:tint val="75000"/>
                </a:prstClr>
              </a:solidFill>
            </a:endParaRPr>
          </a:p>
        </p:txBody>
      </p:sp>
      <p:sp>
        <p:nvSpPr>
          <p:cNvPr id="4" name="Content Placeholder 3"/>
          <p:cNvSpPr>
            <a:spLocks noGrp="1"/>
          </p:cNvSpPr>
          <p:nvPr>
            <p:ph sz="half" idx="4294967295"/>
          </p:nvPr>
        </p:nvSpPr>
        <p:spPr>
          <a:xfrm>
            <a:off x="7143750" y="1600200"/>
            <a:ext cx="4273893" cy="4525963"/>
          </a:xfrm>
          <a:solidFill>
            <a:schemeClr val="bg1"/>
          </a:solidFill>
          <a:ln>
            <a:noFill/>
          </a:ln>
          <a:effectLst>
            <a:outerShdw blurRad="50800" dist="38100" dir="2700000" algn="tl" rotWithShape="0">
              <a:prstClr val="black">
                <a:alpha val="40000"/>
              </a:prstClr>
            </a:outerShdw>
          </a:effectLst>
        </p:spPr>
        <p:txBody>
          <a:bodyPr>
            <a:normAutofit fontScale="85000" lnSpcReduction="20000"/>
          </a:bodyPr>
          <a:lstStyle/>
          <a:p>
            <a:pPr marL="0" indent="0">
              <a:buNone/>
              <a:tabLst>
                <a:tab pos="228600" algn="l"/>
              </a:tabLst>
            </a:pPr>
            <a:r>
              <a:rPr lang="en-US" sz="2600" dirty="0" smtClean="0">
                <a:solidFill>
                  <a:schemeClr val="tx2"/>
                </a:solidFill>
              </a:rPr>
              <a:t>Content of LOI</a:t>
            </a:r>
          </a:p>
          <a:p>
            <a:pPr>
              <a:tabLst>
                <a:tab pos="228600" algn="l"/>
              </a:tabLst>
            </a:pPr>
            <a:r>
              <a:rPr lang="en-US" sz="2600" dirty="0">
                <a:solidFill>
                  <a:schemeClr val="tx2"/>
                </a:solidFill>
              </a:rPr>
              <a:t>Title</a:t>
            </a:r>
          </a:p>
          <a:p>
            <a:r>
              <a:rPr lang="en-US" sz="2600" dirty="0">
                <a:solidFill>
                  <a:schemeClr val="tx2"/>
                </a:solidFill>
              </a:rPr>
              <a:t>Topic and </a:t>
            </a:r>
            <a:r>
              <a:rPr lang="en-US" sz="2600" dirty="0" smtClean="0">
                <a:solidFill>
                  <a:schemeClr val="tx2"/>
                </a:solidFill>
              </a:rPr>
              <a:t>Subtopic</a:t>
            </a:r>
            <a:endParaRPr lang="en-US" sz="2600" dirty="0">
              <a:solidFill>
                <a:schemeClr val="tx2"/>
              </a:solidFill>
            </a:endParaRPr>
          </a:p>
          <a:p>
            <a:r>
              <a:rPr lang="en-US" sz="2600" dirty="0">
                <a:solidFill>
                  <a:schemeClr val="tx2"/>
                </a:solidFill>
              </a:rPr>
              <a:t>Abstract (&lt;500 words)</a:t>
            </a:r>
          </a:p>
          <a:p>
            <a:pPr marL="741363" lvl="1"/>
            <a:r>
              <a:rPr lang="en-US" sz="2400" b="1" i="1" dirty="0">
                <a:solidFill>
                  <a:srgbClr val="FF0000"/>
                </a:solidFill>
              </a:rPr>
              <a:t>Provide sufficient technical detail to enable reviewer </a:t>
            </a:r>
            <a:r>
              <a:rPr lang="en-US" sz="2400" b="1" i="1" dirty="0" smtClean="0">
                <a:solidFill>
                  <a:srgbClr val="FF0000"/>
                </a:solidFill>
              </a:rPr>
              <a:t>assignment</a:t>
            </a:r>
          </a:p>
          <a:p>
            <a:pPr marL="741363" lvl="1"/>
            <a:r>
              <a:rPr lang="en-US" sz="2400" dirty="0" smtClean="0">
                <a:solidFill>
                  <a:schemeClr val="tx2"/>
                </a:solidFill>
              </a:rPr>
              <a:t>Non-proprietary</a:t>
            </a:r>
            <a:endParaRPr lang="en-US" sz="2400" dirty="0">
              <a:solidFill>
                <a:schemeClr val="tx2"/>
              </a:solidFill>
            </a:endParaRPr>
          </a:p>
          <a:p>
            <a:r>
              <a:rPr lang="en-US" sz="2600" dirty="0">
                <a:solidFill>
                  <a:schemeClr val="tx2"/>
                </a:solidFill>
              </a:rPr>
              <a:t>List of </a:t>
            </a:r>
            <a:r>
              <a:rPr lang="en-US" sz="2600" dirty="0" smtClean="0">
                <a:solidFill>
                  <a:schemeClr val="tx2"/>
                </a:solidFill>
              </a:rPr>
              <a:t>Collaborators</a:t>
            </a:r>
            <a:endParaRPr lang="en-US" sz="2600" dirty="0">
              <a:solidFill>
                <a:schemeClr val="tx2"/>
              </a:solidFill>
            </a:endParaRPr>
          </a:p>
          <a:p>
            <a:r>
              <a:rPr lang="en-US" sz="2600" dirty="0">
                <a:solidFill>
                  <a:schemeClr val="tx2"/>
                </a:solidFill>
              </a:rPr>
              <a:t>Small </a:t>
            </a:r>
            <a:r>
              <a:rPr lang="en-US" sz="2600" dirty="0" smtClean="0">
                <a:solidFill>
                  <a:schemeClr val="tx2"/>
                </a:solidFill>
              </a:rPr>
              <a:t>Business </a:t>
            </a:r>
            <a:r>
              <a:rPr lang="en-US" sz="2600" dirty="0">
                <a:solidFill>
                  <a:schemeClr val="tx2"/>
                </a:solidFill>
              </a:rPr>
              <a:t>I</a:t>
            </a:r>
            <a:r>
              <a:rPr lang="en-US" sz="2600" dirty="0" smtClean="0">
                <a:solidFill>
                  <a:schemeClr val="tx2"/>
                </a:solidFill>
              </a:rPr>
              <a:t>nformation</a:t>
            </a:r>
            <a:endParaRPr lang="en-US" sz="2600" dirty="0">
              <a:solidFill>
                <a:schemeClr val="tx2"/>
              </a:solidFill>
            </a:endParaRPr>
          </a:p>
          <a:p>
            <a:pPr marL="741363" lvl="1"/>
            <a:r>
              <a:rPr lang="en-US" sz="2400" dirty="0">
                <a:solidFill>
                  <a:schemeClr val="tx2"/>
                </a:solidFill>
              </a:rPr>
              <a:t>Name, address</a:t>
            </a:r>
          </a:p>
          <a:p>
            <a:pPr marL="741363" lvl="1"/>
            <a:r>
              <a:rPr lang="en-US" sz="2400" dirty="0">
                <a:solidFill>
                  <a:schemeClr val="tx2"/>
                </a:solidFill>
              </a:rPr>
              <a:t>Business </a:t>
            </a:r>
            <a:r>
              <a:rPr lang="en-US" sz="2400" dirty="0" smtClean="0">
                <a:solidFill>
                  <a:schemeClr val="tx2"/>
                </a:solidFill>
              </a:rPr>
              <a:t>Official </a:t>
            </a:r>
            <a:r>
              <a:rPr lang="en-US" sz="2400" dirty="0">
                <a:solidFill>
                  <a:schemeClr val="tx2"/>
                </a:solidFill>
              </a:rPr>
              <a:t>and contact information</a:t>
            </a:r>
          </a:p>
          <a:p>
            <a:pPr marL="741363" lvl="1"/>
            <a:r>
              <a:rPr lang="en-US" sz="2400" dirty="0">
                <a:solidFill>
                  <a:schemeClr val="tx2"/>
                </a:solidFill>
              </a:rPr>
              <a:t>Principal </a:t>
            </a:r>
            <a:r>
              <a:rPr lang="en-US" sz="2400" dirty="0" smtClean="0">
                <a:solidFill>
                  <a:schemeClr val="tx2"/>
                </a:solidFill>
              </a:rPr>
              <a:t>Investigator</a:t>
            </a:r>
            <a:endParaRPr lang="en-US" sz="2400" dirty="0">
              <a:solidFill>
                <a:schemeClr val="tx2"/>
              </a:solidFill>
            </a:endParaRPr>
          </a:p>
          <a:p>
            <a:pPr marL="0" indent="0">
              <a:buNone/>
            </a:pPr>
            <a:endParaRPr lang="en-US" sz="26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Letter of Intent (LOI) Submission</a:t>
            </a:r>
            <a:endParaRPr lang="en-US" dirty="0"/>
          </a:p>
        </p:txBody>
      </p:sp>
      <p:sp>
        <p:nvSpPr>
          <p:cNvPr id="4" name="Content Placeholder 3"/>
          <p:cNvSpPr>
            <a:spLocks noGrp="1"/>
          </p:cNvSpPr>
          <p:nvPr>
            <p:ph idx="1"/>
          </p:nvPr>
        </p:nvSpPr>
        <p:spPr>
          <a:xfrm>
            <a:off x="609600" y="1600201"/>
            <a:ext cx="5434940" cy="4525963"/>
          </a:xfrm>
        </p:spPr>
        <p:txBody>
          <a:bodyPr>
            <a:normAutofit lnSpcReduction="10000"/>
          </a:bodyPr>
          <a:lstStyle/>
          <a:p>
            <a:r>
              <a:rPr lang="en-US" dirty="0" smtClean="0"/>
              <a:t>Submit LOI online directly to the DOE Portfolio Analysis and Management System (PAMS) website:  </a:t>
            </a:r>
            <a:r>
              <a:rPr lang="en-US" dirty="0" smtClean="0">
                <a:hlinkClick r:id="rId2"/>
              </a:rPr>
              <a:t>https://pamspublic.science.energy.gov/</a:t>
            </a:r>
            <a:endParaRPr lang="en-US" dirty="0"/>
          </a:p>
          <a:p>
            <a:endParaRPr lang="en-US" dirty="0" smtClean="0"/>
          </a:p>
          <a:p>
            <a:pPr lvl="1"/>
            <a:r>
              <a:rPr lang="en-US" dirty="0" smtClean="0"/>
              <a:t>Select “Create New PAMS Account” (if you do not have an account)</a:t>
            </a:r>
          </a:p>
          <a:p>
            <a:pPr lvl="1"/>
            <a:r>
              <a:rPr lang="en-US" dirty="0" smtClean="0"/>
              <a:t>Submit your abstract as a PDF file</a:t>
            </a:r>
          </a:p>
          <a:p>
            <a:pPr lvl="1"/>
            <a:r>
              <a:rPr lang="en-US" dirty="0" smtClean="0"/>
              <a:t>Utilize the </a:t>
            </a:r>
            <a:r>
              <a:rPr lang="en-US" dirty="0" smtClean="0">
                <a:hlinkClick r:id="rId3"/>
              </a:rPr>
              <a:t>LOI instructions </a:t>
            </a:r>
            <a:r>
              <a:rPr lang="en-US" dirty="0" smtClean="0"/>
              <a:t>available at the DOE website to ensure that you submit all the required information</a:t>
            </a:r>
          </a:p>
          <a:p>
            <a:pPr lvl="1"/>
            <a:r>
              <a:rPr lang="en-US" dirty="0" smtClean="0"/>
              <a:t>For additional details on the LOI submission process, see the FOA</a:t>
            </a:r>
            <a:endParaRPr lang="en-US" dirty="0"/>
          </a:p>
        </p:txBody>
      </p:sp>
      <p:sp>
        <p:nvSpPr>
          <p:cNvPr id="3" name="Slide Number Placeholder 2"/>
          <p:cNvSpPr>
            <a:spLocks noGrp="1"/>
          </p:cNvSpPr>
          <p:nvPr>
            <p:ph type="sldNum" sz="quarter" idx="12"/>
          </p:nvPr>
        </p:nvSpPr>
        <p:spPr/>
        <p:txBody>
          <a:bodyPr/>
          <a:lstStyle/>
          <a:p>
            <a:fld id="{05049ED1-3483-43B8-8DF2-5521B918A34E}" type="slidenum">
              <a:rPr lang="en-US" smtClean="0"/>
              <a:pPr/>
              <a:t>34</a:t>
            </a:fld>
            <a:r>
              <a:rPr lang="en-US" dirty="0" smtClean="0">
                <a:solidFill>
                  <a:prstClr val="black">
                    <a:tint val="75000"/>
                  </a:prstClr>
                </a:solidFill>
              </a:rPr>
              <a:t>/61</a:t>
            </a:r>
            <a:endParaRPr lang="en-US" dirty="0">
              <a:solidFill>
                <a:prstClr val="black">
                  <a:tint val="75000"/>
                </a:prstClr>
              </a:solidFill>
            </a:endParaRPr>
          </a:p>
        </p:txBody>
      </p:sp>
      <p:pic>
        <p:nvPicPr>
          <p:cNvPr id="307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87916" y="2161309"/>
            <a:ext cx="4488084" cy="319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Intent: Sample Abstract</a:t>
            </a:r>
            <a:endParaRPr lang="en-US" dirty="0"/>
          </a:p>
        </p:txBody>
      </p:sp>
      <p:sp>
        <p:nvSpPr>
          <p:cNvPr id="3" name="Content Placeholder 2"/>
          <p:cNvSpPr>
            <a:spLocks noGrp="1"/>
          </p:cNvSpPr>
          <p:nvPr>
            <p:ph idx="1"/>
          </p:nvPr>
        </p:nvSpPr>
        <p:spPr>
          <a:xfrm>
            <a:off x="609600" y="1600201"/>
            <a:ext cx="7810005" cy="4525963"/>
          </a:xfrm>
        </p:spPr>
        <p:txBody>
          <a:bodyPr>
            <a:normAutofit fontScale="70000" lnSpcReduction="20000"/>
          </a:bodyPr>
          <a:lstStyle/>
          <a:p>
            <a:pPr marL="0" indent="0">
              <a:buNone/>
            </a:pPr>
            <a:r>
              <a:rPr lang="en-US" dirty="0"/>
              <a:t>ABC LLC will develop a new class of low cost battery separator </a:t>
            </a:r>
            <a:r>
              <a:rPr lang="en-US" dirty="0" smtClean="0"/>
              <a:t>materials </a:t>
            </a:r>
            <a:r>
              <a:rPr lang="en-US" dirty="0"/>
              <a:t>for </a:t>
            </a:r>
            <a:r>
              <a:rPr lang="en-US" dirty="0" smtClean="0"/>
              <a:t>lithium </a:t>
            </a:r>
            <a:r>
              <a:rPr lang="en-US" dirty="0"/>
              <a:t>ion batteries. It is anticipated that the cost of this separator will be 70% lower than separator materials available today and will be a critical factor in reaching the $150/kWh cost target specified in topic 4b for lithium ion batteries for electric vehicle applications. </a:t>
            </a:r>
            <a:endParaRPr lang="en-US" dirty="0" smtClean="0"/>
          </a:p>
          <a:p>
            <a:pPr marL="0" indent="0">
              <a:buNone/>
            </a:pPr>
            <a:endParaRPr lang="en-US" dirty="0" smtClean="0"/>
          </a:p>
          <a:p>
            <a:pPr marL="0" indent="0">
              <a:buNone/>
            </a:pPr>
            <a:r>
              <a:rPr lang="en-US" dirty="0" smtClean="0"/>
              <a:t>These </a:t>
            </a:r>
            <a:r>
              <a:rPr lang="en-US" dirty="0"/>
              <a:t>separators will utilize a new optically-activated method of producing pores in </a:t>
            </a:r>
            <a:r>
              <a:rPr lang="en-US" dirty="0" err="1"/>
              <a:t>nano</a:t>
            </a:r>
            <a:r>
              <a:rPr lang="en-US" dirty="0"/>
              <a:t>-structured polyolefin films. This optical pore formation method results in a 10x increase in the speed of creating porous films. During Phase I, ABC LLC will (1) develop the compositions and methodology for formulating the dense </a:t>
            </a:r>
            <a:r>
              <a:rPr lang="en-US" dirty="0" err="1"/>
              <a:t>nano</a:t>
            </a:r>
            <a:r>
              <a:rPr lang="en-US" dirty="0"/>
              <a:t>-structured polyolefin films and (2) carry out preliminary feasibility studies to characterize the appropriate optical intensities and wavelengths to achieve uniform, high speed, pore formation. It is anticipated that multiple iterations will be required to optimize the composition and nanostructure of the precursor films to achieve the desired porosity and process speeds. All processing work will be carried out at ABC LLC but polymer characterization will leverage capabilities of the Polymer Lab at State University to evaluate the structure, porosity, tortuosity, and thermal properties of the polymer films. In addition we will be collaborating with Lion Battery Inc. who will do preliminary battery testing of our separator materials to identify any manufacturing or performance issues of the separators. </a:t>
            </a:r>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35</a:t>
            </a:fld>
            <a:r>
              <a:rPr lang="en-US" dirty="0" smtClean="0">
                <a:solidFill>
                  <a:prstClr val="black">
                    <a:tint val="75000"/>
                  </a:prstClr>
                </a:solidFill>
              </a:rPr>
              <a:t>/61</a:t>
            </a:r>
            <a:endParaRPr lang="en-US" dirty="0">
              <a:solidFill>
                <a:prstClr val="black">
                  <a:tint val="75000"/>
                </a:prstClr>
              </a:solidFill>
            </a:endParaRPr>
          </a:p>
        </p:txBody>
      </p:sp>
      <p:sp>
        <p:nvSpPr>
          <p:cNvPr id="5" name="Right Brace 4"/>
          <p:cNvSpPr/>
          <p:nvPr/>
        </p:nvSpPr>
        <p:spPr>
          <a:xfrm>
            <a:off x="8419605" y="1647825"/>
            <a:ext cx="285008" cy="917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918369" y="1506344"/>
            <a:ext cx="2386940" cy="1200329"/>
          </a:xfrm>
          <a:prstGeom prst="rect">
            <a:avLst/>
          </a:prstGeom>
          <a:noFill/>
        </p:spPr>
        <p:txBody>
          <a:bodyPr wrap="square" rtlCol="0">
            <a:spAutoFit/>
          </a:bodyPr>
          <a:lstStyle/>
          <a:p>
            <a:r>
              <a:rPr lang="en-US" sz="1800" b="1" i="1" dirty="0" smtClean="0">
                <a:solidFill>
                  <a:schemeClr val="tx1">
                    <a:lumMod val="65000"/>
                    <a:lumOff val="35000"/>
                  </a:schemeClr>
                </a:solidFill>
                <a:latin typeface="+mn-lt"/>
              </a:rPr>
              <a:t>Clearly explain why the proposed R&amp;D is responsive to the subtopic</a:t>
            </a:r>
            <a:endParaRPr lang="en-US" sz="1800" b="1" i="1" dirty="0">
              <a:solidFill>
                <a:schemeClr val="tx1">
                  <a:lumMod val="65000"/>
                  <a:lumOff val="35000"/>
                </a:schemeClr>
              </a:solidFill>
              <a:latin typeface="+mn-lt"/>
            </a:endParaRPr>
          </a:p>
        </p:txBody>
      </p:sp>
      <p:sp>
        <p:nvSpPr>
          <p:cNvPr id="7" name="Right Brace 6"/>
          <p:cNvSpPr/>
          <p:nvPr/>
        </p:nvSpPr>
        <p:spPr>
          <a:xfrm>
            <a:off x="8419605" y="3055824"/>
            <a:ext cx="285008" cy="28098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918369" y="2936860"/>
            <a:ext cx="2505694" cy="2862322"/>
          </a:xfrm>
          <a:prstGeom prst="rect">
            <a:avLst/>
          </a:prstGeom>
          <a:noFill/>
        </p:spPr>
        <p:txBody>
          <a:bodyPr wrap="square" rtlCol="0">
            <a:spAutoFit/>
          </a:bodyPr>
          <a:lstStyle/>
          <a:p>
            <a:r>
              <a:rPr lang="en-US" sz="1800" b="1" i="1" dirty="0" smtClean="0">
                <a:solidFill>
                  <a:schemeClr val="tx1">
                    <a:lumMod val="65000"/>
                    <a:lumOff val="35000"/>
                  </a:schemeClr>
                </a:solidFill>
                <a:latin typeface="+mn-lt"/>
              </a:rPr>
              <a:t>Provide sufficient technical detail about the R&amp;D so that DOE program managers can select reviewers with appropriate technical expertise.  </a:t>
            </a:r>
          </a:p>
          <a:p>
            <a:r>
              <a:rPr lang="en-US" sz="1800" b="1" i="1" dirty="0" smtClean="0">
                <a:solidFill>
                  <a:srgbClr val="FF0000"/>
                </a:solidFill>
                <a:latin typeface="+mn-lt"/>
              </a:rPr>
              <a:t>Do not include proprietary information in a letter of intent.  </a:t>
            </a:r>
            <a:endParaRPr lang="en-US" sz="1800" b="1" i="1" dirty="0">
              <a:solidFill>
                <a:srgbClr val="FF0000"/>
              </a:solidFill>
              <a:latin typeface="+mn-lt"/>
            </a:endParaRPr>
          </a:p>
        </p:txBody>
      </p:sp>
    </p:spTree>
    <p:extLst>
      <p:ext uri="{BB962C8B-B14F-4D97-AF65-F5344CB8AC3E}">
        <p14:creationId xmlns:p14="http://schemas.microsoft.com/office/powerpoint/2010/main" val="2996150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Process:  Registrations</a:t>
            </a:r>
            <a:endParaRPr lang="en-US" dirty="0"/>
          </a:p>
        </p:txBody>
      </p:sp>
      <p:sp>
        <p:nvSpPr>
          <p:cNvPr id="3" name="Content Placeholder 2"/>
          <p:cNvSpPr>
            <a:spLocks noGrp="1"/>
          </p:cNvSpPr>
          <p:nvPr>
            <p:ph idx="1"/>
          </p:nvPr>
        </p:nvSpPr>
        <p:spPr>
          <a:xfrm>
            <a:off x="609601" y="1600201"/>
            <a:ext cx="6776852" cy="4525963"/>
          </a:xfrm>
        </p:spPr>
        <p:txBody>
          <a:bodyPr>
            <a:noAutofit/>
          </a:bodyPr>
          <a:lstStyle/>
          <a:p>
            <a:r>
              <a:rPr lang="en-US" sz="2000" dirty="0"/>
              <a:t>Applications must be submitted through </a:t>
            </a:r>
            <a:r>
              <a:rPr lang="en-US" sz="2000" dirty="0">
                <a:hlinkClick r:id="rId2"/>
              </a:rPr>
              <a:t>Grants.gov</a:t>
            </a:r>
            <a:endParaRPr lang="en-US" sz="2000" dirty="0"/>
          </a:p>
          <a:p>
            <a:r>
              <a:rPr lang="en-US" sz="2000" dirty="0"/>
              <a:t>Registration at Grants.gov is a 3 step process</a:t>
            </a:r>
          </a:p>
          <a:p>
            <a:pPr marL="800100" lvl="1" indent="-342900">
              <a:buFont typeface="+mj-lt"/>
              <a:buAutoNum type="arabicPeriod"/>
            </a:pPr>
            <a:r>
              <a:rPr lang="en-US" sz="1800" dirty="0"/>
              <a:t>Obtain a DUNS number</a:t>
            </a:r>
          </a:p>
          <a:p>
            <a:pPr marL="800100" lvl="1" indent="-342900">
              <a:buFont typeface="+mj-lt"/>
              <a:buAutoNum type="arabicPeriod"/>
            </a:pPr>
            <a:r>
              <a:rPr lang="en-US" sz="1800" dirty="0"/>
              <a:t>Complete a SAM registration.  </a:t>
            </a:r>
          </a:p>
          <a:p>
            <a:pPr marL="1200150" lvl="2" indent="-342900"/>
            <a:r>
              <a:rPr lang="en-US" sz="1600" dirty="0"/>
              <a:t>Must be updated annually</a:t>
            </a:r>
          </a:p>
          <a:p>
            <a:pPr marL="800100" lvl="1" indent="-342900">
              <a:buFont typeface="+mj-lt"/>
              <a:buAutoNum type="arabicPeriod"/>
            </a:pPr>
            <a:r>
              <a:rPr lang="en-US" sz="1800" dirty="0"/>
              <a:t>Complete Grants.gov registration</a:t>
            </a:r>
          </a:p>
          <a:p>
            <a:pPr marL="1085850" lvl="2"/>
            <a:r>
              <a:rPr lang="en-US" sz="1600" dirty="0"/>
              <a:t>Start this process as early as possible!</a:t>
            </a:r>
          </a:p>
          <a:p>
            <a:r>
              <a:rPr lang="en-US" sz="2000" dirty="0"/>
              <a:t>See the Grants.gov </a:t>
            </a:r>
            <a:r>
              <a:rPr lang="en-US" sz="2000" dirty="0" smtClean="0"/>
              <a:t>website for instructions</a:t>
            </a:r>
            <a:endParaRPr lang="en-US" sz="2000" dirty="0"/>
          </a:p>
          <a:p>
            <a:r>
              <a:rPr lang="en-US" sz="2000" dirty="0" smtClean="0"/>
              <a:t>Small Business Administration (SBA) </a:t>
            </a:r>
            <a:r>
              <a:rPr lang="en-US" sz="2000" dirty="0"/>
              <a:t>company registry</a:t>
            </a:r>
          </a:p>
          <a:p>
            <a:pPr lvl="1"/>
            <a:r>
              <a:rPr lang="en-US" sz="1800" dirty="0"/>
              <a:t>Small businesses must register at the SBA company registry (</a:t>
            </a:r>
            <a:r>
              <a:rPr lang="en-US" sz="1800" dirty="0">
                <a:hlinkClick r:id="rId3"/>
              </a:rPr>
              <a:t>http://www.sbir.gov/registration</a:t>
            </a:r>
            <a:r>
              <a:rPr lang="en-US" sz="1800" dirty="0"/>
              <a:t> ) and submit a copy of their registration with their grants.gov application</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36</a:t>
            </a:fld>
            <a:r>
              <a:rPr lang="en-US" dirty="0" smtClean="0">
                <a:solidFill>
                  <a:prstClr val="black">
                    <a:tint val="75000"/>
                  </a:prstClr>
                </a:solidFill>
              </a:rPr>
              <a:t>/61</a:t>
            </a:r>
            <a:endParaRPr lang="en-US" dirty="0">
              <a:solidFill>
                <a:prstClr val="black">
                  <a:tint val="75000"/>
                </a:prstClr>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52707" y="1662911"/>
            <a:ext cx="3789548" cy="45094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a Grants.gov Application</a:t>
            </a:r>
            <a:endParaRPr lang="en-US" dirty="0"/>
          </a:p>
        </p:txBody>
      </p:sp>
      <p:sp>
        <p:nvSpPr>
          <p:cNvPr id="3" name="Content Placeholder 2"/>
          <p:cNvSpPr>
            <a:spLocks noGrp="1"/>
          </p:cNvSpPr>
          <p:nvPr>
            <p:ph idx="1"/>
          </p:nvPr>
        </p:nvSpPr>
        <p:spPr>
          <a:xfrm>
            <a:off x="609600" y="1600201"/>
            <a:ext cx="5486400" cy="4525963"/>
          </a:xfrm>
        </p:spPr>
        <p:txBody>
          <a:bodyPr/>
          <a:lstStyle/>
          <a:p>
            <a:r>
              <a:rPr lang="en-US" dirty="0" smtClean="0"/>
              <a:t>Pdf application – Former Application Method</a:t>
            </a:r>
          </a:p>
          <a:p>
            <a:pPr lvl="1"/>
            <a:r>
              <a:rPr lang="en-US" dirty="0" smtClean="0"/>
              <a:t>Was phased December 31, 2017  </a:t>
            </a:r>
          </a:p>
          <a:p>
            <a:r>
              <a:rPr lang="en-US" dirty="0" smtClean="0"/>
              <a:t>Workspace – Current Application method</a:t>
            </a:r>
          </a:p>
          <a:p>
            <a:pPr lvl="1"/>
            <a:r>
              <a:rPr lang="en-US" dirty="0" smtClean="0"/>
              <a:t>Online application completion and submission</a:t>
            </a:r>
          </a:p>
          <a:p>
            <a:pPr lvl="1"/>
            <a:r>
              <a:rPr lang="en-US" dirty="0" smtClean="0"/>
              <a:t>Only option – started in 2018</a:t>
            </a:r>
          </a:p>
          <a:p>
            <a:pPr lvl="1"/>
            <a:r>
              <a:rPr lang="en-US" dirty="0" smtClean="0"/>
              <a:t>Online tutorials are available</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FB0700A-AA3D-461B-A3B6-39C39373F01C}" type="slidenum">
              <a:rPr lang="en-US" smtClean="0"/>
              <a:pPr/>
              <a:t>37</a:t>
            </a:fld>
            <a:r>
              <a:rPr lang="en-US" dirty="0" smtClean="0">
                <a:solidFill>
                  <a:prstClr val="black">
                    <a:tint val="75000"/>
                  </a:prstClr>
                </a:solidFill>
              </a:rPr>
              <a:t>/61</a:t>
            </a:r>
            <a:endParaRPr lang="en-US" dirty="0">
              <a:solidFill>
                <a:prstClr val="black">
                  <a:tint val="75000"/>
                </a:prstClr>
              </a:solidFill>
            </a:endParaRPr>
          </a:p>
        </p:txBody>
      </p:sp>
      <p:pic>
        <p:nvPicPr>
          <p:cNvPr id="8"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0" y="2547434"/>
            <a:ext cx="2037146" cy="2644718"/>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266"/>
          <a:stretch/>
        </p:blipFill>
        <p:spPr>
          <a:xfrm>
            <a:off x="8331200" y="1736231"/>
            <a:ext cx="3163785" cy="176405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56061" y="3660567"/>
            <a:ext cx="3126339" cy="1764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7204" y="1595820"/>
            <a:ext cx="2548253" cy="3335213"/>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240" y="2036063"/>
            <a:ext cx="2555920" cy="3378957"/>
          </a:xfrm>
          <a:prstGeom prst="rect">
            <a:avLst/>
          </a:prstGeom>
        </p:spPr>
      </p:pic>
      <p:sp>
        <p:nvSpPr>
          <p:cNvPr id="2" name="Title 1"/>
          <p:cNvSpPr>
            <a:spLocks noGrp="1"/>
          </p:cNvSpPr>
          <p:nvPr>
            <p:ph type="title"/>
          </p:nvPr>
        </p:nvSpPr>
        <p:spPr/>
        <p:txBody>
          <a:bodyPr/>
          <a:lstStyle/>
          <a:p>
            <a:r>
              <a:rPr lang="en-US" dirty="0" smtClean="0"/>
              <a:t>Completing an Application</a:t>
            </a:r>
            <a:endParaRPr lang="en-US" dirty="0"/>
          </a:p>
        </p:txBody>
      </p:sp>
      <p:sp>
        <p:nvSpPr>
          <p:cNvPr id="3" name="Content Placeholder 2"/>
          <p:cNvSpPr>
            <a:spLocks noGrp="1"/>
          </p:cNvSpPr>
          <p:nvPr>
            <p:ph idx="1"/>
          </p:nvPr>
        </p:nvSpPr>
        <p:spPr>
          <a:xfrm>
            <a:off x="763624" y="1816443"/>
            <a:ext cx="4660992" cy="4309721"/>
          </a:xfrm>
        </p:spPr>
        <p:txBody>
          <a:bodyPr>
            <a:normAutofit/>
          </a:bodyPr>
          <a:lstStyle/>
          <a:p>
            <a:r>
              <a:rPr lang="en-US" dirty="0" smtClean="0"/>
              <a:t>Important </a:t>
            </a:r>
            <a:r>
              <a:rPr lang="en-US" dirty="0"/>
              <a:t>documents to assist you with completing the application package</a:t>
            </a:r>
          </a:p>
          <a:p>
            <a:pPr lvl="1"/>
            <a:r>
              <a:rPr lang="en-US" dirty="0"/>
              <a:t>Topics Document, Funding Opportunity Announcement, &amp; Instructions are available at the </a:t>
            </a:r>
            <a:r>
              <a:rPr lang="en-US" dirty="0">
                <a:hlinkClick r:id="rId4"/>
              </a:rPr>
              <a:t>DOE SBIR/STTR website</a:t>
            </a:r>
            <a:endParaRPr lang="en-US" dirty="0"/>
          </a:p>
          <a:p>
            <a:pPr lvl="1"/>
            <a:r>
              <a:rPr lang="en-US" dirty="0" smtClean="0"/>
              <a:t>Online </a:t>
            </a:r>
            <a:r>
              <a:rPr lang="en-US" dirty="0"/>
              <a:t>tutorials are available at </a:t>
            </a:r>
            <a:r>
              <a:rPr lang="en-US" dirty="0">
                <a:hlinkClick r:id="rId5"/>
              </a:rPr>
              <a:t>http://www.doesbirlearning.com/</a:t>
            </a:r>
            <a:r>
              <a:rPr lang="en-US" dirty="0"/>
              <a:t> </a:t>
            </a:r>
          </a:p>
          <a:p>
            <a:pPr lvl="1"/>
            <a:endParaRPr lang="en-US" dirty="0"/>
          </a:p>
          <a:p>
            <a:pPr>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38</a:t>
            </a:fld>
            <a:r>
              <a:rPr lang="en-US" dirty="0" smtClean="0">
                <a:solidFill>
                  <a:prstClr val="black">
                    <a:tint val="75000"/>
                  </a:prstClr>
                </a:solidFill>
              </a:rPr>
              <a:t>/61</a:t>
            </a:r>
            <a:endParaRPr lang="en-US" dirty="0">
              <a:solidFill>
                <a:prstClr val="black">
                  <a:tint val="75000"/>
                </a:prstClr>
              </a:solidFill>
            </a:endParaRPr>
          </a:p>
        </p:txBody>
      </p:sp>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14314" y="2783733"/>
            <a:ext cx="2773015" cy="3342431"/>
          </a:xfrm>
          <a:prstGeom prst="rect">
            <a:avLst/>
          </a:prstGeom>
        </p:spPr>
      </p:pic>
    </p:spTree>
    <p:extLst>
      <p:ext uri="{BB962C8B-B14F-4D97-AF65-F5344CB8AC3E}">
        <p14:creationId xmlns:p14="http://schemas.microsoft.com/office/powerpoint/2010/main" val="227936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Elements of Your Application</a:t>
            </a:r>
            <a:endParaRPr lang="en-US" dirty="0"/>
          </a:p>
        </p:txBody>
      </p:sp>
      <p:sp>
        <p:nvSpPr>
          <p:cNvPr id="3" name="Content Placeholder 2"/>
          <p:cNvSpPr>
            <a:spLocks noGrp="1"/>
          </p:cNvSpPr>
          <p:nvPr>
            <p:ph idx="1"/>
          </p:nvPr>
        </p:nvSpPr>
        <p:spPr>
          <a:xfrm>
            <a:off x="494270" y="1600201"/>
            <a:ext cx="5202195" cy="4525963"/>
          </a:xfrm>
        </p:spPr>
        <p:txBody>
          <a:bodyPr>
            <a:normAutofit/>
          </a:bodyPr>
          <a:lstStyle/>
          <a:p>
            <a:r>
              <a:rPr lang="en-US" sz="2000" dirty="0"/>
              <a:t>Project Narrative  </a:t>
            </a:r>
          </a:p>
          <a:p>
            <a:pPr lvl="1"/>
            <a:r>
              <a:rPr lang="en-US" sz="1800" dirty="0"/>
              <a:t>Page and word limits</a:t>
            </a:r>
          </a:p>
          <a:p>
            <a:pPr lvl="2"/>
            <a:r>
              <a:rPr lang="en-US" sz="1600" dirty="0"/>
              <a:t>Phase I:  15 pages, 7,500 words</a:t>
            </a:r>
          </a:p>
          <a:p>
            <a:pPr lvl="2"/>
            <a:r>
              <a:rPr lang="en-US" sz="1600" dirty="0"/>
              <a:t>Phase II:  20 pages, 10,000 words</a:t>
            </a:r>
          </a:p>
          <a:p>
            <a:r>
              <a:rPr lang="en-US" sz="2000" dirty="0" smtClean="0"/>
              <a:t>Budget  </a:t>
            </a:r>
            <a:r>
              <a:rPr lang="en-US" sz="2000" dirty="0"/>
              <a:t>&amp; Budget Justification</a:t>
            </a:r>
          </a:p>
          <a:p>
            <a:r>
              <a:rPr lang="en-US" sz="2000" dirty="0"/>
              <a:t>Key Personnel</a:t>
            </a:r>
          </a:p>
          <a:p>
            <a:r>
              <a:rPr lang="en-US" sz="2000" dirty="0"/>
              <a:t>Commercialization Plans</a:t>
            </a:r>
          </a:p>
          <a:p>
            <a:pPr lvl="1"/>
            <a:r>
              <a:rPr lang="en-US" sz="1800" dirty="0"/>
              <a:t>Phase I commercialization </a:t>
            </a:r>
            <a:r>
              <a:rPr lang="en-US" sz="1800" dirty="0" smtClean="0"/>
              <a:t>plan </a:t>
            </a:r>
          </a:p>
          <a:p>
            <a:pPr lvl="2"/>
            <a:r>
              <a:rPr lang="en-US" sz="1400" dirty="0" smtClean="0"/>
              <a:t>an </a:t>
            </a:r>
            <a:r>
              <a:rPr lang="en-US" sz="1400" dirty="0"/>
              <a:t>example can be found </a:t>
            </a:r>
            <a:r>
              <a:rPr lang="en-US" sz="1400" dirty="0" smtClean="0"/>
              <a:t>here at </a:t>
            </a:r>
            <a:r>
              <a:rPr lang="en-US" sz="1400" dirty="0" smtClean="0">
                <a:hlinkClick r:id="rId2"/>
              </a:rPr>
              <a:t>https</a:t>
            </a:r>
            <a:r>
              <a:rPr lang="en-US" sz="1400" dirty="0">
                <a:hlinkClick r:id="rId2"/>
              </a:rPr>
              <a:t>://science.energy.gov/sbir/applicant-resources/grant-application</a:t>
            </a:r>
            <a:r>
              <a:rPr lang="en-US" sz="1400" dirty="0" smtClean="0">
                <a:hlinkClick r:id="rId2"/>
              </a:rPr>
              <a:t>/</a:t>
            </a:r>
            <a:r>
              <a:rPr lang="en-US" sz="1400" dirty="0" smtClean="0"/>
              <a:t> </a:t>
            </a:r>
            <a:endParaRPr lang="en-US" sz="1400" dirty="0"/>
          </a:p>
          <a:p>
            <a:pPr lvl="1"/>
            <a:r>
              <a:rPr lang="en-US" sz="1800" dirty="0"/>
              <a:t>Phase II commercialization plan</a:t>
            </a:r>
          </a:p>
          <a:p>
            <a:r>
              <a:rPr lang="en-US" sz="2000" dirty="0"/>
              <a:t>SBIR/STTR </a:t>
            </a:r>
            <a:r>
              <a:rPr lang="en-US" sz="2000" dirty="0" smtClean="0"/>
              <a:t>Information form</a:t>
            </a:r>
            <a:endParaRPr lang="en-US" sz="2000" dirty="0"/>
          </a:p>
          <a:p>
            <a:r>
              <a:rPr lang="en-US" sz="2000" dirty="0"/>
              <a:t>Data Management Plan</a:t>
            </a:r>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39</a:t>
            </a:fld>
            <a:r>
              <a:rPr lang="en-US" dirty="0" smtClean="0"/>
              <a:t>/61</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0298" y="1600201"/>
            <a:ext cx="4754988" cy="4525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p:cNvSpPr/>
          <p:nvPr/>
        </p:nvSpPr>
        <p:spPr>
          <a:xfrm>
            <a:off x="609600" y="3886201"/>
            <a:ext cx="10972800" cy="1600199"/>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3" name="Rectangle 2"/>
          <p:cNvSpPr/>
          <p:nvPr/>
        </p:nvSpPr>
        <p:spPr>
          <a:xfrm>
            <a:off x="609600" y="1524000"/>
            <a:ext cx="10972800" cy="22860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1" name="Title 10"/>
          <p:cNvSpPr>
            <a:spLocks noGrp="1"/>
          </p:cNvSpPr>
          <p:nvPr>
            <p:ph type="title"/>
          </p:nvPr>
        </p:nvSpPr>
        <p:spPr/>
        <p:txBody>
          <a:bodyPr>
            <a:normAutofit/>
          </a:bodyPr>
          <a:lstStyle/>
          <a:p>
            <a:r>
              <a:rPr lang="en-US" b="1" dirty="0" smtClean="0">
                <a:latin typeface="Calibri"/>
                <a:cs typeface="Calibri"/>
              </a:rPr>
              <a:t>Program Goals</a:t>
            </a:r>
            <a:endParaRPr lang="en-US" b="1" dirty="0">
              <a:latin typeface="Calibri"/>
              <a:cs typeface="Calibri"/>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solidFill>
                  <a:prstClr val="black">
                    <a:tint val="75000"/>
                  </a:prstClr>
                </a:solidFill>
              </a:rPr>
              <a:pPr/>
              <a:t>4</a:t>
            </a:fld>
            <a:r>
              <a:rPr lang="en-US" dirty="0" smtClean="0">
                <a:solidFill>
                  <a:prstClr val="black">
                    <a:tint val="75000"/>
                  </a:prstClr>
                </a:solidFill>
              </a:rPr>
              <a:t>/61</a:t>
            </a:r>
            <a:endParaRPr lang="en-US" dirty="0">
              <a:solidFill>
                <a:prstClr val="black">
                  <a:tint val="75000"/>
                </a:prstClr>
              </a:solidFill>
            </a:endParaRPr>
          </a:p>
        </p:txBody>
      </p:sp>
      <p:sp>
        <p:nvSpPr>
          <p:cNvPr id="12" name="Content Placeholder 11"/>
          <p:cNvSpPr>
            <a:spLocks noGrp="1"/>
          </p:cNvSpPr>
          <p:nvPr>
            <p:ph idx="4294967295"/>
          </p:nvPr>
        </p:nvSpPr>
        <p:spPr>
          <a:xfrm>
            <a:off x="1009403" y="1600201"/>
            <a:ext cx="10046524" cy="2209800"/>
          </a:xfrm>
        </p:spPr>
        <p:txBody>
          <a:bodyPr>
            <a:noAutofit/>
          </a:bodyPr>
          <a:lstStyle/>
          <a:p>
            <a:pPr marL="0" indent="0">
              <a:buNone/>
            </a:pPr>
            <a:r>
              <a:rPr lang="en-US" sz="2000" b="1" dirty="0">
                <a:latin typeface="Calibri"/>
                <a:cs typeface="Calibri"/>
              </a:rPr>
              <a:t>Small Business Innovation Research (SBIR) </a:t>
            </a:r>
            <a:r>
              <a:rPr lang="en-US" sz="900" b="1" dirty="0">
                <a:latin typeface="Calibri"/>
                <a:cs typeface="Calibri"/>
              </a:rPr>
              <a:t>	</a:t>
            </a:r>
            <a:r>
              <a:rPr lang="en-US" sz="1400" i="1" dirty="0">
                <a:latin typeface="Calibri"/>
                <a:cs typeface="Calibri"/>
              </a:rPr>
              <a:t>est. 1982</a:t>
            </a:r>
            <a:r>
              <a:rPr lang="en-US" sz="1400" b="1" dirty="0">
                <a:latin typeface="Calibri"/>
                <a:cs typeface="Calibri"/>
              </a:rPr>
              <a:t> </a:t>
            </a:r>
          </a:p>
          <a:p>
            <a:r>
              <a:rPr lang="en-US" sz="1800" dirty="0">
                <a:latin typeface="Calibri"/>
                <a:cs typeface="Calibri"/>
              </a:rPr>
              <a:t>Stimulate technological innovation</a:t>
            </a:r>
          </a:p>
          <a:p>
            <a:r>
              <a:rPr lang="en-US" sz="1800" dirty="0">
                <a:latin typeface="Calibri"/>
                <a:cs typeface="Calibri"/>
              </a:rPr>
              <a:t>Use small business to meet Federal R&amp;D needs</a:t>
            </a:r>
          </a:p>
          <a:p>
            <a:r>
              <a:rPr lang="en-US" sz="1800" dirty="0">
                <a:cs typeface="Calibri"/>
              </a:rPr>
              <a:t>Foster and encourage participation by women and socially and economically disadvantaged persons in technological innovation</a:t>
            </a:r>
          </a:p>
          <a:p>
            <a:r>
              <a:rPr lang="en-US" sz="1800" dirty="0">
                <a:cs typeface="Calibri"/>
              </a:rPr>
              <a:t>Increase </a:t>
            </a:r>
            <a:r>
              <a:rPr lang="en-US" sz="1800" dirty="0">
                <a:latin typeface="Calibri"/>
                <a:cs typeface="Calibri"/>
              </a:rPr>
              <a:t>private-sector commercialization of innovations derived from Federal R&amp;D</a:t>
            </a:r>
          </a:p>
          <a:p>
            <a:pPr marL="0" indent="0">
              <a:buNone/>
            </a:pPr>
            <a:endParaRPr lang="en-US" sz="2000" dirty="0">
              <a:latin typeface="Calibri"/>
              <a:cs typeface="Calibri"/>
            </a:endParaRPr>
          </a:p>
        </p:txBody>
      </p:sp>
      <p:sp>
        <p:nvSpPr>
          <p:cNvPr id="977925" name="Rectangle 5"/>
          <p:cNvSpPr>
            <a:spLocks noChangeArrowheads="1"/>
          </p:cNvSpPr>
          <p:nvPr/>
        </p:nvSpPr>
        <p:spPr bwMode="auto">
          <a:xfrm>
            <a:off x="1955800" y="2057400"/>
            <a:ext cx="8610600" cy="609600"/>
          </a:xfrm>
          <a:prstGeom prst="rect">
            <a:avLst/>
          </a:prstGeom>
          <a:noFill/>
          <a:ln w="9525">
            <a:noFill/>
            <a:miter lim="800000"/>
            <a:headEnd/>
            <a:tailEnd/>
          </a:ln>
        </p:spPr>
        <p:txBody>
          <a:bodyPr lIns="92075" tIns="46038" rIns="92075" bIns="46038"/>
          <a:lstStyle/>
          <a:p>
            <a:pPr marL="342900" indent="-342900" fontAlgn="auto">
              <a:spcBef>
                <a:spcPct val="20000"/>
              </a:spcBef>
              <a:spcAft>
                <a:spcPts val="0"/>
              </a:spcAft>
              <a:buClr>
                <a:srgbClr val="0000FF"/>
              </a:buClr>
              <a:buFontTx/>
              <a:buChar char="•"/>
            </a:pPr>
            <a:endParaRPr lang="en-US" sz="2800" dirty="0">
              <a:solidFill>
                <a:srgbClr val="FFFFFF"/>
              </a:solidFill>
              <a:latin typeface="Calibri"/>
            </a:endParaRPr>
          </a:p>
        </p:txBody>
      </p:sp>
      <p:sp>
        <p:nvSpPr>
          <p:cNvPr id="977926" name="Rectangle 6"/>
          <p:cNvSpPr>
            <a:spLocks noChangeArrowheads="1"/>
          </p:cNvSpPr>
          <p:nvPr/>
        </p:nvSpPr>
        <p:spPr bwMode="auto">
          <a:xfrm>
            <a:off x="1955800" y="2590800"/>
            <a:ext cx="8610600" cy="990600"/>
          </a:xfrm>
          <a:prstGeom prst="rect">
            <a:avLst/>
          </a:prstGeom>
          <a:noFill/>
          <a:ln w="9525">
            <a:noFill/>
            <a:miter lim="800000"/>
            <a:headEnd/>
            <a:tailEnd/>
          </a:ln>
        </p:spPr>
        <p:txBody>
          <a:bodyPr lIns="92075" tIns="46038" rIns="92075" bIns="46038"/>
          <a:lstStyle/>
          <a:p>
            <a:pPr marL="342900" indent="-342900" fontAlgn="auto">
              <a:spcBef>
                <a:spcPct val="20000"/>
              </a:spcBef>
              <a:spcAft>
                <a:spcPts val="0"/>
              </a:spcAft>
              <a:buClr>
                <a:srgbClr val="0000FF"/>
              </a:buClr>
              <a:buFontTx/>
              <a:buChar char="•"/>
            </a:pPr>
            <a:endParaRPr lang="en-US" sz="2800" dirty="0">
              <a:solidFill>
                <a:srgbClr val="FFFFFF"/>
              </a:solidFill>
              <a:latin typeface="Calibri"/>
            </a:endParaRPr>
          </a:p>
        </p:txBody>
      </p:sp>
      <p:sp>
        <p:nvSpPr>
          <p:cNvPr id="977928" name="Rectangle 8"/>
          <p:cNvSpPr>
            <a:spLocks noChangeArrowheads="1"/>
          </p:cNvSpPr>
          <p:nvPr/>
        </p:nvSpPr>
        <p:spPr bwMode="auto">
          <a:xfrm>
            <a:off x="1955800" y="4495800"/>
            <a:ext cx="8610600" cy="990600"/>
          </a:xfrm>
          <a:prstGeom prst="rect">
            <a:avLst/>
          </a:prstGeom>
          <a:noFill/>
          <a:ln w="9525">
            <a:noFill/>
            <a:miter lim="800000"/>
            <a:headEnd/>
            <a:tailEnd/>
          </a:ln>
        </p:spPr>
        <p:txBody>
          <a:bodyPr lIns="92075" tIns="46038" rIns="92075" bIns="46038"/>
          <a:lstStyle/>
          <a:p>
            <a:pPr marL="342900" indent="-342900" fontAlgn="auto">
              <a:spcBef>
                <a:spcPct val="20000"/>
              </a:spcBef>
              <a:spcAft>
                <a:spcPts val="0"/>
              </a:spcAft>
              <a:buClr>
                <a:srgbClr val="0000FF"/>
              </a:buClr>
              <a:buFontTx/>
              <a:buChar char="•"/>
            </a:pPr>
            <a:endParaRPr lang="en-US" sz="2800" dirty="0">
              <a:solidFill>
                <a:srgbClr val="FFFFFF"/>
              </a:solidFill>
              <a:latin typeface="Calibri"/>
            </a:endParaRPr>
          </a:p>
        </p:txBody>
      </p:sp>
      <p:sp>
        <p:nvSpPr>
          <p:cNvPr id="16393" name="Text Box 10"/>
          <p:cNvSpPr txBox="1">
            <a:spLocks noChangeArrowheads="1"/>
          </p:cNvSpPr>
          <p:nvPr/>
        </p:nvSpPr>
        <p:spPr bwMode="auto">
          <a:xfrm>
            <a:off x="5810251" y="6589713"/>
            <a:ext cx="184731" cy="369332"/>
          </a:xfrm>
          <a:prstGeom prst="rect">
            <a:avLst/>
          </a:prstGeom>
          <a:noFill/>
          <a:ln w="12700">
            <a:noFill/>
            <a:miter lim="800000"/>
            <a:headEnd/>
            <a:tailEnd/>
          </a:ln>
        </p:spPr>
        <p:txBody>
          <a:bodyPr wrap="none">
            <a:spAutoFit/>
          </a:bodyPr>
          <a:lstStyle/>
          <a:p>
            <a:pPr fontAlgn="auto">
              <a:spcBef>
                <a:spcPts val="0"/>
              </a:spcBef>
              <a:spcAft>
                <a:spcPts val="0"/>
              </a:spcAft>
            </a:pPr>
            <a:endParaRPr lang="en-US" sz="1800" dirty="0">
              <a:solidFill>
                <a:prstClr val="black"/>
              </a:solidFill>
              <a:latin typeface="Calibri"/>
              <a:cs typeface="Arial" pitchFamily="34" charset="0"/>
            </a:endParaRPr>
          </a:p>
        </p:txBody>
      </p:sp>
      <p:sp>
        <p:nvSpPr>
          <p:cNvPr id="10" name="Content Placeholder 11"/>
          <p:cNvSpPr txBox="1">
            <a:spLocks/>
          </p:cNvSpPr>
          <p:nvPr/>
        </p:nvSpPr>
        <p:spPr>
          <a:xfrm>
            <a:off x="1009403" y="3962400"/>
            <a:ext cx="10200903"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b="1" dirty="0">
                <a:solidFill>
                  <a:prstClr val="black">
                    <a:lumMod val="65000"/>
                    <a:lumOff val="35000"/>
                  </a:prstClr>
                </a:solidFill>
                <a:cs typeface="Calibri"/>
              </a:rPr>
              <a:t>Small Business Technology Transfer (STTR)	</a:t>
            </a:r>
            <a:r>
              <a:rPr lang="en-US" sz="1400" i="1" dirty="0">
                <a:solidFill>
                  <a:prstClr val="black">
                    <a:lumMod val="65000"/>
                    <a:lumOff val="35000"/>
                  </a:prstClr>
                </a:solidFill>
                <a:cs typeface="Calibri"/>
              </a:rPr>
              <a:t> est. 1992</a:t>
            </a:r>
            <a:r>
              <a:rPr lang="en-US" sz="1400" b="1" dirty="0">
                <a:solidFill>
                  <a:prstClr val="black">
                    <a:lumMod val="65000"/>
                    <a:lumOff val="35000"/>
                  </a:prstClr>
                </a:solidFill>
                <a:cs typeface="Calibri"/>
              </a:rPr>
              <a:t> </a:t>
            </a:r>
          </a:p>
          <a:p>
            <a:pPr fontAlgn="auto">
              <a:spcAft>
                <a:spcPts val="0"/>
              </a:spcAft>
            </a:pPr>
            <a:r>
              <a:rPr lang="en-US" sz="1800" dirty="0">
                <a:solidFill>
                  <a:prstClr val="black">
                    <a:lumMod val="65000"/>
                    <a:lumOff val="35000"/>
                  </a:prstClr>
                </a:solidFill>
                <a:cs typeface="Calibri"/>
              </a:rPr>
              <a:t>Stimulate and foster scientific and technological innovation through cooperative research and development carried out between small business concerns and research institutions </a:t>
            </a:r>
          </a:p>
          <a:p>
            <a:pPr fontAlgn="auto">
              <a:spcAft>
                <a:spcPts val="0"/>
              </a:spcAft>
            </a:pPr>
            <a:r>
              <a:rPr lang="en-US" sz="1800" dirty="0">
                <a:solidFill>
                  <a:prstClr val="black">
                    <a:lumMod val="65000"/>
                    <a:lumOff val="35000"/>
                  </a:prstClr>
                </a:solidFill>
                <a:cs typeface="Calibri"/>
              </a:rPr>
              <a:t>Foster technology transfer between small business concerns and research </a:t>
            </a:r>
            <a:r>
              <a:rPr lang="en-US" sz="1800" dirty="0" smtClean="0">
                <a:solidFill>
                  <a:prstClr val="black">
                    <a:lumMod val="65000"/>
                    <a:lumOff val="35000"/>
                  </a:prstClr>
                </a:solidFill>
                <a:cs typeface="Calibri"/>
              </a:rPr>
              <a:t>institutions</a:t>
            </a:r>
            <a:endParaRPr lang="en-US" sz="1000" dirty="0">
              <a:solidFill>
                <a:prstClr val="black">
                  <a:lumMod val="65000"/>
                  <a:lumOff val="35000"/>
                </a:prstClr>
              </a:solidFill>
            </a:endParaRPr>
          </a:p>
          <a:p>
            <a:pPr fontAlgn="auto">
              <a:spcAft>
                <a:spcPts val="0"/>
              </a:spcAft>
            </a:pPr>
            <a:endParaRPr lang="en-US" sz="1000" dirty="0">
              <a:solidFill>
                <a:prstClr val="black">
                  <a:lumMod val="65000"/>
                  <a:lumOff val="35000"/>
                </a:prstClr>
              </a:solidFill>
            </a:endParaRPr>
          </a:p>
        </p:txBody>
      </p:sp>
      <p:sp>
        <p:nvSpPr>
          <p:cNvPr id="4" name="Rectangle 3"/>
          <p:cNvSpPr/>
          <p:nvPr/>
        </p:nvSpPr>
        <p:spPr>
          <a:xfrm>
            <a:off x="1009403" y="5613598"/>
            <a:ext cx="7543800" cy="307777"/>
          </a:xfrm>
          <a:prstGeom prst="rect">
            <a:avLst/>
          </a:prstGeom>
        </p:spPr>
        <p:txBody>
          <a:bodyPr wrap="square">
            <a:spAutoFit/>
          </a:bodyPr>
          <a:lstStyle/>
          <a:p>
            <a:pPr fontAlgn="auto">
              <a:spcBef>
                <a:spcPts val="0"/>
              </a:spcBef>
              <a:spcAft>
                <a:spcPts val="0"/>
              </a:spcAft>
            </a:pPr>
            <a:r>
              <a:rPr lang="en-US" sz="1400" i="1" dirty="0">
                <a:solidFill>
                  <a:prstClr val="black">
                    <a:lumMod val="65000"/>
                    <a:lumOff val="35000"/>
                  </a:prstClr>
                </a:solidFill>
                <a:latin typeface="Calibri"/>
              </a:rPr>
              <a:t>SBIR and STTR were reauthorized on December </a:t>
            </a:r>
            <a:r>
              <a:rPr lang="en-US" sz="1400" i="1" dirty="0" smtClean="0">
                <a:solidFill>
                  <a:prstClr val="black">
                    <a:lumMod val="65000"/>
                    <a:lumOff val="35000"/>
                  </a:prstClr>
                </a:solidFill>
                <a:latin typeface="Calibri"/>
              </a:rPr>
              <a:t>23, 2016 </a:t>
            </a:r>
            <a:r>
              <a:rPr lang="en-US" sz="1400" i="1" dirty="0">
                <a:solidFill>
                  <a:prstClr val="black">
                    <a:lumMod val="65000"/>
                    <a:lumOff val="35000"/>
                  </a:prstClr>
                </a:solidFill>
                <a:latin typeface="Calibri"/>
              </a:rPr>
              <a:t>(P.L. </a:t>
            </a:r>
            <a:r>
              <a:rPr lang="en-US" sz="1400" i="1" dirty="0" smtClean="0">
                <a:solidFill>
                  <a:prstClr val="black">
                    <a:lumMod val="65000"/>
                    <a:lumOff val="35000"/>
                  </a:prstClr>
                </a:solidFill>
                <a:latin typeface="Calibri"/>
              </a:rPr>
              <a:t>114-840) </a:t>
            </a:r>
            <a:r>
              <a:rPr lang="en-US" sz="1400" i="1" dirty="0">
                <a:solidFill>
                  <a:prstClr val="black">
                    <a:lumMod val="65000"/>
                    <a:lumOff val="35000"/>
                  </a:prstClr>
                </a:solidFill>
                <a:latin typeface="Calibri"/>
              </a:rPr>
              <a:t>through September 30, </a:t>
            </a:r>
            <a:r>
              <a:rPr lang="en-US" sz="1400" i="1" dirty="0" smtClean="0">
                <a:solidFill>
                  <a:prstClr val="black">
                    <a:lumMod val="65000"/>
                    <a:lumOff val="35000"/>
                  </a:prstClr>
                </a:solidFill>
                <a:latin typeface="Calibri"/>
              </a:rPr>
              <a:t>2022</a:t>
            </a:r>
            <a:endParaRPr lang="en-US" sz="1400" i="1" dirty="0">
              <a:solidFill>
                <a:prstClr val="black">
                  <a:lumMod val="65000"/>
                  <a:lumOff val="35000"/>
                </a:prstClr>
              </a:solidFill>
              <a:latin typeface="Calibri"/>
            </a:endParaRPr>
          </a:p>
        </p:txBody>
      </p:sp>
    </p:spTree>
    <p:extLst>
      <p:ext uri="{BB962C8B-B14F-4D97-AF65-F5344CB8AC3E}">
        <p14:creationId xmlns:p14="http://schemas.microsoft.com/office/powerpoint/2010/main" val="373241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977925"/>
                                        </p:tgtEl>
                                        <p:attrNameLst>
                                          <p:attrName>style.visibility</p:attrName>
                                        </p:attrNameLst>
                                      </p:cBhvr>
                                      <p:to>
                                        <p:strVal val="visible"/>
                                      </p:to>
                                    </p:set>
                                    <p:anim calcmode="lin" valueType="num">
                                      <p:cBhvr additive="base">
                                        <p:cTn id="7" dur="500" fill="hold"/>
                                        <p:tgtEl>
                                          <p:spTgt spid="977925"/>
                                        </p:tgtEl>
                                        <p:attrNameLst>
                                          <p:attrName>ppt_x</p:attrName>
                                        </p:attrNameLst>
                                      </p:cBhvr>
                                      <p:tavLst>
                                        <p:tav tm="0">
                                          <p:val>
                                            <p:strVal val="0-#ppt_w/2"/>
                                          </p:val>
                                        </p:tav>
                                        <p:tav tm="100000">
                                          <p:val>
                                            <p:strVal val="#ppt_x"/>
                                          </p:val>
                                        </p:tav>
                                      </p:tavLst>
                                    </p:anim>
                                    <p:anim calcmode="lin" valueType="num">
                                      <p:cBhvr additive="base">
                                        <p:cTn id="8" dur="500" fill="hold"/>
                                        <p:tgtEl>
                                          <p:spTgt spid="9779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977926"/>
                                        </p:tgtEl>
                                        <p:attrNameLst>
                                          <p:attrName>style.visibility</p:attrName>
                                        </p:attrNameLst>
                                      </p:cBhvr>
                                      <p:to>
                                        <p:strVal val="visible"/>
                                      </p:to>
                                    </p:set>
                                    <p:anim calcmode="lin" valueType="num">
                                      <p:cBhvr additive="base">
                                        <p:cTn id="12" dur="500" fill="hold"/>
                                        <p:tgtEl>
                                          <p:spTgt spid="977926"/>
                                        </p:tgtEl>
                                        <p:attrNameLst>
                                          <p:attrName>ppt_x</p:attrName>
                                        </p:attrNameLst>
                                      </p:cBhvr>
                                      <p:tavLst>
                                        <p:tav tm="0">
                                          <p:val>
                                            <p:strVal val="0-#ppt_w/2"/>
                                          </p:val>
                                        </p:tav>
                                        <p:tav tm="100000">
                                          <p:val>
                                            <p:strVal val="#ppt_x"/>
                                          </p:val>
                                        </p:tav>
                                      </p:tavLst>
                                    </p:anim>
                                    <p:anim calcmode="lin" valueType="num">
                                      <p:cBhvr additive="base">
                                        <p:cTn id="13" dur="500" fill="hold"/>
                                        <p:tgtEl>
                                          <p:spTgt spid="9779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977928"/>
                                        </p:tgtEl>
                                        <p:attrNameLst>
                                          <p:attrName>style.visibility</p:attrName>
                                        </p:attrNameLst>
                                      </p:cBhvr>
                                      <p:to>
                                        <p:strVal val="visible"/>
                                      </p:to>
                                    </p:set>
                                    <p:anim calcmode="lin" valueType="num">
                                      <p:cBhvr additive="base">
                                        <p:cTn id="17" dur="500" fill="hold"/>
                                        <p:tgtEl>
                                          <p:spTgt spid="977928"/>
                                        </p:tgtEl>
                                        <p:attrNameLst>
                                          <p:attrName>ppt_x</p:attrName>
                                        </p:attrNameLst>
                                      </p:cBhvr>
                                      <p:tavLst>
                                        <p:tav tm="0">
                                          <p:val>
                                            <p:strVal val="0-#ppt_w/2"/>
                                          </p:val>
                                        </p:tav>
                                        <p:tav tm="100000">
                                          <p:val>
                                            <p:strVal val="#ppt_x"/>
                                          </p:val>
                                        </p:tav>
                                      </p:tavLst>
                                    </p:anim>
                                    <p:anim calcmode="lin" valueType="num">
                                      <p:cBhvr additive="base">
                                        <p:cTn id="18" dur="500" fill="hold"/>
                                        <p:tgtEl>
                                          <p:spTgt spid="9779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5" grpId="0" autoUpdateAnimBg="0"/>
      <p:bldP spid="977926" grpId="0" autoUpdateAnimBg="0"/>
      <p:bldP spid="97792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Plan</a:t>
            </a:r>
            <a:endParaRPr lang="en-US" dirty="0"/>
          </a:p>
        </p:txBody>
      </p:sp>
      <p:sp>
        <p:nvSpPr>
          <p:cNvPr id="3" name="Content Placeholder 2"/>
          <p:cNvSpPr>
            <a:spLocks noGrp="1"/>
          </p:cNvSpPr>
          <p:nvPr>
            <p:ph idx="1"/>
          </p:nvPr>
        </p:nvSpPr>
        <p:spPr/>
        <p:txBody>
          <a:bodyPr>
            <a:normAutofit fontScale="77500" lnSpcReduction="20000"/>
          </a:bodyPr>
          <a:lstStyle/>
          <a:p>
            <a:r>
              <a:rPr lang="en-US" sz="2600" dirty="0" smtClean="0"/>
              <a:t>Purpose – Disseminate</a:t>
            </a:r>
            <a:r>
              <a:rPr lang="en-US" sz="2600" dirty="0"/>
              <a:t>, as widely as possible, data generated with public funding</a:t>
            </a:r>
          </a:p>
          <a:p>
            <a:pPr lvl="0"/>
            <a:endParaRPr lang="en-US" sz="2600" dirty="0" smtClean="0"/>
          </a:p>
          <a:p>
            <a:pPr lvl="0"/>
            <a:r>
              <a:rPr lang="en-US" sz="2600" dirty="0" smtClean="0"/>
              <a:t>Requirement –  All </a:t>
            </a:r>
            <a:r>
              <a:rPr lang="en-US" sz="2600" dirty="0"/>
              <a:t>SBIR and STTR applications must select one of the two Data Management Plan (DMP) options below: </a:t>
            </a:r>
          </a:p>
          <a:p>
            <a:pPr lvl="1"/>
            <a:r>
              <a:rPr lang="en-US" sz="2500" dirty="0"/>
              <a:t>Option 1</a:t>
            </a:r>
          </a:p>
          <a:p>
            <a:pPr lvl="2"/>
            <a:r>
              <a:rPr lang="en-US" sz="2300" dirty="0"/>
              <a:t>The Option 1 DMP is:  “It is anticipated that all generated digital data will be protected as SBIR/STTR data and therefore will not be publicly shared during the applicable SBIR/STTR data protection period.”  If any data generated under this award are published, an effort will be made to also release any related digital data that is not protected SBIR/STTR data.”</a:t>
            </a:r>
          </a:p>
          <a:p>
            <a:pPr lvl="2"/>
            <a:r>
              <a:rPr lang="en-US" sz="2300" i="1" u="sng" dirty="0"/>
              <a:t>Please note that if you do not include a DMP with your application, Option 1 for the DMP will be assumed for your application</a:t>
            </a:r>
            <a:r>
              <a:rPr lang="en-US" sz="2300" i="1" u="sng" dirty="0" smtClean="0"/>
              <a:t>.  </a:t>
            </a:r>
            <a:r>
              <a:rPr lang="en-US" sz="2300" i="1" u="sng" dirty="0"/>
              <a:t>However, If </a:t>
            </a:r>
            <a:r>
              <a:rPr lang="en-US" sz="2300" u="sng" dirty="0"/>
              <a:t>you plan to publicly disclose generated digital data, you must provide a DMP under Option 2</a:t>
            </a:r>
            <a:r>
              <a:rPr lang="en-US" sz="2300" i="1" u="sng" dirty="0"/>
              <a:t>. </a:t>
            </a:r>
            <a:endParaRPr lang="en-US" sz="2300" dirty="0"/>
          </a:p>
          <a:p>
            <a:pPr lvl="1"/>
            <a:r>
              <a:rPr lang="en-US" sz="2500" dirty="0"/>
              <a:t>Option 2</a:t>
            </a:r>
          </a:p>
          <a:p>
            <a:pPr lvl="2"/>
            <a:r>
              <a:rPr lang="en-US" sz="2300" dirty="0"/>
              <a:t>If you plan to publicly disclose technical data during the data protection period or, for data not expected to be asserted as protected SBIR/STTR rights data , please submit a </a:t>
            </a:r>
            <a:r>
              <a:rPr lang="en-US" sz="2300" dirty="0" smtClean="0"/>
              <a:t>DMP.  </a:t>
            </a:r>
            <a:r>
              <a:rPr lang="en-US" sz="2300" dirty="0"/>
              <a:t>U</a:t>
            </a:r>
            <a:r>
              <a:rPr lang="en-US" sz="2300" dirty="0" smtClean="0"/>
              <a:t>se </a:t>
            </a:r>
            <a:r>
              <a:rPr lang="en-US" sz="2300" dirty="0"/>
              <a:t>the DMP requirements outlined in the </a:t>
            </a:r>
            <a:r>
              <a:rPr lang="en-US" sz="2300" dirty="0" smtClean="0"/>
              <a:t>FOA.  </a:t>
            </a:r>
            <a:endParaRPr lang="en-US" sz="2300" dirty="0"/>
          </a:p>
          <a:p>
            <a:pPr lvl="2"/>
            <a:endParaRPr lang="en-US" sz="1600" dirty="0"/>
          </a:p>
          <a:p>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40</a:t>
            </a:fld>
            <a:r>
              <a:rPr lang="en-US" dirty="0" smtClean="0"/>
              <a:t>/61</a:t>
            </a:r>
            <a:endParaRPr lang="en-US" dirty="0"/>
          </a:p>
        </p:txBody>
      </p:sp>
    </p:spTree>
    <p:extLst>
      <p:ext uri="{BB962C8B-B14F-4D97-AF65-F5344CB8AC3E}">
        <p14:creationId xmlns:p14="http://schemas.microsoft.com/office/powerpoint/2010/main" val="225818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Top Application Errors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000" dirty="0"/>
              <a:t>Serious Errors  (Applications Ineligible for Review or Administratively Declined)</a:t>
            </a:r>
          </a:p>
          <a:p>
            <a:pPr lvl="1"/>
            <a:r>
              <a:rPr lang="en-US" sz="1800" i="1" dirty="0">
                <a:solidFill>
                  <a:srgbClr val="FF0000"/>
                </a:solidFill>
              </a:rPr>
              <a:t>Failed to update SAM registration early—unable to submit application to Grants.gov by deadline</a:t>
            </a:r>
          </a:p>
          <a:p>
            <a:pPr lvl="1"/>
            <a:r>
              <a:rPr lang="en-US" sz="1800" i="1" dirty="0">
                <a:solidFill>
                  <a:srgbClr val="FF0000"/>
                </a:solidFill>
              </a:rPr>
              <a:t>Failed to submit a Phase I Commercialization Plan</a:t>
            </a:r>
          </a:p>
          <a:p>
            <a:pPr lvl="2"/>
            <a:r>
              <a:rPr lang="en-US" sz="1600" dirty="0"/>
              <a:t>Submit in Field 12 of the Research &amp; Related :  Other Project Information Form </a:t>
            </a:r>
          </a:p>
          <a:p>
            <a:r>
              <a:rPr lang="en-US" sz="2000" dirty="0" smtClean="0"/>
              <a:t>Other </a:t>
            </a:r>
            <a:r>
              <a:rPr lang="en-US" sz="2000" dirty="0"/>
              <a:t>Errors (may limit funding eligibility or delay award processing, if recommended for award)</a:t>
            </a:r>
          </a:p>
          <a:p>
            <a:pPr lvl="1"/>
            <a:r>
              <a:rPr lang="en-US" sz="1800" i="1" dirty="0">
                <a:solidFill>
                  <a:srgbClr val="FF0000"/>
                </a:solidFill>
              </a:rPr>
              <a:t>Failed to accurately calculate level of effort (for SBIR and/or STTR)</a:t>
            </a:r>
          </a:p>
          <a:p>
            <a:pPr lvl="2"/>
            <a:r>
              <a:rPr lang="en-US" sz="1600" dirty="0"/>
              <a:t>Use </a:t>
            </a:r>
            <a:r>
              <a:rPr lang="en-US" sz="1600" dirty="0" smtClean="0">
                <a:hlinkClick r:id="rId2"/>
              </a:rPr>
              <a:t>Level-of-Effort worksheet </a:t>
            </a:r>
            <a:r>
              <a:rPr lang="en-US" sz="1600" dirty="0" smtClean="0"/>
              <a:t>to </a:t>
            </a:r>
            <a:r>
              <a:rPr lang="en-US" sz="1600" dirty="0"/>
              <a:t>assist you with the calculation</a:t>
            </a:r>
          </a:p>
          <a:p>
            <a:pPr lvl="1"/>
            <a:r>
              <a:rPr lang="en-US" sz="1800" i="1" dirty="0">
                <a:solidFill>
                  <a:srgbClr val="FF0000"/>
                </a:solidFill>
              </a:rPr>
              <a:t>Failed to properly mark proprietary data</a:t>
            </a:r>
          </a:p>
          <a:p>
            <a:pPr lvl="2"/>
            <a:r>
              <a:rPr lang="en-US" sz="1600" dirty="0"/>
              <a:t>See FOA for </a:t>
            </a:r>
            <a:r>
              <a:rPr lang="en-US" sz="1600" dirty="0" smtClean="0"/>
              <a:t>instructions</a:t>
            </a:r>
          </a:p>
          <a:p>
            <a:pPr lvl="1"/>
            <a:r>
              <a:rPr lang="en-US" sz="1800" i="1" dirty="0" smtClean="0">
                <a:solidFill>
                  <a:srgbClr val="FF0000"/>
                </a:solidFill>
              </a:rPr>
              <a:t>Attached Subaward Budget improperly</a:t>
            </a:r>
          </a:p>
          <a:p>
            <a:pPr lvl="2"/>
            <a:r>
              <a:rPr lang="en-US" dirty="0" smtClean="0"/>
              <a:t>Attach to R&amp;R Subaward Budget Attachment form (this is an optional form); Do not attach to Field 12 “Other Attachments” in the Research and Related Other Project Information form.   </a:t>
            </a:r>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41</a:t>
            </a:fld>
            <a:r>
              <a:rPr lang="en-US" dirty="0" smtClean="0"/>
              <a:t>/61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SBIR vs. STTR</a:t>
            </a:r>
            <a:endParaRPr lang="en-US" dirty="0"/>
          </a:p>
        </p:txBody>
      </p:sp>
      <p:sp>
        <p:nvSpPr>
          <p:cNvPr id="6" name="Content Placeholder 5"/>
          <p:cNvSpPr>
            <a:spLocks noGrp="1"/>
          </p:cNvSpPr>
          <p:nvPr>
            <p:ph idx="1"/>
          </p:nvPr>
        </p:nvSpPr>
        <p:spPr>
          <a:xfrm>
            <a:off x="609600" y="2001795"/>
            <a:ext cx="10972800" cy="4124369"/>
          </a:xfrm>
        </p:spPr>
        <p:txBody>
          <a:bodyPr>
            <a:normAutofit/>
          </a:bodyPr>
          <a:lstStyle/>
          <a:p>
            <a:pPr lvl="0"/>
            <a:r>
              <a:rPr lang="en-US" kern="0" dirty="0">
                <a:latin typeface="Calibri" pitchFamily="34" charset="0"/>
              </a:rPr>
              <a:t>DOE uses the same topics for SBIR &amp; STTR</a:t>
            </a:r>
          </a:p>
          <a:p>
            <a:pPr lvl="1"/>
            <a:r>
              <a:rPr lang="en-US" kern="0" dirty="0">
                <a:latin typeface="Calibri" pitchFamily="34" charset="0"/>
              </a:rPr>
              <a:t>All topics accept SBIR applications; some topics may not accept STTR applications so please check the topic header prior to submission</a:t>
            </a:r>
          </a:p>
          <a:p>
            <a:pPr lvl="0"/>
            <a:r>
              <a:rPr lang="en-US" kern="0" dirty="0">
                <a:latin typeface="Calibri" pitchFamily="34" charset="0"/>
              </a:rPr>
              <a:t>Applicants can apply to either or both </a:t>
            </a:r>
            <a:r>
              <a:rPr lang="en-US" kern="0" dirty="0" smtClean="0">
                <a:latin typeface="Calibri" pitchFamily="34" charset="0"/>
              </a:rPr>
              <a:t>SBIR &amp; STTR programs </a:t>
            </a:r>
            <a:r>
              <a:rPr lang="en-US" kern="0" dirty="0">
                <a:latin typeface="Calibri" pitchFamily="34" charset="0"/>
              </a:rPr>
              <a:t>with a single application </a:t>
            </a:r>
          </a:p>
          <a:p>
            <a:pPr lvl="1"/>
            <a:r>
              <a:rPr lang="en-US" kern="0" dirty="0">
                <a:latin typeface="Calibri" pitchFamily="34" charset="0"/>
              </a:rPr>
              <a:t>If you apply to both programs, you must meet the requirements for both	</a:t>
            </a:r>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solidFill>
                  <a:prstClr val="black">
                    <a:tint val="75000"/>
                  </a:prstClr>
                </a:solidFill>
              </a:rPr>
              <a:pPr>
                <a:defRPr/>
              </a:pPr>
              <a:t>42</a:t>
            </a:fld>
            <a:r>
              <a:rPr lang="en-US" dirty="0" smtClean="0"/>
              <a:t>/61</a:t>
            </a:r>
            <a:endParaRPr lang="en-US" dirty="0"/>
          </a:p>
        </p:txBody>
      </p:sp>
    </p:spTree>
    <p:extLst>
      <p:ext uri="{BB962C8B-B14F-4D97-AF65-F5344CB8AC3E}">
        <p14:creationId xmlns:p14="http://schemas.microsoft.com/office/powerpoint/2010/main" val="374569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Selection of Applications</a:t>
            </a:r>
            <a:endParaRPr lang="en-US" dirty="0"/>
          </a:p>
        </p:txBody>
      </p:sp>
      <p:sp>
        <p:nvSpPr>
          <p:cNvPr id="3" name="Content Placeholder 2"/>
          <p:cNvSpPr>
            <a:spLocks noGrp="1"/>
          </p:cNvSpPr>
          <p:nvPr>
            <p:ph idx="1"/>
          </p:nvPr>
        </p:nvSpPr>
        <p:spPr/>
        <p:txBody>
          <a:bodyPr>
            <a:normAutofit/>
          </a:bodyPr>
          <a:lstStyle/>
          <a:p>
            <a:r>
              <a:rPr lang="en-US" sz="2000" dirty="0"/>
              <a:t>DOE primarily uses external peer review to evaluate your applications</a:t>
            </a:r>
          </a:p>
          <a:p>
            <a:pPr lvl="1"/>
            <a:r>
              <a:rPr lang="en-US" sz="1800" dirty="0"/>
              <a:t>Typically at least 3 technical reviewers</a:t>
            </a:r>
          </a:p>
          <a:p>
            <a:pPr lvl="1"/>
            <a:r>
              <a:rPr lang="en-US" sz="1800" dirty="0"/>
              <a:t>1 reviewer for the Phase II commercialization plan</a:t>
            </a:r>
          </a:p>
          <a:p>
            <a:r>
              <a:rPr lang="en-US" sz="2000" dirty="0"/>
              <a:t>Review Criteria  (equally weighted)</a:t>
            </a:r>
          </a:p>
          <a:p>
            <a:pPr lvl="1"/>
            <a:r>
              <a:rPr lang="en-US" sz="1800" dirty="0"/>
              <a:t>Strength of the Scientific/Technical Approach</a:t>
            </a:r>
          </a:p>
          <a:p>
            <a:pPr lvl="1"/>
            <a:r>
              <a:rPr lang="en-US" sz="1800" dirty="0"/>
              <a:t>Ability to Carry Out the Project </a:t>
            </a:r>
            <a:r>
              <a:rPr lang="en-US" sz="1800" dirty="0" smtClean="0"/>
              <a:t> </a:t>
            </a:r>
            <a:endParaRPr lang="en-US" sz="1800" dirty="0"/>
          </a:p>
          <a:p>
            <a:pPr lvl="1"/>
            <a:r>
              <a:rPr lang="en-US" sz="1800" dirty="0"/>
              <a:t>Impact </a:t>
            </a:r>
          </a:p>
          <a:p>
            <a:r>
              <a:rPr lang="en-US" sz="2000" dirty="0"/>
              <a:t>You will be notified of the decision on your application within 90 days of the application deadline</a:t>
            </a:r>
          </a:p>
          <a:p>
            <a:pPr lvl="1"/>
            <a:r>
              <a:rPr lang="en-US" sz="1800" dirty="0"/>
              <a:t>Reviewer comments will be made available to </a:t>
            </a:r>
            <a:r>
              <a:rPr lang="en-US" sz="1800" dirty="0" smtClean="0"/>
              <a:t>you through PAMS.  </a:t>
            </a:r>
            <a:r>
              <a:rPr lang="en-US" sz="1800" dirty="0"/>
              <a:t>Use this feedback constructively to improve future applications</a:t>
            </a:r>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solidFill>
                  <a:prstClr val="black">
                    <a:tint val="75000"/>
                  </a:prstClr>
                </a:solidFill>
              </a:rPr>
              <a:pPr>
                <a:defRPr/>
              </a:pPr>
              <a:t>43</a:t>
            </a:fld>
            <a:r>
              <a:rPr lang="en-US" dirty="0" smtClean="0"/>
              <a:t>/61</a:t>
            </a:r>
            <a:endParaRPr lang="en-US" dirty="0"/>
          </a:p>
        </p:txBody>
      </p:sp>
      <p:pic>
        <p:nvPicPr>
          <p:cNvPr id="5" name="Picture 2" descr="C:\Users\Public\Pictures\Sample Pictures\md_XBD201401-00244-06_TIF.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2222"/>
          <a:stretch/>
        </p:blipFill>
        <p:spPr bwMode="auto">
          <a:xfrm>
            <a:off x="8061709" y="1755487"/>
            <a:ext cx="3114291" cy="19704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23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Technical Reviewer Affiliation</a:t>
            </a:r>
            <a:br>
              <a:rPr lang="en-US" dirty="0" smtClean="0"/>
            </a:br>
            <a:endParaRPr lang="en-US" dirty="0"/>
          </a:p>
        </p:txBody>
      </p:sp>
      <p:sp>
        <p:nvSpPr>
          <p:cNvPr id="11" name="Content Placeholder 10"/>
          <p:cNvSpPr>
            <a:spLocks noGrp="1"/>
          </p:cNvSpPr>
          <p:nvPr>
            <p:ph idx="1"/>
          </p:nvPr>
        </p:nvSpPr>
        <p:spPr>
          <a:xfrm>
            <a:off x="843148" y="5500446"/>
            <a:ext cx="10652166" cy="625718"/>
          </a:xfrm>
        </p:spPr>
        <p:txBody>
          <a:bodyPr>
            <a:normAutofit lnSpcReduction="10000"/>
          </a:bodyPr>
          <a:lstStyle/>
          <a:p>
            <a:r>
              <a:rPr lang="en-US" sz="1800" dirty="0"/>
              <a:t>Reviewers agree that (1) they will keep application information confidential and (2) they do not have a conflict of interest in reviewing the application.</a:t>
            </a:r>
          </a:p>
          <a:p>
            <a:endParaRPr lang="en-US" sz="1800"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44</a:t>
            </a:fld>
            <a:r>
              <a:rPr lang="en-US" dirty="0" smtClean="0"/>
              <a:t>/61</a:t>
            </a:r>
            <a:endParaRPr lang="en-US" dirty="0"/>
          </a:p>
        </p:txBody>
      </p:sp>
      <p:graphicFrame>
        <p:nvGraphicFramePr>
          <p:cNvPr id="6" name="Chart 5"/>
          <p:cNvGraphicFramePr/>
          <p:nvPr>
            <p:extLst>
              <p:ext uri="{D42A27DB-BD31-4B8C-83A1-F6EECF244321}">
                <p14:modId xmlns:p14="http://schemas.microsoft.com/office/powerpoint/2010/main" val="1374435667"/>
              </p:ext>
            </p:extLst>
          </p:nvPr>
        </p:nvGraphicFramePr>
        <p:xfrm>
          <a:off x="2743200" y="1666462"/>
          <a:ext cx="6448425" cy="38339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Application &amp; Award Statistics for FY 2018  </a:t>
            </a:r>
            <a:endParaRPr lang="en-US" dirty="0"/>
          </a:p>
        </p:txBody>
      </p:sp>
      <p:sp>
        <p:nvSpPr>
          <p:cNvPr id="6" name="Content Placeholder 2"/>
          <p:cNvSpPr>
            <a:spLocks noGrp="1"/>
          </p:cNvSpPr>
          <p:nvPr>
            <p:ph idx="1"/>
          </p:nvPr>
        </p:nvSpPr>
        <p:spPr/>
        <p:txBody>
          <a:bodyPr/>
          <a:lstStyle/>
          <a:p>
            <a:r>
              <a:rPr lang="en-US" dirty="0"/>
              <a:t>Phase I</a:t>
            </a:r>
          </a:p>
          <a:p>
            <a:pPr lvl="1"/>
            <a:r>
              <a:rPr lang="en-US" dirty="0" smtClean="0"/>
              <a:t>1,546 </a:t>
            </a:r>
            <a:r>
              <a:rPr lang="en-US" dirty="0"/>
              <a:t>applications</a:t>
            </a:r>
          </a:p>
          <a:p>
            <a:pPr lvl="1"/>
            <a:r>
              <a:rPr lang="en-US" dirty="0" smtClean="0"/>
              <a:t>   402 </a:t>
            </a:r>
            <a:r>
              <a:rPr lang="en-US" dirty="0"/>
              <a:t>awards</a:t>
            </a:r>
          </a:p>
        </p:txBody>
      </p:sp>
      <p:sp>
        <p:nvSpPr>
          <p:cNvPr id="8" name="Slide Number Placeholder 7"/>
          <p:cNvSpPr>
            <a:spLocks noGrp="1"/>
          </p:cNvSpPr>
          <p:nvPr>
            <p:ph type="sldNum" sz="quarter" idx="12"/>
          </p:nvPr>
        </p:nvSpPr>
        <p:spPr/>
        <p:txBody>
          <a:bodyPr/>
          <a:lstStyle/>
          <a:p>
            <a:fld id="{2BA9E7EC-3D06-47D0-A832-F6F185DA02B9}" type="slidenum">
              <a:rPr lang="en-US" smtClean="0"/>
              <a:pPr/>
              <a:t>45</a:t>
            </a:fld>
            <a:r>
              <a:rPr lang="en-US" dirty="0" smtClean="0"/>
              <a:t>/61</a:t>
            </a:r>
            <a:endParaRPr lang="en-US" dirty="0"/>
          </a:p>
        </p:txBody>
      </p:sp>
      <p:graphicFrame>
        <p:nvGraphicFramePr>
          <p:cNvPr id="11" name="Chart 10"/>
          <p:cNvGraphicFramePr/>
          <p:nvPr>
            <p:extLst>
              <p:ext uri="{D42A27DB-BD31-4B8C-83A1-F6EECF244321}">
                <p14:modId xmlns:p14="http://schemas.microsoft.com/office/powerpoint/2010/main" val="4273223165"/>
              </p:ext>
            </p:extLst>
          </p:nvPr>
        </p:nvGraphicFramePr>
        <p:xfrm>
          <a:off x="3910939" y="2200176"/>
          <a:ext cx="6052457" cy="3631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876167630"/>
              </p:ext>
            </p:extLst>
          </p:nvPr>
        </p:nvGraphicFramePr>
        <p:xfrm>
          <a:off x="3803099" y="2030585"/>
          <a:ext cx="7009064" cy="433443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Application &amp; Award Statistics </a:t>
            </a:r>
            <a:br>
              <a:rPr lang="en-US" dirty="0" smtClean="0"/>
            </a:br>
            <a:r>
              <a:rPr lang="en-US" dirty="0" smtClean="0"/>
              <a:t>for FY 2018  </a:t>
            </a:r>
            <a:endParaRPr lang="en-US" dirty="0"/>
          </a:p>
        </p:txBody>
      </p:sp>
      <p:sp>
        <p:nvSpPr>
          <p:cNvPr id="7" name="Content Placeholder 3"/>
          <p:cNvSpPr>
            <a:spLocks noGrp="1"/>
          </p:cNvSpPr>
          <p:nvPr>
            <p:ph idx="1"/>
          </p:nvPr>
        </p:nvSpPr>
        <p:spPr/>
        <p:txBody>
          <a:bodyPr>
            <a:normAutofit/>
          </a:bodyPr>
          <a:lstStyle/>
          <a:p>
            <a:r>
              <a:rPr lang="en-US" dirty="0"/>
              <a:t>Phase II</a:t>
            </a:r>
          </a:p>
          <a:p>
            <a:pPr lvl="1"/>
            <a:r>
              <a:rPr lang="en-US" dirty="0" smtClean="0"/>
              <a:t>391 </a:t>
            </a:r>
            <a:r>
              <a:rPr lang="en-US" dirty="0"/>
              <a:t>applications</a:t>
            </a:r>
          </a:p>
          <a:p>
            <a:pPr lvl="1"/>
            <a:r>
              <a:rPr lang="en-US" dirty="0" smtClean="0"/>
              <a:t>180 </a:t>
            </a:r>
            <a:r>
              <a:rPr lang="en-US" dirty="0"/>
              <a:t>awards</a:t>
            </a:r>
          </a:p>
        </p:txBody>
      </p:sp>
      <p:sp>
        <p:nvSpPr>
          <p:cNvPr id="8" name="Slide Number Placeholder 7"/>
          <p:cNvSpPr>
            <a:spLocks noGrp="1"/>
          </p:cNvSpPr>
          <p:nvPr>
            <p:ph type="sldNum" sz="quarter" idx="12"/>
          </p:nvPr>
        </p:nvSpPr>
        <p:spPr/>
        <p:txBody>
          <a:bodyPr/>
          <a:lstStyle/>
          <a:p>
            <a:fld id="{2BA9E7EC-3D06-47D0-A832-F6F185DA02B9}" type="slidenum">
              <a:rPr lang="en-US" smtClean="0"/>
              <a:pPr/>
              <a:t>46</a:t>
            </a:fld>
            <a:r>
              <a:rPr lang="en-US" dirty="0" smtClean="0"/>
              <a:t>/61</a:t>
            </a:r>
            <a:endParaRPr lang="en-US" dirty="0"/>
          </a:p>
        </p:txBody>
      </p:sp>
      <p:sp>
        <p:nvSpPr>
          <p:cNvPr id="6" name="Content Placeholder 3"/>
          <p:cNvSpPr>
            <a:spLocks noGrp="1"/>
          </p:cNvSpPr>
          <p:nvPr>
            <p:ph sz="half" idx="4294967295"/>
          </p:nvPr>
        </p:nvSpPr>
        <p:spPr>
          <a:xfrm>
            <a:off x="6315075" y="1543051"/>
            <a:ext cx="4038600" cy="4525963"/>
          </a:xfrm>
        </p:spPr>
        <p:txBody>
          <a:bodyPr>
            <a:normAutofit/>
          </a:bodyPr>
          <a:lstStyle/>
          <a:p>
            <a:r>
              <a:rPr lang="en-US" dirty="0"/>
              <a:t>Phase IIA </a:t>
            </a:r>
          </a:p>
          <a:p>
            <a:pPr lvl="1"/>
            <a:r>
              <a:rPr lang="en-US" dirty="0" smtClean="0"/>
              <a:t>38 </a:t>
            </a:r>
            <a:r>
              <a:rPr lang="en-US" dirty="0"/>
              <a:t>applications</a:t>
            </a:r>
          </a:p>
          <a:p>
            <a:pPr lvl="1"/>
            <a:r>
              <a:rPr lang="en-US" dirty="0" smtClean="0"/>
              <a:t>14 </a:t>
            </a:r>
            <a:r>
              <a:rPr lang="en-US" dirty="0"/>
              <a:t>awards</a:t>
            </a:r>
          </a:p>
          <a:p>
            <a:endParaRPr lang="en-US" dirty="0"/>
          </a:p>
          <a:p>
            <a:r>
              <a:rPr lang="en-US" dirty="0"/>
              <a:t>Phase IIB</a:t>
            </a:r>
          </a:p>
          <a:p>
            <a:pPr lvl="1"/>
            <a:r>
              <a:rPr lang="en-US" dirty="0" smtClean="0"/>
              <a:t>42 </a:t>
            </a:r>
            <a:r>
              <a:rPr lang="en-US" dirty="0"/>
              <a:t>applications</a:t>
            </a:r>
          </a:p>
          <a:p>
            <a:pPr lvl="1"/>
            <a:r>
              <a:rPr lang="en-US" dirty="0" smtClean="0"/>
              <a:t>16 awards</a:t>
            </a:r>
            <a:endParaRPr lang="en-US" dirty="0"/>
          </a:p>
          <a:p>
            <a:pPr marL="457200" lvl="1" indent="0">
              <a:buNone/>
            </a:pPr>
            <a:endParaRPr lang="en-US" dirty="0"/>
          </a:p>
        </p:txBody>
      </p:sp>
      <p:graphicFrame>
        <p:nvGraphicFramePr>
          <p:cNvPr id="12" name="Chart 11"/>
          <p:cNvGraphicFramePr>
            <a:graphicFrameLocks/>
          </p:cNvGraphicFramePr>
          <p:nvPr>
            <p:extLst/>
          </p:nvPr>
        </p:nvGraphicFramePr>
        <p:xfrm>
          <a:off x="8153401" y="4114800"/>
          <a:ext cx="2263775" cy="175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8077201" y="3886200"/>
          <a:ext cx="2187575" cy="1752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8001001" y="1905000"/>
          <a:ext cx="2187575"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3614016077"/>
              </p:ext>
            </p:extLst>
          </p:nvPr>
        </p:nvGraphicFramePr>
        <p:xfrm>
          <a:off x="9131808" y="1955037"/>
          <a:ext cx="1106044" cy="18123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extLst/>
          </p:nvPr>
        </p:nvGraphicFramePr>
        <p:xfrm>
          <a:off x="7875589" y="2330055"/>
          <a:ext cx="2389187" cy="16001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a:graphicFrameLocks/>
          </p:cNvGraphicFramePr>
          <p:nvPr>
            <p:extLst/>
          </p:nvPr>
        </p:nvGraphicFramePr>
        <p:xfrm>
          <a:off x="7627402" y="4163221"/>
          <a:ext cx="2583399" cy="202723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Chart 18"/>
          <p:cNvGraphicFramePr>
            <a:graphicFrameLocks/>
          </p:cNvGraphicFramePr>
          <p:nvPr>
            <p:extLst/>
          </p:nvPr>
        </p:nvGraphicFramePr>
        <p:xfrm>
          <a:off x="7619889" y="4387852"/>
          <a:ext cx="2581275" cy="160986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p:cNvGraphicFramePr>
            <a:graphicFrameLocks/>
          </p:cNvGraphicFramePr>
          <p:nvPr>
            <p:extLst>
              <p:ext uri="{D42A27DB-BD31-4B8C-83A1-F6EECF244321}">
                <p14:modId xmlns:p14="http://schemas.microsoft.com/office/powerpoint/2010/main" val="3177623232"/>
              </p:ext>
            </p:extLst>
          </p:nvPr>
        </p:nvGraphicFramePr>
        <p:xfrm>
          <a:off x="8508998" y="1724849"/>
          <a:ext cx="2667001" cy="22502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Chart 21"/>
          <p:cNvGraphicFramePr>
            <a:graphicFrameLocks/>
          </p:cNvGraphicFramePr>
          <p:nvPr>
            <p:extLst>
              <p:ext uri="{D42A27DB-BD31-4B8C-83A1-F6EECF244321}">
                <p14:modId xmlns:p14="http://schemas.microsoft.com/office/powerpoint/2010/main" val="4028926872"/>
              </p:ext>
            </p:extLst>
          </p:nvPr>
        </p:nvGraphicFramePr>
        <p:xfrm>
          <a:off x="8595360" y="3566068"/>
          <a:ext cx="2726316" cy="2743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Chart 22"/>
          <p:cNvGraphicFramePr>
            <a:graphicFrameLocks/>
          </p:cNvGraphicFramePr>
          <p:nvPr>
            <p:extLst>
              <p:ext uri="{D42A27DB-BD31-4B8C-83A1-F6EECF244321}">
                <p14:modId xmlns:p14="http://schemas.microsoft.com/office/powerpoint/2010/main" val="1386094713"/>
              </p:ext>
            </p:extLst>
          </p:nvPr>
        </p:nvGraphicFramePr>
        <p:xfrm>
          <a:off x="8331200" y="1600201"/>
          <a:ext cx="2931121" cy="246646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4" name="Chart 23"/>
          <p:cNvGraphicFramePr>
            <a:graphicFrameLocks/>
          </p:cNvGraphicFramePr>
          <p:nvPr>
            <p:extLst>
              <p:ext uri="{D42A27DB-BD31-4B8C-83A1-F6EECF244321}">
                <p14:modId xmlns:p14="http://schemas.microsoft.com/office/powerpoint/2010/main" val="3357436966"/>
              </p:ext>
            </p:extLst>
          </p:nvPr>
        </p:nvGraphicFramePr>
        <p:xfrm>
          <a:off x="8331200" y="3565528"/>
          <a:ext cx="2990476" cy="216773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8" name="Chart 27"/>
          <p:cNvGraphicFramePr>
            <a:graphicFrameLocks/>
          </p:cNvGraphicFramePr>
          <p:nvPr>
            <p:extLst>
              <p:ext uri="{D42A27DB-BD31-4B8C-83A1-F6EECF244321}">
                <p14:modId xmlns:p14="http://schemas.microsoft.com/office/powerpoint/2010/main" val="1366622841"/>
              </p:ext>
            </p:extLst>
          </p:nvPr>
        </p:nvGraphicFramePr>
        <p:xfrm>
          <a:off x="8353959" y="1651881"/>
          <a:ext cx="3312041" cy="253165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9" name="Chart 28"/>
          <p:cNvGraphicFramePr>
            <a:graphicFrameLocks/>
          </p:cNvGraphicFramePr>
          <p:nvPr>
            <p:extLst>
              <p:ext uri="{D42A27DB-BD31-4B8C-83A1-F6EECF244321}">
                <p14:modId xmlns:p14="http://schemas.microsoft.com/office/powerpoint/2010/main" val="3343477558"/>
              </p:ext>
            </p:extLst>
          </p:nvPr>
        </p:nvGraphicFramePr>
        <p:xfrm>
          <a:off x="8331200" y="3814474"/>
          <a:ext cx="3316922" cy="243469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2" name="Chart 31"/>
          <p:cNvGraphicFramePr>
            <a:graphicFrameLocks/>
          </p:cNvGraphicFramePr>
          <p:nvPr>
            <p:extLst>
              <p:ext uri="{D42A27DB-BD31-4B8C-83A1-F6EECF244321}">
                <p14:modId xmlns:p14="http://schemas.microsoft.com/office/powerpoint/2010/main" val="2005011854"/>
              </p:ext>
            </p:extLst>
          </p:nvPr>
        </p:nvGraphicFramePr>
        <p:xfrm>
          <a:off x="8595360" y="1638521"/>
          <a:ext cx="3060844" cy="224768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3" name="Chart 32"/>
          <p:cNvGraphicFramePr>
            <a:graphicFrameLocks/>
          </p:cNvGraphicFramePr>
          <p:nvPr>
            <p:extLst>
              <p:ext uri="{D42A27DB-BD31-4B8C-83A1-F6EECF244321}">
                <p14:modId xmlns:p14="http://schemas.microsoft.com/office/powerpoint/2010/main" val="1492844611"/>
              </p:ext>
            </p:extLst>
          </p:nvPr>
        </p:nvGraphicFramePr>
        <p:xfrm>
          <a:off x="8353958" y="3758933"/>
          <a:ext cx="3272891" cy="212982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5" name="Chart 34"/>
          <p:cNvGraphicFramePr>
            <a:graphicFrameLocks/>
          </p:cNvGraphicFramePr>
          <p:nvPr>
            <p:extLst>
              <p:ext uri="{D42A27DB-BD31-4B8C-83A1-F6EECF244321}">
                <p14:modId xmlns:p14="http://schemas.microsoft.com/office/powerpoint/2010/main" val="1942289855"/>
              </p:ext>
            </p:extLst>
          </p:nvPr>
        </p:nvGraphicFramePr>
        <p:xfrm>
          <a:off x="677216" y="2806762"/>
          <a:ext cx="5648325" cy="373215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5" name="Chart 24"/>
          <p:cNvGraphicFramePr>
            <a:graphicFrameLocks/>
          </p:cNvGraphicFramePr>
          <p:nvPr>
            <p:extLst>
              <p:ext uri="{D42A27DB-BD31-4B8C-83A1-F6EECF244321}">
                <p14:modId xmlns:p14="http://schemas.microsoft.com/office/powerpoint/2010/main" val="1327811833"/>
              </p:ext>
            </p:extLst>
          </p:nvPr>
        </p:nvGraphicFramePr>
        <p:xfrm>
          <a:off x="655943" y="2819400"/>
          <a:ext cx="4720018" cy="285185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26" name="Chart 25"/>
          <p:cNvGraphicFramePr>
            <a:graphicFrameLocks/>
          </p:cNvGraphicFramePr>
          <p:nvPr>
            <p:extLst>
              <p:ext uri="{D42A27DB-BD31-4B8C-83A1-F6EECF244321}">
                <p14:modId xmlns:p14="http://schemas.microsoft.com/office/powerpoint/2010/main" val="3427508518"/>
              </p:ext>
            </p:extLst>
          </p:nvPr>
        </p:nvGraphicFramePr>
        <p:xfrm>
          <a:off x="8595359" y="1578443"/>
          <a:ext cx="3016088" cy="2332359"/>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7" name="Chart 26"/>
          <p:cNvGraphicFramePr>
            <a:graphicFrameLocks/>
          </p:cNvGraphicFramePr>
          <p:nvPr>
            <p:extLst>
              <p:ext uri="{D42A27DB-BD31-4B8C-83A1-F6EECF244321}">
                <p14:modId xmlns:p14="http://schemas.microsoft.com/office/powerpoint/2010/main" val="598174808"/>
              </p:ext>
            </p:extLst>
          </p:nvPr>
        </p:nvGraphicFramePr>
        <p:xfrm>
          <a:off x="8571687" y="3713651"/>
          <a:ext cx="3076436" cy="2390755"/>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30" name="Chart 29"/>
          <p:cNvGraphicFramePr>
            <a:graphicFrameLocks/>
          </p:cNvGraphicFramePr>
          <p:nvPr>
            <p:extLst>
              <p:ext uri="{D42A27DB-BD31-4B8C-83A1-F6EECF244321}">
                <p14:modId xmlns:p14="http://schemas.microsoft.com/office/powerpoint/2010/main" val="2046505571"/>
              </p:ext>
            </p:extLst>
          </p:nvPr>
        </p:nvGraphicFramePr>
        <p:xfrm>
          <a:off x="747712" y="2814176"/>
          <a:ext cx="5247284" cy="3053223"/>
        </p:xfrm>
        <a:graphic>
          <a:graphicData uri="http://schemas.openxmlformats.org/drawingml/2006/chart">
            <c:chart xmlns:c="http://schemas.openxmlformats.org/drawingml/2006/chart" xmlns:r="http://schemas.openxmlformats.org/officeDocument/2006/relationships" r:id="rId22"/>
          </a:graphicData>
        </a:graphic>
      </p:graphicFrame>
    </p:spTree>
    <p:extLst>
      <p:ext uri="{BB962C8B-B14F-4D97-AF65-F5344CB8AC3E}">
        <p14:creationId xmlns:p14="http://schemas.microsoft.com/office/powerpoint/2010/main" val="151185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9600" y="274638"/>
            <a:ext cx="10972800" cy="825113"/>
          </a:xfrm>
        </p:spPr>
        <p:txBody>
          <a:bodyPr/>
          <a:lstStyle/>
          <a:p>
            <a:r>
              <a:rPr lang="en-US" dirty="0" smtClean="0"/>
              <a:t>Commercialization Assistance</a:t>
            </a:r>
          </a:p>
        </p:txBody>
      </p:sp>
      <p:sp>
        <p:nvSpPr>
          <p:cNvPr id="9220" name="Rectangle 3"/>
          <p:cNvSpPr>
            <a:spLocks noGrp="1" noChangeArrowheads="1"/>
          </p:cNvSpPr>
          <p:nvPr>
            <p:ph idx="1"/>
          </p:nvPr>
        </p:nvSpPr>
        <p:spPr>
          <a:xfrm>
            <a:off x="609600" y="2323069"/>
            <a:ext cx="10972800" cy="3895169"/>
          </a:xfrm>
        </p:spPr>
        <p:txBody>
          <a:bodyPr>
            <a:normAutofit lnSpcReduction="10000"/>
          </a:bodyPr>
          <a:lstStyle/>
          <a:p>
            <a:r>
              <a:rPr lang="en-US" sz="2000" dirty="0"/>
              <a:t>DOE Commercialization </a:t>
            </a:r>
            <a:r>
              <a:rPr lang="en-US" sz="2000" dirty="0" smtClean="0"/>
              <a:t>Assistance</a:t>
            </a:r>
            <a:endParaRPr lang="en-US" sz="1800" dirty="0" smtClean="0"/>
          </a:p>
          <a:p>
            <a:pPr lvl="1"/>
            <a:r>
              <a:rPr lang="en-US" sz="1800" dirty="0" smtClean="0"/>
              <a:t>Phase </a:t>
            </a:r>
            <a:r>
              <a:rPr lang="en-US" sz="1800" dirty="0"/>
              <a:t>I assistance</a:t>
            </a:r>
          </a:p>
          <a:p>
            <a:pPr lvl="2"/>
            <a:r>
              <a:rPr lang="en-US" sz="1600" dirty="0" smtClean="0"/>
              <a:t>Assistance </a:t>
            </a:r>
            <a:r>
              <a:rPr lang="en-US" sz="1600" dirty="0"/>
              <a:t>with development of Phase II commercialization </a:t>
            </a:r>
            <a:r>
              <a:rPr lang="en-US" sz="1600" dirty="0" smtClean="0"/>
              <a:t>plans</a:t>
            </a:r>
          </a:p>
          <a:p>
            <a:pPr lvl="2"/>
            <a:r>
              <a:rPr lang="en-US" sz="1600" dirty="0" smtClean="0"/>
              <a:t>Or, Industry-specific business consultant</a:t>
            </a:r>
            <a:endParaRPr lang="en-US" sz="1600" dirty="0"/>
          </a:p>
          <a:p>
            <a:pPr lvl="1"/>
            <a:r>
              <a:rPr lang="en-US" sz="1800" dirty="0"/>
              <a:t>Phase II assistance</a:t>
            </a:r>
          </a:p>
          <a:p>
            <a:pPr lvl="2"/>
            <a:r>
              <a:rPr lang="en-US" sz="1600" dirty="0"/>
              <a:t>Flexible offerings to meet  a variety of commercialization </a:t>
            </a:r>
            <a:r>
              <a:rPr lang="en-US" sz="1600" dirty="0" smtClean="0"/>
              <a:t>needs</a:t>
            </a:r>
          </a:p>
          <a:p>
            <a:pPr lvl="2"/>
            <a:r>
              <a:rPr lang="en-US" sz="1600" dirty="0" smtClean="0"/>
              <a:t>Or, Industry-specific business consultant</a:t>
            </a:r>
          </a:p>
          <a:p>
            <a:pPr lvl="1"/>
            <a:r>
              <a:rPr lang="en-US" sz="1800" dirty="0"/>
              <a:t>Vendor website:  </a:t>
            </a:r>
            <a:r>
              <a:rPr lang="en-US" sz="1800" dirty="0">
                <a:hlinkClick r:id="rId3"/>
              </a:rPr>
              <a:t>http://</a:t>
            </a:r>
            <a:r>
              <a:rPr lang="en-US" sz="1800" dirty="0" smtClean="0">
                <a:hlinkClick r:id="rId3"/>
              </a:rPr>
              <a:t>www.larta.org/doecap</a:t>
            </a:r>
            <a:r>
              <a:rPr lang="en-US" sz="1800" dirty="0" smtClean="0"/>
              <a:t> </a:t>
            </a:r>
            <a:endParaRPr lang="en-US" sz="1800" dirty="0"/>
          </a:p>
          <a:p>
            <a:r>
              <a:rPr lang="en-US" sz="2000" dirty="0" smtClean="0"/>
              <a:t>Company-selected commercialization assistance vendor</a:t>
            </a:r>
          </a:p>
          <a:p>
            <a:pPr lvl="1"/>
            <a:r>
              <a:rPr lang="en-US" sz="1800" dirty="0" smtClean="0"/>
              <a:t>Companies </a:t>
            </a:r>
            <a:r>
              <a:rPr lang="en-US" sz="1800" dirty="0"/>
              <a:t>may select their own vendors to provide commercialization assistance</a:t>
            </a:r>
          </a:p>
          <a:p>
            <a:pPr lvl="1"/>
            <a:r>
              <a:rPr lang="en-US" sz="1800" dirty="0"/>
              <a:t>Company </a:t>
            </a:r>
            <a:r>
              <a:rPr lang="en-US" sz="1800" u="sng" dirty="0"/>
              <a:t>must</a:t>
            </a:r>
            <a:r>
              <a:rPr lang="en-US" sz="1800" dirty="0"/>
              <a:t> include this vendor as a subcontractor or consultant in their Phase I or II </a:t>
            </a:r>
            <a:r>
              <a:rPr lang="en-US" sz="1800" dirty="0" smtClean="0"/>
              <a:t>application</a:t>
            </a:r>
          </a:p>
          <a:p>
            <a:pPr lvl="1"/>
            <a:r>
              <a:rPr lang="en-US" sz="1800" dirty="0"/>
              <a:t>Up to $</a:t>
            </a:r>
            <a:r>
              <a:rPr lang="en-US" sz="1800" dirty="0" smtClean="0"/>
              <a:t>5,000 </a:t>
            </a:r>
            <a:r>
              <a:rPr lang="en-US" sz="1800" dirty="0"/>
              <a:t>for Phase I; up to $</a:t>
            </a:r>
            <a:r>
              <a:rPr lang="en-US" sz="1800" dirty="0" smtClean="0"/>
              <a:t>5,000/year </a:t>
            </a:r>
            <a:r>
              <a:rPr lang="en-US" sz="1800" dirty="0"/>
              <a:t>in Phase </a:t>
            </a:r>
            <a:r>
              <a:rPr lang="en-US" sz="1800" dirty="0" smtClean="0"/>
              <a:t>II</a:t>
            </a:r>
            <a:endParaRPr lang="en-US" sz="1800"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solidFill>
                  <a:prstClr val="black">
                    <a:tint val="75000"/>
                  </a:prstClr>
                </a:solidFill>
              </a:rPr>
              <a:pPr>
                <a:defRPr/>
              </a:pPr>
              <a:t>47</a:t>
            </a:fld>
            <a:r>
              <a:rPr lang="en-US" dirty="0" smtClean="0"/>
              <a:t>/61</a:t>
            </a:r>
            <a:endParaRPr lang="en-US" dirty="0"/>
          </a:p>
        </p:txBody>
      </p:sp>
      <p:pic>
        <p:nvPicPr>
          <p:cNvPr id="1026" name="Picture 2" descr="http://www.larta.org/Media/Default/Program%20Banners/doecap-banner-970x9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1204" y="1318180"/>
            <a:ext cx="923925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09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Principal Investigator Meeting</a:t>
            </a:r>
            <a:endParaRPr lang="en-US" dirty="0"/>
          </a:p>
        </p:txBody>
      </p:sp>
      <p:sp>
        <p:nvSpPr>
          <p:cNvPr id="3" name="Content Placeholder 2"/>
          <p:cNvSpPr>
            <a:spLocks noGrp="1"/>
          </p:cNvSpPr>
          <p:nvPr>
            <p:ph idx="1"/>
          </p:nvPr>
        </p:nvSpPr>
        <p:spPr/>
        <p:txBody>
          <a:bodyPr>
            <a:normAutofit/>
          </a:bodyPr>
          <a:lstStyle/>
          <a:p>
            <a:r>
              <a:rPr lang="en-US" sz="2000" dirty="0" smtClean="0"/>
              <a:t>Phase I Principal Investigators are expected to attend the two day DOE SBIR/STTR Principal Investigator Meeting held in the DC area</a:t>
            </a:r>
          </a:p>
          <a:p>
            <a:pPr lvl="1"/>
            <a:r>
              <a:rPr lang="en-US" sz="1800" dirty="0" smtClean="0"/>
              <a:t>Release 1:  June</a:t>
            </a:r>
          </a:p>
          <a:p>
            <a:pPr lvl="1"/>
            <a:r>
              <a:rPr lang="en-US" sz="1800" dirty="0" smtClean="0"/>
              <a:t>Release 2:  October </a:t>
            </a:r>
          </a:p>
          <a:p>
            <a:r>
              <a:rPr lang="en-US" sz="2000" dirty="0" smtClean="0"/>
              <a:t>Objectives</a:t>
            </a:r>
            <a:endParaRPr lang="en-US" sz="2400" dirty="0" smtClean="0"/>
          </a:p>
          <a:p>
            <a:pPr lvl="1"/>
            <a:r>
              <a:rPr lang="en-US" sz="1800" dirty="0" smtClean="0"/>
              <a:t>In-person meetings with DOE program managers and DOE Commercialization Assistance providers</a:t>
            </a:r>
          </a:p>
          <a:p>
            <a:pPr lvl="1"/>
            <a:r>
              <a:rPr lang="en-US" sz="1800" dirty="0" smtClean="0"/>
              <a:t>Presentations relating to Phase II and Commercialization</a:t>
            </a:r>
          </a:p>
          <a:p>
            <a:pPr lvl="1"/>
            <a:r>
              <a:rPr lang="en-US" sz="1800" dirty="0" smtClean="0"/>
              <a:t>Small business networking</a:t>
            </a:r>
          </a:p>
          <a:p>
            <a:r>
              <a:rPr lang="en-US" sz="2000" dirty="0" smtClean="0"/>
              <a:t>You may include the cost for the PI (registration, travel) for this trip in your Phase I budget</a:t>
            </a:r>
          </a:p>
          <a:p>
            <a:r>
              <a:rPr lang="en-US" sz="2000" dirty="0" smtClean="0"/>
              <a:t>Exceptions</a:t>
            </a:r>
          </a:p>
          <a:p>
            <a:pPr lvl="1"/>
            <a:r>
              <a:rPr lang="en-US" sz="1800" dirty="0" smtClean="0"/>
              <a:t>If the DOE program office that funds your topic has a separate principal investigator meeting, you will be notified that your participation in the Phase I PI meeting is optional</a:t>
            </a:r>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48</a:t>
            </a:fld>
            <a:r>
              <a:rPr lang="en-US" dirty="0" smtClean="0"/>
              <a:t>/61</a:t>
            </a:r>
            <a:endParaRPr lang="en-US" dirty="0"/>
          </a:p>
        </p:txBody>
      </p:sp>
    </p:spTree>
    <p:extLst>
      <p:ext uri="{BB962C8B-B14F-4D97-AF65-F5344CB8AC3E}">
        <p14:creationId xmlns:p14="http://schemas.microsoft.com/office/powerpoint/2010/main" val="22464322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4191990"/>
            <a:ext cx="3803073" cy="266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jjie.org/wp-content/uploads/2012/04/3336handcuffs-300x199.jpg">
            <a:hlinkClick r:id="rId2"/>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984663" y="1035039"/>
            <a:ext cx="7885215" cy="5822961"/>
          </a:xfrm>
          <a:prstGeom prst="rect">
            <a:avLst/>
          </a:prstGeom>
          <a:noFill/>
        </p:spPr>
      </p:pic>
      <p:sp>
        <p:nvSpPr>
          <p:cNvPr id="5" name="Title 4"/>
          <p:cNvSpPr>
            <a:spLocks noGrp="1"/>
          </p:cNvSpPr>
          <p:nvPr>
            <p:ph type="ctrTitle"/>
          </p:nvPr>
        </p:nvSpPr>
        <p:spPr>
          <a:xfrm>
            <a:off x="0" y="0"/>
            <a:ext cx="7772400" cy="1470025"/>
          </a:xfrm>
          <a:solidFill>
            <a:schemeClr val="accent1">
              <a:lumMod val="40000"/>
              <a:lumOff val="60000"/>
            </a:schemeClr>
          </a:solidFill>
        </p:spPr>
        <p:txBody>
          <a:bodyPr>
            <a:normAutofit/>
          </a:bodyPr>
          <a:lstStyle/>
          <a:p>
            <a:pPr algn="l"/>
            <a:r>
              <a:rPr lang="en-US" sz="2400" dirty="0"/>
              <a:t>DOE Office of Inspector </a:t>
            </a:r>
            <a:r>
              <a:rPr lang="en-US" sz="2400" dirty="0" smtClean="0"/>
              <a:t>General:  </a:t>
            </a:r>
            <a:br>
              <a:rPr lang="en-US" sz="2400" dirty="0" smtClean="0"/>
            </a:br>
            <a:r>
              <a:rPr lang="en-US" sz="2400" dirty="0" smtClean="0"/>
              <a:t>Fraud</a:t>
            </a:r>
            <a:r>
              <a:rPr lang="en-US" sz="2400" dirty="0"/>
              <a:t>, Waste &amp; Abuse</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Differences between SBIR &amp; STTR</a:t>
            </a:r>
            <a:endParaRPr lang="en-US" dirty="0"/>
          </a:p>
        </p:txBody>
      </p:sp>
      <p:sp>
        <p:nvSpPr>
          <p:cNvPr id="3" name="Content Placeholder 2"/>
          <p:cNvSpPr>
            <a:spLocks noGrp="1"/>
          </p:cNvSpPr>
          <p:nvPr>
            <p:ph idx="1"/>
          </p:nvPr>
        </p:nvSpPr>
        <p:spPr>
          <a:xfrm>
            <a:off x="766119" y="1600201"/>
            <a:ext cx="8768282" cy="4525963"/>
          </a:xfrm>
        </p:spPr>
        <p:txBody>
          <a:bodyPr>
            <a:normAutofit fontScale="92500" lnSpcReduction="10000"/>
          </a:bodyPr>
          <a:lstStyle/>
          <a:p>
            <a:r>
              <a:rPr lang="en-US" dirty="0" smtClean="0"/>
              <a:t>STTR:  Requires collaboration with a Research Institution</a:t>
            </a:r>
          </a:p>
          <a:p>
            <a:pPr lvl="1"/>
            <a:r>
              <a:rPr lang="en-US" dirty="0" smtClean="0">
                <a:cs typeface="Calibri"/>
              </a:rPr>
              <a:t>Research Institution</a:t>
            </a:r>
          </a:p>
          <a:p>
            <a:pPr lvl="2"/>
            <a:r>
              <a:rPr lang="en-US" dirty="0" smtClean="0">
                <a:cs typeface="Calibri"/>
              </a:rPr>
              <a:t>College, University, Federal R&amp;D Laboratory, other non-profit research organization</a:t>
            </a:r>
          </a:p>
          <a:p>
            <a:r>
              <a:rPr lang="en-US" dirty="0" smtClean="0"/>
              <a:t>Principal </a:t>
            </a:r>
            <a:r>
              <a:rPr lang="en-US" dirty="0"/>
              <a:t>Investigator primary employment</a:t>
            </a:r>
          </a:p>
          <a:p>
            <a:pPr lvl="1"/>
            <a:r>
              <a:rPr lang="en-US" dirty="0"/>
              <a:t>SBIR:  employed by the small business</a:t>
            </a:r>
          </a:p>
          <a:p>
            <a:pPr lvl="1"/>
            <a:r>
              <a:rPr lang="en-US" dirty="0"/>
              <a:t>STTR:  employed by the small business OR </a:t>
            </a:r>
            <a:r>
              <a:rPr lang="en-US" dirty="0" smtClean="0"/>
              <a:t>research institution</a:t>
            </a:r>
          </a:p>
          <a:p>
            <a:r>
              <a:rPr lang="en-US" dirty="0" smtClean="0"/>
              <a:t>Percentage of R/R&amp;D conducted by the small business</a:t>
            </a:r>
          </a:p>
          <a:p>
            <a:pPr lvl="1"/>
            <a:r>
              <a:rPr lang="en-US" dirty="0" smtClean="0"/>
              <a:t>SBIR</a:t>
            </a:r>
            <a:endParaRPr lang="en-US" dirty="0"/>
          </a:p>
          <a:p>
            <a:pPr lvl="2"/>
            <a:r>
              <a:rPr lang="en-US" dirty="0" smtClean="0"/>
              <a:t>Phase I:  minimum 2/3 by small business</a:t>
            </a:r>
          </a:p>
          <a:p>
            <a:pPr lvl="2"/>
            <a:r>
              <a:rPr lang="en-US" dirty="0" smtClean="0"/>
              <a:t>Phase II:  minimum 1/2 by small business</a:t>
            </a:r>
          </a:p>
          <a:p>
            <a:pPr lvl="1"/>
            <a:r>
              <a:rPr lang="en-US" dirty="0" smtClean="0"/>
              <a:t>STTR:  </a:t>
            </a:r>
          </a:p>
          <a:p>
            <a:pPr lvl="2"/>
            <a:r>
              <a:rPr lang="en-US" dirty="0" smtClean="0"/>
              <a:t>Phase I &amp; II:  minimum 40% by small business; minimum 30% by research institution</a:t>
            </a:r>
          </a:p>
          <a:p>
            <a:pPr lvl="1"/>
            <a:r>
              <a:rPr lang="en-US" dirty="0" smtClean="0"/>
              <a:t>Subcontracting is permitted provided the level of effort requirements above are met</a:t>
            </a:r>
            <a:endParaRPr lang="en-US"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5</a:t>
            </a:fld>
            <a:r>
              <a:rPr lang="en-US" dirty="0" smtClean="0">
                <a:solidFill>
                  <a:prstClr val="black">
                    <a:tint val="75000"/>
                  </a:prstClr>
                </a:solidFill>
              </a:rPr>
              <a:t>/61</a:t>
            </a:r>
            <a:endParaRPr lang="en-US" dirty="0">
              <a:solidFill>
                <a:prstClr val="black">
                  <a:tint val="75000"/>
                </a:prstClr>
              </a:solidFill>
            </a:endParaRPr>
          </a:p>
        </p:txBody>
      </p:sp>
      <p:pic>
        <p:nvPicPr>
          <p:cNvPr id="5" name="Picture 3" descr="C:\Users\Public\Pictures\Sample Pictures\untitled.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637374" y="2028643"/>
            <a:ext cx="1945026" cy="1458770"/>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189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r>
              <a:rPr lang="en-US" dirty="0" smtClean="0"/>
              <a:t/>
            </a:r>
            <a:br>
              <a:rPr lang="en-US" dirty="0" smtClean="0"/>
            </a:br>
            <a:r>
              <a:rPr lang="en-US" b="0" i="1" dirty="0" smtClean="0"/>
              <a:t>Combating Fraud</a:t>
            </a:r>
            <a:endParaRPr lang="en-US" b="0" i="1" dirty="0"/>
          </a:p>
        </p:txBody>
      </p:sp>
      <p:sp>
        <p:nvSpPr>
          <p:cNvPr id="6" name="Content Placeholder 5"/>
          <p:cNvSpPr>
            <a:spLocks noGrp="1"/>
          </p:cNvSpPr>
          <p:nvPr>
            <p:ph idx="1"/>
          </p:nvPr>
        </p:nvSpPr>
        <p:spPr/>
        <p:txBody>
          <a:bodyPr>
            <a:normAutofit/>
          </a:bodyPr>
          <a:lstStyle/>
          <a:p>
            <a:r>
              <a:rPr lang="en-US" sz="2000" b="1" i="1" dirty="0"/>
              <a:t>What types of fraud are found in the SBIR Program?</a:t>
            </a:r>
            <a:endParaRPr lang="en-US" sz="2000" dirty="0"/>
          </a:p>
          <a:p>
            <a:r>
              <a:rPr lang="en-US" sz="2000" dirty="0"/>
              <a:t>Application Process</a:t>
            </a:r>
          </a:p>
          <a:p>
            <a:pPr lvl="1"/>
            <a:r>
              <a:rPr lang="en-US" sz="1800" dirty="0"/>
              <a:t>submitting  a plagiarized proposal</a:t>
            </a:r>
          </a:p>
          <a:p>
            <a:pPr lvl="1"/>
            <a:r>
              <a:rPr lang="en-US" sz="1800" dirty="0"/>
              <a:t>providing false information regarding the company, the Principal Investigator (PI), or work to be performed</a:t>
            </a:r>
          </a:p>
          <a:p>
            <a:pPr lvl="1"/>
            <a:r>
              <a:rPr lang="en-US" sz="1800" dirty="0"/>
              <a:t>seeking funding for work that has already been completed</a:t>
            </a:r>
          </a:p>
          <a:p>
            <a:r>
              <a:rPr lang="en-US" sz="2000" dirty="0"/>
              <a:t>During Award </a:t>
            </a:r>
          </a:p>
          <a:p>
            <a:pPr lvl="1"/>
            <a:r>
              <a:rPr lang="en-US" sz="1800" dirty="0"/>
              <a:t>using award funds for personal use or for any use other than the proposed activities</a:t>
            </a:r>
          </a:p>
          <a:p>
            <a:pPr lvl="1"/>
            <a:r>
              <a:rPr lang="en-US" sz="1800" dirty="0"/>
              <a:t>submitting plagiarized reports or reports falsely claiming work has been completed</a:t>
            </a:r>
          </a:p>
          <a:p>
            <a:pPr lvl="1"/>
            <a:r>
              <a:rPr lang="en-US" sz="1800" dirty="0"/>
              <a:t>claiming results for an award that were funded by a different source</a:t>
            </a:r>
          </a:p>
        </p:txBody>
      </p:sp>
      <p:sp>
        <p:nvSpPr>
          <p:cNvPr id="5" name="Slide Number Placeholder 4"/>
          <p:cNvSpPr>
            <a:spLocks noGrp="1"/>
          </p:cNvSpPr>
          <p:nvPr>
            <p:ph type="sldNum" sz="quarter" idx="12"/>
          </p:nvPr>
        </p:nvSpPr>
        <p:spPr/>
        <p:txBody>
          <a:bodyPr/>
          <a:lstStyle/>
          <a:p>
            <a:pPr>
              <a:defRPr/>
            </a:pPr>
            <a:fld id="{F2898D1E-D11C-45C6-A7D1-F709A31F086A}" type="slidenum">
              <a:rPr lang="en-US" smtClean="0"/>
              <a:pPr>
                <a:defRPr/>
              </a:pPr>
              <a:t>50</a:t>
            </a:fld>
            <a:r>
              <a:rPr lang="en-US" dirty="0" smtClean="0"/>
              <a:t>/61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r>
              <a:rPr lang="en-US" dirty="0" smtClean="0"/>
              <a:t/>
            </a:r>
            <a:br>
              <a:rPr lang="en-US" dirty="0" smtClean="0"/>
            </a:br>
            <a:r>
              <a:rPr lang="en-US" b="0" i="1" dirty="0" smtClean="0"/>
              <a:t>Knowing the Rules</a:t>
            </a:r>
            <a:endParaRPr lang="en-US" dirty="0"/>
          </a:p>
        </p:txBody>
      </p:sp>
      <p:sp>
        <p:nvSpPr>
          <p:cNvPr id="3" name="Content Placeholder 2"/>
          <p:cNvSpPr>
            <a:spLocks noGrp="1"/>
          </p:cNvSpPr>
          <p:nvPr>
            <p:ph idx="1"/>
          </p:nvPr>
        </p:nvSpPr>
        <p:spPr/>
        <p:txBody>
          <a:bodyPr>
            <a:normAutofit/>
          </a:bodyPr>
          <a:lstStyle/>
          <a:p>
            <a:r>
              <a:rPr lang="en-US" sz="2000" b="1" i="1" dirty="0"/>
              <a:t>Which SBIR rules should you be particularly familiar with?</a:t>
            </a:r>
            <a:endParaRPr lang="en-US" sz="2000" dirty="0"/>
          </a:p>
          <a:p>
            <a:pPr lvl="1"/>
            <a:r>
              <a:rPr lang="en-US" sz="1800" dirty="0"/>
              <a:t>Duplicate or overlapping proposals may not be submitted to multiple agencies without full disclosure to all agencies.</a:t>
            </a:r>
          </a:p>
          <a:p>
            <a:pPr lvl="1"/>
            <a:r>
              <a:rPr lang="en-US" sz="1800" dirty="0"/>
              <a:t>The company must meet SBA’s requirements for a small business, including being majority American owned and have 500 employees or fewer.</a:t>
            </a:r>
          </a:p>
          <a:p>
            <a:pPr lvl="1"/>
            <a:r>
              <a:rPr lang="en-US" sz="1800" dirty="0"/>
              <a:t>For SBIR:  The PI’s primary employment must be with the company during the grant period. The PI may not be employed full time elsewhere.</a:t>
            </a:r>
          </a:p>
          <a:p>
            <a:pPr lvl="1"/>
            <a:r>
              <a:rPr lang="en-US" sz="1800" dirty="0"/>
              <a:t>For SBIR:  For Phase I, a minimum of two thirds of the research effort must be performed by the grantee company; for Phase II, a minimum of one-half of the research effort must be performed by the grantee company.  Work performed by a university research lab is NOT work completed by the grantee company.</a:t>
            </a:r>
          </a:p>
          <a:p>
            <a:pPr lvl="1"/>
            <a:r>
              <a:rPr lang="en-US" sz="1800" dirty="0"/>
              <a:t>University employees participating on an SBIR award should disclose their involvement to the university as well as their use of university facilities.</a:t>
            </a:r>
          </a:p>
          <a:p>
            <a:pPr lvl="1"/>
            <a:r>
              <a:rPr lang="en-US" sz="1800" dirty="0"/>
              <a:t>R&amp;D must be performed in the United States. </a:t>
            </a:r>
          </a:p>
          <a:p>
            <a:endParaRPr lang="en-US" sz="2000"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51</a:t>
            </a:fld>
            <a:r>
              <a:rPr lang="en-US" dirty="0" smtClean="0"/>
              <a:t>/61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r>
              <a:rPr lang="en-US" dirty="0" smtClean="0"/>
              <a:t/>
            </a:r>
            <a:br>
              <a:rPr lang="en-US" dirty="0" smtClean="0"/>
            </a:br>
            <a:r>
              <a:rPr lang="en-US" b="0" i="1" dirty="0" smtClean="0"/>
              <a:t>Consequences</a:t>
            </a:r>
            <a:endParaRPr lang="en-US" dirty="0"/>
          </a:p>
        </p:txBody>
      </p:sp>
      <p:sp>
        <p:nvSpPr>
          <p:cNvPr id="3" name="Content Placeholder 2"/>
          <p:cNvSpPr>
            <a:spLocks noGrp="1"/>
          </p:cNvSpPr>
          <p:nvPr>
            <p:ph idx="1"/>
          </p:nvPr>
        </p:nvSpPr>
        <p:spPr/>
        <p:txBody>
          <a:bodyPr>
            <a:normAutofit/>
          </a:bodyPr>
          <a:lstStyle/>
          <a:p>
            <a:r>
              <a:rPr lang="en-US" sz="3200" b="1" i="1" dirty="0"/>
              <a:t>What Happens If You Break the Rules? </a:t>
            </a:r>
          </a:p>
          <a:p>
            <a:pPr lvl="1"/>
            <a:r>
              <a:rPr lang="en-US" sz="2400" dirty="0"/>
              <a:t>If you commit fraud or other wrongdoing in applying for or carrying out an SBIR award, we will investigate.</a:t>
            </a:r>
          </a:p>
          <a:p>
            <a:pPr lvl="1"/>
            <a:r>
              <a:rPr lang="en-US" sz="2400" dirty="0"/>
              <a:t>We refer violations of civil or criminal law to the Department of Justice (DOJ).  If DOJ prosecutes you for fraud or false statements, you may be sentenced to prison and required to pay full restitution.  If DOJ pursues a civil action under the False Claims Act, you may have to pay treble damages and $11,000 for each false claim.  In addition, DOE may terminate your awards and debar you from receiving grants or contracts from any federal agency.</a:t>
            </a:r>
          </a:p>
          <a:p>
            <a:endParaRPr lang="en-US" sz="3200"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52</a:t>
            </a:fld>
            <a:r>
              <a:rPr lang="en-US" dirty="0" smtClean="0"/>
              <a:t>/61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092" y="123555"/>
            <a:ext cx="4819650" cy="392626"/>
          </a:xfrm>
        </p:spPr>
        <p:txBody>
          <a:bodyPr>
            <a:normAutofit fontScale="90000"/>
          </a:bodyPr>
          <a:lstStyle/>
          <a:p>
            <a:r>
              <a:rPr lang="en-US" dirty="0" smtClean="0"/>
              <a:t>Recent Prosecution  </a:t>
            </a:r>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53</a:t>
            </a:fld>
            <a:r>
              <a:rPr lang="en-US" dirty="0" smtClean="0"/>
              <a:t>/61</a:t>
            </a:r>
            <a:endParaRPr lang="en-US" dirty="0"/>
          </a:p>
        </p:txBody>
      </p:sp>
      <p:sp>
        <p:nvSpPr>
          <p:cNvPr id="8" name="Rectangle 7"/>
          <p:cNvSpPr/>
          <p:nvPr/>
        </p:nvSpPr>
        <p:spPr>
          <a:xfrm>
            <a:off x="2469922" y="5681205"/>
            <a:ext cx="7296819" cy="430887"/>
          </a:xfrm>
          <a:prstGeom prst="rect">
            <a:avLst/>
          </a:prstGeom>
        </p:spPr>
        <p:txBody>
          <a:bodyPr wrap="square">
            <a:spAutoFit/>
          </a:bodyPr>
          <a:lstStyle/>
          <a:p>
            <a:r>
              <a:rPr lang="en-US" sz="1100" dirty="0">
                <a:latin typeface="+mn-lt"/>
                <a:hlinkClick r:id="rId2"/>
              </a:rPr>
              <a:t>https://www.justice.gov/usao-mdfl/pr/scientists-sentenced-prison-defrauding-small-business-innovation-research-program</a:t>
            </a:r>
            <a:endParaRPr lang="en-US" sz="1100" dirty="0">
              <a:latin typeface="+mn-lt"/>
            </a:endParaRPr>
          </a:p>
          <a:p>
            <a:endParaRPr lang="en-US" sz="1100" dirty="0">
              <a:latin typeface="+mn-lt"/>
            </a:endParaRPr>
          </a:p>
        </p:txBody>
      </p:sp>
      <p:sp>
        <p:nvSpPr>
          <p:cNvPr id="11" name="TextBox 10"/>
          <p:cNvSpPr txBox="1"/>
          <p:nvPr/>
        </p:nvSpPr>
        <p:spPr>
          <a:xfrm>
            <a:off x="3045786" y="1038226"/>
            <a:ext cx="5720262" cy="461665"/>
          </a:xfrm>
          <a:prstGeom prst="rect">
            <a:avLst/>
          </a:prstGeom>
          <a:noFill/>
        </p:spPr>
        <p:txBody>
          <a:bodyPr wrap="square" rtlCol="0">
            <a:spAutoFit/>
          </a:bodyPr>
          <a:lstStyle/>
          <a:p>
            <a:endParaRPr lang="en-US" dirty="0"/>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9922" y="630195"/>
            <a:ext cx="7007710" cy="5152440"/>
          </a:xfrm>
          <a:prstGeom prst="rect">
            <a:avLst/>
          </a:prstGeom>
        </p:spPr>
      </p:pic>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r>
              <a:rPr lang="en-US" dirty="0" smtClean="0"/>
              <a:t/>
            </a:r>
            <a:br>
              <a:rPr lang="en-US" dirty="0" smtClean="0"/>
            </a:br>
            <a:r>
              <a:rPr lang="en-US" b="0" i="1" dirty="0" smtClean="0"/>
              <a:t>Reporting Fraud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Department of Energy’s Office of Inspector General (OIG) promotes the effective, efficient, and economical operation of DOE’s programs and operations through audits, inspections, investigations, and other reviews.</a:t>
            </a:r>
          </a:p>
          <a:p>
            <a:r>
              <a:rPr lang="en-US" dirty="0" smtClean="0"/>
              <a:t>Within DOE OIG, the Office of Investigations is responsible for investigating any fraudulent acts involving DOE, its contractors or subcontractors, or any crime affecting the programs, operations, Government funds, or employees of those entities.</a:t>
            </a:r>
          </a:p>
          <a:p>
            <a:r>
              <a:rPr lang="en-US" b="1" i="1" dirty="0" smtClean="0"/>
              <a:t>If you want additional information or to report wrongdoing</a:t>
            </a:r>
          </a:p>
          <a:p>
            <a:pPr lvl="1">
              <a:buNone/>
            </a:pPr>
            <a:r>
              <a:rPr lang="en-US" dirty="0" smtClean="0"/>
              <a:t>	</a:t>
            </a:r>
            <a:r>
              <a:rPr lang="en-US" b="1" dirty="0" smtClean="0"/>
              <a:t>Internet:</a:t>
            </a:r>
            <a:r>
              <a:rPr lang="en-US" dirty="0" smtClean="0"/>
              <a:t>  ig.energy.gov    </a:t>
            </a:r>
            <a:br>
              <a:rPr lang="en-US" dirty="0" smtClean="0"/>
            </a:br>
            <a:r>
              <a:rPr lang="en-US" b="1" dirty="0" smtClean="0"/>
              <a:t>E-mail: </a:t>
            </a:r>
            <a:r>
              <a:rPr lang="fr-FR" dirty="0" smtClean="0">
                <a:hlinkClick r:id="rId2"/>
              </a:rPr>
              <a:t>ighotline@hq.doe.gov</a:t>
            </a:r>
            <a:r>
              <a:rPr lang="fr-FR" dirty="0" smtClean="0"/>
              <a:t>  </a:t>
            </a:r>
            <a:br>
              <a:rPr lang="fr-FR" dirty="0" smtClean="0"/>
            </a:br>
            <a:r>
              <a:rPr lang="en-US" b="1" dirty="0" smtClean="0"/>
              <a:t>Telephone:</a:t>
            </a:r>
            <a:r>
              <a:rPr lang="en-US" dirty="0" smtClean="0"/>
              <a:t> 202-586-4073</a:t>
            </a:r>
            <a:br>
              <a:rPr lang="en-US" dirty="0" smtClean="0"/>
            </a:br>
            <a:r>
              <a:rPr lang="en-US" b="1" dirty="0" smtClean="0"/>
              <a:t>Hotline: </a:t>
            </a:r>
            <a:r>
              <a:rPr lang="en-US" dirty="0" smtClean="0"/>
              <a:t>800-541-1625</a:t>
            </a:r>
            <a:br>
              <a:rPr lang="en-US" dirty="0" smtClean="0"/>
            </a:br>
            <a:r>
              <a:rPr lang="en-US" b="1" dirty="0" smtClean="0"/>
              <a:t>Fax: </a:t>
            </a:r>
            <a:r>
              <a:rPr lang="en-US" dirty="0" smtClean="0"/>
              <a:t>202-586-5697</a:t>
            </a:r>
            <a:endParaRPr lang="en-US" b="1" dirty="0" smtClean="0"/>
          </a:p>
          <a:p>
            <a:pPr lvl="1">
              <a:buNone/>
            </a:pPr>
            <a:r>
              <a:rPr lang="en-US" b="1" dirty="0" smtClean="0"/>
              <a:t>	</a:t>
            </a:r>
          </a:p>
          <a:p>
            <a:pPr lvl="1" indent="0">
              <a:buNone/>
            </a:pPr>
            <a:r>
              <a:rPr lang="en-US" b="1" dirty="0" smtClean="0"/>
              <a:t>U.S. DEPARTMENT OF ENERGY</a:t>
            </a:r>
            <a:br>
              <a:rPr lang="en-US" b="1" dirty="0" smtClean="0"/>
            </a:br>
            <a:r>
              <a:rPr lang="en-US" b="1" dirty="0" smtClean="0"/>
              <a:t>OFFICE OF INSPECTOR GENERAL</a:t>
            </a:r>
            <a:br>
              <a:rPr lang="en-US" b="1" dirty="0" smtClean="0"/>
            </a:br>
            <a:r>
              <a:rPr lang="en-US" b="1" dirty="0" smtClean="0"/>
              <a:t>ATTN:  OFFICE OF INSPECTIONS</a:t>
            </a:r>
            <a:br>
              <a:rPr lang="en-US" b="1" dirty="0" smtClean="0"/>
            </a:br>
            <a:r>
              <a:rPr lang="en-US" b="1" dirty="0" smtClean="0"/>
              <a:t>1000 INDEPENDENCE AVENUE, SW</a:t>
            </a:r>
            <a:br>
              <a:rPr lang="en-US" b="1" dirty="0" smtClean="0"/>
            </a:br>
            <a:r>
              <a:rPr lang="en-US" b="1" dirty="0" smtClean="0"/>
              <a:t>MAIL STOP 5D-031</a:t>
            </a:r>
            <a:br>
              <a:rPr lang="en-US" b="1" dirty="0" smtClean="0"/>
            </a:br>
            <a:r>
              <a:rPr lang="en-US" b="1" dirty="0" smtClean="0"/>
              <a:t>WASHINGTON, DC  20585</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54</a:t>
            </a:fld>
            <a:r>
              <a:rPr lang="en-US" dirty="0" smtClean="0"/>
              <a:t>/61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nformationaboutdiabetes.com/files/images/sun-sky-lg.jpg"/>
          <p:cNvPicPr>
            <a:picLocks noChangeAspect="1" noChangeArrowheads="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12191999" cy="6858000"/>
          </a:xfrm>
          <a:prstGeom prst="rect">
            <a:avLst/>
          </a:prstGeom>
          <a:noFill/>
        </p:spPr>
      </p:pic>
      <p:sp>
        <p:nvSpPr>
          <p:cNvPr id="8" name="Title 3"/>
          <p:cNvSpPr>
            <a:spLocks noGrp="1"/>
          </p:cNvSpPr>
          <p:nvPr>
            <p:ph type="ctrTitle"/>
          </p:nvPr>
        </p:nvSpPr>
        <p:spPr>
          <a:xfrm>
            <a:off x="0" y="0"/>
            <a:ext cx="12192000" cy="2291938"/>
          </a:xfrm>
          <a:solidFill>
            <a:schemeClr val="accent1">
              <a:lumMod val="40000"/>
              <a:lumOff val="60000"/>
            </a:schemeClr>
          </a:solidFill>
        </p:spPr>
        <p:txBody>
          <a:bodyPr>
            <a:normAutofit/>
          </a:bodyPr>
          <a:lstStyle/>
          <a:p>
            <a:pPr algn="l"/>
            <a:r>
              <a:rPr lang="en-US" sz="2400" dirty="0">
                <a:latin typeface="+mn-lt"/>
              </a:rPr>
              <a:t>     Questions?</a:t>
            </a:r>
          </a:p>
        </p:txBody>
      </p:sp>
      <p:sp>
        <p:nvSpPr>
          <p:cNvPr id="4" name="Rectangle 3"/>
          <p:cNvSpPr/>
          <p:nvPr/>
        </p:nvSpPr>
        <p:spPr>
          <a:xfrm>
            <a:off x="1814460" y="2483082"/>
            <a:ext cx="9228241" cy="3865674"/>
          </a:xfrm>
          <a:prstGeom prst="rect">
            <a:avLst/>
          </a:prstGeom>
          <a:solidFill>
            <a:schemeClr val="bg1">
              <a:alpha val="0"/>
            </a:schemeClr>
          </a:solidFill>
          <a:effectLst>
            <a:glow rad="228600">
              <a:schemeClr val="accent1">
                <a:lumMod val="60000"/>
                <a:lumOff val="40000"/>
                <a:alpha val="40000"/>
              </a:schemeClr>
            </a:glow>
          </a:effectLst>
        </p:spPr>
        <p:txBody>
          <a:bodyPr wrap="square">
            <a:spAutoFit/>
          </a:bodyPr>
          <a:lstStyle/>
          <a:p>
            <a:pPr eaLnBrk="1" hangingPunct="1">
              <a:lnSpc>
                <a:spcPct val="80000"/>
              </a:lnSpc>
              <a:buClr>
                <a:schemeClr val="tx1"/>
              </a:buClr>
            </a:pPr>
            <a:r>
              <a:rPr lang="en-US" sz="2000" b="1" dirty="0">
                <a:solidFill>
                  <a:schemeClr val="tx1">
                    <a:lumMod val="65000"/>
                    <a:lumOff val="35000"/>
                  </a:schemeClr>
                </a:solidFill>
                <a:latin typeface="+mn-lt"/>
              </a:rPr>
              <a:t>Contact information: </a:t>
            </a:r>
          </a:p>
          <a:p>
            <a:pPr eaLnBrk="1" hangingPunct="1">
              <a:lnSpc>
                <a:spcPct val="80000"/>
              </a:lnSpc>
              <a:buClr>
                <a:schemeClr val="tx1"/>
              </a:buClr>
            </a:pPr>
            <a:endParaRPr lang="en-US" sz="2000" dirty="0">
              <a:solidFill>
                <a:schemeClr val="tx1">
                  <a:lumMod val="65000"/>
                  <a:lumOff val="35000"/>
                </a:schemeClr>
              </a:solidFill>
              <a:latin typeface="+mn-lt"/>
            </a:endParaRPr>
          </a:p>
          <a:p>
            <a:pPr>
              <a:lnSpc>
                <a:spcPct val="80000"/>
              </a:lnSpc>
              <a:buClr>
                <a:schemeClr val="tx1"/>
              </a:buClr>
              <a:buFont typeface="Arial" pitchFamily="34" charset="0"/>
              <a:buChar char="•"/>
            </a:pPr>
            <a:r>
              <a:rPr lang="en-US" sz="1800" dirty="0">
                <a:solidFill>
                  <a:schemeClr val="tx1">
                    <a:lumMod val="65000"/>
                    <a:lumOff val="35000"/>
                  </a:schemeClr>
                </a:solidFill>
                <a:latin typeface="+mn-lt"/>
              </a:rPr>
              <a:t>  DOE SBIR/STTR Operations:  301-903-5707</a:t>
            </a:r>
          </a:p>
          <a:p>
            <a:pPr>
              <a:lnSpc>
                <a:spcPct val="80000"/>
              </a:lnSpc>
              <a:buClr>
                <a:schemeClr val="tx1"/>
              </a:buClr>
              <a:buFont typeface="Arial" pitchFamily="34" charset="0"/>
              <a:buChar char="•"/>
            </a:pPr>
            <a:endParaRPr lang="en-US" sz="1800" dirty="0">
              <a:solidFill>
                <a:schemeClr val="tx1">
                  <a:lumMod val="65000"/>
                  <a:lumOff val="35000"/>
                </a:schemeClr>
              </a:solidFill>
              <a:latin typeface="+mn-lt"/>
            </a:endParaRPr>
          </a:p>
          <a:p>
            <a:pPr>
              <a:lnSpc>
                <a:spcPct val="80000"/>
              </a:lnSpc>
              <a:buClr>
                <a:schemeClr val="tx1"/>
              </a:buClr>
              <a:buFont typeface="Arial" pitchFamily="34" charset="0"/>
              <a:buChar char="•"/>
            </a:pPr>
            <a:r>
              <a:rPr lang="en-US" sz="1800" dirty="0">
                <a:solidFill>
                  <a:schemeClr val="tx1">
                    <a:lumMod val="65000"/>
                    <a:lumOff val="35000"/>
                  </a:schemeClr>
                </a:solidFill>
                <a:latin typeface="+mn-lt"/>
              </a:rPr>
              <a:t>  DOE SBIR/STTR Email:  </a:t>
            </a:r>
            <a:r>
              <a:rPr lang="en-US" sz="1800" dirty="0">
                <a:latin typeface="+mn-lt"/>
                <a:hlinkClick r:id="rId4"/>
              </a:rPr>
              <a:t>sbir-sttr@science.doe.gov</a:t>
            </a:r>
            <a:endParaRPr lang="en-US" sz="1800" dirty="0">
              <a:latin typeface="+mn-lt"/>
            </a:endParaRPr>
          </a:p>
          <a:p>
            <a:pPr>
              <a:lnSpc>
                <a:spcPct val="80000"/>
              </a:lnSpc>
              <a:buClr>
                <a:schemeClr val="tx1"/>
              </a:buClr>
            </a:pPr>
            <a:endParaRPr lang="en-US" sz="1800" dirty="0">
              <a:latin typeface="+mn-lt"/>
            </a:endParaRPr>
          </a:p>
          <a:p>
            <a:pPr>
              <a:lnSpc>
                <a:spcPct val="80000"/>
              </a:lnSpc>
              <a:buClr>
                <a:schemeClr val="tx1"/>
              </a:buClr>
            </a:pPr>
            <a:r>
              <a:rPr lang="en-US" sz="2000" b="1" dirty="0">
                <a:solidFill>
                  <a:schemeClr val="tx1">
                    <a:lumMod val="65000"/>
                    <a:lumOff val="35000"/>
                  </a:schemeClr>
                </a:solidFill>
                <a:latin typeface="+mn-lt"/>
              </a:rPr>
              <a:t>Our Website:  </a:t>
            </a:r>
          </a:p>
          <a:p>
            <a:pPr>
              <a:lnSpc>
                <a:spcPct val="80000"/>
              </a:lnSpc>
              <a:buClr>
                <a:schemeClr val="tx1"/>
              </a:buClr>
            </a:pPr>
            <a:endParaRPr lang="en-US" sz="2000" dirty="0">
              <a:solidFill>
                <a:schemeClr val="tx1">
                  <a:lumMod val="65000"/>
                  <a:lumOff val="35000"/>
                </a:schemeClr>
              </a:solidFill>
              <a:latin typeface="+mn-lt"/>
            </a:endParaRPr>
          </a:p>
          <a:p>
            <a:pPr>
              <a:lnSpc>
                <a:spcPct val="80000"/>
              </a:lnSpc>
              <a:buClr>
                <a:schemeClr val="tx1"/>
              </a:buClr>
              <a:buFont typeface="Arial" pitchFamily="34" charset="0"/>
              <a:buChar char="•"/>
            </a:pPr>
            <a:r>
              <a:rPr lang="en-US" sz="1800" dirty="0">
                <a:solidFill>
                  <a:schemeClr val="tx1">
                    <a:lumMod val="65000"/>
                    <a:lumOff val="35000"/>
                  </a:schemeClr>
                </a:solidFill>
                <a:latin typeface="+mn-lt"/>
              </a:rPr>
              <a:t>  DOE SBIR/STTR </a:t>
            </a:r>
            <a:r>
              <a:rPr lang="en-US" sz="1800" dirty="0" smtClean="0">
                <a:solidFill>
                  <a:schemeClr val="tx1">
                    <a:lumMod val="65000"/>
                    <a:lumOff val="35000"/>
                  </a:schemeClr>
                </a:solidFill>
                <a:latin typeface="+mn-lt"/>
              </a:rPr>
              <a:t>main website:  </a:t>
            </a:r>
            <a:r>
              <a:rPr lang="en-US" sz="1800" dirty="0" smtClean="0">
                <a:latin typeface="+mn-lt"/>
                <a:hlinkClick r:id="rId5"/>
              </a:rPr>
              <a:t>www.science.energy.gov/sbir</a:t>
            </a:r>
            <a:endParaRPr lang="en-US" sz="1800" dirty="0">
              <a:latin typeface="+mn-lt"/>
            </a:endParaRPr>
          </a:p>
          <a:p>
            <a:pPr>
              <a:lnSpc>
                <a:spcPct val="80000"/>
              </a:lnSpc>
              <a:buClr>
                <a:schemeClr val="tx1"/>
              </a:buClr>
            </a:pPr>
            <a:endParaRPr lang="en-US" sz="2000" dirty="0">
              <a:latin typeface="+mn-lt"/>
            </a:endParaRPr>
          </a:p>
          <a:p>
            <a:pPr>
              <a:lnSpc>
                <a:spcPct val="80000"/>
              </a:lnSpc>
              <a:buClr>
                <a:schemeClr val="tx1"/>
              </a:buClr>
            </a:pPr>
            <a:r>
              <a:rPr lang="en-US" sz="2000" b="1" dirty="0">
                <a:solidFill>
                  <a:schemeClr val="tx1">
                    <a:lumMod val="65000"/>
                    <a:lumOff val="35000"/>
                  </a:schemeClr>
                </a:solidFill>
                <a:latin typeface="+mn-lt"/>
              </a:rPr>
              <a:t>Join our Mailing List:</a:t>
            </a:r>
          </a:p>
          <a:p>
            <a:pPr marL="225425" indent="-225425">
              <a:lnSpc>
                <a:spcPct val="80000"/>
              </a:lnSpc>
              <a:buClr>
                <a:schemeClr val="tx1"/>
              </a:buClr>
              <a:buFont typeface="Arial" pitchFamily="34" charset="0"/>
              <a:buChar char="•"/>
            </a:pPr>
            <a:endParaRPr lang="en-US" sz="1800" dirty="0">
              <a:solidFill>
                <a:schemeClr val="tx1">
                  <a:lumMod val="65000"/>
                  <a:lumOff val="35000"/>
                </a:schemeClr>
              </a:solidFill>
              <a:latin typeface="+mn-lt"/>
            </a:endParaRPr>
          </a:p>
          <a:p>
            <a:pPr marL="285750" lvl="0" indent="-285750" fontAlgn="auto">
              <a:lnSpc>
                <a:spcPct val="80000"/>
              </a:lnSpc>
              <a:spcBef>
                <a:spcPct val="20000"/>
              </a:spcBef>
              <a:spcAft>
                <a:spcPts val="0"/>
              </a:spcAft>
              <a:buClr>
                <a:prstClr val="black"/>
              </a:buClr>
              <a:buFont typeface="Arial" panose="020B0604020202020204" pitchFamily="34" charset="0"/>
              <a:buChar char="•"/>
            </a:pPr>
            <a:r>
              <a:rPr lang="en-US" sz="1800" dirty="0" smtClean="0">
                <a:solidFill>
                  <a:schemeClr val="tx1">
                    <a:lumMod val="65000"/>
                    <a:lumOff val="35000"/>
                  </a:schemeClr>
                </a:solidFill>
                <a:latin typeface="+mn-lt"/>
              </a:rPr>
              <a:t>Join our Mailing List:</a:t>
            </a:r>
            <a:r>
              <a:rPr lang="en-US" sz="1800" dirty="0" smtClean="0">
                <a:solidFill>
                  <a:prstClr val="black"/>
                </a:solidFill>
                <a:latin typeface="+mn-lt"/>
              </a:rPr>
              <a:t> </a:t>
            </a:r>
            <a:r>
              <a:rPr lang="en-US" sz="1800" dirty="0">
                <a:solidFill>
                  <a:prstClr val="black"/>
                </a:solidFill>
                <a:latin typeface="+mn-lt"/>
                <a:hlinkClick r:id="rId6"/>
              </a:rPr>
              <a:t>https://bit.ly/1X3NHi4</a:t>
            </a:r>
            <a:r>
              <a:rPr lang="en-US" sz="1800" dirty="0">
                <a:solidFill>
                  <a:prstClr val="black"/>
                </a:solidFill>
                <a:latin typeface="+mn-lt"/>
              </a:rPr>
              <a:t> </a:t>
            </a:r>
          </a:p>
          <a:p>
            <a:pPr marL="225425" lvl="0" indent="-225425">
              <a:lnSpc>
                <a:spcPct val="80000"/>
              </a:lnSpc>
              <a:buClr>
                <a:prstClr val="black"/>
              </a:buClr>
              <a:buFont typeface="Arial" pitchFamily="34" charset="0"/>
              <a:buChar char="•"/>
            </a:pPr>
            <a:endParaRPr lang="en-US" sz="1800" u="sng" dirty="0" smtClean="0">
              <a:solidFill>
                <a:srgbClr val="0563C1"/>
              </a:solidFill>
              <a:latin typeface="+mn-lt"/>
              <a:ea typeface="Calibri" panose="020F0502020204030204" pitchFamily="34" charset="0"/>
              <a:cs typeface="Times New Roman" panose="02020603050405020304" pitchFamily="18" charset="0"/>
            </a:endParaRPr>
          </a:p>
          <a:p>
            <a:pPr lvl="0">
              <a:lnSpc>
                <a:spcPct val="80000"/>
              </a:lnSpc>
              <a:buClr>
                <a:prstClr val="black"/>
              </a:buClr>
            </a:pPr>
            <a:r>
              <a:rPr lang="en-US" sz="2000" b="1" dirty="0" smtClean="0">
                <a:solidFill>
                  <a:schemeClr val="tx1">
                    <a:lumMod val="65000"/>
                    <a:lumOff val="35000"/>
                  </a:schemeClr>
                </a:solidFill>
                <a:latin typeface="+mn-lt"/>
              </a:rPr>
              <a:t>Provide </a:t>
            </a:r>
            <a:r>
              <a:rPr lang="en-US" sz="2000" b="1" dirty="0">
                <a:solidFill>
                  <a:schemeClr val="tx1">
                    <a:lumMod val="65000"/>
                    <a:lumOff val="35000"/>
                  </a:schemeClr>
                </a:solidFill>
                <a:latin typeface="+mn-lt"/>
              </a:rPr>
              <a:t>Feedback</a:t>
            </a:r>
          </a:p>
          <a:p>
            <a:pPr marL="225425" lvl="0" indent="-225425">
              <a:lnSpc>
                <a:spcPct val="80000"/>
              </a:lnSpc>
              <a:buClr>
                <a:prstClr val="black"/>
              </a:buClr>
              <a:buFont typeface="Arial" pitchFamily="34" charset="0"/>
              <a:buChar char="•"/>
            </a:pPr>
            <a:r>
              <a:rPr lang="en-US" sz="1800" dirty="0">
                <a:solidFill>
                  <a:schemeClr val="tx1">
                    <a:lumMod val="65000"/>
                    <a:lumOff val="35000"/>
                  </a:schemeClr>
                </a:solidFill>
                <a:latin typeface="+mn-lt"/>
              </a:rPr>
              <a:t>Submit suggestions for improving the SBIR &amp; STTR Programs:</a:t>
            </a:r>
            <a:r>
              <a:rPr lang="en-US" sz="1800" u="sng" dirty="0">
                <a:solidFill>
                  <a:schemeClr val="tx1">
                    <a:lumMod val="65000"/>
                    <a:lumOff val="35000"/>
                  </a:schemeClr>
                </a:solidFill>
                <a:latin typeface="+mn-lt"/>
                <a:ea typeface="Calibri" panose="020F0502020204030204" pitchFamily="34" charset="0"/>
                <a:cs typeface="Times New Roman" panose="02020603050405020304" pitchFamily="18" charset="0"/>
                <a:hlinkClick r:id="rId7"/>
              </a:rPr>
              <a:t> </a:t>
            </a:r>
            <a:r>
              <a:rPr lang="en-US" sz="1800" u="sng" dirty="0">
                <a:solidFill>
                  <a:srgbClr val="0563C1"/>
                </a:solidFill>
                <a:latin typeface="+mn-lt"/>
                <a:ea typeface="Calibri" panose="020F0502020204030204" pitchFamily="34" charset="0"/>
                <a:cs typeface="Times New Roman" panose="02020603050405020304" pitchFamily="18" charset="0"/>
                <a:hlinkClick r:id="rId7"/>
              </a:rPr>
              <a:t>https://go.usa.gov/xnWCH</a:t>
            </a:r>
            <a:endParaRPr lang="en-US" sz="1800" dirty="0">
              <a:latin typeface="+mn-lt"/>
            </a:endParaRPr>
          </a:p>
        </p:txBody>
      </p:sp>
      <p:sp>
        <p:nvSpPr>
          <p:cNvPr id="2" name="Rectangle 1"/>
          <p:cNvSpPr/>
          <p:nvPr/>
        </p:nvSpPr>
        <p:spPr>
          <a:xfrm>
            <a:off x="2248930" y="896222"/>
            <a:ext cx="7975725" cy="690638"/>
          </a:xfrm>
          <a:prstGeom prst="rect">
            <a:avLst/>
          </a:prstGeom>
        </p:spPr>
        <p:txBody>
          <a:bodyPr wrap="square">
            <a:spAutoFit/>
          </a:bodyPr>
          <a:lstStyle/>
          <a:p>
            <a:pPr lvl="0">
              <a:lnSpc>
                <a:spcPct val="80000"/>
              </a:lnSpc>
              <a:buClr>
                <a:prstClr val="black"/>
              </a:buClr>
            </a:pPr>
            <a:r>
              <a:rPr lang="en-US" i="1" dirty="0">
                <a:solidFill>
                  <a:schemeClr val="tx1">
                    <a:lumMod val="65000"/>
                    <a:lumOff val="35000"/>
                  </a:schemeClr>
                </a:solidFill>
                <a:latin typeface="Calibri"/>
              </a:rPr>
              <a:t>Please submit any question you may have via the </a:t>
            </a:r>
            <a:r>
              <a:rPr lang="en-US" b="1" i="1" u="sng" dirty="0" smtClean="0">
                <a:solidFill>
                  <a:schemeClr val="tx1">
                    <a:lumMod val="65000"/>
                    <a:lumOff val="35000"/>
                  </a:schemeClr>
                </a:solidFill>
                <a:latin typeface="Calibri"/>
              </a:rPr>
              <a:t>Q&amp;A box</a:t>
            </a:r>
            <a:r>
              <a:rPr lang="en-US" i="1" dirty="0">
                <a:solidFill>
                  <a:schemeClr val="tx1">
                    <a:lumMod val="65000"/>
                    <a:lumOff val="35000"/>
                  </a:schemeClr>
                </a:solidFill>
                <a:latin typeface="Calibri"/>
              </a:rPr>
              <a:t>, </a:t>
            </a:r>
            <a:r>
              <a:rPr lang="en-US" i="1" dirty="0" smtClean="0">
                <a:solidFill>
                  <a:schemeClr val="tx1">
                    <a:lumMod val="65000"/>
                    <a:lumOff val="35000"/>
                  </a:schemeClr>
                </a:solidFill>
                <a:latin typeface="Calibri"/>
              </a:rPr>
              <a:t>center bottom of you </a:t>
            </a:r>
            <a:r>
              <a:rPr lang="en-US" i="1" dirty="0">
                <a:solidFill>
                  <a:schemeClr val="tx1">
                    <a:lumMod val="65000"/>
                    <a:lumOff val="35000"/>
                  </a:schemeClr>
                </a:solidFill>
                <a:latin typeface="Calibri"/>
              </a:rPr>
              <a:t>screen.  </a:t>
            </a:r>
          </a:p>
        </p:txBody>
      </p:sp>
    </p:spTree>
    <p:extLst>
      <p:ext uri="{BB962C8B-B14F-4D97-AF65-F5344CB8AC3E}">
        <p14:creationId xmlns:p14="http://schemas.microsoft.com/office/powerpoint/2010/main" val="1351558908"/>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l="-194" t="82" r="194" b="19665"/>
          <a:stretch/>
        </p:blipFill>
        <p:spPr bwMode="auto">
          <a:xfrm>
            <a:off x="0" y="0"/>
            <a:ext cx="12192000" cy="6875813"/>
          </a:xfrm>
          <a:prstGeom prst="rect">
            <a:avLst/>
          </a:prstGeom>
          <a:noFill/>
          <a:ln w="9525" cap="flat" cmpd="sng" algn="ctr">
            <a:noFill/>
            <a:prstDash val="solid"/>
            <a:miter lim="800000"/>
            <a:headEnd/>
            <a:tailEnd/>
          </a:ln>
          <a:effectLst/>
        </p:spPr>
      </p:pic>
      <p:sp>
        <p:nvSpPr>
          <p:cNvPr id="8" name="Title 3"/>
          <p:cNvSpPr>
            <a:spLocks noGrp="1"/>
          </p:cNvSpPr>
          <p:nvPr>
            <p:ph type="ctrTitle"/>
          </p:nvPr>
        </p:nvSpPr>
        <p:spPr>
          <a:xfrm>
            <a:off x="0" y="0"/>
            <a:ext cx="3600450" cy="1476375"/>
          </a:xfrm>
          <a:solidFill>
            <a:schemeClr val="accent1">
              <a:lumMod val="40000"/>
              <a:lumOff val="60000"/>
            </a:schemeClr>
          </a:solidFill>
        </p:spPr>
        <p:txBody>
          <a:bodyPr>
            <a:normAutofit/>
          </a:bodyPr>
          <a:lstStyle/>
          <a:p>
            <a:pPr algn="l"/>
            <a:r>
              <a:rPr lang="en-US" sz="2400" dirty="0"/>
              <a:t>      Resources</a:t>
            </a:r>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43870" y="756808"/>
            <a:ext cx="7875363" cy="5508068"/>
          </a:xfrm>
          <a:prstGeom prst="rect">
            <a:avLst/>
          </a:prstGeom>
        </p:spPr>
      </p:pic>
      <p:sp>
        <p:nvSpPr>
          <p:cNvPr id="6" name="Title 5"/>
          <p:cNvSpPr>
            <a:spLocks noGrp="1"/>
          </p:cNvSpPr>
          <p:nvPr>
            <p:ph type="title"/>
          </p:nvPr>
        </p:nvSpPr>
        <p:spPr>
          <a:xfrm>
            <a:off x="609600" y="0"/>
            <a:ext cx="10972800" cy="503142"/>
          </a:xfrm>
        </p:spPr>
        <p:txBody>
          <a:bodyPr>
            <a:normAutofit fontScale="90000"/>
          </a:bodyPr>
          <a:lstStyle/>
          <a:p>
            <a:r>
              <a:rPr lang="en-US" dirty="0" smtClean="0"/>
              <a:t>DOE SBIR webpage</a:t>
            </a:r>
            <a:endParaRPr lang="en-US" dirty="0"/>
          </a:p>
        </p:txBody>
      </p:sp>
      <p:sp>
        <p:nvSpPr>
          <p:cNvPr id="15" name="Slide Number Placeholder 14"/>
          <p:cNvSpPr>
            <a:spLocks noGrp="1"/>
          </p:cNvSpPr>
          <p:nvPr>
            <p:ph type="sldNum" sz="quarter" idx="12"/>
          </p:nvPr>
        </p:nvSpPr>
        <p:spPr/>
        <p:txBody>
          <a:bodyPr/>
          <a:lstStyle/>
          <a:p>
            <a:pPr>
              <a:defRPr/>
            </a:pPr>
            <a:fld id="{05049ED1-3483-43B8-8DF2-5521B918A34E}" type="slidenum">
              <a:rPr lang="en-US" smtClean="0"/>
              <a:pPr>
                <a:defRPr/>
              </a:pPr>
              <a:t>57</a:t>
            </a:fld>
            <a:r>
              <a:rPr lang="en-US" dirty="0" smtClean="0"/>
              <a:t>/61</a:t>
            </a:r>
            <a:endParaRPr lang="en-US" dirty="0"/>
          </a:p>
        </p:txBody>
      </p:sp>
      <p:grpSp>
        <p:nvGrpSpPr>
          <p:cNvPr id="2" name="Group 1"/>
          <p:cNvGrpSpPr/>
          <p:nvPr/>
        </p:nvGrpSpPr>
        <p:grpSpPr>
          <a:xfrm>
            <a:off x="946402" y="1843965"/>
            <a:ext cx="4225822" cy="1767425"/>
            <a:chOff x="1816627" y="1962967"/>
            <a:chExt cx="4225822" cy="1767425"/>
          </a:xfrm>
        </p:grpSpPr>
        <p:sp>
          <p:nvSpPr>
            <p:cNvPr id="11" name="Oval 10"/>
            <p:cNvSpPr/>
            <p:nvPr/>
          </p:nvSpPr>
          <p:spPr bwMode="auto">
            <a:xfrm>
              <a:off x="1816628" y="1962967"/>
              <a:ext cx="2030361" cy="876663"/>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i="1" dirty="0">
                  <a:solidFill>
                    <a:schemeClr val="bg1"/>
                  </a:solidFill>
                  <a:latin typeface="Calibri" pitchFamily="34" charset="0"/>
                </a:rPr>
                <a:t>Funding Opportunities</a:t>
              </a:r>
            </a:p>
          </p:txBody>
        </p:sp>
        <p:sp>
          <p:nvSpPr>
            <p:cNvPr id="13" name="Oval 12"/>
            <p:cNvSpPr/>
            <p:nvPr/>
          </p:nvSpPr>
          <p:spPr bwMode="auto">
            <a:xfrm>
              <a:off x="4616772" y="2618913"/>
              <a:ext cx="1425677" cy="220716"/>
            </a:xfrm>
            <a:prstGeom prst="ellipse">
              <a:avLst/>
            </a:prstGeom>
            <a:noFill/>
            <a:ln w="38100"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cxnSp>
          <p:nvCxnSpPr>
            <p:cNvPr id="14" name="Straight Arrow Connector 13"/>
            <p:cNvCxnSpPr>
              <a:stCxn id="11" idx="6"/>
              <a:endCxn id="13" idx="2"/>
            </p:cNvCxnSpPr>
            <p:nvPr/>
          </p:nvCxnSpPr>
          <p:spPr bwMode="auto">
            <a:xfrm>
              <a:off x="3846989" y="2401299"/>
              <a:ext cx="769783" cy="327973"/>
            </a:xfrm>
            <a:prstGeom prst="straightConnector1">
              <a:avLst/>
            </a:prstGeom>
            <a:solidFill>
              <a:schemeClr val="accent1"/>
            </a:solidFill>
            <a:ln w="57150" cap="flat" cmpd="sng" algn="ctr">
              <a:solidFill>
                <a:schemeClr val="tx2">
                  <a:lumMod val="40000"/>
                  <a:lumOff val="60000"/>
                </a:schemeClr>
              </a:solidFill>
              <a:prstDash val="solid"/>
              <a:round/>
              <a:headEnd type="none" w="med" len="med"/>
              <a:tailEnd type="arrow"/>
            </a:ln>
            <a:effectLst/>
          </p:spPr>
        </p:cxnSp>
        <p:sp>
          <p:nvSpPr>
            <p:cNvPr id="21" name="Oval 20"/>
            <p:cNvSpPr/>
            <p:nvPr/>
          </p:nvSpPr>
          <p:spPr bwMode="auto">
            <a:xfrm>
              <a:off x="1816627" y="2853729"/>
              <a:ext cx="2030361" cy="876663"/>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i="1" dirty="0">
                  <a:solidFill>
                    <a:schemeClr val="bg1"/>
                  </a:solidFill>
                  <a:latin typeface="Calibri" pitchFamily="34" charset="0"/>
                </a:rPr>
                <a:t>Applicant Resources</a:t>
              </a:r>
            </a:p>
          </p:txBody>
        </p:sp>
        <p:sp>
          <p:nvSpPr>
            <p:cNvPr id="22" name="Oval 21"/>
            <p:cNvSpPr/>
            <p:nvPr/>
          </p:nvSpPr>
          <p:spPr bwMode="auto">
            <a:xfrm>
              <a:off x="4616772" y="2853728"/>
              <a:ext cx="1425677" cy="220716"/>
            </a:xfrm>
            <a:prstGeom prst="ellipse">
              <a:avLst/>
            </a:prstGeom>
            <a:noFill/>
            <a:ln w="38100"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cxnSp>
          <p:nvCxnSpPr>
            <p:cNvPr id="23" name="Straight Arrow Connector 22"/>
            <p:cNvCxnSpPr>
              <a:stCxn id="21" idx="6"/>
              <a:endCxn id="22" idx="2"/>
            </p:cNvCxnSpPr>
            <p:nvPr/>
          </p:nvCxnSpPr>
          <p:spPr bwMode="auto">
            <a:xfrm flipV="1">
              <a:off x="3846987" y="2964086"/>
              <a:ext cx="769784" cy="327974"/>
            </a:xfrm>
            <a:prstGeom prst="straightConnector1">
              <a:avLst/>
            </a:prstGeom>
            <a:solidFill>
              <a:schemeClr val="accent1"/>
            </a:solidFill>
            <a:ln w="57150" cap="flat" cmpd="sng" algn="ctr">
              <a:solidFill>
                <a:schemeClr val="tx2">
                  <a:lumMod val="40000"/>
                  <a:lumOff val="60000"/>
                </a:schemeClr>
              </a:solidFill>
              <a:prstDash val="solid"/>
              <a:round/>
              <a:headEnd type="none" w="med" len="med"/>
              <a:tailEnd type="arrow"/>
            </a:ln>
            <a:effectLst/>
          </p:spPr>
        </p:cxnSp>
      </p:grpSp>
      <p:sp>
        <p:nvSpPr>
          <p:cNvPr id="24" name="Rectangle 23"/>
          <p:cNvSpPr/>
          <p:nvPr/>
        </p:nvSpPr>
        <p:spPr>
          <a:xfrm>
            <a:off x="4518004" y="387476"/>
            <a:ext cx="3155992" cy="369332"/>
          </a:xfrm>
          <a:prstGeom prst="rect">
            <a:avLst/>
          </a:prstGeom>
        </p:spPr>
        <p:txBody>
          <a:bodyPr wrap="none">
            <a:spAutoFit/>
          </a:bodyPr>
          <a:lstStyle/>
          <a:p>
            <a:r>
              <a:rPr lang="en-US" sz="1800" dirty="0">
                <a:latin typeface="+mn-lt"/>
                <a:hlinkClick r:id="rId3"/>
              </a:rPr>
              <a:t>http://science.energy.gov/sbir/</a:t>
            </a:r>
            <a:r>
              <a:rPr lang="en-US" sz="1800" dirty="0">
                <a:latin typeface="+mn-lt"/>
              </a:rPr>
              <a:t> </a:t>
            </a:r>
          </a:p>
        </p:txBody>
      </p:sp>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69738" y="778477"/>
            <a:ext cx="6809040" cy="5443900"/>
          </a:xfrm>
          <a:prstGeom prst="rect">
            <a:avLst/>
          </a:prstGeom>
        </p:spPr>
      </p:pic>
      <p:sp>
        <p:nvSpPr>
          <p:cNvPr id="2" name="Title 1"/>
          <p:cNvSpPr>
            <a:spLocks noGrp="1"/>
          </p:cNvSpPr>
          <p:nvPr>
            <p:ph type="title"/>
          </p:nvPr>
        </p:nvSpPr>
        <p:spPr>
          <a:xfrm>
            <a:off x="487858" y="0"/>
            <a:ext cx="10972800" cy="639762"/>
          </a:xfrm>
        </p:spPr>
        <p:txBody>
          <a:bodyPr>
            <a:normAutofit/>
          </a:bodyPr>
          <a:lstStyle/>
          <a:p>
            <a:r>
              <a:rPr lang="en-US" dirty="0" smtClean="0"/>
              <a:t>DOE Funding Opportunities Tab</a:t>
            </a:r>
            <a:endParaRPr lang="en-US" dirty="0"/>
          </a:p>
        </p:txBody>
      </p:sp>
      <p:sp>
        <p:nvSpPr>
          <p:cNvPr id="11" name="Slide Number Placeholder 10"/>
          <p:cNvSpPr>
            <a:spLocks noGrp="1"/>
          </p:cNvSpPr>
          <p:nvPr>
            <p:ph type="sldNum" sz="quarter" idx="12"/>
          </p:nvPr>
        </p:nvSpPr>
        <p:spPr/>
        <p:txBody>
          <a:bodyPr/>
          <a:lstStyle/>
          <a:p>
            <a:pPr>
              <a:defRPr/>
            </a:pPr>
            <a:fld id="{05049ED1-3483-43B8-8DF2-5521B918A34E}" type="slidenum">
              <a:rPr lang="en-US" smtClean="0"/>
              <a:pPr>
                <a:defRPr/>
              </a:pPr>
              <a:t>58</a:t>
            </a:fld>
            <a:r>
              <a:rPr lang="en-US" dirty="0" smtClean="0"/>
              <a:t>/61</a:t>
            </a:r>
            <a:endParaRPr lang="en-US" dirty="0"/>
          </a:p>
        </p:txBody>
      </p:sp>
      <p:sp>
        <p:nvSpPr>
          <p:cNvPr id="12" name="Oval 11"/>
          <p:cNvSpPr/>
          <p:nvPr/>
        </p:nvSpPr>
        <p:spPr bwMode="auto">
          <a:xfrm>
            <a:off x="8303053" y="2773319"/>
            <a:ext cx="2502310" cy="1449474"/>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i="1" dirty="0">
                <a:solidFill>
                  <a:schemeClr val="bg1"/>
                </a:solidFill>
                <a:latin typeface="Calibri" pitchFamily="34" charset="0"/>
              </a:rPr>
              <a:t>Documents and Webinars for Topics and FOAs are posted here</a:t>
            </a:r>
          </a:p>
        </p:txBody>
      </p:sp>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8530" r="2063" b="11603"/>
          <a:stretch/>
        </p:blipFill>
        <p:spPr bwMode="auto">
          <a:xfrm>
            <a:off x="2120081" y="1019175"/>
            <a:ext cx="7738294" cy="504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Federal SBIR </a:t>
            </a:r>
            <a:r>
              <a:rPr lang="en-US" dirty="0"/>
              <a:t>webpage</a:t>
            </a:r>
            <a:r>
              <a:rPr lang="en-US" dirty="0" smtClean="0">
                <a:hlinkClick r:id="rId3"/>
              </a:rPr>
              <a:t> </a:t>
            </a:r>
            <a:br>
              <a:rPr lang="en-US" dirty="0" smtClean="0">
                <a:hlinkClick r:id="rId3"/>
              </a:rPr>
            </a:br>
            <a:r>
              <a:rPr lang="en-US" dirty="0" smtClean="0">
                <a:hlinkClick r:id="rId3"/>
              </a:rPr>
              <a:t>sbir.gov</a:t>
            </a:r>
            <a:r>
              <a:rPr lang="en-US" dirty="0" smtClean="0"/>
              <a:t>  </a:t>
            </a:r>
            <a:br>
              <a:rPr lang="en-US" dirty="0" smtClean="0"/>
            </a:br>
            <a:endParaRPr lang="en-US" dirty="0"/>
          </a:p>
        </p:txBody>
      </p:sp>
      <p:sp>
        <p:nvSpPr>
          <p:cNvPr id="11" name="Slide Number Placeholder 10"/>
          <p:cNvSpPr>
            <a:spLocks noGrp="1"/>
          </p:cNvSpPr>
          <p:nvPr>
            <p:ph type="sldNum" sz="quarter" idx="12"/>
          </p:nvPr>
        </p:nvSpPr>
        <p:spPr/>
        <p:txBody>
          <a:bodyPr/>
          <a:lstStyle/>
          <a:p>
            <a:fld id="{05049ED1-3483-43B8-8DF2-5521B918A34E}" type="slidenum">
              <a:rPr lang="en-US" smtClean="0"/>
              <a:pPr/>
              <a:t>59</a:t>
            </a:fld>
            <a:r>
              <a:rPr lang="en-US" dirty="0" smtClean="0"/>
              <a:t>/61</a:t>
            </a:r>
            <a:endParaRPr lang="en-US" dirty="0"/>
          </a:p>
        </p:txBody>
      </p:sp>
      <p:sp>
        <p:nvSpPr>
          <p:cNvPr id="4" name="Oval 3"/>
          <p:cNvSpPr/>
          <p:nvPr/>
        </p:nvSpPr>
        <p:spPr bwMode="auto">
          <a:xfrm>
            <a:off x="3393051" y="1638301"/>
            <a:ext cx="1150374" cy="346987"/>
          </a:xfrm>
          <a:prstGeom prst="ellipse">
            <a:avLst/>
          </a:prstGeom>
          <a:noFill/>
          <a:ln w="38100"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5" name="Oval 4"/>
          <p:cNvSpPr/>
          <p:nvPr/>
        </p:nvSpPr>
        <p:spPr bwMode="auto">
          <a:xfrm>
            <a:off x="5141115" y="2304060"/>
            <a:ext cx="1859218" cy="346987"/>
          </a:xfrm>
          <a:prstGeom prst="ellipse">
            <a:avLst/>
          </a:prstGeom>
          <a:noFill/>
          <a:ln w="38100"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6" name="Oval 5"/>
          <p:cNvSpPr/>
          <p:nvPr/>
        </p:nvSpPr>
        <p:spPr bwMode="auto">
          <a:xfrm>
            <a:off x="1536444" y="93710"/>
            <a:ext cx="2444238" cy="1068341"/>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i="1" dirty="0">
                <a:solidFill>
                  <a:schemeClr val="bg1"/>
                </a:solidFill>
                <a:latin typeface="Calibri" pitchFamily="34" charset="0"/>
              </a:rPr>
              <a:t>general information for those new to SBIR</a:t>
            </a:r>
          </a:p>
        </p:txBody>
      </p:sp>
      <p:cxnSp>
        <p:nvCxnSpPr>
          <p:cNvPr id="7" name="Straight Arrow Connector 6"/>
          <p:cNvCxnSpPr>
            <a:stCxn id="6" idx="4"/>
            <a:endCxn id="4" idx="1"/>
          </p:cNvCxnSpPr>
          <p:nvPr/>
        </p:nvCxnSpPr>
        <p:spPr bwMode="auto">
          <a:xfrm>
            <a:off x="2758563" y="1162051"/>
            <a:ext cx="802956" cy="527065"/>
          </a:xfrm>
          <a:prstGeom prst="straightConnector1">
            <a:avLst/>
          </a:prstGeom>
          <a:solidFill>
            <a:schemeClr val="accent1"/>
          </a:solidFill>
          <a:ln w="57150" cap="flat" cmpd="sng" algn="ctr">
            <a:solidFill>
              <a:schemeClr val="tx2">
                <a:lumMod val="40000"/>
                <a:lumOff val="60000"/>
              </a:schemeClr>
            </a:solidFill>
            <a:prstDash val="solid"/>
            <a:round/>
            <a:headEnd type="none" w="med" len="med"/>
            <a:tailEnd type="arrow"/>
          </a:ln>
          <a:effectLst/>
        </p:spPr>
      </p:cxnSp>
      <p:sp>
        <p:nvSpPr>
          <p:cNvPr id="9" name="Oval 8"/>
          <p:cNvSpPr/>
          <p:nvPr/>
        </p:nvSpPr>
        <p:spPr bwMode="auto">
          <a:xfrm>
            <a:off x="1650438" y="2651046"/>
            <a:ext cx="2330245" cy="1258528"/>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i="1" dirty="0">
                <a:solidFill>
                  <a:schemeClr val="bg1"/>
                </a:solidFill>
                <a:latin typeface="Calibri" pitchFamily="34" charset="0"/>
              </a:rPr>
              <a:t>Search topics  across all federal agencies </a:t>
            </a:r>
          </a:p>
        </p:txBody>
      </p:sp>
      <p:cxnSp>
        <p:nvCxnSpPr>
          <p:cNvPr id="10" name="Straight Arrow Connector 9"/>
          <p:cNvCxnSpPr>
            <a:stCxn id="9" idx="6"/>
            <a:endCxn id="5" idx="2"/>
          </p:cNvCxnSpPr>
          <p:nvPr/>
        </p:nvCxnSpPr>
        <p:spPr bwMode="auto">
          <a:xfrm flipV="1">
            <a:off x="3980683" y="2477554"/>
            <a:ext cx="1160433" cy="802757"/>
          </a:xfrm>
          <a:prstGeom prst="straightConnector1">
            <a:avLst/>
          </a:prstGeom>
          <a:solidFill>
            <a:schemeClr val="accent1"/>
          </a:solidFill>
          <a:ln w="57150" cap="flat" cmpd="sng" algn="ctr">
            <a:solidFill>
              <a:schemeClr val="tx2">
                <a:lumMod val="40000"/>
                <a:lumOff val="60000"/>
              </a:schemeClr>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SBIR &amp; STTR Funding Levels</a:t>
            </a:r>
            <a:endParaRPr lang="en-US" dirty="0"/>
          </a:p>
        </p:txBody>
      </p:sp>
      <p:sp>
        <p:nvSpPr>
          <p:cNvPr id="3" name="Content Placeholder 2"/>
          <p:cNvSpPr>
            <a:spLocks noGrp="1"/>
          </p:cNvSpPr>
          <p:nvPr>
            <p:ph idx="1"/>
          </p:nvPr>
        </p:nvSpPr>
        <p:spPr>
          <a:xfrm>
            <a:off x="609600" y="1600202"/>
            <a:ext cx="10972800" cy="4183082"/>
          </a:xfrm>
        </p:spPr>
        <p:txBody>
          <a:bodyPr>
            <a:normAutofit/>
          </a:bodyPr>
          <a:lstStyle/>
          <a:p>
            <a:r>
              <a:rPr lang="en-US" sz="2000" dirty="0"/>
              <a:t>Agencies allocate a percentage of their extramural R/R&amp;D budgets for the SBIR &amp; STTR programs</a:t>
            </a:r>
          </a:p>
          <a:p>
            <a:pPr lvl="1"/>
            <a:r>
              <a:rPr lang="en-US" sz="1600" dirty="0"/>
              <a:t>SBIR:  </a:t>
            </a:r>
            <a:r>
              <a:rPr lang="en-US" sz="1600" dirty="0" smtClean="0"/>
              <a:t> 3.2% </a:t>
            </a:r>
            <a:r>
              <a:rPr lang="en-US" sz="1600" dirty="0"/>
              <a:t>(FY </a:t>
            </a:r>
            <a:r>
              <a:rPr lang="en-US" sz="1600" dirty="0" smtClean="0"/>
              <a:t>2019), </a:t>
            </a:r>
            <a:r>
              <a:rPr lang="en-US" sz="1600" dirty="0"/>
              <a:t>for agencies with &gt;$100M in extramural R/R&amp;D</a:t>
            </a:r>
          </a:p>
          <a:p>
            <a:pPr lvl="1"/>
            <a:r>
              <a:rPr lang="en-US" sz="1600" dirty="0"/>
              <a:t>STTR:  0.45% (FY </a:t>
            </a:r>
            <a:r>
              <a:rPr lang="en-US" sz="1600" dirty="0" smtClean="0"/>
              <a:t>2019), </a:t>
            </a:r>
            <a:r>
              <a:rPr lang="en-US" sz="1600" dirty="0"/>
              <a:t>for agencies with &gt;$1B in extramural R/R&amp;D</a:t>
            </a:r>
          </a:p>
          <a:p>
            <a:r>
              <a:rPr lang="en-US" sz="2000" dirty="0"/>
              <a:t>Congress has increased the allocation percentages since the programs were initiated </a:t>
            </a:r>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6</a:t>
            </a:fld>
            <a:r>
              <a:rPr lang="en-US" dirty="0" smtClean="0">
                <a:solidFill>
                  <a:prstClr val="black">
                    <a:tint val="75000"/>
                  </a:prstClr>
                </a:solidFill>
              </a:rPr>
              <a:t>/61</a:t>
            </a:r>
            <a:endParaRPr lang="en-US" dirty="0">
              <a:solidFill>
                <a:prstClr val="black">
                  <a:tint val="75000"/>
                </a:prstClr>
              </a:solidFill>
            </a:endParaRPr>
          </a:p>
        </p:txBody>
      </p:sp>
      <p:sp>
        <p:nvSpPr>
          <p:cNvPr id="8" name="TextBox 7"/>
          <p:cNvSpPr txBox="1"/>
          <p:nvPr/>
        </p:nvSpPr>
        <p:spPr>
          <a:xfrm>
            <a:off x="609600" y="4126452"/>
            <a:ext cx="6096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lumMod val="65000"/>
                    <a:lumOff val="35000"/>
                  </a:prstClr>
                </a:solidFill>
                <a:latin typeface="Calibri"/>
              </a:rPr>
              <a:t>$M</a:t>
            </a:r>
            <a:endParaRPr lang="en-US" sz="1400" dirty="0">
              <a:solidFill>
                <a:prstClr val="black">
                  <a:lumMod val="65000"/>
                  <a:lumOff val="35000"/>
                </a:prstClr>
              </a:solidFill>
              <a:latin typeface="Calibri"/>
            </a:endParaRPr>
          </a:p>
        </p:txBody>
      </p:sp>
      <p:sp>
        <p:nvSpPr>
          <p:cNvPr id="10" name="TextBox 9"/>
          <p:cNvSpPr txBox="1"/>
          <p:nvPr/>
        </p:nvSpPr>
        <p:spPr>
          <a:xfrm>
            <a:off x="7369134" y="3090132"/>
            <a:ext cx="2514600" cy="369332"/>
          </a:xfrm>
          <a:prstGeom prst="rect">
            <a:avLst/>
          </a:prstGeom>
          <a:noFill/>
        </p:spPr>
        <p:txBody>
          <a:bodyPr wrap="square" rtlCol="0">
            <a:spAutoFit/>
          </a:bodyPr>
          <a:lstStyle/>
          <a:p>
            <a:pPr fontAlgn="auto">
              <a:spcBef>
                <a:spcPts val="0"/>
              </a:spcBef>
              <a:spcAft>
                <a:spcPts val="0"/>
              </a:spcAft>
            </a:pPr>
            <a:r>
              <a:rPr lang="en-US" sz="1800" cap="small" dirty="0">
                <a:solidFill>
                  <a:prstClr val="black">
                    <a:lumMod val="65000"/>
                    <a:lumOff val="35000"/>
                  </a:prstClr>
                </a:solidFill>
                <a:latin typeface="Calibri"/>
              </a:rPr>
              <a:t>Allocation Percentage</a:t>
            </a:r>
          </a:p>
        </p:txBody>
      </p:sp>
      <p:sp>
        <p:nvSpPr>
          <p:cNvPr id="11" name="TextBox 10"/>
          <p:cNvSpPr txBox="1"/>
          <p:nvPr/>
        </p:nvSpPr>
        <p:spPr>
          <a:xfrm>
            <a:off x="2278083" y="3090132"/>
            <a:ext cx="2514600" cy="369332"/>
          </a:xfrm>
          <a:prstGeom prst="rect">
            <a:avLst/>
          </a:prstGeom>
          <a:noFill/>
        </p:spPr>
        <p:txBody>
          <a:bodyPr wrap="square" rtlCol="0">
            <a:spAutoFit/>
          </a:bodyPr>
          <a:lstStyle/>
          <a:p>
            <a:pPr algn="ctr" fontAlgn="auto">
              <a:spcBef>
                <a:spcPts val="0"/>
              </a:spcBef>
              <a:spcAft>
                <a:spcPts val="0"/>
              </a:spcAft>
            </a:pPr>
            <a:r>
              <a:rPr lang="en-US" sz="1800" cap="small" dirty="0" smtClean="0">
                <a:solidFill>
                  <a:prstClr val="black">
                    <a:lumMod val="65000"/>
                    <a:lumOff val="35000"/>
                  </a:prstClr>
                </a:solidFill>
                <a:latin typeface="Calibri"/>
              </a:rPr>
              <a:t>Obligations*</a:t>
            </a:r>
            <a:endParaRPr lang="en-US" sz="1800" cap="small" dirty="0">
              <a:solidFill>
                <a:prstClr val="black">
                  <a:lumMod val="65000"/>
                  <a:lumOff val="35000"/>
                </a:prstClr>
              </a:solidFill>
              <a:latin typeface="Calibri"/>
            </a:endParaRPr>
          </a:p>
        </p:txBody>
      </p:sp>
      <p:sp>
        <p:nvSpPr>
          <p:cNvPr id="5" name="TextBox 4"/>
          <p:cNvSpPr txBox="1"/>
          <p:nvPr/>
        </p:nvSpPr>
        <p:spPr>
          <a:xfrm>
            <a:off x="1553192" y="5738236"/>
            <a:ext cx="3048000" cy="307777"/>
          </a:xfrm>
          <a:prstGeom prst="rect">
            <a:avLst/>
          </a:prstGeom>
          <a:noFill/>
        </p:spPr>
        <p:txBody>
          <a:bodyPr wrap="square" rtlCol="0">
            <a:spAutoFit/>
          </a:bodyPr>
          <a:lstStyle/>
          <a:p>
            <a:pPr fontAlgn="auto">
              <a:spcBef>
                <a:spcPts val="0"/>
              </a:spcBef>
              <a:spcAft>
                <a:spcPts val="0"/>
              </a:spcAft>
            </a:pPr>
            <a:r>
              <a:rPr lang="en-US" sz="1400" i="1" dirty="0">
                <a:solidFill>
                  <a:prstClr val="black">
                    <a:lumMod val="65000"/>
                    <a:lumOff val="35000"/>
                  </a:prstClr>
                </a:solidFill>
                <a:latin typeface="Calibri"/>
              </a:rPr>
              <a:t>*source:  SBIR.gov,  </a:t>
            </a:r>
            <a:r>
              <a:rPr lang="en-US" sz="1400" i="1" dirty="0" smtClean="0">
                <a:solidFill>
                  <a:prstClr val="black">
                    <a:lumMod val="65000"/>
                    <a:lumOff val="35000"/>
                  </a:prstClr>
                </a:solidFill>
                <a:latin typeface="Calibri"/>
              </a:rPr>
              <a:t>8/22/2016</a:t>
            </a:r>
            <a:endParaRPr lang="en-US" sz="1400" i="1" dirty="0">
              <a:solidFill>
                <a:prstClr val="black">
                  <a:lumMod val="65000"/>
                  <a:lumOff val="35000"/>
                </a:prstClr>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1841516038"/>
              </p:ext>
            </p:extLst>
          </p:nvPr>
        </p:nvGraphicFramePr>
        <p:xfrm>
          <a:off x="6012872" y="3327085"/>
          <a:ext cx="5569528" cy="27947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1670211943"/>
              </p:ext>
            </p:extLst>
          </p:nvPr>
        </p:nvGraphicFramePr>
        <p:xfrm>
          <a:off x="999754" y="3352861"/>
          <a:ext cx="509624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19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06324945"/>
              </p:ext>
            </p:extLst>
          </p:nvPr>
        </p:nvGraphicFramePr>
        <p:xfrm>
          <a:off x="604838" y="1204443"/>
          <a:ext cx="4883150" cy="37766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idx="4294967295"/>
          </p:nvPr>
        </p:nvSpPr>
        <p:spPr>
          <a:xfrm>
            <a:off x="1028701" y="326574"/>
            <a:ext cx="3848100" cy="792163"/>
          </a:xfrm>
        </p:spPr>
        <p:txBody>
          <a:bodyPr>
            <a:normAutofit fontScale="90000"/>
          </a:bodyPr>
          <a:lstStyle/>
          <a:p>
            <a:r>
              <a:rPr lang="en-US" sz="3200" b="1" dirty="0">
                <a:solidFill>
                  <a:schemeClr val="tx1">
                    <a:lumMod val="65000"/>
                    <a:lumOff val="35000"/>
                  </a:schemeClr>
                </a:solidFill>
              </a:rPr>
              <a:t>SBIR/STTR Budgets by Agency, FY2015</a:t>
            </a:r>
          </a:p>
        </p:txBody>
      </p:sp>
      <p:graphicFrame>
        <p:nvGraphicFramePr>
          <p:cNvPr id="6" name="Table 5"/>
          <p:cNvGraphicFramePr>
            <a:graphicFrameLocks noGrp="1"/>
          </p:cNvGraphicFramePr>
          <p:nvPr>
            <p:extLst>
              <p:ext uri="{D42A27DB-BD31-4B8C-83A1-F6EECF244321}">
                <p14:modId xmlns:p14="http://schemas.microsoft.com/office/powerpoint/2010/main" val="2608026153"/>
              </p:ext>
            </p:extLst>
          </p:nvPr>
        </p:nvGraphicFramePr>
        <p:xfrm>
          <a:off x="6825459" y="326574"/>
          <a:ext cx="4343194" cy="5870889"/>
        </p:xfrm>
        <a:graphic>
          <a:graphicData uri="http://schemas.openxmlformats.org/drawingml/2006/table">
            <a:tbl>
              <a:tblPr firstRow="1" bandRow="1">
                <a:tableStyleId>{5C22544A-7EE6-4342-B048-85BDC9FD1C3A}</a:tableStyleId>
              </a:tblPr>
              <a:tblGrid>
                <a:gridCol w="3259601"/>
                <a:gridCol w="1083593"/>
              </a:tblGrid>
              <a:tr h="390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bg1"/>
                          </a:solidFill>
                          <a:latin typeface="+mn-lt"/>
                          <a:ea typeface="+mn-ea"/>
                          <a:cs typeface="+mn-cs"/>
                        </a:rPr>
                        <a:t>Agencies with SBIR and STTR Programs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400" b="1" kern="1200" baseline="0" dirty="0" smtClean="0">
                          <a:solidFill>
                            <a:schemeClr val="bg1"/>
                          </a:solidFill>
                          <a:latin typeface="+mn-lt"/>
                          <a:ea typeface="+mn-ea"/>
                          <a:cs typeface="+mn-cs"/>
                        </a:rPr>
                        <a:t>Budget</a:t>
                      </a:r>
                      <a:endParaRPr lang="en-US" sz="1400" b="1" kern="1200" baseline="0" dirty="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90926">
                <a:tc>
                  <a:txBody>
                    <a:bodyPr/>
                    <a:lstStyle/>
                    <a:p>
                      <a:r>
                        <a:rPr lang="en-US" sz="1200" b="0" dirty="0" smtClean="0">
                          <a:solidFill>
                            <a:schemeClr val="tx1"/>
                          </a:solidFill>
                        </a:rPr>
                        <a:t>Department of Defense (DOD)</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r"/>
                      <a:r>
                        <a:rPr lang="en-US" sz="1200" b="0" dirty="0" smtClean="0">
                          <a:solidFill>
                            <a:schemeClr val="tx1"/>
                          </a:solidFill>
                        </a:rPr>
                        <a:t>$ 1.070</a:t>
                      </a:r>
                      <a:r>
                        <a:rPr lang="en-US" sz="1200" b="0" baseline="0" dirty="0" smtClean="0">
                          <a:solidFill>
                            <a:schemeClr val="tx1"/>
                          </a:solidFill>
                        </a:rPr>
                        <a:t> </a:t>
                      </a:r>
                      <a:r>
                        <a:rPr lang="en-US" sz="1200" b="0" dirty="0" smtClean="0">
                          <a:solidFill>
                            <a:schemeClr val="tx1"/>
                          </a:solidFill>
                        </a:rPr>
                        <a:t>B</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477144">
                <a:tc>
                  <a:txBody>
                    <a:bodyPr/>
                    <a:lstStyle/>
                    <a:p>
                      <a:r>
                        <a:rPr lang="en-US" sz="1200" b="0" dirty="0" smtClean="0">
                          <a:solidFill>
                            <a:schemeClr val="tx1"/>
                          </a:solidFill>
                        </a:rPr>
                        <a:t>Department</a:t>
                      </a:r>
                      <a:r>
                        <a:rPr lang="en-US" sz="1200" b="0" baseline="0" dirty="0" smtClean="0">
                          <a:solidFill>
                            <a:schemeClr val="tx1"/>
                          </a:solidFill>
                        </a:rPr>
                        <a:t> of Health and Human Services (HHS), including the National Institutes of Health (NIH)*</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a:r>
                        <a:rPr lang="en-US" sz="1200" b="0" dirty="0" smtClean="0">
                          <a:solidFill>
                            <a:schemeClr val="tx1"/>
                          </a:solidFill>
                        </a:rPr>
                        <a:t>$797.0</a:t>
                      </a:r>
                      <a:r>
                        <a:rPr lang="en-US" sz="1200" b="0" baseline="0" dirty="0" smtClean="0">
                          <a:solidFill>
                            <a:schemeClr val="tx1"/>
                          </a:solidFill>
                        </a:rPr>
                        <a:t> 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77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Department</a:t>
                      </a:r>
                      <a:r>
                        <a:rPr lang="en-US" sz="1200" b="0" baseline="0" dirty="0" smtClean="0">
                          <a:solidFill>
                            <a:schemeClr val="tx1"/>
                          </a:solidFill>
                        </a:rPr>
                        <a:t> of Energy (</a:t>
                      </a:r>
                      <a:r>
                        <a:rPr lang="en-US" sz="1200" b="0" dirty="0" smtClean="0">
                          <a:solidFill>
                            <a:schemeClr val="tx1"/>
                          </a:solidFill>
                        </a:rPr>
                        <a:t>DOE),</a:t>
                      </a:r>
                      <a:r>
                        <a:rPr lang="en-US" sz="1200" b="0" baseline="0" dirty="0" smtClean="0">
                          <a:solidFill>
                            <a:schemeClr val="tx1"/>
                          </a:solidFill>
                        </a:rPr>
                        <a:t> including  Advanced Research Projects Agency – Energy (ARPA-E)</a:t>
                      </a:r>
                      <a:endParaRPr lang="en-US" sz="1200" b="0" dirty="0" smtClean="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a:r>
                        <a:rPr lang="en-US" sz="1200" b="0" dirty="0" smtClean="0">
                          <a:solidFill>
                            <a:schemeClr val="tx1"/>
                          </a:solidFill>
                        </a:rPr>
                        <a:t>$206.1M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77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National Aeronautics</a:t>
                      </a:r>
                      <a:r>
                        <a:rPr lang="en-US" sz="1200" b="0" baseline="0" dirty="0" smtClean="0">
                          <a:solidFill>
                            <a:schemeClr val="tx1"/>
                          </a:solidFill>
                        </a:rPr>
                        <a:t> and Space Administration (</a:t>
                      </a:r>
                      <a:r>
                        <a:rPr lang="en-US" sz="1200" b="0" dirty="0" smtClean="0">
                          <a:solidFill>
                            <a:schemeClr val="tx1"/>
                          </a:solidFill>
                        </a:rPr>
                        <a:t>NASA)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$ 180.1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477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National Science</a:t>
                      </a:r>
                      <a:r>
                        <a:rPr lang="en-US" sz="1200" b="0" baseline="0" dirty="0" smtClean="0">
                          <a:solidFill>
                            <a:schemeClr val="tx1"/>
                          </a:solidFill>
                        </a:rPr>
                        <a:t> Foundation (NSF)</a:t>
                      </a:r>
                      <a:endParaRPr lang="en-US"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$176.0 M</a:t>
                      </a:r>
                    </a:p>
                    <a:p>
                      <a:pPr algn="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90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Agencies</a:t>
                      </a:r>
                      <a:r>
                        <a:rPr lang="en-US" sz="1400" b="1" baseline="0" dirty="0" smtClean="0">
                          <a:solidFill>
                            <a:schemeClr val="bg1"/>
                          </a:solidFill>
                        </a:rPr>
                        <a:t> with SBIR Programs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400" b="1" kern="1200" baseline="0" dirty="0" smtClean="0">
                          <a:solidFill>
                            <a:schemeClr val="bg1"/>
                          </a:solidFill>
                          <a:latin typeface="+mn-lt"/>
                          <a:ea typeface="+mn-ea"/>
                          <a:cs typeface="+mn-cs"/>
                        </a:rPr>
                        <a:t>Budget</a:t>
                      </a:r>
                      <a:endParaRPr lang="en-US" sz="1400" b="1" kern="1200" baseline="0" dirty="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90926">
                <a:tc>
                  <a:txBody>
                    <a:bodyPr/>
                    <a:lstStyle/>
                    <a:p>
                      <a:r>
                        <a:rPr lang="en-US" sz="1200" b="0" dirty="0" smtClean="0">
                          <a:solidFill>
                            <a:schemeClr val="tx1"/>
                          </a:solidFill>
                        </a:rPr>
                        <a:t>U.S. Department</a:t>
                      </a:r>
                      <a:r>
                        <a:rPr lang="en-US" sz="1200" b="0" baseline="0" dirty="0" smtClean="0">
                          <a:solidFill>
                            <a:schemeClr val="tx1"/>
                          </a:solidFill>
                        </a:rPr>
                        <a:t> of Agriculture (USDA)</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a:r>
                        <a:rPr lang="en-US" sz="1200" b="0" dirty="0" smtClean="0">
                          <a:solidFill>
                            <a:schemeClr val="tx1"/>
                          </a:solidFill>
                        </a:rPr>
                        <a:t>$20.3M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90926">
                <a:tc>
                  <a:txBody>
                    <a:bodyPr/>
                    <a:lstStyle/>
                    <a:p>
                      <a:r>
                        <a:rPr lang="en-US" sz="1200" b="0" dirty="0" smtClean="0">
                          <a:solidFill>
                            <a:schemeClr val="tx1"/>
                          </a:solidFill>
                        </a:rPr>
                        <a:t>Department of Homeland Security (DHS):  Science and Technology Directorate (S&amp;T)</a:t>
                      </a:r>
                      <a:r>
                        <a:rPr lang="en-US" sz="1200" b="0" baseline="0" dirty="0" smtClean="0">
                          <a:solidFill>
                            <a:schemeClr val="tx1"/>
                          </a:solidFill>
                        </a:rPr>
                        <a:t> and Domestic Nuclear Detection Office (DNDO)</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r"/>
                      <a:r>
                        <a:rPr lang="en-US" sz="1200" b="0" dirty="0" smtClean="0">
                          <a:solidFill>
                            <a:schemeClr val="tx1"/>
                          </a:solidFill>
                        </a:rPr>
                        <a:t>$17.7 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90926">
                <a:tc>
                  <a:txBody>
                    <a:bodyPr/>
                    <a:lstStyle/>
                    <a:p>
                      <a:r>
                        <a:rPr lang="en-US" sz="1200" b="0" dirty="0" smtClean="0">
                          <a:solidFill>
                            <a:schemeClr val="tx1"/>
                          </a:solidFill>
                        </a:rPr>
                        <a:t>Department of Commerce:  National Oceanic and Atmospheric Administration (NOAA) and National Institute</a:t>
                      </a:r>
                      <a:r>
                        <a:rPr lang="en-US" sz="1200" b="0" baseline="0" dirty="0" smtClean="0">
                          <a:solidFill>
                            <a:schemeClr val="tx1"/>
                          </a:solidFill>
                        </a:rPr>
                        <a:t> of Standards and Technology (</a:t>
                      </a:r>
                      <a:r>
                        <a:rPr lang="en-US" sz="1200" b="0" dirty="0" smtClean="0">
                          <a:solidFill>
                            <a:schemeClr val="tx1"/>
                          </a:solidFill>
                        </a:rPr>
                        <a:t>NIST)*</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r"/>
                      <a:r>
                        <a:rPr lang="en-US" sz="1200" b="0" dirty="0" smtClean="0">
                          <a:solidFill>
                            <a:schemeClr val="tx1"/>
                          </a:solidFill>
                        </a:rPr>
                        <a:t>$8.4M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53639">
                <a:tc>
                  <a:txBody>
                    <a:bodyPr/>
                    <a:lstStyle/>
                    <a:p>
                      <a:r>
                        <a:rPr lang="en-US" sz="1200" b="0" dirty="0" smtClean="0">
                          <a:solidFill>
                            <a:schemeClr val="tx1"/>
                          </a:solidFill>
                        </a:rPr>
                        <a:t>Department</a:t>
                      </a:r>
                      <a:r>
                        <a:rPr lang="en-US" sz="1200" b="0" baseline="0" dirty="0" smtClean="0">
                          <a:solidFill>
                            <a:schemeClr val="tx1"/>
                          </a:solidFill>
                        </a:rPr>
                        <a:t> of Transportation (DOT)</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r"/>
                      <a:r>
                        <a:rPr lang="en-US" sz="1200" b="0" dirty="0" smtClean="0">
                          <a:solidFill>
                            <a:schemeClr val="tx1"/>
                          </a:solidFill>
                        </a:rPr>
                        <a:t>$7.9 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82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Department of Education (ED)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$7.5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82405">
                <a:tc>
                  <a:txBody>
                    <a:bodyPr/>
                    <a:lstStyle/>
                    <a:p>
                      <a:r>
                        <a:rPr lang="en-US" sz="1200" b="0" dirty="0" smtClean="0">
                          <a:solidFill>
                            <a:schemeClr val="tx1"/>
                          </a:solidFill>
                        </a:rPr>
                        <a:t>Environmental Protection</a:t>
                      </a:r>
                      <a:r>
                        <a:rPr lang="en-US" sz="1200" b="0" baseline="0" dirty="0" smtClean="0">
                          <a:solidFill>
                            <a:schemeClr val="tx1"/>
                          </a:solidFill>
                        </a:rPr>
                        <a:t> Agency (EPA)</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r"/>
                      <a:r>
                        <a:rPr lang="en-US" sz="1200" b="0" dirty="0" smtClean="0">
                          <a:solidFill>
                            <a:schemeClr val="tx1"/>
                          </a:solidFill>
                        </a:rPr>
                        <a:t>$4.2 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bl>
          </a:graphicData>
        </a:graphic>
      </p:graphicFrame>
      <p:sp>
        <p:nvSpPr>
          <p:cNvPr id="8" name="TextBox 7"/>
          <p:cNvSpPr txBox="1"/>
          <p:nvPr/>
        </p:nvSpPr>
        <p:spPr>
          <a:xfrm>
            <a:off x="1066801" y="4352244"/>
            <a:ext cx="3810000" cy="369332"/>
          </a:xfrm>
          <a:prstGeom prst="rect">
            <a:avLst/>
          </a:prstGeom>
          <a:noFill/>
        </p:spPr>
        <p:txBody>
          <a:bodyPr wrap="square" rtlCol="0">
            <a:spAutoFit/>
          </a:bodyPr>
          <a:lstStyle/>
          <a:p>
            <a:r>
              <a:rPr lang="en-US" sz="1800" b="1" dirty="0">
                <a:solidFill>
                  <a:schemeClr val="tx1">
                    <a:lumMod val="65000"/>
                    <a:lumOff val="35000"/>
                  </a:schemeClr>
                </a:solidFill>
                <a:latin typeface="+mn-lt"/>
              </a:rPr>
              <a:t>~ $2.5B in FY2015 across all agencies</a:t>
            </a:r>
          </a:p>
        </p:txBody>
      </p:sp>
      <p:grpSp>
        <p:nvGrpSpPr>
          <p:cNvPr id="3" name="Group 2"/>
          <p:cNvGrpSpPr/>
          <p:nvPr/>
        </p:nvGrpSpPr>
        <p:grpSpPr>
          <a:xfrm>
            <a:off x="2553496" y="4772317"/>
            <a:ext cx="1444531" cy="677108"/>
            <a:chOff x="1908269" y="4876800"/>
            <a:chExt cx="1444531" cy="677108"/>
          </a:xfrm>
        </p:grpSpPr>
        <p:sp>
          <p:nvSpPr>
            <p:cNvPr id="7" name="Rectangle 6"/>
            <p:cNvSpPr/>
            <p:nvPr/>
          </p:nvSpPr>
          <p:spPr>
            <a:xfrm>
              <a:off x="1908269" y="5262418"/>
              <a:ext cx="228600" cy="2286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black">
                    <a:lumMod val="65000"/>
                    <a:lumOff val="35000"/>
                  </a:prstClr>
                </a:solidFill>
              </a:endParaRPr>
            </a:p>
          </p:txBody>
        </p:sp>
        <p:sp>
          <p:nvSpPr>
            <p:cNvPr id="9" name="Rectangle 8"/>
            <p:cNvSpPr/>
            <p:nvPr/>
          </p:nvSpPr>
          <p:spPr>
            <a:xfrm>
              <a:off x="1908269" y="4901048"/>
              <a:ext cx="228600" cy="228600"/>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black">
                    <a:lumMod val="65000"/>
                    <a:lumOff val="35000"/>
                  </a:prstClr>
                </a:solidFill>
              </a:endParaRPr>
            </a:p>
          </p:txBody>
        </p:sp>
        <p:sp>
          <p:nvSpPr>
            <p:cNvPr id="10" name="TextBox 9"/>
            <p:cNvSpPr txBox="1"/>
            <p:nvPr/>
          </p:nvSpPr>
          <p:spPr>
            <a:xfrm>
              <a:off x="2136869" y="4876800"/>
              <a:ext cx="838200" cy="338554"/>
            </a:xfrm>
            <a:prstGeom prst="rect">
              <a:avLst/>
            </a:prstGeom>
            <a:noFill/>
          </p:spPr>
          <p:txBody>
            <a:bodyPr wrap="square" rtlCol="0">
              <a:spAutoFit/>
            </a:bodyPr>
            <a:lstStyle/>
            <a:p>
              <a:r>
                <a:rPr lang="en-US" sz="1600" dirty="0">
                  <a:solidFill>
                    <a:prstClr val="black">
                      <a:lumMod val="65000"/>
                      <a:lumOff val="35000"/>
                    </a:prstClr>
                  </a:solidFill>
                  <a:latin typeface="+mn-lt"/>
                </a:rPr>
                <a:t>Grants</a:t>
              </a:r>
            </a:p>
          </p:txBody>
        </p:sp>
        <p:sp>
          <p:nvSpPr>
            <p:cNvPr id="11" name="TextBox 10"/>
            <p:cNvSpPr txBox="1"/>
            <p:nvPr/>
          </p:nvSpPr>
          <p:spPr>
            <a:xfrm>
              <a:off x="2136869" y="5215354"/>
              <a:ext cx="1215931" cy="338554"/>
            </a:xfrm>
            <a:prstGeom prst="rect">
              <a:avLst/>
            </a:prstGeom>
            <a:noFill/>
          </p:spPr>
          <p:txBody>
            <a:bodyPr wrap="square" rtlCol="0">
              <a:spAutoFit/>
            </a:bodyPr>
            <a:lstStyle/>
            <a:p>
              <a:r>
                <a:rPr lang="en-US" sz="1600" dirty="0">
                  <a:solidFill>
                    <a:prstClr val="black">
                      <a:lumMod val="65000"/>
                      <a:lumOff val="35000"/>
                    </a:prstClr>
                  </a:solidFill>
                  <a:latin typeface="+mn-lt"/>
                </a:rPr>
                <a:t>Contracts</a:t>
              </a:r>
            </a:p>
          </p:txBody>
        </p:sp>
      </p:grpSp>
      <p:sp>
        <p:nvSpPr>
          <p:cNvPr id="4" name="TextBox 3"/>
          <p:cNvSpPr txBox="1"/>
          <p:nvPr/>
        </p:nvSpPr>
        <p:spPr>
          <a:xfrm>
            <a:off x="6749156" y="6197463"/>
            <a:ext cx="4495800" cy="276999"/>
          </a:xfrm>
          <a:prstGeom prst="rect">
            <a:avLst/>
          </a:prstGeom>
          <a:noFill/>
        </p:spPr>
        <p:txBody>
          <a:bodyPr wrap="square" rtlCol="0">
            <a:spAutoFit/>
          </a:bodyPr>
          <a:lstStyle/>
          <a:p>
            <a:r>
              <a:rPr lang="en-US" sz="1200" i="1" dirty="0">
                <a:solidFill>
                  <a:prstClr val="black">
                    <a:lumMod val="65000"/>
                    <a:lumOff val="35000"/>
                  </a:prstClr>
                </a:solidFill>
                <a:latin typeface="+mn-lt"/>
              </a:rPr>
              <a:t>*NIH also issues </a:t>
            </a:r>
            <a:r>
              <a:rPr lang="en-US" sz="1200" i="1" dirty="0" smtClean="0">
                <a:solidFill>
                  <a:prstClr val="black">
                    <a:lumMod val="65000"/>
                    <a:lumOff val="35000"/>
                  </a:prstClr>
                </a:solidFill>
                <a:latin typeface="+mn-lt"/>
              </a:rPr>
              <a:t>contracts</a:t>
            </a:r>
            <a:endParaRPr lang="en-US" sz="1200" dirty="0">
              <a:latin typeface="+mn-lt"/>
            </a:endParaRPr>
          </a:p>
        </p:txBody>
      </p:sp>
    </p:spTree>
    <p:extLst>
      <p:ext uri="{BB962C8B-B14F-4D97-AF65-F5344CB8AC3E}">
        <p14:creationId xmlns:p14="http://schemas.microsoft.com/office/powerpoint/2010/main" val="225346698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Small Business Eligibility for SBIR &amp; STTR</a:t>
            </a:r>
            <a:endParaRPr lang="en-US" dirty="0"/>
          </a:p>
        </p:txBody>
      </p:sp>
      <p:sp>
        <p:nvSpPr>
          <p:cNvPr id="11" name="Content Placeholder 10"/>
          <p:cNvSpPr>
            <a:spLocks noGrp="1"/>
          </p:cNvSpPr>
          <p:nvPr>
            <p:ph idx="1"/>
          </p:nvPr>
        </p:nvSpPr>
        <p:spPr/>
        <p:txBody>
          <a:bodyPr>
            <a:normAutofit lnSpcReduction="10000"/>
          </a:bodyPr>
          <a:lstStyle/>
          <a:p>
            <a:r>
              <a:rPr lang="en-US" sz="2000" dirty="0"/>
              <a:t>For-profit U.S. business</a:t>
            </a:r>
          </a:p>
          <a:p>
            <a:r>
              <a:rPr lang="en-US" sz="2000" dirty="0"/>
              <a:t>500 employees or fewer, including affiliates</a:t>
            </a:r>
          </a:p>
          <a:p>
            <a:r>
              <a:rPr lang="en-US" sz="2000" dirty="0"/>
              <a:t>Ownership </a:t>
            </a:r>
            <a:r>
              <a:rPr lang="en-US" sz="2000" i="1" dirty="0"/>
              <a:t>(applies to all agencies)</a:t>
            </a:r>
          </a:p>
          <a:p>
            <a:pPr lvl="1"/>
            <a:r>
              <a:rPr lang="en-US" sz="1800" dirty="0"/>
              <a:t>Be a concern which is more than 50% directly owned and controlled by one or more individuals (who are citizens or permanent resident aliens of the United States), other small business concerns (each of which is more than 50% directly owned and controlled by individuals who are citizens or permanent resident aliens of the United States), or any combination of these</a:t>
            </a:r>
          </a:p>
          <a:p>
            <a:pPr lvl="1"/>
            <a:r>
              <a:rPr lang="en-US" sz="1800" dirty="0"/>
              <a:t>Joint ventures where the entities meet the requirements above</a:t>
            </a:r>
          </a:p>
          <a:p>
            <a:r>
              <a:rPr lang="en-US" sz="2000" dirty="0"/>
              <a:t>Portfolio Companies </a:t>
            </a:r>
            <a:r>
              <a:rPr lang="en-US" sz="2000" i="1" dirty="0"/>
              <a:t>(currently only NIH &amp; ARPA-E)</a:t>
            </a:r>
          </a:p>
          <a:p>
            <a:pPr lvl="1"/>
            <a:r>
              <a:rPr lang="en-US" sz="1800" dirty="0"/>
              <a:t>Be a concern which is more than 50% owned by multiple venture capital operating companies, hedge funds, private equity firms, or any combination of these.  No single venture capital operating company, hedge fund, or private equity firm may own more than 50% of the concern.</a:t>
            </a:r>
          </a:p>
          <a:p>
            <a:r>
              <a:rPr lang="en-US" sz="2200" dirty="0"/>
              <a:t>Performance of R&amp;D</a:t>
            </a:r>
          </a:p>
          <a:p>
            <a:pPr lvl="1"/>
            <a:r>
              <a:rPr lang="en-US" sz="1800" dirty="0"/>
              <a:t>All R&amp;D must be performed in the United States</a:t>
            </a:r>
          </a:p>
          <a:p>
            <a:pPr lvl="1"/>
            <a:endParaRPr lang="en-US" sz="1800" dirty="0"/>
          </a:p>
          <a:p>
            <a:endParaRPr lang="en-US" sz="2000" dirty="0"/>
          </a:p>
        </p:txBody>
      </p:sp>
      <p:sp>
        <p:nvSpPr>
          <p:cNvPr id="8" name="Slide Number Placeholder 7"/>
          <p:cNvSpPr>
            <a:spLocks noGrp="1"/>
          </p:cNvSpPr>
          <p:nvPr>
            <p:ph type="sldNum" sz="quarter" idx="12"/>
          </p:nvPr>
        </p:nvSpPr>
        <p:spPr/>
        <p:txBody>
          <a:bodyPr/>
          <a:lstStyle/>
          <a:p>
            <a:fld id="{6E2D2B3B-882E-40F3-A32F-6DD516915044}" type="slidenum">
              <a:rPr lang="en-US" smtClean="0">
                <a:solidFill>
                  <a:prstClr val="black">
                    <a:tint val="75000"/>
                  </a:prstClr>
                </a:solidFill>
              </a:rPr>
              <a:pPr/>
              <a:t>8</a:t>
            </a:fld>
            <a:r>
              <a:rPr lang="en-US" dirty="0" smtClean="0">
                <a:solidFill>
                  <a:prstClr val="black">
                    <a:tint val="75000"/>
                  </a:prstClr>
                </a:solidFill>
              </a:rPr>
              <a:t>/61</a:t>
            </a:r>
            <a:endParaRPr lang="en-US" dirty="0">
              <a:solidFill>
                <a:prstClr val="black">
                  <a:tint val="75000"/>
                </a:prstClr>
              </a:solidFill>
            </a:endParaRPr>
          </a:p>
        </p:txBody>
      </p:sp>
      <p:pic>
        <p:nvPicPr>
          <p:cNvPr id="6" name="Picture 10" descr="C:\Users\Public\Pictures\Sample Pictures\Niowave-school-1024x69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19806" y="1712027"/>
            <a:ext cx="1336873" cy="90996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4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Phases</a:t>
            </a:r>
            <a:endParaRPr lang="en-US"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9</a:t>
            </a:fld>
            <a:r>
              <a:rPr lang="en-US" dirty="0" smtClean="0">
                <a:solidFill>
                  <a:prstClr val="black">
                    <a:tint val="75000"/>
                  </a:prstClr>
                </a:solidFill>
              </a:rPr>
              <a:t>/61</a:t>
            </a:r>
            <a:endParaRPr lang="en-US" dirty="0">
              <a:solidFill>
                <a:prstClr val="black">
                  <a:tint val="75000"/>
                </a:prstClr>
              </a:solidFill>
            </a:endParaRPr>
          </a:p>
        </p:txBody>
      </p:sp>
      <p:sp>
        <p:nvSpPr>
          <p:cNvPr id="5" name="Rectangle 4"/>
          <p:cNvSpPr/>
          <p:nvPr/>
        </p:nvSpPr>
        <p:spPr>
          <a:xfrm>
            <a:off x="724395" y="1371600"/>
            <a:ext cx="10960924" cy="130433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6" name="TextBox 5"/>
          <p:cNvSpPr txBox="1"/>
          <p:nvPr/>
        </p:nvSpPr>
        <p:spPr>
          <a:xfrm>
            <a:off x="1286493" y="1595735"/>
            <a:ext cx="7315200" cy="923330"/>
          </a:xfrm>
          <a:prstGeom prst="rect">
            <a:avLst/>
          </a:prstGeom>
          <a:noFill/>
        </p:spPr>
        <p:txBody>
          <a:bodyPr wrap="square" rtlCol="0">
            <a:spAutoFit/>
          </a:bodyPr>
          <a:lstStyle/>
          <a:p>
            <a:pPr fontAlgn="auto">
              <a:spcBef>
                <a:spcPts val="0"/>
              </a:spcBef>
              <a:spcAft>
                <a:spcPts val="0"/>
              </a:spcAft>
            </a:pPr>
            <a:r>
              <a:rPr lang="en-US" sz="1800" b="1" cap="small" dirty="0">
                <a:solidFill>
                  <a:prstClr val="black">
                    <a:lumMod val="65000"/>
                    <a:lumOff val="35000"/>
                  </a:prstClr>
                </a:solidFill>
                <a:latin typeface="Calibri"/>
              </a:rPr>
              <a:t>Phase I:  Feasibility, Proof of Concept</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Award Amount:  $150,000 (guideline), $225,000 (max.)</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Project Duration:  6-12 months</a:t>
            </a:r>
          </a:p>
        </p:txBody>
      </p:sp>
      <p:sp>
        <p:nvSpPr>
          <p:cNvPr id="7" name="Rectangle 6"/>
          <p:cNvSpPr/>
          <p:nvPr/>
        </p:nvSpPr>
        <p:spPr>
          <a:xfrm>
            <a:off x="724395" y="3124200"/>
            <a:ext cx="10960924" cy="130433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8" name="TextBox 7"/>
          <p:cNvSpPr txBox="1"/>
          <p:nvPr/>
        </p:nvSpPr>
        <p:spPr>
          <a:xfrm>
            <a:off x="1286493" y="3194594"/>
            <a:ext cx="6955655" cy="1200329"/>
          </a:xfrm>
          <a:prstGeom prst="rect">
            <a:avLst/>
          </a:prstGeom>
          <a:noFill/>
        </p:spPr>
        <p:txBody>
          <a:bodyPr wrap="square" rtlCol="0">
            <a:spAutoFit/>
          </a:bodyPr>
          <a:lstStyle/>
          <a:p>
            <a:pPr fontAlgn="auto">
              <a:spcBef>
                <a:spcPts val="0"/>
              </a:spcBef>
              <a:spcAft>
                <a:spcPts val="0"/>
              </a:spcAft>
            </a:pPr>
            <a:r>
              <a:rPr lang="en-US" sz="1800" b="1" cap="small" dirty="0">
                <a:solidFill>
                  <a:prstClr val="black">
                    <a:lumMod val="65000"/>
                    <a:lumOff val="35000"/>
                  </a:prstClr>
                </a:solidFill>
                <a:latin typeface="Calibri"/>
              </a:rPr>
              <a:t>Phase II:  Continue R/R&amp;D for Prototypes or Processes </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Award Amount:  $1,000,000 (guideline), $1,500,000 (max.)</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Project Duration:  2 </a:t>
            </a:r>
            <a:r>
              <a:rPr lang="en-US" sz="1800" dirty="0" smtClean="0">
                <a:solidFill>
                  <a:prstClr val="black">
                    <a:lumMod val="65000"/>
                    <a:lumOff val="35000"/>
                  </a:prstClr>
                </a:solidFill>
                <a:latin typeface="Calibri"/>
              </a:rPr>
              <a:t>years</a:t>
            </a:r>
            <a:endParaRPr lang="en-US" sz="1800" dirty="0">
              <a:solidFill>
                <a:prstClr val="black">
                  <a:lumMod val="65000"/>
                  <a:lumOff val="35000"/>
                </a:prstClr>
              </a:solidFill>
              <a:latin typeface="Calibri"/>
            </a:endParaRPr>
          </a:p>
          <a:p>
            <a:pPr marL="285750" indent="-285750" fontAlgn="auto">
              <a:spcBef>
                <a:spcPts val="0"/>
              </a:spcBef>
              <a:spcAft>
                <a:spcPts val="0"/>
              </a:spcAft>
              <a:buFont typeface="Arial" panose="020B0604020202020204" pitchFamily="34" charset="0"/>
              <a:buChar char="•"/>
            </a:pPr>
            <a:r>
              <a:rPr lang="en-US" sz="1800" dirty="0" smtClean="0">
                <a:solidFill>
                  <a:prstClr val="black">
                    <a:lumMod val="65000"/>
                    <a:lumOff val="35000"/>
                  </a:prstClr>
                </a:solidFill>
                <a:latin typeface="Calibri"/>
              </a:rPr>
              <a:t>Additional Phase II awards can be made</a:t>
            </a:r>
          </a:p>
        </p:txBody>
      </p:sp>
      <p:sp>
        <p:nvSpPr>
          <p:cNvPr id="9" name="Rectangle 8"/>
          <p:cNvSpPr/>
          <p:nvPr/>
        </p:nvSpPr>
        <p:spPr>
          <a:xfrm>
            <a:off x="724395" y="4876800"/>
            <a:ext cx="10960924" cy="122813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0" name="TextBox 9"/>
          <p:cNvSpPr txBox="1"/>
          <p:nvPr/>
        </p:nvSpPr>
        <p:spPr>
          <a:xfrm>
            <a:off x="1286493" y="4979942"/>
            <a:ext cx="5867400" cy="923330"/>
          </a:xfrm>
          <a:prstGeom prst="rect">
            <a:avLst/>
          </a:prstGeom>
          <a:noFill/>
        </p:spPr>
        <p:txBody>
          <a:bodyPr wrap="square" rtlCol="0">
            <a:spAutoFit/>
          </a:bodyPr>
          <a:lstStyle/>
          <a:p>
            <a:pPr fontAlgn="auto">
              <a:spcBef>
                <a:spcPts val="0"/>
              </a:spcBef>
              <a:spcAft>
                <a:spcPts val="0"/>
              </a:spcAft>
            </a:pPr>
            <a:r>
              <a:rPr lang="en-US" sz="1800" b="1" cap="small" dirty="0">
                <a:solidFill>
                  <a:prstClr val="black">
                    <a:lumMod val="65000"/>
                    <a:lumOff val="35000"/>
                  </a:prstClr>
                </a:solidFill>
                <a:latin typeface="Calibri"/>
              </a:rPr>
              <a:t>Phase III:  Commercialization</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Federal or Private Funding (non-SBIR/STTR funds)</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No dollar or time limits</a:t>
            </a:r>
          </a:p>
        </p:txBody>
      </p:sp>
      <p:sp>
        <p:nvSpPr>
          <p:cNvPr id="3" name="Down Arrow 2"/>
          <p:cNvSpPr/>
          <p:nvPr/>
        </p:nvSpPr>
        <p:spPr>
          <a:xfrm>
            <a:off x="5894403" y="2743200"/>
            <a:ext cx="381000" cy="381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1" name="Down Arrow 10"/>
          <p:cNvSpPr/>
          <p:nvPr/>
        </p:nvSpPr>
        <p:spPr>
          <a:xfrm>
            <a:off x="5867030" y="4495800"/>
            <a:ext cx="381000" cy="381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pic>
        <p:nvPicPr>
          <p:cNvPr id="1030" name="Picture 6" descr="C:\Users\Public\Pictures\Sample Pictures\jbei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1524" y="3396630"/>
            <a:ext cx="4130232" cy="798511"/>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1031" name="Picture 7" descr="C:\Users\Public\Pictures\Sample Pictures\research-nanostructured-materials-bn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1524" y="1690068"/>
            <a:ext cx="4130232" cy="8133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C:\Users\Public\Pictures\Sample Pictures\jgi.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1524" y="5111660"/>
            <a:ext cx="4094542" cy="7916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6748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6086</Words>
  <Application>Microsoft Office PowerPoint</Application>
  <PresentationFormat>Widescreen</PresentationFormat>
  <Paragraphs>755</Paragraphs>
  <Slides>59</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59</vt:i4>
      </vt:variant>
    </vt:vector>
  </HeadingPairs>
  <TitlesOfParts>
    <vt:vector size="67" baseType="lpstr">
      <vt:lpstr>Arial</vt:lpstr>
      <vt:lpstr>Arial Narrow</vt:lpstr>
      <vt:lpstr>Calibri</vt:lpstr>
      <vt:lpstr>Cambria</vt:lpstr>
      <vt:lpstr>Times New Roman</vt:lpstr>
      <vt:lpstr>Office Theme</vt:lpstr>
      <vt:lpstr>2_Office Theme</vt:lpstr>
      <vt:lpstr>3_Office Theme</vt:lpstr>
      <vt:lpstr>DOE’s  Small Business Innovation Research (SBIR) and Small Business Technology Transfer (STTR) Programs </vt:lpstr>
      <vt:lpstr>Overview of Federal SBIR/STTR Programs</vt:lpstr>
      <vt:lpstr>FEDERAL Extramural R&amp;D</vt:lpstr>
      <vt:lpstr>Program Goals</vt:lpstr>
      <vt:lpstr>Major Differences between SBIR &amp; STTR</vt:lpstr>
      <vt:lpstr>SBIR &amp; STTR Funding Levels</vt:lpstr>
      <vt:lpstr>SBIR/STTR Budgets by Agency, FY2015</vt:lpstr>
      <vt:lpstr>Small Business Eligibility for SBIR &amp; STTR</vt:lpstr>
      <vt:lpstr>3 Phases</vt:lpstr>
      <vt:lpstr>SBIR and STTR Awards</vt:lpstr>
      <vt:lpstr>Intellectual Property</vt:lpstr>
      <vt:lpstr>Data Protection</vt:lpstr>
      <vt:lpstr>DOE SBIR &amp; STTR Programs:  Technology Areas</vt:lpstr>
      <vt:lpstr>U. S. Department of Energy Mission</vt:lpstr>
      <vt:lpstr>DOE SBIR and STTR Programs Operational Process</vt:lpstr>
      <vt:lpstr>Information Available at DOE Program Office Websites</vt:lpstr>
      <vt:lpstr>DOE Program Offices supporting  Goal 1:  Energy Technologies</vt:lpstr>
      <vt:lpstr>DOE Program Offices Supporting  Goal 2: Science and Engineering Leadership </vt:lpstr>
      <vt:lpstr>DOE Program Offices Supporting Goal 3: Nuclear Security</vt:lpstr>
      <vt:lpstr>DOE SBIR &amp; STTR Programs:  Application &amp; Award Process</vt:lpstr>
      <vt:lpstr>Application &amp; Award Timelines</vt:lpstr>
      <vt:lpstr>Award Sequence</vt:lpstr>
      <vt:lpstr>FY 2019 SBIR/STTR Phase I  Funding Opportunity Announcements</vt:lpstr>
      <vt:lpstr>Schedule:  FY 2019 Phase I, Releases 1 &amp; 2</vt:lpstr>
      <vt:lpstr>Schedule:  FY 2019 Phase II, Releases 1 &amp; 2</vt:lpstr>
      <vt:lpstr>Online Assistance for the Application Process</vt:lpstr>
      <vt:lpstr>Topics</vt:lpstr>
      <vt:lpstr>Example Topic</vt:lpstr>
      <vt:lpstr>Technology Transfer Opportunities (TTOs)</vt:lpstr>
      <vt:lpstr>Example Technology Transfer Opportunity Topic</vt:lpstr>
      <vt:lpstr>Funding Opportunity Announcement (FOA)</vt:lpstr>
      <vt:lpstr>Commercialization</vt:lpstr>
      <vt:lpstr>Letters of Intent  (LOI)</vt:lpstr>
      <vt:lpstr>Letter of Intent (LOI) Submission</vt:lpstr>
      <vt:lpstr>Letter of Intent: Sample Abstract</vt:lpstr>
      <vt:lpstr>Application Process:  Registrations</vt:lpstr>
      <vt:lpstr>Completing a Grants.gov Application</vt:lpstr>
      <vt:lpstr>Completing an Application</vt:lpstr>
      <vt:lpstr>Important Elements of Your Application</vt:lpstr>
      <vt:lpstr>Data Management Plan</vt:lpstr>
      <vt:lpstr>Top Application Errors</vt:lpstr>
      <vt:lpstr>SBIR vs. STTR</vt:lpstr>
      <vt:lpstr>Review and Selection of Applications</vt:lpstr>
      <vt:lpstr>Technical Reviewer Affiliation </vt:lpstr>
      <vt:lpstr>Phase I Application &amp; Award Statistics for FY 2018  </vt:lpstr>
      <vt:lpstr>Phase II Application &amp; Award Statistics  for FY 2018  </vt:lpstr>
      <vt:lpstr>Commercialization Assistance</vt:lpstr>
      <vt:lpstr>Phase I Principal Investigator Meeting</vt:lpstr>
      <vt:lpstr>DOE Office of Inspector General:   Fraud, Waste &amp; Abuse</vt:lpstr>
      <vt:lpstr>DOE Office of Inspector General Combating Fraud</vt:lpstr>
      <vt:lpstr>DOE Office of Inspector General Knowing the Rules</vt:lpstr>
      <vt:lpstr>DOE Office of Inspector General Consequences</vt:lpstr>
      <vt:lpstr>Recent Prosecution  </vt:lpstr>
      <vt:lpstr>DOE Office of Inspector General Reporting Fraud</vt:lpstr>
      <vt:lpstr>     Questions?</vt:lpstr>
      <vt:lpstr>      Resources</vt:lpstr>
      <vt:lpstr>DOE SBIR webpage</vt:lpstr>
      <vt:lpstr>DOE Funding Opportunities Tab</vt:lpstr>
      <vt:lpstr>Federal SBIR webpage  sbir.gov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2018-08-30T15:20:02Z</dcterms:created>
  <dcterms:modified xsi:type="dcterms:W3CDTF">2018-08-30T15:21:27Z</dcterms:modified>
</cp:coreProperties>
</file>