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74" r:id="rId3"/>
    <p:sldId id="369" r:id="rId4"/>
    <p:sldId id="387" r:id="rId5"/>
    <p:sldId id="400" r:id="rId6"/>
    <p:sldId id="372" r:id="rId7"/>
    <p:sldId id="388" r:id="rId8"/>
    <p:sldId id="376" r:id="rId9"/>
    <p:sldId id="342" r:id="rId10"/>
    <p:sldId id="297" r:id="rId11"/>
    <p:sldId id="344" r:id="rId12"/>
    <p:sldId id="345" r:id="rId13"/>
    <p:sldId id="298" r:id="rId14"/>
    <p:sldId id="349" r:id="rId15"/>
    <p:sldId id="362" r:id="rId16"/>
    <p:sldId id="350" r:id="rId17"/>
    <p:sldId id="364" r:id="rId18"/>
    <p:sldId id="367" r:id="rId19"/>
    <p:sldId id="337" r:id="rId20"/>
    <p:sldId id="338" r:id="rId21"/>
    <p:sldId id="386" r:id="rId22"/>
    <p:sldId id="401" r:id="rId23"/>
    <p:sldId id="384" r:id="rId24"/>
    <p:sldId id="385" r:id="rId25"/>
    <p:sldId id="389" r:id="rId26"/>
    <p:sldId id="390" r:id="rId27"/>
    <p:sldId id="391" r:id="rId28"/>
    <p:sldId id="392" r:id="rId29"/>
    <p:sldId id="393" r:id="rId30"/>
    <p:sldId id="394" r:id="rId31"/>
    <p:sldId id="395" r:id="rId32"/>
    <p:sldId id="382" r:id="rId33"/>
    <p:sldId id="383" r:id="rId34"/>
    <p:sldId id="368" r:id="rId35"/>
    <p:sldId id="397" r:id="rId36"/>
    <p:sldId id="396"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6737"/>
    <a:srgbClr val="106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103" d="100"/>
          <a:sy n="103" d="100"/>
        </p:scale>
        <p:origin x="-2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97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levili\AppData\Local\Microsoft\Windows\Temporary%20Internet%20Files\Content.Outlook\YYFSHVDF\FY13%20and%20FY14%20Support%20for%20Research%20and%20Facilit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FY 2013 Office</a:t>
            </a:r>
            <a:r>
              <a:rPr lang="en-US" baseline="0"/>
              <a:t> of Science Support for Research and Facilities</a:t>
            </a:r>
            <a:endParaRPr lang="en-US"/>
          </a:p>
        </c:rich>
      </c:tx>
      <c:layout/>
      <c:overlay val="0"/>
    </c:title>
    <c:autoTitleDeleted val="0"/>
    <c:plotArea>
      <c:layout/>
      <c:pieChart>
        <c:varyColors val="1"/>
        <c:ser>
          <c:idx val="0"/>
          <c:order val="0"/>
          <c:tx>
            <c:strRef>
              <c:f>Table!$B$5</c:f>
              <c:strCache>
                <c:ptCount val="1"/>
                <c:pt idx="0">
                  <c:v>FY 2013</c:v>
                </c:pt>
              </c:strCache>
            </c:strRef>
          </c:tx>
          <c:dPt>
            <c:idx val="2"/>
            <c:bubble3D val="0"/>
            <c:spPr>
              <a:solidFill>
                <a:schemeClr val="accent2">
                  <a:lumMod val="60000"/>
                  <a:lumOff val="40000"/>
                </a:schemeClr>
              </a:solidFill>
            </c:spPr>
          </c:dPt>
          <c:dPt>
            <c:idx val="3"/>
            <c:bubble3D val="0"/>
            <c:spPr>
              <a:solidFill>
                <a:schemeClr val="accent2">
                  <a:lumMod val="40000"/>
                  <a:lumOff val="60000"/>
                </a:schemeClr>
              </a:solidFill>
            </c:spPr>
          </c:dPt>
          <c:dPt>
            <c:idx val="4"/>
            <c:bubble3D val="0"/>
            <c:spPr>
              <a:solidFill>
                <a:schemeClr val="accent2">
                  <a:lumMod val="20000"/>
                  <a:lumOff val="80000"/>
                </a:schemeClr>
              </a:solidFill>
            </c:spPr>
          </c:dPt>
          <c:dPt>
            <c:idx val="5"/>
            <c:bubble3D val="0"/>
            <c:spPr>
              <a:solidFill>
                <a:schemeClr val="accent3">
                  <a:lumMod val="75000"/>
                </a:schemeClr>
              </a:solidFill>
            </c:spPr>
          </c:dPt>
          <c:dLbls>
            <c:dLbl>
              <c:idx val="0"/>
              <c:layout>
                <c:manualLayout>
                  <c:x val="-7.7124118210893919E-2"/>
                  <c:y val="-0.26437561700866097"/>
                </c:manualLayout>
              </c:layout>
              <c:tx>
                <c:rich>
                  <a:bodyPr/>
                  <a:lstStyle/>
                  <a:p>
                    <a:pPr>
                      <a:defRPr sz="1200">
                        <a:solidFill>
                          <a:schemeClr val="bg1"/>
                        </a:solidFill>
                      </a:defRPr>
                    </a:pPr>
                    <a:r>
                      <a:rPr lang="en-US">
                        <a:solidFill>
                          <a:schemeClr val="bg1"/>
                        </a:solidFill>
                      </a:rPr>
                      <a:t>Research
2,090,137 </a:t>
                    </a:r>
                  </a:p>
                </c:rich>
              </c:tx>
              <c:spPr/>
              <c:showLegendKey val="0"/>
              <c:showVal val="1"/>
              <c:showCatName val="1"/>
              <c:showSerName val="0"/>
              <c:showPercent val="0"/>
              <c:showBubbleSize val="0"/>
              <c:separator>
</c:separator>
            </c:dLbl>
            <c:dLbl>
              <c:idx val="1"/>
              <c:layout>
                <c:manualLayout>
                  <c:x val="0.19182059370581689"/>
                  <c:y val="0.12634844726996544"/>
                </c:manualLayout>
              </c:layout>
              <c:spPr/>
              <c:txPr>
                <a:bodyPr/>
                <a:lstStyle/>
                <a:p>
                  <a:pPr>
                    <a:defRPr sz="1200">
                      <a:solidFill>
                        <a:schemeClr val="bg1"/>
                      </a:solidFill>
                    </a:defRPr>
                  </a:pPr>
                  <a:endParaRPr lang="en-US"/>
                </a:p>
              </c:txPr>
              <c:showLegendKey val="0"/>
              <c:showVal val="1"/>
              <c:showCatName val="1"/>
              <c:showSerName val="0"/>
              <c:showPercent val="0"/>
              <c:showBubbleSize val="0"/>
              <c:separator>
</c:separator>
            </c:dLbl>
            <c:dLbl>
              <c:idx val="3"/>
              <c:layout>
                <c:manualLayout>
                  <c:x val="7.5242929692610865E-3"/>
                  <c:y val="-2.0318312555051423E-2"/>
                </c:manualLayout>
              </c:layout>
              <c:showLegendKey val="0"/>
              <c:showVal val="1"/>
              <c:showCatName val="1"/>
              <c:showSerName val="0"/>
              <c:showPercent val="0"/>
              <c:showBubbleSize val="0"/>
              <c:separator>
</c:separator>
            </c:dLbl>
            <c:dLbl>
              <c:idx val="4"/>
              <c:layout>
                <c:manualLayout>
                  <c:x val="3.5858895298873122E-2"/>
                  <c:y val="3.6242991488237952E-2"/>
                </c:manualLayout>
              </c:layout>
              <c:showLegendKey val="0"/>
              <c:showVal val="1"/>
              <c:showCatName val="1"/>
              <c:showSerName val="0"/>
              <c:showPercent val="0"/>
              <c:showBubbleSize val="0"/>
              <c:separator>
</c:separator>
            </c:dLbl>
            <c:dLbl>
              <c:idx val="5"/>
              <c:layout>
                <c:manualLayout>
                  <c:x val="-0.15098004745911595"/>
                  <c:y val="7.8207281881235491E-2"/>
                </c:manualLayout>
              </c:layout>
              <c:tx>
                <c:rich>
                  <a:bodyPr/>
                  <a:lstStyle/>
                  <a:p>
                    <a:r>
                      <a:rPr lang="en-US"/>
                      <a:t>All Other</a:t>
                    </a:r>
                  </a:p>
                  <a:p>
                    <a:r>
                      <a:rPr lang="en-US" sz="1000"/>
                      <a:t>(Includes</a:t>
                    </a:r>
                    <a:r>
                      <a:rPr lang="en-US" sz="1000" baseline="0"/>
                      <a:t> PD, S&amp;S, ...)</a:t>
                    </a:r>
                    <a:r>
                      <a:rPr lang="en-US"/>
                      <a:t>
289,399 </a:t>
                    </a:r>
                  </a:p>
                </c:rich>
              </c:tx>
              <c:showLegendKey val="0"/>
              <c:showVal val="1"/>
              <c:showCatName val="1"/>
              <c:showSerName val="0"/>
              <c:showPercent val="0"/>
              <c:showBubbleSize val="0"/>
              <c:separator>
</c:separator>
            </c:dLbl>
            <c:txPr>
              <a:bodyPr/>
              <a:lstStyle/>
              <a:p>
                <a:pPr>
                  <a:defRPr sz="1200"/>
                </a:pPr>
                <a:endParaRPr lang="en-US"/>
              </a:p>
            </c:txPr>
            <c:showLegendKey val="0"/>
            <c:showVal val="1"/>
            <c:showCatName val="1"/>
            <c:showSerName val="0"/>
            <c:showPercent val="0"/>
            <c:showBubbleSize val="0"/>
            <c:separator>
</c:separator>
            <c:showLeaderLines val="1"/>
          </c:dLbls>
          <c:cat>
            <c:strRef>
              <c:f>Table!$A$6:$A$11</c:f>
              <c:strCache>
                <c:ptCount val="6"/>
                <c:pt idx="0">
                  <c:v>Research</c:v>
                </c:pt>
                <c:pt idx="1">
                  <c:v>Facility Operations</c:v>
                </c:pt>
                <c:pt idx="2">
                  <c:v>Facility Construction</c:v>
                </c:pt>
                <c:pt idx="3">
                  <c:v>Major Items of Equipment</c:v>
                </c:pt>
                <c:pt idx="4">
                  <c:v>Other Projects</c:v>
                </c:pt>
                <c:pt idx="5">
                  <c:v>All Other</c:v>
                </c:pt>
              </c:strCache>
            </c:strRef>
          </c:cat>
          <c:val>
            <c:numRef>
              <c:f>Table!$B$6:$B$11</c:f>
              <c:numCache>
                <c:formatCode>#,##0_);\-#,###_);......</c:formatCode>
                <c:ptCount val="6"/>
                <c:pt idx="0">
                  <c:v>2090137</c:v>
                </c:pt>
                <c:pt idx="1">
                  <c:v>1761769</c:v>
                </c:pt>
                <c:pt idx="2">
                  <c:v>386517</c:v>
                </c:pt>
                <c:pt idx="3">
                  <c:v>129717</c:v>
                </c:pt>
                <c:pt idx="4">
                  <c:v>23559</c:v>
                </c:pt>
                <c:pt idx="5">
                  <c:v>289399</c:v>
                </c:pt>
              </c:numCache>
            </c:numRef>
          </c:val>
        </c:ser>
        <c:dLbls>
          <c:showLegendKey val="0"/>
          <c:showVal val="0"/>
          <c:showCatName val="0"/>
          <c:showSerName val="0"/>
          <c:showPercent val="0"/>
          <c:showBubbleSize val="0"/>
          <c:showLeaderLines val="1"/>
        </c:dLbls>
        <c:firstSliceAng val="76"/>
      </c:pieChart>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0664F9-88D4-49E6-8CBE-10513685D258}"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D09FB738-FC6E-44A8-B68E-75181171899F}">
      <dgm:prSet phldrT="[Text]"/>
      <dgm:spPr>
        <a:solidFill>
          <a:schemeClr val="tx2">
            <a:lumMod val="50000"/>
          </a:schemeClr>
        </a:solidFill>
      </dgm:spPr>
      <dgm:t>
        <a:bodyPr/>
        <a:lstStyle/>
        <a:p>
          <a:r>
            <a:rPr lang="en-US" dirty="0" smtClean="0"/>
            <a:t>Basic Energy Sciences</a:t>
          </a:r>
          <a:endParaRPr lang="en-US" dirty="0"/>
        </a:p>
      </dgm:t>
    </dgm:pt>
    <dgm:pt modelId="{E37A4182-7A1D-402C-9545-FB58C88B719E}" type="parTrans" cxnId="{6DD8A45F-85CE-4CC6-859E-53FEAB0FE93E}">
      <dgm:prSet/>
      <dgm:spPr/>
      <dgm:t>
        <a:bodyPr/>
        <a:lstStyle/>
        <a:p>
          <a:endParaRPr lang="en-US"/>
        </a:p>
      </dgm:t>
    </dgm:pt>
    <dgm:pt modelId="{B4DA5F6E-A7D7-4E61-A8A8-74AA944A90CA}" type="sibTrans" cxnId="{6DD8A45F-85CE-4CC6-859E-53FEAB0FE93E}">
      <dgm:prSet/>
      <dgm:spPr/>
      <dgm:t>
        <a:bodyPr/>
        <a:lstStyle/>
        <a:p>
          <a:endParaRPr lang="en-US"/>
        </a:p>
      </dgm:t>
    </dgm:pt>
    <dgm:pt modelId="{48DFEF73-8878-4581-B6B7-385ABBD3AAA5}">
      <dgm:prSet phldrT="[Text]"/>
      <dgm:spPr/>
      <dgm:t>
        <a:bodyPr/>
        <a:lstStyle/>
        <a:p>
          <a:r>
            <a:rPr lang="en-US" b="1" dirty="0" smtClean="0">
              <a:latin typeface="Arial" pitchFamily="34" charset="0"/>
              <a:cs typeface="Arial" pitchFamily="34" charset="0"/>
            </a:rPr>
            <a:t>Understanding, predicting, and ultimately controlling matter and energy flow at the electronic, atomic, and molecular levels</a:t>
          </a:r>
          <a:endParaRPr lang="en-US" b="1" dirty="0"/>
        </a:p>
      </dgm:t>
    </dgm:pt>
    <dgm:pt modelId="{74978715-A084-456A-B9B5-95302CEA0E69}" type="parTrans" cxnId="{D7BC4470-31E3-4483-8348-C16BBA7B8AB0}">
      <dgm:prSet/>
      <dgm:spPr/>
      <dgm:t>
        <a:bodyPr/>
        <a:lstStyle/>
        <a:p>
          <a:endParaRPr lang="en-US"/>
        </a:p>
      </dgm:t>
    </dgm:pt>
    <dgm:pt modelId="{3D97BB03-E04F-4A2A-B489-9F2A2D63BA45}" type="sibTrans" cxnId="{D7BC4470-31E3-4483-8348-C16BBA7B8AB0}">
      <dgm:prSet/>
      <dgm:spPr/>
      <dgm:t>
        <a:bodyPr/>
        <a:lstStyle/>
        <a:p>
          <a:endParaRPr lang="en-US"/>
        </a:p>
      </dgm:t>
    </dgm:pt>
    <dgm:pt modelId="{10C7F970-1AF4-4511-8E89-E946ED7566D2}">
      <dgm:prSet phldrT="[Text]"/>
      <dgm:spPr>
        <a:solidFill>
          <a:schemeClr val="tx2">
            <a:lumMod val="75000"/>
          </a:schemeClr>
        </a:solidFill>
      </dgm:spPr>
      <dgm:t>
        <a:bodyPr/>
        <a:lstStyle/>
        <a:p>
          <a:r>
            <a:rPr lang="en-US" dirty="0" smtClean="0"/>
            <a:t>Advanced Scientific Computing Research</a:t>
          </a:r>
          <a:endParaRPr lang="en-US" dirty="0"/>
        </a:p>
      </dgm:t>
    </dgm:pt>
    <dgm:pt modelId="{275DB653-10CC-469E-96EE-24CB6BDB915D}" type="parTrans" cxnId="{19524DF0-A2D6-4F74-AD8A-3335966B221B}">
      <dgm:prSet/>
      <dgm:spPr/>
      <dgm:t>
        <a:bodyPr/>
        <a:lstStyle/>
        <a:p>
          <a:endParaRPr lang="en-US"/>
        </a:p>
      </dgm:t>
    </dgm:pt>
    <dgm:pt modelId="{CBA3216B-BA18-4D5A-95C4-F6D6174C8470}" type="sibTrans" cxnId="{19524DF0-A2D6-4F74-AD8A-3335966B221B}">
      <dgm:prSet/>
      <dgm:spPr/>
      <dgm:t>
        <a:bodyPr/>
        <a:lstStyle/>
        <a:p>
          <a:endParaRPr lang="en-US"/>
        </a:p>
      </dgm:t>
    </dgm:pt>
    <dgm:pt modelId="{12325AE2-7D2B-483B-B1DD-61C83B6DED2F}">
      <dgm:prSet phldrT="[Text]"/>
      <dgm:spPr/>
      <dgm:t>
        <a:bodyPr/>
        <a:lstStyle/>
        <a:p>
          <a:r>
            <a:rPr lang="en-US" b="1" dirty="0" smtClean="0">
              <a:latin typeface="Arial" pitchFamily="34" charset="0"/>
              <a:cs typeface="Arial" pitchFamily="34" charset="0"/>
            </a:rPr>
            <a:t>Delivering world leading computational and networking capabilities to extend the frontiers of science and technology</a:t>
          </a:r>
          <a:endParaRPr lang="en-US" b="1" dirty="0"/>
        </a:p>
      </dgm:t>
    </dgm:pt>
    <dgm:pt modelId="{FE6683DC-EF59-434E-81D5-1945ECC718DE}" type="parTrans" cxnId="{192BFE76-D91A-4ACA-8299-5A919430D993}">
      <dgm:prSet/>
      <dgm:spPr/>
      <dgm:t>
        <a:bodyPr/>
        <a:lstStyle/>
        <a:p>
          <a:endParaRPr lang="en-US"/>
        </a:p>
      </dgm:t>
    </dgm:pt>
    <dgm:pt modelId="{6F0618B5-E3BF-4F90-AE25-2FB9A5EE6818}" type="sibTrans" cxnId="{192BFE76-D91A-4ACA-8299-5A919430D993}">
      <dgm:prSet/>
      <dgm:spPr/>
      <dgm:t>
        <a:bodyPr/>
        <a:lstStyle/>
        <a:p>
          <a:endParaRPr lang="en-US"/>
        </a:p>
      </dgm:t>
    </dgm:pt>
    <dgm:pt modelId="{1A9B005E-2764-4055-A0E4-8F89D0002740}">
      <dgm:prSet phldrT="[Text]"/>
      <dgm:spPr>
        <a:solidFill>
          <a:schemeClr val="tx2">
            <a:lumMod val="60000"/>
            <a:lumOff val="40000"/>
          </a:schemeClr>
        </a:solidFill>
      </dgm:spPr>
      <dgm:t>
        <a:bodyPr/>
        <a:lstStyle/>
        <a:p>
          <a:r>
            <a:rPr lang="en-US" dirty="0" smtClean="0"/>
            <a:t>Biological and Environmental Research</a:t>
          </a:r>
          <a:endParaRPr lang="en-US" dirty="0"/>
        </a:p>
      </dgm:t>
    </dgm:pt>
    <dgm:pt modelId="{1C6900E9-96DF-455E-8F2B-98C4E9B54DF4}" type="parTrans" cxnId="{908B8176-A4AD-4D0E-A074-CE98C28CB8B5}">
      <dgm:prSet/>
      <dgm:spPr/>
      <dgm:t>
        <a:bodyPr/>
        <a:lstStyle/>
        <a:p>
          <a:endParaRPr lang="en-US"/>
        </a:p>
      </dgm:t>
    </dgm:pt>
    <dgm:pt modelId="{2B7B3D3C-1C5B-4A8C-87B6-5785D95C74D7}" type="sibTrans" cxnId="{908B8176-A4AD-4D0E-A074-CE98C28CB8B5}">
      <dgm:prSet/>
      <dgm:spPr/>
      <dgm:t>
        <a:bodyPr/>
        <a:lstStyle/>
        <a:p>
          <a:endParaRPr lang="en-US"/>
        </a:p>
      </dgm:t>
    </dgm:pt>
    <dgm:pt modelId="{62FDCD09-CDBA-47B5-B452-1FC3FA815358}">
      <dgm:prSet phldrT="[Text]"/>
      <dgm:spPr/>
      <dgm:t>
        <a:bodyPr/>
        <a:lstStyle/>
        <a:p>
          <a:r>
            <a:rPr lang="en-US" b="1" dirty="0" smtClean="0">
              <a:latin typeface="Arial" pitchFamily="34" charset="0"/>
              <a:cs typeface="Arial" pitchFamily="34" charset="0"/>
            </a:rPr>
            <a:t>Understanding complex biological, climatic, and environmental systems</a:t>
          </a:r>
          <a:endParaRPr lang="en-US" b="1" dirty="0"/>
        </a:p>
      </dgm:t>
    </dgm:pt>
    <dgm:pt modelId="{19E11031-7F39-48B3-9CF6-9D49C1A758AD}" type="parTrans" cxnId="{AB8C97C2-0F64-4963-AEB6-34157B87C0A2}">
      <dgm:prSet/>
      <dgm:spPr/>
      <dgm:t>
        <a:bodyPr/>
        <a:lstStyle/>
        <a:p>
          <a:endParaRPr lang="en-US"/>
        </a:p>
      </dgm:t>
    </dgm:pt>
    <dgm:pt modelId="{FF3F2D8C-3F90-4B10-B8C1-E150B214C9ED}" type="sibTrans" cxnId="{AB8C97C2-0F64-4963-AEB6-34157B87C0A2}">
      <dgm:prSet/>
      <dgm:spPr/>
      <dgm:t>
        <a:bodyPr/>
        <a:lstStyle/>
        <a:p>
          <a:endParaRPr lang="en-US"/>
        </a:p>
      </dgm:t>
    </dgm:pt>
    <dgm:pt modelId="{CEAC8B09-D333-4FB1-921B-807012961611}">
      <dgm:prSet phldrT="[Text]"/>
      <dgm:spPr>
        <a:solidFill>
          <a:schemeClr val="accent3">
            <a:lumMod val="75000"/>
          </a:schemeClr>
        </a:solidFill>
      </dgm:spPr>
      <dgm:t>
        <a:bodyPr/>
        <a:lstStyle/>
        <a:p>
          <a:r>
            <a:rPr lang="en-US" dirty="0" smtClean="0"/>
            <a:t>Fusion Energy Sciences</a:t>
          </a:r>
          <a:endParaRPr lang="en-US" dirty="0"/>
        </a:p>
      </dgm:t>
    </dgm:pt>
    <dgm:pt modelId="{3992C9A2-4012-4404-A141-D35D49E9D7F5}" type="parTrans" cxnId="{4E0D007C-0512-4BD6-8EB5-A9A06B3E9704}">
      <dgm:prSet/>
      <dgm:spPr/>
      <dgm:t>
        <a:bodyPr/>
        <a:lstStyle/>
        <a:p>
          <a:endParaRPr lang="en-US"/>
        </a:p>
      </dgm:t>
    </dgm:pt>
    <dgm:pt modelId="{58BB2CFD-86A9-4C92-B1B1-9EB8B13347B3}" type="sibTrans" cxnId="{4E0D007C-0512-4BD6-8EB5-A9A06B3E9704}">
      <dgm:prSet/>
      <dgm:spPr/>
      <dgm:t>
        <a:bodyPr/>
        <a:lstStyle/>
        <a:p>
          <a:endParaRPr lang="en-US"/>
        </a:p>
      </dgm:t>
    </dgm:pt>
    <dgm:pt modelId="{C2A78739-CF3D-4254-AABA-CC7A132CDA56}">
      <dgm:prSet phldrT="[Text]"/>
      <dgm:spPr>
        <a:solidFill>
          <a:schemeClr val="accent3">
            <a:lumMod val="50000"/>
          </a:schemeClr>
        </a:solidFill>
      </dgm:spPr>
      <dgm:t>
        <a:bodyPr/>
        <a:lstStyle/>
        <a:p>
          <a:r>
            <a:rPr lang="en-US" dirty="0" smtClean="0"/>
            <a:t>High Energy Physics</a:t>
          </a:r>
          <a:endParaRPr lang="en-US" dirty="0"/>
        </a:p>
      </dgm:t>
    </dgm:pt>
    <dgm:pt modelId="{0873BEC2-E3B6-49F4-8DFB-611E5AE6967E}" type="parTrans" cxnId="{0278D3DF-88D2-4D53-85D4-597DD5C7A6BE}">
      <dgm:prSet/>
      <dgm:spPr/>
      <dgm:t>
        <a:bodyPr/>
        <a:lstStyle/>
        <a:p>
          <a:endParaRPr lang="en-US"/>
        </a:p>
      </dgm:t>
    </dgm:pt>
    <dgm:pt modelId="{387B6603-F10D-4757-A7DF-430C006AA00C}" type="sibTrans" cxnId="{0278D3DF-88D2-4D53-85D4-597DD5C7A6BE}">
      <dgm:prSet/>
      <dgm:spPr/>
      <dgm:t>
        <a:bodyPr/>
        <a:lstStyle/>
        <a:p>
          <a:endParaRPr lang="en-US"/>
        </a:p>
      </dgm:t>
    </dgm:pt>
    <dgm:pt modelId="{6B74184F-0398-407D-A8F3-8E1E6C37750A}">
      <dgm:prSet phldrT="[Text]"/>
      <dgm:spPr>
        <a:solidFill>
          <a:srgbClr val="106636"/>
        </a:solidFill>
      </dgm:spPr>
      <dgm:t>
        <a:bodyPr/>
        <a:lstStyle/>
        <a:p>
          <a:r>
            <a:rPr lang="en-US" dirty="0" smtClean="0"/>
            <a:t>Nuclear Physics</a:t>
          </a:r>
          <a:endParaRPr lang="en-US" dirty="0"/>
        </a:p>
      </dgm:t>
    </dgm:pt>
    <dgm:pt modelId="{40D5918B-7B8A-4028-BCFE-F342A241CA77}" type="parTrans" cxnId="{C763A58C-21A4-4FF5-A543-347501E1DD73}">
      <dgm:prSet/>
      <dgm:spPr/>
      <dgm:t>
        <a:bodyPr/>
        <a:lstStyle/>
        <a:p>
          <a:endParaRPr lang="en-US"/>
        </a:p>
      </dgm:t>
    </dgm:pt>
    <dgm:pt modelId="{C92A9B95-DA21-45EC-B983-3CF448855292}" type="sibTrans" cxnId="{C763A58C-21A4-4FF5-A543-347501E1DD73}">
      <dgm:prSet/>
      <dgm:spPr/>
      <dgm:t>
        <a:bodyPr/>
        <a:lstStyle/>
        <a:p>
          <a:endParaRPr lang="en-US"/>
        </a:p>
      </dgm:t>
    </dgm:pt>
    <dgm:pt modelId="{E1BE9156-93CA-4622-A8AE-FD02EB2DA1D2}">
      <dgm:prSet phldrT="[Text]"/>
      <dgm:spPr/>
      <dgm:t>
        <a:bodyPr/>
        <a:lstStyle/>
        <a:p>
          <a:r>
            <a:rPr lang="en-US" b="1" dirty="0" smtClean="0">
              <a:latin typeface="Arial" pitchFamily="34" charset="0"/>
              <a:cs typeface="Arial" pitchFamily="34" charset="0"/>
            </a:rPr>
            <a:t>Building the scientific foundations for a fusion energy source </a:t>
          </a:r>
          <a:endParaRPr lang="en-US" b="1" dirty="0"/>
        </a:p>
      </dgm:t>
    </dgm:pt>
    <dgm:pt modelId="{EAC31353-DD69-4D29-B7DE-B02FA05DFB98}" type="parTrans" cxnId="{53008459-E589-4081-B195-175E2BBA2F80}">
      <dgm:prSet/>
      <dgm:spPr/>
      <dgm:t>
        <a:bodyPr/>
        <a:lstStyle/>
        <a:p>
          <a:endParaRPr lang="en-US"/>
        </a:p>
      </dgm:t>
    </dgm:pt>
    <dgm:pt modelId="{8DD74331-B21D-4C10-AA74-AC29C8445472}" type="sibTrans" cxnId="{53008459-E589-4081-B195-175E2BBA2F80}">
      <dgm:prSet/>
      <dgm:spPr/>
      <dgm:t>
        <a:bodyPr/>
        <a:lstStyle/>
        <a:p>
          <a:endParaRPr lang="en-US"/>
        </a:p>
      </dgm:t>
    </dgm:pt>
    <dgm:pt modelId="{51B4D40B-FCB6-4C18-9458-31CEA0628133}">
      <dgm:prSet phldrT="[Text]"/>
      <dgm:spPr/>
      <dgm:t>
        <a:bodyPr/>
        <a:lstStyle/>
        <a:p>
          <a:r>
            <a:rPr lang="en-US" b="1" dirty="0" smtClean="0">
              <a:latin typeface="Arial" pitchFamily="34" charset="0"/>
              <a:cs typeface="Arial" pitchFamily="34" charset="0"/>
            </a:rPr>
            <a:t>Understanding how the universe works at its most fundamental level</a:t>
          </a:r>
          <a:endParaRPr lang="en-US" b="1" dirty="0"/>
        </a:p>
      </dgm:t>
    </dgm:pt>
    <dgm:pt modelId="{4CAFCA7D-0E32-40E4-BC61-A47DF010AC68}" type="parTrans" cxnId="{4415B837-29EC-44B0-8B8A-1C2E64B5594B}">
      <dgm:prSet/>
      <dgm:spPr/>
      <dgm:t>
        <a:bodyPr/>
        <a:lstStyle/>
        <a:p>
          <a:endParaRPr lang="en-US"/>
        </a:p>
      </dgm:t>
    </dgm:pt>
    <dgm:pt modelId="{D6172DF7-4F25-4CE3-8693-61D355FA5A9A}" type="sibTrans" cxnId="{4415B837-29EC-44B0-8B8A-1C2E64B5594B}">
      <dgm:prSet/>
      <dgm:spPr/>
      <dgm:t>
        <a:bodyPr/>
        <a:lstStyle/>
        <a:p>
          <a:endParaRPr lang="en-US"/>
        </a:p>
      </dgm:t>
    </dgm:pt>
    <dgm:pt modelId="{B978E477-3766-4275-9DA1-C6A79F168D67}">
      <dgm:prSet phldrT="[Text]"/>
      <dgm:spPr/>
      <dgm:t>
        <a:bodyPr/>
        <a:lstStyle/>
        <a:p>
          <a:r>
            <a:rPr lang="en-US" b="1" dirty="0" smtClean="0">
              <a:latin typeface="Arial" pitchFamily="34" charset="0"/>
              <a:cs typeface="Arial" pitchFamily="34" charset="0"/>
            </a:rPr>
            <a:t>Discovering, exploring, and understanding all forms of nuclear matter</a:t>
          </a:r>
          <a:endParaRPr lang="en-US" b="1" dirty="0"/>
        </a:p>
      </dgm:t>
    </dgm:pt>
    <dgm:pt modelId="{F00BE289-9551-4C9B-980D-214E18D751CA}" type="parTrans" cxnId="{23E7D4EA-591B-4FC2-A673-C9D4657BD21A}">
      <dgm:prSet/>
      <dgm:spPr/>
      <dgm:t>
        <a:bodyPr/>
        <a:lstStyle/>
        <a:p>
          <a:endParaRPr lang="en-US"/>
        </a:p>
      </dgm:t>
    </dgm:pt>
    <dgm:pt modelId="{B65B775A-D8F6-4A78-A4B6-441C72F4DB0E}" type="sibTrans" cxnId="{23E7D4EA-591B-4FC2-A673-C9D4657BD21A}">
      <dgm:prSet/>
      <dgm:spPr/>
      <dgm:t>
        <a:bodyPr/>
        <a:lstStyle/>
        <a:p>
          <a:endParaRPr lang="en-US"/>
        </a:p>
      </dgm:t>
    </dgm:pt>
    <dgm:pt modelId="{F1B8231E-07D1-49E9-9B3D-5ADCED3B4CDD}" type="pres">
      <dgm:prSet presAssocID="{040664F9-88D4-49E6-8CBE-10513685D258}" presName="Name0" presStyleCnt="0">
        <dgm:presLayoutVars>
          <dgm:dir/>
          <dgm:animLvl val="lvl"/>
          <dgm:resizeHandles val="exact"/>
        </dgm:presLayoutVars>
      </dgm:prSet>
      <dgm:spPr/>
      <dgm:t>
        <a:bodyPr/>
        <a:lstStyle/>
        <a:p>
          <a:endParaRPr lang="en-US"/>
        </a:p>
      </dgm:t>
    </dgm:pt>
    <dgm:pt modelId="{32C8CC2A-2C87-44AA-8C67-3FBD9CA52CEB}" type="pres">
      <dgm:prSet presAssocID="{D09FB738-FC6E-44A8-B68E-75181171899F}" presName="linNode" presStyleCnt="0"/>
      <dgm:spPr/>
      <dgm:t>
        <a:bodyPr/>
        <a:lstStyle/>
        <a:p>
          <a:endParaRPr lang="en-US"/>
        </a:p>
      </dgm:t>
    </dgm:pt>
    <dgm:pt modelId="{6C833E97-2374-468A-9834-74EEEA54D68E}" type="pres">
      <dgm:prSet presAssocID="{D09FB738-FC6E-44A8-B68E-75181171899F}" presName="parentText" presStyleLbl="node1" presStyleIdx="0" presStyleCnt="6" custScaleX="81992" custLinFactNeighborY="-172">
        <dgm:presLayoutVars>
          <dgm:chMax val="1"/>
          <dgm:bulletEnabled val="1"/>
        </dgm:presLayoutVars>
      </dgm:prSet>
      <dgm:spPr/>
      <dgm:t>
        <a:bodyPr/>
        <a:lstStyle/>
        <a:p>
          <a:endParaRPr lang="en-US"/>
        </a:p>
      </dgm:t>
    </dgm:pt>
    <dgm:pt modelId="{557D81F5-2B54-4182-956A-2974F00F90F7}" type="pres">
      <dgm:prSet presAssocID="{D09FB738-FC6E-44A8-B68E-75181171899F}" presName="descendantText" presStyleLbl="alignAccFollowNode1" presStyleIdx="0" presStyleCnt="6">
        <dgm:presLayoutVars>
          <dgm:bulletEnabled val="1"/>
        </dgm:presLayoutVars>
      </dgm:prSet>
      <dgm:spPr/>
      <dgm:t>
        <a:bodyPr/>
        <a:lstStyle/>
        <a:p>
          <a:endParaRPr lang="en-US"/>
        </a:p>
      </dgm:t>
    </dgm:pt>
    <dgm:pt modelId="{E23ED408-8E98-438F-B793-D8E435CA3DDB}" type="pres">
      <dgm:prSet presAssocID="{B4DA5F6E-A7D7-4E61-A8A8-74AA944A90CA}" presName="sp" presStyleCnt="0"/>
      <dgm:spPr/>
      <dgm:t>
        <a:bodyPr/>
        <a:lstStyle/>
        <a:p>
          <a:endParaRPr lang="en-US"/>
        </a:p>
      </dgm:t>
    </dgm:pt>
    <dgm:pt modelId="{A59560F3-5316-4A14-9A3E-44EF2D78B902}" type="pres">
      <dgm:prSet presAssocID="{10C7F970-1AF4-4511-8E89-E946ED7566D2}" presName="linNode" presStyleCnt="0"/>
      <dgm:spPr/>
      <dgm:t>
        <a:bodyPr/>
        <a:lstStyle/>
        <a:p>
          <a:endParaRPr lang="en-US"/>
        </a:p>
      </dgm:t>
    </dgm:pt>
    <dgm:pt modelId="{37914A42-CE07-48D2-A834-DCB5A536D450}" type="pres">
      <dgm:prSet presAssocID="{10C7F970-1AF4-4511-8E89-E946ED7566D2}" presName="parentText" presStyleLbl="node1" presStyleIdx="1" presStyleCnt="6" custScaleX="81992">
        <dgm:presLayoutVars>
          <dgm:chMax val="1"/>
          <dgm:bulletEnabled val="1"/>
        </dgm:presLayoutVars>
      </dgm:prSet>
      <dgm:spPr/>
      <dgm:t>
        <a:bodyPr/>
        <a:lstStyle/>
        <a:p>
          <a:endParaRPr lang="en-US"/>
        </a:p>
      </dgm:t>
    </dgm:pt>
    <dgm:pt modelId="{F526BB09-D448-42AF-86AC-E536FA9B883B}" type="pres">
      <dgm:prSet presAssocID="{10C7F970-1AF4-4511-8E89-E946ED7566D2}" presName="descendantText" presStyleLbl="alignAccFollowNode1" presStyleIdx="1" presStyleCnt="6">
        <dgm:presLayoutVars>
          <dgm:bulletEnabled val="1"/>
        </dgm:presLayoutVars>
      </dgm:prSet>
      <dgm:spPr/>
      <dgm:t>
        <a:bodyPr/>
        <a:lstStyle/>
        <a:p>
          <a:endParaRPr lang="en-US"/>
        </a:p>
      </dgm:t>
    </dgm:pt>
    <dgm:pt modelId="{4E68B6A0-F9EA-413B-A071-6BF5F7026011}" type="pres">
      <dgm:prSet presAssocID="{CBA3216B-BA18-4D5A-95C4-F6D6174C8470}" presName="sp" presStyleCnt="0"/>
      <dgm:spPr/>
      <dgm:t>
        <a:bodyPr/>
        <a:lstStyle/>
        <a:p>
          <a:endParaRPr lang="en-US"/>
        </a:p>
      </dgm:t>
    </dgm:pt>
    <dgm:pt modelId="{8132806B-111D-48D3-97FC-D86B3DAAEBCC}" type="pres">
      <dgm:prSet presAssocID="{1A9B005E-2764-4055-A0E4-8F89D0002740}" presName="linNode" presStyleCnt="0"/>
      <dgm:spPr/>
      <dgm:t>
        <a:bodyPr/>
        <a:lstStyle/>
        <a:p>
          <a:endParaRPr lang="en-US"/>
        </a:p>
      </dgm:t>
    </dgm:pt>
    <dgm:pt modelId="{283453A0-B6AD-4CC1-AA27-DD1880483CA1}" type="pres">
      <dgm:prSet presAssocID="{1A9B005E-2764-4055-A0E4-8F89D0002740}" presName="parentText" presStyleLbl="node1" presStyleIdx="2" presStyleCnt="6" custScaleX="81992">
        <dgm:presLayoutVars>
          <dgm:chMax val="1"/>
          <dgm:bulletEnabled val="1"/>
        </dgm:presLayoutVars>
      </dgm:prSet>
      <dgm:spPr/>
      <dgm:t>
        <a:bodyPr/>
        <a:lstStyle/>
        <a:p>
          <a:endParaRPr lang="en-US"/>
        </a:p>
      </dgm:t>
    </dgm:pt>
    <dgm:pt modelId="{675E4B96-898D-4F8E-B2BE-C776F3FAB33C}" type="pres">
      <dgm:prSet presAssocID="{1A9B005E-2764-4055-A0E4-8F89D0002740}" presName="descendantText" presStyleLbl="alignAccFollowNode1" presStyleIdx="2" presStyleCnt="6">
        <dgm:presLayoutVars>
          <dgm:bulletEnabled val="1"/>
        </dgm:presLayoutVars>
      </dgm:prSet>
      <dgm:spPr/>
      <dgm:t>
        <a:bodyPr/>
        <a:lstStyle/>
        <a:p>
          <a:endParaRPr lang="en-US"/>
        </a:p>
      </dgm:t>
    </dgm:pt>
    <dgm:pt modelId="{E15BFE8F-98A5-4E40-BA93-A28821874AEF}" type="pres">
      <dgm:prSet presAssocID="{2B7B3D3C-1C5B-4A8C-87B6-5785D95C74D7}" presName="sp" presStyleCnt="0"/>
      <dgm:spPr/>
      <dgm:t>
        <a:bodyPr/>
        <a:lstStyle/>
        <a:p>
          <a:endParaRPr lang="en-US"/>
        </a:p>
      </dgm:t>
    </dgm:pt>
    <dgm:pt modelId="{D85C7934-C915-49B5-BB75-03EBBECC2FF6}" type="pres">
      <dgm:prSet presAssocID="{CEAC8B09-D333-4FB1-921B-807012961611}" presName="linNode" presStyleCnt="0"/>
      <dgm:spPr/>
      <dgm:t>
        <a:bodyPr/>
        <a:lstStyle/>
        <a:p>
          <a:endParaRPr lang="en-US"/>
        </a:p>
      </dgm:t>
    </dgm:pt>
    <dgm:pt modelId="{DC12763C-BCD7-4705-A265-BE29861B1113}" type="pres">
      <dgm:prSet presAssocID="{CEAC8B09-D333-4FB1-921B-807012961611}" presName="parentText" presStyleLbl="node1" presStyleIdx="3" presStyleCnt="6" custScaleX="81992">
        <dgm:presLayoutVars>
          <dgm:chMax val="1"/>
          <dgm:bulletEnabled val="1"/>
        </dgm:presLayoutVars>
      </dgm:prSet>
      <dgm:spPr/>
      <dgm:t>
        <a:bodyPr/>
        <a:lstStyle/>
        <a:p>
          <a:endParaRPr lang="en-US"/>
        </a:p>
      </dgm:t>
    </dgm:pt>
    <dgm:pt modelId="{73292E98-14F4-40DF-A1AA-3E5B47C4E3C4}" type="pres">
      <dgm:prSet presAssocID="{CEAC8B09-D333-4FB1-921B-807012961611}" presName="descendantText" presStyleLbl="alignAccFollowNode1" presStyleIdx="3" presStyleCnt="6">
        <dgm:presLayoutVars>
          <dgm:bulletEnabled val="1"/>
        </dgm:presLayoutVars>
      </dgm:prSet>
      <dgm:spPr/>
      <dgm:t>
        <a:bodyPr/>
        <a:lstStyle/>
        <a:p>
          <a:endParaRPr lang="en-US"/>
        </a:p>
      </dgm:t>
    </dgm:pt>
    <dgm:pt modelId="{FFAE7D61-7A70-46C1-94DE-ABF7C594C30F}" type="pres">
      <dgm:prSet presAssocID="{58BB2CFD-86A9-4C92-B1B1-9EB8B13347B3}" presName="sp" presStyleCnt="0"/>
      <dgm:spPr/>
      <dgm:t>
        <a:bodyPr/>
        <a:lstStyle/>
        <a:p>
          <a:endParaRPr lang="en-US"/>
        </a:p>
      </dgm:t>
    </dgm:pt>
    <dgm:pt modelId="{FD8E7330-76C1-4EFE-9FA2-A3A012EDEBCA}" type="pres">
      <dgm:prSet presAssocID="{C2A78739-CF3D-4254-AABA-CC7A132CDA56}" presName="linNode" presStyleCnt="0"/>
      <dgm:spPr/>
      <dgm:t>
        <a:bodyPr/>
        <a:lstStyle/>
        <a:p>
          <a:endParaRPr lang="en-US"/>
        </a:p>
      </dgm:t>
    </dgm:pt>
    <dgm:pt modelId="{4932F9BF-3F62-4CB2-A025-7E404429DF04}" type="pres">
      <dgm:prSet presAssocID="{C2A78739-CF3D-4254-AABA-CC7A132CDA56}" presName="parentText" presStyleLbl="node1" presStyleIdx="4" presStyleCnt="6" custScaleX="81992">
        <dgm:presLayoutVars>
          <dgm:chMax val="1"/>
          <dgm:bulletEnabled val="1"/>
        </dgm:presLayoutVars>
      </dgm:prSet>
      <dgm:spPr/>
      <dgm:t>
        <a:bodyPr/>
        <a:lstStyle/>
        <a:p>
          <a:endParaRPr lang="en-US"/>
        </a:p>
      </dgm:t>
    </dgm:pt>
    <dgm:pt modelId="{A11CFAA6-308E-45B5-B386-705EE1523286}" type="pres">
      <dgm:prSet presAssocID="{C2A78739-CF3D-4254-AABA-CC7A132CDA56}" presName="descendantText" presStyleLbl="alignAccFollowNode1" presStyleIdx="4" presStyleCnt="6">
        <dgm:presLayoutVars>
          <dgm:bulletEnabled val="1"/>
        </dgm:presLayoutVars>
      </dgm:prSet>
      <dgm:spPr/>
      <dgm:t>
        <a:bodyPr/>
        <a:lstStyle/>
        <a:p>
          <a:endParaRPr lang="en-US"/>
        </a:p>
      </dgm:t>
    </dgm:pt>
    <dgm:pt modelId="{483DC8B8-9F42-4AD6-B8AE-1572E3B8BDA2}" type="pres">
      <dgm:prSet presAssocID="{387B6603-F10D-4757-A7DF-430C006AA00C}" presName="sp" presStyleCnt="0"/>
      <dgm:spPr/>
      <dgm:t>
        <a:bodyPr/>
        <a:lstStyle/>
        <a:p>
          <a:endParaRPr lang="en-US"/>
        </a:p>
      </dgm:t>
    </dgm:pt>
    <dgm:pt modelId="{A9FB5847-E59C-4583-8599-2AECDBB655AF}" type="pres">
      <dgm:prSet presAssocID="{6B74184F-0398-407D-A8F3-8E1E6C37750A}" presName="linNode" presStyleCnt="0"/>
      <dgm:spPr/>
      <dgm:t>
        <a:bodyPr/>
        <a:lstStyle/>
        <a:p>
          <a:endParaRPr lang="en-US"/>
        </a:p>
      </dgm:t>
    </dgm:pt>
    <dgm:pt modelId="{4FF4F947-F92E-4464-94DB-8559D437B337}" type="pres">
      <dgm:prSet presAssocID="{6B74184F-0398-407D-A8F3-8E1E6C37750A}" presName="parentText" presStyleLbl="node1" presStyleIdx="5" presStyleCnt="6" custScaleX="81992">
        <dgm:presLayoutVars>
          <dgm:chMax val="1"/>
          <dgm:bulletEnabled val="1"/>
        </dgm:presLayoutVars>
      </dgm:prSet>
      <dgm:spPr/>
      <dgm:t>
        <a:bodyPr/>
        <a:lstStyle/>
        <a:p>
          <a:endParaRPr lang="en-US"/>
        </a:p>
      </dgm:t>
    </dgm:pt>
    <dgm:pt modelId="{AD12849A-86EE-45F6-9F7A-889DD19548D9}" type="pres">
      <dgm:prSet presAssocID="{6B74184F-0398-407D-A8F3-8E1E6C37750A}" presName="descendantText" presStyleLbl="alignAccFollowNode1" presStyleIdx="5" presStyleCnt="6">
        <dgm:presLayoutVars>
          <dgm:bulletEnabled val="1"/>
        </dgm:presLayoutVars>
      </dgm:prSet>
      <dgm:spPr/>
      <dgm:t>
        <a:bodyPr/>
        <a:lstStyle/>
        <a:p>
          <a:endParaRPr lang="en-US"/>
        </a:p>
      </dgm:t>
    </dgm:pt>
  </dgm:ptLst>
  <dgm:cxnLst>
    <dgm:cxn modelId="{10B38D8C-BC3A-45FD-963F-2AF9DE190C82}" type="presOf" srcId="{10C7F970-1AF4-4511-8E89-E946ED7566D2}" destId="{37914A42-CE07-48D2-A834-DCB5A536D450}" srcOrd="0" destOrd="0" presId="urn:microsoft.com/office/officeart/2005/8/layout/vList5"/>
    <dgm:cxn modelId="{74B6830F-2174-49EA-BA50-D39C7C91DE56}" type="presOf" srcId="{040664F9-88D4-49E6-8CBE-10513685D258}" destId="{F1B8231E-07D1-49E9-9B3D-5ADCED3B4CDD}" srcOrd="0" destOrd="0" presId="urn:microsoft.com/office/officeart/2005/8/layout/vList5"/>
    <dgm:cxn modelId="{53008459-E589-4081-B195-175E2BBA2F80}" srcId="{CEAC8B09-D333-4FB1-921B-807012961611}" destId="{E1BE9156-93CA-4622-A8AE-FD02EB2DA1D2}" srcOrd="0" destOrd="0" parTransId="{EAC31353-DD69-4D29-B7DE-B02FA05DFB98}" sibTransId="{8DD74331-B21D-4C10-AA74-AC29C8445472}"/>
    <dgm:cxn modelId="{4E0D007C-0512-4BD6-8EB5-A9A06B3E9704}" srcId="{040664F9-88D4-49E6-8CBE-10513685D258}" destId="{CEAC8B09-D333-4FB1-921B-807012961611}" srcOrd="3" destOrd="0" parTransId="{3992C9A2-4012-4404-A141-D35D49E9D7F5}" sibTransId="{58BB2CFD-86A9-4C92-B1B1-9EB8B13347B3}"/>
    <dgm:cxn modelId="{23E7D4EA-591B-4FC2-A673-C9D4657BD21A}" srcId="{6B74184F-0398-407D-A8F3-8E1E6C37750A}" destId="{B978E477-3766-4275-9DA1-C6A79F168D67}" srcOrd="0" destOrd="0" parTransId="{F00BE289-9551-4C9B-980D-214E18D751CA}" sibTransId="{B65B775A-D8F6-4A78-A4B6-441C72F4DB0E}"/>
    <dgm:cxn modelId="{A9B342B0-CD8D-42BE-AD56-9ADAF8A87EE3}" type="presOf" srcId="{12325AE2-7D2B-483B-B1DD-61C83B6DED2F}" destId="{F526BB09-D448-42AF-86AC-E536FA9B883B}" srcOrd="0" destOrd="0" presId="urn:microsoft.com/office/officeart/2005/8/layout/vList5"/>
    <dgm:cxn modelId="{B7AFFC2D-19E7-426B-8BA3-558EB7D2C1DD}" type="presOf" srcId="{6B74184F-0398-407D-A8F3-8E1E6C37750A}" destId="{4FF4F947-F92E-4464-94DB-8559D437B337}" srcOrd="0" destOrd="0" presId="urn:microsoft.com/office/officeart/2005/8/layout/vList5"/>
    <dgm:cxn modelId="{2174C96F-458A-44CD-BC3C-1E6CEF355B97}" type="presOf" srcId="{62FDCD09-CDBA-47B5-B452-1FC3FA815358}" destId="{675E4B96-898D-4F8E-B2BE-C776F3FAB33C}" srcOrd="0" destOrd="0" presId="urn:microsoft.com/office/officeart/2005/8/layout/vList5"/>
    <dgm:cxn modelId="{E9D4237C-1017-4EC5-8401-9E3D65A3C27C}" type="presOf" srcId="{48DFEF73-8878-4581-B6B7-385ABBD3AAA5}" destId="{557D81F5-2B54-4182-956A-2974F00F90F7}" srcOrd="0" destOrd="0" presId="urn:microsoft.com/office/officeart/2005/8/layout/vList5"/>
    <dgm:cxn modelId="{908B8176-A4AD-4D0E-A074-CE98C28CB8B5}" srcId="{040664F9-88D4-49E6-8CBE-10513685D258}" destId="{1A9B005E-2764-4055-A0E4-8F89D0002740}" srcOrd="2" destOrd="0" parTransId="{1C6900E9-96DF-455E-8F2B-98C4E9B54DF4}" sibTransId="{2B7B3D3C-1C5B-4A8C-87B6-5785D95C74D7}"/>
    <dgm:cxn modelId="{D7BC4470-31E3-4483-8348-C16BBA7B8AB0}" srcId="{D09FB738-FC6E-44A8-B68E-75181171899F}" destId="{48DFEF73-8878-4581-B6B7-385ABBD3AAA5}" srcOrd="0" destOrd="0" parTransId="{74978715-A084-456A-B9B5-95302CEA0E69}" sibTransId="{3D97BB03-E04F-4A2A-B489-9F2A2D63BA45}"/>
    <dgm:cxn modelId="{143B0220-6FB6-46ED-B9D2-EB257C8F1418}" type="presOf" srcId="{B978E477-3766-4275-9DA1-C6A79F168D67}" destId="{AD12849A-86EE-45F6-9F7A-889DD19548D9}" srcOrd="0" destOrd="0" presId="urn:microsoft.com/office/officeart/2005/8/layout/vList5"/>
    <dgm:cxn modelId="{0278D3DF-88D2-4D53-85D4-597DD5C7A6BE}" srcId="{040664F9-88D4-49E6-8CBE-10513685D258}" destId="{C2A78739-CF3D-4254-AABA-CC7A132CDA56}" srcOrd="4" destOrd="0" parTransId="{0873BEC2-E3B6-49F4-8DFB-611E5AE6967E}" sibTransId="{387B6603-F10D-4757-A7DF-430C006AA00C}"/>
    <dgm:cxn modelId="{4415B837-29EC-44B0-8B8A-1C2E64B5594B}" srcId="{C2A78739-CF3D-4254-AABA-CC7A132CDA56}" destId="{51B4D40B-FCB6-4C18-9458-31CEA0628133}" srcOrd="0" destOrd="0" parTransId="{4CAFCA7D-0E32-40E4-BC61-A47DF010AC68}" sibTransId="{D6172DF7-4F25-4CE3-8693-61D355FA5A9A}"/>
    <dgm:cxn modelId="{C763A58C-21A4-4FF5-A543-347501E1DD73}" srcId="{040664F9-88D4-49E6-8CBE-10513685D258}" destId="{6B74184F-0398-407D-A8F3-8E1E6C37750A}" srcOrd="5" destOrd="0" parTransId="{40D5918B-7B8A-4028-BCFE-F342A241CA77}" sibTransId="{C92A9B95-DA21-45EC-B983-3CF448855292}"/>
    <dgm:cxn modelId="{A3F17520-6006-45E8-B240-52588B9EA500}" type="presOf" srcId="{E1BE9156-93CA-4622-A8AE-FD02EB2DA1D2}" destId="{73292E98-14F4-40DF-A1AA-3E5B47C4E3C4}" srcOrd="0" destOrd="0" presId="urn:microsoft.com/office/officeart/2005/8/layout/vList5"/>
    <dgm:cxn modelId="{614E4F5B-AA7D-422A-8CAC-6E2AA340EF86}" type="presOf" srcId="{D09FB738-FC6E-44A8-B68E-75181171899F}" destId="{6C833E97-2374-468A-9834-74EEEA54D68E}" srcOrd="0" destOrd="0" presId="urn:microsoft.com/office/officeart/2005/8/layout/vList5"/>
    <dgm:cxn modelId="{2F5A6252-ABAA-4DE9-A853-A8E01580A2B5}" type="presOf" srcId="{CEAC8B09-D333-4FB1-921B-807012961611}" destId="{DC12763C-BCD7-4705-A265-BE29861B1113}" srcOrd="0" destOrd="0" presId="urn:microsoft.com/office/officeart/2005/8/layout/vList5"/>
    <dgm:cxn modelId="{B75CDDF9-686B-440F-BF4F-5E89EB3B6942}" type="presOf" srcId="{51B4D40B-FCB6-4C18-9458-31CEA0628133}" destId="{A11CFAA6-308E-45B5-B386-705EE1523286}" srcOrd="0" destOrd="0" presId="urn:microsoft.com/office/officeart/2005/8/layout/vList5"/>
    <dgm:cxn modelId="{192BFE76-D91A-4ACA-8299-5A919430D993}" srcId="{10C7F970-1AF4-4511-8E89-E946ED7566D2}" destId="{12325AE2-7D2B-483B-B1DD-61C83B6DED2F}" srcOrd="0" destOrd="0" parTransId="{FE6683DC-EF59-434E-81D5-1945ECC718DE}" sibTransId="{6F0618B5-E3BF-4F90-AE25-2FB9A5EE6818}"/>
    <dgm:cxn modelId="{AB8C97C2-0F64-4963-AEB6-34157B87C0A2}" srcId="{1A9B005E-2764-4055-A0E4-8F89D0002740}" destId="{62FDCD09-CDBA-47B5-B452-1FC3FA815358}" srcOrd="0" destOrd="0" parTransId="{19E11031-7F39-48B3-9CF6-9D49C1A758AD}" sibTransId="{FF3F2D8C-3F90-4B10-B8C1-E150B214C9ED}"/>
    <dgm:cxn modelId="{6DD8A45F-85CE-4CC6-859E-53FEAB0FE93E}" srcId="{040664F9-88D4-49E6-8CBE-10513685D258}" destId="{D09FB738-FC6E-44A8-B68E-75181171899F}" srcOrd="0" destOrd="0" parTransId="{E37A4182-7A1D-402C-9545-FB58C88B719E}" sibTransId="{B4DA5F6E-A7D7-4E61-A8A8-74AA944A90CA}"/>
    <dgm:cxn modelId="{3894372A-A9B0-4FDB-A2E0-6A4932812B3E}" type="presOf" srcId="{C2A78739-CF3D-4254-AABA-CC7A132CDA56}" destId="{4932F9BF-3F62-4CB2-A025-7E404429DF04}" srcOrd="0" destOrd="0" presId="urn:microsoft.com/office/officeart/2005/8/layout/vList5"/>
    <dgm:cxn modelId="{19524DF0-A2D6-4F74-AD8A-3335966B221B}" srcId="{040664F9-88D4-49E6-8CBE-10513685D258}" destId="{10C7F970-1AF4-4511-8E89-E946ED7566D2}" srcOrd="1" destOrd="0" parTransId="{275DB653-10CC-469E-96EE-24CB6BDB915D}" sibTransId="{CBA3216B-BA18-4D5A-95C4-F6D6174C8470}"/>
    <dgm:cxn modelId="{CC49C72F-42BE-47C2-BFA8-2980200CE15A}" type="presOf" srcId="{1A9B005E-2764-4055-A0E4-8F89D0002740}" destId="{283453A0-B6AD-4CC1-AA27-DD1880483CA1}" srcOrd="0" destOrd="0" presId="urn:microsoft.com/office/officeart/2005/8/layout/vList5"/>
    <dgm:cxn modelId="{7B681E28-4D0A-49F2-A192-7E1CF41E33E2}" type="presParOf" srcId="{F1B8231E-07D1-49E9-9B3D-5ADCED3B4CDD}" destId="{32C8CC2A-2C87-44AA-8C67-3FBD9CA52CEB}" srcOrd="0" destOrd="0" presId="urn:microsoft.com/office/officeart/2005/8/layout/vList5"/>
    <dgm:cxn modelId="{434E5BC8-2BFD-45F2-863A-1F3C9CA3761F}" type="presParOf" srcId="{32C8CC2A-2C87-44AA-8C67-3FBD9CA52CEB}" destId="{6C833E97-2374-468A-9834-74EEEA54D68E}" srcOrd="0" destOrd="0" presId="urn:microsoft.com/office/officeart/2005/8/layout/vList5"/>
    <dgm:cxn modelId="{1B37C3EB-B490-4625-9514-6A4263E8F967}" type="presParOf" srcId="{32C8CC2A-2C87-44AA-8C67-3FBD9CA52CEB}" destId="{557D81F5-2B54-4182-956A-2974F00F90F7}" srcOrd="1" destOrd="0" presId="urn:microsoft.com/office/officeart/2005/8/layout/vList5"/>
    <dgm:cxn modelId="{04B2A71A-D239-4700-B7D4-5BC2A54F3DBD}" type="presParOf" srcId="{F1B8231E-07D1-49E9-9B3D-5ADCED3B4CDD}" destId="{E23ED408-8E98-438F-B793-D8E435CA3DDB}" srcOrd="1" destOrd="0" presId="urn:microsoft.com/office/officeart/2005/8/layout/vList5"/>
    <dgm:cxn modelId="{F882E22D-1ABD-47CC-B740-C876B4A1F924}" type="presParOf" srcId="{F1B8231E-07D1-49E9-9B3D-5ADCED3B4CDD}" destId="{A59560F3-5316-4A14-9A3E-44EF2D78B902}" srcOrd="2" destOrd="0" presId="urn:microsoft.com/office/officeart/2005/8/layout/vList5"/>
    <dgm:cxn modelId="{B39CE690-267D-4782-BB9C-E4AE253F9A2B}" type="presParOf" srcId="{A59560F3-5316-4A14-9A3E-44EF2D78B902}" destId="{37914A42-CE07-48D2-A834-DCB5A536D450}" srcOrd="0" destOrd="0" presId="urn:microsoft.com/office/officeart/2005/8/layout/vList5"/>
    <dgm:cxn modelId="{D8703488-DA92-45DF-BA8E-C3E0D55BE2C4}" type="presParOf" srcId="{A59560F3-5316-4A14-9A3E-44EF2D78B902}" destId="{F526BB09-D448-42AF-86AC-E536FA9B883B}" srcOrd="1" destOrd="0" presId="urn:microsoft.com/office/officeart/2005/8/layout/vList5"/>
    <dgm:cxn modelId="{9507DBA6-4162-417E-94D1-FBB16998BF82}" type="presParOf" srcId="{F1B8231E-07D1-49E9-9B3D-5ADCED3B4CDD}" destId="{4E68B6A0-F9EA-413B-A071-6BF5F7026011}" srcOrd="3" destOrd="0" presId="urn:microsoft.com/office/officeart/2005/8/layout/vList5"/>
    <dgm:cxn modelId="{273F1AC6-8BCC-4CF0-A92E-8A812405733C}" type="presParOf" srcId="{F1B8231E-07D1-49E9-9B3D-5ADCED3B4CDD}" destId="{8132806B-111D-48D3-97FC-D86B3DAAEBCC}" srcOrd="4" destOrd="0" presId="urn:microsoft.com/office/officeart/2005/8/layout/vList5"/>
    <dgm:cxn modelId="{73E55488-39AD-4AA3-86D9-9AE1A5E11177}" type="presParOf" srcId="{8132806B-111D-48D3-97FC-D86B3DAAEBCC}" destId="{283453A0-B6AD-4CC1-AA27-DD1880483CA1}" srcOrd="0" destOrd="0" presId="urn:microsoft.com/office/officeart/2005/8/layout/vList5"/>
    <dgm:cxn modelId="{5AA0F7D4-1AE5-4804-8A75-5041D8109C0F}" type="presParOf" srcId="{8132806B-111D-48D3-97FC-D86B3DAAEBCC}" destId="{675E4B96-898D-4F8E-B2BE-C776F3FAB33C}" srcOrd="1" destOrd="0" presId="urn:microsoft.com/office/officeart/2005/8/layout/vList5"/>
    <dgm:cxn modelId="{2E9815A5-F502-4147-A821-098BDBA45B23}" type="presParOf" srcId="{F1B8231E-07D1-49E9-9B3D-5ADCED3B4CDD}" destId="{E15BFE8F-98A5-4E40-BA93-A28821874AEF}" srcOrd="5" destOrd="0" presId="urn:microsoft.com/office/officeart/2005/8/layout/vList5"/>
    <dgm:cxn modelId="{11DBB161-BAFF-4048-B600-E4BF0346775E}" type="presParOf" srcId="{F1B8231E-07D1-49E9-9B3D-5ADCED3B4CDD}" destId="{D85C7934-C915-49B5-BB75-03EBBECC2FF6}" srcOrd="6" destOrd="0" presId="urn:microsoft.com/office/officeart/2005/8/layout/vList5"/>
    <dgm:cxn modelId="{C5B04469-9864-41D2-843B-F5C225D8D68B}" type="presParOf" srcId="{D85C7934-C915-49B5-BB75-03EBBECC2FF6}" destId="{DC12763C-BCD7-4705-A265-BE29861B1113}" srcOrd="0" destOrd="0" presId="urn:microsoft.com/office/officeart/2005/8/layout/vList5"/>
    <dgm:cxn modelId="{315ECC00-249C-49D0-A7B2-478A03150B5C}" type="presParOf" srcId="{D85C7934-C915-49B5-BB75-03EBBECC2FF6}" destId="{73292E98-14F4-40DF-A1AA-3E5B47C4E3C4}" srcOrd="1" destOrd="0" presId="urn:microsoft.com/office/officeart/2005/8/layout/vList5"/>
    <dgm:cxn modelId="{7525783B-EDC5-4DAD-AA75-D6D9325C68E4}" type="presParOf" srcId="{F1B8231E-07D1-49E9-9B3D-5ADCED3B4CDD}" destId="{FFAE7D61-7A70-46C1-94DE-ABF7C594C30F}" srcOrd="7" destOrd="0" presId="urn:microsoft.com/office/officeart/2005/8/layout/vList5"/>
    <dgm:cxn modelId="{5004273F-D821-42C9-B0FA-953E00C24047}" type="presParOf" srcId="{F1B8231E-07D1-49E9-9B3D-5ADCED3B4CDD}" destId="{FD8E7330-76C1-4EFE-9FA2-A3A012EDEBCA}" srcOrd="8" destOrd="0" presId="urn:microsoft.com/office/officeart/2005/8/layout/vList5"/>
    <dgm:cxn modelId="{A3A33C00-4C17-44CE-AF2C-A6A35995E636}" type="presParOf" srcId="{FD8E7330-76C1-4EFE-9FA2-A3A012EDEBCA}" destId="{4932F9BF-3F62-4CB2-A025-7E404429DF04}" srcOrd="0" destOrd="0" presId="urn:microsoft.com/office/officeart/2005/8/layout/vList5"/>
    <dgm:cxn modelId="{8565C6DD-47BC-4A16-9FA4-FC89049A594B}" type="presParOf" srcId="{FD8E7330-76C1-4EFE-9FA2-A3A012EDEBCA}" destId="{A11CFAA6-308E-45B5-B386-705EE1523286}" srcOrd="1" destOrd="0" presId="urn:microsoft.com/office/officeart/2005/8/layout/vList5"/>
    <dgm:cxn modelId="{151495BC-9491-4AD3-AEB2-856EF2D073A5}" type="presParOf" srcId="{F1B8231E-07D1-49E9-9B3D-5ADCED3B4CDD}" destId="{483DC8B8-9F42-4AD6-B8AE-1572E3B8BDA2}" srcOrd="9" destOrd="0" presId="urn:microsoft.com/office/officeart/2005/8/layout/vList5"/>
    <dgm:cxn modelId="{AD182171-83B6-4996-B7DD-88807B56B579}" type="presParOf" srcId="{F1B8231E-07D1-49E9-9B3D-5ADCED3B4CDD}" destId="{A9FB5847-E59C-4583-8599-2AECDBB655AF}" srcOrd="10" destOrd="0" presId="urn:microsoft.com/office/officeart/2005/8/layout/vList5"/>
    <dgm:cxn modelId="{1C850391-B726-440B-B742-C942DA7BC116}" type="presParOf" srcId="{A9FB5847-E59C-4583-8599-2AECDBB655AF}" destId="{4FF4F947-F92E-4464-94DB-8559D437B337}" srcOrd="0" destOrd="0" presId="urn:microsoft.com/office/officeart/2005/8/layout/vList5"/>
    <dgm:cxn modelId="{65099604-A547-4788-A8D3-D5C7E4A050C9}" type="presParOf" srcId="{A9FB5847-E59C-4583-8599-2AECDBB655AF}" destId="{AD12849A-86EE-45F6-9F7A-889DD19548D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D81F5-2B54-4182-956A-2974F00F90F7}">
      <dsp:nvSpPr>
        <dsp:cNvPr id="0" name=""/>
        <dsp:cNvSpPr/>
      </dsp:nvSpPr>
      <dsp:spPr>
        <a:xfrm rot="5400000">
          <a:off x="5254408" y="-2351895"/>
          <a:ext cx="643383" cy="551078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smtClean="0">
              <a:latin typeface="Arial" pitchFamily="34" charset="0"/>
              <a:cs typeface="Arial" pitchFamily="34" charset="0"/>
            </a:rPr>
            <a:t>Understanding, predicting, and ultimately controlling matter and energy flow at the electronic, atomic, and molecular levels</a:t>
          </a:r>
          <a:endParaRPr lang="en-US" sz="1300" b="1" kern="1200" dirty="0"/>
        </a:p>
      </dsp:txBody>
      <dsp:txXfrm rot="-5400000">
        <a:off x="2820708" y="113212"/>
        <a:ext cx="5479377" cy="580569"/>
      </dsp:txXfrm>
    </dsp:sp>
    <dsp:sp modelId="{6C833E97-2374-468A-9834-74EEEA54D68E}">
      <dsp:nvSpPr>
        <dsp:cNvPr id="0" name=""/>
        <dsp:cNvSpPr/>
      </dsp:nvSpPr>
      <dsp:spPr>
        <a:xfrm>
          <a:off x="279107" y="0"/>
          <a:ext cx="2541601" cy="804229"/>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Basic Energy Sciences</a:t>
          </a:r>
          <a:endParaRPr lang="en-US" sz="1800" kern="1200" dirty="0"/>
        </a:p>
      </dsp:txBody>
      <dsp:txXfrm>
        <a:off x="318366" y="39259"/>
        <a:ext cx="2463083" cy="725711"/>
      </dsp:txXfrm>
    </dsp:sp>
    <dsp:sp modelId="{F526BB09-D448-42AF-86AC-E536FA9B883B}">
      <dsp:nvSpPr>
        <dsp:cNvPr id="0" name=""/>
        <dsp:cNvSpPr/>
      </dsp:nvSpPr>
      <dsp:spPr>
        <a:xfrm rot="5400000">
          <a:off x="5254408" y="-1507454"/>
          <a:ext cx="643383" cy="5510784"/>
        </a:xfrm>
        <a:prstGeom prst="round2SameRect">
          <a:avLst/>
        </a:prstGeom>
        <a:solidFill>
          <a:schemeClr val="accent4">
            <a:tint val="40000"/>
            <a:alpha val="90000"/>
            <a:hueOff val="-789141"/>
            <a:satOff val="4431"/>
            <a:lumOff val="282"/>
            <a:alphaOff val="0"/>
          </a:schemeClr>
        </a:solidFill>
        <a:ln w="25400" cap="flat" cmpd="sng" algn="ctr">
          <a:solidFill>
            <a:schemeClr val="accent4">
              <a:tint val="40000"/>
              <a:alpha val="90000"/>
              <a:hueOff val="-789141"/>
              <a:satOff val="4431"/>
              <a:lumOff val="2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smtClean="0">
              <a:latin typeface="Arial" pitchFamily="34" charset="0"/>
              <a:cs typeface="Arial" pitchFamily="34" charset="0"/>
            </a:rPr>
            <a:t>Delivering world leading computational and networking capabilities to extend the frontiers of science and technology</a:t>
          </a:r>
          <a:endParaRPr lang="en-US" sz="1300" b="1" kern="1200" dirty="0"/>
        </a:p>
      </dsp:txBody>
      <dsp:txXfrm rot="-5400000">
        <a:off x="2820708" y="957653"/>
        <a:ext cx="5479377" cy="580569"/>
      </dsp:txXfrm>
    </dsp:sp>
    <dsp:sp modelId="{37914A42-CE07-48D2-A834-DCB5A536D450}">
      <dsp:nvSpPr>
        <dsp:cNvPr id="0" name=""/>
        <dsp:cNvSpPr/>
      </dsp:nvSpPr>
      <dsp:spPr>
        <a:xfrm>
          <a:off x="279107" y="845822"/>
          <a:ext cx="2541601" cy="804229"/>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Advanced Scientific Computing Research</a:t>
          </a:r>
          <a:endParaRPr lang="en-US" sz="1800" kern="1200" dirty="0"/>
        </a:p>
      </dsp:txBody>
      <dsp:txXfrm>
        <a:off x="318366" y="885081"/>
        <a:ext cx="2463083" cy="725711"/>
      </dsp:txXfrm>
    </dsp:sp>
    <dsp:sp modelId="{675E4B96-898D-4F8E-B2BE-C776F3FAB33C}">
      <dsp:nvSpPr>
        <dsp:cNvPr id="0" name=""/>
        <dsp:cNvSpPr/>
      </dsp:nvSpPr>
      <dsp:spPr>
        <a:xfrm rot="5400000">
          <a:off x="5254408" y="-663012"/>
          <a:ext cx="643383" cy="5510784"/>
        </a:xfrm>
        <a:prstGeom prst="round2SameRect">
          <a:avLst/>
        </a:prstGeom>
        <a:solidFill>
          <a:schemeClr val="accent4">
            <a:tint val="40000"/>
            <a:alpha val="90000"/>
            <a:hueOff val="-1578282"/>
            <a:satOff val="8863"/>
            <a:lumOff val="563"/>
            <a:alphaOff val="0"/>
          </a:schemeClr>
        </a:solidFill>
        <a:ln w="25400" cap="flat" cmpd="sng" algn="ctr">
          <a:solidFill>
            <a:schemeClr val="accent4">
              <a:tint val="40000"/>
              <a:alpha val="90000"/>
              <a:hueOff val="-1578282"/>
              <a:satOff val="8863"/>
              <a:lumOff val="5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smtClean="0">
              <a:latin typeface="Arial" pitchFamily="34" charset="0"/>
              <a:cs typeface="Arial" pitchFamily="34" charset="0"/>
            </a:rPr>
            <a:t>Understanding complex biological, climatic, and environmental systems</a:t>
          </a:r>
          <a:endParaRPr lang="en-US" sz="1300" b="1" kern="1200" dirty="0"/>
        </a:p>
      </dsp:txBody>
      <dsp:txXfrm rot="-5400000">
        <a:off x="2820708" y="1802095"/>
        <a:ext cx="5479377" cy="580569"/>
      </dsp:txXfrm>
    </dsp:sp>
    <dsp:sp modelId="{283453A0-B6AD-4CC1-AA27-DD1880483CA1}">
      <dsp:nvSpPr>
        <dsp:cNvPr id="0" name=""/>
        <dsp:cNvSpPr/>
      </dsp:nvSpPr>
      <dsp:spPr>
        <a:xfrm>
          <a:off x="279107" y="1690264"/>
          <a:ext cx="2541601" cy="804229"/>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Biological and Environmental Research</a:t>
          </a:r>
          <a:endParaRPr lang="en-US" sz="1800" kern="1200" dirty="0"/>
        </a:p>
      </dsp:txBody>
      <dsp:txXfrm>
        <a:off x="318366" y="1729523"/>
        <a:ext cx="2463083" cy="725711"/>
      </dsp:txXfrm>
    </dsp:sp>
    <dsp:sp modelId="{73292E98-14F4-40DF-A1AA-3E5B47C4E3C4}">
      <dsp:nvSpPr>
        <dsp:cNvPr id="0" name=""/>
        <dsp:cNvSpPr/>
      </dsp:nvSpPr>
      <dsp:spPr>
        <a:xfrm rot="5400000">
          <a:off x="5254408" y="181428"/>
          <a:ext cx="643383" cy="5510784"/>
        </a:xfrm>
        <a:prstGeom prst="round2SameRect">
          <a:avLst/>
        </a:prstGeom>
        <a:solidFill>
          <a:schemeClr val="accent4">
            <a:tint val="40000"/>
            <a:alpha val="90000"/>
            <a:hueOff val="-2367424"/>
            <a:satOff val="13294"/>
            <a:lumOff val="845"/>
            <a:alphaOff val="0"/>
          </a:schemeClr>
        </a:solidFill>
        <a:ln w="25400" cap="flat" cmpd="sng" algn="ctr">
          <a:solidFill>
            <a:schemeClr val="accent4">
              <a:tint val="40000"/>
              <a:alpha val="90000"/>
              <a:hueOff val="-2367424"/>
              <a:satOff val="13294"/>
              <a:lumOff val="8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smtClean="0">
              <a:latin typeface="Arial" pitchFamily="34" charset="0"/>
              <a:cs typeface="Arial" pitchFamily="34" charset="0"/>
            </a:rPr>
            <a:t>Building the scientific foundations for a fusion energy source </a:t>
          </a:r>
          <a:endParaRPr lang="en-US" sz="1300" b="1" kern="1200" dirty="0"/>
        </a:p>
      </dsp:txBody>
      <dsp:txXfrm rot="-5400000">
        <a:off x="2820708" y="2646536"/>
        <a:ext cx="5479377" cy="580569"/>
      </dsp:txXfrm>
    </dsp:sp>
    <dsp:sp modelId="{DC12763C-BCD7-4705-A265-BE29861B1113}">
      <dsp:nvSpPr>
        <dsp:cNvPr id="0" name=""/>
        <dsp:cNvSpPr/>
      </dsp:nvSpPr>
      <dsp:spPr>
        <a:xfrm>
          <a:off x="279107" y="2534705"/>
          <a:ext cx="2541601" cy="804229"/>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Fusion Energy Sciences</a:t>
          </a:r>
          <a:endParaRPr lang="en-US" sz="1800" kern="1200" dirty="0"/>
        </a:p>
      </dsp:txBody>
      <dsp:txXfrm>
        <a:off x="318366" y="2573964"/>
        <a:ext cx="2463083" cy="725711"/>
      </dsp:txXfrm>
    </dsp:sp>
    <dsp:sp modelId="{A11CFAA6-308E-45B5-B386-705EE1523286}">
      <dsp:nvSpPr>
        <dsp:cNvPr id="0" name=""/>
        <dsp:cNvSpPr/>
      </dsp:nvSpPr>
      <dsp:spPr>
        <a:xfrm rot="5400000">
          <a:off x="5254408" y="1025870"/>
          <a:ext cx="643383" cy="5510784"/>
        </a:xfrm>
        <a:prstGeom prst="round2SameRect">
          <a:avLst/>
        </a:prstGeom>
        <a:solidFill>
          <a:schemeClr val="accent4">
            <a:tint val="40000"/>
            <a:alpha val="90000"/>
            <a:hueOff val="-3156565"/>
            <a:satOff val="17726"/>
            <a:lumOff val="1126"/>
            <a:alphaOff val="0"/>
          </a:schemeClr>
        </a:solidFill>
        <a:ln w="25400" cap="flat" cmpd="sng" algn="ctr">
          <a:solidFill>
            <a:schemeClr val="accent4">
              <a:tint val="40000"/>
              <a:alpha val="90000"/>
              <a:hueOff val="-3156565"/>
              <a:satOff val="17726"/>
              <a:lumOff val="11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smtClean="0">
              <a:latin typeface="Arial" pitchFamily="34" charset="0"/>
              <a:cs typeface="Arial" pitchFamily="34" charset="0"/>
            </a:rPr>
            <a:t>Understanding how the universe works at its most fundamental level</a:t>
          </a:r>
          <a:endParaRPr lang="en-US" sz="1300" b="1" kern="1200" dirty="0"/>
        </a:p>
      </dsp:txBody>
      <dsp:txXfrm rot="-5400000">
        <a:off x="2820708" y="3490978"/>
        <a:ext cx="5479377" cy="580569"/>
      </dsp:txXfrm>
    </dsp:sp>
    <dsp:sp modelId="{4932F9BF-3F62-4CB2-A025-7E404429DF04}">
      <dsp:nvSpPr>
        <dsp:cNvPr id="0" name=""/>
        <dsp:cNvSpPr/>
      </dsp:nvSpPr>
      <dsp:spPr>
        <a:xfrm>
          <a:off x="279107" y="3379147"/>
          <a:ext cx="2541601" cy="804229"/>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High Energy Physics</a:t>
          </a:r>
          <a:endParaRPr lang="en-US" sz="1800" kern="1200" dirty="0"/>
        </a:p>
      </dsp:txBody>
      <dsp:txXfrm>
        <a:off x="318366" y="3418406"/>
        <a:ext cx="2463083" cy="725711"/>
      </dsp:txXfrm>
    </dsp:sp>
    <dsp:sp modelId="{AD12849A-86EE-45F6-9F7A-889DD19548D9}">
      <dsp:nvSpPr>
        <dsp:cNvPr id="0" name=""/>
        <dsp:cNvSpPr/>
      </dsp:nvSpPr>
      <dsp:spPr>
        <a:xfrm rot="5400000">
          <a:off x="5254408" y="1870311"/>
          <a:ext cx="643383" cy="5510784"/>
        </a:xfrm>
        <a:prstGeom prst="round2Same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smtClean="0">
              <a:latin typeface="Arial" pitchFamily="34" charset="0"/>
              <a:cs typeface="Arial" pitchFamily="34" charset="0"/>
            </a:rPr>
            <a:t>Discovering, exploring, and understanding all forms of nuclear matter</a:t>
          </a:r>
          <a:endParaRPr lang="en-US" sz="1300" b="1" kern="1200" dirty="0"/>
        </a:p>
      </dsp:txBody>
      <dsp:txXfrm rot="-5400000">
        <a:off x="2820708" y="4335419"/>
        <a:ext cx="5479377" cy="580569"/>
      </dsp:txXfrm>
    </dsp:sp>
    <dsp:sp modelId="{4FF4F947-F92E-4464-94DB-8559D437B337}">
      <dsp:nvSpPr>
        <dsp:cNvPr id="0" name=""/>
        <dsp:cNvSpPr/>
      </dsp:nvSpPr>
      <dsp:spPr>
        <a:xfrm>
          <a:off x="279107" y="4223588"/>
          <a:ext cx="2541601" cy="804229"/>
        </a:xfrm>
        <a:prstGeom prst="roundRect">
          <a:avLst/>
        </a:prstGeom>
        <a:solidFill>
          <a:srgbClr val="106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Nuclear Physics</a:t>
          </a:r>
          <a:endParaRPr lang="en-US" sz="1800" kern="1200" dirty="0"/>
        </a:p>
      </dsp:txBody>
      <dsp:txXfrm>
        <a:off x="318366" y="4262847"/>
        <a:ext cx="2463083" cy="7257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0.26931</cdr:x>
      <cdr:y>0.48287</cdr:y>
    </cdr:from>
    <cdr:to>
      <cdr:x>0.46056</cdr:x>
      <cdr:y>0.86545</cdr:y>
    </cdr:to>
    <cdr:grpSp>
      <cdr:nvGrpSpPr>
        <cdr:cNvPr id="37" name="Group 36"/>
        <cdr:cNvGrpSpPr/>
      </cdr:nvGrpSpPr>
      <cdr:grpSpPr>
        <a:xfrm xmlns:a="http://schemas.openxmlformats.org/drawingml/2006/main" rot="11869868">
          <a:off x="2254791" y="2587127"/>
          <a:ext cx="1601236" cy="2049791"/>
          <a:chOff x="4330646" y="912056"/>
          <a:chExt cx="1659746" cy="2433802"/>
        </a:xfrm>
      </cdr:grpSpPr>
      <cdr:cxnSp macro="">
        <cdr:nvCxnSpPr>
          <cdr:cNvPr id="3" name="Straight Connector 2"/>
          <cdr:cNvCxnSpPr/>
        </cdr:nvCxnSpPr>
        <cdr:spPr>
          <a:xfrm xmlns:a="http://schemas.openxmlformats.org/drawingml/2006/main" flipV="1">
            <a:off x="4338718" y="1222913"/>
            <a:ext cx="1202733" cy="2114874"/>
          </a:xfrm>
          <a:prstGeom xmlns:a="http://schemas.openxmlformats.org/drawingml/2006/main" prst="line">
            <a:avLst/>
          </a:prstGeom>
          <a:ln xmlns:a="http://schemas.openxmlformats.org/drawingml/2006/main">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10" name="Straight Connector 9"/>
          <cdr:cNvCxnSpPr/>
        </cdr:nvCxnSpPr>
        <cdr:spPr>
          <a:xfrm xmlns:a="http://schemas.openxmlformats.org/drawingml/2006/main" flipV="1">
            <a:off x="4330646" y="1093761"/>
            <a:ext cx="948464" cy="2252097"/>
          </a:xfrm>
          <a:prstGeom xmlns:a="http://schemas.openxmlformats.org/drawingml/2006/main" prst="line">
            <a:avLst/>
          </a:prstGeom>
          <a:ln xmlns:a="http://schemas.openxmlformats.org/drawingml/2006/main">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14" name="Straight Connector 13"/>
          <cdr:cNvCxnSpPr/>
        </cdr:nvCxnSpPr>
        <cdr:spPr>
          <a:xfrm xmlns:a="http://schemas.openxmlformats.org/drawingml/2006/main" flipV="1">
            <a:off x="4330646" y="1025148"/>
            <a:ext cx="758771" cy="2320710"/>
          </a:xfrm>
          <a:prstGeom xmlns:a="http://schemas.openxmlformats.org/drawingml/2006/main" prst="line">
            <a:avLst/>
          </a:prstGeom>
          <a:ln xmlns:a="http://schemas.openxmlformats.org/drawingml/2006/main">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23" name="Left Brace 22"/>
          <cdr:cNvSpPr/>
        </cdr:nvSpPr>
        <cdr:spPr>
          <a:xfrm xmlns:a="http://schemas.openxmlformats.org/drawingml/2006/main" rot="7164992">
            <a:off x="5388262" y="643804"/>
            <a:ext cx="333877" cy="870382"/>
          </a:xfrm>
          <a:prstGeom xmlns:a="http://schemas.openxmlformats.org/drawingml/2006/main" prst="leftBrace">
            <a:avLst>
              <a:gd name="adj1" fmla="val 38839"/>
              <a:gd name="adj2" fmla="val 54451"/>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grpSp>
  </cdr:relSizeAnchor>
  <cdr:relSizeAnchor xmlns:cdr="http://schemas.openxmlformats.org/drawingml/2006/chartDrawing">
    <cdr:from>
      <cdr:x>0.0003</cdr:x>
      <cdr:y>0.85759</cdr:y>
    </cdr:from>
    <cdr:to>
      <cdr:x>0.3832</cdr:x>
      <cdr:y>0.94077</cdr:y>
    </cdr:to>
    <cdr:sp macro="" textlink="">
      <cdr:nvSpPr>
        <cdr:cNvPr id="24" name="TextBox 23"/>
        <cdr:cNvSpPr txBox="1"/>
      </cdr:nvSpPr>
      <cdr:spPr>
        <a:xfrm xmlns:a="http://schemas.openxmlformats.org/drawingml/2006/main">
          <a:off x="2597" y="5400675"/>
          <a:ext cx="3321628" cy="5238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effectLst/>
              <a:latin typeface="+mn-lt"/>
              <a:ea typeface="+mn-ea"/>
              <a:cs typeface="+mn-cs"/>
            </a:rPr>
            <a:t>46</a:t>
          </a:r>
          <a:r>
            <a:rPr lang="en-US" sz="1100" baseline="0">
              <a:effectLst/>
              <a:latin typeface="+mn-lt"/>
              <a:ea typeface="+mn-ea"/>
              <a:cs typeface="+mn-cs"/>
            </a:rPr>
            <a:t> EFRC's, ($100M), 3 BRCs ($75M), 2 Hubs ($48M)</a:t>
          </a:r>
          <a:endParaRPr lang="en-US">
            <a:effectLst/>
          </a:endParaRPr>
        </a:p>
        <a:p xmlns:a="http://schemas.openxmlformats.org/drawingml/2006/main">
          <a:r>
            <a:rPr lang="en-US" sz="1100" baseline="0">
              <a:effectLst/>
              <a:latin typeface="+mn-lt"/>
              <a:ea typeface="+mn-ea"/>
              <a:cs typeface="+mn-cs"/>
            </a:rPr>
            <a:t>~20% of BES Research  and ~35% of BER Research totals</a:t>
          </a:r>
          <a:endParaRPr lang="en-US">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85D386EE-1FBE-4E59-86B8-3B5BDA263976}" type="datetimeFigureOut">
              <a:rPr lang="en-US" smtClean="0"/>
              <a:pPr/>
              <a:t>8/20/2014</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710028D0-9742-44C6-961E-F32A219284A5}" type="slidenum">
              <a:rPr lang="en-US" smtClean="0"/>
              <a:pPr/>
              <a:t>‹#›</a:t>
            </a:fld>
            <a:endParaRPr lang="en-US"/>
          </a:p>
        </p:txBody>
      </p:sp>
    </p:spTree>
    <p:extLst>
      <p:ext uri="{BB962C8B-B14F-4D97-AF65-F5344CB8AC3E}">
        <p14:creationId xmlns:p14="http://schemas.microsoft.com/office/powerpoint/2010/main" val="3422844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D7A99E33-6635-4D53-BB69-DF09318BB4A8}" type="datetimeFigureOut">
              <a:rPr lang="en-US" smtClean="0"/>
              <a:pPr/>
              <a:t>8/20/2014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2DBA068B-7A98-4E0F-9459-9A33DEEB05D9}" type="slidenum">
              <a:rPr lang="en-US" smtClean="0"/>
              <a:pPr/>
              <a:t>‹#›</a:t>
            </a:fld>
            <a:endParaRPr lang="en-US"/>
          </a:p>
        </p:txBody>
      </p:sp>
    </p:spTree>
    <p:extLst>
      <p:ext uri="{BB962C8B-B14F-4D97-AF65-F5344CB8AC3E}">
        <p14:creationId xmlns:p14="http://schemas.microsoft.com/office/powerpoint/2010/main" val="368353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 with a</a:t>
            </a:r>
            <a:r>
              <a:rPr lang="en-US" baseline="0" dirty="0" smtClean="0"/>
              <a:t> short </a:t>
            </a:r>
            <a:r>
              <a:rPr lang="en-US" dirty="0" smtClean="0"/>
              <a:t>intro to DOE</a:t>
            </a:r>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Einstein Fellows: Intro to Science Policy</a:t>
            </a:r>
            <a:endParaRPr lang="en-US">
              <a:solidFill>
                <a:prstClr val="black"/>
              </a:solidFill>
            </a:endParaRPr>
          </a:p>
        </p:txBody>
      </p:sp>
      <p:sp>
        <p:nvSpPr>
          <p:cNvPr id="5" name="Slide Number Placeholder 4"/>
          <p:cNvSpPr>
            <a:spLocks noGrp="1"/>
          </p:cNvSpPr>
          <p:nvPr>
            <p:ph type="sldNum" sz="quarter" idx="11"/>
          </p:nvPr>
        </p:nvSpPr>
        <p:spPr/>
        <p:txBody>
          <a:bodyPr/>
          <a:lstStyle/>
          <a:p>
            <a:fld id="{5C920FA5-32ED-415E-BF5B-FCFE8DF64C82}"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Rot="1" noChangeAspect="1" noChangeArrowheads="1" noTextEdit="1"/>
          </p:cNvSpPr>
          <p:nvPr>
            <p:ph type="sldImg"/>
          </p:nvPr>
        </p:nvSpPr>
        <p:spPr>
          <a:xfrm>
            <a:off x="1181100" y="696913"/>
            <a:ext cx="4649788" cy="3486150"/>
          </a:xfrm>
          <a:ln/>
        </p:spPr>
      </p:sp>
      <p:sp>
        <p:nvSpPr>
          <p:cNvPr id="696324"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Rot="1" noChangeAspect="1" noChangeArrowheads="1" noTextEdit="1"/>
          </p:cNvSpPr>
          <p:nvPr>
            <p:ph type="sldImg"/>
          </p:nvPr>
        </p:nvSpPr>
        <p:spPr>
          <a:xfrm>
            <a:off x="1181100" y="696913"/>
            <a:ext cx="4649788" cy="3486150"/>
          </a:xfrm>
          <a:ln/>
        </p:spPr>
      </p:sp>
      <p:sp>
        <p:nvSpPr>
          <p:cNvPr id="76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DBA068B-7A98-4E0F-9459-9A33DEEB05D9}" type="slidenum">
              <a:rPr lang="en-US" smtClean="0"/>
              <a:pPr/>
              <a:t>4</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DF7A1-5830-4DD0-B533-CC8BB9AE064A}" type="slidenum">
              <a:rPr lang="en-US"/>
              <a:pPr/>
              <a:t>8</a:t>
            </a:fld>
            <a:endParaRPr lang="en-US"/>
          </a:p>
        </p:txBody>
      </p:sp>
      <p:sp>
        <p:nvSpPr>
          <p:cNvPr id="454658" name="Rectangle 2"/>
          <p:cNvSpPr>
            <a:spLocks noGrp="1" noRot="1" noChangeAspect="1" noChangeArrowheads="1" noTextEdit="1"/>
          </p:cNvSpPr>
          <p:nvPr>
            <p:ph type="sldImg"/>
          </p:nvPr>
        </p:nvSpPr>
        <p:spPr>
          <a:xfrm>
            <a:off x="1181100" y="696913"/>
            <a:ext cx="4649788" cy="3487737"/>
          </a:xfrm>
          <a:ln/>
        </p:spPr>
      </p:sp>
      <p:sp>
        <p:nvSpPr>
          <p:cNvPr id="454659" name="Rectangle 3"/>
          <p:cNvSpPr>
            <a:spLocks noGrp="1" noChangeArrowheads="1"/>
          </p:cNvSpPr>
          <p:nvPr>
            <p:ph type="body" idx="1"/>
          </p:nvPr>
        </p:nvSpPr>
        <p:spPr>
          <a:xfrm>
            <a:off x="701676" y="4414839"/>
            <a:ext cx="5607050" cy="418465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84747-8541-447D-98DD-3BA65C3B6C3C}" type="slidenum">
              <a:rPr lang="en-US"/>
              <a:pPr/>
              <a:t>18</a:t>
            </a:fld>
            <a:endParaRPr lang="en-US"/>
          </a:p>
        </p:txBody>
      </p:sp>
      <p:sp>
        <p:nvSpPr>
          <p:cNvPr id="458754" name="Rectangle 2"/>
          <p:cNvSpPr>
            <a:spLocks noGrp="1" noRot="1" noChangeAspect="1" noChangeArrowheads="1" noTextEdit="1"/>
          </p:cNvSpPr>
          <p:nvPr>
            <p:ph type="sldImg"/>
          </p:nvPr>
        </p:nvSpPr>
        <p:spPr>
          <a:xfrm>
            <a:off x="1189038" y="692150"/>
            <a:ext cx="4632325" cy="3473450"/>
          </a:xfrm>
          <a:ln/>
        </p:spPr>
      </p:sp>
      <p:sp>
        <p:nvSpPr>
          <p:cNvPr id="458755" name="Rectangle 3"/>
          <p:cNvSpPr>
            <a:spLocks noGrp="1" noChangeArrowheads="1"/>
          </p:cNvSpPr>
          <p:nvPr>
            <p:ph type="body" idx="1"/>
          </p:nvPr>
        </p:nvSpPr>
        <p:spPr>
          <a:xfrm>
            <a:off x="923927" y="4397381"/>
            <a:ext cx="5162550" cy="4164013"/>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BA068B-7A98-4E0F-9459-9A33DEEB05D9}" type="slidenum">
              <a:rPr lang="en-US" smtClean="0"/>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BA068B-7A98-4E0F-9459-9A33DEEB05D9}"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BA068B-7A98-4E0F-9459-9A33DEEB05D9}"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a:p>
        </p:txBody>
      </p:sp>
      <p:sp>
        <p:nvSpPr>
          <p:cNvPr id="4" name="Slide Number Placeholder 3"/>
          <p:cNvSpPr>
            <a:spLocks noGrp="1"/>
          </p:cNvSpPr>
          <p:nvPr>
            <p:ph type="sldNum" sz="quarter" idx="10"/>
          </p:nvPr>
        </p:nvSpPr>
        <p:spPr/>
        <p:txBody>
          <a:bodyPr/>
          <a:lstStyle/>
          <a:p>
            <a:fld id="{2DBA068B-7A98-4E0F-9459-9A33DEEB05D9}"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http://science.energy.gov/early-career/</a:t>
            </a:r>
          </a:p>
        </p:txBody>
      </p:sp>
      <p:sp>
        <p:nvSpPr>
          <p:cNvPr id="6" name="Slide Number Placeholder 5"/>
          <p:cNvSpPr>
            <a:spLocks noGrp="1"/>
          </p:cNvSpPr>
          <p:nvPr>
            <p:ph type="sldNum" sz="quarter" idx="12"/>
          </p:nvPr>
        </p:nvSpPr>
        <p:spPr/>
        <p:txBody>
          <a:bodyPr/>
          <a:lstStyle/>
          <a:p>
            <a:fld id="{26CA2777-A89F-4130-B308-73BB65955918}" type="slidenum">
              <a:rPr lang="en-US" smtClean="0"/>
              <a:pPr/>
              <a:t>‹#›</a:t>
            </a:fld>
            <a:endParaRPr lang="en-US"/>
          </a:p>
        </p:txBody>
      </p:sp>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descr="horizontal-logo-green-text.jpg"/>
          <p:cNvPicPr>
            <a:picLocks noChangeAspect="1"/>
          </p:cNvPicPr>
          <p:nvPr userDrawn="1"/>
        </p:nvPicPr>
        <p:blipFill>
          <a:blip r:embed="rId3" cstate="print"/>
          <a:stretch>
            <a:fillRect/>
          </a:stretch>
        </p:blipFill>
        <p:spPr bwMode="auto">
          <a:xfrm>
            <a:off x="1905000" y="304901"/>
            <a:ext cx="5334000" cy="891973"/>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Slide Number Placeholder 8"/>
          <p:cNvSpPr>
            <a:spLocks noGrp="1"/>
          </p:cNvSpPr>
          <p:nvPr>
            <p:ph type="sldNum" sz="quarter" idx="11"/>
          </p:nvPr>
        </p:nvSpPr>
        <p:spPr/>
        <p:txBody>
          <a:bodyPr/>
          <a:lstStyle/>
          <a:p>
            <a:fld id="{26CA2777-A89F-4130-B308-73BB65955918}" type="slidenum">
              <a:rPr lang="en-US" smtClean="0"/>
              <a:pPr/>
              <a:t>‹#›</a:t>
            </a:fld>
            <a:endParaRPr lang="en-US"/>
          </a:p>
        </p:txBody>
      </p:sp>
      <p:sp>
        <p:nvSpPr>
          <p:cNvPr id="10" name="Footer Placeholder 9"/>
          <p:cNvSpPr>
            <a:spLocks noGrp="1"/>
          </p:cNvSpPr>
          <p:nvPr>
            <p:ph type="ftr" sz="quarter" idx="12"/>
          </p:nvPr>
        </p:nvSpPr>
        <p:spPr/>
        <p:txBody>
          <a:bodyPr/>
          <a:lstStyle/>
          <a:p>
            <a:r>
              <a:rPr lang="en-US" dirty="0" smtClean="0"/>
              <a:t>http://science.energy.gov/early-career/</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lvl1pPr>
              <a:defRPr>
                <a:solidFill>
                  <a:srgbClr val="106636"/>
                </a:solidFill>
              </a:defRPr>
            </a:lvl1pPr>
          </a:lstStyle>
          <a:p>
            <a:r>
              <a:rPr lang="en-US" dirty="0" smtClean="0"/>
              <a:t>Click to edit Master title style</a:t>
            </a:r>
            <a:endParaRPr lang="en-US" dirty="0"/>
          </a:p>
        </p:txBody>
      </p:sp>
      <p:sp>
        <p:nvSpPr>
          <p:cNvPr id="9" name="Slide Number Placeholder 8"/>
          <p:cNvSpPr>
            <a:spLocks noGrp="1"/>
          </p:cNvSpPr>
          <p:nvPr>
            <p:ph type="sldNum" sz="quarter" idx="11"/>
          </p:nvPr>
        </p:nvSpPr>
        <p:spPr/>
        <p:txBody>
          <a:bodyPr/>
          <a:lstStyle/>
          <a:p>
            <a:fld id="{26CA2777-A89F-4130-B308-73BB65955918}" type="slidenum">
              <a:rPr lang="en-US" smtClean="0"/>
              <a:pPr/>
              <a:t>‹#›</a:t>
            </a:fld>
            <a:endParaRPr lang="en-US"/>
          </a:p>
        </p:txBody>
      </p:sp>
      <p:sp>
        <p:nvSpPr>
          <p:cNvPr id="10" name="Footer Placeholder 9"/>
          <p:cNvSpPr>
            <a:spLocks noGrp="1"/>
          </p:cNvSpPr>
          <p:nvPr>
            <p:ph type="ftr" sz="quarter" idx="12"/>
          </p:nvPr>
        </p:nvSpPr>
        <p:spPr/>
        <p:txBody>
          <a:bodyPr/>
          <a:lstStyle/>
          <a:p>
            <a:r>
              <a:rPr lang="en-US" dirty="0" smtClean="0"/>
              <a:t>http://science.energy.gov/early-career/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1D4DFDE-F7C5-48CD-B082-C886C557D898}" type="datetimeFigureOut">
              <a:rPr lang="en-US" smtClean="0"/>
              <a:pPr/>
              <a:t>8/20/2014</a:t>
            </a:fld>
            <a:endParaRPr lang="en-US"/>
          </a:p>
        </p:txBody>
      </p:sp>
      <p:sp>
        <p:nvSpPr>
          <p:cNvPr id="8" name="Footer Placeholder 7"/>
          <p:cNvSpPr>
            <a:spLocks noGrp="1"/>
          </p:cNvSpPr>
          <p:nvPr>
            <p:ph type="ftr" sz="quarter" idx="11"/>
          </p:nvPr>
        </p:nvSpPr>
        <p:spPr/>
        <p:txBody>
          <a:bodyPr/>
          <a:lstStyle/>
          <a:p>
            <a:r>
              <a:rPr lang="en-US" dirty="0" smtClean="0"/>
              <a:t>http://science.energy.gov/early-career/</a:t>
            </a:r>
            <a:endParaRPr lang="en-US" dirty="0"/>
          </a:p>
        </p:txBody>
      </p:sp>
      <p:sp>
        <p:nvSpPr>
          <p:cNvPr id="9" name="Slide Number Placeholder 8"/>
          <p:cNvSpPr>
            <a:spLocks noGrp="1"/>
          </p:cNvSpPr>
          <p:nvPr>
            <p:ph type="sldNum" sz="quarter" idx="12"/>
          </p:nvPr>
        </p:nvSpPr>
        <p:spPr/>
        <p:txBody>
          <a:bodyPr/>
          <a:lstStyle/>
          <a:p>
            <a:fld id="{03C4C107-1F0F-4BBA-A066-0D5B651D12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F455FD-F83C-4433-AE11-4D89943CC4D6}" type="slidenum">
              <a:rPr lang="en-US" smtClean="0"/>
              <a:pPr/>
              <a:t>‹#›</a:t>
            </a:fld>
            <a:endParaRPr lang="en-US" dirty="0"/>
          </a:p>
        </p:txBody>
      </p:sp>
    </p:spTree>
    <p:extLst>
      <p:ext uri="{BB962C8B-B14F-4D97-AF65-F5344CB8AC3E}">
        <p14:creationId xmlns:p14="http://schemas.microsoft.com/office/powerpoint/2010/main" val="394028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a:xfrm>
            <a:off x="3124200" y="6353970"/>
            <a:ext cx="5334000" cy="365125"/>
          </a:xfrm>
          <a:prstGeom prst="rect">
            <a:avLst/>
          </a:prstGeom>
        </p:spPr>
        <p:txBody>
          <a:bodyPr/>
          <a:lstStyle/>
          <a:p>
            <a:pPr>
              <a:defRPr/>
            </a:pPr>
            <a:r>
              <a:rPr lang="en-US" smtClean="0"/>
              <a:t>2013 AAAS Fellows Orientation</a:t>
            </a:r>
            <a:endParaRPr lang="en-US" dirty="0"/>
          </a:p>
        </p:txBody>
      </p:sp>
      <p:sp>
        <p:nvSpPr>
          <p:cNvPr id="4" name="Slide Number Placeholder 3"/>
          <p:cNvSpPr>
            <a:spLocks noGrp="1"/>
          </p:cNvSpPr>
          <p:nvPr>
            <p:ph type="sldNum" sz="quarter" idx="11"/>
          </p:nvPr>
        </p:nvSpPr>
        <p:spPr>
          <a:xfrm>
            <a:off x="8413750" y="6353970"/>
            <a:ext cx="381000" cy="365125"/>
          </a:xfrm>
          <a:prstGeom prst="rect">
            <a:avLst/>
          </a:prstGeom>
        </p:spPr>
        <p:txBody>
          <a:bodyPr/>
          <a:lstStyle/>
          <a:p>
            <a:pPr>
              <a:defRPr/>
            </a:pPr>
            <a:fld id="{6EEA275D-5A49-48A8-817D-44C3EA0A3A2F}" type="slidenum">
              <a:rPr lang="en-US" smtClean="0"/>
              <a:pPr>
                <a:defRPr/>
              </a:pPr>
              <a:t>‹#›</a:t>
            </a:fld>
            <a:endParaRPr lang="en-US" dirty="0"/>
          </a:p>
        </p:txBody>
      </p:sp>
    </p:spTree>
    <p:extLst>
      <p:ext uri="{BB962C8B-B14F-4D97-AF65-F5344CB8AC3E}">
        <p14:creationId xmlns:p14="http://schemas.microsoft.com/office/powerpoint/2010/main" val="313584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9075"/>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2425" y="1114424"/>
            <a:ext cx="8410575" cy="50117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7064"/>
            <a:ext cx="5334000" cy="365125"/>
          </a:xfrm>
          <a:prstGeom prst="rect">
            <a:avLst/>
          </a:prstGeom>
        </p:spPr>
        <p:txBody>
          <a:bodyPr vert="horz" lIns="91440" tIns="45720" rIns="91440" bIns="45720" rtlCol="0" anchor="ctr"/>
          <a:lstStyle>
            <a:lvl1pPr algn="r">
              <a:defRPr sz="1200">
                <a:solidFill>
                  <a:srgbClr val="106636"/>
                </a:solidFill>
                <a:latin typeface="Arial" pitchFamily="34" charset="0"/>
                <a:cs typeface="Arial" pitchFamily="34" charset="0"/>
              </a:defRPr>
            </a:lvl1pPr>
          </a:lstStyle>
          <a:p>
            <a:r>
              <a:rPr lang="en-US" dirty="0" smtClean="0"/>
              <a:t>http://science.energy.gov/early-career/</a:t>
            </a: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rgbClr val="106636"/>
                </a:solidFill>
                <a:latin typeface="Arial" pitchFamily="34" charset="0"/>
                <a:cs typeface="Arial" pitchFamily="34" charset="0"/>
              </a:defRPr>
            </a:lvl1pPr>
          </a:lstStyle>
          <a:p>
            <a:fld id="{26CA2777-A89F-4130-B308-73BB65955918}" type="slidenum">
              <a:rPr lang="en-US" smtClean="0"/>
              <a:pPr/>
              <a:t>‹#›</a:t>
            </a:fld>
            <a:endParaRPr lang="en-US" dirty="0"/>
          </a:p>
        </p:txBody>
      </p:sp>
      <p:pic>
        <p:nvPicPr>
          <p:cNvPr id="7" name="Picture 9" descr="horizontal-logo-green-text.jpg"/>
          <p:cNvPicPr>
            <a:picLocks noChangeAspect="1"/>
          </p:cNvPicPr>
          <p:nvPr userDrawn="1"/>
        </p:nvPicPr>
        <p:blipFill>
          <a:blip r:embed="rId9"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ctr" defTabSz="914400" rtl="0" eaLnBrk="1" latinLnBrk="0" hangingPunct="1">
        <a:spcBef>
          <a:spcPct val="0"/>
        </a:spcBef>
        <a:buNone/>
        <a:defRPr sz="24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mailto:linda.blevins@science.doe.gov"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cience.energy.gov/funding-opportunities/digital-data-managemen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linda.blevins@science.doe.gov"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DOE Office of Science</a:t>
            </a:r>
            <a:br>
              <a:rPr lang="en-US" dirty="0" smtClean="0"/>
            </a:br>
            <a:r>
              <a:rPr lang="en-US" dirty="0" smtClean="0"/>
              <a:t>Early Career Research Program</a:t>
            </a:r>
            <a:endParaRPr lang="en-US" dirty="0"/>
          </a:p>
        </p:txBody>
      </p:sp>
      <p:sp>
        <p:nvSpPr>
          <p:cNvPr id="6" name="Subtitle 5"/>
          <p:cNvSpPr>
            <a:spLocks noGrp="1"/>
          </p:cNvSpPr>
          <p:nvPr>
            <p:ph type="subTitle" idx="1"/>
          </p:nvPr>
        </p:nvSpPr>
        <p:spPr>
          <a:xfrm>
            <a:off x="1371600" y="3200400"/>
            <a:ext cx="6400800" cy="2667000"/>
          </a:xfrm>
        </p:spPr>
        <p:txBody>
          <a:bodyPr>
            <a:normAutofit fontScale="77500" lnSpcReduction="20000"/>
          </a:bodyPr>
          <a:lstStyle/>
          <a:p>
            <a:r>
              <a:rPr lang="en-US" dirty="0" smtClean="0"/>
              <a:t>Linda G. Blevins, Ph.D.</a:t>
            </a:r>
          </a:p>
          <a:p>
            <a:r>
              <a:rPr lang="en-US" dirty="0" smtClean="0"/>
              <a:t>Senior Technical Advisor</a:t>
            </a:r>
          </a:p>
          <a:p>
            <a:r>
              <a:rPr lang="en-US" dirty="0" smtClean="0"/>
              <a:t>Office of the Deputy Director for Science Programs</a:t>
            </a:r>
          </a:p>
          <a:p>
            <a:endParaRPr lang="en-US" dirty="0"/>
          </a:p>
          <a:p>
            <a:r>
              <a:rPr lang="en-US" dirty="0" smtClean="0"/>
              <a:t>August 19, 2014</a:t>
            </a:r>
          </a:p>
          <a:p>
            <a:r>
              <a:rPr lang="en-US" dirty="0"/>
              <a:t>2014 Grants Resource Center </a:t>
            </a:r>
            <a:r>
              <a:rPr lang="en-US" dirty="0" smtClean="0"/>
              <a:t/>
            </a:r>
            <a:br>
              <a:rPr lang="en-US" dirty="0" smtClean="0"/>
            </a:br>
            <a:r>
              <a:rPr lang="en-US" dirty="0" smtClean="0"/>
              <a:t>Funding Competitiveness Conference</a:t>
            </a:r>
          </a:p>
          <a:p>
            <a:r>
              <a:rPr lang="en-US" dirty="0"/>
              <a:t>American Association of State Colleges and </a:t>
            </a:r>
            <a:r>
              <a:rPr lang="en-US" dirty="0" smtClean="0"/>
              <a:t>Universities</a:t>
            </a:r>
          </a:p>
          <a:p>
            <a:r>
              <a:rPr lang="en-US" dirty="0"/>
              <a:t>Washington, DC</a:t>
            </a:r>
            <a:endParaRPr lang="en-US" dirty="0" smtClean="0"/>
          </a:p>
          <a:p>
            <a:endParaRPr lang="en-US" dirty="0" smtClean="0"/>
          </a:p>
        </p:txBody>
      </p:sp>
      <p:sp>
        <p:nvSpPr>
          <p:cNvPr id="2" name="Rectangle 1"/>
          <p:cNvSpPr/>
          <p:nvPr/>
        </p:nvSpPr>
        <p:spPr>
          <a:xfrm>
            <a:off x="457200" y="6160593"/>
            <a:ext cx="8305800" cy="584775"/>
          </a:xfrm>
          <a:prstGeom prst="rect">
            <a:avLst/>
          </a:prstGeom>
        </p:spPr>
        <p:txBody>
          <a:bodyPr wrap="square">
            <a:spAutoFit/>
          </a:bodyPr>
          <a:lstStyle/>
          <a:p>
            <a:r>
              <a:rPr lang="en-US" sz="1600" dirty="0" smtClean="0"/>
              <a:t>These slides will be posted for access by the public at:</a:t>
            </a:r>
            <a:br>
              <a:rPr lang="en-US" sz="1600" dirty="0" smtClean="0"/>
            </a:br>
            <a:r>
              <a:rPr lang="en-US" sz="1600" dirty="0" smtClean="0"/>
              <a:t>http</a:t>
            </a:r>
            <a:r>
              <a:rPr lang="en-US" sz="1600" dirty="0"/>
              <a:t>://science.energy.gov/sc-2/presentations-and-testimony/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1143000"/>
            <a:ext cx="8410575" cy="4876800"/>
          </a:xfrm>
        </p:spPr>
        <p:txBody>
          <a:bodyPr>
            <a:normAutofit/>
          </a:bodyPr>
          <a:lstStyle/>
          <a:p>
            <a:r>
              <a:rPr lang="en-US" sz="1800" dirty="0" smtClean="0"/>
              <a:t>Universities and national labs eligible</a:t>
            </a:r>
          </a:p>
          <a:p>
            <a:pPr lvl="1"/>
            <a:r>
              <a:rPr lang="en-US" sz="1400" dirty="0" smtClean="0"/>
              <a:t>University grants at least $150,000 per year for 5 years for summer salary &amp; expenses.</a:t>
            </a:r>
          </a:p>
          <a:p>
            <a:pPr lvl="1"/>
            <a:r>
              <a:rPr lang="en-US" sz="1400" dirty="0" smtClean="0"/>
              <a:t>Lab awards at least $500,000 per year for 5 years for full annual salary &amp; expenses </a:t>
            </a:r>
          </a:p>
          <a:p>
            <a:r>
              <a:rPr lang="en-US" sz="1800" dirty="0" smtClean="0"/>
              <a:t>Plan is for about 300 active awards in steady state</a:t>
            </a:r>
          </a:p>
          <a:p>
            <a:pPr lvl="1"/>
            <a:r>
              <a:rPr lang="en-US" sz="1400" dirty="0" smtClean="0"/>
              <a:t>200 university awards &amp; 100 lab awards</a:t>
            </a:r>
          </a:p>
          <a:p>
            <a:r>
              <a:rPr lang="en-US" sz="1800" dirty="0" smtClean="0"/>
              <a:t>Roughly $80M in funding for new and ongoing awards each year</a:t>
            </a:r>
          </a:p>
          <a:p>
            <a:pPr lvl="1"/>
            <a:r>
              <a:rPr lang="en-US" sz="1400" dirty="0" smtClean="0"/>
              <a:t>About 60 new awards (40 university &amp; 20 lab) per year in steady state</a:t>
            </a:r>
          </a:p>
          <a:p>
            <a:pPr lvl="1">
              <a:buNone/>
            </a:pPr>
            <a:endParaRPr lang="en-US" sz="1400" dirty="0" smtClean="0"/>
          </a:p>
          <a:p>
            <a:r>
              <a:rPr lang="en-US" sz="1800" dirty="0" smtClean="0"/>
              <a:t>Management Principles</a:t>
            </a:r>
          </a:p>
          <a:p>
            <a:pPr lvl="1"/>
            <a:r>
              <a:rPr lang="en-US" sz="1600" dirty="0" smtClean="0"/>
              <a:t>One common solicitation for Office of Science</a:t>
            </a:r>
          </a:p>
          <a:p>
            <a:pPr lvl="1"/>
            <a:r>
              <a:rPr lang="en-US" sz="1600" dirty="0" smtClean="0"/>
              <a:t>Decisions based on peer review with common review criteria</a:t>
            </a:r>
          </a:p>
          <a:p>
            <a:pPr lvl="1"/>
            <a:r>
              <a:rPr lang="en-US" sz="1600" dirty="0" smtClean="0"/>
              <a:t>Reviewed, awarded, and managed locally in the programs</a:t>
            </a:r>
          </a:p>
          <a:p>
            <a:pPr lvl="1"/>
            <a:r>
              <a:rPr lang="en-US" sz="1600" dirty="0" smtClean="0"/>
              <a:t>Program rules governed by the Office of the Deputy Director for Science Programs with advice from a six-member (ASCR, BER, BES, FES, HEP, and NP) coordinating committee</a:t>
            </a:r>
          </a:p>
        </p:txBody>
      </p:sp>
      <p:sp>
        <p:nvSpPr>
          <p:cNvPr id="3" name="Title 2"/>
          <p:cNvSpPr>
            <a:spLocks noGrp="1"/>
          </p:cNvSpPr>
          <p:nvPr>
            <p:ph type="title"/>
          </p:nvPr>
        </p:nvSpPr>
        <p:spPr/>
        <p:txBody>
          <a:bodyPr/>
          <a:lstStyle/>
          <a:p>
            <a:r>
              <a:rPr lang="en-US" dirty="0" smtClean="0"/>
              <a:t>Early Career Research Program: Overview</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10</a:t>
            </a:fld>
            <a:endParaRPr lang="en-US"/>
          </a:p>
        </p:txBody>
      </p:sp>
      <p:sp>
        <p:nvSpPr>
          <p:cNvPr id="5" name="Footer Placeholder 4"/>
          <p:cNvSpPr>
            <a:spLocks noGrp="1"/>
          </p:cNvSpPr>
          <p:nvPr>
            <p:ph type="ftr" sz="quarter" idx="12"/>
          </p:nvPr>
        </p:nvSpPr>
        <p:spPr/>
        <p:txBody>
          <a:bodyPr/>
          <a:lstStyle/>
          <a:p>
            <a:endParaRPr lang="en-US"/>
          </a:p>
        </p:txBody>
      </p:sp>
      <p:sp>
        <p:nvSpPr>
          <p:cNvPr id="6" name="Rectangle 5"/>
          <p:cNvSpPr/>
          <p:nvPr/>
        </p:nvSpPr>
        <p:spPr>
          <a:xfrm>
            <a:off x="3810000" y="6324600"/>
            <a:ext cx="3887090" cy="369332"/>
          </a:xfrm>
          <a:prstGeom prst="rect">
            <a:avLst/>
          </a:prstGeom>
        </p:spPr>
        <p:txBody>
          <a:bodyPr wrap="none">
            <a:spAutoFit/>
          </a:bodyPr>
          <a:lstStyle/>
          <a:p>
            <a:r>
              <a:rPr lang="en-US" dirty="0"/>
              <a:t>http://science.energy.gov/early-career/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Early Career Research Program: Eligibility</a:t>
            </a:r>
            <a:endParaRPr lang="en-US" dirty="0"/>
          </a:p>
        </p:txBody>
      </p:sp>
      <p:sp>
        <p:nvSpPr>
          <p:cNvPr id="37891" name="Rectangle 3"/>
          <p:cNvSpPr>
            <a:spLocks noGrp="1" noChangeArrowheads="1"/>
          </p:cNvSpPr>
          <p:nvPr>
            <p:ph type="body" idx="1"/>
          </p:nvPr>
        </p:nvSpPr>
        <p:spPr/>
        <p:txBody>
          <a:bodyPr/>
          <a:lstStyle/>
          <a:p>
            <a:pPr>
              <a:lnSpc>
                <a:spcPct val="80000"/>
              </a:lnSpc>
            </a:pPr>
            <a:r>
              <a:rPr lang="en-US" sz="2400" dirty="0"/>
              <a:t>No more than ten (10) years can have passed between the year the Principal Investigator's Ph.D. was awarded and the year of the deadline for the proposal.</a:t>
            </a:r>
          </a:p>
          <a:p>
            <a:pPr>
              <a:lnSpc>
                <a:spcPct val="80000"/>
              </a:lnSpc>
            </a:pPr>
            <a:r>
              <a:rPr lang="en-US" sz="2400" dirty="0" smtClean="0"/>
              <a:t>DOE National Laboratories</a:t>
            </a:r>
          </a:p>
          <a:p>
            <a:pPr lvl="1">
              <a:lnSpc>
                <a:spcPct val="80000"/>
              </a:lnSpc>
            </a:pPr>
            <a:r>
              <a:rPr lang="en-US" sz="2200" dirty="0" smtClean="0"/>
              <a:t>full-time</a:t>
            </a:r>
            <a:r>
              <a:rPr lang="en-US" sz="2200" dirty="0"/>
              <a:t>, permanent, non-postdoctoral </a:t>
            </a:r>
            <a:r>
              <a:rPr lang="en-US" sz="2200" dirty="0" smtClean="0"/>
              <a:t>employee</a:t>
            </a:r>
            <a:r>
              <a:rPr lang="en-US" sz="2200" dirty="0"/>
              <a:t>. </a:t>
            </a:r>
          </a:p>
          <a:p>
            <a:pPr>
              <a:lnSpc>
                <a:spcPct val="80000"/>
              </a:lnSpc>
            </a:pPr>
            <a:r>
              <a:rPr lang="en-US" sz="2400" dirty="0" smtClean="0"/>
              <a:t>U.S. Academic Institutions</a:t>
            </a:r>
          </a:p>
          <a:p>
            <a:pPr lvl="1">
              <a:lnSpc>
                <a:spcPct val="80000"/>
              </a:lnSpc>
            </a:pPr>
            <a:r>
              <a:rPr lang="en-US" dirty="0" smtClean="0"/>
              <a:t>u</a:t>
            </a:r>
            <a:r>
              <a:rPr lang="en-US" sz="2200" dirty="0" smtClean="0"/>
              <a:t>ntenured </a:t>
            </a:r>
            <a:r>
              <a:rPr lang="en-US" sz="2200" dirty="0"/>
              <a:t>Assistant Professor </a:t>
            </a:r>
            <a:r>
              <a:rPr lang="en-US" sz="2200" dirty="0" smtClean="0"/>
              <a:t>or Associate Professor on </a:t>
            </a:r>
            <a:r>
              <a:rPr lang="en-US" sz="2200" dirty="0"/>
              <a:t>the tenure </a:t>
            </a:r>
            <a:r>
              <a:rPr lang="en-US" sz="2200" dirty="0" smtClean="0"/>
              <a:t>track.</a:t>
            </a:r>
            <a:endParaRPr lang="en-US" sz="2200" dirty="0"/>
          </a:p>
          <a:p>
            <a:pPr>
              <a:lnSpc>
                <a:spcPct val="80000"/>
              </a:lnSpc>
            </a:pPr>
            <a:r>
              <a:rPr lang="en-US" sz="2400" dirty="0"/>
              <a:t>An employee with a joint appointment between a university and a DOE national laboratory must apply through the institution that pays his or her salary and provides his or her benefits; the eligibility criteria above must also be met</a:t>
            </a:r>
            <a:r>
              <a:rPr lang="en-US" sz="2400" dirty="0" smtClean="0"/>
              <a:t>.</a:t>
            </a:r>
            <a:endParaRPr lang="en-US" sz="2400" dirty="0"/>
          </a:p>
        </p:txBody>
      </p:sp>
      <p:sp>
        <p:nvSpPr>
          <p:cNvPr id="4" name="Slide Number Placeholder 3"/>
          <p:cNvSpPr>
            <a:spLocks noGrp="1"/>
          </p:cNvSpPr>
          <p:nvPr>
            <p:ph type="sldNum" sz="quarter" idx="11"/>
          </p:nvPr>
        </p:nvSpPr>
        <p:spPr>
          <a:xfrm>
            <a:off x="8414464" y="6351654"/>
            <a:ext cx="381000" cy="365125"/>
          </a:xfrm>
        </p:spPr>
        <p:txBody>
          <a:bodyPr/>
          <a:lstStyle/>
          <a:p>
            <a:fld id="{26CA2777-A89F-4130-B308-73BB65955918}" type="slidenum">
              <a:rPr lang="en-US" smtClean="0"/>
              <a:pPr/>
              <a:t>11</a:t>
            </a:fld>
            <a:endParaRPr lang="en-US"/>
          </a:p>
        </p:txBody>
      </p:sp>
      <p:sp>
        <p:nvSpPr>
          <p:cNvPr id="5" name="Footer Placeholder 4"/>
          <p:cNvSpPr>
            <a:spLocks noGrp="1"/>
          </p:cNvSpPr>
          <p:nvPr>
            <p:ph type="ftr" sz="quarter" idx="12"/>
          </p:nvPr>
        </p:nvSpPr>
        <p:spPr>
          <a:xfrm>
            <a:off x="3124200" y="6357064"/>
            <a:ext cx="5334000" cy="365125"/>
          </a:xfrm>
        </p:spPr>
        <p:txBody>
          <a:bodyPr/>
          <a:lstStyle/>
          <a:p>
            <a:endParaRPr lang="en-US" dirty="0"/>
          </a:p>
        </p:txBody>
      </p:sp>
      <p:sp>
        <p:nvSpPr>
          <p:cNvPr id="6" name="Rectangle 5"/>
          <p:cNvSpPr/>
          <p:nvPr/>
        </p:nvSpPr>
        <p:spPr>
          <a:xfrm>
            <a:off x="3810000" y="6324600"/>
            <a:ext cx="3887090" cy="369332"/>
          </a:xfrm>
          <a:prstGeom prst="rect">
            <a:avLst/>
          </a:prstGeom>
        </p:spPr>
        <p:txBody>
          <a:bodyPr wrap="none">
            <a:spAutoFit/>
          </a:bodyPr>
          <a:lstStyle/>
          <a:p>
            <a:r>
              <a:rPr lang="en-US" dirty="0"/>
              <a:t>http://science.energy.gov/early-career/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229600" cy="1143000"/>
          </a:xfrm>
        </p:spPr>
        <p:txBody>
          <a:bodyPr>
            <a:normAutofit/>
          </a:bodyPr>
          <a:lstStyle/>
          <a:p>
            <a:r>
              <a:rPr lang="en-US" dirty="0"/>
              <a:t>Early Career Research </a:t>
            </a:r>
            <a:r>
              <a:rPr lang="en-US" dirty="0" smtClean="0"/>
              <a:t>Program: </a:t>
            </a:r>
            <a:r>
              <a:rPr lang="en-US" dirty="0"/>
              <a:t>Merit R</a:t>
            </a:r>
            <a:r>
              <a:rPr lang="en-US" dirty="0" smtClean="0"/>
              <a:t>eview </a:t>
            </a:r>
            <a:r>
              <a:rPr lang="en-US" dirty="0"/>
              <a:t>C</a:t>
            </a:r>
            <a:r>
              <a:rPr lang="en-US" dirty="0" smtClean="0"/>
              <a:t>riteria</a:t>
            </a:r>
            <a:endParaRPr lang="en-US" dirty="0"/>
          </a:p>
        </p:txBody>
      </p:sp>
      <p:sp>
        <p:nvSpPr>
          <p:cNvPr id="27651" name="Rectangle 3"/>
          <p:cNvSpPr>
            <a:spLocks noGrp="1" noChangeArrowheads="1"/>
          </p:cNvSpPr>
          <p:nvPr>
            <p:ph type="body" idx="1"/>
          </p:nvPr>
        </p:nvSpPr>
        <p:spPr>
          <a:xfrm>
            <a:off x="457200" y="1295400"/>
            <a:ext cx="8229600" cy="4525962"/>
          </a:xfrm>
        </p:spPr>
        <p:txBody>
          <a:bodyPr/>
          <a:lstStyle/>
          <a:p>
            <a:pPr marL="457200" indent="-457200">
              <a:lnSpc>
                <a:spcPct val="90000"/>
              </a:lnSpc>
              <a:buFontTx/>
              <a:buAutoNum type="arabicPeriod"/>
            </a:pPr>
            <a:r>
              <a:rPr lang="en-US" sz="2400" dirty="0"/>
              <a:t>Scientific and/or technical merit of the project.</a:t>
            </a:r>
          </a:p>
          <a:p>
            <a:pPr marL="457200" indent="-457200">
              <a:lnSpc>
                <a:spcPct val="90000"/>
              </a:lnSpc>
              <a:buFontTx/>
              <a:buAutoNum type="arabicPeriod"/>
            </a:pPr>
            <a:r>
              <a:rPr lang="en-US" sz="2400" dirty="0"/>
              <a:t>Appropriateness of the proposed method or approach.</a:t>
            </a:r>
          </a:p>
          <a:p>
            <a:pPr marL="457200" indent="-457200">
              <a:lnSpc>
                <a:spcPct val="90000"/>
              </a:lnSpc>
              <a:buFontTx/>
              <a:buAutoNum type="arabicPeriod"/>
            </a:pPr>
            <a:r>
              <a:rPr lang="en-US" dirty="0" smtClean="0"/>
              <a:t>Competency of applicant's personnel and adequacy of proposed resources.</a:t>
            </a:r>
            <a:endParaRPr lang="en-US" sz="2400" dirty="0"/>
          </a:p>
          <a:p>
            <a:pPr marL="457200" indent="-457200">
              <a:lnSpc>
                <a:spcPct val="90000"/>
              </a:lnSpc>
              <a:buFontTx/>
              <a:buAutoNum type="arabicPeriod"/>
            </a:pPr>
            <a:r>
              <a:rPr lang="en-US" sz="2400" dirty="0"/>
              <a:t>Reasonableness and appropriateness of the proposed budget.</a:t>
            </a:r>
          </a:p>
          <a:p>
            <a:pPr marL="457200" indent="-457200">
              <a:lnSpc>
                <a:spcPct val="90000"/>
              </a:lnSpc>
              <a:buFontTx/>
              <a:buAutoNum type="arabicPeriod"/>
            </a:pPr>
            <a:r>
              <a:rPr lang="en-US" sz="2400" dirty="0"/>
              <a:t>Relevance to the mission of the specific program (e.g., ASCR, BER, BES, FES, HEP, or NP) to which the proposal is </a:t>
            </a:r>
            <a:r>
              <a:rPr lang="en-US" sz="2400" dirty="0" smtClean="0"/>
              <a:t>submitted.</a:t>
            </a:r>
            <a:endParaRPr lang="en-US" sz="2400" dirty="0"/>
          </a:p>
          <a:p>
            <a:pPr marL="457200" indent="-457200">
              <a:lnSpc>
                <a:spcPct val="90000"/>
              </a:lnSpc>
              <a:buFontTx/>
              <a:buAutoNum type="arabicPeriod"/>
            </a:pPr>
            <a:r>
              <a:rPr lang="en-US" dirty="0" smtClean="0"/>
              <a:t>Potential for l</a:t>
            </a:r>
            <a:r>
              <a:rPr lang="en-US" sz="2400" dirty="0" smtClean="0"/>
              <a:t>eadership </a:t>
            </a:r>
            <a:r>
              <a:rPr lang="en-US" sz="2400" dirty="0"/>
              <a:t>within the scientific community.</a:t>
            </a:r>
          </a:p>
        </p:txBody>
      </p:sp>
      <p:sp>
        <p:nvSpPr>
          <p:cNvPr id="1025" name="Rectangle 1"/>
          <p:cNvSpPr>
            <a:spLocks noChangeArrowheads="1"/>
          </p:cNvSpPr>
          <p:nvPr/>
        </p:nvSpPr>
        <p:spPr bwMode="auto">
          <a:xfrm>
            <a:off x="304800" y="5757446"/>
            <a:ext cx="857798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G Times"/>
                <a:ea typeface="Times New Roman" pitchFamily="18" charset="0"/>
                <a:cs typeface="Times New Roman" pitchFamily="18" charset="0"/>
              </a:rPr>
              <a:t>Strongly Encourage Funding (5-6); </a:t>
            </a:r>
            <a:r>
              <a:rPr lang="en-US" sz="1100" dirty="0" smtClean="0">
                <a:latin typeface="Arial" pitchFamily="34" charset="0"/>
              </a:rPr>
              <a:t>  </a:t>
            </a:r>
            <a:r>
              <a:rPr kumimoji="0" lang="en-US" sz="1600" b="0" i="0" u="none" strike="noStrike" cap="none" normalizeH="0" baseline="0" dirty="0" smtClean="0">
                <a:ln>
                  <a:noFill/>
                </a:ln>
                <a:solidFill>
                  <a:schemeClr val="tx1"/>
                </a:solidFill>
                <a:effectLst/>
                <a:latin typeface="CG Times"/>
                <a:ea typeface="Times New Roman" pitchFamily="18" charset="0"/>
                <a:cs typeface="Times New Roman" pitchFamily="18" charset="0"/>
              </a:rPr>
              <a:t>Encourage Funding (3-4); or</a:t>
            </a:r>
            <a:r>
              <a:rPr kumimoji="0" lang="en-US" sz="1600" b="0" i="0" u="none" strike="noStrike" cap="none" normalizeH="0" dirty="0" smtClean="0">
                <a:ln>
                  <a:noFill/>
                </a:ln>
                <a:solidFill>
                  <a:schemeClr val="tx1"/>
                </a:solidFill>
                <a:effectLst/>
                <a:latin typeface="CG Times"/>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CG Times"/>
                <a:ea typeface="Times New Roman" pitchFamily="18" charset="0"/>
                <a:cs typeface="Times New Roman" pitchFamily="18" charset="0"/>
              </a:rPr>
              <a:t>Discourage Funding (1-2).</a:t>
            </a:r>
            <a:r>
              <a:rPr kumimoji="0" lang="en-US" sz="1100" b="0" i="0" u="none" strike="noStrike" cap="none" normalizeH="0" baseline="0" dirty="0" smtClean="0">
                <a:ln>
                  <a:noFill/>
                </a:ln>
                <a:solidFill>
                  <a:schemeClr val="tx1"/>
                </a:solidFill>
                <a:effectLst/>
                <a:latin typeface="Arial" pitchFamily="34" charset="0"/>
              </a:rPr>
              <a:t> </a:t>
            </a:r>
            <a:endParaRPr kumimoji="0" lang="en-US" sz="2400" b="0" i="0" u="none" strike="noStrike" cap="none" normalizeH="0" baseline="0" dirty="0" smtClean="0">
              <a:ln>
                <a:noFill/>
              </a:ln>
              <a:solidFill>
                <a:schemeClr val="tx1"/>
              </a:solidFill>
              <a:effectLst/>
              <a:latin typeface="Arial" pitchFamily="34" charset="0"/>
            </a:endParaRPr>
          </a:p>
        </p:txBody>
      </p:sp>
      <p:sp>
        <p:nvSpPr>
          <p:cNvPr id="5" name="Slide Number Placeholder 3"/>
          <p:cNvSpPr>
            <a:spLocks noGrp="1"/>
          </p:cNvSpPr>
          <p:nvPr>
            <p:ph type="sldNum" sz="quarter" idx="11"/>
          </p:nvPr>
        </p:nvSpPr>
        <p:spPr>
          <a:xfrm>
            <a:off x="8414464" y="6351654"/>
            <a:ext cx="381000" cy="365125"/>
          </a:xfrm>
        </p:spPr>
        <p:txBody>
          <a:bodyPr/>
          <a:lstStyle/>
          <a:p>
            <a:fld id="{26CA2777-A89F-4130-B308-73BB65955918}" type="slidenum">
              <a:rPr lang="en-US" smtClean="0"/>
              <a:pPr/>
              <a:t>12</a:t>
            </a:fld>
            <a:endParaRPr lang="en-US"/>
          </a:p>
        </p:txBody>
      </p:sp>
      <p:sp>
        <p:nvSpPr>
          <p:cNvPr id="6" name="Footer Placeholder 4"/>
          <p:cNvSpPr>
            <a:spLocks noGrp="1"/>
          </p:cNvSpPr>
          <p:nvPr>
            <p:ph type="ftr" sz="quarter" idx="12"/>
          </p:nvPr>
        </p:nvSpPr>
        <p:spPr>
          <a:xfrm>
            <a:off x="3124200" y="6357064"/>
            <a:ext cx="5334000" cy="365125"/>
          </a:xfrm>
        </p:spPr>
        <p:txBody>
          <a:bodyPr/>
          <a:lstStyle/>
          <a:p>
            <a:endParaRPr lang="en-US" dirty="0"/>
          </a:p>
        </p:txBody>
      </p:sp>
      <p:sp>
        <p:nvSpPr>
          <p:cNvPr id="7" name="Rectangle 6"/>
          <p:cNvSpPr/>
          <p:nvPr/>
        </p:nvSpPr>
        <p:spPr>
          <a:xfrm>
            <a:off x="3810000" y="6324600"/>
            <a:ext cx="3887090" cy="369332"/>
          </a:xfrm>
          <a:prstGeom prst="rect">
            <a:avLst/>
          </a:prstGeom>
        </p:spPr>
        <p:txBody>
          <a:bodyPr wrap="none">
            <a:spAutoFit/>
          </a:bodyPr>
          <a:lstStyle/>
          <a:p>
            <a:r>
              <a:rPr lang="en-US" dirty="0"/>
              <a:t>http://science.energy.gov/early-career/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1114424"/>
            <a:ext cx="8410575" cy="4981576"/>
          </a:xfrm>
        </p:spPr>
        <p:txBody>
          <a:bodyPr>
            <a:normAutofit/>
          </a:bodyPr>
          <a:lstStyle/>
          <a:p>
            <a:pPr>
              <a:buNone/>
            </a:pPr>
            <a:r>
              <a:rPr lang="en-US" sz="1800" dirty="0" smtClean="0"/>
              <a:t>General Rules:</a:t>
            </a:r>
          </a:p>
          <a:p>
            <a:r>
              <a:rPr lang="en-US" sz="1800" dirty="0" smtClean="0"/>
              <a:t>Preproposals are required.</a:t>
            </a:r>
          </a:p>
          <a:p>
            <a:r>
              <a:rPr lang="en-US" sz="1800" dirty="0" smtClean="0"/>
              <a:t>A full proposal is not allowed if the work proposed in the preproposal is not responsive to the research topics identified in the solicitation.</a:t>
            </a:r>
          </a:p>
          <a:p>
            <a:r>
              <a:rPr lang="en-US" sz="1800" dirty="0" smtClean="0"/>
              <a:t>No co-PIs.</a:t>
            </a:r>
          </a:p>
          <a:p>
            <a:r>
              <a:rPr lang="en-US" sz="1800" dirty="0" smtClean="0"/>
              <a:t>A PI can submit one proposal per competition.</a:t>
            </a:r>
          </a:p>
          <a:p>
            <a:r>
              <a:rPr lang="en-US" sz="1800" dirty="0" smtClean="0"/>
              <a:t>A PI cannot participate more than three times.</a:t>
            </a:r>
          </a:p>
          <a:p>
            <a:r>
              <a:rPr lang="en-US" sz="1800" dirty="0" smtClean="0"/>
              <a:t>No letters of recommendation.</a:t>
            </a:r>
          </a:p>
          <a:p>
            <a:r>
              <a:rPr lang="en-US" sz="1800" dirty="0" smtClean="0"/>
              <a:t>Optional letters of collaboration, if included, must use a template.</a:t>
            </a:r>
          </a:p>
          <a:p>
            <a:r>
              <a:rPr lang="en-US" sz="1800" dirty="0" smtClean="0"/>
              <a:t>For DOE National Laboratories</a:t>
            </a:r>
          </a:p>
          <a:p>
            <a:pPr lvl="1"/>
            <a:r>
              <a:rPr lang="en-US" sz="1600" dirty="0" smtClean="0"/>
              <a:t>A letter from the lab director confirming that the proposed research idea fits within the scope of Office of Science-funded programs at the lab is required.</a:t>
            </a:r>
          </a:p>
          <a:p>
            <a:pPr lvl="1"/>
            <a:r>
              <a:rPr lang="en-US" sz="1600" dirty="0" smtClean="0"/>
              <a:t>Lab scientists must charge at least 50% of their time to the award.</a:t>
            </a:r>
          </a:p>
          <a:p>
            <a:pPr lvl="1"/>
            <a:r>
              <a:rPr lang="en-US" sz="1600" dirty="0" smtClean="0"/>
              <a:t>Execution of funding is at the PI’s discretion according to the approved budget.</a:t>
            </a:r>
          </a:p>
          <a:p>
            <a:pPr lvl="1"/>
            <a:r>
              <a:rPr lang="en-US" sz="1600" dirty="0" smtClean="0"/>
              <a:t>Employing lab addresses funding transition issues when the award ends.</a:t>
            </a:r>
          </a:p>
        </p:txBody>
      </p:sp>
      <p:sp>
        <p:nvSpPr>
          <p:cNvPr id="3" name="Title 2"/>
          <p:cNvSpPr>
            <a:spLocks noGrp="1"/>
          </p:cNvSpPr>
          <p:nvPr>
            <p:ph type="title"/>
          </p:nvPr>
        </p:nvSpPr>
        <p:spPr/>
        <p:txBody>
          <a:bodyPr/>
          <a:lstStyle/>
          <a:p>
            <a:r>
              <a:rPr lang="en-US" dirty="0"/>
              <a:t>Early Career Research </a:t>
            </a:r>
            <a:r>
              <a:rPr lang="en-US" dirty="0" smtClean="0"/>
              <a:t>Program: </a:t>
            </a:r>
            <a:r>
              <a:rPr lang="en-US" dirty="0"/>
              <a:t>Special </a:t>
            </a:r>
            <a:r>
              <a:rPr lang="en-US" dirty="0" smtClean="0"/>
              <a:t>Rules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13</a:t>
            </a:fld>
            <a:endParaRPr lang="en-US"/>
          </a:p>
        </p:txBody>
      </p:sp>
      <p:sp>
        <p:nvSpPr>
          <p:cNvPr id="5" name="Footer Placeholder 4"/>
          <p:cNvSpPr>
            <a:spLocks noGrp="1"/>
          </p:cNvSpPr>
          <p:nvPr>
            <p:ph type="ftr" sz="quarter" idx="12"/>
          </p:nvPr>
        </p:nvSpPr>
        <p:spPr/>
        <p:txBody>
          <a:bodyPr/>
          <a:lstStyle/>
          <a:p>
            <a:endParaRPr lang="en-US" dirty="0"/>
          </a:p>
        </p:txBody>
      </p:sp>
      <p:sp>
        <p:nvSpPr>
          <p:cNvPr id="6" name="Rectangle 5"/>
          <p:cNvSpPr/>
          <p:nvPr/>
        </p:nvSpPr>
        <p:spPr>
          <a:xfrm>
            <a:off x="3810000" y="6324600"/>
            <a:ext cx="3887090" cy="369332"/>
          </a:xfrm>
          <a:prstGeom prst="rect">
            <a:avLst/>
          </a:prstGeom>
        </p:spPr>
        <p:txBody>
          <a:bodyPr wrap="none">
            <a:spAutoFit/>
          </a:bodyPr>
          <a:lstStyle/>
          <a:p>
            <a:r>
              <a:rPr lang="en-US" dirty="0"/>
              <a:t>http://science.energy.gov/early-career/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Early Career Research </a:t>
            </a:r>
            <a:r>
              <a:rPr lang="en-US" dirty="0" smtClean="0"/>
              <a:t>Program: This Year’s Solicitations</a:t>
            </a:r>
            <a:br>
              <a:rPr lang="en-US" dirty="0" smtClean="0"/>
            </a:br>
            <a:r>
              <a:rPr lang="en-US" dirty="0" smtClean="0"/>
              <a:t>DE-FOA-0001170 and LAB 14-1170</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14</a:t>
            </a:fld>
            <a:endParaRPr lang="en-US"/>
          </a:p>
        </p:txBody>
      </p:sp>
      <p:sp>
        <p:nvSpPr>
          <p:cNvPr id="5" name="Footer Placeholder 4"/>
          <p:cNvSpPr>
            <a:spLocks noGrp="1"/>
          </p:cNvSpPr>
          <p:nvPr>
            <p:ph type="ftr" sz="quarter" idx="12"/>
          </p:nvPr>
        </p:nvSpPr>
        <p:spPr/>
        <p:txBody>
          <a:bodyPr/>
          <a:lstStyle/>
          <a:p>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33985202"/>
              </p:ext>
            </p:extLst>
          </p:nvPr>
        </p:nvGraphicFramePr>
        <p:xfrm>
          <a:off x="609598" y="1371600"/>
          <a:ext cx="7772400" cy="3823335"/>
        </p:xfrm>
        <a:graphic>
          <a:graphicData uri="http://schemas.openxmlformats.org/drawingml/2006/table">
            <a:tbl>
              <a:tblPr firstRow="1" bandRow="1">
                <a:tableStyleId>{F5AB1C69-6EDB-4FF4-983F-18BD219EF322}</a:tableStyleId>
              </a:tblPr>
              <a:tblGrid>
                <a:gridCol w="2590800"/>
                <a:gridCol w="1727200"/>
                <a:gridCol w="1727200"/>
                <a:gridCol w="1727200"/>
              </a:tblGrid>
              <a:tr h="584200">
                <a:tc>
                  <a:txBody>
                    <a:bodyPr/>
                    <a:lstStyle/>
                    <a:p>
                      <a:pPr algn="ctr" fontAlgn="b"/>
                      <a:r>
                        <a:rPr lang="en-US" sz="2000" u="none" strike="noStrike" dirty="0"/>
                        <a:t>Step</a:t>
                      </a:r>
                      <a:endParaRPr lang="en-US" sz="2000" b="1" i="0" u="none" strike="noStrike" dirty="0">
                        <a:solidFill>
                          <a:srgbClr val="000000"/>
                        </a:solidFill>
                        <a:latin typeface="Calibri"/>
                      </a:endParaRPr>
                    </a:p>
                  </a:txBody>
                  <a:tcPr marL="9525" marR="9525" marT="9525" marB="0" anchor="b"/>
                </a:tc>
                <a:tc>
                  <a:txBody>
                    <a:bodyPr/>
                    <a:lstStyle/>
                    <a:p>
                      <a:pPr algn="ctr" fontAlgn="b"/>
                      <a:r>
                        <a:rPr lang="en-US" sz="2000" u="none" strike="noStrike" dirty="0" smtClean="0"/>
                        <a:t>Date</a:t>
                      </a:r>
                      <a:endParaRPr lang="en-US" sz="2000" b="1" i="0" u="none" strike="noStrike" dirty="0">
                        <a:solidFill>
                          <a:srgbClr val="000000"/>
                        </a:solidFill>
                        <a:latin typeface="Calibri"/>
                      </a:endParaRPr>
                    </a:p>
                  </a:txBody>
                  <a:tcPr marL="9525" marR="9525" marT="9525" marB="0" anchor="b"/>
                </a:tc>
                <a:tc>
                  <a:txBody>
                    <a:bodyPr/>
                    <a:lstStyle/>
                    <a:p>
                      <a:pPr algn="ctr" fontAlgn="b"/>
                      <a:r>
                        <a:rPr lang="en-US" sz="2000" b="1" i="0" u="none" strike="noStrike" dirty="0" smtClean="0">
                          <a:solidFill>
                            <a:schemeClr val="lt1"/>
                          </a:solidFill>
                          <a:latin typeface="+mn-lt"/>
                        </a:rPr>
                        <a:t>Time</a:t>
                      </a:r>
                      <a:endParaRPr lang="en-US" sz="2000" b="1" i="0" u="none" strike="noStrike" dirty="0">
                        <a:solidFill>
                          <a:srgbClr val="000000"/>
                        </a:solidFill>
                        <a:latin typeface="+mn-lt"/>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baseline="0" dirty="0" smtClean="0">
                          <a:solidFill>
                            <a:schemeClr val="lt1"/>
                          </a:solidFill>
                          <a:latin typeface="+mn-lt"/>
                        </a:rPr>
                        <a:t>Notes</a:t>
                      </a:r>
                      <a:endParaRPr lang="en-US" sz="2000" b="1" i="0" u="none" strike="noStrike" dirty="0" smtClean="0">
                        <a:solidFill>
                          <a:srgbClr val="000000"/>
                        </a:solidFill>
                        <a:latin typeface="+mn-lt"/>
                      </a:endParaRPr>
                    </a:p>
                  </a:txBody>
                  <a:tcPr marL="9525" marR="9525" marT="9525" marB="0" anchor="b"/>
                </a:tc>
              </a:tr>
              <a:tr h="584200">
                <a:tc>
                  <a:txBody>
                    <a:bodyPr/>
                    <a:lstStyle/>
                    <a:p>
                      <a:pPr algn="ctr" fontAlgn="b"/>
                      <a:r>
                        <a:rPr lang="en-US" sz="2000" u="none" strike="noStrike" dirty="0"/>
                        <a:t>Issue </a:t>
                      </a:r>
                      <a:r>
                        <a:rPr lang="en-US" sz="2000" u="none" strike="noStrike" dirty="0" smtClean="0"/>
                        <a:t>Solicitation:</a:t>
                      </a:r>
                      <a:endParaRPr lang="en-US" sz="2000" b="0" i="0" u="none" strike="noStrike" dirty="0">
                        <a:solidFill>
                          <a:srgbClr val="000000"/>
                        </a:solidFill>
                        <a:latin typeface="Calibri"/>
                      </a:endParaRPr>
                    </a:p>
                  </a:txBody>
                  <a:tcPr marL="9525" marR="9525" marT="9525" marB="0" anchor="b"/>
                </a:tc>
                <a:tc>
                  <a:txBody>
                    <a:bodyPr/>
                    <a:lstStyle/>
                    <a:p>
                      <a:pPr algn="ctr" fontAlgn="b"/>
                      <a:r>
                        <a:rPr lang="en-US" sz="2000" u="none" strike="noStrike" dirty="0" smtClean="0"/>
                        <a:t>Jul</a:t>
                      </a:r>
                      <a:r>
                        <a:rPr lang="en-US" sz="2000" u="none" strike="noStrike" baseline="0" dirty="0" smtClean="0"/>
                        <a:t> 30, 2014</a:t>
                      </a:r>
                      <a:endParaRPr lang="en-US" sz="2000" b="0" i="0" u="none" strike="noStrike" dirty="0">
                        <a:solidFill>
                          <a:srgbClr val="000000"/>
                        </a:solidFill>
                        <a:latin typeface="Calibri"/>
                      </a:endParaRPr>
                    </a:p>
                  </a:txBody>
                  <a:tcPr marL="9525" marR="9525" marT="9525" marB="0" anchor="b"/>
                </a:tc>
                <a:tc>
                  <a:txBody>
                    <a:bodyPr/>
                    <a:lstStyle/>
                    <a:p>
                      <a:pPr algn="ctr" fontAlgn="b"/>
                      <a:endParaRPr lang="en-US" sz="2000" b="0" i="0" u="none" strike="noStrike" dirty="0">
                        <a:solidFill>
                          <a:srgbClr val="000000"/>
                        </a:solidFill>
                        <a:latin typeface="Calibri"/>
                      </a:endParaRPr>
                    </a:p>
                  </a:txBody>
                  <a:tcPr marL="9525" marR="9525" marT="9525" marB="0" anchor="b"/>
                </a:tc>
                <a:tc>
                  <a:txBody>
                    <a:bodyPr/>
                    <a:lstStyle/>
                    <a:p>
                      <a:pPr algn="ctr" fontAlgn="b"/>
                      <a:r>
                        <a:rPr lang="en-US" sz="1800" b="0" i="0" u="none" strike="noStrike" dirty="0" smtClean="0">
                          <a:solidFill>
                            <a:srgbClr val="000000"/>
                          </a:solidFill>
                          <a:latin typeface="Calibri"/>
                        </a:rPr>
                        <a:t>mid-summer</a:t>
                      </a:r>
                      <a:endParaRPr lang="en-US" sz="1800" b="0" i="0" u="none" strike="noStrike" dirty="0">
                        <a:solidFill>
                          <a:srgbClr val="000000"/>
                        </a:solidFill>
                        <a:latin typeface="Calibri"/>
                      </a:endParaRPr>
                    </a:p>
                  </a:txBody>
                  <a:tcPr marL="9525" marR="9525" marT="9525" marB="0" anchor="b"/>
                </a:tc>
              </a:tr>
              <a:tr h="584200">
                <a:tc>
                  <a:txBody>
                    <a:bodyPr/>
                    <a:lstStyle/>
                    <a:p>
                      <a:pPr algn="ctr" fontAlgn="b"/>
                      <a:r>
                        <a:rPr lang="en-US" sz="2000" u="none" strike="noStrike" dirty="0"/>
                        <a:t>Due date for </a:t>
                      </a:r>
                      <a:r>
                        <a:rPr lang="en-US" sz="2000" u="none" strike="noStrike" dirty="0" smtClean="0"/>
                        <a:t>Preproposals:</a:t>
                      </a:r>
                      <a:endParaRPr lang="en-US" sz="2000" b="0" i="0" u="none" strike="noStrike" dirty="0">
                        <a:solidFill>
                          <a:srgbClr val="000000"/>
                        </a:solidFill>
                        <a:latin typeface="Calibri"/>
                      </a:endParaRPr>
                    </a:p>
                  </a:txBody>
                  <a:tcPr marL="9525" marR="9525" marT="9525" marB="0" anchor="b"/>
                </a:tc>
                <a:tc>
                  <a:txBody>
                    <a:bodyPr/>
                    <a:lstStyle/>
                    <a:p>
                      <a:pPr algn="ctr" fontAlgn="b"/>
                      <a:r>
                        <a:rPr lang="en-US" sz="2000" u="none" strike="noStrike" dirty="0" smtClean="0"/>
                        <a:t>Sep</a:t>
                      </a:r>
                      <a:r>
                        <a:rPr lang="en-US" sz="2000" u="none" strike="noStrike" baseline="0" dirty="0" smtClean="0"/>
                        <a:t> 11, 2014</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smtClean="0"/>
                        <a:t>5 PM Eastern</a:t>
                      </a:r>
                      <a:endParaRPr lang="en-US" sz="2000" b="0" i="0" u="none" strike="noStrike" dirty="0">
                        <a:solidFill>
                          <a:srgbClr val="000000"/>
                        </a:solidFill>
                        <a:latin typeface="Calibri"/>
                      </a:endParaRPr>
                    </a:p>
                  </a:txBody>
                  <a:tcPr marL="9525" marR="9525" marT="9525" marB="0" anchor="b"/>
                </a:tc>
                <a:tc>
                  <a:txBody>
                    <a:bodyPr/>
                    <a:lstStyle/>
                    <a:p>
                      <a:pPr algn="ctr" fontAlgn="b"/>
                      <a:r>
                        <a:rPr lang="en-US" sz="1800" b="0" i="0" u="none" strike="noStrike" baseline="0" dirty="0" smtClean="0">
                          <a:solidFill>
                            <a:srgbClr val="000000"/>
                          </a:solidFill>
                          <a:latin typeface="Calibri"/>
                        </a:rPr>
                        <a:t>6 weeks for PIs to write preproposals</a:t>
                      </a:r>
                      <a:endParaRPr lang="en-US" sz="1800" b="0" i="0" u="none" strike="noStrike" dirty="0">
                        <a:solidFill>
                          <a:srgbClr val="000000"/>
                        </a:solidFill>
                        <a:latin typeface="Calibri"/>
                      </a:endParaRPr>
                    </a:p>
                  </a:txBody>
                  <a:tcPr marL="9525" marR="9525" marT="9525" marB="0" anchor="b"/>
                </a:tc>
              </a:tr>
              <a:tr h="584200">
                <a:tc>
                  <a:txBody>
                    <a:bodyPr/>
                    <a:lstStyle/>
                    <a:p>
                      <a:pPr algn="ctr" fontAlgn="b"/>
                      <a:r>
                        <a:rPr lang="en-US" sz="2000" u="none" strike="noStrike" dirty="0" smtClean="0"/>
                        <a:t>Encourage / Discourage Decisions*:</a:t>
                      </a:r>
                      <a:endParaRPr lang="en-US" sz="2000" b="0" i="0" u="none" strike="noStrike" dirty="0">
                        <a:solidFill>
                          <a:srgbClr val="000000"/>
                        </a:solidFill>
                        <a:latin typeface="Calibri"/>
                      </a:endParaRPr>
                    </a:p>
                  </a:txBody>
                  <a:tcPr marL="9525" marR="9525" marT="9525" marB="0" anchor="b"/>
                </a:tc>
                <a:tc>
                  <a:txBody>
                    <a:bodyPr/>
                    <a:lstStyle/>
                    <a:p>
                      <a:pPr algn="ctr" fontAlgn="b"/>
                      <a:r>
                        <a:rPr lang="en-US" sz="2000" u="none" strike="noStrike" baseline="0" dirty="0" smtClean="0"/>
                        <a:t>Oct 9, 2014</a:t>
                      </a:r>
                      <a:endParaRPr lang="en-US" sz="2000" b="0" i="0" u="none" strike="noStrike" dirty="0">
                        <a:solidFill>
                          <a:srgbClr val="000000"/>
                        </a:solidFill>
                        <a:latin typeface="Calibri"/>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smtClean="0"/>
                        <a:t>5 PM Eastern</a:t>
                      </a:r>
                      <a:endParaRPr lang="en-US" sz="2000" b="0" i="0" u="none" strike="noStrike" dirty="0" smtClean="0">
                        <a:solidFill>
                          <a:srgbClr val="000000"/>
                        </a:solidFill>
                        <a:latin typeface="+mn-lt"/>
                      </a:endParaRPr>
                    </a:p>
                  </a:txBody>
                  <a:tcPr marL="9525" marR="9525" marT="9525" marB="0" anchor="b"/>
                </a:tc>
                <a:tc>
                  <a:txBody>
                    <a:bodyPr/>
                    <a:lstStyle/>
                    <a:p>
                      <a:pPr algn="ctr" fontAlgn="b"/>
                      <a:r>
                        <a:rPr lang="en-US" sz="1800" b="0" i="0" u="none" strike="noStrike" dirty="0" smtClean="0">
                          <a:solidFill>
                            <a:srgbClr val="000000"/>
                          </a:solidFill>
                          <a:latin typeface="Calibri"/>
                        </a:rPr>
                        <a:t>4</a:t>
                      </a:r>
                      <a:r>
                        <a:rPr lang="en-US" sz="1800" b="0" i="0" u="none" strike="noStrike" baseline="0" dirty="0" smtClean="0">
                          <a:solidFill>
                            <a:srgbClr val="000000"/>
                          </a:solidFill>
                          <a:latin typeface="Calibri"/>
                        </a:rPr>
                        <a:t> weeks for DOE to decide</a:t>
                      </a:r>
                      <a:endParaRPr lang="en-US" sz="1800" b="0" i="0" u="none" strike="noStrike" dirty="0">
                        <a:solidFill>
                          <a:srgbClr val="000000"/>
                        </a:solidFill>
                        <a:latin typeface="Calibri"/>
                      </a:endParaRPr>
                    </a:p>
                  </a:txBody>
                  <a:tcPr marL="9525" marR="9525" marT="9525" marB="0" anchor="b"/>
                </a:tc>
              </a:tr>
              <a:tr h="584200">
                <a:tc>
                  <a:txBody>
                    <a:bodyPr/>
                    <a:lstStyle/>
                    <a:p>
                      <a:pPr algn="ctr" fontAlgn="b"/>
                      <a:r>
                        <a:rPr lang="en-US" sz="2000" u="none" strike="noStrike" dirty="0"/>
                        <a:t>Due date for </a:t>
                      </a:r>
                      <a:r>
                        <a:rPr lang="en-US" sz="2000" u="none" strike="noStrike" dirty="0" smtClean="0"/>
                        <a:t>Proposals**:</a:t>
                      </a:r>
                      <a:endParaRPr lang="en-US" sz="2000" b="0" i="0" u="none" strike="noStrike" dirty="0">
                        <a:solidFill>
                          <a:srgbClr val="000000"/>
                        </a:solidFill>
                        <a:latin typeface="Calibri"/>
                      </a:endParaRPr>
                    </a:p>
                  </a:txBody>
                  <a:tcPr marL="9525" marR="9525" marT="9525" marB="0" anchor="b"/>
                </a:tc>
                <a:tc>
                  <a:txBody>
                    <a:bodyPr/>
                    <a:lstStyle/>
                    <a:p>
                      <a:pPr algn="ctr" fontAlgn="b"/>
                      <a:r>
                        <a:rPr lang="en-US" sz="2000" u="none" strike="noStrike" dirty="0" smtClean="0"/>
                        <a:t>Nov 20, 2014 </a:t>
                      </a:r>
                      <a:endParaRPr lang="en-US" sz="2000" b="0" i="0" u="none" strike="noStrike" dirty="0">
                        <a:solidFill>
                          <a:srgbClr val="000000"/>
                        </a:solidFill>
                        <a:latin typeface="Calibri"/>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smtClean="0"/>
                        <a:t>5 PM Eastern</a:t>
                      </a:r>
                      <a:endParaRPr lang="en-US" sz="2000" b="0" i="0" u="none" strike="noStrike" dirty="0" smtClean="0">
                        <a:solidFill>
                          <a:srgbClr val="000000"/>
                        </a:solidFill>
                        <a:latin typeface="+mn-lt"/>
                      </a:endParaRPr>
                    </a:p>
                  </a:txBody>
                  <a:tcPr marL="9525" marR="9525" marT="9525" marB="0" anchor="b"/>
                </a:tc>
                <a:tc>
                  <a:txBody>
                    <a:bodyPr/>
                    <a:lstStyle/>
                    <a:p>
                      <a:pPr algn="ctr" fontAlgn="b"/>
                      <a:r>
                        <a:rPr lang="en-US" sz="1800" b="0" i="0" u="none" strike="noStrike" baseline="0" dirty="0" smtClean="0">
                          <a:solidFill>
                            <a:srgbClr val="000000"/>
                          </a:solidFill>
                          <a:latin typeface="Calibri"/>
                        </a:rPr>
                        <a:t>8 weeks for PIs to write proposals</a:t>
                      </a:r>
                      <a:endParaRPr lang="en-US" sz="1800" b="0" i="0" u="none" strike="noStrike" dirty="0">
                        <a:solidFill>
                          <a:srgbClr val="000000"/>
                        </a:solidFill>
                        <a:latin typeface="Calibri"/>
                      </a:endParaRPr>
                    </a:p>
                  </a:txBody>
                  <a:tcPr marL="9525" marR="9525" marT="9525" marB="0" anchor="b"/>
                </a:tc>
              </a:tr>
              <a:tr h="584200">
                <a:tc>
                  <a:txBody>
                    <a:bodyPr/>
                    <a:lstStyle/>
                    <a:p>
                      <a:pPr algn="ctr" fontAlgn="b"/>
                      <a:r>
                        <a:rPr lang="en-US" sz="2000" u="none" strike="noStrike" dirty="0" smtClean="0"/>
                        <a:t>Target</a:t>
                      </a:r>
                      <a:r>
                        <a:rPr lang="en-US" sz="2000" u="none" strike="noStrike" baseline="0" dirty="0" smtClean="0"/>
                        <a:t> </a:t>
                      </a:r>
                      <a:r>
                        <a:rPr lang="en-US" sz="2000" u="none" strike="noStrike" dirty="0" smtClean="0"/>
                        <a:t>Award </a:t>
                      </a:r>
                      <a:r>
                        <a:rPr lang="en-US" sz="2000" u="none" strike="noStrike" dirty="0"/>
                        <a:t>Start Date:</a:t>
                      </a:r>
                      <a:endParaRPr lang="en-US" sz="2000" b="0" i="0" u="none" strike="noStrike" dirty="0">
                        <a:solidFill>
                          <a:srgbClr val="000000"/>
                        </a:solidFill>
                        <a:latin typeface="Calibri"/>
                      </a:endParaRPr>
                    </a:p>
                  </a:txBody>
                  <a:tcPr marL="9525" marR="9525" marT="9525" marB="0" anchor="b"/>
                </a:tc>
                <a:tc>
                  <a:txBody>
                    <a:bodyPr/>
                    <a:lstStyle/>
                    <a:p>
                      <a:pPr algn="ctr" fontAlgn="b"/>
                      <a:r>
                        <a:rPr lang="en-US" sz="2000" u="none" strike="noStrike" dirty="0" smtClean="0"/>
                        <a:t>Jul</a:t>
                      </a:r>
                      <a:r>
                        <a:rPr lang="en-US" sz="2000" u="none" strike="noStrike" baseline="0" dirty="0" smtClean="0"/>
                        <a:t> 15, 2014</a:t>
                      </a:r>
                      <a:endParaRPr lang="en-US" sz="2000" b="0" i="0" u="none" strike="noStrike" dirty="0">
                        <a:solidFill>
                          <a:srgbClr val="000000"/>
                        </a:solidFill>
                        <a:latin typeface="Calibri"/>
                      </a:endParaRPr>
                    </a:p>
                  </a:txBody>
                  <a:tcPr marL="9525" marR="9525" marT="9525" marB="0" anchor="b"/>
                </a:tc>
                <a:tc>
                  <a:txBody>
                    <a:bodyPr/>
                    <a:lstStyle/>
                    <a:p>
                      <a:pPr algn="ctr" fontAlgn="b"/>
                      <a:endParaRPr lang="en-US" sz="2000" b="0" i="0" u="none" strike="noStrike" dirty="0">
                        <a:solidFill>
                          <a:srgbClr val="000000"/>
                        </a:solidFill>
                        <a:latin typeface="Calibri"/>
                      </a:endParaRPr>
                    </a:p>
                  </a:txBody>
                  <a:tcPr marL="9525" marR="9525" marT="9525" marB="0" anchor="b"/>
                </a:tc>
                <a:tc>
                  <a:txBody>
                    <a:bodyPr/>
                    <a:lstStyle/>
                    <a:p>
                      <a:pPr algn="ctr" fontAlgn="b"/>
                      <a:endParaRPr lang="en-US" sz="1800" b="0" i="0" u="none" strike="noStrike" dirty="0">
                        <a:solidFill>
                          <a:srgbClr val="000000"/>
                        </a:solidFill>
                        <a:latin typeface="Calibri"/>
                      </a:endParaRPr>
                    </a:p>
                  </a:txBody>
                  <a:tcPr marL="9525" marR="9525" marT="9525" marB="0" anchor="b"/>
                </a:tc>
              </a:tr>
            </a:tbl>
          </a:graphicData>
        </a:graphic>
      </p:graphicFrame>
      <p:sp>
        <p:nvSpPr>
          <p:cNvPr id="9" name="Rectangle 8"/>
          <p:cNvSpPr/>
          <p:nvPr/>
        </p:nvSpPr>
        <p:spPr>
          <a:xfrm>
            <a:off x="533400" y="5410200"/>
            <a:ext cx="8305800" cy="646331"/>
          </a:xfrm>
          <a:prstGeom prst="rect">
            <a:avLst/>
          </a:prstGeom>
        </p:spPr>
        <p:txBody>
          <a:bodyPr wrap="square">
            <a:spAutoFit/>
          </a:bodyPr>
          <a:lstStyle/>
          <a:p>
            <a:r>
              <a:rPr lang="en-US" dirty="0" smtClean="0"/>
              <a:t>*In the past, we have encouraged ~90% of </a:t>
            </a:r>
            <a:r>
              <a:rPr lang="en-US" dirty="0" err="1" smtClean="0"/>
              <a:t>preproposals</a:t>
            </a:r>
            <a:r>
              <a:rPr lang="en-US" dirty="0" smtClean="0"/>
              <a:t>.</a:t>
            </a:r>
          </a:p>
          <a:p>
            <a:r>
              <a:rPr lang="en-US" dirty="0" smtClean="0"/>
              <a:t>**In the past, we have received proposals for ~80% of the encouraged </a:t>
            </a:r>
            <a:r>
              <a:rPr lang="en-US" dirty="0" err="1" smtClean="0"/>
              <a:t>preproposals</a:t>
            </a:r>
            <a:r>
              <a:rPr lang="en-US" dirty="0" smtClean="0"/>
              <a:t>.</a:t>
            </a:r>
          </a:p>
        </p:txBody>
      </p:sp>
      <p:sp>
        <p:nvSpPr>
          <p:cNvPr id="8" name="Rectangle 7"/>
          <p:cNvSpPr/>
          <p:nvPr/>
        </p:nvSpPr>
        <p:spPr>
          <a:xfrm>
            <a:off x="3810000" y="6324600"/>
            <a:ext cx="3887090" cy="369332"/>
          </a:xfrm>
          <a:prstGeom prst="rect">
            <a:avLst/>
          </a:prstGeom>
        </p:spPr>
        <p:txBody>
          <a:bodyPr wrap="none">
            <a:spAutoFit/>
          </a:bodyPr>
          <a:lstStyle/>
          <a:p>
            <a:r>
              <a:rPr lang="en-US" dirty="0"/>
              <a:t>http://science.energy.gov/early-career/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6CA2777-A89F-4130-B308-73BB65955918}" type="slidenum">
              <a:rPr lang="en-US" smtClean="0"/>
              <a:pPr/>
              <a:t>15</a:t>
            </a:fld>
            <a:endParaRPr lang="en-US"/>
          </a:p>
        </p:txBody>
      </p:sp>
      <p:sp>
        <p:nvSpPr>
          <p:cNvPr id="5" name="Footer Placeholder 4"/>
          <p:cNvSpPr>
            <a:spLocks noGrp="1"/>
          </p:cNvSpPr>
          <p:nvPr>
            <p:ph type="ftr" sz="quarter" idx="12"/>
          </p:nvPr>
        </p:nvSpPr>
        <p:spPr/>
        <p:txBody>
          <a:bodyPr/>
          <a:lstStyle/>
          <a:p>
            <a:r>
              <a:rPr lang="en-US" smtClean="0"/>
              <a:t>http://science.energy.gov/early-career/</a:t>
            </a:r>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331" t="12226" r="22644" b="2750"/>
          <a:stretch/>
        </p:blipFill>
        <p:spPr bwMode="auto">
          <a:xfrm rot="247154">
            <a:off x="3510653" y="104831"/>
            <a:ext cx="5531464" cy="67155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445655" y="1447800"/>
            <a:ext cx="26670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Deadlines</a:t>
            </a:r>
          </a:p>
          <a:p>
            <a:pPr marL="285750" indent="-285750">
              <a:buFont typeface="Arial" panose="020B0604020202020204" pitchFamily="34" charset="0"/>
              <a:buChar char="•"/>
            </a:pPr>
            <a:r>
              <a:rPr lang="en-US" dirty="0" smtClean="0"/>
              <a:t>Direct links to announcements</a:t>
            </a:r>
          </a:p>
          <a:p>
            <a:pPr marL="285750" indent="-285750">
              <a:buFont typeface="Arial" panose="020B0604020202020204" pitchFamily="34" charset="0"/>
              <a:buChar char="•"/>
            </a:pPr>
            <a:r>
              <a:rPr lang="en-US" dirty="0" smtClean="0"/>
              <a:t>Links to PAMS for submitting </a:t>
            </a:r>
            <a:r>
              <a:rPr lang="en-US" dirty="0" err="1" smtClean="0"/>
              <a:t>preproposal</a:t>
            </a:r>
            <a:endParaRPr lang="en-US" dirty="0" smtClean="0"/>
          </a:p>
          <a:p>
            <a:pPr marL="285750" indent="-285750">
              <a:buFont typeface="Arial" panose="020B0604020202020204" pitchFamily="34" charset="0"/>
              <a:buChar char="•"/>
            </a:pPr>
            <a:r>
              <a:rPr lang="en-US" dirty="0" smtClean="0"/>
              <a:t>Frequently Asked Questions (FAQ)</a:t>
            </a:r>
          </a:p>
          <a:p>
            <a:pPr marL="285750" indent="-285750">
              <a:buFont typeface="Arial" panose="020B0604020202020204" pitchFamily="34" charset="0"/>
              <a:buChar char="•"/>
            </a:pPr>
            <a:r>
              <a:rPr lang="en-US" dirty="0" smtClean="0"/>
              <a:t>Award abstracts from first five years of the program office</a:t>
            </a:r>
          </a:p>
        </p:txBody>
      </p:sp>
      <p:sp>
        <p:nvSpPr>
          <p:cNvPr id="6" name="Rectangle 5"/>
          <p:cNvSpPr/>
          <p:nvPr/>
        </p:nvSpPr>
        <p:spPr>
          <a:xfrm>
            <a:off x="228600" y="4683265"/>
            <a:ext cx="4175630" cy="369332"/>
          </a:xfrm>
          <a:prstGeom prst="rect">
            <a:avLst/>
          </a:prstGeom>
          <a:solidFill>
            <a:schemeClr val="bg1"/>
          </a:solidFill>
          <a:ln>
            <a:solidFill>
              <a:srgbClr val="146737"/>
            </a:solidFill>
          </a:ln>
        </p:spPr>
        <p:txBody>
          <a:bodyPr wrap="none">
            <a:spAutoFit/>
          </a:bodyPr>
          <a:lstStyle/>
          <a:p>
            <a:pPr marL="285750" indent="-285750">
              <a:buFont typeface="Arial" panose="020B0604020202020204" pitchFamily="34" charset="0"/>
              <a:buChar char="•"/>
            </a:pPr>
            <a:r>
              <a:rPr lang="en-US" dirty="0"/>
              <a:t>http://science.energy.gov/early-career/</a:t>
            </a:r>
          </a:p>
        </p:txBody>
      </p:sp>
      <p:sp>
        <p:nvSpPr>
          <p:cNvPr id="8" name="Title 7"/>
          <p:cNvSpPr>
            <a:spLocks noGrp="1"/>
          </p:cNvSpPr>
          <p:nvPr>
            <p:ph type="title"/>
          </p:nvPr>
        </p:nvSpPr>
        <p:spPr/>
        <p:txBody>
          <a:bodyPr>
            <a:normAutofit/>
          </a:bodyPr>
          <a:lstStyle/>
          <a:p>
            <a:pPr algn="l"/>
            <a:r>
              <a:rPr lang="en-US" dirty="0"/>
              <a:t>Early Career Research </a:t>
            </a:r>
            <a:br>
              <a:rPr lang="en-US" dirty="0"/>
            </a:br>
            <a:r>
              <a:rPr lang="en-US" dirty="0"/>
              <a:t>Program </a:t>
            </a:r>
            <a:r>
              <a:rPr lang="en-US" dirty="0" smtClean="0"/>
              <a:t>Website</a:t>
            </a:r>
            <a:endParaRPr lang="en-US" dirty="0"/>
          </a:p>
        </p:txBody>
      </p:sp>
    </p:spTree>
    <p:extLst>
      <p:ext uri="{BB962C8B-B14F-4D97-AF65-F5344CB8AC3E}">
        <p14:creationId xmlns:p14="http://schemas.microsoft.com/office/powerpoint/2010/main" val="840843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1066800"/>
            <a:ext cx="8410575" cy="5011739"/>
          </a:xfrm>
        </p:spPr>
        <p:txBody>
          <a:bodyPr/>
          <a:lstStyle/>
          <a:p>
            <a:r>
              <a:rPr lang="en-US" sz="2000" dirty="0" smtClean="0"/>
              <a:t>306 awards made </a:t>
            </a:r>
            <a:r>
              <a:rPr lang="en-US" sz="2000" smtClean="0"/>
              <a:t>over </a:t>
            </a:r>
            <a:r>
              <a:rPr lang="en-US" sz="2000" smtClean="0"/>
              <a:t>five </a:t>
            </a:r>
            <a:r>
              <a:rPr lang="en-US" sz="2000" dirty="0" smtClean="0"/>
              <a:t>years.</a:t>
            </a:r>
          </a:p>
          <a:p>
            <a:pPr lvl="1"/>
            <a:r>
              <a:rPr lang="en-US" sz="1800" dirty="0" smtClean="0"/>
              <a:t>204 university awards</a:t>
            </a:r>
          </a:p>
          <a:p>
            <a:pPr lvl="1"/>
            <a:r>
              <a:rPr lang="en-US" sz="1800" dirty="0" smtClean="0"/>
              <a:t>102 DOE National Laboratory awards</a:t>
            </a:r>
          </a:p>
          <a:p>
            <a:r>
              <a:rPr lang="en-US" sz="2000" dirty="0" smtClean="0"/>
              <a:t>Awards made at 14 labs and 92 universities in 37 states.</a:t>
            </a:r>
          </a:p>
          <a:p>
            <a:r>
              <a:rPr lang="en-US" sz="2000" dirty="0"/>
              <a:t>Percentage women awardees 28%, 26%, 20%, 25%, and 33% in FY14, FY13, FY12, FY11, and FY10, respectively</a:t>
            </a:r>
            <a:r>
              <a:rPr lang="en-US" sz="2000" dirty="0" smtClean="0"/>
              <a:t>.</a:t>
            </a:r>
            <a:endParaRPr lang="en-US" sz="2000" dirty="0"/>
          </a:p>
        </p:txBody>
      </p:sp>
      <p:sp>
        <p:nvSpPr>
          <p:cNvPr id="3" name="Title 2"/>
          <p:cNvSpPr>
            <a:spLocks noGrp="1"/>
          </p:cNvSpPr>
          <p:nvPr>
            <p:ph type="title"/>
          </p:nvPr>
        </p:nvSpPr>
        <p:spPr/>
        <p:txBody>
          <a:bodyPr/>
          <a:lstStyle/>
          <a:p>
            <a:r>
              <a:rPr lang="en-US" dirty="0"/>
              <a:t>Early Career Research </a:t>
            </a:r>
            <a:r>
              <a:rPr lang="en-US" dirty="0" smtClean="0"/>
              <a:t>Program: Results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16</a:t>
            </a:fld>
            <a:endParaRPr lang="en-US"/>
          </a:p>
        </p:txBody>
      </p:sp>
      <p:sp>
        <p:nvSpPr>
          <p:cNvPr id="5" name="Footer Placeholder 4"/>
          <p:cNvSpPr>
            <a:spLocks noGrp="1"/>
          </p:cNvSpPr>
          <p:nvPr>
            <p:ph type="ftr" sz="quarter" idx="12"/>
          </p:nvPr>
        </p:nvSpPr>
        <p:spPr/>
        <p:txBody>
          <a:bodyPr/>
          <a:lstStyle/>
          <a:p>
            <a:endParaRPr lang="en-US"/>
          </a:p>
        </p:txBody>
      </p:sp>
      <p:graphicFrame>
        <p:nvGraphicFramePr>
          <p:cNvPr id="7" name="Content Placeholder 5"/>
          <p:cNvGraphicFramePr>
            <a:graphicFrameLocks/>
          </p:cNvGraphicFramePr>
          <p:nvPr>
            <p:extLst>
              <p:ext uri="{D42A27DB-BD31-4B8C-83A1-F6EECF244321}">
                <p14:modId xmlns:p14="http://schemas.microsoft.com/office/powerpoint/2010/main" val="4032247347"/>
              </p:ext>
            </p:extLst>
          </p:nvPr>
        </p:nvGraphicFramePr>
        <p:xfrm>
          <a:off x="1371600" y="3200400"/>
          <a:ext cx="5715000" cy="2697378"/>
        </p:xfrm>
        <a:graphic>
          <a:graphicData uri="http://schemas.openxmlformats.org/drawingml/2006/table">
            <a:tbl>
              <a:tblPr firstRow="1" bandRow="1">
                <a:tableStyleId>{8799B23B-EC83-4686-B30A-512413B5E67A}</a:tableStyleId>
              </a:tblPr>
              <a:tblGrid>
                <a:gridCol w="1428750"/>
                <a:gridCol w="1428750"/>
                <a:gridCol w="1428750"/>
                <a:gridCol w="1428750"/>
              </a:tblGrid>
              <a:tr h="868318">
                <a:tc>
                  <a:txBody>
                    <a:bodyPr/>
                    <a:lstStyle/>
                    <a:p>
                      <a:endParaRPr lang="en-US" sz="1600" dirty="0" smtClean="0"/>
                    </a:p>
                    <a:p>
                      <a:pPr algn="ctr"/>
                      <a:r>
                        <a:rPr lang="en-US" sz="1600" dirty="0" smtClean="0"/>
                        <a:t>Fiscal </a:t>
                      </a:r>
                      <a:br>
                        <a:rPr lang="en-US" sz="1600" dirty="0" smtClean="0"/>
                      </a:br>
                      <a:r>
                        <a:rPr lang="en-US" sz="1600" dirty="0" smtClean="0"/>
                        <a:t>Year</a:t>
                      </a:r>
                      <a:endParaRPr lang="en-US" sz="1600" dirty="0"/>
                    </a:p>
                  </a:txBody>
                  <a:tcPr/>
                </a:tc>
                <a:tc>
                  <a:txBody>
                    <a:bodyPr/>
                    <a:lstStyle/>
                    <a:p>
                      <a:pPr algn="ctr"/>
                      <a:r>
                        <a:rPr lang="en-US" sz="1600" dirty="0" smtClean="0"/>
                        <a:t>Number</a:t>
                      </a:r>
                      <a:r>
                        <a:rPr lang="en-US" sz="1600" baseline="0" dirty="0" smtClean="0"/>
                        <a:t> of </a:t>
                      </a:r>
                      <a:r>
                        <a:rPr lang="en-US" sz="1600" dirty="0" smtClean="0"/>
                        <a:t>Proposals Received</a:t>
                      </a:r>
                      <a:endParaRPr lang="en-US" sz="1600" dirty="0"/>
                    </a:p>
                  </a:txBody>
                  <a:tcPr/>
                </a:tc>
                <a:tc>
                  <a:txBody>
                    <a:bodyPr/>
                    <a:lstStyle/>
                    <a:p>
                      <a:pPr algn="ctr"/>
                      <a:r>
                        <a:rPr lang="en-US" sz="1600" dirty="0" smtClean="0"/>
                        <a:t>Number of </a:t>
                      </a:r>
                      <a:br>
                        <a:rPr lang="en-US" sz="1600" dirty="0" smtClean="0"/>
                      </a:br>
                      <a:r>
                        <a:rPr lang="en-US" sz="1600" dirty="0" smtClean="0"/>
                        <a:t>Awards </a:t>
                      </a:r>
                      <a:br>
                        <a:rPr lang="en-US" sz="1600" dirty="0" smtClean="0"/>
                      </a:br>
                      <a:r>
                        <a:rPr lang="en-US" sz="1600" dirty="0" smtClean="0"/>
                        <a:t>Made</a:t>
                      </a:r>
                      <a:endParaRPr lang="en-US" sz="1600" dirty="0"/>
                    </a:p>
                  </a:txBody>
                  <a:tcPr/>
                </a:tc>
                <a:tc>
                  <a:txBody>
                    <a:bodyPr/>
                    <a:lstStyle/>
                    <a:p>
                      <a:pPr algn="ctr"/>
                      <a:r>
                        <a:rPr lang="en-US" sz="1600" dirty="0" smtClean="0"/>
                        <a:t>Success </a:t>
                      </a:r>
                      <a:br>
                        <a:rPr lang="en-US" sz="1600" dirty="0" smtClean="0"/>
                      </a:br>
                      <a:r>
                        <a:rPr lang="en-US" sz="1600" dirty="0" smtClean="0"/>
                        <a:t>Rate</a:t>
                      </a:r>
                      <a:endParaRPr lang="en-US" sz="1600" dirty="0"/>
                    </a:p>
                  </a:txBody>
                  <a:tcPr/>
                </a:tc>
              </a:tr>
              <a:tr h="365812">
                <a:tc>
                  <a:txBody>
                    <a:bodyPr/>
                    <a:lstStyle/>
                    <a:p>
                      <a:pPr algn="ctr"/>
                      <a:r>
                        <a:rPr lang="en-US" b="1" dirty="0" smtClean="0"/>
                        <a:t>FY10</a:t>
                      </a:r>
                    </a:p>
                  </a:txBody>
                  <a:tcPr anchor="ctr"/>
                </a:tc>
                <a:tc>
                  <a:txBody>
                    <a:bodyPr/>
                    <a:lstStyle/>
                    <a:p>
                      <a:pPr algn="ctr" fontAlgn="b"/>
                      <a:r>
                        <a:rPr lang="en-US" sz="1800" u="none" strike="noStrike" dirty="0" smtClean="0">
                          <a:latin typeface="+mj-lt"/>
                        </a:rPr>
                        <a:t>1744</a:t>
                      </a:r>
                    </a:p>
                  </a:txBody>
                  <a:tcPr marL="9525" marR="9525" marT="9525" marB="0" anchor="ctr"/>
                </a:tc>
                <a:tc>
                  <a:txBody>
                    <a:bodyPr/>
                    <a:lstStyle/>
                    <a:p>
                      <a:pPr algn="ctr"/>
                      <a:r>
                        <a:rPr lang="en-US" dirty="0" smtClean="0">
                          <a:latin typeface="+mj-lt"/>
                        </a:rPr>
                        <a:t>69</a:t>
                      </a:r>
                      <a:endParaRPr lang="en-US" dirty="0">
                        <a:latin typeface="+mj-lt"/>
                      </a:endParaRPr>
                    </a:p>
                  </a:txBody>
                  <a:tcPr marL="9525" marR="9525" marT="9525" marB="0" anchor="ctr"/>
                </a:tc>
                <a:tc>
                  <a:txBody>
                    <a:bodyPr/>
                    <a:lstStyle/>
                    <a:p>
                      <a:pPr algn="ctr"/>
                      <a:r>
                        <a:rPr lang="en-US" dirty="0" smtClean="0">
                          <a:latin typeface="+mj-lt"/>
                        </a:rPr>
                        <a:t>4 %</a:t>
                      </a:r>
                    </a:p>
                  </a:txBody>
                  <a:tcPr marL="9525" marR="9525" marT="9525" marB="0" anchor="ctr"/>
                </a:tc>
              </a:tr>
              <a:tr h="365812">
                <a:tc>
                  <a:txBody>
                    <a:bodyPr/>
                    <a:lstStyle/>
                    <a:p>
                      <a:pPr algn="ctr"/>
                      <a:r>
                        <a:rPr lang="en-US" b="1" dirty="0" smtClean="0"/>
                        <a:t>FY11</a:t>
                      </a:r>
                    </a:p>
                  </a:txBody>
                  <a:tcPr anchor="ctr"/>
                </a:tc>
                <a:tc>
                  <a:txBody>
                    <a:bodyPr/>
                    <a:lstStyle/>
                    <a:p>
                      <a:pPr algn="ctr" fontAlgn="b"/>
                      <a:r>
                        <a:rPr lang="en-US" sz="1800" u="none" strike="noStrike" dirty="0" smtClean="0">
                          <a:latin typeface="+mj-lt"/>
                        </a:rPr>
                        <a:t>1149</a:t>
                      </a:r>
                    </a:p>
                  </a:txBody>
                  <a:tcPr marL="9525" marR="9525" marT="9525" marB="0" anchor="ctr"/>
                </a:tc>
                <a:tc>
                  <a:txBody>
                    <a:bodyPr/>
                    <a:lstStyle/>
                    <a:p>
                      <a:pPr algn="ctr"/>
                      <a:r>
                        <a:rPr lang="en-US" dirty="0" smtClean="0">
                          <a:latin typeface="+mj-lt"/>
                        </a:rPr>
                        <a:t>69</a:t>
                      </a:r>
                      <a:endParaRPr lang="en-US" dirty="0">
                        <a:latin typeface="+mj-lt"/>
                      </a:endParaRPr>
                    </a:p>
                  </a:txBody>
                  <a:tcPr marL="9525" marR="9525" marT="9525" marB="0" anchor="ctr"/>
                </a:tc>
                <a:tc>
                  <a:txBody>
                    <a:bodyPr/>
                    <a:lstStyle/>
                    <a:p>
                      <a:pPr algn="ctr"/>
                      <a:r>
                        <a:rPr lang="en-US" dirty="0" smtClean="0">
                          <a:latin typeface="+mj-lt"/>
                        </a:rPr>
                        <a:t>6 %</a:t>
                      </a:r>
                    </a:p>
                  </a:txBody>
                  <a:tcPr marL="9525" marR="9525" marT="9525" marB="0" anchor="ctr"/>
                </a:tc>
              </a:tr>
              <a:tr h="365812">
                <a:tc>
                  <a:txBody>
                    <a:bodyPr/>
                    <a:lstStyle/>
                    <a:p>
                      <a:pPr algn="ctr"/>
                      <a:r>
                        <a:rPr lang="en-US" b="1" dirty="0" smtClean="0"/>
                        <a:t>FY12</a:t>
                      </a:r>
                    </a:p>
                  </a:txBody>
                  <a:tcPr anchor="ctr"/>
                </a:tc>
                <a:tc>
                  <a:txBody>
                    <a:bodyPr/>
                    <a:lstStyle/>
                    <a:p>
                      <a:pPr algn="ctr" fontAlgn="b"/>
                      <a:r>
                        <a:rPr lang="en-US" sz="1800" u="none" strike="noStrike" dirty="0" smtClean="0">
                          <a:latin typeface="+mj-lt"/>
                        </a:rPr>
                        <a:t>838</a:t>
                      </a:r>
                    </a:p>
                  </a:txBody>
                  <a:tcPr marL="9525" marR="9525" marT="9525" marB="0" anchor="ctr"/>
                </a:tc>
                <a:tc>
                  <a:txBody>
                    <a:bodyPr/>
                    <a:lstStyle/>
                    <a:p>
                      <a:pPr algn="ctr"/>
                      <a:r>
                        <a:rPr lang="en-US" dirty="0" smtClean="0">
                          <a:latin typeface="+mj-lt"/>
                        </a:rPr>
                        <a:t>68</a:t>
                      </a:r>
                      <a:endParaRPr lang="en-US" dirty="0">
                        <a:latin typeface="+mj-lt"/>
                      </a:endParaRPr>
                    </a:p>
                  </a:txBody>
                  <a:tcPr marL="9525" marR="9525" marT="9525" marB="0" anchor="ctr"/>
                </a:tc>
                <a:tc>
                  <a:txBody>
                    <a:bodyPr/>
                    <a:lstStyle/>
                    <a:p>
                      <a:pPr algn="ctr"/>
                      <a:r>
                        <a:rPr lang="en-US" dirty="0" smtClean="0">
                          <a:latin typeface="+mj-lt"/>
                        </a:rPr>
                        <a:t>8 %</a:t>
                      </a:r>
                    </a:p>
                  </a:txBody>
                  <a:tcPr marL="9525" marR="9525" marT="9525" marB="0" anchor="ctr"/>
                </a:tc>
              </a:tr>
              <a:tr h="365812">
                <a:tc>
                  <a:txBody>
                    <a:bodyPr/>
                    <a:lstStyle/>
                    <a:p>
                      <a:pPr algn="ctr"/>
                      <a:r>
                        <a:rPr lang="en-US" b="1" dirty="0" smtClean="0"/>
                        <a:t>FY13</a:t>
                      </a:r>
                    </a:p>
                  </a:txBody>
                  <a:tcPr anchor="ctr"/>
                </a:tc>
                <a:tc>
                  <a:txBody>
                    <a:bodyPr/>
                    <a:lstStyle/>
                    <a:p>
                      <a:pPr algn="ctr" fontAlgn="b"/>
                      <a:r>
                        <a:rPr lang="en-US" sz="1800" u="none" strike="noStrike" dirty="0" smtClean="0">
                          <a:latin typeface="+mj-lt"/>
                        </a:rPr>
                        <a:t>770</a:t>
                      </a:r>
                    </a:p>
                  </a:txBody>
                  <a:tcPr marL="9525" marR="9525" marT="9525" marB="0" anchor="ctr"/>
                </a:tc>
                <a:tc>
                  <a:txBody>
                    <a:bodyPr/>
                    <a:lstStyle/>
                    <a:p>
                      <a:pPr algn="ctr"/>
                      <a:r>
                        <a:rPr lang="en-US" dirty="0" smtClean="0">
                          <a:latin typeface="+mj-lt"/>
                        </a:rPr>
                        <a:t>65</a:t>
                      </a:r>
                      <a:endParaRPr lang="en-US" dirty="0">
                        <a:latin typeface="+mj-lt"/>
                      </a:endParaRPr>
                    </a:p>
                  </a:txBody>
                  <a:tcPr marL="9525" marR="9525" marT="9525" marB="0" anchor="ctr"/>
                </a:tc>
                <a:tc>
                  <a:txBody>
                    <a:bodyPr/>
                    <a:lstStyle/>
                    <a:p>
                      <a:pPr algn="ctr"/>
                      <a:r>
                        <a:rPr lang="en-US" sz="1800" kern="1200" dirty="0" smtClean="0">
                          <a:solidFill>
                            <a:schemeClr val="tx1"/>
                          </a:solidFill>
                          <a:latin typeface="+mn-lt"/>
                          <a:ea typeface="+mn-ea"/>
                          <a:cs typeface="+mn-cs"/>
                        </a:rPr>
                        <a:t>8 %</a:t>
                      </a:r>
                    </a:p>
                  </a:txBody>
                  <a:tcPr marL="9525" marR="9525" marT="9525" marB="0" anchor="ctr"/>
                </a:tc>
              </a:tr>
              <a:tr h="365812">
                <a:tc>
                  <a:txBody>
                    <a:bodyPr/>
                    <a:lstStyle/>
                    <a:p>
                      <a:pPr algn="ctr"/>
                      <a:r>
                        <a:rPr lang="en-US" b="1" dirty="0" smtClean="0"/>
                        <a:t>FY14</a:t>
                      </a:r>
                    </a:p>
                  </a:txBody>
                  <a:tcPr anchor="ctr"/>
                </a:tc>
                <a:tc>
                  <a:txBody>
                    <a:bodyPr/>
                    <a:lstStyle/>
                    <a:p>
                      <a:pPr algn="ctr" fontAlgn="b"/>
                      <a:r>
                        <a:rPr lang="en-US" sz="1800" u="none" strike="noStrike" dirty="0" smtClean="0">
                          <a:latin typeface="+mj-lt"/>
                        </a:rPr>
                        <a:t>755</a:t>
                      </a:r>
                    </a:p>
                  </a:txBody>
                  <a:tcPr marL="9525" marR="9525" marT="9525" marB="0" anchor="ctr"/>
                </a:tc>
                <a:tc>
                  <a:txBody>
                    <a:bodyPr/>
                    <a:lstStyle/>
                    <a:p>
                      <a:pPr algn="ctr"/>
                      <a:r>
                        <a:rPr lang="en-US" dirty="0" smtClean="0">
                          <a:latin typeface="+mj-lt"/>
                        </a:rPr>
                        <a:t>38</a:t>
                      </a:r>
                      <a:endParaRPr lang="en-US" dirty="0">
                        <a:latin typeface="+mj-lt"/>
                      </a:endParaRPr>
                    </a:p>
                  </a:txBody>
                  <a:tcPr marL="9525" marR="9525" marT="9525" marB="0" anchor="ctr"/>
                </a:tc>
                <a:tc>
                  <a:txBody>
                    <a:bodyPr/>
                    <a:lstStyle/>
                    <a:p>
                      <a:pPr algn="ctr"/>
                      <a:r>
                        <a:rPr lang="en-US" dirty="0" smtClean="0">
                          <a:latin typeface="+mj-lt"/>
                        </a:rPr>
                        <a:t>5 %</a:t>
                      </a:r>
                    </a:p>
                  </a:txBody>
                  <a:tcPr marL="9525" marR="9525" marT="9525" marB="0" anchor="ctr"/>
                </a:tc>
              </a:tr>
            </a:tbl>
          </a:graphicData>
        </a:graphic>
      </p:graphicFrame>
      <p:sp>
        <p:nvSpPr>
          <p:cNvPr id="8" name="Rectangle 7"/>
          <p:cNvSpPr/>
          <p:nvPr/>
        </p:nvSpPr>
        <p:spPr>
          <a:xfrm>
            <a:off x="3810000" y="6324600"/>
            <a:ext cx="3887090" cy="369332"/>
          </a:xfrm>
          <a:prstGeom prst="rect">
            <a:avLst/>
          </a:prstGeom>
        </p:spPr>
        <p:txBody>
          <a:bodyPr wrap="none">
            <a:spAutoFit/>
          </a:bodyPr>
          <a:lstStyle/>
          <a:p>
            <a:r>
              <a:rPr lang="en-US" dirty="0"/>
              <a:t>http://science.energy.gov/early-career/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Early Career Research </a:t>
            </a:r>
            <a:r>
              <a:rPr lang="en-US" dirty="0" smtClean="0"/>
              <a:t>Program: </a:t>
            </a:r>
            <a:br>
              <a:rPr lang="en-US" dirty="0" smtClean="0"/>
            </a:br>
            <a:r>
              <a:rPr lang="en-US" dirty="0" smtClean="0"/>
              <a:t>Awards by Program Office and Institution Type</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17</a:t>
            </a:fld>
            <a:endParaRPr lang="en-US"/>
          </a:p>
        </p:txBody>
      </p:sp>
      <p:sp>
        <p:nvSpPr>
          <p:cNvPr id="5" name="Footer Placeholder 4"/>
          <p:cNvSpPr>
            <a:spLocks noGrp="1"/>
          </p:cNvSpPr>
          <p:nvPr>
            <p:ph type="ftr" sz="quarter" idx="12"/>
          </p:nvPr>
        </p:nvSpPr>
        <p:spPr/>
        <p:txBody>
          <a:bodyPr/>
          <a:lstStyle/>
          <a:p>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3852734048"/>
              </p:ext>
            </p:extLst>
          </p:nvPr>
        </p:nvGraphicFramePr>
        <p:xfrm>
          <a:off x="381000" y="1676400"/>
          <a:ext cx="8305803" cy="3749040"/>
        </p:xfrm>
        <a:graphic>
          <a:graphicData uri="http://schemas.openxmlformats.org/drawingml/2006/table">
            <a:tbl>
              <a:tblPr firstRow="1" bandRow="1">
                <a:tableStyleId>{616DA210-FB5B-4158-B5E0-FEB733F419BA}</a:tableStyleId>
              </a:tblPr>
              <a:tblGrid>
                <a:gridCol w="755073"/>
                <a:gridCol w="755073"/>
                <a:gridCol w="755073"/>
                <a:gridCol w="755073"/>
                <a:gridCol w="755073"/>
                <a:gridCol w="755073"/>
                <a:gridCol w="755073"/>
                <a:gridCol w="755073"/>
                <a:gridCol w="755073"/>
                <a:gridCol w="755073"/>
                <a:gridCol w="755073"/>
              </a:tblGrid>
              <a:tr h="640081">
                <a:tc>
                  <a:txBody>
                    <a:bodyPr/>
                    <a:lstStyle/>
                    <a:p>
                      <a:pPr algn="ctr"/>
                      <a:endParaRPr lang="en-US" sz="1600" dirty="0" smtClean="0"/>
                    </a:p>
                    <a:p>
                      <a:pPr algn="ctr"/>
                      <a:endParaRPr lang="en-US" sz="1600" dirty="0" smtClean="0"/>
                    </a:p>
                    <a:p>
                      <a:pPr algn="ctr"/>
                      <a:r>
                        <a:rPr lang="en-US" sz="1600" dirty="0" smtClean="0"/>
                        <a:t>Office</a:t>
                      </a:r>
                      <a:endParaRPr lang="en-US" sz="1600" dirty="0"/>
                    </a:p>
                  </a:txBody>
                  <a:tcPr/>
                </a:tc>
                <a:tc gridSpan="5">
                  <a:txBody>
                    <a:bodyPr/>
                    <a:lstStyle/>
                    <a:p>
                      <a:pPr algn="ctr"/>
                      <a:endParaRPr lang="en-US" dirty="0" smtClean="0"/>
                    </a:p>
                    <a:p>
                      <a:pPr algn="ctr"/>
                      <a:r>
                        <a:rPr lang="en-US" dirty="0" smtClean="0"/>
                        <a:t>Number of University</a:t>
                      </a:r>
                      <a:r>
                        <a:rPr lang="en-US" baseline="0" dirty="0" smtClean="0"/>
                        <a:t> </a:t>
                      </a:r>
                      <a:r>
                        <a:rPr lang="en-US" dirty="0" smtClean="0"/>
                        <a:t>Awards</a:t>
                      </a:r>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c hMerge="1">
                  <a:txBody>
                    <a:bodyPr/>
                    <a:lstStyle/>
                    <a:p>
                      <a:pPr algn="ctr"/>
                      <a:endParaRPr lang="en-US" dirty="0"/>
                    </a:p>
                  </a:txBody>
                  <a:tcPr/>
                </a:tc>
                <a:tc gridSpan="5">
                  <a:txBody>
                    <a:bodyPr/>
                    <a:lstStyle/>
                    <a:p>
                      <a:pPr algn="ctr"/>
                      <a:endParaRPr lang="en-US" dirty="0" smtClean="0"/>
                    </a:p>
                    <a:p>
                      <a:pPr algn="ctr"/>
                      <a:r>
                        <a:rPr lang="en-US" dirty="0" smtClean="0"/>
                        <a:t>Number of Laboratory Awards</a:t>
                      </a:r>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c hMerge="1">
                  <a:txBody>
                    <a:bodyPr/>
                    <a:lstStyle/>
                    <a:p>
                      <a:pPr algn="ctr"/>
                      <a:endParaRPr lang="en-US" dirty="0"/>
                    </a:p>
                  </a:txBody>
                  <a:tcPr/>
                </a:tc>
              </a:tr>
              <a:tr h="365760">
                <a:tc>
                  <a:txBody>
                    <a:bodyPr/>
                    <a:lstStyle/>
                    <a:p>
                      <a:pPr algn="ctr"/>
                      <a:endParaRPr lang="en-US" dirty="0"/>
                    </a:p>
                  </a:txBody>
                  <a:tcPr/>
                </a:tc>
                <a:tc>
                  <a:txBody>
                    <a:bodyPr/>
                    <a:lstStyle/>
                    <a:p>
                      <a:pPr algn="ctr"/>
                      <a:r>
                        <a:rPr lang="en-US" dirty="0" smtClean="0"/>
                        <a:t>FY10</a:t>
                      </a:r>
                      <a:endParaRPr lang="en-US" b="1" i="0" dirty="0">
                        <a:solidFill>
                          <a:schemeClr val="tx2">
                            <a:lumMod val="60000"/>
                            <a:lumOff val="40000"/>
                          </a:schemeClr>
                        </a:solidFill>
                      </a:endParaRPr>
                    </a:p>
                  </a:txBody>
                  <a:tcPr/>
                </a:tc>
                <a:tc>
                  <a:txBody>
                    <a:bodyPr/>
                    <a:lstStyle/>
                    <a:p>
                      <a:pPr algn="ctr"/>
                      <a:r>
                        <a:rPr lang="en-US" dirty="0" smtClean="0"/>
                        <a:t>FY11</a:t>
                      </a:r>
                      <a:endParaRPr lang="en-US" b="1" i="0" dirty="0">
                        <a:solidFill>
                          <a:schemeClr val="accent6">
                            <a:lumMod val="75000"/>
                          </a:schemeClr>
                        </a:solidFill>
                      </a:endParaRPr>
                    </a:p>
                  </a:txBody>
                  <a:tcPr/>
                </a:tc>
                <a:tc>
                  <a:txBody>
                    <a:bodyPr/>
                    <a:lstStyle/>
                    <a:p>
                      <a:pPr algn="ctr"/>
                      <a:r>
                        <a:rPr lang="en-US" dirty="0" smtClean="0"/>
                        <a:t>FY12</a:t>
                      </a:r>
                      <a:endParaRPr lang="en-US" b="1" i="0" dirty="0"/>
                    </a:p>
                  </a:txBody>
                  <a:tcPr/>
                </a:tc>
                <a:tc>
                  <a:txBody>
                    <a:bodyPr/>
                    <a:lstStyle/>
                    <a:p>
                      <a:pPr algn="ctr"/>
                      <a:r>
                        <a:rPr lang="en-US" dirty="0" smtClean="0"/>
                        <a:t>FY13</a:t>
                      </a:r>
                      <a:endParaRPr lang="en-US" b="1" i="0" dirty="0"/>
                    </a:p>
                  </a:txBody>
                  <a:tcPr/>
                </a:tc>
                <a:tc>
                  <a:txBody>
                    <a:bodyPr/>
                    <a:lstStyle/>
                    <a:p>
                      <a:pPr algn="ctr"/>
                      <a:r>
                        <a:rPr lang="en-US" dirty="0" smtClean="0">
                          <a:solidFill>
                            <a:schemeClr val="tx1"/>
                          </a:solidFill>
                        </a:rPr>
                        <a:t>FY14</a:t>
                      </a:r>
                      <a:endParaRPr lang="en-US" b="1" i="0" dirty="0">
                        <a:solidFill>
                          <a:schemeClr val="tx1"/>
                        </a:solidFill>
                      </a:endParaRPr>
                    </a:p>
                  </a:txBody>
                  <a:tcPr/>
                </a:tc>
                <a:tc>
                  <a:txBody>
                    <a:bodyPr/>
                    <a:lstStyle/>
                    <a:p>
                      <a:pPr algn="ctr"/>
                      <a:r>
                        <a:rPr lang="en-US" dirty="0" smtClean="0"/>
                        <a:t>FY10</a:t>
                      </a:r>
                      <a:endParaRPr lang="en-US" b="1" i="0" dirty="0">
                        <a:solidFill>
                          <a:schemeClr val="tx2">
                            <a:lumMod val="60000"/>
                            <a:lumOff val="40000"/>
                          </a:schemeClr>
                        </a:solidFill>
                      </a:endParaRPr>
                    </a:p>
                  </a:txBody>
                  <a:tcPr/>
                </a:tc>
                <a:tc>
                  <a:txBody>
                    <a:bodyPr/>
                    <a:lstStyle/>
                    <a:p>
                      <a:pPr algn="ctr"/>
                      <a:r>
                        <a:rPr lang="en-US" dirty="0" smtClean="0"/>
                        <a:t>FY11</a:t>
                      </a:r>
                      <a:endParaRPr lang="en-US" b="1" i="0" dirty="0">
                        <a:solidFill>
                          <a:schemeClr val="accent6">
                            <a:lumMod val="75000"/>
                          </a:schemeClr>
                        </a:solidFill>
                      </a:endParaRPr>
                    </a:p>
                  </a:txBody>
                  <a:tcPr/>
                </a:tc>
                <a:tc>
                  <a:txBody>
                    <a:bodyPr/>
                    <a:lstStyle/>
                    <a:p>
                      <a:pPr algn="ctr"/>
                      <a:r>
                        <a:rPr lang="en-US" dirty="0" smtClean="0"/>
                        <a:t>FY12</a:t>
                      </a:r>
                      <a:endParaRPr lang="en-US" b="1" i="0" dirty="0"/>
                    </a:p>
                  </a:txBody>
                  <a:tcPr/>
                </a:tc>
                <a:tc>
                  <a:txBody>
                    <a:bodyPr/>
                    <a:lstStyle/>
                    <a:p>
                      <a:pPr algn="ctr"/>
                      <a:r>
                        <a:rPr lang="en-US" dirty="0" smtClean="0"/>
                        <a:t>FY13</a:t>
                      </a:r>
                      <a:endParaRPr lang="en-US" b="1" i="0" dirty="0"/>
                    </a:p>
                  </a:txBody>
                  <a:tcPr/>
                </a:tc>
                <a:tc>
                  <a:txBody>
                    <a:bodyPr/>
                    <a:lstStyle/>
                    <a:p>
                      <a:pPr algn="ctr"/>
                      <a:r>
                        <a:rPr lang="en-US" dirty="0" smtClean="0">
                          <a:solidFill>
                            <a:schemeClr val="tx1"/>
                          </a:solidFill>
                        </a:rPr>
                        <a:t>FY14</a:t>
                      </a:r>
                      <a:endParaRPr lang="en-US" b="1" i="0" dirty="0">
                        <a:solidFill>
                          <a:schemeClr val="tx1"/>
                        </a:solidFill>
                      </a:endParaRPr>
                    </a:p>
                  </a:txBody>
                  <a:tcPr/>
                </a:tc>
              </a:tr>
              <a:tr h="365760">
                <a:tc>
                  <a:txBody>
                    <a:bodyPr/>
                    <a:lstStyle/>
                    <a:p>
                      <a:pPr algn="ctr"/>
                      <a:r>
                        <a:rPr lang="en-US" dirty="0" smtClean="0"/>
                        <a:t>ASCR</a:t>
                      </a:r>
                      <a:endParaRPr lang="en-US" b="1" dirty="0"/>
                    </a:p>
                  </a:txBody>
                  <a:tcPr/>
                </a:tc>
                <a:tc>
                  <a:txBody>
                    <a:bodyPr/>
                    <a:lstStyle/>
                    <a:p>
                      <a:pPr algn="ctr"/>
                      <a:r>
                        <a:rPr lang="en-US" dirty="0" smtClean="0"/>
                        <a:t>5</a:t>
                      </a:r>
                      <a:endParaRPr lang="en-US" dirty="0">
                        <a:solidFill>
                          <a:schemeClr val="tx2">
                            <a:lumMod val="60000"/>
                            <a:lumOff val="40000"/>
                          </a:schemeClr>
                        </a:solidFill>
                      </a:endParaRPr>
                    </a:p>
                  </a:txBody>
                  <a:tcPr/>
                </a:tc>
                <a:tc>
                  <a:txBody>
                    <a:bodyPr/>
                    <a:lstStyle/>
                    <a:p>
                      <a:pPr algn="ctr"/>
                      <a:r>
                        <a:rPr lang="en-US" dirty="0" smtClean="0"/>
                        <a:t>3</a:t>
                      </a:r>
                      <a:endParaRPr lang="en-US" dirty="0">
                        <a:solidFill>
                          <a:schemeClr val="accent6">
                            <a:lumMod val="75000"/>
                          </a:schemeClr>
                        </a:solidFill>
                      </a:endParaRPr>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solidFill>
                            <a:schemeClr val="tx1"/>
                          </a:solidFill>
                        </a:rPr>
                        <a:t>3</a:t>
                      </a:r>
                      <a:endParaRPr lang="en-US" dirty="0">
                        <a:solidFill>
                          <a:schemeClr val="tx1"/>
                        </a:solidFill>
                      </a:endParaRPr>
                    </a:p>
                  </a:txBody>
                  <a:tcPr/>
                </a:tc>
                <a:tc>
                  <a:txBody>
                    <a:bodyPr/>
                    <a:lstStyle/>
                    <a:p>
                      <a:pPr algn="ctr"/>
                      <a:r>
                        <a:rPr lang="en-US" dirty="0" smtClean="0"/>
                        <a:t>2</a:t>
                      </a:r>
                      <a:endParaRPr lang="en-US" dirty="0">
                        <a:solidFill>
                          <a:schemeClr val="tx2">
                            <a:lumMod val="60000"/>
                            <a:lumOff val="40000"/>
                          </a:schemeClr>
                        </a:solidFill>
                      </a:endParaRPr>
                    </a:p>
                  </a:txBody>
                  <a:tcPr/>
                </a:tc>
                <a:tc>
                  <a:txBody>
                    <a:bodyPr/>
                    <a:lstStyle/>
                    <a:p>
                      <a:pPr algn="ctr"/>
                      <a:r>
                        <a:rPr lang="en-US" dirty="0" smtClean="0"/>
                        <a:t>2</a:t>
                      </a:r>
                      <a:endParaRPr lang="en-US" dirty="0">
                        <a:solidFill>
                          <a:schemeClr val="accent6">
                            <a:lumMod val="75000"/>
                          </a:schemeClr>
                        </a:solidFill>
                      </a:endParaRPr>
                    </a:p>
                  </a:txBody>
                  <a:tcPr/>
                </a:tc>
                <a:tc>
                  <a:txBody>
                    <a:bodyPr/>
                    <a:lstStyle/>
                    <a:p>
                      <a:pPr algn="ctr"/>
                      <a:r>
                        <a:rPr lang="en-US" dirty="0" smtClean="0"/>
                        <a:t>3</a:t>
                      </a:r>
                      <a:endParaRPr lang="en-US" dirty="0"/>
                    </a:p>
                  </a:txBody>
                  <a:tcPr/>
                </a:tc>
                <a:tc>
                  <a:txBody>
                    <a:bodyPr/>
                    <a:lstStyle/>
                    <a:p>
                      <a:pPr algn="ctr"/>
                      <a:r>
                        <a:rPr lang="en-US" dirty="0" smtClean="0"/>
                        <a:t>2</a:t>
                      </a:r>
                      <a:endParaRPr lang="en-US" dirty="0"/>
                    </a:p>
                  </a:txBody>
                  <a:tcPr/>
                </a:tc>
                <a:tc>
                  <a:txBody>
                    <a:bodyPr/>
                    <a:lstStyle/>
                    <a:p>
                      <a:pPr algn="ctr"/>
                      <a:r>
                        <a:rPr lang="en-US" dirty="0" smtClean="0">
                          <a:solidFill>
                            <a:schemeClr val="tx1"/>
                          </a:solidFill>
                        </a:rPr>
                        <a:t>2</a:t>
                      </a:r>
                      <a:endParaRPr lang="en-US" dirty="0">
                        <a:solidFill>
                          <a:schemeClr val="tx1"/>
                        </a:solidFill>
                      </a:endParaRPr>
                    </a:p>
                  </a:txBody>
                  <a:tcPr/>
                </a:tc>
              </a:tr>
              <a:tr h="365760">
                <a:tc>
                  <a:txBody>
                    <a:bodyPr/>
                    <a:lstStyle/>
                    <a:p>
                      <a:pPr algn="ctr"/>
                      <a:r>
                        <a:rPr lang="en-US" dirty="0" smtClean="0"/>
                        <a:t>BER</a:t>
                      </a:r>
                      <a:endParaRPr lang="en-US" b="1" dirty="0"/>
                    </a:p>
                  </a:txBody>
                  <a:tcPr/>
                </a:tc>
                <a:tc>
                  <a:txBody>
                    <a:bodyPr/>
                    <a:lstStyle/>
                    <a:p>
                      <a:pPr algn="ctr"/>
                      <a:r>
                        <a:rPr lang="en-US" dirty="0" smtClean="0"/>
                        <a:t>3</a:t>
                      </a:r>
                      <a:endParaRPr lang="en-US" dirty="0">
                        <a:solidFill>
                          <a:schemeClr val="tx2">
                            <a:lumMod val="60000"/>
                            <a:lumOff val="40000"/>
                          </a:schemeClr>
                        </a:solidFill>
                      </a:endParaRPr>
                    </a:p>
                  </a:txBody>
                  <a:tcPr/>
                </a:tc>
                <a:tc>
                  <a:txBody>
                    <a:bodyPr/>
                    <a:lstStyle/>
                    <a:p>
                      <a:pPr algn="ctr"/>
                      <a:r>
                        <a:rPr lang="en-US" dirty="0" smtClean="0"/>
                        <a:t>4</a:t>
                      </a:r>
                      <a:endParaRPr lang="en-US" dirty="0">
                        <a:solidFill>
                          <a:schemeClr val="accent6">
                            <a:lumMod val="75000"/>
                          </a:schemeClr>
                        </a:solidFill>
                      </a:endParaRPr>
                    </a:p>
                  </a:txBody>
                  <a:tcPr/>
                </a:tc>
                <a:tc>
                  <a:txBody>
                    <a:bodyPr/>
                    <a:lstStyle/>
                    <a:p>
                      <a:pPr algn="ctr"/>
                      <a:r>
                        <a:rPr lang="en-US" dirty="0" smtClean="0"/>
                        <a:t>6</a:t>
                      </a:r>
                      <a:endParaRPr lang="en-US" dirty="0"/>
                    </a:p>
                  </a:txBody>
                  <a:tcPr/>
                </a:tc>
                <a:tc>
                  <a:txBody>
                    <a:bodyPr/>
                    <a:lstStyle/>
                    <a:p>
                      <a:pPr algn="ctr"/>
                      <a:r>
                        <a:rPr lang="en-US" dirty="0" smtClean="0"/>
                        <a:t>4</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c>
                  <a:txBody>
                    <a:bodyPr/>
                    <a:lstStyle/>
                    <a:p>
                      <a:pPr algn="ctr"/>
                      <a:r>
                        <a:rPr lang="en-US" dirty="0" smtClean="0"/>
                        <a:t>3</a:t>
                      </a:r>
                      <a:endParaRPr lang="en-US" dirty="0">
                        <a:solidFill>
                          <a:schemeClr val="tx2">
                            <a:lumMod val="60000"/>
                            <a:lumOff val="40000"/>
                          </a:schemeClr>
                        </a:solidFill>
                      </a:endParaRPr>
                    </a:p>
                  </a:txBody>
                  <a:tcPr/>
                </a:tc>
                <a:tc>
                  <a:txBody>
                    <a:bodyPr/>
                    <a:lstStyle/>
                    <a:p>
                      <a:pPr algn="ctr"/>
                      <a:r>
                        <a:rPr lang="en-US" dirty="0" smtClean="0"/>
                        <a:t>3</a:t>
                      </a:r>
                      <a:endParaRPr lang="en-US" dirty="0">
                        <a:solidFill>
                          <a:schemeClr val="accent6">
                            <a:lumMod val="75000"/>
                          </a:schemeClr>
                        </a:solidFill>
                      </a:endParaRPr>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solidFill>
                            <a:schemeClr val="tx1"/>
                          </a:solidFill>
                        </a:rPr>
                        <a:t>3</a:t>
                      </a:r>
                      <a:endParaRPr lang="en-US" dirty="0">
                        <a:solidFill>
                          <a:schemeClr val="tx1"/>
                        </a:solidFill>
                      </a:endParaRPr>
                    </a:p>
                  </a:txBody>
                  <a:tcPr/>
                </a:tc>
              </a:tr>
              <a:tr h="365760">
                <a:tc>
                  <a:txBody>
                    <a:bodyPr/>
                    <a:lstStyle/>
                    <a:p>
                      <a:pPr algn="ctr"/>
                      <a:r>
                        <a:rPr lang="en-US" dirty="0" smtClean="0"/>
                        <a:t>BES</a:t>
                      </a:r>
                      <a:endParaRPr lang="en-US" b="1" dirty="0"/>
                    </a:p>
                  </a:txBody>
                  <a:tcPr/>
                </a:tc>
                <a:tc>
                  <a:txBody>
                    <a:bodyPr/>
                    <a:lstStyle/>
                    <a:p>
                      <a:pPr algn="ctr"/>
                      <a:r>
                        <a:rPr lang="en-US" dirty="0" smtClean="0"/>
                        <a:t>18</a:t>
                      </a:r>
                      <a:endParaRPr lang="en-US" dirty="0">
                        <a:solidFill>
                          <a:schemeClr val="tx2">
                            <a:lumMod val="60000"/>
                            <a:lumOff val="40000"/>
                          </a:schemeClr>
                        </a:solidFill>
                      </a:endParaRPr>
                    </a:p>
                  </a:txBody>
                  <a:tcPr/>
                </a:tc>
                <a:tc>
                  <a:txBody>
                    <a:bodyPr/>
                    <a:lstStyle/>
                    <a:p>
                      <a:pPr algn="ctr"/>
                      <a:r>
                        <a:rPr lang="en-US" dirty="0" smtClean="0"/>
                        <a:t>24</a:t>
                      </a:r>
                      <a:endParaRPr lang="en-US" dirty="0">
                        <a:solidFill>
                          <a:schemeClr val="accent6">
                            <a:lumMod val="75000"/>
                          </a:schemeClr>
                        </a:solidFill>
                      </a:endParaRPr>
                    </a:p>
                  </a:txBody>
                  <a:tcPr/>
                </a:tc>
                <a:tc>
                  <a:txBody>
                    <a:bodyPr/>
                    <a:lstStyle/>
                    <a:p>
                      <a:pPr algn="ctr"/>
                      <a:r>
                        <a:rPr lang="en-US" dirty="0" smtClean="0"/>
                        <a:t>21</a:t>
                      </a:r>
                      <a:endParaRPr lang="en-US" dirty="0"/>
                    </a:p>
                  </a:txBody>
                  <a:tcPr/>
                </a:tc>
                <a:tc>
                  <a:txBody>
                    <a:bodyPr/>
                    <a:lstStyle/>
                    <a:p>
                      <a:pPr algn="ctr"/>
                      <a:r>
                        <a:rPr lang="en-US" dirty="0" smtClean="0"/>
                        <a:t>26</a:t>
                      </a:r>
                      <a:endParaRPr lang="en-US" dirty="0"/>
                    </a:p>
                  </a:txBody>
                  <a:tcPr/>
                </a:tc>
                <a:tc>
                  <a:txBody>
                    <a:bodyPr/>
                    <a:lstStyle/>
                    <a:p>
                      <a:pPr algn="ctr"/>
                      <a:r>
                        <a:rPr lang="en-US" dirty="0" smtClean="0">
                          <a:solidFill>
                            <a:schemeClr val="tx1"/>
                          </a:solidFill>
                        </a:rPr>
                        <a:t>8</a:t>
                      </a:r>
                      <a:endParaRPr lang="en-US" dirty="0">
                        <a:solidFill>
                          <a:schemeClr val="tx1"/>
                        </a:solidFill>
                      </a:endParaRPr>
                    </a:p>
                  </a:txBody>
                  <a:tcPr/>
                </a:tc>
                <a:tc>
                  <a:txBody>
                    <a:bodyPr/>
                    <a:lstStyle/>
                    <a:p>
                      <a:pPr algn="ctr"/>
                      <a:r>
                        <a:rPr lang="en-US" dirty="0" smtClean="0"/>
                        <a:t>8</a:t>
                      </a:r>
                      <a:endParaRPr lang="en-US" dirty="0">
                        <a:solidFill>
                          <a:schemeClr val="tx2">
                            <a:lumMod val="60000"/>
                            <a:lumOff val="40000"/>
                          </a:schemeClr>
                        </a:solidFill>
                      </a:endParaRPr>
                    </a:p>
                  </a:txBody>
                  <a:tcPr/>
                </a:tc>
                <a:tc>
                  <a:txBody>
                    <a:bodyPr/>
                    <a:lstStyle/>
                    <a:p>
                      <a:pPr algn="ctr"/>
                      <a:r>
                        <a:rPr lang="en-US" dirty="0" smtClean="0"/>
                        <a:t>7</a:t>
                      </a:r>
                      <a:endParaRPr lang="en-US" dirty="0">
                        <a:solidFill>
                          <a:schemeClr val="accent6">
                            <a:lumMod val="75000"/>
                          </a:schemeClr>
                        </a:solidFill>
                      </a:endParaRPr>
                    </a:p>
                  </a:txBody>
                  <a:tcPr/>
                </a:tc>
                <a:tc>
                  <a:txBody>
                    <a:bodyPr/>
                    <a:lstStyle/>
                    <a:p>
                      <a:pPr algn="ctr"/>
                      <a:r>
                        <a:rPr lang="en-US" dirty="0" smtClean="0"/>
                        <a:t>8</a:t>
                      </a:r>
                      <a:endParaRPr lang="en-US" dirty="0"/>
                    </a:p>
                  </a:txBody>
                  <a:tcPr/>
                </a:tc>
                <a:tc>
                  <a:txBody>
                    <a:bodyPr/>
                    <a:lstStyle/>
                    <a:p>
                      <a:pPr algn="ctr"/>
                      <a:r>
                        <a:rPr lang="en-US" dirty="0" smtClean="0"/>
                        <a:t>5</a:t>
                      </a:r>
                      <a:endParaRPr lang="en-US" dirty="0"/>
                    </a:p>
                  </a:txBody>
                  <a:tcPr/>
                </a:tc>
                <a:tc>
                  <a:txBody>
                    <a:bodyPr/>
                    <a:lstStyle/>
                    <a:p>
                      <a:pPr algn="ctr"/>
                      <a:r>
                        <a:rPr lang="en-US" dirty="0" smtClean="0">
                          <a:solidFill>
                            <a:schemeClr val="tx1"/>
                          </a:solidFill>
                        </a:rPr>
                        <a:t>6</a:t>
                      </a:r>
                      <a:endParaRPr lang="en-US" dirty="0">
                        <a:solidFill>
                          <a:schemeClr val="tx1"/>
                        </a:solidFill>
                      </a:endParaRPr>
                    </a:p>
                  </a:txBody>
                  <a:tcPr/>
                </a:tc>
              </a:tr>
              <a:tr h="365760">
                <a:tc>
                  <a:txBody>
                    <a:bodyPr/>
                    <a:lstStyle/>
                    <a:p>
                      <a:pPr algn="ctr"/>
                      <a:r>
                        <a:rPr lang="en-US" dirty="0" smtClean="0"/>
                        <a:t>FES</a:t>
                      </a:r>
                      <a:endParaRPr lang="en-US" b="1" dirty="0" smtClean="0"/>
                    </a:p>
                  </a:txBody>
                  <a:tcPr/>
                </a:tc>
                <a:tc>
                  <a:txBody>
                    <a:bodyPr/>
                    <a:lstStyle/>
                    <a:p>
                      <a:pPr algn="ctr"/>
                      <a:r>
                        <a:rPr lang="en-US" dirty="0" smtClean="0"/>
                        <a:t>4</a:t>
                      </a:r>
                      <a:endParaRPr lang="en-US" dirty="0">
                        <a:solidFill>
                          <a:schemeClr val="tx2">
                            <a:lumMod val="60000"/>
                            <a:lumOff val="40000"/>
                          </a:schemeClr>
                        </a:solidFill>
                      </a:endParaRPr>
                    </a:p>
                  </a:txBody>
                  <a:tcPr/>
                </a:tc>
                <a:tc>
                  <a:txBody>
                    <a:bodyPr/>
                    <a:lstStyle/>
                    <a:p>
                      <a:pPr algn="ctr"/>
                      <a:r>
                        <a:rPr lang="en-US" dirty="0" smtClean="0"/>
                        <a:t>4</a:t>
                      </a:r>
                      <a:endParaRPr lang="en-US" dirty="0">
                        <a:solidFill>
                          <a:schemeClr val="accent6">
                            <a:lumMod val="75000"/>
                          </a:schemeClr>
                        </a:solidFill>
                      </a:endParaRPr>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c>
                  <a:txBody>
                    <a:bodyPr/>
                    <a:lstStyle/>
                    <a:p>
                      <a:pPr algn="ctr"/>
                      <a:r>
                        <a:rPr lang="en-US" dirty="0" smtClean="0"/>
                        <a:t>2</a:t>
                      </a:r>
                      <a:endParaRPr lang="en-US" dirty="0">
                        <a:solidFill>
                          <a:schemeClr val="tx2">
                            <a:lumMod val="60000"/>
                            <a:lumOff val="40000"/>
                          </a:schemeClr>
                        </a:solidFill>
                      </a:endParaRPr>
                    </a:p>
                  </a:txBody>
                  <a:tcPr/>
                </a:tc>
                <a:tc>
                  <a:txBody>
                    <a:bodyPr/>
                    <a:lstStyle/>
                    <a:p>
                      <a:pPr algn="ctr"/>
                      <a:r>
                        <a:rPr lang="en-US" dirty="0" smtClean="0"/>
                        <a:t>2</a:t>
                      </a:r>
                      <a:endParaRPr lang="en-US" dirty="0">
                        <a:solidFill>
                          <a:schemeClr val="accent6">
                            <a:lumMod val="75000"/>
                          </a:schemeClr>
                        </a:solidFill>
                      </a:endParaRPr>
                    </a:p>
                  </a:txBody>
                  <a:tcPr/>
                </a:tc>
                <a:tc>
                  <a:txBody>
                    <a:bodyPr/>
                    <a:lstStyle/>
                    <a:p>
                      <a:pPr algn="ctr"/>
                      <a:r>
                        <a:rPr lang="en-US" dirty="0" smtClean="0"/>
                        <a:t>3</a:t>
                      </a:r>
                      <a:endParaRPr lang="en-US" dirty="0"/>
                    </a:p>
                  </a:txBody>
                  <a:tcPr/>
                </a:tc>
                <a:tc>
                  <a:txBody>
                    <a:bodyPr/>
                    <a:lstStyle/>
                    <a:p>
                      <a:pPr algn="ctr"/>
                      <a:r>
                        <a:rPr lang="en-US" dirty="0" smtClean="0"/>
                        <a:t>2</a:t>
                      </a:r>
                      <a:endParaRPr lang="en-US" dirty="0"/>
                    </a:p>
                  </a:txBody>
                  <a:tcPr/>
                </a:tc>
                <a:tc>
                  <a:txBody>
                    <a:bodyPr/>
                    <a:lstStyle/>
                    <a:p>
                      <a:pPr algn="ctr"/>
                      <a:r>
                        <a:rPr lang="en-US" dirty="0" smtClean="0">
                          <a:solidFill>
                            <a:schemeClr val="tx1"/>
                          </a:solidFill>
                        </a:rPr>
                        <a:t>2</a:t>
                      </a:r>
                      <a:endParaRPr lang="en-US" dirty="0">
                        <a:solidFill>
                          <a:schemeClr val="tx1"/>
                        </a:solidFill>
                      </a:endParaRPr>
                    </a:p>
                  </a:txBody>
                  <a:tcPr/>
                </a:tc>
              </a:tr>
              <a:tr h="365760">
                <a:tc>
                  <a:txBody>
                    <a:bodyPr/>
                    <a:lstStyle/>
                    <a:p>
                      <a:pPr algn="ctr"/>
                      <a:r>
                        <a:rPr lang="en-US" dirty="0" smtClean="0"/>
                        <a:t>HEP</a:t>
                      </a:r>
                      <a:endParaRPr lang="en-US" b="1" dirty="0"/>
                    </a:p>
                  </a:txBody>
                  <a:tcPr/>
                </a:tc>
                <a:tc>
                  <a:txBody>
                    <a:bodyPr/>
                    <a:lstStyle/>
                    <a:p>
                      <a:pPr algn="ctr"/>
                      <a:r>
                        <a:rPr lang="en-US" dirty="0" smtClean="0"/>
                        <a:t>10</a:t>
                      </a:r>
                      <a:endParaRPr lang="en-US" dirty="0">
                        <a:solidFill>
                          <a:schemeClr val="tx2">
                            <a:lumMod val="60000"/>
                            <a:lumOff val="40000"/>
                          </a:schemeClr>
                        </a:solidFill>
                      </a:endParaRPr>
                    </a:p>
                  </a:txBody>
                  <a:tcPr/>
                </a:tc>
                <a:tc>
                  <a:txBody>
                    <a:bodyPr/>
                    <a:lstStyle/>
                    <a:p>
                      <a:pPr algn="ctr"/>
                      <a:r>
                        <a:rPr lang="en-US" dirty="0" smtClean="0"/>
                        <a:t>8</a:t>
                      </a:r>
                      <a:endParaRPr lang="en-US" dirty="0">
                        <a:solidFill>
                          <a:schemeClr val="accent6">
                            <a:lumMod val="75000"/>
                          </a:schemeClr>
                        </a:solidFill>
                      </a:endParaRPr>
                    </a:p>
                  </a:txBody>
                  <a:tcPr/>
                </a:tc>
                <a:tc>
                  <a:txBody>
                    <a:bodyPr/>
                    <a:lstStyle/>
                    <a:p>
                      <a:pPr algn="ctr"/>
                      <a:r>
                        <a:rPr lang="en-US" dirty="0" smtClean="0"/>
                        <a:t>8</a:t>
                      </a:r>
                      <a:endParaRPr lang="en-US" dirty="0"/>
                    </a:p>
                  </a:txBody>
                  <a:tcPr/>
                </a:tc>
                <a:tc>
                  <a:txBody>
                    <a:bodyPr/>
                    <a:lstStyle/>
                    <a:p>
                      <a:pPr algn="ctr"/>
                      <a:r>
                        <a:rPr lang="en-US" dirty="0" smtClean="0"/>
                        <a:t>7</a:t>
                      </a:r>
                      <a:endParaRPr lang="en-US" dirty="0"/>
                    </a:p>
                  </a:txBody>
                  <a:tcPr/>
                </a:tc>
                <a:tc>
                  <a:txBody>
                    <a:bodyPr/>
                    <a:lstStyle/>
                    <a:p>
                      <a:pPr algn="ctr"/>
                      <a:r>
                        <a:rPr lang="en-US" dirty="0" smtClean="0">
                          <a:solidFill>
                            <a:schemeClr val="tx1"/>
                          </a:solidFill>
                        </a:rPr>
                        <a:t>3</a:t>
                      </a:r>
                      <a:endParaRPr lang="en-US" dirty="0">
                        <a:solidFill>
                          <a:schemeClr val="tx1"/>
                        </a:solidFill>
                      </a:endParaRPr>
                    </a:p>
                  </a:txBody>
                  <a:tcPr/>
                </a:tc>
                <a:tc>
                  <a:txBody>
                    <a:bodyPr/>
                    <a:lstStyle/>
                    <a:p>
                      <a:pPr algn="ctr"/>
                      <a:r>
                        <a:rPr lang="en-US" dirty="0" smtClean="0"/>
                        <a:t>4</a:t>
                      </a:r>
                      <a:endParaRPr lang="en-US" dirty="0">
                        <a:solidFill>
                          <a:schemeClr val="tx2">
                            <a:lumMod val="60000"/>
                            <a:lumOff val="40000"/>
                          </a:schemeClr>
                        </a:solidFill>
                      </a:endParaRPr>
                    </a:p>
                  </a:txBody>
                  <a:tcPr/>
                </a:tc>
                <a:tc>
                  <a:txBody>
                    <a:bodyPr/>
                    <a:lstStyle/>
                    <a:p>
                      <a:pPr algn="ctr"/>
                      <a:r>
                        <a:rPr lang="en-US" dirty="0" smtClean="0"/>
                        <a:t>5</a:t>
                      </a:r>
                      <a:endParaRPr lang="en-US" dirty="0">
                        <a:solidFill>
                          <a:schemeClr val="accent6">
                            <a:lumMod val="75000"/>
                          </a:schemeClr>
                        </a:solidFill>
                      </a:endParaRPr>
                    </a:p>
                  </a:txBody>
                  <a:tcPr/>
                </a:tc>
                <a:tc>
                  <a:txBody>
                    <a:bodyPr/>
                    <a:lstStyle/>
                    <a:p>
                      <a:pPr algn="ctr"/>
                      <a:r>
                        <a:rPr lang="en-US" dirty="0" smtClean="0"/>
                        <a:t>4</a:t>
                      </a:r>
                      <a:endParaRPr lang="en-US" dirty="0"/>
                    </a:p>
                  </a:txBody>
                  <a:tcPr/>
                </a:tc>
                <a:tc>
                  <a:txBody>
                    <a:bodyPr/>
                    <a:lstStyle/>
                    <a:p>
                      <a:pPr algn="ctr"/>
                      <a:r>
                        <a:rPr lang="en-US" dirty="0" smtClean="0"/>
                        <a:t>2</a:t>
                      </a:r>
                      <a:endParaRPr lang="en-US" dirty="0"/>
                    </a:p>
                  </a:txBody>
                  <a:tcPr/>
                </a:tc>
                <a:tc>
                  <a:txBody>
                    <a:bodyPr/>
                    <a:lstStyle/>
                    <a:p>
                      <a:pPr algn="ctr"/>
                      <a:r>
                        <a:rPr lang="en-US" dirty="0" smtClean="0">
                          <a:solidFill>
                            <a:schemeClr val="tx1"/>
                          </a:solidFill>
                        </a:rPr>
                        <a:t>3</a:t>
                      </a:r>
                      <a:endParaRPr lang="en-US" dirty="0">
                        <a:solidFill>
                          <a:schemeClr val="tx1"/>
                        </a:solidFill>
                      </a:endParaRPr>
                    </a:p>
                  </a:txBody>
                  <a:tcPr/>
                </a:tc>
              </a:tr>
              <a:tr h="365760">
                <a:tc>
                  <a:txBody>
                    <a:bodyPr/>
                    <a:lstStyle/>
                    <a:p>
                      <a:pPr algn="ctr"/>
                      <a:r>
                        <a:rPr lang="en-US" dirty="0" smtClean="0"/>
                        <a:t>NP</a:t>
                      </a:r>
                      <a:endParaRPr lang="en-US" b="1" dirty="0"/>
                    </a:p>
                  </a:txBody>
                  <a:tcPr/>
                </a:tc>
                <a:tc>
                  <a:txBody>
                    <a:bodyPr/>
                    <a:lstStyle/>
                    <a:p>
                      <a:pPr algn="ctr"/>
                      <a:r>
                        <a:rPr lang="en-US" dirty="0" smtClean="0"/>
                        <a:t>5</a:t>
                      </a:r>
                      <a:endParaRPr lang="en-US" dirty="0">
                        <a:solidFill>
                          <a:schemeClr val="tx2">
                            <a:lumMod val="60000"/>
                            <a:lumOff val="40000"/>
                          </a:schemeClr>
                        </a:solidFill>
                      </a:endParaRPr>
                    </a:p>
                  </a:txBody>
                  <a:tcPr/>
                </a:tc>
                <a:tc>
                  <a:txBody>
                    <a:bodyPr/>
                    <a:lstStyle/>
                    <a:p>
                      <a:pPr algn="ctr"/>
                      <a:r>
                        <a:rPr lang="en-US" dirty="0" smtClean="0"/>
                        <a:t>4</a:t>
                      </a:r>
                      <a:endParaRPr lang="en-US" dirty="0">
                        <a:solidFill>
                          <a:schemeClr val="accent6">
                            <a:lumMod val="75000"/>
                          </a:schemeClr>
                        </a:solidFill>
                      </a:endParaRPr>
                    </a:p>
                  </a:txBody>
                  <a:tcPr/>
                </a:tc>
                <a:tc>
                  <a:txBody>
                    <a:bodyPr/>
                    <a:lstStyle/>
                    <a:p>
                      <a:pPr algn="ctr"/>
                      <a:r>
                        <a:rPr lang="en-US" dirty="0" smtClean="0"/>
                        <a:t>5</a:t>
                      </a:r>
                      <a:endParaRPr lang="en-US" dirty="0"/>
                    </a:p>
                  </a:txBody>
                  <a:tcPr/>
                </a:tc>
                <a:tc>
                  <a:txBody>
                    <a:bodyPr/>
                    <a:lstStyle/>
                    <a:p>
                      <a:pPr algn="ctr"/>
                      <a:r>
                        <a:rPr lang="en-US" dirty="0" smtClean="0"/>
                        <a:t>6</a:t>
                      </a:r>
                      <a:endParaRPr lang="en-US" dirty="0"/>
                    </a:p>
                  </a:txBody>
                  <a:tcPr/>
                </a:tc>
                <a:tc>
                  <a:txBody>
                    <a:bodyPr/>
                    <a:lstStyle/>
                    <a:p>
                      <a:pPr algn="ctr"/>
                      <a:r>
                        <a:rPr lang="en-US" dirty="0" smtClean="0">
                          <a:solidFill>
                            <a:schemeClr val="tx1"/>
                          </a:solidFill>
                        </a:rPr>
                        <a:t>2</a:t>
                      </a:r>
                      <a:endParaRPr lang="en-US" dirty="0">
                        <a:solidFill>
                          <a:schemeClr val="tx1"/>
                        </a:solidFill>
                      </a:endParaRPr>
                    </a:p>
                  </a:txBody>
                  <a:tcPr/>
                </a:tc>
                <a:tc>
                  <a:txBody>
                    <a:bodyPr/>
                    <a:lstStyle/>
                    <a:p>
                      <a:pPr algn="ctr"/>
                      <a:r>
                        <a:rPr lang="en-US" dirty="0" smtClean="0"/>
                        <a:t>3</a:t>
                      </a:r>
                      <a:endParaRPr lang="en-US" dirty="0">
                        <a:solidFill>
                          <a:schemeClr val="tx2">
                            <a:lumMod val="60000"/>
                            <a:lumOff val="40000"/>
                          </a:schemeClr>
                        </a:solidFill>
                      </a:endParaRPr>
                    </a:p>
                  </a:txBody>
                  <a:tcPr/>
                </a:tc>
                <a:tc>
                  <a:txBody>
                    <a:bodyPr/>
                    <a:lstStyle/>
                    <a:p>
                      <a:pPr algn="ctr"/>
                      <a:r>
                        <a:rPr lang="en-US" dirty="0" smtClean="0"/>
                        <a:t>3</a:t>
                      </a:r>
                      <a:endParaRPr lang="en-US" dirty="0">
                        <a:solidFill>
                          <a:schemeClr val="accent6">
                            <a:lumMod val="75000"/>
                          </a:schemeClr>
                        </a:solidFill>
                      </a:endParaRPr>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r h="365760">
                <a:tc>
                  <a:txBody>
                    <a:bodyPr/>
                    <a:lstStyle/>
                    <a:p>
                      <a:pPr algn="ctr"/>
                      <a:r>
                        <a:rPr lang="en-US" dirty="0" smtClean="0"/>
                        <a:t>SC</a:t>
                      </a:r>
                      <a:endParaRPr lang="en-US" b="1" dirty="0"/>
                    </a:p>
                  </a:txBody>
                  <a:tcPr/>
                </a:tc>
                <a:tc>
                  <a:txBody>
                    <a:bodyPr/>
                    <a:lstStyle/>
                    <a:p>
                      <a:pPr algn="ctr"/>
                      <a:r>
                        <a:rPr lang="en-US" dirty="0" smtClean="0"/>
                        <a:t>47</a:t>
                      </a:r>
                      <a:endParaRPr lang="en-US" b="1" dirty="0">
                        <a:solidFill>
                          <a:schemeClr val="tx2">
                            <a:lumMod val="60000"/>
                            <a:lumOff val="40000"/>
                          </a:schemeClr>
                        </a:solidFill>
                      </a:endParaRPr>
                    </a:p>
                  </a:txBody>
                  <a:tcPr/>
                </a:tc>
                <a:tc>
                  <a:txBody>
                    <a:bodyPr/>
                    <a:lstStyle/>
                    <a:p>
                      <a:pPr algn="ctr"/>
                      <a:r>
                        <a:rPr lang="en-US" dirty="0" smtClean="0"/>
                        <a:t>47</a:t>
                      </a:r>
                      <a:endParaRPr lang="en-US" b="1" dirty="0">
                        <a:solidFill>
                          <a:schemeClr val="accent6">
                            <a:lumMod val="75000"/>
                          </a:schemeClr>
                        </a:solidFill>
                      </a:endParaRPr>
                    </a:p>
                  </a:txBody>
                  <a:tcPr/>
                </a:tc>
                <a:tc>
                  <a:txBody>
                    <a:bodyPr/>
                    <a:lstStyle/>
                    <a:p>
                      <a:pPr algn="ctr"/>
                      <a:r>
                        <a:rPr lang="en-US" dirty="0" smtClean="0"/>
                        <a:t>44</a:t>
                      </a:r>
                      <a:endParaRPr lang="en-US" b="1" dirty="0"/>
                    </a:p>
                  </a:txBody>
                  <a:tcPr/>
                </a:tc>
                <a:tc>
                  <a:txBody>
                    <a:bodyPr/>
                    <a:lstStyle/>
                    <a:p>
                      <a:pPr algn="ctr"/>
                      <a:r>
                        <a:rPr lang="en-US" dirty="0" smtClean="0"/>
                        <a:t>48</a:t>
                      </a:r>
                      <a:endParaRPr lang="en-US" b="1" dirty="0"/>
                    </a:p>
                  </a:txBody>
                  <a:tcPr/>
                </a:tc>
                <a:tc>
                  <a:txBody>
                    <a:bodyPr/>
                    <a:lstStyle/>
                    <a:p>
                      <a:pPr algn="ctr"/>
                      <a:r>
                        <a:rPr lang="en-US" dirty="0" smtClean="0">
                          <a:solidFill>
                            <a:schemeClr val="tx1"/>
                          </a:solidFill>
                        </a:rPr>
                        <a:t>18</a:t>
                      </a:r>
                      <a:endParaRPr lang="en-US" b="1" dirty="0">
                        <a:solidFill>
                          <a:schemeClr val="tx1"/>
                        </a:solidFill>
                      </a:endParaRPr>
                    </a:p>
                  </a:txBody>
                  <a:tcPr/>
                </a:tc>
                <a:tc>
                  <a:txBody>
                    <a:bodyPr/>
                    <a:lstStyle/>
                    <a:p>
                      <a:pPr algn="ctr"/>
                      <a:r>
                        <a:rPr lang="en-US" dirty="0" smtClean="0"/>
                        <a:t>22</a:t>
                      </a:r>
                      <a:endParaRPr lang="en-US" b="1" dirty="0">
                        <a:solidFill>
                          <a:schemeClr val="tx2">
                            <a:lumMod val="60000"/>
                            <a:lumOff val="40000"/>
                          </a:schemeClr>
                        </a:solidFill>
                      </a:endParaRPr>
                    </a:p>
                  </a:txBody>
                  <a:tcPr/>
                </a:tc>
                <a:tc>
                  <a:txBody>
                    <a:bodyPr/>
                    <a:lstStyle/>
                    <a:p>
                      <a:pPr algn="ctr"/>
                      <a:r>
                        <a:rPr lang="en-US" dirty="0" smtClean="0"/>
                        <a:t>22</a:t>
                      </a:r>
                      <a:endParaRPr lang="en-US" b="1" dirty="0">
                        <a:solidFill>
                          <a:schemeClr val="accent6">
                            <a:lumMod val="75000"/>
                          </a:schemeClr>
                        </a:solidFill>
                      </a:endParaRPr>
                    </a:p>
                  </a:txBody>
                  <a:tcPr/>
                </a:tc>
                <a:tc>
                  <a:txBody>
                    <a:bodyPr/>
                    <a:lstStyle/>
                    <a:p>
                      <a:pPr algn="ctr"/>
                      <a:r>
                        <a:rPr lang="en-US" dirty="0" smtClean="0"/>
                        <a:t>24</a:t>
                      </a:r>
                      <a:endParaRPr lang="en-US" b="1" dirty="0"/>
                    </a:p>
                  </a:txBody>
                  <a:tcPr/>
                </a:tc>
                <a:tc>
                  <a:txBody>
                    <a:bodyPr/>
                    <a:lstStyle/>
                    <a:p>
                      <a:pPr algn="ctr"/>
                      <a:r>
                        <a:rPr lang="en-US" dirty="0" smtClean="0"/>
                        <a:t>17</a:t>
                      </a:r>
                      <a:endParaRPr lang="en-US" b="1" dirty="0"/>
                    </a:p>
                  </a:txBody>
                  <a:tcPr/>
                </a:tc>
                <a:tc>
                  <a:txBody>
                    <a:bodyPr/>
                    <a:lstStyle/>
                    <a:p>
                      <a:pPr algn="ctr"/>
                      <a:r>
                        <a:rPr lang="en-US" dirty="0" smtClean="0">
                          <a:solidFill>
                            <a:schemeClr val="tx1"/>
                          </a:solidFill>
                        </a:rPr>
                        <a:t>17</a:t>
                      </a:r>
                      <a:endParaRPr lang="en-US" b="1" dirty="0">
                        <a:solidFill>
                          <a:schemeClr val="tx1"/>
                        </a:solidFill>
                      </a:endParaRPr>
                    </a:p>
                  </a:txBody>
                  <a:tcPr/>
                </a:tc>
              </a:tr>
            </a:tbl>
          </a:graphicData>
        </a:graphic>
      </p:graphicFrame>
      <p:sp>
        <p:nvSpPr>
          <p:cNvPr id="7" name="Rectangle 6"/>
          <p:cNvSpPr/>
          <p:nvPr/>
        </p:nvSpPr>
        <p:spPr>
          <a:xfrm>
            <a:off x="3810000" y="6324600"/>
            <a:ext cx="3887090" cy="369332"/>
          </a:xfrm>
          <a:prstGeom prst="rect">
            <a:avLst/>
          </a:prstGeom>
        </p:spPr>
        <p:txBody>
          <a:bodyPr wrap="none">
            <a:spAutoFit/>
          </a:bodyPr>
          <a:lstStyle/>
          <a:p>
            <a:r>
              <a:rPr lang="en-US" dirty="0"/>
              <a:t>http://science.energy.gov/early-career/</a:t>
            </a:r>
          </a:p>
        </p:txBody>
      </p:sp>
    </p:spTree>
    <p:extLst>
      <p:ext uri="{BB962C8B-B14F-4D97-AF65-F5344CB8AC3E}">
        <p14:creationId xmlns:p14="http://schemas.microsoft.com/office/powerpoint/2010/main" val="1583625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441965" y="-532268"/>
            <a:ext cx="8229600" cy="9063165"/>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pPr>
              <a:defRPr/>
            </a:pPr>
            <a:fld id="{6EEA275D-5A49-48A8-817D-44C3EA0A3A2F}" type="slidenum">
              <a:rPr lang="en-US" smtClean="0"/>
              <a:pPr>
                <a:defRPr/>
              </a:pPr>
              <a:t>18</a:t>
            </a:fld>
            <a:endParaRPr lang="en-US" dirty="0"/>
          </a:p>
        </p:txBody>
      </p:sp>
      <p:sp>
        <p:nvSpPr>
          <p:cNvPr id="4" name="Rectangle 3"/>
          <p:cNvSpPr/>
          <p:nvPr/>
        </p:nvSpPr>
        <p:spPr>
          <a:xfrm>
            <a:off x="2115366" y="721308"/>
            <a:ext cx="4899546" cy="276999"/>
          </a:xfrm>
          <a:prstGeom prst="rect">
            <a:avLst/>
          </a:prstGeom>
        </p:spPr>
        <p:txBody>
          <a:bodyPr wrap="square">
            <a:spAutoFit/>
          </a:bodyPr>
          <a:lstStyle/>
          <a:p>
            <a:pPr algn="ctr"/>
            <a:r>
              <a:rPr lang="en-US" sz="1200" b="1" dirty="0" smtClean="0">
                <a:latin typeface="+mn-lt"/>
              </a:rPr>
              <a:t>http://science.energy.gov/~/media/grants/pdf/FullFundingMemo.pdf</a:t>
            </a:r>
            <a:endParaRPr lang="en-US" sz="1200" b="1" dirty="0">
              <a:latin typeface="+mn-lt"/>
            </a:endParaRPr>
          </a:p>
        </p:txBody>
      </p:sp>
    </p:spTree>
    <p:extLst>
      <p:ext uri="{BB962C8B-B14F-4D97-AF65-F5344CB8AC3E}">
        <p14:creationId xmlns:p14="http://schemas.microsoft.com/office/powerpoint/2010/main" val="247006125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Office of Science PECASE Process</a:t>
            </a:r>
            <a:endParaRPr lang="en-US" dirty="0"/>
          </a:p>
        </p:txBody>
      </p:sp>
      <p:sp>
        <p:nvSpPr>
          <p:cNvPr id="8" name="Content Placeholder 7"/>
          <p:cNvSpPr>
            <a:spLocks noGrp="1"/>
          </p:cNvSpPr>
          <p:nvPr>
            <p:ph sz="quarter" idx="4"/>
          </p:nvPr>
        </p:nvSpPr>
        <p:spPr>
          <a:xfrm>
            <a:off x="533401" y="1219200"/>
            <a:ext cx="8153400" cy="4770439"/>
          </a:xfrm>
        </p:spPr>
        <p:txBody>
          <a:bodyPr>
            <a:normAutofit fontScale="77500" lnSpcReduction="20000"/>
          </a:bodyPr>
          <a:lstStyle/>
          <a:p>
            <a:pPr>
              <a:lnSpc>
                <a:spcPct val="120000"/>
              </a:lnSpc>
            </a:pPr>
            <a:r>
              <a:rPr lang="en-US" dirty="0" smtClean="0"/>
              <a:t>PECASE = Presidential Early Career Award for Scientists and Engineers</a:t>
            </a:r>
          </a:p>
          <a:p>
            <a:pPr>
              <a:lnSpc>
                <a:spcPct val="120000"/>
              </a:lnSpc>
            </a:pPr>
            <a:r>
              <a:rPr lang="en-US" dirty="0" smtClean="0"/>
              <a:t>Candidate pool is that of the eligible winners of the Early Career Research Program</a:t>
            </a:r>
          </a:p>
          <a:p>
            <a:pPr>
              <a:lnSpc>
                <a:spcPct val="120000"/>
              </a:lnSpc>
            </a:pPr>
            <a:r>
              <a:rPr lang="en-US" dirty="0" smtClean="0"/>
              <a:t>External peer review is performed by a cross-disciplinary panel based on two broad criteria defined by the White House</a:t>
            </a:r>
          </a:p>
          <a:p>
            <a:pPr lvl="1"/>
            <a:r>
              <a:rPr lang="en-US" dirty="0" smtClean="0"/>
              <a:t>Innovative </a:t>
            </a:r>
            <a:r>
              <a:rPr lang="en-US" dirty="0"/>
              <a:t>research at the frontiers of science and technology that is relevant to the mission of the sponsoring organization or agency. </a:t>
            </a:r>
            <a:endParaRPr lang="en-US" sz="1600" dirty="0"/>
          </a:p>
          <a:p>
            <a:pPr lvl="1"/>
            <a:r>
              <a:rPr lang="en-US" dirty="0" smtClean="0"/>
              <a:t>Community </a:t>
            </a:r>
            <a:r>
              <a:rPr lang="en-US" dirty="0"/>
              <a:t>service demonstrated through </a:t>
            </a:r>
            <a:r>
              <a:rPr lang="en-US" u="sng" dirty="0"/>
              <a:t>scientific leadership</a:t>
            </a:r>
            <a:r>
              <a:rPr lang="en-US" dirty="0"/>
              <a:t>, education or community outreach. </a:t>
            </a:r>
            <a:endParaRPr lang="en-US" sz="1600" dirty="0"/>
          </a:p>
          <a:p>
            <a:pPr>
              <a:lnSpc>
                <a:spcPct val="120000"/>
              </a:lnSpc>
            </a:pPr>
            <a:r>
              <a:rPr lang="en-US" dirty="0" smtClean="0"/>
              <a:t>Evaluated based on research proposal, expert reviews, and updated C.V.</a:t>
            </a:r>
          </a:p>
          <a:p>
            <a:pPr>
              <a:lnSpc>
                <a:spcPct val="120000"/>
              </a:lnSpc>
            </a:pPr>
            <a:r>
              <a:rPr lang="en-US" dirty="0" smtClean="0"/>
              <a:t>DOE selects nominees and advances them to the White House, which makes its selections and announces the awards.</a:t>
            </a:r>
          </a:p>
          <a:p>
            <a:pPr>
              <a:lnSpc>
                <a:spcPct val="120000"/>
              </a:lnSpc>
            </a:pPr>
            <a:r>
              <a:rPr lang="en-US" dirty="0" smtClean="0"/>
              <a:t>No additional financial award is provided beyond already lucrative five years of early career funding.</a:t>
            </a:r>
          </a:p>
          <a:p>
            <a:pPr>
              <a:lnSpc>
                <a:spcPct val="120000"/>
              </a:lnSpc>
            </a:pPr>
            <a:endParaRPr lang="en-US" dirty="0"/>
          </a:p>
        </p:txBody>
      </p:sp>
      <p:sp>
        <p:nvSpPr>
          <p:cNvPr id="9" name="Slide Number Placeholder 3"/>
          <p:cNvSpPr>
            <a:spLocks noGrp="1"/>
          </p:cNvSpPr>
          <p:nvPr>
            <p:ph type="sldNum" sz="quarter" idx="11"/>
          </p:nvPr>
        </p:nvSpPr>
        <p:spPr>
          <a:xfrm>
            <a:off x="8414464" y="6351654"/>
            <a:ext cx="381000" cy="365125"/>
          </a:xfrm>
        </p:spPr>
        <p:txBody>
          <a:bodyPr/>
          <a:lstStyle/>
          <a:p>
            <a:fld id="{26CA2777-A89F-4130-B308-73BB65955918}" type="slidenum">
              <a:rPr lang="en-US" smtClean="0"/>
              <a:pPr/>
              <a:t>19</a:t>
            </a:fld>
            <a:endParaRPr lang="en-US" dirty="0"/>
          </a:p>
        </p:txBody>
      </p:sp>
      <p:sp>
        <p:nvSpPr>
          <p:cNvPr id="10" name="Footer Placeholder 4"/>
          <p:cNvSpPr txBox="1">
            <a:spLocks/>
          </p:cNvSpPr>
          <p:nvPr/>
        </p:nvSpPr>
        <p:spPr>
          <a:xfrm>
            <a:off x="3124200" y="6357064"/>
            <a:ext cx="5334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106636"/>
              </a:solidFill>
              <a:effectLst/>
              <a:uLnTx/>
              <a:uFillTx/>
              <a:latin typeface="Arial" pitchFamily="34" charset="0"/>
              <a:ea typeface="+mn-ea"/>
              <a:cs typeface="Arial" pitchFamily="34" charset="0"/>
            </a:endParaRPr>
          </a:p>
        </p:txBody>
      </p:sp>
      <p:sp>
        <p:nvSpPr>
          <p:cNvPr id="2" name="Rectangle 1"/>
          <p:cNvSpPr/>
          <p:nvPr/>
        </p:nvSpPr>
        <p:spPr>
          <a:xfrm>
            <a:off x="2971800" y="6324600"/>
            <a:ext cx="5943600" cy="338554"/>
          </a:xfrm>
          <a:prstGeom prst="rect">
            <a:avLst/>
          </a:prstGeom>
        </p:spPr>
        <p:txBody>
          <a:bodyPr wrap="square">
            <a:spAutoFit/>
          </a:bodyPr>
          <a:lstStyle/>
          <a:p>
            <a:r>
              <a:rPr lang="en-US" sz="1600" dirty="0"/>
              <a:t>http://science.energy.gov/about/honors-and-awards/pecase/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3124200" y="3124200"/>
            <a:ext cx="1143000" cy="381000"/>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40327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A2777-A89F-4130-B308-73BB65955918}" type="slidenum">
              <a:rPr lang="en-US" smtClean="0"/>
              <a:pPr/>
              <a:t>20</a:t>
            </a:fld>
            <a:endParaRPr lang="en-US"/>
          </a:p>
        </p:txBody>
      </p:sp>
      <p:sp>
        <p:nvSpPr>
          <p:cNvPr id="7" name="Subtitle 6"/>
          <p:cNvSpPr>
            <a:spLocks noGrp="1"/>
          </p:cNvSpPr>
          <p:nvPr>
            <p:ph type="subTitle" idx="1"/>
          </p:nvPr>
        </p:nvSpPr>
        <p:spPr/>
        <p:txBody>
          <a:bodyPr>
            <a:normAutofit fontScale="92500" lnSpcReduction="20000"/>
          </a:bodyPr>
          <a:lstStyle/>
          <a:p>
            <a:r>
              <a:rPr lang="en-US" dirty="0" smtClean="0"/>
              <a:t>Linda Blevins, Ph.D.</a:t>
            </a:r>
          </a:p>
          <a:p>
            <a:r>
              <a:rPr lang="en-US" dirty="0" smtClean="0"/>
              <a:t>301-903-1293</a:t>
            </a:r>
          </a:p>
          <a:p>
            <a:r>
              <a:rPr lang="en-US" dirty="0" smtClean="0">
                <a:hlinkClick r:id="rId2"/>
              </a:rPr>
              <a:t>linda.blevins@science.doe.gov</a:t>
            </a:r>
            <a:endParaRPr lang="en-US" dirty="0" smtClean="0"/>
          </a:p>
          <a:p>
            <a:endParaRPr lang="en-US" dirty="0" smtClean="0"/>
          </a:p>
          <a:p>
            <a:r>
              <a:rPr lang="en-US" dirty="0" smtClean="0"/>
              <a:t>http://science.energy.gov/early-career/</a:t>
            </a:r>
          </a:p>
        </p:txBody>
      </p:sp>
      <p:sp>
        <p:nvSpPr>
          <p:cNvPr id="6" name="Title 5"/>
          <p:cNvSpPr>
            <a:spLocks noGrp="1"/>
          </p:cNvSpPr>
          <p:nvPr>
            <p:ph type="title"/>
          </p:nvPr>
        </p:nvSpPr>
        <p:spPr/>
        <p:txBody>
          <a:bodyPr/>
          <a:lstStyle/>
          <a:p>
            <a:r>
              <a:rPr lang="en-US" dirty="0" smtClean="0"/>
              <a:t>Questions about the Early Career Research Program?</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Other Funding Opportunities in the DOE Office of Science</a:t>
            </a:r>
            <a:endParaRPr lang="en-US" dirty="0"/>
          </a:p>
        </p:txBody>
      </p:sp>
      <p:sp>
        <p:nvSpPr>
          <p:cNvPr id="6" name="Subtitle 5"/>
          <p:cNvSpPr>
            <a:spLocks noGrp="1"/>
          </p:cNvSpPr>
          <p:nvPr>
            <p:ph type="subTitle" idx="1"/>
          </p:nvPr>
        </p:nvSpPr>
        <p:spPr/>
        <p:txBody>
          <a:bodyPr>
            <a:normAutofit fontScale="85000" lnSpcReduction="10000"/>
          </a:bodyPr>
          <a:lstStyle/>
          <a:p>
            <a:r>
              <a:rPr lang="en-US" dirty="0" smtClean="0"/>
              <a:t>Linda G. Blevins, Ph.D.</a:t>
            </a:r>
          </a:p>
          <a:p>
            <a:r>
              <a:rPr lang="en-US" dirty="0" smtClean="0"/>
              <a:t>Senior Technical Advisor</a:t>
            </a:r>
          </a:p>
          <a:p>
            <a:r>
              <a:rPr lang="en-US" dirty="0" smtClean="0"/>
              <a:t>Office of the Deputy Director for Science Programs</a:t>
            </a:r>
          </a:p>
          <a:p>
            <a:r>
              <a:rPr lang="en-US" dirty="0" smtClean="0"/>
              <a:t>Office of Science</a:t>
            </a:r>
          </a:p>
          <a:p>
            <a:r>
              <a:rPr lang="en-US" dirty="0" smtClean="0"/>
              <a:t>Department of Energy</a:t>
            </a:r>
          </a:p>
        </p:txBody>
      </p:sp>
      <p:sp>
        <p:nvSpPr>
          <p:cNvPr id="5" name="Rectangle 4"/>
          <p:cNvSpPr/>
          <p:nvPr/>
        </p:nvSpPr>
        <p:spPr>
          <a:xfrm>
            <a:off x="2819400" y="5635808"/>
            <a:ext cx="4048737" cy="523220"/>
          </a:xfrm>
          <a:prstGeom prst="rect">
            <a:avLst/>
          </a:prstGeom>
        </p:spPr>
        <p:txBody>
          <a:bodyPr wrap="none">
            <a:spAutoFit/>
          </a:bodyPr>
          <a:lstStyle/>
          <a:p>
            <a:r>
              <a:rPr lang="en-US" sz="2800" dirty="0"/>
              <a:t>http://science.energy.gov/</a:t>
            </a:r>
            <a:endParaRPr lang="en-US" sz="2800" dirty="0" smtClean="0"/>
          </a:p>
        </p:txBody>
      </p:sp>
    </p:spTree>
    <p:extLst>
      <p:ext uri="{BB962C8B-B14F-4D97-AF65-F5344CB8AC3E}">
        <p14:creationId xmlns:p14="http://schemas.microsoft.com/office/powerpoint/2010/main" val="1824866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Reminder:  Office of Science Portfolio</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22</a:t>
            </a:fld>
            <a:endParaRPr lang="en-US"/>
          </a:p>
        </p:txBody>
      </p:sp>
      <p:graphicFrame>
        <p:nvGraphicFramePr>
          <p:cNvPr id="6" name="Chart 5"/>
          <p:cNvGraphicFramePr>
            <a:graphicFrameLocks noGrp="1"/>
          </p:cNvGraphicFramePr>
          <p:nvPr>
            <p:extLst>
              <p:ext uri="{D42A27DB-BD31-4B8C-83A1-F6EECF244321}">
                <p14:modId xmlns:p14="http://schemas.microsoft.com/office/powerpoint/2010/main" val="3232865001"/>
              </p:ext>
            </p:extLst>
          </p:nvPr>
        </p:nvGraphicFramePr>
        <p:xfrm>
          <a:off x="381000" y="1066800"/>
          <a:ext cx="8372474" cy="5357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4846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Annual Open Solicitation</a:t>
            </a:r>
            <a:br>
              <a:rPr lang="en-US" dirty="0"/>
            </a:br>
            <a:r>
              <a:rPr lang="en-US" dirty="0"/>
              <a:t>http://science.energy.gov/grants/foas/open/</a:t>
            </a:r>
          </a:p>
        </p:txBody>
      </p:sp>
      <p:sp>
        <p:nvSpPr>
          <p:cNvPr id="4" name="Slide Number Placeholder 3"/>
          <p:cNvSpPr>
            <a:spLocks noGrp="1"/>
          </p:cNvSpPr>
          <p:nvPr>
            <p:ph type="sldNum" sz="quarter" idx="11"/>
          </p:nvPr>
        </p:nvSpPr>
        <p:spPr/>
        <p:txBody>
          <a:bodyPr/>
          <a:lstStyle/>
          <a:p>
            <a:fld id="{26CA2777-A89F-4130-B308-73BB65955918}" type="slidenum">
              <a:rPr lang="en-US" smtClean="0"/>
              <a:pPr/>
              <a:t>23</a:t>
            </a:fld>
            <a:endParaRPr lang="en-US"/>
          </a:p>
        </p:txBody>
      </p:sp>
      <p:sp>
        <p:nvSpPr>
          <p:cNvPr id="5" name="Footer Placeholder 4"/>
          <p:cNvSpPr>
            <a:spLocks noGrp="1"/>
          </p:cNvSpPr>
          <p:nvPr>
            <p:ph type="ftr" sz="quarter" idx="12"/>
          </p:nvPr>
        </p:nvSpPr>
        <p:spPr/>
        <p:txBody>
          <a:bodyPr/>
          <a:lstStyle/>
          <a:p>
            <a:endParaRPr lang="en-US" dirty="0"/>
          </a:p>
        </p:txBody>
      </p:sp>
      <p:sp>
        <p:nvSpPr>
          <p:cNvPr id="6" name="Text Box 5"/>
          <p:cNvSpPr txBox="1">
            <a:spLocks noChangeArrowheads="1"/>
          </p:cNvSpPr>
          <p:nvPr/>
        </p:nvSpPr>
        <p:spPr bwMode="auto">
          <a:xfrm>
            <a:off x="6324600" y="1371600"/>
            <a:ext cx="2357437" cy="4401205"/>
          </a:xfrm>
          <a:prstGeom prst="rect">
            <a:avLst/>
          </a:prstGeom>
          <a:noFill/>
          <a:ln w="6350">
            <a:noFill/>
            <a:miter lim="800000"/>
            <a:headEnd/>
            <a:tailEnd/>
          </a:ln>
          <a:effectLst/>
        </p:spPr>
        <p:txBody>
          <a:bodyPr>
            <a:spAutoFit/>
          </a:bodyPr>
          <a:lstStyle/>
          <a:p>
            <a:r>
              <a:rPr lang="en-US" sz="2000" b="0" dirty="0"/>
              <a:t>Open throughout the year.</a:t>
            </a:r>
          </a:p>
          <a:p>
            <a:endParaRPr lang="en-US" sz="2000" b="0" dirty="0"/>
          </a:p>
          <a:p>
            <a:r>
              <a:rPr lang="en-US" sz="2000" b="0" dirty="0"/>
              <a:t>Funding Opportunity Announcements can be more specific, too</a:t>
            </a:r>
            <a:r>
              <a:rPr lang="en-US" sz="2000" b="0" dirty="0" smtClean="0"/>
              <a:t>. (The Office of Science issues about 40 FOAs per year.)</a:t>
            </a:r>
            <a:endParaRPr lang="en-US" sz="2000" b="0" dirty="0"/>
          </a:p>
          <a:p>
            <a:endParaRPr lang="en-US" sz="2000" b="0" dirty="0"/>
          </a:p>
          <a:p>
            <a:r>
              <a:rPr lang="en-US" sz="2000" b="0" dirty="0"/>
              <a:t>Submission is through</a:t>
            </a:r>
            <a:br>
              <a:rPr lang="en-US" sz="2000" b="0" dirty="0"/>
            </a:br>
            <a:r>
              <a:rPr lang="en-US" sz="2000" b="0" dirty="0" smtClean="0"/>
              <a:t>Grants.gov</a:t>
            </a:r>
            <a:r>
              <a:rPr lang="en-US" sz="2000" dirty="0" smtClean="0"/>
              <a:t>.</a:t>
            </a:r>
            <a:endParaRPr lang="en-US" sz="2000" b="0" dirty="0"/>
          </a:p>
          <a:p>
            <a:endParaRPr lang="en-US" sz="2000" b="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65797">
            <a:off x="927677" y="1066800"/>
            <a:ext cx="4783282" cy="6190129"/>
          </a:xfrm>
          <a:prstGeom prst="rect">
            <a:avLst/>
          </a:prstGeom>
          <a:ln w="12700">
            <a:solidFill>
              <a:schemeClr val="tx1"/>
            </a:solidFill>
          </a:ln>
        </p:spPr>
      </p:pic>
    </p:spTree>
    <p:extLst>
      <p:ext uri="{BB962C8B-B14F-4D97-AF65-F5344CB8AC3E}">
        <p14:creationId xmlns:p14="http://schemas.microsoft.com/office/powerpoint/2010/main" val="3854320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12861275"/>
              </p:ext>
            </p:extLst>
          </p:nvPr>
        </p:nvGraphicFramePr>
        <p:xfrm>
          <a:off x="22154" y="807692"/>
          <a:ext cx="8969446" cy="5593108"/>
        </p:xfrm>
        <a:graphic>
          <a:graphicData uri="http://schemas.openxmlformats.org/drawingml/2006/table">
            <a:tbl>
              <a:tblPr>
                <a:tableStyleId>{5C22544A-7EE6-4342-B048-85BDC9FD1C3A}</a:tableStyleId>
              </a:tblPr>
              <a:tblGrid>
                <a:gridCol w="379019"/>
                <a:gridCol w="3332628"/>
                <a:gridCol w="1219200"/>
                <a:gridCol w="1387564"/>
                <a:gridCol w="994138"/>
                <a:gridCol w="1656897"/>
              </a:tblGrid>
              <a:tr h="228608">
                <a:tc>
                  <a:txBody>
                    <a:bodyPr/>
                    <a:lstStyle/>
                    <a:p>
                      <a:pPr algn="ctr" fontAlgn="ctr"/>
                      <a:r>
                        <a:rPr lang="en-US" sz="1200" u="none" strike="noStrike" dirty="0" smtClean="0">
                          <a:effectLst/>
                        </a:rPr>
                        <a:t>Org</a:t>
                      </a:r>
                      <a:endParaRPr lang="en-US" sz="1200" b="1" i="0" u="none" strike="noStrike" dirty="0">
                        <a:effectLst/>
                        <a:latin typeface="Arial"/>
                      </a:endParaRPr>
                    </a:p>
                  </a:txBody>
                  <a:tcPr marL="6947" marR="6947" marT="6947" marB="0" anchor="ctr"/>
                </a:tc>
                <a:tc>
                  <a:txBody>
                    <a:bodyPr/>
                    <a:lstStyle/>
                    <a:p>
                      <a:pPr algn="ctr" fontAlgn="ctr"/>
                      <a:r>
                        <a:rPr lang="en-US" sz="1200" u="none" strike="noStrike" dirty="0" smtClean="0">
                          <a:effectLst/>
                        </a:rPr>
                        <a:t>Solicitation Name</a:t>
                      </a:r>
                      <a:endParaRPr lang="en-US" sz="1200" b="1" i="0" u="none" strike="noStrike" dirty="0">
                        <a:effectLst/>
                        <a:latin typeface="Arial"/>
                      </a:endParaRPr>
                    </a:p>
                  </a:txBody>
                  <a:tcPr marL="6947" marR="6947" marT="6947" marB="0" anchor="ctr"/>
                </a:tc>
                <a:tc>
                  <a:txBody>
                    <a:bodyPr/>
                    <a:lstStyle/>
                    <a:p>
                      <a:pPr algn="ctr" fontAlgn="ctr"/>
                      <a:r>
                        <a:rPr lang="en-US" sz="1200" u="none" strike="noStrike">
                          <a:effectLst/>
                        </a:rPr>
                        <a:t>Solicitation Number</a:t>
                      </a:r>
                      <a:endParaRPr lang="en-US" sz="1200" b="1" i="0" u="none" strike="noStrike">
                        <a:effectLst/>
                        <a:latin typeface="Arial"/>
                      </a:endParaRPr>
                    </a:p>
                  </a:txBody>
                  <a:tcPr marL="6947" marR="6947" marT="6947" marB="0" anchor="ctr"/>
                </a:tc>
                <a:tc>
                  <a:txBody>
                    <a:bodyPr/>
                    <a:lstStyle/>
                    <a:p>
                      <a:pPr algn="ctr" fontAlgn="ctr"/>
                      <a:r>
                        <a:rPr lang="en-US" sz="1200" u="none" strike="noStrike">
                          <a:effectLst/>
                        </a:rPr>
                        <a:t>Estimated Funding Available</a:t>
                      </a:r>
                      <a:endParaRPr lang="en-US" sz="1200" b="1" i="0" u="none" strike="noStrike">
                        <a:effectLst/>
                        <a:latin typeface="Arial"/>
                      </a:endParaRPr>
                    </a:p>
                  </a:txBody>
                  <a:tcPr marL="6947" marR="6947" marT="6947" marB="0" anchor="ctr"/>
                </a:tc>
                <a:tc>
                  <a:txBody>
                    <a:bodyPr/>
                    <a:lstStyle/>
                    <a:p>
                      <a:pPr algn="ctr" fontAlgn="ctr"/>
                      <a:r>
                        <a:rPr lang="en-US" sz="1200" u="none" strike="noStrike">
                          <a:effectLst/>
                        </a:rPr>
                        <a:t>Issue Date</a:t>
                      </a:r>
                      <a:endParaRPr lang="en-US" sz="1200" b="1" i="0" u="none" strike="noStrike">
                        <a:effectLst/>
                        <a:latin typeface="Arial"/>
                      </a:endParaRPr>
                    </a:p>
                  </a:txBody>
                  <a:tcPr marL="6947" marR="6947" marT="6947" marB="0" anchor="ctr"/>
                </a:tc>
                <a:tc>
                  <a:txBody>
                    <a:bodyPr/>
                    <a:lstStyle/>
                    <a:p>
                      <a:pPr algn="ctr" fontAlgn="ctr"/>
                      <a:r>
                        <a:rPr lang="en-US" sz="1200" u="none" strike="noStrike" dirty="0">
                          <a:effectLst/>
                        </a:rPr>
                        <a:t>Closing Date</a:t>
                      </a:r>
                      <a:endParaRPr lang="en-US" sz="1200" b="1" i="0" u="none" strike="noStrike" dirty="0">
                        <a:effectLst/>
                        <a:latin typeface="Arial"/>
                      </a:endParaRPr>
                    </a:p>
                  </a:txBody>
                  <a:tcPr marL="6947" marR="6947" marT="6947" marB="0" anchor="ctr"/>
                </a:tc>
              </a:tr>
              <a:tr h="192330">
                <a:tc>
                  <a:txBody>
                    <a:bodyPr/>
                    <a:lstStyle/>
                    <a:p>
                      <a:pPr algn="ctr" fontAlgn="ctr"/>
                      <a:r>
                        <a:rPr lang="en-US" sz="1200" u="none" strike="noStrike" dirty="0">
                          <a:effectLst/>
                        </a:rPr>
                        <a:t>NP</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Research and Development for Next Generation Nuclear Physics Accelerator Facilities</a:t>
                      </a:r>
                      <a:endParaRPr lang="en-US" sz="1200" b="0" i="0" u="none" strike="noStrike">
                        <a:effectLst/>
                        <a:latin typeface="Arial"/>
                      </a:endParaRPr>
                    </a:p>
                  </a:txBody>
                  <a:tcPr marL="6947" marR="6947" marT="6947" marB="0" anchor="ctr"/>
                </a:tc>
                <a:tc>
                  <a:txBody>
                    <a:bodyPr/>
                    <a:lstStyle/>
                    <a:p>
                      <a:pPr algn="l" fontAlgn="ctr"/>
                      <a:r>
                        <a:rPr lang="en-US" sz="1200" u="none" strike="noStrike">
                          <a:effectLst/>
                        </a:rPr>
                        <a:t>DE-FOA-0001082</a:t>
                      </a:r>
                      <a:endParaRPr lang="en-US" sz="1200" b="0" i="0" u="none" strike="noStrike">
                        <a:effectLst/>
                        <a:latin typeface="Arial"/>
                      </a:endParaRPr>
                    </a:p>
                  </a:txBody>
                  <a:tcPr marL="6947" marR="6947" marT="6947" marB="0" anchor="ctr"/>
                </a:tc>
                <a:tc>
                  <a:txBody>
                    <a:bodyPr/>
                    <a:lstStyle/>
                    <a:p>
                      <a:pPr algn="r" fontAlgn="ctr"/>
                      <a:r>
                        <a:rPr lang="en-US" sz="1200" u="none" strike="noStrike" dirty="0">
                          <a:effectLst/>
                        </a:rPr>
                        <a:t> $              1,870,000 </a:t>
                      </a:r>
                      <a:endParaRPr lang="en-US" sz="1200" b="0" i="0" u="none" strike="noStrike" dirty="0">
                        <a:effectLst/>
                        <a:latin typeface="Arial"/>
                      </a:endParaRPr>
                    </a:p>
                  </a:txBody>
                  <a:tcPr marL="6947" marR="6947" marT="6947" marB="0" anchor="ctr"/>
                </a:tc>
                <a:tc>
                  <a:txBody>
                    <a:bodyPr/>
                    <a:lstStyle/>
                    <a:p>
                      <a:pPr algn="ctr" fontAlgn="ctr"/>
                      <a:r>
                        <a:rPr lang="en-US" sz="1200" u="none" strike="noStrike" dirty="0">
                          <a:effectLst/>
                        </a:rPr>
                        <a:t>2/11/2014</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4/8/2014 05:00 PM ET</a:t>
                      </a:r>
                      <a:endParaRPr lang="en-US" sz="1200" b="0" i="0" u="none" strike="noStrike">
                        <a:effectLst/>
                        <a:latin typeface="Arial"/>
                      </a:endParaRPr>
                    </a:p>
                  </a:txBody>
                  <a:tcPr marL="6947" marR="6947" marT="6947" marB="0" anchor="ctr"/>
                </a:tc>
              </a:tr>
              <a:tr h="192330">
                <a:tc>
                  <a:txBody>
                    <a:bodyPr/>
                    <a:lstStyle/>
                    <a:p>
                      <a:pPr algn="ctr" fontAlgn="ctr"/>
                      <a:r>
                        <a:rPr lang="en-US" sz="1200" u="none" strike="noStrike">
                          <a:effectLst/>
                        </a:rPr>
                        <a:t>BES</a:t>
                      </a:r>
                      <a:endParaRPr lang="en-US" sz="1200" b="0" i="0" u="none" strike="noStrike">
                        <a:effectLst/>
                        <a:latin typeface="Arial"/>
                      </a:endParaRPr>
                    </a:p>
                  </a:txBody>
                  <a:tcPr marL="6947" marR="6947" marT="6947" marB="0" anchor="ctr"/>
                </a:tc>
                <a:tc>
                  <a:txBody>
                    <a:bodyPr/>
                    <a:lstStyle/>
                    <a:p>
                      <a:pPr algn="l" fontAlgn="ctr"/>
                      <a:r>
                        <a:rPr lang="en-US" sz="1200" u="none" strike="noStrike" dirty="0">
                          <a:effectLst/>
                        </a:rPr>
                        <a:t>Experimental Program to Stimulate Competitive Research (DOE </a:t>
                      </a:r>
                      <a:r>
                        <a:rPr lang="en-US" sz="1200" u="none" strike="noStrike" dirty="0" err="1">
                          <a:effectLst/>
                        </a:rPr>
                        <a:t>EPSCoR</a:t>
                      </a:r>
                      <a:r>
                        <a:rPr lang="en-US" sz="1200" u="none" strike="noStrike" dirty="0">
                          <a:effectLst/>
                        </a:rPr>
                        <a:t>) Implementation Grants</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DE-FOA-0001087</a:t>
                      </a:r>
                      <a:endParaRPr lang="en-US" sz="1200" b="0" i="0" u="none" strike="noStrike">
                        <a:effectLst/>
                        <a:latin typeface="Arial"/>
                      </a:endParaRPr>
                    </a:p>
                  </a:txBody>
                  <a:tcPr marL="6947" marR="6947" marT="6947" marB="0" anchor="ctr"/>
                </a:tc>
                <a:tc>
                  <a:txBody>
                    <a:bodyPr/>
                    <a:lstStyle/>
                    <a:p>
                      <a:pPr algn="r" fontAlgn="ctr"/>
                      <a:r>
                        <a:rPr lang="en-US" sz="1200" u="none" strike="noStrike" dirty="0">
                          <a:effectLst/>
                        </a:rPr>
                        <a:t> $              3,800,000 </a:t>
                      </a:r>
                      <a:endParaRPr lang="en-US" sz="1200" b="0" i="0" u="none" strike="noStrike" dirty="0">
                        <a:effectLst/>
                        <a:latin typeface="Arial"/>
                      </a:endParaRPr>
                    </a:p>
                  </a:txBody>
                  <a:tcPr marL="6947" marR="6947" marT="6947" marB="0" anchor="ctr"/>
                </a:tc>
                <a:tc>
                  <a:txBody>
                    <a:bodyPr/>
                    <a:lstStyle/>
                    <a:p>
                      <a:pPr algn="ctr" fontAlgn="ctr"/>
                      <a:r>
                        <a:rPr lang="en-US" sz="1200" u="none" strike="noStrike" dirty="0">
                          <a:effectLst/>
                        </a:rPr>
                        <a:t>2/14/2014</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4/15/2014 11:59 PM ET</a:t>
                      </a:r>
                      <a:endParaRPr lang="en-US" sz="1200" b="0" i="0" u="none" strike="noStrike">
                        <a:effectLst/>
                        <a:latin typeface="Arial"/>
                      </a:endParaRPr>
                    </a:p>
                  </a:txBody>
                  <a:tcPr marL="6947" marR="6947" marT="6947" marB="0" anchor="ctr"/>
                </a:tc>
              </a:tr>
              <a:tr h="192330">
                <a:tc>
                  <a:txBody>
                    <a:bodyPr/>
                    <a:lstStyle/>
                    <a:p>
                      <a:pPr algn="ctr" fontAlgn="ctr"/>
                      <a:r>
                        <a:rPr lang="en-US" sz="1200" u="none" strike="noStrike">
                          <a:effectLst/>
                        </a:rPr>
                        <a:t>BES</a:t>
                      </a:r>
                      <a:endParaRPr lang="en-US" sz="1200" b="0" i="0" u="none" strike="noStrike">
                        <a:effectLst/>
                        <a:latin typeface="Arial"/>
                      </a:endParaRPr>
                    </a:p>
                  </a:txBody>
                  <a:tcPr marL="6947" marR="6947" marT="6947" marB="0" anchor="ctr"/>
                </a:tc>
                <a:tc>
                  <a:txBody>
                    <a:bodyPr/>
                    <a:lstStyle/>
                    <a:p>
                      <a:pPr algn="l" fontAlgn="ctr"/>
                      <a:r>
                        <a:rPr lang="en-US" sz="1200" u="none" strike="noStrike">
                          <a:effectLst/>
                        </a:rPr>
                        <a:t>Scientific Discovery through Ultrafast Materials and Chemical Sciences</a:t>
                      </a:r>
                      <a:endParaRPr lang="en-US" sz="1200" b="0" i="0" u="none" strike="noStrike">
                        <a:effectLst/>
                        <a:latin typeface="Arial"/>
                      </a:endParaRPr>
                    </a:p>
                  </a:txBody>
                  <a:tcPr marL="6947" marR="6947" marT="6947" marB="0" anchor="ctr"/>
                </a:tc>
                <a:tc>
                  <a:txBody>
                    <a:bodyPr/>
                    <a:lstStyle/>
                    <a:p>
                      <a:pPr algn="l" fontAlgn="ctr"/>
                      <a:r>
                        <a:rPr lang="en-US" sz="1200" u="none" strike="noStrike">
                          <a:effectLst/>
                        </a:rPr>
                        <a:t>DE-FOA-0001089</a:t>
                      </a:r>
                      <a:endParaRPr lang="en-US" sz="1200" b="0" i="0" u="none" strike="noStrike">
                        <a:effectLst/>
                        <a:latin typeface="Arial"/>
                      </a:endParaRPr>
                    </a:p>
                  </a:txBody>
                  <a:tcPr marL="6947" marR="6947" marT="6947" marB="0" anchor="ctr"/>
                </a:tc>
                <a:tc>
                  <a:txBody>
                    <a:bodyPr/>
                    <a:lstStyle/>
                    <a:p>
                      <a:pPr algn="r" fontAlgn="ctr"/>
                      <a:r>
                        <a:rPr lang="en-US" sz="1200" u="none" strike="noStrike" dirty="0">
                          <a:effectLst/>
                        </a:rPr>
                        <a:t> $              4,000,000 </a:t>
                      </a:r>
                      <a:endParaRPr lang="en-US" sz="1200" b="0" i="0" u="none" strike="noStrike" dirty="0">
                        <a:effectLst/>
                        <a:latin typeface="Arial"/>
                      </a:endParaRPr>
                    </a:p>
                  </a:txBody>
                  <a:tcPr marL="6947" marR="6947" marT="6947" marB="0" anchor="ctr"/>
                </a:tc>
                <a:tc>
                  <a:txBody>
                    <a:bodyPr/>
                    <a:lstStyle/>
                    <a:p>
                      <a:pPr algn="ctr" fontAlgn="ctr"/>
                      <a:r>
                        <a:rPr lang="en-US" sz="1200" u="none" strike="noStrike" dirty="0">
                          <a:effectLst/>
                        </a:rPr>
                        <a:t>2/21/2014</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4/21/2014 05:00 PM ET</a:t>
                      </a:r>
                      <a:endParaRPr lang="en-US" sz="1200" b="0" i="0" u="none" strike="noStrike">
                        <a:effectLst/>
                        <a:latin typeface="Arial"/>
                      </a:endParaRPr>
                    </a:p>
                  </a:txBody>
                  <a:tcPr marL="6947" marR="6947" marT="6947" marB="0" anchor="ctr"/>
                </a:tc>
              </a:tr>
              <a:tr h="192330">
                <a:tc>
                  <a:txBody>
                    <a:bodyPr/>
                    <a:lstStyle/>
                    <a:p>
                      <a:pPr algn="ctr" fontAlgn="ctr"/>
                      <a:r>
                        <a:rPr lang="en-US" sz="1200" u="none" strike="noStrike">
                          <a:effectLst/>
                        </a:rPr>
                        <a:t>FES</a:t>
                      </a:r>
                      <a:endParaRPr lang="en-US" sz="1200" b="0" i="0" u="none" strike="noStrike">
                        <a:effectLst/>
                        <a:latin typeface="Arial"/>
                      </a:endParaRPr>
                    </a:p>
                  </a:txBody>
                  <a:tcPr marL="6947" marR="6947" marT="6947" marB="0" anchor="ctr"/>
                </a:tc>
                <a:tc>
                  <a:txBody>
                    <a:bodyPr/>
                    <a:lstStyle/>
                    <a:p>
                      <a:pPr algn="l" fontAlgn="ctr"/>
                      <a:r>
                        <a:rPr lang="en-US" sz="1200" u="none" strike="noStrike" dirty="0" err="1">
                          <a:effectLst/>
                        </a:rPr>
                        <a:t>SciDAC</a:t>
                      </a:r>
                      <a:r>
                        <a:rPr lang="en-US" sz="1200" u="none" strike="noStrike" dirty="0">
                          <a:effectLst/>
                        </a:rPr>
                        <a:t>: </a:t>
                      </a:r>
                      <a:r>
                        <a:rPr lang="en-US" sz="1200" u="none" strike="noStrike" dirty="0" err="1">
                          <a:effectLst/>
                        </a:rPr>
                        <a:t>Multiscale</a:t>
                      </a:r>
                      <a:r>
                        <a:rPr lang="en-US" sz="1200" u="none" strike="noStrike" dirty="0">
                          <a:effectLst/>
                        </a:rPr>
                        <a:t> Integrated Modeling for Fusion Energy Science</a:t>
                      </a:r>
                      <a:endParaRPr lang="en-US" sz="1200" b="0" i="0" u="none" strike="noStrike" dirty="0">
                        <a:effectLst/>
                        <a:latin typeface="Arial"/>
                      </a:endParaRPr>
                    </a:p>
                  </a:txBody>
                  <a:tcPr marL="6947" marR="6947" marT="6947" marB="0" anchor="ctr"/>
                </a:tc>
                <a:tc>
                  <a:txBody>
                    <a:bodyPr/>
                    <a:lstStyle/>
                    <a:p>
                      <a:pPr algn="l" fontAlgn="ctr"/>
                      <a:r>
                        <a:rPr lang="en-US" sz="1200" u="none" strike="noStrike" dirty="0">
                          <a:effectLst/>
                        </a:rPr>
                        <a:t>DE-FOA-0001096</a:t>
                      </a:r>
                      <a:endParaRPr lang="en-US" sz="1200" b="0" i="0" u="none" strike="noStrike" dirty="0">
                        <a:effectLst/>
                        <a:latin typeface="Arial"/>
                      </a:endParaRPr>
                    </a:p>
                  </a:txBody>
                  <a:tcPr marL="6947" marR="6947" marT="6947" marB="0" anchor="ctr"/>
                </a:tc>
                <a:tc>
                  <a:txBody>
                    <a:bodyPr/>
                    <a:lstStyle/>
                    <a:p>
                      <a:pPr algn="r" fontAlgn="ctr"/>
                      <a:r>
                        <a:rPr lang="en-US" sz="1200" u="none" strike="noStrike" dirty="0">
                          <a:effectLst/>
                        </a:rPr>
                        <a:t> $              1,250,000 </a:t>
                      </a:r>
                      <a:endParaRPr lang="en-US" sz="1200" b="0" i="0" u="none" strike="noStrike" dirty="0">
                        <a:effectLst/>
                        <a:latin typeface="Arial"/>
                      </a:endParaRPr>
                    </a:p>
                  </a:txBody>
                  <a:tcPr marL="6947" marR="6947" marT="6947" marB="0" anchor="ctr"/>
                </a:tc>
                <a:tc>
                  <a:txBody>
                    <a:bodyPr/>
                    <a:lstStyle/>
                    <a:p>
                      <a:pPr algn="ctr" fontAlgn="ctr"/>
                      <a:r>
                        <a:rPr lang="en-US" sz="1200" u="none" strike="noStrike" dirty="0">
                          <a:effectLst/>
                        </a:rPr>
                        <a:t>3/6/2014</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5/2/2014 05:00 PM ET</a:t>
                      </a:r>
                      <a:endParaRPr lang="en-US" sz="1200" b="0" i="0" u="none" strike="noStrike">
                        <a:effectLst/>
                        <a:latin typeface="Arial"/>
                      </a:endParaRPr>
                    </a:p>
                  </a:txBody>
                  <a:tcPr marL="6947" marR="6947" marT="6947" marB="0" anchor="ctr"/>
                </a:tc>
              </a:tr>
              <a:tr h="192330">
                <a:tc>
                  <a:txBody>
                    <a:bodyPr/>
                    <a:lstStyle/>
                    <a:p>
                      <a:pPr algn="ctr" fontAlgn="ctr"/>
                      <a:r>
                        <a:rPr lang="en-US" sz="1200" u="none" strike="noStrike">
                          <a:effectLst/>
                        </a:rPr>
                        <a:t>ASCR</a:t>
                      </a:r>
                      <a:endParaRPr lang="en-US" sz="1200" b="0" i="0" u="none" strike="noStrike">
                        <a:effectLst/>
                        <a:latin typeface="Arial"/>
                      </a:endParaRPr>
                    </a:p>
                  </a:txBody>
                  <a:tcPr marL="6947" marR="6947" marT="6947" marB="0" anchor="ctr"/>
                </a:tc>
                <a:tc>
                  <a:txBody>
                    <a:bodyPr/>
                    <a:lstStyle/>
                    <a:p>
                      <a:pPr algn="l" fontAlgn="ctr"/>
                      <a:r>
                        <a:rPr lang="en-US" sz="1200" u="none" strike="noStrike" dirty="0">
                          <a:effectLst/>
                        </a:rPr>
                        <a:t>Analytical Modeling for Extreme-Scale Computing Environments</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DE-FOA-0001088</a:t>
                      </a:r>
                      <a:endParaRPr lang="en-US" sz="1200" b="0" i="0" u="none" strike="noStrike">
                        <a:effectLst/>
                        <a:latin typeface="Arial"/>
                      </a:endParaRPr>
                    </a:p>
                  </a:txBody>
                  <a:tcPr marL="6947" marR="6947" marT="6947" marB="0" anchor="ctr"/>
                </a:tc>
                <a:tc>
                  <a:txBody>
                    <a:bodyPr/>
                    <a:lstStyle/>
                    <a:p>
                      <a:pPr algn="r" fontAlgn="ctr"/>
                      <a:r>
                        <a:rPr lang="en-US" sz="1200" u="none" strike="noStrike" dirty="0">
                          <a:effectLst/>
                        </a:rPr>
                        <a:t> $              4,500,000 </a:t>
                      </a:r>
                      <a:endParaRPr lang="en-US" sz="1200" b="0" i="0" u="none" strike="noStrike" dirty="0">
                        <a:effectLst/>
                        <a:latin typeface="Arial"/>
                      </a:endParaRPr>
                    </a:p>
                  </a:txBody>
                  <a:tcPr marL="6947" marR="6947" marT="6947" marB="0" anchor="ctr"/>
                </a:tc>
                <a:tc>
                  <a:txBody>
                    <a:bodyPr/>
                    <a:lstStyle/>
                    <a:p>
                      <a:pPr algn="ctr" fontAlgn="ctr"/>
                      <a:r>
                        <a:rPr lang="en-US" sz="1200" u="none" strike="noStrike" dirty="0">
                          <a:effectLst/>
                        </a:rPr>
                        <a:t>3/10/2014</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4/18/2014 11:59 PM ET</a:t>
                      </a:r>
                      <a:endParaRPr lang="en-US" sz="1200" b="0" i="0" u="none" strike="noStrike">
                        <a:effectLst/>
                        <a:latin typeface="Arial"/>
                      </a:endParaRPr>
                    </a:p>
                  </a:txBody>
                  <a:tcPr marL="6947" marR="6947" marT="6947" marB="0" anchor="ctr"/>
                </a:tc>
              </a:tr>
              <a:tr h="192330">
                <a:tc>
                  <a:txBody>
                    <a:bodyPr/>
                    <a:lstStyle/>
                    <a:p>
                      <a:pPr algn="ctr" fontAlgn="ctr"/>
                      <a:r>
                        <a:rPr lang="en-US" sz="1200" u="none" strike="noStrike">
                          <a:effectLst/>
                        </a:rPr>
                        <a:t>FES</a:t>
                      </a:r>
                      <a:endParaRPr lang="en-US" sz="1200" b="0" i="0" u="none" strike="noStrike">
                        <a:effectLst/>
                        <a:latin typeface="Arial"/>
                      </a:endParaRPr>
                    </a:p>
                  </a:txBody>
                  <a:tcPr marL="6947" marR="6947" marT="6947" marB="0" anchor="ctr"/>
                </a:tc>
                <a:tc>
                  <a:txBody>
                    <a:bodyPr/>
                    <a:lstStyle/>
                    <a:p>
                      <a:pPr algn="l" fontAlgn="ctr"/>
                      <a:r>
                        <a:rPr lang="en-US" sz="1200" u="none" strike="noStrike" dirty="0">
                          <a:effectLst/>
                        </a:rPr>
                        <a:t>Theoretical Research in Magnetic Fusion Energy Science</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DE-FOA-0001102</a:t>
                      </a:r>
                      <a:endParaRPr lang="en-US" sz="1200" b="0" i="0" u="none" strike="noStrike">
                        <a:effectLst/>
                        <a:latin typeface="Arial"/>
                      </a:endParaRPr>
                    </a:p>
                  </a:txBody>
                  <a:tcPr marL="6947" marR="6947" marT="6947" marB="0" anchor="ctr"/>
                </a:tc>
                <a:tc>
                  <a:txBody>
                    <a:bodyPr/>
                    <a:lstStyle/>
                    <a:p>
                      <a:pPr algn="r" fontAlgn="ctr"/>
                      <a:r>
                        <a:rPr lang="en-US" sz="1200" u="none" strike="noStrike" dirty="0">
                          <a:effectLst/>
                        </a:rPr>
                        <a:t> $              3,200,000 </a:t>
                      </a:r>
                      <a:endParaRPr lang="en-US" sz="1200" b="0" i="0" u="none" strike="noStrike" dirty="0">
                        <a:effectLst/>
                        <a:latin typeface="Arial"/>
                      </a:endParaRPr>
                    </a:p>
                  </a:txBody>
                  <a:tcPr marL="6947" marR="6947" marT="6947" marB="0" anchor="ctr"/>
                </a:tc>
                <a:tc>
                  <a:txBody>
                    <a:bodyPr/>
                    <a:lstStyle/>
                    <a:p>
                      <a:pPr algn="ctr" fontAlgn="ctr"/>
                      <a:r>
                        <a:rPr lang="en-US" sz="1200" u="none" strike="noStrike" dirty="0">
                          <a:effectLst/>
                        </a:rPr>
                        <a:t>3/18/2014</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6/19/2014 11:59 PM ET</a:t>
                      </a:r>
                      <a:endParaRPr lang="en-US" sz="1200" b="0" i="0" u="none" strike="noStrike">
                        <a:effectLst/>
                        <a:latin typeface="Arial"/>
                      </a:endParaRPr>
                    </a:p>
                  </a:txBody>
                  <a:tcPr marL="6947" marR="6947" marT="6947" marB="0" anchor="ctr"/>
                </a:tc>
              </a:tr>
              <a:tr h="192330">
                <a:tc>
                  <a:txBody>
                    <a:bodyPr/>
                    <a:lstStyle/>
                    <a:p>
                      <a:pPr algn="ctr" fontAlgn="ctr"/>
                      <a:r>
                        <a:rPr lang="en-US" sz="1200" u="none" strike="noStrike">
                          <a:effectLst/>
                        </a:rPr>
                        <a:t>NP</a:t>
                      </a:r>
                      <a:endParaRPr lang="en-US" sz="1200" b="0" i="0" u="none" strike="noStrike">
                        <a:effectLst/>
                        <a:latin typeface="Arial"/>
                      </a:endParaRPr>
                    </a:p>
                  </a:txBody>
                  <a:tcPr marL="6947" marR="6947" marT="6947" marB="0" anchor="ctr"/>
                </a:tc>
                <a:tc>
                  <a:txBody>
                    <a:bodyPr/>
                    <a:lstStyle/>
                    <a:p>
                      <a:pPr algn="l" fontAlgn="ctr"/>
                      <a:r>
                        <a:rPr lang="en-US" sz="1200" u="none" strike="noStrike">
                          <a:effectLst/>
                        </a:rPr>
                        <a:t>Research, Development and Training in Isotope Production</a:t>
                      </a:r>
                      <a:endParaRPr lang="en-US" sz="1200" b="0" i="0" u="none" strike="noStrike">
                        <a:effectLst/>
                        <a:latin typeface="Arial"/>
                      </a:endParaRPr>
                    </a:p>
                  </a:txBody>
                  <a:tcPr marL="6947" marR="6947" marT="6947" marB="0" anchor="ctr"/>
                </a:tc>
                <a:tc>
                  <a:txBody>
                    <a:bodyPr/>
                    <a:lstStyle/>
                    <a:p>
                      <a:pPr algn="l" fontAlgn="ctr"/>
                      <a:r>
                        <a:rPr lang="en-US" sz="1200" u="none" strike="noStrike">
                          <a:effectLst/>
                        </a:rPr>
                        <a:t>DE-FOA-0001099</a:t>
                      </a:r>
                      <a:endParaRPr lang="en-US" sz="1200" b="0" i="0" u="none" strike="noStrike">
                        <a:effectLst/>
                        <a:latin typeface="Arial"/>
                      </a:endParaRPr>
                    </a:p>
                  </a:txBody>
                  <a:tcPr marL="6947" marR="6947" marT="6947" marB="0" anchor="ctr"/>
                </a:tc>
                <a:tc>
                  <a:txBody>
                    <a:bodyPr/>
                    <a:lstStyle/>
                    <a:p>
                      <a:pPr algn="r" fontAlgn="ctr"/>
                      <a:r>
                        <a:rPr lang="en-US" sz="1200" u="none" strike="noStrike" dirty="0">
                          <a:effectLst/>
                        </a:rPr>
                        <a:t> $              2,600,000 </a:t>
                      </a:r>
                      <a:endParaRPr lang="en-US" sz="1200" b="0" i="0" u="none" strike="noStrike" dirty="0">
                        <a:effectLst/>
                        <a:latin typeface="Arial"/>
                      </a:endParaRPr>
                    </a:p>
                  </a:txBody>
                  <a:tcPr marL="6947" marR="6947" marT="6947" marB="0" anchor="ctr"/>
                </a:tc>
                <a:tc>
                  <a:txBody>
                    <a:bodyPr/>
                    <a:lstStyle/>
                    <a:p>
                      <a:pPr algn="ctr" fontAlgn="ctr"/>
                      <a:r>
                        <a:rPr lang="en-US" sz="1200" u="none" strike="noStrike" dirty="0">
                          <a:effectLst/>
                        </a:rPr>
                        <a:t>3/28/2014</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5/23/2014 05:00 PM ET</a:t>
                      </a:r>
                      <a:endParaRPr lang="en-US" sz="1200" b="0" i="0" u="none" strike="noStrike">
                        <a:effectLst/>
                        <a:latin typeface="Arial"/>
                      </a:endParaRPr>
                    </a:p>
                  </a:txBody>
                  <a:tcPr marL="6947" marR="6947" marT="6947" marB="0" anchor="ctr"/>
                </a:tc>
              </a:tr>
              <a:tr h="192330">
                <a:tc>
                  <a:txBody>
                    <a:bodyPr/>
                    <a:lstStyle/>
                    <a:p>
                      <a:pPr algn="ctr" fontAlgn="ctr"/>
                      <a:r>
                        <a:rPr lang="en-US" sz="1200" u="none" strike="noStrike">
                          <a:effectLst/>
                        </a:rPr>
                        <a:t>BER</a:t>
                      </a:r>
                      <a:endParaRPr lang="en-US" sz="1200" b="0" i="0" u="none" strike="noStrike">
                        <a:effectLst/>
                        <a:latin typeface="Arial"/>
                      </a:endParaRPr>
                    </a:p>
                  </a:txBody>
                  <a:tcPr marL="6947" marR="6947" marT="6947" marB="0" anchor="ctr"/>
                </a:tc>
                <a:tc>
                  <a:txBody>
                    <a:bodyPr/>
                    <a:lstStyle/>
                    <a:p>
                      <a:pPr algn="l" fontAlgn="ctr"/>
                      <a:r>
                        <a:rPr lang="en-US" sz="1200" u="none" strike="noStrike" dirty="0">
                          <a:effectLst/>
                        </a:rPr>
                        <a:t>Atmospheric System Research-New Site Science Opportunities</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DE-FOA-0001139</a:t>
                      </a:r>
                      <a:endParaRPr lang="en-US" sz="1200" b="0" i="0" u="none" strike="noStrike">
                        <a:effectLst/>
                        <a:latin typeface="Arial"/>
                      </a:endParaRPr>
                    </a:p>
                  </a:txBody>
                  <a:tcPr marL="6947" marR="6947" marT="6947" marB="0" anchor="ctr"/>
                </a:tc>
                <a:tc>
                  <a:txBody>
                    <a:bodyPr/>
                    <a:lstStyle/>
                    <a:p>
                      <a:pPr algn="r" fontAlgn="ctr"/>
                      <a:r>
                        <a:rPr lang="en-US" sz="1200" u="none" strike="noStrike" dirty="0">
                          <a:effectLst/>
                        </a:rPr>
                        <a:t> $              1,000,000 </a:t>
                      </a:r>
                      <a:endParaRPr lang="en-US" sz="1200" b="0" i="0" u="none" strike="noStrike" dirty="0">
                        <a:effectLst/>
                        <a:latin typeface="Arial"/>
                      </a:endParaRPr>
                    </a:p>
                  </a:txBody>
                  <a:tcPr marL="6947" marR="6947" marT="6947" marB="0" anchor="ctr"/>
                </a:tc>
                <a:tc>
                  <a:txBody>
                    <a:bodyPr/>
                    <a:lstStyle/>
                    <a:p>
                      <a:pPr algn="ctr" fontAlgn="ctr"/>
                      <a:r>
                        <a:rPr lang="en-US" sz="1200" u="none" strike="noStrike" dirty="0">
                          <a:effectLst/>
                        </a:rPr>
                        <a:t>5/23/2014</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7/31/2014 05:00 PM ET</a:t>
                      </a:r>
                      <a:endParaRPr lang="en-US" sz="1200" b="0" i="0" u="none" strike="noStrike">
                        <a:effectLst/>
                        <a:latin typeface="Arial"/>
                      </a:endParaRPr>
                    </a:p>
                  </a:txBody>
                  <a:tcPr marL="6947" marR="6947" marT="6947" marB="0" anchor="ctr"/>
                </a:tc>
              </a:tr>
              <a:tr h="192330">
                <a:tc>
                  <a:txBody>
                    <a:bodyPr/>
                    <a:lstStyle/>
                    <a:p>
                      <a:pPr algn="ctr" fontAlgn="ctr"/>
                      <a:r>
                        <a:rPr lang="en-US" sz="1200" u="none" strike="noStrike">
                          <a:effectLst/>
                        </a:rPr>
                        <a:t>HEP</a:t>
                      </a:r>
                      <a:endParaRPr lang="en-US" sz="1200" b="0" i="0" u="none" strike="noStrike">
                        <a:effectLst/>
                        <a:latin typeface="Arial"/>
                      </a:endParaRPr>
                    </a:p>
                  </a:txBody>
                  <a:tcPr marL="6947" marR="6947" marT="6947" marB="0" anchor="ctr"/>
                </a:tc>
                <a:tc>
                  <a:txBody>
                    <a:bodyPr/>
                    <a:lstStyle/>
                    <a:p>
                      <a:pPr algn="l" fontAlgn="ctr"/>
                      <a:r>
                        <a:rPr lang="en-US" sz="1200" u="none" strike="noStrike">
                          <a:effectLst/>
                        </a:rPr>
                        <a:t>FY2015 Research Opportunities in Accelerator Stewardship</a:t>
                      </a:r>
                      <a:endParaRPr lang="en-US" sz="1200" b="0" i="0" u="none" strike="noStrike">
                        <a:effectLst/>
                        <a:latin typeface="Arial"/>
                      </a:endParaRPr>
                    </a:p>
                  </a:txBody>
                  <a:tcPr marL="6947" marR="6947" marT="6947" marB="0" anchor="ctr"/>
                </a:tc>
                <a:tc>
                  <a:txBody>
                    <a:bodyPr/>
                    <a:lstStyle/>
                    <a:p>
                      <a:pPr algn="l" fontAlgn="ctr"/>
                      <a:r>
                        <a:rPr lang="en-US" sz="1200" u="none" strike="noStrike">
                          <a:effectLst/>
                        </a:rPr>
                        <a:t>DE-FOA-0001142</a:t>
                      </a:r>
                      <a:endParaRPr lang="en-US" sz="1200" b="0" i="0" u="none" strike="noStrike">
                        <a:effectLst/>
                        <a:latin typeface="Arial"/>
                      </a:endParaRPr>
                    </a:p>
                  </a:txBody>
                  <a:tcPr marL="6947" marR="6947" marT="6947" marB="0" anchor="ctr"/>
                </a:tc>
                <a:tc>
                  <a:txBody>
                    <a:bodyPr/>
                    <a:lstStyle/>
                    <a:p>
                      <a:pPr algn="r" fontAlgn="ctr"/>
                      <a:r>
                        <a:rPr lang="en-US" sz="1200" u="none" strike="noStrike" dirty="0">
                          <a:effectLst/>
                        </a:rPr>
                        <a:t> $            10,000,000 </a:t>
                      </a:r>
                      <a:endParaRPr lang="en-US" sz="1200" b="0" i="0" u="none" strike="noStrike" dirty="0">
                        <a:effectLst/>
                        <a:latin typeface="Arial"/>
                      </a:endParaRPr>
                    </a:p>
                  </a:txBody>
                  <a:tcPr marL="6947" marR="6947" marT="6947" marB="0" anchor="ctr"/>
                </a:tc>
                <a:tc>
                  <a:txBody>
                    <a:bodyPr/>
                    <a:lstStyle/>
                    <a:p>
                      <a:pPr algn="ctr" fontAlgn="ctr"/>
                      <a:r>
                        <a:rPr lang="en-US" sz="1200" u="none" strike="noStrike" dirty="0">
                          <a:effectLst/>
                        </a:rPr>
                        <a:t>6/13/2014</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9/4/2014 05:00 PM ET</a:t>
                      </a:r>
                      <a:endParaRPr lang="en-US" sz="1200" b="0" i="0" u="none" strike="noStrike">
                        <a:effectLst/>
                        <a:latin typeface="Arial"/>
                      </a:endParaRPr>
                    </a:p>
                  </a:txBody>
                  <a:tcPr marL="6947" marR="6947" marT="6947" marB="0" anchor="ctr"/>
                </a:tc>
              </a:tr>
              <a:tr h="192330">
                <a:tc>
                  <a:txBody>
                    <a:bodyPr/>
                    <a:lstStyle/>
                    <a:p>
                      <a:pPr algn="ctr" fontAlgn="ctr"/>
                      <a:r>
                        <a:rPr lang="en-US" sz="1200" u="none" strike="noStrike">
                          <a:effectLst/>
                        </a:rPr>
                        <a:t>NP</a:t>
                      </a:r>
                      <a:endParaRPr lang="en-US" sz="1200" b="0" i="0" u="none" strike="noStrike">
                        <a:effectLst/>
                        <a:latin typeface="Arial"/>
                      </a:endParaRPr>
                    </a:p>
                  </a:txBody>
                  <a:tcPr marL="6947" marR="6947" marT="6947" marB="0" anchor="ctr"/>
                </a:tc>
                <a:tc>
                  <a:txBody>
                    <a:bodyPr/>
                    <a:lstStyle/>
                    <a:p>
                      <a:pPr algn="l" fontAlgn="ctr"/>
                      <a:r>
                        <a:rPr lang="en-US" sz="1200" u="none" strike="noStrike" dirty="0">
                          <a:effectLst/>
                        </a:rPr>
                        <a:t>Leveraging Isotope Program Resources and Enhancing Facilities for Isotope Production and Research</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DE-FOA-0001136</a:t>
                      </a:r>
                      <a:endParaRPr lang="en-US" sz="1200" b="0" i="0" u="none" strike="noStrike">
                        <a:effectLst/>
                        <a:latin typeface="Arial"/>
                      </a:endParaRPr>
                    </a:p>
                  </a:txBody>
                  <a:tcPr marL="6947" marR="6947" marT="6947" marB="0" anchor="ctr"/>
                </a:tc>
                <a:tc>
                  <a:txBody>
                    <a:bodyPr/>
                    <a:lstStyle/>
                    <a:p>
                      <a:pPr algn="r" fontAlgn="ctr"/>
                      <a:r>
                        <a:rPr lang="en-US" sz="1200" u="none" strike="noStrike" dirty="0">
                          <a:effectLst/>
                        </a:rPr>
                        <a:t> $              1,000,000 </a:t>
                      </a:r>
                      <a:endParaRPr lang="en-US" sz="1200" b="0" i="0" u="none" strike="noStrike" dirty="0">
                        <a:effectLst/>
                        <a:latin typeface="Arial"/>
                      </a:endParaRPr>
                    </a:p>
                  </a:txBody>
                  <a:tcPr marL="6947" marR="6947" marT="6947" marB="0" anchor="ctr"/>
                </a:tc>
                <a:tc>
                  <a:txBody>
                    <a:bodyPr/>
                    <a:lstStyle/>
                    <a:p>
                      <a:pPr algn="ctr" fontAlgn="ctr"/>
                      <a:r>
                        <a:rPr lang="en-US" sz="1200" u="none" strike="noStrike" dirty="0">
                          <a:effectLst/>
                        </a:rPr>
                        <a:t>6/13/2014</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8/1/2014 05:00 PM ET</a:t>
                      </a:r>
                      <a:endParaRPr lang="en-US" sz="1200" b="0" i="0" u="none" strike="noStrike">
                        <a:effectLst/>
                        <a:latin typeface="Arial"/>
                      </a:endParaRPr>
                    </a:p>
                  </a:txBody>
                  <a:tcPr marL="6947" marR="6947" marT="6947" marB="0" anchor="ctr"/>
                </a:tc>
              </a:tr>
              <a:tr h="192330">
                <a:tc>
                  <a:txBody>
                    <a:bodyPr/>
                    <a:lstStyle/>
                    <a:p>
                      <a:pPr algn="ctr" fontAlgn="ctr"/>
                      <a:r>
                        <a:rPr lang="en-US" sz="1200" u="none" strike="noStrike">
                          <a:effectLst/>
                        </a:rPr>
                        <a:t>FES</a:t>
                      </a:r>
                      <a:endParaRPr lang="en-US" sz="1200" b="0" i="0" u="none" strike="noStrike">
                        <a:effectLst/>
                        <a:latin typeface="Arial"/>
                      </a:endParaRPr>
                    </a:p>
                  </a:txBody>
                  <a:tcPr marL="6947" marR="6947" marT="6947" marB="0" anchor="ctr"/>
                </a:tc>
                <a:tc>
                  <a:txBody>
                    <a:bodyPr/>
                    <a:lstStyle/>
                    <a:p>
                      <a:pPr algn="l" fontAlgn="ctr"/>
                      <a:r>
                        <a:rPr lang="en-US" sz="1200" u="none" strike="noStrike">
                          <a:effectLst/>
                        </a:rPr>
                        <a:t>High-Energy-Density Laboratory Plasma Science</a:t>
                      </a:r>
                      <a:endParaRPr lang="en-US" sz="1200" b="0" i="0" u="none" strike="noStrike">
                        <a:effectLst/>
                        <a:latin typeface="Arial"/>
                      </a:endParaRPr>
                    </a:p>
                  </a:txBody>
                  <a:tcPr marL="6947" marR="6947" marT="6947" marB="0" anchor="ctr"/>
                </a:tc>
                <a:tc>
                  <a:txBody>
                    <a:bodyPr/>
                    <a:lstStyle/>
                    <a:p>
                      <a:pPr algn="l" fontAlgn="ctr"/>
                      <a:r>
                        <a:rPr lang="en-US" sz="1200" u="none" strike="noStrike">
                          <a:effectLst/>
                        </a:rPr>
                        <a:t>DE-FOA-0001153</a:t>
                      </a:r>
                      <a:endParaRPr lang="en-US" sz="1200" b="0" i="0" u="none" strike="noStrike">
                        <a:effectLst/>
                        <a:latin typeface="Arial"/>
                      </a:endParaRPr>
                    </a:p>
                  </a:txBody>
                  <a:tcPr marL="6947" marR="6947" marT="6947" marB="0" anchor="ctr"/>
                </a:tc>
                <a:tc>
                  <a:txBody>
                    <a:bodyPr/>
                    <a:lstStyle/>
                    <a:p>
                      <a:pPr algn="r" fontAlgn="ctr"/>
                      <a:r>
                        <a:rPr lang="en-US" sz="1200" u="none" strike="noStrike" dirty="0">
                          <a:effectLst/>
                        </a:rPr>
                        <a:t> $              1,000,000 </a:t>
                      </a:r>
                      <a:endParaRPr lang="en-US" sz="1200" b="0" i="0" u="none" strike="noStrike" dirty="0">
                        <a:effectLst/>
                        <a:latin typeface="Arial"/>
                      </a:endParaRPr>
                    </a:p>
                  </a:txBody>
                  <a:tcPr marL="6947" marR="6947" marT="6947" marB="0" anchor="ctr"/>
                </a:tc>
                <a:tc>
                  <a:txBody>
                    <a:bodyPr/>
                    <a:lstStyle/>
                    <a:p>
                      <a:pPr algn="ctr" fontAlgn="ctr"/>
                      <a:r>
                        <a:rPr lang="en-US" sz="1200" u="none" strike="noStrike" dirty="0">
                          <a:effectLst/>
                        </a:rPr>
                        <a:t>7/3/2014</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10/1/2014 11:59 AM ET</a:t>
                      </a:r>
                      <a:endParaRPr lang="en-US" sz="1200" b="0" i="0" u="none" strike="noStrike">
                        <a:effectLst/>
                        <a:latin typeface="Arial"/>
                      </a:endParaRPr>
                    </a:p>
                  </a:txBody>
                  <a:tcPr marL="6947" marR="6947" marT="6947" marB="0" anchor="ctr"/>
                </a:tc>
              </a:tr>
              <a:tr h="192330">
                <a:tc>
                  <a:txBody>
                    <a:bodyPr/>
                    <a:lstStyle/>
                    <a:p>
                      <a:pPr algn="ctr" fontAlgn="ctr"/>
                      <a:r>
                        <a:rPr lang="en-US" sz="1200" u="none" strike="noStrike">
                          <a:effectLst/>
                        </a:rPr>
                        <a:t>FES</a:t>
                      </a:r>
                      <a:endParaRPr lang="en-US" sz="1200" b="0" i="0" u="none" strike="noStrike">
                        <a:effectLst/>
                        <a:latin typeface="Arial"/>
                      </a:endParaRPr>
                    </a:p>
                  </a:txBody>
                  <a:tcPr marL="6947" marR="6947" marT="6947" marB="0" anchor="ctr"/>
                </a:tc>
                <a:tc>
                  <a:txBody>
                    <a:bodyPr/>
                    <a:lstStyle/>
                    <a:p>
                      <a:pPr algn="l" fontAlgn="ctr"/>
                      <a:r>
                        <a:rPr lang="en-US" sz="1200" u="none" strike="noStrike" dirty="0">
                          <a:effectLst/>
                        </a:rPr>
                        <a:t>Collaborative Research in Magnetic Fusion Energy Sciences on Long-Pulse International </a:t>
                      </a:r>
                      <a:r>
                        <a:rPr lang="en-US" sz="1200" u="none" strike="noStrike" dirty="0" err="1">
                          <a:effectLst/>
                        </a:rPr>
                        <a:t>Stellarator</a:t>
                      </a:r>
                      <a:r>
                        <a:rPr lang="en-US" sz="1200" u="none" strike="noStrike" dirty="0">
                          <a:effectLst/>
                        </a:rPr>
                        <a:t>...</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DE-FOA-0001156</a:t>
                      </a:r>
                      <a:endParaRPr lang="en-US" sz="1200" b="0" i="0" u="none" strike="noStrike">
                        <a:effectLst/>
                        <a:latin typeface="Arial"/>
                      </a:endParaRPr>
                    </a:p>
                  </a:txBody>
                  <a:tcPr marL="6947" marR="6947" marT="6947" marB="0" anchor="ctr"/>
                </a:tc>
                <a:tc>
                  <a:txBody>
                    <a:bodyPr/>
                    <a:lstStyle/>
                    <a:p>
                      <a:pPr algn="r" fontAlgn="ctr"/>
                      <a:r>
                        <a:rPr lang="en-US" sz="1200" u="none" strike="noStrike" dirty="0">
                          <a:effectLst/>
                        </a:rPr>
                        <a:t> $                 500,000 </a:t>
                      </a:r>
                      <a:endParaRPr lang="en-US" sz="1200" b="0" i="0" u="none" strike="noStrike" dirty="0">
                        <a:effectLst/>
                        <a:latin typeface="Arial"/>
                      </a:endParaRPr>
                    </a:p>
                  </a:txBody>
                  <a:tcPr marL="6947" marR="6947" marT="6947" marB="0" anchor="ctr"/>
                </a:tc>
                <a:tc>
                  <a:txBody>
                    <a:bodyPr/>
                    <a:lstStyle/>
                    <a:p>
                      <a:pPr algn="ctr" fontAlgn="ctr"/>
                      <a:r>
                        <a:rPr lang="en-US" sz="1200" u="none" strike="noStrike" dirty="0">
                          <a:effectLst/>
                        </a:rPr>
                        <a:t>7/7/2014</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9/22/2014 11:59 PM ET</a:t>
                      </a:r>
                      <a:endParaRPr lang="en-US" sz="1200" b="0" i="0" u="none" strike="noStrike">
                        <a:effectLst/>
                        <a:latin typeface="Arial"/>
                      </a:endParaRPr>
                    </a:p>
                  </a:txBody>
                  <a:tcPr marL="6947" marR="6947" marT="6947" marB="0" anchor="ctr"/>
                </a:tc>
              </a:tr>
              <a:tr h="192330">
                <a:tc>
                  <a:txBody>
                    <a:bodyPr/>
                    <a:lstStyle/>
                    <a:p>
                      <a:pPr algn="ctr" fontAlgn="ctr"/>
                      <a:r>
                        <a:rPr lang="en-US" sz="1200" u="none" strike="noStrike">
                          <a:effectLst/>
                        </a:rPr>
                        <a:t>HEP</a:t>
                      </a:r>
                      <a:endParaRPr lang="en-US" sz="1200" b="0" i="0" u="none" strike="noStrike">
                        <a:effectLst/>
                        <a:latin typeface="Arial"/>
                      </a:endParaRPr>
                    </a:p>
                  </a:txBody>
                  <a:tcPr marL="6947" marR="6947" marT="6947" marB="0" anchor="ctr"/>
                </a:tc>
                <a:tc>
                  <a:txBody>
                    <a:bodyPr/>
                    <a:lstStyle/>
                    <a:p>
                      <a:pPr algn="l" fontAlgn="ctr"/>
                      <a:r>
                        <a:rPr lang="en-US" sz="1200" u="none" strike="noStrike">
                          <a:effectLst/>
                        </a:rPr>
                        <a:t>FY 2015 Research Opportunities in High Energy Physics</a:t>
                      </a:r>
                      <a:endParaRPr lang="en-US" sz="1200" b="0" i="0" u="none" strike="noStrike">
                        <a:effectLst/>
                        <a:latin typeface="Arial"/>
                      </a:endParaRPr>
                    </a:p>
                  </a:txBody>
                  <a:tcPr marL="6947" marR="6947" marT="6947" marB="0" anchor="ctr"/>
                </a:tc>
                <a:tc>
                  <a:txBody>
                    <a:bodyPr/>
                    <a:lstStyle/>
                    <a:p>
                      <a:pPr algn="l" fontAlgn="ctr"/>
                      <a:r>
                        <a:rPr lang="en-US" sz="1200" u="none" strike="noStrike">
                          <a:effectLst/>
                        </a:rPr>
                        <a:t>DE-FOA-0001140</a:t>
                      </a:r>
                      <a:endParaRPr lang="en-US" sz="1200" b="0" i="0" u="none" strike="noStrike">
                        <a:effectLst/>
                        <a:latin typeface="Arial"/>
                      </a:endParaRPr>
                    </a:p>
                  </a:txBody>
                  <a:tcPr marL="6947" marR="6947" marT="6947" marB="0" anchor="ctr"/>
                </a:tc>
                <a:tc>
                  <a:txBody>
                    <a:bodyPr/>
                    <a:lstStyle/>
                    <a:p>
                      <a:pPr algn="r" fontAlgn="ctr"/>
                      <a:r>
                        <a:rPr lang="en-US" sz="1200" u="none" strike="noStrike" dirty="0">
                          <a:effectLst/>
                        </a:rPr>
                        <a:t> $            40,000,000 </a:t>
                      </a:r>
                      <a:endParaRPr lang="en-US" sz="1200" b="0" i="0" u="none" strike="noStrike" dirty="0">
                        <a:effectLst/>
                        <a:latin typeface="Arial"/>
                      </a:endParaRPr>
                    </a:p>
                  </a:txBody>
                  <a:tcPr marL="6947" marR="6947" marT="6947" marB="0" anchor="ctr"/>
                </a:tc>
                <a:tc>
                  <a:txBody>
                    <a:bodyPr/>
                    <a:lstStyle/>
                    <a:p>
                      <a:pPr algn="ctr" fontAlgn="ctr"/>
                      <a:r>
                        <a:rPr lang="en-US" sz="1200" u="none" strike="noStrike" dirty="0">
                          <a:effectLst/>
                        </a:rPr>
                        <a:t>7/22/2014</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9/23/2014 11:59 PM ET</a:t>
                      </a:r>
                      <a:endParaRPr lang="en-US" sz="1200" b="0" i="0" u="none" strike="noStrike">
                        <a:effectLst/>
                        <a:latin typeface="Arial"/>
                      </a:endParaRPr>
                    </a:p>
                  </a:txBody>
                  <a:tcPr marL="6947" marR="6947" marT="6947" marB="0" anchor="ctr"/>
                </a:tc>
              </a:tr>
              <a:tr h="192330">
                <a:tc>
                  <a:txBody>
                    <a:bodyPr/>
                    <a:lstStyle/>
                    <a:p>
                      <a:pPr algn="ctr" fontAlgn="ctr"/>
                      <a:r>
                        <a:rPr lang="en-US" sz="1200" u="none" strike="noStrike" dirty="0">
                          <a:effectLst/>
                        </a:rPr>
                        <a:t>ASCR</a:t>
                      </a:r>
                      <a:endParaRPr lang="en-US" sz="1200" b="0" i="0" u="none" strike="noStrike" dirty="0">
                        <a:effectLst/>
                        <a:latin typeface="Arial"/>
                      </a:endParaRPr>
                    </a:p>
                  </a:txBody>
                  <a:tcPr marL="6947" marR="6947" marT="6947" marB="0" anchor="ctr"/>
                </a:tc>
                <a:tc>
                  <a:txBody>
                    <a:bodyPr/>
                    <a:lstStyle/>
                    <a:p>
                      <a:pPr algn="l" fontAlgn="ctr"/>
                      <a:r>
                        <a:rPr lang="en-US" sz="1200" u="none" strike="noStrike">
                          <a:effectLst/>
                        </a:rPr>
                        <a:t>Resilience for Extreme Scale Supercomputing Systems</a:t>
                      </a:r>
                      <a:endParaRPr lang="en-US" sz="1200" b="0" i="0" u="none" strike="noStrike">
                        <a:effectLst/>
                        <a:latin typeface="Arial"/>
                      </a:endParaRPr>
                    </a:p>
                  </a:txBody>
                  <a:tcPr marL="6947" marR="6947" marT="6947" marB="0" anchor="ctr"/>
                </a:tc>
                <a:tc>
                  <a:txBody>
                    <a:bodyPr/>
                    <a:lstStyle/>
                    <a:p>
                      <a:pPr algn="l" fontAlgn="ctr"/>
                      <a:r>
                        <a:rPr lang="en-US" sz="1200" u="none" strike="noStrike">
                          <a:effectLst/>
                        </a:rPr>
                        <a:t>DE-FOA-0001059</a:t>
                      </a:r>
                      <a:endParaRPr lang="en-US" sz="1200" b="0" i="0" u="none" strike="noStrike">
                        <a:effectLst/>
                        <a:latin typeface="Arial"/>
                      </a:endParaRPr>
                    </a:p>
                  </a:txBody>
                  <a:tcPr marL="6947" marR="6947" marT="6947" marB="0" anchor="ctr"/>
                </a:tc>
                <a:tc>
                  <a:txBody>
                    <a:bodyPr/>
                    <a:lstStyle/>
                    <a:p>
                      <a:pPr algn="r" fontAlgn="ctr"/>
                      <a:r>
                        <a:rPr lang="en-US" sz="1200" u="none" strike="noStrike" dirty="0">
                          <a:effectLst/>
                        </a:rPr>
                        <a:t> $              4,000,000 </a:t>
                      </a:r>
                      <a:endParaRPr lang="en-US" sz="1200" b="0" i="0" u="none" strike="noStrike" dirty="0">
                        <a:effectLst/>
                        <a:latin typeface="Arial"/>
                      </a:endParaRPr>
                    </a:p>
                  </a:txBody>
                  <a:tcPr marL="6947" marR="6947" marT="6947" marB="0" anchor="ctr"/>
                </a:tc>
                <a:tc>
                  <a:txBody>
                    <a:bodyPr/>
                    <a:lstStyle/>
                    <a:p>
                      <a:pPr algn="ctr" fontAlgn="ctr"/>
                      <a:r>
                        <a:rPr lang="en-US" sz="1200" u="none" strike="noStrike" dirty="0">
                          <a:effectLst/>
                        </a:rPr>
                        <a:t>7/28/2014</a:t>
                      </a:r>
                      <a:endParaRPr lang="en-US" sz="1200" b="0" i="0" u="none" strike="noStrike" dirty="0">
                        <a:effectLst/>
                        <a:latin typeface="Arial"/>
                      </a:endParaRPr>
                    </a:p>
                  </a:txBody>
                  <a:tcPr marL="6947" marR="6947" marT="6947" marB="0" anchor="ctr"/>
                </a:tc>
                <a:tc>
                  <a:txBody>
                    <a:bodyPr/>
                    <a:lstStyle/>
                    <a:p>
                      <a:pPr algn="l" fontAlgn="ctr"/>
                      <a:r>
                        <a:rPr lang="en-US" sz="1200" u="none" strike="noStrike" dirty="0">
                          <a:effectLst/>
                        </a:rPr>
                        <a:t>11/3/2014 05:00 PM ET</a:t>
                      </a:r>
                      <a:endParaRPr lang="en-US" sz="1200" b="0" i="0" u="none" strike="noStrike" dirty="0">
                        <a:effectLst/>
                        <a:latin typeface="Arial"/>
                      </a:endParaRPr>
                    </a:p>
                  </a:txBody>
                  <a:tcPr marL="6947" marR="6947" marT="6947" marB="0" anchor="ctr"/>
                </a:tc>
              </a:tr>
            </a:tbl>
          </a:graphicData>
        </a:graphic>
      </p:graphicFrame>
      <p:sp>
        <p:nvSpPr>
          <p:cNvPr id="3" name="Title 2"/>
          <p:cNvSpPr>
            <a:spLocks noGrp="1"/>
          </p:cNvSpPr>
          <p:nvPr>
            <p:ph type="title"/>
          </p:nvPr>
        </p:nvSpPr>
        <p:spPr/>
        <p:txBody>
          <a:bodyPr>
            <a:normAutofit/>
          </a:bodyPr>
          <a:lstStyle/>
          <a:p>
            <a:r>
              <a:rPr lang="en-US" u="sng" dirty="0"/>
              <a:t>Recent Examples</a:t>
            </a:r>
            <a:r>
              <a:rPr lang="en-US" dirty="0"/>
              <a:t> of Topical Solicitations:  Watch </a:t>
            </a:r>
            <a:r>
              <a:rPr lang="en-US" sz="2000" dirty="0" smtClean="0"/>
              <a:t>science.energy.gov/grants/</a:t>
            </a:r>
            <a:r>
              <a:rPr lang="en-US" sz="2000" dirty="0" err="1" smtClean="0"/>
              <a:t>foas</a:t>
            </a:r>
            <a:r>
              <a:rPr lang="en-US" sz="2000" dirty="0" smtClean="0"/>
              <a:t>/open/ for </a:t>
            </a:r>
            <a:r>
              <a:rPr lang="en-US" sz="2000" dirty="0"/>
              <a:t>future opportunities</a:t>
            </a:r>
          </a:p>
        </p:txBody>
      </p:sp>
      <p:sp>
        <p:nvSpPr>
          <p:cNvPr id="4" name="Slide Number Placeholder 3"/>
          <p:cNvSpPr>
            <a:spLocks noGrp="1"/>
          </p:cNvSpPr>
          <p:nvPr>
            <p:ph type="sldNum" sz="quarter" idx="11"/>
          </p:nvPr>
        </p:nvSpPr>
        <p:spPr/>
        <p:txBody>
          <a:bodyPr/>
          <a:lstStyle/>
          <a:p>
            <a:fld id="{26CA2777-A89F-4130-B308-73BB65955918}" type="slidenum">
              <a:rPr lang="en-US" smtClean="0"/>
              <a:pPr/>
              <a:t>24</a:t>
            </a:fld>
            <a:endParaRPr lang="en-US"/>
          </a:p>
        </p:txBody>
      </p:sp>
      <p:sp>
        <p:nvSpPr>
          <p:cNvPr id="5" name="Footer Placeholder 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29089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52425" y="990600"/>
            <a:ext cx="8410575" cy="5011739"/>
          </a:xfrm>
        </p:spPr>
        <p:txBody>
          <a:bodyPr>
            <a:noAutofit/>
          </a:bodyPr>
          <a:lstStyle/>
          <a:p>
            <a:pPr>
              <a:buNone/>
            </a:pPr>
            <a:r>
              <a:rPr lang="en-US" sz="1800" u="sng" dirty="0" smtClean="0"/>
              <a:t>10 CFR 600:</a:t>
            </a:r>
          </a:p>
          <a:p>
            <a:r>
              <a:rPr lang="en-US" sz="1800" dirty="0" smtClean="0"/>
              <a:t>It is the policy of DOE that discretionary financial assistance be awarded through a merit-based selection process.</a:t>
            </a:r>
          </a:p>
          <a:p>
            <a:r>
              <a:rPr lang="en-US" sz="1800" dirty="0" smtClean="0"/>
              <a:t>Merit review means </a:t>
            </a:r>
            <a:r>
              <a:rPr lang="en-US" sz="1800" dirty="0" smtClean="0">
                <a:solidFill>
                  <a:srgbClr val="C00000"/>
                </a:solidFill>
              </a:rPr>
              <a:t>a thorough, consistent, and objective examination of applications based on pre-established criteria by persons who are independent of those submitting the applications and who are knowledgeable in the field of endeavor for which support is requested.</a:t>
            </a:r>
          </a:p>
          <a:p>
            <a:r>
              <a:rPr lang="en-US" sz="1800" dirty="0" smtClean="0"/>
              <a:t>Each program office must establish a merit review system covering the financial assistance programs it administers.</a:t>
            </a:r>
          </a:p>
          <a:p>
            <a:pPr>
              <a:buNone/>
            </a:pPr>
            <a:r>
              <a:rPr lang="en-US" sz="1800" u="sng" dirty="0" smtClean="0"/>
              <a:t>10 CFR 605:</a:t>
            </a:r>
          </a:p>
          <a:p>
            <a:r>
              <a:rPr lang="en-US" sz="1800" dirty="0" smtClean="0"/>
              <a:t>Program managers perform an initial evaluation of all applications to ensure that the required information is provided; the proposed effort is technically sound and feasible; and the effort is consistent with program funding priorities. </a:t>
            </a:r>
          </a:p>
          <a:p>
            <a:r>
              <a:rPr lang="en-US" sz="1800" dirty="0" smtClean="0"/>
              <a:t>For applications that  pass the initial evaluation, program managers use peer review to evaluate them based on criteria specified in 10 CFR 605.</a:t>
            </a:r>
          </a:p>
        </p:txBody>
      </p:sp>
      <p:sp>
        <p:nvSpPr>
          <p:cNvPr id="8" name="Title 7"/>
          <p:cNvSpPr>
            <a:spLocks noGrp="1"/>
          </p:cNvSpPr>
          <p:nvPr>
            <p:ph type="title"/>
          </p:nvPr>
        </p:nvSpPr>
        <p:spPr/>
        <p:txBody>
          <a:bodyPr>
            <a:normAutofit/>
          </a:bodyPr>
          <a:lstStyle/>
          <a:p>
            <a:r>
              <a:rPr lang="en-US" sz="1800" dirty="0" smtClean="0"/>
              <a:t>All research funded at laboratories and universities is </a:t>
            </a:r>
            <a:br>
              <a:rPr lang="en-US" sz="1800" dirty="0" smtClean="0"/>
            </a:br>
            <a:r>
              <a:rPr lang="en-US" sz="1800" dirty="0" smtClean="0"/>
              <a:t>awarded through a peer-reviewed, merit-based process.</a:t>
            </a:r>
            <a:endParaRPr lang="en-US" sz="1800"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25</a:t>
            </a:fld>
            <a:endParaRPr lang="en-US"/>
          </a:p>
        </p:txBody>
      </p:sp>
      <p:sp>
        <p:nvSpPr>
          <p:cNvPr id="5" name="Footer Placeholder 4"/>
          <p:cNvSpPr>
            <a:spLocks noGrp="1"/>
          </p:cNvSpPr>
          <p:nvPr>
            <p:ph type="ftr" sz="quarter" idx="12"/>
          </p:nvPr>
        </p:nvSpPr>
        <p:spPr/>
        <p:txBody>
          <a:bodyPr/>
          <a:lstStyle/>
          <a:p>
            <a:endParaRPr lang="en-US" sz="1000" dirty="0"/>
          </a:p>
        </p:txBody>
      </p:sp>
    </p:spTree>
    <p:extLst>
      <p:ext uri="{BB962C8B-B14F-4D97-AF65-F5344CB8AC3E}">
        <p14:creationId xmlns:p14="http://schemas.microsoft.com/office/powerpoint/2010/main" val="1330516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766175" y="6619875"/>
            <a:ext cx="377825" cy="238125"/>
          </a:xfrm>
          <a:prstGeom prst="rect">
            <a:avLst/>
          </a:prstGeom>
        </p:spPr>
        <p:txBody>
          <a:bodyPr/>
          <a:lstStyle/>
          <a:p>
            <a:fld id="{E18E6D24-E55E-4FCF-BB03-34B9C6D79AED}" type="slidenum">
              <a:rPr lang="en-US"/>
              <a:pPr/>
              <a:t>26</a:t>
            </a:fld>
            <a:endParaRPr lang="en-US"/>
          </a:p>
        </p:txBody>
      </p:sp>
      <p:sp>
        <p:nvSpPr>
          <p:cNvPr id="274434" name="Rectangle 2"/>
          <p:cNvSpPr>
            <a:spLocks noGrp="1" noChangeArrowheads="1"/>
          </p:cNvSpPr>
          <p:nvPr>
            <p:ph type="title"/>
          </p:nvPr>
        </p:nvSpPr>
        <p:spPr>
          <a:xfrm>
            <a:off x="368300" y="76200"/>
            <a:ext cx="8559800" cy="723900"/>
          </a:xfrm>
        </p:spPr>
        <p:txBody>
          <a:bodyPr>
            <a:normAutofit fontScale="90000"/>
          </a:bodyPr>
          <a:lstStyle/>
          <a:p>
            <a:r>
              <a:rPr lang="en-US" sz="2400" dirty="0"/>
              <a:t>The Office of Science selects reviewers on the basis of professional qualifications and expertise. (10 CFR 605) </a:t>
            </a:r>
          </a:p>
        </p:txBody>
      </p:sp>
      <p:sp>
        <p:nvSpPr>
          <p:cNvPr id="274435" name="Rectangle 3"/>
          <p:cNvSpPr>
            <a:spLocks noGrp="1" noChangeArrowheads="1"/>
          </p:cNvSpPr>
          <p:nvPr>
            <p:ph type="body" idx="1"/>
          </p:nvPr>
        </p:nvSpPr>
        <p:spPr/>
        <p:txBody>
          <a:bodyPr>
            <a:normAutofit fontScale="92500" lnSpcReduction="20000"/>
          </a:bodyPr>
          <a:lstStyle/>
          <a:p>
            <a:r>
              <a:rPr lang="en-US" dirty="0"/>
              <a:t>The Office of Science obtains about 10,000-12,000 reviews per year.</a:t>
            </a:r>
          </a:p>
          <a:p>
            <a:r>
              <a:rPr lang="en-US" dirty="0"/>
              <a:t>Reviewers may be selected based on (a few examples):</a:t>
            </a:r>
          </a:p>
          <a:p>
            <a:pPr lvl="1"/>
            <a:r>
              <a:rPr lang="en-US" dirty="0"/>
              <a:t>Authors of papers references in the proposal</a:t>
            </a:r>
          </a:p>
          <a:p>
            <a:pPr lvl="1"/>
            <a:r>
              <a:rPr lang="en-US" dirty="0"/>
              <a:t>Cross-references from journal publication databases</a:t>
            </a:r>
          </a:p>
          <a:p>
            <a:pPr lvl="1"/>
            <a:r>
              <a:rPr lang="en-US" dirty="0"/>
              <a:t>Program manager professional contacts and personal knowledge of the field</a:t>
            </a:r>
          </a:p>
          <a:p>
            <a:pPr lvl="1"/>
            <a:r>
              <a:rPr lang="en-US" dirty="0"/>
              <a:t>Reviewer publication record and reputation</a:t>
            </a:r>
          </a:p>
          <a:p>
            <a:pPr lvl="1"/>
            <a:r>
              <a:rPr lang="en-US" dirty="0"/>
              <a:t>Pool of volunteers</a:t>
            </a:r>
          </a:p>
          <a:p>
            <a:pPr lvl="1"/>
            <a:r>
              <a:rPr lang="en-US" dirty="0"/>
              <a:t>No apparent conflict of interest</a:t>
            </a:r>
          </a:p>
          <a:p>
            <a:r>
              <a:rPr lang="en-US" dirty="0"/>
              <a:t>Reviewers </a:t>
            </a:r>
            <a:r>
              <a:rPr lang="en-US" dirty="0" smtClean="0"/>
              <a:t>are volunteers and can </a:t>
            </a:r>
            <a:r>
              <a:rPr lang="en-US" dirty="0"/>
              <a:t>come from around the </a:t>
            </a:r>
            <a:r>
              <a:rPr lang="en-US" dirty="0" smtClean="0"/>
              <a:t>world, </a:t>
            </a:r>
            <a:r>
              <a:rPr lang="en-US" dirty="0"/>
              <a:t>from universities, national laboratories, government agencies, industries, nonprofits, etc.</a:t>
            </a:r>
          </a:p>
          <a:p>
            <a:r>
              <a:rPr lang="en-US" dirty="0"/>
              <a:t>Diversity (of topic, type of institution, demographics, etc.) among reviewers selected for a given proposal or set of proposals is important.</a:t>
            </a:r>
          </a:p>
        </p:txBody>
      </p:sp>
    </p:spTree>
    <p:extLst>
      <p:ext uri="{BB962C8B-B14F-4D97-AF65-F5344CB8AC3E}">
        <p14:creationId xmlns:p14="http://schemas.microsoft.com/office/powerpoint/2010/main" val="27950944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Funding decisions in the Office of Science are made based on peer review.</a:t>
            </a:r>
          </a:p>
          <a:p>
            <a:pPr lvl="1"/>
            <a:r>
              <a:rPr lang="en-US" dirty="0" smtClean="0"/>
              <a:t>Also used by our user scientific facility directors to allocate time.</a:t>
            </a:r>
          </a:p>
          <a:p>
            <a:r>
              <a:rPr lang="en-US" dirty="0" smtClean="0"/>
              <a:t>Proposals and programs are typically reviewed triennially.</a:t>
            </a:r>
          </a:p>
          <a:p>
            <a:r>
              <a:rPr lang="en-US" dirty="0" smtClean="0"/>
              <a:t>Each proposal receives three or more reviews.</a:t>
            </a:r>
          </a:p>
          <a:p>
            <a:r>
              <a:rPr lang="en-US" dirty="0" smtClean="0"/>
              <a:t>Reviewers must agree that they do not have a conflict of interest before completing the review.</a:t>
            </a:r>
          </a:p>
          <a:p>
            <a:r>
              <a:rPr lang="en-US" dirty="0" smtClean="0"/>
              <a:t>Reviewer identity and review contents are confidential; anonymous reviews are returned to the Principal Investigator.</a:t>
            </a:r>
          </a:p>
          <a:p>
            <a:r>
              <a:rPr lang="en-US" dirty="0" smtClean="0"/>
              <a:t>Proposals are reviewed generally within 6 months and no longer than 12 months from the date of receipt.</a:t>
            </a:r>
          </a:p>
        </p:txBody>
      </p:sp>
      <p:sp>
        <p:nvSpPr>
          <p:cNvPr id="3" name="Title 2"/>
          <p:cNvSpPr>
            <a:spLocks noGrp="1"/>
          </p:cNvSpPr>
          <p:nvPr>
            <p:ph type="title"/>
          </p:nvPr>
        </p:nvSpPr>
        <p:spPr/>
        <p:txBody>
          <a:bodyPr/>
          <a:lstStyle/>
          <a:p>
            <a:r>
              <a:rPr lang="en-US" dirty="0" smtClean="0"/>
              <a:t>Peer review is the cornerstone of our work.</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27</a:t>
            </a:fld>
            <a:endParaRPr lang="en-US"/>
          </a:p>
        </p:txBody>
      </p:sp>
      <p:sp>
        <p:nvSpPr>
          <p:cNvPr id="5" name="Footer Placeholder 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663691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Scientific and/or technical merit of the project;</a:t>
            </a:r>
          </a:p>
          <a:p>
            <a:r>
              <a:rPr lang="en-US" dirty="0" smtClean="0"/>
              <a:t>Appropriateness of the proposed method or approach;</a:t>
            </a:r>
          </a:p>
          <a:p>
            <a:r>
              <a:rPr lang="en-US" dirty="0" smtClean="0"/>
              <a:t>Competency of applicant's personnel and adequacy of proposed resources;</a:t>
            </a:r>
          </a:p>
          <a:p>
            <a:r>
              <a:rPr lang="en-US" dirty="0" smtClean="0"/>
              <a:t>Reasonableness and appropriateness of the proposed budget; and</a:t>
            </a:r>
          </a:p>
          <a:p>
            <a:r>
              <a:rPr lang="en-US" dirty="0" smtClean="0"/>
              <a:t>Other appropriate factors, established and set forth in a notice of availability or in a specific solicitation.</a:t>
            </a:r>
          </a:p>
          <a:p>
            <a:pPr>
              <a:buNone/>
            </a:pPr>
            <a:endParaRPr lang="en-US" dirty="0" smtClean="0"/>
          </a:p>
          <a:p>
            <a:pPr marL="0" indent="0">
              <a:buNone/>
            </a:pPr>
            <a:r>
              <a:rPr lang="en-US" dirty="0" smtClean="0"/>
              <a:t>For renewals and continuations, program managers also consider performance under current award.</a:t>
            </a:r>
          </a:p>
        </p:txBody>
      </p:sp>
      <p:sp>
        <p:nvSpPr>
          <p:cNvPr id="3" name="Title 2"/>
          <p:cNvSpPr>
            <a:spLocks noGrp="1"/>
          </p:cNvSpPr>
          <p:nvPr>
            <p:ph type="title"/>
          </p:nvPr>
        </p:nvSpPr>
        <p:spPr/>
        <p:txBody>
          <a:bodyPr/>
          <a:lstStyle/>
          <a:p>
            <a:r>
              <a:rPr lang="en-US" dirty="0" smtClean="0"/>
              <a:t>Common review criteria are used. (10 CFR 605)</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28</a:t>
            </a:fld>
            <a:endParaRPr lang="en-US"/>
          </a:p>
        </p:txBody>
      </p:sp>
      <p:sp>
        <p:nvSpPr>
          <p:cNvPr id="5" name="Footer Placeholder 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83778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800" dirty="0" smtClean="0"/>
              <a:t>Mail Review</a:t>
            </a:r>
          </a:p>
          <a:p>
            <a:pPr lvl="1"/>
            <a:r>
              <a:rPr lang="en-US" sz="1600" dirty="0" smtClean="0"/>
              <a:t>Generally used for the open solicitation, when proposals arrive throughout the year.</a:t>
            </a:r>
          </a:p>
          <a:p>
            <a:pPr lvl="1"/>
            <a:r>
              <a:rPr lang="en-US" sz="1600" dirty="0" smtClean="0"/>
              <a:t>Reviews trickle in over time.</a:t>
            </a:r>
          </a:p>
          <a:p>
            <a:pPr lvl="1"/>
            <a:r>
              <a:rPr lang="en-US" sz="1600" dirty="0" smtClean="0"/>
              <a:t>Reviewers are generally given six weeks to return the review.</a:t>
            </a:r>
          </a:p>
          <a:p>
            <a:pPr lvl="1"/>
            <a:r>
              <a:rPr lang="en-US" sz="1600" dirty="0" smtClean="0"/>
              <a:t>Reviewer identity kept confidential.</a:t>
            </a:r>
          </a:p>
          <a:p>
            <a:r>
              <a:rPr lang="en-US" sz="1800" dirty="0" smtClean="0"/>
              <a:t>Panel Review</a:t>
            </a:r>
          </a:p>
          <a:p>
            <a:pPr lvl="1"/>
            <a:r>
              <a:rPr lang="en-US" sz="1600" dirty="0" smtClean="0"/>
              <a:t>Used for targeted solicitations when many proposals arrive simultaneously.</a:t>
            </a:r>
          </a:p>
          <a:p>
            <a:pPr lvl="1"/>
            <a:r>
              <a:rPr lang="en-US" sz="1600" dirty="0" smtClean="0"/>
              <a:t>Multiple panels of 5-15 people apiece convene and submit reviews; the total number of panelists at a given time can be in the hundreds.</a:t>
            </a:r>
          </a:p>
          <a:p>
            <a:pPr lvl="1"/>
            <a:r>
              <a:rPr lang="en-US" sz="1600" dirty="0" smtClean="0"/>
              <a:t>Each panelist provides his/her own input.</a:t>
            </a:r>
          </a:p>
          <a:p>
            <a:pPr lvl="1"/>
            <a:r>
              <a:rPr lang="en-US" sz="1600" dirty="0" smtClean="0"/>
              <a:t>Reviewer identity kept confidential.</a:t>
            </a:r>
          </a:p>
          <a:p>
            <a:r>
              <a:rPr lang="en-US" sz="1800" dirty="0" smtClean="0"/>
              <a:t>Site Visit or “Reverse Site Visit”</a:t>
            </a:r>
          </a:p>
          <a:p>
            <a:pPr lvl="1"/>
            <a:r>
              <a:rPr lang="en-US" sz="1600" dirty="0" smtClean="0"/>
              <a:t>Generally used for large, group programs such as national laboratory efforts, large facility competitions, etc.</a:t>
            </a:r>
          </a:p>
          <a:p>
            <a:pPr lvl="1"/>
            <a:r>
              <a:rPr lang="en-US" sz="1600" dirty="0" smtClean="0"/>
              <a:t>Researchers make presentations to site visit reviewers.</a:t>
            </a:r>
          </a:p>
          <a:p>
            <a:pPr lvl="1"/>
            <a:r>
              <a:rPr lang="en-US" sz="1600" dirty="0" smtClean="0"/>
              <a:t>The site visit team may interact with and ask questions of the investigators.</a:t>
            </a:r>
          </a:p>
          <a:p>
            <a:pPr lvl="1"/>
            <a:r>
              <a:rPr lang="en-US" sz="1600" dirty="0" smtClean="0"/>
              <a:t>The site visit team members submit independent reviews to DOE.</a:t>
            </a:r>
          </a:p>
          <a:p>
            <a:endParaRPr lang="en-US" sz="1800" dirty="0"/>
          </a:p>
        </p:txBody>
      </p:sp>
      <p:sp>
        <p:nvSpPr>
          <p:cNvPr id="3" name="Title 2"/>
          <p:cNvSpPr>
            <a:spLocks noGrp="1"/>
          </p:cNvSpPr>
          <p:nvPr>
            <p:ph type="title"/>
          </p:nvPr>
        </p:nvSpPr>
        <p:spPr/>
        <p:txBody>
          <a:bodyPr/>
          <a:lstStyle/>
          <a:p>
            <a:r>
              <a:rPr lang="en-US" dirty="0" smtClean="0"/>
              <a:t>The review method varies according to need.</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29</a:t>
            </a:fld>
            <a:endParaRPr lang="en-US"/>
          </a:p>
        </p:txBody>
      </p:sp>
      <p:sp>
        <p:nvSpPr>
          <p:cNvPr id="5" name="Footer Placeholder 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462711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DOE Portfolio (~$28B Total)</a:t>
            </a:r>
            <a:endParaRPr lang="en-US" dirty="0"/>
          </a:p>
        </p:txBody>
      </p:sp>
      <p:sp>
        <p:nvSpPr>
          <p:cNvPr id="15" name="Slide Number Placeholder 14"/>
          <p:cNvSpPr>
            <a:spLocks noGrp="1"/>
          </p:cNvSpPr>
          <p:nvPr>
            <p:ph type="sldNum" sz="quarter" idx="11"/>
          </p:nvPr>
        </p:nvSpPr>
        <p:spPr/>
        <p:txBody>
          <a:bodyPr/>
          <a:lstStyle/>
          <a:p>
            <a:fld id="{26CA2777-A89F-4130-B308-73BB65955918}" type="slidenum">
              <a:rPr lang="en-US" smtClean="0"/>
              <a:pPr/>
              <a:t>3</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381000" y="838200"/>
            <a:ext cx="8381999" cy="5133975"/>
          </a:xfrm>
          <a:prstGeom prst="rect">
            <a:avLst/>
          </a:prstGeom>
          <a:noFill/>
          <a:ln w="9525">
            <a:noFill/>
            <a:miter lim="800000"/>
            <a:headEnd/>
            <a:tailEnd/>
          </a:ln>
        </p:spPr>
      </p:pic>
      <p:sp>
        <p:nvSpPr>
          <p:cNvPr id="6" name="TextBox 5"/>
          <p:cNvSpPr txBox="1"/>
          <p:nvPr/>
        </p:nvSpPr>
        <p:spPr>
          <a:xfrm>
            <a:off x="381000" y="5943600"/>
            <a:ext cx="3682290" cy="307777"/>
          </a:xfrm>
          <a:prstGeom prst="rect">
            <a:avLst/>
          </a:prstGeom>
          <a:noFill/>
        </p:spPr>
        <p:txBody>
          <a:bodyPr wrap="none" rtlCol="0">
            <a:spAutoFit/>
          </a:bodyPr>
          <a:lstStyle/>
          <a:p>
            <a:r>
              <a:rPr lang="en-US" sz="1400" i="1" dirty="0" smtClean="0">
                <a:solidFill>
                  <a:srgbClr val="106636"/>
                </a:solidFill>
              </a:rPr>
              <a:t>Credit: DOE Office of the Chief Financial Officer</a:t>
            </a:r>
            <a:endParaRPr lang="en-US" sz="1400" i="1" dirty="0">
              <a:solidFill>
                <a:srgbClr val="106636"/>
              </a:solidFill>
            </a:endParaRPr>
          </a:p>
        </p:txBody>
      </p:sp>
    </p:spTree>
    <p:extLst>
      <p:ext uri="{BB962C8B-B14F-4D97-AF65-F5344CB8AC3E}">
        <p14:creationId xmlns:p14="http://schemas.microsoft.com/office/powerpoint/2010/main" val="3665721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smtClean="0"/>
              <a:t>Our federal program managers generally hold science doctorates and are experienced researchers. </a:t>
            </a:r>
          </a:p>
          <a:p>
            <a:r>
              <a:rPr lang="en-US" dirty="0" smtClean="0"/>
              <a:t>The Office of Science employs about 150 federal program managers, all stationed in Germantown, Maryland.</a:t>
            </a:r>
          </a:p>
          <a:p>
            <a:r>
              <a:rPr lang="en-US" dirty="0" smtClean="0"/>
              <a:t>Program managers stay current and connected in science.</a:t>
            </a:r>
          </a:p>
          <a:p>
            <a:pPr lvl="1"/>
            <a:r>
              <a:rPr lang="en-US" dirty="0" smtClean="0"/>
              <a:t>Have access to the Web of Science and full text articles of important journals</a:t>
            </a:r>
          </a:p>
          <a:p>
            <a:pPr lvl="1"/>
            <a:r>
              <a:rPr lang="en-US" dirty="0" smtClean="0"/>
              <a:t>Host and attend workshops</a:t>
            </a:r>
          </a:p>
          <a:p>
            <a:pPr lvl="1"/>
            <a:r>
              <a:rPr lang="en-US" dirty="0" smtClean="0"/>
              <a:t>Host regular meetings of Principal Investigators with invited speakers and attendees</a:t>
            </a:r>
          </a:p>
          <a:p>
            <a:pPr lvl="1"/>
            <a:r>
              <a:rPr lang="en-US" dirty="0" smtClean="0"/>
              <a:t>Attend conferences (within travel budget allowance)</a:t>
            </a:r>
          </a:p>
          <a:p>
            <a:pPr lvl="1"/>
            <a:r>
              <a:rPr lang="en-US" dirty="0" smtClean="0"/>
              <a:t>Converse with the leaders in the field frequently</a:t>
            </a:r>
          </a:p>
          <a:p>
            <a:pPr lvl="1"/>
            <a:r>
              <a:rPr lang="en-US" dirty="0" smtClean="0"/>
              <a:t>Organize and attend peer review panels and site visits, where they listen to debate</a:t>
            </a:r>
          </a:p>
          <a:p>
            <a:r>
              <a:rPr lang="en-US" dirty="0" smtClean="0"/>
              <a:t>External experts from national laboratories and universities rotate and bring fresh perspectives.</a:t>
            </a:r>
          </a:p>
          <a:p>
            <a:pPr>
              <a:buNone/>
            </a:pPr>
            <a:endParaRPr lang="en-US" dirty="0" smtClean="0"/>
          </a:p>
          <a:p>
            <a:r>
              <a:rPr lang="en-US" dirty="0" smtClean="0"/>
              <a:t>Merit review is advisory and does not replace the authority of the program manager or contracting officer.  </a:t>
            </a:r>
          </a:p>
          <a:p>
            <a:r>
              <a:rPr lang="en-US" dirty="0" smtClean="0"/>
              <a:t>Program managers consider peer review, funding availability, and programmatic fit to recommend awards to the contracting officers, who make the  final decisions. </a:t>
            </a:r>
          </a:p>
          <a:p>
            <a:pPr>
              <a:buNone/>
            </a:pPr>
            <a:endParaRPr lang="en-US" dirty="0" smtClean="0"/>
          </a:p>
          <a:p>
            <a:r>
              <a:rPr lang="en-US" dirty="0" smtClean="0"/>
              <a:t>Program manager decisions are reviewed by committees of visitors at regular intervals.</a:t>
            </a:r>
          </a:p>
        </p:txBody>
      </p:sp>
      <p:sp>
        <p:nvSpPr>
          <p:cNvPr id="3" name="Title 2"/>
          <p:cNvSpPr>
            <a:spLocks noGrp="1"/>
          </p:cNvSpPr>
          <p:nvPr>
            <p:ph type="title"/>
          </p:nvPr>
        </p:nvSpPr>
        <p:spPr/>
        <p:txBody>
          <a:bodyPr/>
          <a:lstStyle/>
          <a:p>
            <a:r>
              <a:rPr lang="en-US" dirty="0" smtClean="0"/>
              <a:t>Expert federal program managers </a:t>
            </a:r>
            <a:br>
              <a:rPr lang="en-US" dirty="0" smtClean="0"/>
            </a:br>
            <a:r>
              <a:rPr lang="en-US" dirty="0" smtClean="0"/>
              <a:t>recommend proposals for funding.</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30</a:t>
            </a:fld>
            <a:endParaRPr lang="en-US"/>
          </a:p>
        </p:txBody>
      </p:sp>
      <p:sp>
        <p:nvSpPr>
          <p:cNvPr id="5" name="Footer Placeholder 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15900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quality of the peer review process as well as the standing of each research portfolio is evaluated every three years by external experts from the scientific community who come together to form Committees of Visitors (COV).</a:t>
            </a:r>
          </a:p>
          <a:p>
            <a:r>
              <a:rPr lang="en-US" dirty="0" smtClean="0"/>
              <a:t>Every three years, a COV is asked to  </a:t>
            </a:r>
          </a:p>
          <a:p>
            <a:pPr lvl="1"/>
            <a:r>
              <a:rPr lang="en-US" dirty="0" smtClean="0"/>
              <a:t>Assess the efficacy and quality of the process used to solicit, review, recommend, and document proposal actions and to monitor active awards, projects, and programs.</a:t>
            </a:r>
          </a:p>
          <a:p>
            <a:pPr lvl="1"/>
            <a:r>
              <a:rPr lang="en-US" dirty="0" smtClean="0"/>
              <a:t>Comment on the breadth and depth of portfolio elements and the national and international standing of the portfolio.  </a:t>
            </a:r>
          </a:p>
          <a:p>
            <a:r>
              <a:rPr lang="en-US" dirty="0" smtClean="0"/>
              <a:t>Guidance documents, COV reports, and program responses are archived:</a:t>
            </a:r>
            <a:br>
              <a:rPr lang="en-US" dirty="0" smtClean="0"/>
            </a:br>
            <a:r>
              <a:rPr lang="en-US" sz="2000" dirty="0"/>
              <a:t>http://science.energy.gov/sc-2/committees-of-visitors/</a:t>
            </a:r>
            <a:endParaRPr lang="en-US" dirty="0" smtClean="0"/>
          </a:p>
          <a:p>
            <a:endParaRPr lang="en-US" dirty="0"/>
          </a:p>
        </p:txBody>
      </p:sp>
      <p:sp>
        <p:nvSpPr>
          <p:cNvPr id="3" name="Title 2"/>
          <p:cNvSpPr>
            <a:spLocks noGrp="1"/>
          </p:cNvSpPr>
          <p:nvPr>
            <p:ph type="title"/>
          </p:nvPr>
        </p:nvSpPr>
        <p:spPr/>
        <p:txBody>
          <a:bodyPr/>
          <a:lstStyle/>
          <a:p>
            <a:r>
              <a:rPr lang="en-US" dirty="0" smtClean="0"/>
              <a:t>Committees of Visitors evaluate </a:t>
            </a:r>
            <a:br>
              <a:rPr lang="en-US" dirty="0" smtClean="0"/>
            </a:br>
            <a:r>
              <a:rPr lang="en-US" dirty="0" smtClean="0"/>
              <a:t>how well we execute peer review.</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31</a:t>
            </a:fld>
            <a:endParaRPr lang="en-US"/>
          </a:p>
        </p:txBody>
      </p:sp>
      <p:sp>
        <p:nvSpPr>
          <p:cNvPr id="5" name="Footer Placeholder 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905853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normAutofit fontScale="90000"/>
          </a:bodyPr>
          <a:lstStyle/>
          <a:p>
            <a:r>
              <a:rPr lang="en-US" sz="2400" dirty="0"/>
              <a:t>The Office of Science develops </a:t>
            </a:r>
            <a:r>
              <a:rPr lang="en-US" sz="2400" dirty="0" smtClean="0"/>
              <a:t>programs </a:t>
            </a:r>
            <a:r>
              <a:rPr lang="en-US" sz="2400" dirty="0"/>
              <a:t>and plans within the context of the DOE mission and in concert with the science community.</a:t>
            </a:r>
          </a:p>
        </p:txBody>
      </p:sp>
      <p:sp>
        <p:nvSpPr>
          <p:cNvPr id="695299" name="Rectangle 3"/>
          <p:cNvSpPr>
            <a:spLocks noGrp="1" noChangeArrowheads="1"/>
          </p:cNvSpPr>
          <p:nvPr>
            <p:ph type="body" idx="1"/>
          </p:nvPr>
        </p:nvSpPr>
        <p:spPr/>
        <p:txBody>
          <a:bodyPr/>
          <a:lstStyle/>
          <a:p>
            <a:r>
              <a:rPr lang="en-US" dirty="0"/>
              <a:t>Research areas are identified using federal advisory committees, program and topical workshops, interagency groups, National Academies’ studies, and open and targeted solicitations</a:t>
            </a:r>
            <a:r>
              <a:rPr lang="en-US" dirty="0" smtClean="0"/>
              <a:t>.</a:t>
            </a:r>
          </a:p>
        </p:txBody>
      </p:sp>
      <p:pic>
        <p:nvPicPr>
          <p:cNvPr id="4" name="Picture 52" descr="NHE_xlg"/>
          <p:cNvPicPr>
            <a:picLocks noChangeAspect="1" noChangeArrowheads="1"/>
          </p:cNvPicPr>
          <p:nvPr/>
        </p:nvPicPr>
        <p:blipFill>
          <a:blip r:embed="rId3" cstate="print"/>
          <a:srcRect/>
          <a:stretch>
            <a:fillRect/>
          </a:stretch>
        </p:blipFill>
        <p:spPr bwMode="auto">
          <a:xfrm rot="20686691">
            <a:off x="708200" y="2963000"/>
            <a:ext cx="1270000" cy="1644650"/>
          </a:xfrm>
          <a:prstGeom prst="rect">
            <a:avLst/>
          </a:prstGeom>
          <a:noFill/>
        </p:spPr>
      </p:pic>
      <p:pic>
        <p:nvPicPr>
          <p:cNvPr id="5" name="Picture 54" descr="SEU_xlg"/>
          <p:cNvPicPr>
            <a:picLocks noChangeAspect="1" noChangeArrowheads="1"/>
          </p:cNvPicPr>
          <p:nvPr/>
        </p:nvPicPr>
        <p:blipFill>
          <a:blip r:embed="rId4" cstate="print"/>
          <a:srcRect/>
          <a:stretch>
            <a:fillRect/>
          </a:stretch>
        </p:blipFill>
        <p:spPr bwMode="auto">
          <a:xfrm rot="172264">
            <a:off x="1317800" y="4365499"/>
            <a:ext cx="1270000" cy="1644650"/>
          </a:xfrm>
          <a:prstGeom prst="rect">
            <a:avLst/>
          </a:prstGeom>
          <a:noFill/>
        </p:spPr>
      </p:pic>
      <p:pic>
        <p:nvPicPr>
          <p:cNvPr id="6" name="Picture 53" descr="SC_xlg"/>
          <p:cNvPicPr>
            <a:picLocks noChangeAspect="1" noChangeArrowheads="1"/>
          </p:cNvPicPr>
          <p:nvPr/>
        </p:nvPicPr>
        <p:blipFill>
          <a:blip r:embed="rId5" cstate="print"/>
          <a:srcRect/>
          <a:stretch>
            <a:fillRect/>
          </a:stretch>
        </p:blipFill>
        <p:spPr bwMode="auto">
          <a:xfrm rot="1180564">
            <a:off x="2460800" y="2971370"/>
            <a:ext cx="1270000" cy="1644650"/>
          </a:xfrm>
          <a:prstGeom prst="rect">
            <a:avLst/>
          </a:prstGeom>
          <a:noFill/>
        </p:spPr>
      </p:pic>
      <p:pic>
        <p:nvPicPr>
          <p:cNvPr id="7" name="Picture 55" descr="SSL_xlg"/>
          <p:cNvPicPr>
            <a:picLocks noChangeAspect="1" noChangeArrowheads="1"/>
          </p:cNvPicPr>
          <p:nvPr/>
        </p:nvPicPr>
        <p:blipFill>
          <a:blip r:embed="rId6" cstate="print">
            <a:lum bright="-6000" contrast="12000"/>
          </a:blip>
          <a:srcRect/>
          <a:stretch>
            <a:fillRect/>
          </a:stretch>
        </p:blipFill>
        <p:spPr bwMode="auto">
          <a:xfrm rot="331277">
            <a:off x="3756175" y="4338992"/>
            <a:ext cx="1270000" cy="1644650"/>
          </a:xfrm>
          <a:prstGeom prst="rect">
            <a:avLst/>
          </a:prstGeom>
          <a:noFill/>
        </p:spPr>
      </p:pic>
      <p:pic>
        <p:nvPicPr>
          <p:cNvPr id="8" name="Picture 46" descr="ANES_xlg"/>
          <p:cNvPicPr>
            <a:picLocks noChangeAspect="1" noChangeArrowheads="1"/>
          </p:cNvPicPr>
          <p:nvPr/>
        </p:nvPicPr>
        <p:blipFill>
          <a:blip r:embed="rId7" cstate="print"/>
          <a:srcRect/>
          <a:stretch>
            <a:fillRect/>
          </a:stretch>
        </p:blipFill>
        <p:spPr bwMode="auto">
          <a:xfrm rot="21041586">
            <a:off x="4518200" y="3009004"/>
            <a:ext cx="1270000" cy="1644650"/>
          </a:xfrm>
          <a:prstGeom prst="rect">
            <a:avLst/>
          </a:prstGeom>
          <a:noFill/>
        </p:spPr>
      </p:pic>
      <p:pic>
        <p:nvPicPr>
          <p:cNvPr id="9" name="Picture 48" descr="CTF_xlg"/>
          <p:cNvPicPr>
            <a:picLocks noChangeAspect="1" noChangeArrowheads="1"/>
          </p:cNvPicPr>
          <p:nvPr/>
        </p:nvPicPr>
        <p:blipFill>
          <a:blip r:embed="rId8" cstate="print"/>
          <a:srcRect/>
          <a:stretch>
            <a:fillRect/>
          </a:stretch>
        </p:blipFill>
        <p:spPr bwMode="auto">
          <a:xfrm rot="763462">
            <a:off x="5369532" y="4179395"/>
            <a:ext cx="1270000" cy="1644650"/>
          </a:xfrm>
          <a:prstGeom prst="rect">
            <a:avLst/>
          </a:prstGeom>
          <a:noFill/>
        </p:spPr>
      </p:pic>
      <p:pic>
        <p:nvPicPr>
          <p:cNvPr id="10" name="Picture 50" descr="GEO_xlg"/>
          <p:cNvPicPr>
            <a:picLocks noChangeAspect="1" noChangeArrowheads="1"/>
          </p:cNvPicPr>
          <p:nvPr/>
        </p:nvPicPr>
        <p:blipFill>
          <a:blip r:embed="rId9" cstate="print"/>
          <a:srcRect/>
          <a:stretch>
            <a:fillRect/>
          </a:stretch>
        </p:blipFill>
        <p:spPr bwMode="auto">
          <a:xfrm rot="20666524">
            <a:off x="6468092" y="2960689"/>
            <a:ext cx="1270000" cy="1644650"/>
          </a:xfrm>
          <a:prstGeom prst="rect">
            <a:avLst/>
          </a:prstGeom>
          <a:noFill/>
        </p:spPr>
      </p:pic>
      <p:pic>
        <p:nvPicPr>
          <p:cNvPr id="11" name="Picture 49" descr="EES_xlg"/>
          <p:cNvPicPr>
            <a:picLocks noChangeAspect="1" noChangeArrowheads="1"/>
          </p:cNvPicPr>
          <p:nvPr/>
        </p:nvPicPr>
        <p:blipFill>
          <a:blip r:embed="rId10" cstate="print"/>
          <a:srcRect/>
          <a:stretch>
            <a:fillRect/>
          </a:stretch>
        </p:blipFill>
        <p:spPr bwMode="auto">
          <a:xfrm rot="21261793">
            <a:off x="7567700" y="3660919"/>
            <a:ext cx="1270000" cy="1644650"/>
          </a:xfrm>
          <a:prstGeom prst="rect">
            <a:avLst/>
          </a:prstGeom>
          <a:noFill/>
        </p:spPr>
      </p:pic>
      <p:pic>
        <p:nvPicPr>
          <p:cNvPr id="12" name="Picture 51" descr="MUEE_xlg"/>
          <p:cNvPicPr>
            <a:picLocks noChangeAspect="1" noChangeArrowheads="1"/>
          </p:cNvPicPr>
          <p:nvPr/>
        </p:nvPicPr>
        <p:blipFill>
          <a:blip r:embed="rId11" cstate="print"/>
          <a:srcRect/>
          <a:stretch>
            <a:fillRect/>
          </a:stretch>
        </p:blipFill>
        <p:spPr bwMode="auto">
          <a:xfrm rot="21186088">
            <a:off x="6575600" y="4739642"/>
            <a:ext cx="1270000" cy="1644650"/>
          </a:xfrm>
          <a:prstGeom prst="rect">
            <a:avLst/>
          </a:prstGeom>
          <a:noFill/>
        </p:spPr>
      </p:pic>
      <p:pic>
        <p:nvPicPr>
          <p:cNvPr id="13" name="Picture 47" descr="CAT_xlg"/>
          <p:cNvPicPr>
            <a:picLocks noChangeAspect="1" noChangeArrowheads="1"/>
          </p:cNvPicPr>
          <p:nvPr/>
        </p:nvPicPr>
        <p:blipFill>
          <a:blip r:embed="rId12" cstate="print"/>
          <a:srcRect/>
          <a:stretch>
            <a:fillRect/>
          </a:stretch>
        </p:blipFill>
        <p:spPr bwMode="auto">
          <a:xfrm rot="21112362">
            <a:off x="2486200" y="4649239"/>
            <a:ext cx="1270000" cy="1644650"/>
          </a:xfrm>
          <a:prstGeom prst="rect">
            <a:avLst/>
          </a:prstGeom>
          <a:noFill/>
        </p:spPr>
      </p:pic>
      <p:sp>
        <p:nvSpPr>
          <p:cNvPr id="14" name="Slide Number Placeholder 3"/>
          <p:cNvSpPr>
            <a:spLocks noGrp="1"/>
          </p:cNvSpPr>
          <p:nvPr>
            <p:ph type="sldNum" sz="quarter" idx="11"/>
          </p:nvPr>
        </p:nvSpPr>
        <p:spPr>
          <a:xfrm>
            <a:off x="8414464" y="6351655"/>
            <a:ext cx="381000" cy="365125"/>
          </a:xfrm>
        </p:spPr>
        <p:txBody>
          <a:bodyPr/>
          <a:lstStyle/>
          <a:p>
            <a:fld id="{26CA2777-A89F-4130-B308-73BB65955918}" type="slidenum">
              <a:rPr lang="en-US" smtClean="0"/>
              <a:pPr/>
              <a:t>32</a:t>
            </a:fld>
            <a:endParaRPr lang="en-US"/>
          </a:p>
        </p:txBody>
      </p:sp>
    </p:spTree>
    <p:extLst>
      <p:ext uri="{BB962C8B-B14F-4D97-AF65-F5344CB8AC3E}">
        <p14:creationId xmlns:p14="http://schemas.microsoft.com/office/powerpoint/2010/main" val="3832933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p:txBody>
          <a:bodyPr>
            <a:normAutofit/>
          </a:bodyPr>
          <a:lstStyle/>
          <a:p>
            <a:r>
              <a:rPr lang="en-US" dirty="0"/>
              <a:t>University researchers can become involved in many ways.</a:t>
            </a:r>
          </a:p>
        </p:txBody>
      </p:sp>
      <p:sp>
        <p:nvSpPr>
          <p:cNvPr id="722947" name="Rectangle 3"/>
          <p:cNvSpPr>
            <a:spLocks noGrp="1" noChangeArrowheads="1"/>
          </p:cNvSpPr>
          <p:nvPr>
            <p:ph type="body" idx="1"/>
          </p:nvPr>
        </p:nvSpPr>
        <p:spPr/>
        <p:txBody>
          <a:bodyPr/>
          <a:lstStyle/>
          <a:p>
            <a:pPr>
              <a:lnSpc>
                <a:spcPct val="90000"/>
              </a:lnSpc>
            </a:pPr>
            <a:r>
              <a:rPr lang="en-US" sz="2800" dirty="0"/>
              <a:t>Read about the core research areas on our websites and contact program managers to discuss whether your ideas fit within their programs. </a:t>
            </a:r>
          </a:p>
          <a:p>
            <a:pPr>
              <a:lnSpc>
                <a:spcPct val="90000"/>
              </a:lnSpc>
            </a:pPr>
            <a:r>
              <a:rPr lang="en-US" sz="2800" dirty="0"/>
              <a:t>Volunteer to become a reviewer or participate in a workshop.</a:t>
            </a:r>
          </a:p>
          <a:p>
            <a:pPr>
              <a:lnSpc>
                <a:spcPct val="90000"/>
              </a:lnSpc>
            </a:pPr>
            <a:r>
              <a:rPr lang="en-US" sz="2800" dirty="0"/>
              <a:t>Incorporate our large scientific user facilities into your research.  Apply to compete for time at one of them.</a:t>
            </a:r>
          </a:p>
          <a:p>
            <a:pPr>
              <a:lnSpc>
                <a:spcPct val="90000"/>
              </a:lnSpc>
            </a:pPr>
            <a:r>
              <a:rPr lang="en-US" sz="2800" dirty="0"/>
              <a:t>Follow federal advisory committee meetings.</a:t>
            </a:r>
          </a:p>
          <a:p>
            <a:pPr>
              <a:lnSpc>
                <a:spcPct val="90000"/>
              </a:lnSpc>
            </a:pPr>
            <a:r>
              <a:rPr lang="en-US" sz="2800" dirty="0"/>
              <a:t>Respond to open and topical solicitations.</a:t>
            </a:r>
          </a:p>
        </p:txBody>
      </p:sp>
      <p:sp>
        <p:nvSpPr>
          <p:cNvPr id="4" name="Slide Number Placeholder 3"/>
          <p:cNvSpPr>
            <a:spLocks noGrp="1"/>
          </p:cNvSpPr>
          <p:nvPr>
            <p:ph type="sldNum" sz="quarter" idx="11"/>
          </p:nvPr>
        </p:nvSpPr>
        <p:spPr>
          <a:xfrm>
            <a:off x="8414464" y="6351655"/>
            <a:ext cx="381000" cy="365125"/>
          </a:xfrm>
        </p:spPr>
        <p:txBody>
          <a:bodyPr/>
          <a:lstStyle/>
          <a:p>
            <a:fld id="{26CA2777-A89F-4130-B308-73BB65955918}" type="slidenum">
              <a:rPr lang="en-US" smtClean="0"/>
              <a:pPr/>
              <a:t>33</a:t>
            </a:fld>
            <a:endParaRPr lang="en-US"/>
          </a:p>
        </p:txBody>
      </p:sp>
    </p:spTree>
    <p:extLst>
      <p:ext uri="{BB962C8B-B14F-4D97-AF65-F5344CB8AC3E}">
        <p14:creationId xmlns:p14="http://schemas.microsoft.com/office/powerpoint/2010/main" val="4228946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xplosion 2 7"/>
          <p:cNvSpPr/>
          <p:nvPr/>
        </p:nvSpPr>
        <p:spPr>
          <a:xfrm>
            <a:off x="6553200" y="4365571"/>
            <a:ext cx="2697579" cy="2492429"/>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Arial Rounded MT Bold" panose="020F0704030504030204" pitchFamily="34" charset="0"/>
              </a:rPr>
              <a:t>Now</a:t>
            </a:r>
          </a:p>
          <a:p>
            <a:pPr algn="ctr"/>
            <a:r>
              <a:rPr lang="en-US" sz="3200" dirty="0" smtClean="0">
                <a:solidFill>
                  <a:schemeClr val="tx1"/>
                </a:solidFill>
                <a:latin typeface="Arial Rounded MT Bold" panose="020F0704030504030204" pitchFamily="34" charset="0"/>
              </a:rPr>
              <a:t>Live</a:t>
            </a:r>
            <a:r>
              <a:rPr lang="en-US" sz="3200" dirty="0">
                <a:solidFill>
                  <a:schemeClr val="tx1"/>
                </a:solidFill>
                <a:latin typeface="Arial Rounded MT Bold" panose="020F0704030504030204" pitchFamily="34" charset="0"/>
              </a:rPr>
              <a:t>!</a:t>
            </a:r>
          </a:p>
        </p:txBody>
      </p:sp>
      <p:sp>
        <p:nvSpPr>
          <p:cNvPr id="2" name="Title 1"/>
          <p:cNvSpPr>
            <a:spLocks noGrp="1"/>
          </p:cNvSpPr>
          <p:nvPr>
            <p:ph type="title"/>
          </p:nvPr>
        </p:nvSpPr>
        <p:spPr/>
        <p:txBody>
          <a:bodyPr/>
          <a:lstStyle/>
          <a:p>
            <a:r>
              <a:rPr lang="en-US" dirty="0" smtClean="0"/>
              <a:t>Office of Science Statement on Digital Data Management</a:t>
            </a:r>
            <a:endParaRPr lang="en-US" dirty="0"/>
          </a:p>
        </p:txBody>
      </p:sp>
      <p:sp>
        <p:nvSpPr>
          <p:cNvPr id="4" name="Slide Number Placeholder 3"/>
          <p:cNvSpPr>
            <a:spLocks noGrp="1"/>
          </p:cNvSpPr>
          <p:nvPr>
            <p:ph type="sldNum" sz="quarter" idx="12"/>
          </p:nvPr>
        </p:nvSpPr>
        <p:spPr/>
        <p:txBody>
          <a:bodyPr/>
          <a:lstStyle/>
          <a:p>
            <a:fld id="{FB87C98B-FF9C-4CD8-B9A8-180A25756240}" type="slidenum">
              <a:rPr lang="en-US" smtClean="0"/>
              <a:pPr/>
              <a:t>34</a:t>
            </a:fld>
            <a:endParaRPr lang="en-US" dirty="0"/>
          </a:p>
        </p:txBody>
      </p:sp>
      <p:sp>
        <p:nvSpPr>
          <p:cNvPr id="5" name="Content Placeholder 4"/>
          <p:cNvSpPr>
            <a:spLocks noGrp="1"/>
          </p:cNvSpPr>
          <p:nvPr>
            <p:ph idx="1"/>
          </p:nvPr>
        </p:nvSpPr>
        <p:spPr>
          <a:xfrm>
            <a:off x="368969" y="2102423"/>
            <a:ext cx="8410575" cy="2194560"/>
          </a:xfrm>
        </p:spPr>
        <p:txBody>
          <a:bodyPr>
            <a:normAutofit fontScale="70000" lnSpcReduction="20000"/>
          </a:bodyPr>
          <a:lstStyle/>
          <a:p>
            <a:r>
              <a:rPr lang="en-US" sz="2000" b="0" dirty="0" smtClean="0">
                <a:solidFill>
                  <a:schemeClr val="tx1"/>
                </a:solidFill>
              </a:rPr>
              <a:t>Requirements will be included in all solicitations for research funding starting Oct. 1</a:t>
            </a:r>
            <a:r>
              <a:rPr lang="en-US" sz="2000" b="0" baseline="30000" dirty="0" smtClean="0">
                <a:solidFill>
                  <a:schemeClr val="tx1"/>
                </a:solidFill>
              </a:rPr>
              <a:t>st</a:t>
            </a:r>
            <a:r>
              <a:rPr lang="en-US" sz="2000" b="0" dirty="0" smtClean="0">
                <a:solidFill>
                  <a:schemeClr val="tx1"/>
                </a:solidFill>
              </a:rPr>
              <a:t>, 2014.  This includes the </a:t>
            </a:r>
            <a:r>
              <a:rPr lang="en-US" sz="2000" b="0" i="1" dirty="0" smtClean="0">
                <a:solidFill>
                  <a:schemeClr val="tx1"/>
                </a:solidFill>
              </a:rPr>
              <a:t>Annual FOA.</a:t>
            </a:r>
            <a:br>
              <a:rPr lang="en-US" sz="2000" b="0" i="1" dirty="0" smtClean="0">
                <a:solidFill>
                  <a:schemeClr val="tx1"/>
                </a:solidFill>
              </a:rPr>
            </a:br>
            <a:endParaRPr lang="en-US" sz="2000" b="0" dirty="0" smtClean="0">
              <a:solidFill>
                <a:schemeClr val="tx1"/>
              </a:solidFill>
            </a:endParaRPr>
          </a:p>
          <a:p>
            <a:r>
              <a:rPr lang="en-US" sz="2000" b="0" dirty="0" smtClean="0">
                <a:solidFill>
                  <a:schemeClr val="tx1"/>
                </a:solidFill>
              </a:rPr>
              <a:t>Detailed requirements and further information on:</a:t>
            </a:r>
          </a:p>
          <a:p>
            <a:pPr marL="0" indent="0">
              <a:buNone/>
            </a:pPr>
            <a:r>
              <a:rPr lang="en-US" sz="2000" b="0" dirty="0" smtClean="0"/>
              <a:t/>
            </a:r>
            <a:br>
              <a:rPr lang="en-US" sz="2000" b="0" dirty="0" smtClean="0"/>
            </a:br>
            <a:endParaRPr lang="en-US" sz="2000" b="0" dirty="0"/>
          </a:p>
          <a:p>
            <a:pPr lvl="1"/>
            <a:r>
              <a:rPr lang="en-US" sz="1800" dirty="0" smtClean="0">
                <a:solidFill>
                  <a:schemeClr val="tx1"/>
                </a:solidFill>
              </a:rPr>
              <a:t>Suggestions for what to include in a Data Management Plan</a:t>
            </a:r>
          </a:p>
          <a:p>
            <a:pPr lvl="1"/>
            <a:r>
              <a:rPr lang="en-US" sz="1800" b="0" dirty="0" smtClean="0">
                <a:solidFill>
                  <a:schemeClr val="tx1"/>
                </a:solidFill>
              </a:rPr>
              <a:t>Supplemental guidance and requirements from SC Program Offices</a:t>
            </a:r>
          </a:p>
          <a:p>
            <a:pPr lvl="1"/>
            <a:r>
              <a:rPr lang="en-US" sz="1800" b="0" dirty="0" smtClean="0">
                <a:solidFill>
                  <a:schemeClr val="tx1"/>
                </a:solidFill>
              </a:rPr>
              <a:t>Links to information about data management resources at SC user facilities</a:t>
            </a:r>
          </a:p>
          <a:p>
            <a:pPr lvl="1"/>
            <a:r>
              <a:rPr lang="en-US" sz="1800" dirty="0" smtClean="0">
                <a:solidFill>
                  <a:schemeClr val="tx1"/>
                </a:solidFill>
              </a:rPr>
              <a:t>Definitions of key terms</a:t>
            </a:r>
            <a:endParaRPr lang="en-US" sz="1800" b="0" dirty="0" smtClean="0">
              <a:solidFill>
                <a:schemeClr val="tx1"/>
              </a:solidFill>
            </a:endParaRPr>
          </a:p>
          <a:p>
            <a:pPr lvl="1"/>
            <a:r>
              <a:rPr lang="en-US" sz="1800" dirty="0" smtClean="0">
                <a:solidFill>
                  <a:schemeClr val="tx1"/>
                </a:solidFill>
              </a:rPr>
              <a:t>FAQs</a:t>
            </a:r>
            <a:r>
              <a:rPr lang="en-US" sz="1800" b="0" dirty="0" smtClean="0">
                <a:solidFill>
                  <a:schemeClr val="tx1"/>
                </a:solidFill>
              </a:rPr>
              <a:t> </a:t>
            </a:r>
            <a:endParaRPr lang="en-US" sz="1800" b="0" dirty="0">
              <a:solidFill>
                <a:schemeClr val="tx1"/>
              </a:solidFill>
            </a:endParaRPr>
          </a:p>
        </p:txBody>
      </p:sp>
      <p:sp>
        <p:nvSpPr>
          <p:cNvPr id="6" name="TextBox 5"/>
          <p:cNvSpPr txBox="1"/>
          <p:nvPr/>
        </p:nvSpPr>
        <p:spPr>
          <a:xfrm>
            <a:off x="304800" y="4355068"/>
            <a:ext cx="7631128" cy="369332"/>
          </a:xfrm>
          <a:prstGeom prst="rect">
            <a:avLst/>
          </a:prstGeom>
          <a:noFill/>
        </p:spPr>
        <p:txBody>
          <a:bodyPr wrap="none" rtlCol="0">
            <a:spAutoFit/>
          </a:bodyPr>
          <a:lstStyle/>
          <a:p>
            <a:r>
              <a:rPr lang="en-US" u="sng" dirty="0">
                <a:hlinkClick r:id="rId2"/>
              </a:rPr>
              <a:t>http://science.energy.gov/funding-opportunities/digital-data-management/</a:t>
            </a:r>
            <a:endParaRPr lang="en-US" dirty="0"/>
          </a:p>
        </p:txBody>
      </p:sp>
      <p:sp>
        <p:nvSpPr>
          <p:cNvPr id="3" name="Rectangle 2"/>
          <p:cNvSpPr/>
          <p:nvPr/>
        </p:nvSpPr>
        <p:spPr>
          <a:xfrm>
            <a:off x="462013" y="1079460"/>
            <a:ext cx="8056346"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dirty="0">
                <a:solidFill>
                  <a:schemeClr val="tx1"/>
                </a:solidFill>
                <a:latin typeface="Arial" pitchFamily="34" charset="0"/>
                <a:cs typeface="Arial" pitchFamily="34" charset="0"/>
              </a:rPr>
              <a:t>All proposals submitted to </a:t>
            </a:r>
            <a:r>
              <a:rPr lang="en-US" sz="2400" dirty="0" smtClean="0">
                <a:solidFill>
                  <a:schemeClr val="tx1"/>
                </a:solidFill>
                <a:latin typeface="Arial" pitchFamily="34" charset="0"/>
                <a:cs typeface="Arial" pitchFamily="34" charset="0"/>
              </a:rPr>
              <a:t>SC for </a:t>
            </a:r>
            <a:r>
              <a:rPr lang="en-US" sz="2400" dirty="0">
                <a:solidFill>
                  <a:schemeClr val="tx1"/>
                </a:solidFill>
                <a:latin typeface="Arial" pitchFamily="34" charset="0"/>
                <a:cs typeface="Arial" pitchFamily="34" charset="0"/>
              </a:rPr>
              <a:t>research funding </a:t>
            </a:r>
            <a:r>
              <a:rPr lang="en-US" sz="2400" dirty="0" smtClean="0">
                <a:solidFill>
                  <a:schemeClr val="tx1"/>
                </a:solidFill>
                <a:latin typeface="Arial" pitchFamily="34" charset="0"/>
                <a:cs typeface="Arial" pitchFamily="34" charset="0"/>
              </a:rPr>
              <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will </a:t>
            </a:r>
            <a:r>
              <a:rPr lang="en-US" sz="2400" dirty="0">
                <a:solidFill>
                  <a:schemeClr val="tx1"/>
                </a:solidFill>
                <a:latin typeface="Arial" pitchFamily="34" charset="0"/>
                <a:cs typeface="Arial" pitchFamily="34" charset="0"/>
              </a:rPr>
              <a:t>be required to include a </a:t>
            </a:r>
            <a:r>
              <a:rPr lang="en-US" sz="2400" dirty="0" smtClean="0">
                <a:solidFill>
                  <a:schemeClr val="tx1"/>
                </a:solidFill>
                <a:latin typeface="Arial" pitchFamily="34" charset="0"/>
                <a:cs typeface="Arial" pitchFamily="34" charset="0"/>
              </a:rPr>
              <a:t>Data </a:t>
            </a:r>
            <a:r>
              <a:rPr lang="en-US" sz="2400" dirty="0">
                <a:solidFill>
                  <a:schemeClr val="tx1"/>
                </a:solidFill>
                <a:latin typeface="Arial" pitchFamily="34" charset="0"/>
                <a:cs typeface="Arial" pitchFamily="34" charset="0"/>
              </a:rPr>
              <a:t>Management Plan</a:t>
            </a:r>
            <a:endParaRPr lang="en-US" sz="2000" dirty="0">
              <a:solidFill>
                <a:schemeClr val="tx1"/>
              </a:solidFill>
            </a:endParaRPr>
          </a:p>
        </p:txBody>
      </p:sp>
    </p:spTree>
    <p:extLst>
      <p:ext uri="{BB962C8B-B14F-4D97-AF65-F5344CB8AC3E}">
        <p14:creationId xmlns:p14="http://schemas.microsoft.com/office/powerpoint/2010/main" val="3640919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Portfolio Analysis and Management System (PAMS)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35</a:t>
            </a:fld>
            <a:endParaRPr lang="en-US"/>
          </a:p>
        </p:txBody>
      </p:sp>
      <p:sp>
        <p:nvSpPr>
          <p:cNvPr id="5" name="Footer Placeholder 4"/>
          <p:cNvSpPr>
            <a:spLocks noGrp="1"/>
          </p:cNvSpPr>
          <p:nvPr>
            <p:ph type="ftr" sz="quarter" idx="12"/>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1" t="10826" b="2576"/>
          <a:stretch/>
        </p:blipFill>
        <p:spPr bwMode="auto">
          <a:xfrm>
            <a:off x="76200" y="592925"/>
            <a:ext cx="8994391" cy="6265075"/>
          </a:xfrm>
          <a:prstGeom prst="rect">
            <a:avLst/>
          </a:prstGeom>
          <a:solidFill>
            <a:srgbClr val="146737">
              <a:alpha val="19000"/>
            </a:srgbClr>
          </a:solidFill>
          <a:ln>
            <a:noFill/>
          </a:ln>
        </p:spPr>
      </p:pic>
      <p:sp>
        <p:nvSpPr>
          <p:cNvPr id="2" name="Rectangle 1"/>
          <p:cNvSpPr/>
          <p:nvPr/>
        </p:nvSpPr>
        <p:spPr>
          <a:xfrm>
            <a:off x="4876800" y="805934"/>
            <a:ext cx="4038600" cy="369332"/>
          </a:xfrm>
          <a:prstGeom prst="rect">
            <a:avLst/>
          </a:prstGeom>
        </p:spPr>
        <p:txBody>
          <a:bodyPr wrap="square">
            <a:spAutoFit/>
          </a:bodyPr>
          <a:lstStyle/>
          <a:p>
            <a:r>
              <a:rPr lang="en-US" dirty="0">
                <a:solidFill>
                  <a:srgbClr val="FF0000"/>
                </a:solidFill>
              </a:rPr>
              <a:t>https://</a:t>
            </a:r>
            <a:r>
              <a:rPr lang="en-US" dirty="0" smtClean="0">
                <a:solidFill>
                  <a:srgbClr val="FF0000"/>
                </a:solidFill>
              </a:rPr>
              <a:t>pamspublic.science.energy.gov/</a:t>
            </a:r>
            <a:endParaRPr lang="en-US" dirty="0">
              <a:solidFill>
                <a:srgbClr val="FF0000"/>
              </a:solidFill>
            </a:endParaRPr>
          </a:p>
        </p:txBody>
      </p:sp>
    </p:spTree>
    <p:extLst>
      <p:ext uri="{BB962C8B-B14F-4D97-AF65-F5344CB8AC3E}">
        <p14:creationId xmlns:p14="http://schemas.microsoft.com/office/powerpoint/2010/main" val="3335767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A2777-A89F-4130-B308-73BB65955918}" type="slidenum">
              <a:rPr lang="en-US" smtClean="0"/>
              <a:pPr/>
              <a:t>36</a:t>
            </a:fld>
            <a:endParaRPr lang="en-US"/>
          </a:p>
        </p:txBody>
      </p:sp>
      <p:sp>
        <p:nvSpPr>
          <p:cNvPr id="7" name="Subtitle 6"/>
          <p:cNvSpPr>
            <a:spLocks noGrp="1"/>
          </p:cNvSpPr>
          <p:nvPr>
            <p:ph type="subTitle" idx="1"/>
          </p:nvPr>
        </p:nvSpPr>
        <p:spPr/>
        <p:txBody>
          <a:bodyPr>
            <a:normAutofit fontScale="92500" lnSpcReduction="20000"/>
          </a:bodyPr>
          <a:lstStyle/>
          <a:p>
            <a:r>
              <a:rPr lang="en-US" dirty="0" smtClean="0"/>
              <a:t>Linda Blevins, Ph.D.</a:t>
            </a:r>
          </a:p>
          <a:p>
            <a:r>
              <a:rPr lang="en-US" dirty="0" smtClean="0"/>
              <a:t>301-903-1293</a:t>
            </a:r>
          </a:p>
          <a:p>
            <a:r>
              <a:rPr lang="en-US" dirty="0" smtClean="0">
                <a:hlinkClick r:id="rId2"/>
              </a:rPr>
              <a:t>linda.blevins@science.doe.gov</a:t>
            </a:r>
            <a:endParaRPr lang="en-US" dirty="0" smtClean="0"/>
          </a:p>
          <a:p>
            <a:endParaRPr lang="en-US" dirty="0" smtClean="0"/>
          </a:p>
          <a:p>
            <a:r>
              <a:rPr lang="en-US" dirty="0"/>
              <a:t>http://science.energy.gov/</a:t>
            </a:r>
            <a:endParaRPr lang="en-US" dirty="0" smtClean="0"/>
          </a:p>
        </p:txBody>
      </p:sp>
      <p:sp>
        <p:nvSpPr>
          <p:cNvPr id="6" name="Title 5"/>
          <p:cNvSpPr>
            <a:spLocks noGrp="1"/>
          </p:cNvSpPr>
          <p:nvPr>
            <p:ph type="title"/>
          </p:nvPr>
        </p:nvSpPr>
        <p:spPr/>
        <p:txBody>
          <a:bodyPr/>
          <a:lstStyle/>
          <a:p>
            <a:r>
              <a:rPr lang="en-US" dirty="0" smtClean="0"/>
              <a:t>Questions about Other Office of Science </a:t>
            </a:r>
            <a:r>
              <a:rPr lang="en-US" smtClean="0"/>
              <a:t>funding opportunities?</a:t>
            </a:r>
            <a:endParaRPr lang="en-US" dirty="0"/>
          </a:p>
        </p:txBody>
      </p:sp>
    </p:spTree>
    <p:extLst>
      <p:ext uri="{BB962C8B-B14F-4D97-AF65-F5344CB8AC3E}">
        <p14:creationId xmlns:p14="http://schemas.microsoft.com/office/powerpoint/2010/main" val="2355168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The mission of the DOE Office of Science is </a:t>
            </a:r>
            <a:r>
              <a:rPr lang="en-US" dirty="0"/>
              <a:t>to deliver the scientific discoveries and major scientific tools that transform our understanding of nature and advance the energy, economic, and national security of the United </a:t>
            </a:r>
            <a:r>
              <a:rPr lang="en-US" dirty="0" smtClean="0"/>
              <a:t>States. </a:t>
            </a:r>
          </a:p>
          <a:p>
            <a:r>
              <a:rPr lang="en-US" dirty="0" smtClean="0"/>
              <a:t>The mission is accomplished by funding</a:t>
            </a:r>
          </a:p>
          <a:p>
            <a:pPr lvl="1"/>
            <a:r>
              <a:rPr lang="en-US" dirty="0" smtClean="0"/>
              <a:t>The Frontiers of Science</a:t>
            </a:r>
          </a:p>
          <a:p>
            <a:pPr lvl="1"/>
            <a:r>
              <a:rPr lang="en-US" dirty="0"/>
              <a:t>The 21st Century </a:t>
            </a:r>
            <a:r>
              <a:rPr lang="en-US" dirty="0" smtClean="0"/>
              <a:t>Tools </a:t>
            </a:r>
            <a:r>
              <a:rPr lang="en-US" dirty="0"/>
              <a:t>of </a:t>
            </a:r>
            <a:r>
              <a:rPr lang="en-US" dirty="0" smtClean="0"/>
              <a:t>Science</a:t>
            </a:r>
          </a:p>
          <a:p>
            <a:pPr lvl="1"/>
            <a:r>
              <a:rPr lang="en-US" dirty="0"/>
              <a:t>Science for </a:t>
            </a:r>
            <a:r>
              <a:rPr lang="en-US" dirty="0" smtClean="0"/>
              <a:t>Energy </a:t>
            </a:r>
            <a:r>
              <a:rPr lang="en-US" dirty="0"/>
              <a:t>and the </a:t>
            </a:r>
            <a:r>
              <a:rPr lang="en-US" dirty="0" smtClean="0"/>
              <a:t>Environment</a:t>
            </a:r>
          </a:p>
          <a:p>
            <a:r>
              <a:rPr lang="en-US" dirty="0" smtClean="0"/>
              <a:t>The Office of Science is the Nation’s </a:t>
            </a:r>
            <a:r>
              <a:rPr lang="en-US" dirty="0"/>
              <a:t>largest Federal sponsor of basic research in the physical </a:t>
            </a:r>
            <a:r>
              <a:rPr lang="en-US" dirty="0" smtClean="0"/>
              <a:t>sciences.</a:t>
            </a:r>
            <a:endParaRPr lang="en-US" dirty="0"/>
          </a:p>
          <a:p>
            <a:r>
              <a:rPr lang="en-US" dirty="0" smtClean="0"/>
              <a:t>FY14 Budget is ~$5B</a:t>
            </a:r>
          </a:p>
          <a:p>
            <a:r>
              <a:rPr lang="en-US" dirty="0" smtClean="0"/>
              <a:t>Six program offices</a:t>
            </a:r>
          </a:p>
          <a:p>
            <a:pPr lvl="1"/>
            <a:r>
              <a:rPr lang="en-US" sz="2000" dirty="0" smtClean="0"/>
              <a:t>Advanced Scientific Computing Research (ASCR)</a:t>
            </a:r>
          </a:p>
          <a:p>
            <a:pPr lvl="1"/>
            <a:r>
              <a:rPr lang="en-US" sz="2000" dirty="0" smtClean="0"/>
              <a:t>Biological and Environmental Research (BER)</a:t>
            </a:r>
          </a:p>
          <a:p>
            <a:pPr lvl="1"/>
            <a:r>
              <a:rPr lang="en-US" sz="2000" dirty="0" smtClean="0"/>
              <a:t>Basic Energy Sciences (BES)</a:t>
            </a:r>
          </a:p>
          <a:p>
            <a:pPr lvl="1"/>
            <a:r>
              <a:rPr lang="en-US" sz="2000" dirty="0" smtClean="0"/>
              <a:t>Fusion Energy Sciences (FES)</a:t>
            </a:r>
          </a:p>
          <a:p>
            <a:pPr lvl="1"/>
            <a:r>
              <a:rPr lang="en-US" sz="2000" dirty="0" smtClean="0"/>
              <a:t>High Energy Physics (HEP)</a:t>
            </a:r>
          </a:p>
          <a:p>
            <a:pPr lvl="1"/>
            <a:r>
              <a:rPr lang="en-US" sz="2000" dirty="0" smtClean="0"/>
              <a:t>Nuclear Physics (NP)</a:t>
            </a:r>
          </a:p>
        </p:txBody>
      </p:sp>
      <p:sp>
        <p:nvSpPr>
          <p:cNvPr id="3" name="Title 2"/>
          <p:cNvSpPr>
            <a:spLocks noGrp="1"/>
          </p:cNvSpPr>
          <p:nvPr>
            <p:ph type="title"/>
          </p:nvPr>
        </p:nvSpPr>
        <p:spPr/>
        <p:txBody>
          <a:bodyPr/>
          <a:lstStyle/>
          <a:p>
            <a:r>
              <a:rPr lang="en-US" dirty="0" smtClean="0"/>
              <a:t>Our Corner of the DOE:  </a:t>
            </a:r>
            <a:r>
              <a:rPr lang="en-US" u="sng" dirty="0" smtClean="0"/>
              <a:t>The Office of Science</a:t>
            </a:r>
            <a:endParaRPr lang="en-US" u="sng"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4</a:t>
            </a:fld>
            <a:endParaRPr lang="en-US"/>
          </a:p>
        </p:txBody>
      </p:sp>
      <p:sp>
        <p:nvSpPr>
          <p:cNvPr id="5" name="Footer Placeholder 4"/>
          <p:cNvSpPr>
            <a:spLocks noGrp="1"/>
          </p:cNvSpPr>
          <p:nvPr>
            <p:ph type="ftr" sz="quarter" idx="12"/>
          </p:nvPr>
        </p:nvSpPr>
        <p:spPr/>
        <p:txBody>
          <a:bodyPr/>
          <a:lstStyle/>
          <a:p>
            <a:endParaRPr lang="en-US"/>
          </a:p>
        </p:txBody>
      </p:sp>
      <p:sp>
        <p:nvSpPr>
          <p:cNvPr id="7" name="Rectangle 6"/>
          <p:cNvSpPr/>
          <p:nvPr/>
        </p:nvSpPr>
        <p:spPr>
          <a:xfrm>
            <a:off x="5105400" y="6324600"/>
            <a:ext cx="2673104" cy="369332"/>
          </a:xfrm>
          <a:prstGeom prst="rect">
            <a:avLst/>
          </a:prstGeom>
          <a:ln>
            <a:solidFill>
              <a:srgbClr val="146737"/>
            </a:solidFill>
          </a:ln>
        </p:spPr>
        <p:txBody>
          <a:bodyPr wrap="none">
            <a:spAutoFit/>
          </a:bodyPr>
          <a:lstStyle/>
          <a:p>
            <a:r>
              <a:rPr lang="en-US" dirty="0"/>
              <a:t>http://science.energy.gov/</a:t>
            </a:r>
          </a:p>
        </p:txBody>
      </p:sp>
    </p:spTree>
    <p:extLst>
      <p:ext uri="{BB962C8B-B14F-4D97-AF65-F5344CB8AC3E}">
        <p14:creationId xmlns:p14="http://schemas.microsoft.com/office/powerpoint/2010/main" val="1682316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984262556"/>
              </p:ext>
            </p:extLst>
          </p:nvPr>
        </p:nvGraphicFramePr>
        <p:xfrm>
          <a:off x="381000" y="1143000"/>
          <a:ext cx="8610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1"/>
          <p:cNvSpPr txBox="1">
            <a:spLocks noChangeArrowheads="1"/>
          </p:cNvSpPr>
          <p:nvPr/>
        </p:nvSpPr>
        <p:spPr bwMode="auto">
          <a:xfrm>
            <a:off x="0" y="-117048"/>
            <a:ext cx="9144000" cy="1046691"/>
          </a:xfrm>
          <a:prstGeom prst="rect">
            <a:avLst/>
          </a:prstGeom>
        </p:spPr>
        <p:txBody>
          <a:bodyPr vert="horz" wrap="square" lIns="91440" tIns="45720" rIns="91440" bIns="45720" numCol="1" anchor="ctr" anchorCtr="0" compatLnSpc="1">
            <a:prstTxWarp prst="textNoShape">
              <a:avLst/>
            </a:prstTxWarp>
          </a:bodyPr>
          <a:lstStyle/>
          <a:p>
            <a:pPr algn="ctr" eaLnBrk="0" hangingPunct="0">
              <a:lnSpc>
                <a:spcPct val="80000"/>
              </a:lnSpc>
              <a:buSzPct val="100000"/>
            </a:pPr>
            <a:r>
              <a:rPr lang="en-US" sz="2800" dirty="0">
                <a:solidFill>
                  <a:schemeClr val="bg1"/>
                </a:solidFill>
                <a:cs typeface="Arial" charset="0"/>
              </a:rPr>
              <a:t>The </a:t>
            </a:r>
            <a:r>
              <a:rPr lang="en-US" sz="2800" dirty="0" smtClean="0">
                <a:solidFill>
                  <a:schemeClr val="bg1"/>
                </a:solidFill>
                <a:cs typeface="Arial" charset="0"/>
              </a:rPr>
              <a:t>DOE Office </a:t>
            </a:r>
            <a:r>
              <a:rPr lang="en-US" sz="2800" dirty="0">
                <a:solidFill>
                  <a:schemeClr val="bg1"/>
                </a:solidFill>
                <a:cs typeface="Arial" charset="0"/>
              </a:rPr>
              <a:t>of Science R</a:t>
            </a:r>
            <a:r>
              <a:rPr lang="en-US" sz="2800" dirty="0" smtClean="0">
                <a:solidFill>
                  <a:schemeClr val="bg1"/>
                </a:solidFill>
                <a:cs typeface="Arial" charset="0"/>
              </a:rPr>
              <a:t>esearch </a:t>
            </a:r>
            <a:r>
              <a:rPr lang="en-US" sz="2800" dirty="0">
                <a:solidFill>
                  <a:schemeClr val="bg1"/>
                </a:solidFill>
                <a:cs typeface="Arial" charset="0"/>
              </a:rPr>
              <a:t>P</a:t>
            </a:r>
            <a:r>
              <a:rPr lang="en-US" sz="2800" dirty="0" smtClean="0">
                <a:solidFill>
                  <a:schemeClr val="bg1"/>
                </a:solidFill>
                <a:cs typeface="Arial" charset="0"/>
              </a:rPr>
              <a:t>ortfolio</a:t>
            </a:r>
            <a:endParaRPr lang="en-US" sz="2800" dirty="0">
              <a:solidFill>
                <a:schemeClr val="bg1"/>
              </a:solidFill>
              <a:cs typeface="Arial" charset="0"/>
            </a:endParaRPr>
          </a:p>
        </p:txBody>
      </p:sp>
      <p:sp>
        <p:nvSpPr>
          <p:cNvPr id="7" name="Slide Number Placeholder 6"/>
          <p:cNvSpPr>
            <a:spLocks noGrp="1"/>
          </p:cNvSpPr>
          <p:nvPr>
            <p:ph type="sldNum" sz="quarter" idx="11"/>
          </p:nvPr>
        </p:nvSpPr>
        <p:spPr/>
        <p:txBody>
          <a:bodyPr/>
          <a:lstStyle/>
          <a:p>
            <a:pPr>
              <a:defRPr/>
            </a:pPr>
            <a:fld id="{8BAF0E60-FD3E-4AA3-A83A-D5046E38D57D}" type="slidenum">
              <a:rPr lang="en-US" smtClean="0"/>
              <a:pPr>
                <a:defRPr/>
              </a:pPr>
              <a:t>5</a:t>
            </a:fld>
            <a:endParaRPr lang="en-US" dirty="0"/>
          </a:p>
        </p:txBody>
      </p:sp>
      <p:sp>
        <p:nvSpPr>
          <p:cNvPr id="2" name="Rectangle 1"/>
          <p:cNvSpPr/>
          <p:nvPr/>
        </p:nvSpPr>
        <p:spPr>
          <a:xfrm>
            <a:off x="4953000" y="6324600"/>
            <a:ext cx="2673104" cy="369332"/>
          </a:xfrm>
          <a:prstGeom prst="rect">
            <a:avLst/>
          </a:prstGeom>
          <a:ln>
            <a:solidFill>
              <a:srgbClr val="146737"/>
            </a:solidFill>
          </a:ln>
        </p:spPr>
        <p:txBody>
          <a:bodyPr wrap="none">
            <a:spAutoFit/>
          </a:bodyPr>
          <a:lstStyle/>
          <a:p>
            <a:r>
              <a:rPr lang="en-US" dirty="0"/>
              <a:t>http://science.energy.gov/</a:t>
            </a:r>
          </a:p>
        </p:txBody>
      </p:sp>
    </p:spTree>
    <p:extLst>
      <p:ext uri="{BB962C8B-B14F-4D97-AF65-F5344CB8AC3E}">
        <p14:creationId xmlns:p14="http://schemas.microsoft.com/office/powerpoint/2010/main" val="1453134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screen"/>
          <a:srcRect/>
          <a:stretch>
            <a:fillRect/>
          </a:stretch>
        </p:blipFill>
        <p:spPr bwMode="auto">
          <a:xfrm>
            <a:off x="2197100" y="1296988"/>
            <a:ext cx="6627813" cy="4191000"/>
          </a:xfrm>
          <a:prstGeom prst="rect">
            <a:avLst/>
          </a:prstGeom>
          <a:noFill/>
          <a:ln w="9525">
            <a:noFill/>
            <a:miter lim="800000"/>
            <a:headEnd/>
            <a:tailEnd/>
          </a:ln>
        </p:spPr>
      </p:pic>
      <p:sp>
        <p:nvSpPr>
          <p:cNvPr id="10243"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78EA55-08F8-49DD-A739-19A19B0865C8}" type="slidenum">
              <a:rPr lang="en-US" smtClean="0"/>
              <a:pPr fontAlgn="base">
                <a:spcBef>
                  <a:spcPct val="0"/>
                </a:spcBef>
                <a:spcAft>
                  <a:spcPct val="0"/>
                </a:spcAft>
              </a:pPr>
              <a:t>6</a:t>
            </a:fld>
            <a:endParaRPr lang="en-US" smtClean="0"/>
          </a:p>
        </p:txBody>
      </p:sp>
      <p:pic>
        <p:nvPicPr>
          <p:cNvPr id="10244" name="Picture 7" descr="Alaska_and_Hawaii.jpg"/>
          <p:cNvPicPr>
            <a:picLocks noChangeAspect="1"/>
          </p:cNvPicPr>
          <p:nvPr/>
        </p:nvPicPr>
        <p:blipFill>
          <a:blip r:embed="rId3" cstate="screen"/>
          <a:srcRect/>
          <a:stretch>
            <a:fillRect/>
          </a:stretch>
        </p:blipFill>
        <p:spPr bwMode="auto">
          <a:xfrm>
            <a:off x="312738" y="3067050"/>
            <a:ext cx="2157412" cy="1538288"/>
          </a:xfrm>
          <a:prstGeom prst="rect">
            <a:avLst/>
          </a:prstGeom>
          <a:noFill/>
          <a:ln w="9525">
            <a:noFill/>
            <a:miter lim="800000"/>
            <a:headEnd/>
            <a:tailEnd/>
          </a:ln>
        </p:spPr>
      </p:pic>
      <p:grpSp>
        <p:nvGrpSpPr>
          <p:cNvPr id="10245" name="Group 16"/>
          <p:cNvGrpSpPr>
            <a:grpSpLocks/>
          </p:cNvGrpSpPr>
          <p:nvPr/>
        </p:nvGrpSpPr>
        <p:grpSpPr bwMode="auto">
          <a:xfrm>
            <a:off x="458788" y="1930400"/>
            <a:ext cx="1760537" cy="614363"/>
            <a:chOff x="344385" y="2907475"/>
            <a:chExt cx="1761157" cy="613399"/>
          </a:xfrm>
        </p:grpSpPr>
        <p:grpSp>
          <p:nvGrpSpPr>
            <p:cNvPr id="10248" name="Group 14"/>
            <p:cNvGrpSpPr>
              <a:grpSpLocks/>
            </p:cNvGrpSpPr>
            <p:nvPr/>
          </p:nvGrpSpPr>
          <p:grpSpPr bwMode="auto">
            <a:xfrm>
              <a:off x="344385" y="2907475"/>
              <a:ext cx="1319497" cy="338554"/>
              <a:chOff x="344385" y="2907475"/>
              <a:chExt cx="1319497" cy="338554"/>
            </a:xfrm>
          </p:grpSpPr>
          <p:sp>
            <p:nvSpPr>
              <p:cNvPr id="10" name="Oval 9"/>
              <p:cNvSpPr>
                <a:spLocks noChangeAspect="1"/>
              </p:cNvSpPr>
              <p:nvPr/>
            </p:nvSpPr>
            <p:spPr>
              <a:xfrm>
                <a:off x="344385" y="2985141"/>
                <a:ext cx="182626" cy="183861"/>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253" name="TextBox 12"/>
              <p:cNvSpPr txBox="1">
                <a:spLocks noChangeArrowheads="1"/>
              </p:cNvSpPr>
              <p:nvPr/>
            </p:nvSpPr>
            <p:spPr bwMode="auto">
              <a:xfrm>
                <a:off x="479370" y="2907475"/>
                <a:ext cx="1184692" cy="339192"/>
              </a:xfrm>
              <a:prstGeom prst="rect">
                <a:avLst/>
              </a:prstGeom>
              <a:noFill/>
              <a:ln w="9525">
                <a:noFill/>
                <a:miter lim="800000"/>
                <a:headEnd/>
                <a:tailEnd/>
              </a:ln>
            </p:spPr>
            <p:txBody>
              <a:bodyPr wrap="none">
                <a:spAutoFit/>
              </a:bodyPr>
              <a:lstStyle/>
              <a:p>
                <a:r>
                  <a:rPr lang="en-US" sz="1600">
                    <a:solidFill>
                      <a:srgbClr val="000000"/>
                    </a:solidFill>
                  </a:rPr>
                  <a:t>Universities</a:t>
                </a:r>
              </a:p>
            </p:txBody>
          </p:sp>
        </p:grpSp>
        <p:grpSp>
          <p:nvGrpSpPr>
            <p:cNvPr id="10249" name="Group 15"/>
            <p:cNvGrpSpPr>
              <a:grpSpLocks/>
            </p:cNvGrpSpPr>
            <p:nvPr/>
          </p:nvGrpSpPr>
          <p:grpSpPr bwMode="auto">
            <a:xfrm>
              <a:off x="344385" y="3182320"/>
              <a:ext cx="1761157" cy="338554"/>
              <a:chOff x="344385" y="3230088"/>
              <a:chExt cx="1761157" cy="338554"/>
            </a:xfrm>
          </p:grpSpPr>
          <p:sp>
            <p:nvSpPr>
              <p:cNvPr id="11" name="Oval 10"/>
              <p:cNvSpPr>
                <a:spLocks noChangeAspect="1"/>
              </p:cNvSpPr>
              <p:nvPr/>
            </p:nvSpPr>
            <p:spPr>
              <a:xfrm>
                <a:off x="344385" y="3307115"/>
                <a:ext cx="182626" cy="183861"/>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251" name="TextBox 13"/>
              <p:cNvSpPr txBox="1">
                <a:spLocks noChangeArrowheads="1"/>
              </p:cNvSpPr>
              <p:nvPr/>
            </p:nvSpPr>
            <p:spPr bwMode="auto">
              <a:xfrm>
                <a:off x="477782" y="3229450"/>
                <a:ext cx="1627760" cy="339192"/>
              </a:xfrm>
              <a:prstGeom prst="rect">
                <a:avLst/>
              </a:prstGeom>
              <a:noFill/>
              <a:ln w="9525">
                <a:noFill/>
                <a:miter lim="800000"/>
                <a:headEnd/>
                <a:tailEnd/>
              </a:ln>
            </p:spPr>
            <p:txBody>
              <a:bodyPr wrap="none">
                <a:spAutoFit/>
              </a:bodyPr>
              <a:lstStyle/>
              <a:p>
                <a:r>
                  <a:rPr lang="en-US" sz="1600">
                    <a:solidFill>
                      <a:srgbClr val="000000"/>
                    </a:solidFill>
                  </a:rPr>
                  <a:t>DOE laboratories</a:t>
                </a:r>
              </a:p>
            </p:txBody>
          </p:sp>
        </p:grpSp>
      </p:grpSp>
      <p:sp>
        <p:nvSpPr>
          <p:cNvPr id="10246" name="Title 2"/>
          <p:cNvSpPr txBox="1">
            <a:spLocks/>
          </p:cNvSpPr>
          <p:nvPr/>
        </p:nvSpPr>
        <p:spPr bwMode="auto">
          <a:xfrm>
            <a:off x="0" y="-166688"/>
            <a:ext cx="9144000" cy="1143001"/>
          </a:xfrm>
          <a:prstGeom prst="rect">
            <a:avLst/>
          </a:prstGeom>
          <a:noFill/>
          <a:ln w="9525">
            <a:noFill/>
            <a:miter lim="800000"/>
            <a:headEnd/>
            <a:tailEnd/>
          </a:ln>
        </p:spPr>
        <p:txBody>
          <a:bodyPr anchor="ctr"/>
          <a:lstStyle/>
          <a:p>
            <a:pPr algn="ctr" eaLnBrk="0" hangingPunct="0"/>
            <a:r>
              <a:rPr lang="en-US" sz="2300" dirty="0" smtClean="0">
                <a:solidFill>
                  <a:schemeClr val="bg1"/>
                </a:solidFill>
                <a:cs typeface="Arial" pitchFamily="34" charset="0"/>
              </a:rPr>
              <a:t>The Office of Science </a:t>
            </a:r>
            <a:r>
              <a:rPr lang="en-US" sz="2300" dirty="0">
                <a:solidFill>
                  <a:schemeClr val="bg1"/>
                </a:solidFill>
                <a:cs typeface="Arial" pitchFamily="34" charset="0"/>
              </a:rPr>
              <a:t>Supports Research </a:t>
            </a:r>
            <a:r>
              <a:rPr lang="en-US" sz="2300" dirty="0" smtClean="0">
                <a:solidFill>
                  <a:schemeClr val="bg1"/>
                </a:solidFill>
                <a:cs typeface="Arial" pitchFamily="34" charset="0"/>
              </a:rPr>
              <a:t/>
            </a:r>
            <a:br>
              <a:rPr lang="en-US" sz="2300" dirty="0" smtClean="0">
                <a:solidFill>
                  <a:schemeClr val="bg1"/>
                </a:solidFill>
                <a:cs typeface="Arial" pitchFamily="34" charset="0"/>
              </a:rPr>
            </a:br>
            <a:r>
              <a:rPr lang="en-US" sz="2300" dirty="0" smtClean="0">
                <a:solidFill>
                  <a:schemeClr val="bg1"/>
                </a:solidFill>
                <a:cs typeface="Arial" pitchFamily="34" charset="0"/>
              </a:rPr>
              <a:t>at </a:t>
            </a:r>
            <a:r>
              <a:rPr lang="en-US" sz="2300" dirty="0">
                <a:solidFill>
                  <a:schemeClr val="bg1"/>
                </a:solidFill>
                <a:cs typeface="Arial" pitchFamily="34" charset="0"/>
              </a:rPr>
              <a:t>More than 300 Institutions Across the U.S.</a:t>
            </a:r>
          </a:p>
        </p:txBody>
      </p:sp>
    </p:spTree>
    <p:extLst>
      <p:ext uri="{BB962C8B-B14F-4D97-AF65-F5344CB8AC3E}">
        <p14:creationId xmlns:p14="http://schemas.microsoft.com/office/powerpoint/2010/main" val="3727267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14424"/>
            <a:ext cx="4572000" cy="5743576"/>
          </a:xfrm>
        </p:spPr>
        <p:txBody>
          <a:bodyPr>
            <a:normAutofit fontScale="62500" lnSpcReduction="20000"/>
          </a:bodyPr>
          <a:lstStyle/>
          <a:p>
            <a:r>
              <a:rPr lang="en-US" dirty="0" smtClean="0"/>
              <a:t>The Office of Science is a steward for 10 of 17 DOE national labs and operates more than 29 major scientific user facilities.</a:t>
            </a:r>
          </a:p>
          <a:p>
            <a:endParaRPr lang="en-US" dirty="0" smtClean="0"/>
          </a:p>
          <a:p>
            <a:r>
              <a:rPr lang="en-US" dirty="0" smtClean="0"/>
              <a:t>Approximately 1/2 of  the budget supports operations of the scientific user facilities and construction of new facilities; the other 1/2 supports research at the national laboratories and universities. </a:t>
            </a:r>
          </a:p>
          <a:p>
            <a:endParaRPr lang="en-US" dirty="0" smtClean="0"/>
          </a:p>
          <a:p>
            <a:r>
              <a:rPr lang="en-US" dirty="0" smtClean="0"/>
              <a:t>About 1/3 of SC research funding goes to support grants at more than 300 colleges and universities nationwide.</a:t>
            </a:r>
          </a:p>
          <a:p>
            <a:endParaRPr lang="en-US" dirty="0" smtClean="0"/>
          </a:p>
          <a:p>
            <a:r>
              <a:rPr lang="en-US" dirty="0" smtClean="0"/>
              <a:t>In FY 2014, SC is supporting ~25,000 Ph.D.s, postdoctoral researchers, graduate students, and undergraduates.</a:t>
            </a:r>
          </a:p>
          <a:p>
            <a:endParaRPr lang="en-US" dirty="0" smtClean="0"/>
          </a:p>
          <a:p>
            <a:r>
              <a:rPr lang="en-US" dirty="0" smtClean="0"/>
              <a:t>~29,000 users of scientific facilities a year</a:t>
            </a:r>
          </a:p>
          <a:p>
            <a:pPr lvl="1"/>
            <a:r>
              <a:rPr lang="en-US" dirty="0" smtClean="0"/>
              <a:t>~1/2 of the annual 29,000 facility users come from universities;</a:t>
            </a:r>
          </a:p>
          <a:p>
            <a:pPr lvl="1"/>
            <a:r>
              <a:rPr lang="en-US" dirty="0" smtClean="0"/>
              <a:t>~1/3 of the users come from DOE national laboratories;</a:t>
            </a:r>
          </a:p>
          <a:p>
            <a:pPr lvl="1"/>
            <a:r>
              <a:rPr lang="en-US" dirty="0" smtClean="0"/>
              <a:t>the remaining come from industry, other agencies, and international entities. </a:t>
            </a:r>
          </a:p>
          <a:p>
            <a:endParaRPr lang="en-US" dirty="0" smtClean="0"/>
          </a:p>
          <a:p>
            <a:endParaRPr lang="en-US" dirty="0"/>
          </a:p>
        </p:txBody>
      </p:sp>
      <p:sp>
        <p:nvSpPr>
          <p:cNvPr id="3" name="Title 2"/>
          <p:cNvSpPr>
            <a:spLocks noGrp="1"/>
          </p:cNvSpPr>
          <p:nvPr>
            <p:ph type="title"/>
          </p:nvPr>
        </p:nvSpPr>
        <p:spPr/>
        <p:txBody>
          <a:bodyPr/>
          <a:lstStyle/>
          <a:p>
            <a:r>
              <a:rPr lang="en-US" dirty="0" smtClean="0"/>
              <a:t>Office of Science Numbers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pPr/>
              <a:t>7</a:t>
            </a:fld>
            <a:endParaRPr lang="en-US"/>
          </a:p>
        </p:txBody>
      </p:sp>
      <p:sp>
        <p:nvSpPr>
          <p:cNvPr id="5" name="Footer Placeholder 4"/>
          <p:cNvSpPr>
            <a:spLocks noGrp="1"/>
          </p:cNvSpPr>
          <p:nvPr>
            <p:ph type="ftr" sz="quarter" idx="12"/>
          </p:nvPr>
        </p:nvSpPr>
        <p:spPr/>
        <p:txBody>
          <a:bodyPr/>
          <a:lstStyle/>
          <a:p>
            <a:endParaRPr lang="en-US"/>
          </a:p>
        </p:txBody>
      </p:sp>
      <p:pic>
        <p:nvPicPr>
          <p:cNvPr id="6" name="Picture 3"/>
          <p:cNvPicPr>
            <a:picLocks noChangeAspect="1" noChangeArrowheads="1"/>
          </p:cNvPicPr>
          <p:nvPr/>
        </p:nvPicPr>
        <p:blipFill>
          <a:blip r:embed="rId3" cstate="print"/>
          <a:srcRect t="15575" b="885"/>
          <a:stretch>
            <a:fillRect/>
          </a:stretch>
        </p:blipFill>
        <p:spPr bwMode="auto">
          <a:xfrm>
            <a:off x="4953000" y="1066800"/>
            <a:ext cx="4110726" cy="4950414"/>
          </a:xfrm>
          <a:prstGeom prst="rect">
            <a:avLst/>
          </a:prstGeom>
          <a:noFill/>
          <a:ln w="9525">
            <a:noFill/>
            <a:miter lim="800000"/>
            <a:headEnd/>
            <a:tailEnd/>
          </a:ln>
        </p:spPr>
      </p:pic>
      <p:sp>
        <p:nvSpPr>
          <p:cNvPr id="7" name="Rectangle 6"/>
          <p:cNvSpPr/>
          <p:nvPr/>
        </p:nvSpPr>
        <p:spPr>
          <a:xfrm>
            <a:off x="4953000" y="6324600"/>
            <a:ext cx="2673104" cy="369332"/>
          </a:xfrm>
          <a:prstGeom prst="rect">
            <a:avLst/>
          </a:prstGeom>
          <a:ln>
            <a:solidFill>
              <a:srgbClr val="146737"/>
            </a:solidFill>
          </a:ln>
        </p:spPr>
        <p:txBody>
          <a:bodyPr wrap="none">
            <a:spAutoFit/>
          </a:bodyPr>
          <a:lstStyle/>
          <a:p>
            <a:r>
              <a:rPr lang="en-US" dirty="0"/>
              <a:t>http://science.energy.gov/</a:t>
            </a:r>
          </a:p>
        </p:txBody>
      </p:sp>
    </p:spTree>
    <p:extLst>
      <p:ext uri="{BB962C8B-B14F-4D97-AF65-F5344CB8AC3E}">
        <p14:creationId xmlns:p14="http://schemas.microsoft.com/office/powerpoint/2010/main" val="1453802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farm9.staticflickr.com/8324/8134322679_732e410df6.jpg"/>
          <p:cNvPicPr>
            <a:picLocks noChangeAspect="1" noChangeArrowheads="1"/>
          </p:cNvPicPr>
          <p:nvPr/>
        </p:nvPicPr>
        <p:blipFill>
          <a:blip r:embed="rId3" cstate="print"/>
          <a:srcRect/>
          <a:stretch>
            <a:fillRect/>
          </a:stretch>
        </p:blipFill>
        <p:spPr bwMode="auto">
          <a:xfrm>
            <a:off x="228600" y="2761945"/>
            <a:ext cx="4495800" cy="1600506"/>
          </a:xfrm>
          <a:prstGeom prst="rect">
            <a:avLst/>
          </a:prstGeom>
          <a:noFill/>
          <a:ln w="28575">
            <a:solidFill>
              <a:srgbClr val="006400"/>
            </a:solidFill>
          </a:ln>
        </p:spPr>
      </p:pic>
      <p:sp>
        <p:nvSpPr>
          <p:cNvPr id="10" name="Slide Number Placeholder 9"/>
          <p:cNvSpPr>
            <a:spLocks noGrp="1"/>
          </p:cNvSpPr>
          <p:nvPr>
            <p:ph type="sldNum" sz="quarter" idx="11"/>
          </p:nvPr>
        </p:nvSpPr>
        <p:spPr/>
        <p:txBody>
          <a:bodyPr/>
          <a:lstStyle/>
          <a:p>
            <a:pPr>
              <a:defRPr/>
            </a:pPr>
            <a:fld id="{6EEA275D-5A49-48A8-817D-44C3EA0A3A2F}" type="slidenum">
              <a:rPr lang="en-US" smtClean="0"/>
              <a:pPr>
                <a:defRPr/>
              </a:pPr>
              <a:t>8</a:t>
            </a:fld>
            <a:endParaRPr lang="en-US" dirty="0"/>
          </a:p>
        </p:txBody>
      </p:sp>
      <p:sp>
        <p:nvSpPr>
          <p:cNvPr id="6" name="Rectangle 5"/>
          <p:cNvSpPr/>
          <p:nvPr/>
        </p:nvSpPr>
        <p:spPr>
          <a:xfrm>
            <a:off x="0" y="134673"/>
            <a:ext cx="9147176" cy="850900"/>
          </a:xfrm>
          <a:prstGeom prst="rect">
            <a:avLst/>
          </a:prstGeom>
          <a:noFill/>
          <a:ln w="9525">
            <a:noFill/>
            <a:miter lim="800000"/>
            <a:headEnd/>
            <a:tailEnd/>
          </a:ln>
        </p:spPr>
        <p:txBody>
          <a:bodyPr anchor="ctr"/>
          <a:lstStyle/>
          <a:p>
            <a:pPr algn="ctr" eaLnBrk="0" hangingPunct="0">
              <a:lnSpc>
                <a:spcPct val="80000"/>
              </a:lnSpc>
              <a:defRPr/>
            </a:pPr>
            <a:r>
              <a:rPr lang="en-US" sz="2800" dirty="0" smtClean="0">
                <a:solidFill>
                  <a:schemeClr val="bg1"/>
                </a:solidFill>
                <a:cs typeface="Arial" charset="0"/>
              </a:rPr>
              <a:t>Office of Science User </a:t>
            </a:r>
            <a:r>
              <a:rPr lang="en-US" sz="2800" dirty="0">
                <a:solidFill>
                  <a:schemeClr val="bg1"/>
                </a:solidFill>
                <a:cs typeface="Arial" charset="0"/>
              </a:rPr>
              <a:t>F</a:t>
            </a:r>
            <a:r>
              <a:rPr lang="en-US" sz="2800" dirty="0" smtClean="0">
                <a:solidFill>
                  <a:schemeClr val="bg1"/>
                </a:solidFill>
                <a:cs typeface="Arial" charset="0"/>
              </a:rPr>
              <a:t>acilities</a:t>
            </a:r>
            <a:br>
              <a:rPr lang="en-US" sz="2800" dirty="0" smtClean="0">
                <a:solidFill>
                  <a:schemeClr val="bg1"/>
                </a:solidFill>
                <a:cs typeface="Arial" charset="0"/>
              </a:rPr>
            </a:br>
            <a:endParaRPr lang="en-US" sz="2800" dirty="0" smtClean="0">
              <a:solidFill>
                <a:schemeClr val="bg1"/>
              </a:solidFill>
              <a:cs typeface="Arial" charset="0"/>
            </a:endParaRPr>
          </a:p>
        </p:txBody>
      </p:sp>
      <p:sp>
        <p:nvSpPr>
          <p:cNvPr id="7" name="Rectangle 6"/>
          <p:cNvSpPr/>
          <p:nvPr/>
        </p:nvSpPr>
        <p:spPr>
          <a:xfrm>
            <a:off x="4965405" y="1130538"/>
            <a:ext cx="3869313" cy="4965462"/>
          </a:xfrm>
          <a:prstGeom prst="rect">
            <a:avLst/>
          </a:prstGeom>
          <a:ln w="19050">
            <a:solidFill>
              <a:schemeClr val="tx1"/>
            </a:solidFill>
          </a:ln>
        </p:spPr>
        <p:txBody>
          <a:bodyPr wrap="square">
            <a:spAutoFit/>
          </a:bodyPr>
          <a:lstStyle/>
          <a:p>
            <a:pPr marL="168275" indent="-168275" algn="ctr">
              <a:lnSpc>
                <a:spcPts val="2000"/>
              </a:lnSpc>
            </a:pPr>
            <a:r>
              <a:rPr lang="en-US" sz="1600" b="1" dirty="0" smtClean="0"/>
              <a:t>	&gt; </a:t>
            </a:r>
            <a:r>
              <a:rPr lang="en-US" b="1" dirty="0" smtClean="0"/>
              <a:t>30 world-leading facilities serving </a:t>
            </a:r>
          </a:p>
          <a:p>
            <a:pPr marL="168275" indent="-168275" algn="ctr">
              <a:lnSpc>
                <a:spcPts val="2000"/>
              </a:lnSpc>
            </a:pPr>
            <a:r>
              <a:rPr lang="en-US" b="1" dirty="0" smtClean="0"/>
              <a:t>over 29,000 researchers annually</a:t>
            </a:r>
          </a:p>
          <a:p>
            <a:pPr marL="168275" indent="-168275">
              <a:lnSpc>
                <a:spcPts val="2000"/>
              </a:lnSpc>
              <a:buFont typeface="Arial" pitchFamily="34" charset="0"/>
              <a:buChar char="•"/>
            </a:pPr>
            <a:endParaRPr lang="en-US" sz="1600" dirty="0" smtClean="0"/>
          </a:p>
          <a:p>
            <a:pPr marL="168275" indent="-168275">
              <a:lnSpc>
                <a:spcPts val="2000"/>
              </a:lnSpc>
              <a:buFont typeface="Arial" pitchFamily="34" charset="0"/>
              <a:buChar char="•"/>
            </a:pPr>
            <a:r>
              <a:rPr lang="en-US" sz="1600" b="1" dirty="0" smtClean="0"/>
              <a:t>supercomputers, </a:t>
            </a:r>
          </a:p>
          <a:p>
            <a:pPr marL="168275" indent="-168275">
              <a:lnSpc>
                <a:spcPts val="2000"/>
              </a:lnSpc>
              <a:buFont typeface="Arial" pitchFamily="34" charset="0"/>
              <a:buChar char="•"/>
            </a:pPr>
            <a:r>
              <a:rPr lang="en-US" sz="1600" b="1" dirty="0" smtClean="0"/>
              <a:t>high intensity x-ray, neutron, and electron sources, </a:t>
            </a:r>
          </a:p>
          <a:p>
            <a:pPr marL="168275" indent="-168275">
              <a:lnSpc>
                <a:spcPts val="2000"/>
              </a:lnSpc>
              <a:buFont typeface="Arial" pitchFamily="34" charset="0"/>
              <a:buChar char="•"/>
            </a:pPr>
            <a:r>
              <a:rPr lang="en-US" sz="1600" b="1" dirty="0" err="1" smtClean="0"/>
              <a:t>nanoscience</a:t>
            </a:r>
            <a:r>
              <a:rPr lang="en-US" sz="1600" b="1" dirty="0" smtClean="0"/>
              <a:t> facilities, </a:t>
            </a:r>
          </a:p>
          <a:p>
            <a:pPr marL="168275" indent="-168275">
              <a:lnSpc>
                <a:spcPts val="2000"/>
              </a:lnSpc>
              <a:buFont typeface="Arial" pitchFamily="34" charset="0"/>
              <a:buChar char="•"/>
            </a:pPr>
            <a:r>
              <a:rPr lang="en-US" sz="1600" b="1" dirty="0" smtClean="0"/>
              <a:t>genomic sequencing facilities, </a:t>
            </a:r>
          </a:p>
          <a:p>
            <a:pPr marL="168275" indent="-168275">
              <a:lnSpc>
                <a:spcPts val="2000"/>
              </a:lnSpc>
              <a:buFont typeface="Arial" pitchFamily="34" charset="0"/>
              <a:buChar char="•"/>
            </a:pPr>
            <a:r>
              <a:rPr lang="en-US" sz="1600" b="1" dirty="0" smtClean="0"/>
              <a:t>particle accelerators, </a:t>
            </a:r>
          </a:p>
          <a:p>
            <a:pPr marL="168275" indent="-168275">
              <a:lnSpc>
                <a:spcPts val="2000"/>
              </a:lnSpc>
              <a:buFont typeface="Arial" pitchFamily="34" charset="0"/>
              <a:buChar char="•"/>
            </a:pPr>
            <a:r>
              <a:rPr lang="en-US" sz="1600" b="1" dirty="0" smtClean="0"/>
              <a:t>fusion/plasma physics facilities, and </a:t>
            </a:r>
          </a:p>
          <a:p>
            <a:pPr marL="168275" indent="-168275">
              <a:lnSpc>
                <a:spcPts val="2000"/>
              </a:lnSpc>
              <a:buFont typeface="Arial" pitchFamily="34" charset="0"/>
              <a:buChar char="•"/>
            </a:pPr>
            <a:r>
              <a:rPr lang="en-US" sz="1600" b="1" dirty="0" smtClean="0"/>
              <a:t>atmospheric monitoring capabilities.</a:t>
            </a:r>
          </a:p>
          <a:p>
            <a:pPr marL="168275" indent="-168275">
              <a:lnSpc>
                <a:spcPts val="2000"/>
              </a:lnSpc>
              <a:buFont typeface="Arial" pitchFamily="34" charset="0"/>
              <a:buChar char="•"/>
            </a:pPr>
            <a:endParaRPr lang="en-US" sz="1600" dirty="0" smtClean="0"/>
          </a:p>
          <a:p>
            <a:pPr marL="168275" indent="-168275">
              <a:lnSpc>
                <a:spcPts val="2000"/>
              </a:lnSpc>
              <a:buFont typeface="Arial" pitchFamily="34" charset="0"/>
              <a:buChar char="•"/>
            </a:pPr>
            <a:r>
              <a:rPr lang="en-US" sz="1600" dirty="0" smtClean="0"/>
              <a:t>Open access; allocation determined through peer review of proposals</a:t>
            </a:r>
          </a:p>
          <a:p>
            <a:pPr marL="168275" indent="-168275">
              <a:lnSpc>
                <a:spcPts val="2000"/>
              </a:lnSpc>
              <a:buFont typeface="Arial" pitchFamily="34" charset="0"/>
              <a:buChar char="•"/>
            </a:pPr>
            <a:endParaRPr lang="en-US" sz="1600" dirty="0" smtClean="0"/>
          </a:p>
          <a:p>
            <a:pPr marL="168275" indent="-168275">
              <a:lnSpc>
                <a:spcPts val="2000"/>
              </a:lnSpc>
              <a:buFont typeface="Arial" pitchFamily="34" charset="0"/>
              <a:buChar char="•"/>
            </a:pPr>
            <a:r>
              <a:rPr lang="en-US" sz="1600" dirty="0" smtClean="0"/>
              <a:t>Free for non-proprietary work published in the open literature</a:t>
            </a:r>
          </a:p>
          <a:p>
            <a:pPr marL="168275" indent="-168275">
              <a:lnSpc>
                <a:spcPts val="2000"/>
              </a:lnSpc>
              <a:buFont typeface="Arial" pitchFamily="34" charset="0"/>
              <a:buChar char="•"/>
            </a:pPr>
            <a:endParaRPr lang="en-US" sz="1600" dirty="0" smtClean="0"/>
          </a:p>
          <a:p>
            <a:pPr marL="168275" indent="-168275">
              <a:lnSpc>
                <a:spcPts val="2000"/>
              </a:lnSpc>
              <a:buFont typeface="Arial" pitchFamily="34" charset="0"/>
              <a:buChar char="•"/>
            </a:pPr>
            <a:r>
              <a:rPr lang="en-US" sz="1600" dirty="0" smtClean="0"/>
              <a:t>Full cost recovery for proprietary work</a:t>
            </a:r>
          </a:p>
        </p:txBody>
      </p:sp>
      <p:pic>
        <p:nvPicPr>
          <p:cNvPr id="11" name="Picture 12" descr="http://www.arm.gov/images/cms/nsa_inst.jpg"/>
          <p:cNvPicPr>
            <a:picLocks noChangeAspect="1" noChangeArrowheads="1"/>
          </p:cNvPicPr>
          <p:nvPr/>
        </p:nvPicPr>
        <p:blipFill>
          <a:blip r:embed="rId4" cstate="print"/>
          <a:srcRect/>
          <a:stretch>
            <a:fillRect/>
          </a:stretch>
        </p:blipFill>
        <p:spPr bwMode="auto">
          <a:xfrm>
            <a:off x="2418602" y="974867"/>
            <a:ext cx="2359547" cy="1769661"/>
          </a:xfrm>
          <a:prstGeom prst="rect">
            <a:avLst/>
          </a:prstGeom>
          <a:noFill/>
          <a:ln w="28575">
            <a:solidFill>
              <a:srgbClr val="106636"/>
            </a:solidFill>
          </a:ln>
        </p:spPr>
      </p:pic>
      <p:pic>
        <p:nvPicPr>
          <p:cNvPr id="13" name="Picture 2"/>
          <p:cNvPicPr>
            <a:picLocks noChangeAspect="1" noChangeArrowheads="1"/>
          </p:cNvPicPr>
          <p:nvPr/>
        </p:nvPicPr>
        <p:blipFill>
          <a:blip r:embed="rId5" cstate="print"/>
          <a:srcRect/>
          <a:stretch>
            <a:fillRect/>
          </a:stretch>
        </p:blipFill>
        <p:spPr bwMode="auto">
          <a:xfrm>
            <a:off x="134630" y="4333167"/>
            <a:ext cx="2283972" cy="1732226"/>
          </a:xfrm>
          <a:prstGeom prst="rect">
            <a:avLst/>
          </a:prstGeom>
          <a:noFill/>
          <a:ln w="28575">
            <a:solidFill>
              <a:srgbClr val="106636"/>
            </a:solidFill>
            <a:miter lim="800000"/>
            <a:headEnd/>
            <a:tailEnd/>
          </a:ln>
        </p:spPr>
      </p:pic>
      <p:pic>
        <p:nvPicPr>
          <p:cNvPr id="14" name="Picture 13" descr="5259-00209_monitor_proof01.jpg"/>
          <p:cNvPicPr>
            <a:picLocks noChangeAspect="1"/>
          </p:cNvPicPr>
          <p:nvPr/>
        </p:nvPicPr>
        <p:blipFill>
          <a:blip r:embed="rId6" cstate="print"/>
          <a:srcRect t="10276"/>
          <a:stretch>
            <a:fillRect/>
          </a:stretch>
        </p:blipFill>
        <p:spPr>
          <a:xfrm>
            <a:off x="200297" y="985573"/>
            <a:ext cx="2491977" cy="1833439"/>
          </a:xfrm>
          <a:prstGeom prst="rect">
            <a:avLst/>
          </a:prstGeom>
          <a:ln w="28575">
            <a:solidFill>
              <a:srgbClr val="106636"/>
            </a:solidFill>
          </a:ln>
        </p:spPr>
      </p:pic>
      <p:pic>
        <p:nvPicPr>
          <p:cNvPr id="15" name="Picture 14" descr="CN2-21-99-STAR-300.jpg"/>
          <p:cNvPicPr>
            <a:picLocks noChangeAspect="1"/>
          </p:cNvPicPr>
          <p:nvPr/>
        </p:nvPicPr>
        <p:blipFill>
          <a:blip r:embed="rId7" cstate="print"/>
          <a:stretch>
            <a:fillRect/>
          </a:stretch>
        </p:blipFill>
        <p:spPr>
          <a:xfrm>
            <a:off x="2438400" y="4224524"/>
            <a:ext cx="2301649" cy="1840869"/>
          </a:xfrm>
          <a:prstGeom prst="rect">
            <a:avLst/>
          </a:prstGeom>
          <a:ln w="28575">
            <a:solidFill>
              <a:srgbClr val="106636"/>
            </a:solidFill>
          </a:ln>
        </p:spPr>
      </p:pic>
      <p:sp>
        <p:nvSpPr>
          <p:cNvPr id="2" name="Rectangle 1"/>
          <p:cNvSpPr/>
          <p:nvPr/>
        </p:nvSpPr>
        <p:spPr>
          <a:xfrm>
            <a:off x="3352800" y="6324600"/>
            <a:ext cx="4008726" cy="369332"/>
          </a:xfrm>
          <a:prstGeom prst="rect">
            <a:avLst/>
          </a:prstGeom>
          <a:ln>
            <a:solidFill>
              <a:srgbClr val="106636"/>
            </a:solidFill>
          </a:ln>
        </p:spPr>
        <p:txBody>
          <a:bodyPr wrap="none">
            <a:spAutoFit/>
          </a:bodyPr>
          <a:lstStyle/>
          <a:p>
            <a:r>
              <a:rPr lang="en-US" dirty="0"/>
              <a:t>http://science.energy.gov/user-facilities/</a:t>
            </a:r>
          </a:p>
        </p:txBody>
      </p:sp>
    </p:spTree>
    <p:extLst>
      <p:ext uri="{BB962C8B-B14F-4D97-AF65-F5344CB8AC3E}">
        <p14:creationId xmlns:p14="http://schemas.microsoft.com/office/powerpoint/2010/main" val="105112677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Early Career Research </a:t>
            </a:r>
            <a:r>
              <a:rPr lang="en-US" dirty="0" smtClean="0"/>
              <a:t>Program: Purpose</a:t>
            </a:r>
            <a:endParaRPr lang="en-US" dirty="0"/>
          </a:p>
        </p:txBody>
      </p:sp>
      <p:sp>
        <p:nvSpPr>
          <p:cNvPr id="24579" name="Rectangle 3"/>
          <p:cNvSpPr>
            <a:spLocks noGrp="1" noChangeArrowheads="1"/>
          </p:cNvSpPr>
          <p:nvPr>
            <p:ph type="body" idx="1"/>
          </p:nvPr>
        </p:nvSpPr>
        <p:spPr/>
        <p:txBody>
          <a:bodyPr>
            <a:normAutofit/>
          </a:bodyPr>
          <a:lstStyle/>
          <a:p>
            <a:r>
              <a:rPr lang="en-US" dirty="0" smtClean="0"/>
              <a:t>To support the development of individual research programs of outstanding scientists early in their careers and to stimulate research careers in the disciplines supported by the DOE Office of Science.</a:t>
            </a:r>
          </a:p>
          <a:p>
            <a:endParaRPr lang="en-US" dirty="0" smtClean="0"/>
          </a:p>
          <a:p>
            <a:r>
              <a:rPr lang="en-US" dirty="0" smtClean="0"/>
              <a:t>Proposals are invited in the following program areas:</a:t>
            </a:r>
          </a:p>
          <a:p>
            <a:pPr lvl="1"/>
            <a:r>
              <a:rPr lang="en-US" dirty="0" smtClean="0"/>
              <a:t>Advanced Scientific Computing Research (ASCR)</a:t>
            </a:r>
          </a:p>
          <a:p>
            <a:pPr lvl="1"/>
            <a:r>
              <a:rPr lang="en-US" dirty="0" smtClean="0"/>
              <a:t>Biological and Environmental Research (BER)</a:t>
            </a:r>
          </a:p>
          <a:p>
            <a:pPr lvl="1"/>
            <a:r>
              <a:rPr lang="en-US" dirty="0" smtClean="0"/>
              <a:t>Basic Energy Sciences (BES)</a:t>
            </a:r>
          </a:p>
          <a:p>
            <a:pPr lvl="1"/>
            <a:r>
              <a:rPr lang="en-US" dirty="0" smtClean="0"/>
              <a:t>Fusion Energy Sciences (FES)</a:t>
            </a:r>
          </a:p>
          <a:p>
            <a:pPr lvl="1"/>
            <a:r>
              <a:rPr lang="en-US" dirty="0" smtClean="0"/>
              <a:t>High Energy Physics (HEP)</a:t>
            </a:r>
          </a:p>
          <a:p>
            <a:pPr lvl="1"/>
            <a:r>
              <a:rPr lang="en-US" dirty="0" smtClean="0"/>
              <a:t>Nuclear Physics (NP)</a:t>
            </a:r>
          </a:p>
        </p:txBody>
      </p:sp>
      <p:sp>
        <p:nvSpPr>
          <p:cNvPr id="4" name="Slide Number Placeholder 3"/>
          <p:cNvSpPr>
            <a:spLocks noGrp="1"/>
          </p:cNvSpPr>
          <p:nvPr>
            <p:ph type="sldNum" sz="quarter" idx="11"/>
          </p:nvPr>
        </p:nvSpPr>
        <p:spPr>
          <a:xfrm>
            <a:off x="8414464" y="6351654"/>
            <a:ext cx="381000" cy="365125"/>
          </a:xfrm>
        </p:spPr>
        <p:txBody>
          <a:bodyPr/>
          <a:lstStyle/>
          <a:p>
            <a:fld id="{26CA2777-A89F-4130-B308-73BB65955918}" type="slidenum">
              <a:rPr lang="en-US" smtClean="0"/>
              <a:pPr/>
              <a:t>9</a:t>
            </a:fld>
            <a:endParaRPr lang="en-US"/>
          </a:p>
        </p:txBody>
      </p:sp>
      <p:sp>
        <p:nvSpPr>
          <p:cNvPr id="5" name="Footer Placeholder 4"/>
          <p:cNvSpPr>
            <a:spLocks noGrp="1"/>
          </p:cNvSpPr>
          <p:nvPr>
            <p:ph type="ftr" sz="quarter" idx="12"/>
          </p:nvPr>
        </p:nvSpPr>
        <p:spPr>
          <a:xfrm>
            <a:off x="3124200" y="6357064"/>
            <a:ext cx="5334000" cy="365125"/>
          </a:xfrm>
        </p:spPr>
        <p:txBody>
          <a:bodyPr/>
          <a:lstStyle/>
          <a:p>
            <a:endParaRPr lang="en-US" dirty="0"/>
          </a:p>
        </p:txBody>
      </p:sp>
      <p:sp>
        <p:nvSpPr>
          <p:cNvPr id="2" name="Rectangle 1"/>
          <p:cNvSpPr/>
          <p:nvPr/>
        </p:nvSpPr>
        <p:spPr>
          <a:xfrm>
            <a:off x="3810000" y="6324600"/>
            <a:ext cx="3887090" cy="369332"/>
          </a:xfrm>
          <a:prstGeom prst="rect">
            <a:avLst/>
          </a:prstGeom>
        </p:spPr>
        <p:txBody>
          <a:bodyPr wrap="none">
            <a:spAutoFit/>
          </a:bodyPr>
          <a:lstStyle/>
          <a:p>
            <a:r>
              <a:rPr lang="en-US" dirty="0"/>
              <a:t>http://science.energy.gov/early-career/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4202</TotalTime>
  <Words>3008</Words>
  <Application>Microsoft Office PowerPoint</Application>
  <PresentationFormat>On-screen Show (4:3)</PresentationFormat>
  <Paragraphs>573</Paragraphs>
  <Slides>36</Slides>
  <Notes>11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DOE Office of Science Early Career Research Program</vt:lpstr>
      <vt:lpstr>PowerPoint Presentation</vt:lpstr>
      <vt:lpstr>The DOE Portfolio (~$28B Total)</vt:lpstr>
      <vt:lpstr>Our Corner of the DOE:  The Office of Science</vt:lpstr>
      <vt:lpstr>PowerPoint Presentation</vt:lpstr>
      <vt:lpstr>PowerPoint Presentation</vt:lpstr>
      <vt:lpstr>Office of Science Numbers</vt:lpstr>
      <vt:lpstr>PowerPoint Presentation</vt:lpstr>
      <vt:lpstr>Early Career Research Program: Purpose</vt:lpstr>
      <vt:lpstr>Early Career Research Program: Overview</vt:lpstr>
      <vt:lpstr>Early Career Research Program: Eligibility</vt:lpstr>
      <vt:lpstr>Early Career Research Program: Merit Review Criteria</vt:lpstr>
      <vt:lpstr>Early Career Research Program: Special Rules</vt:lpstr>
      <vt:lpstr>Early Career Research Program: This Year’s Solicitations DE-FOA-0001170 and LAB 14-1170</vt:lpstr>
      <vt:lpstr>Early Career Research  Program Website</vt:lpstr>
      <vt:lpstr>Early Career Research Program: Results</vt:lpstr>
      <vt:lpstr>Early Career Research Program:  Awards by Program Office and Institution Type</vt:lpstr>
      <vt:lpstr>PowerPoint Presentation</vt:lpstr>
      <vt:lpstr>Office of Science PECASE Process</vt:lpstr>
      <vt:lpstr>Questions about the Early Career Research Program?</vt:lpstr>
      <vt:lpstr>Other Funding Opportunities in the DOE Office of Science</vt:lpstr>
      <vt:lpstr>Reminder:  Office of Science Portfolio</vt:lpstr>
      <vt:lpstr>Annual Open Solicitation http://science.energy.gov/grants/foas/open/</vt:lpstr>
      <vt:lpstr>Recent Examples of Topical Solicitations:  Watch science.energy.gov/grants/foas/open/ for future opportunities</vt:lpstr>
      <vt:lpstr>All research funded at laboratories and universities is  awarded through a peer-reviewed, merit-based process.</vt:lpstr>
      <vt:lpstr>The Office of Science selects reviewers on the basis of professional qualifications and expertise. (10 CFR 605) </vt:lpstr>
      <vt:lpstr>Peer review is the cornerstone of our work.</vt:lpstr>
      <vt:lpstr>Common review criteria are used. (10 CFR 605)</vt:lpstr>
      <vt:lpstr>The review method varies according to need.</vt:lpstr>
      <vt:lpstr>Expert federal program managers  recommend proposals for funding.</vt:lpstr>
      <vt:lpstr>Committees of Visitors evaluate  how well we execute peer review.</vt:lpstr>
      <vt:lpstr>The Office of Science develops programs and plans within the context of the DOE mission and in concert with the science community.</vt:lpstr>
      <vt:lpstr>University researchers can become involved in many ways.</vt:lpstr>
      <vt:lpstr>Office of Science Statement on Digital Data Management</vt:lpstr>
      <vt:lpstr>Portfolio Analysis and Management System (PAMS)</vt:lpstr>
      <vt:lpstr>Questions about Other Office of Science funding opportunities?</vt:lpstr>
    </vt:vector>
  </TitlesOfParts>
  <Company>US Department of Energy (SC)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Groves</dc:creator>
  <cp:lastModifiedBy>Windows User</cp:lastModifiedBy>
  <cp:revision>441</cp:revision>
  <dcterms:created xsi:type="dcterms:W3CDTF">2009-10-19T15:58:14Z</dcterms:created>
  <dcterms:modified xsi:type="dcterms:W3CDTF">2014-08-20T12:43:19Z</dcterms:modified>
</cp:coreProperties>
</file>