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7"/>
  </p:notesMasterIdLst>
  <p:sldIdLst>
    <p:sldId id="259" r:id="rId3"/>
    <p:sldId id="257" r:id="rId4"/>
    <p:sldId id="302" r:id="rId5"/>
    <p:sldId id="314" r:id="rId6"/>
    <p:sldId id="311" r:id="rId7"/>
    <p:sldId id="322" r:id="rId8"/>
    <p:sldId id="323" r:id="rId9"/>
    <p:sldId id="321" r:id="rId10"/>
    <p:sldId id="319" r:id="rId11"/>
    <p:sldId id="304" r:id="rId12"/>
    <p:sldId id="308" r:id="rId13"/>
    <p:sldId id="309" r:id="rId14"/>
    <p:sldId id="320" r:id="rId15"/>
    <p:sldId id="306"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9900"/>
    <a:srgbClr val="106636"/>
    <a:srgbClr val="D20000"/>
    <a:srgbClr val="D0D8E8"/>
    <a:srgbClr val="E60000"/>
    <a:srgbClr val="F60000"/>
    <a:srgbClr val="AC0000"/>
    <a:srgbClr val="FFFF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0" autoAdjust="0"/>
    <p:restoredTop sz="99649" autoAdjust="0"/>
  </p:normalViewPr>
  <p:slideViewPr>
    <p:cSldViewPr snapToGrid="0">
      <p:cViewPr varScale="1">
        <p:scale>
          <a:sx n="71" d="100"/>
          <a:sy n="71" d="100"/>
        </p:scale>
        <p:origin x="-768" y="-96"/>
      </p:cViewPr>
      <p:guideLst>
        <p:guide orient="horz" pos="310"/>
        <p:guide pos="287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48" d="100"/>
          <a:sy n="148" d="100"/>
        </p:scale>
        <p:origin x="-456" y="24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M:\Documents%20and%20Settings\dehmer.SC.003\Desktop\SC%20historical%20approps%20recap,%2098-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plotArea>
      <c:layout/>
      <c:barChart>
        <c:barDir val="col"/>
        <c:grouping val="stacked"/>
        <c:ser>
          <c:idx val="1"/>
          <c:order val="0"/>
          <c:tx>
            <c:strRef>
              <c:f>Sheet1!$A$42</c:f>
              <c:strCache>
                <c:ptCount val="1"/>
                <c:pt idx="0">
                  <c:v>M&amp;O contracts</c:v>
                </c:pt>
              </c:strCache>
            </c:strRef>
          </c:tx>
          <c:spPr>
            <a:solidFill>
              <a:srgbClr val="CC000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Sheet1!$B$42:$P$42</c:f>
              <c:numCache>
                <c:formatCode>#,##0,_);\-#,##0,_);\—_)</c:formatCode>
                <c:ptCount val="15"/>
                <c:pt idx="0">
                  <c:v>1804980</c:v>
                </c:pt>
                <c:pt idx="1">
                  <c:v>1957829</c:v>
                </c:pt>
                <c:pt idx="2">
                  <c:v>1956969</c:v>
                </c:pt>
                <c:pt idx="3">
                  <c:v>2266492</c:v>
                </c:pt>
                <c:pt idx="4">
                  <c:v>2330613</c:v>
                </c:pt>
                <c:pt idx="5">
                  <c:v>2342179</c:v>
                </c:pt>
                <c:pt idx="6">
                  <c:v>2413602</c:v>
                </c:pt>
                <c:pt idx="7">
                  <c:v>2526475</c:v>
                </c:pt>
                <c:pt idx="8">
                  <c:v>2541246</c:v>
                </c:pt>
                <c:pt idx="9">
                  <c:v>2827770</c:v>
                </c:pt>
                <c:pt idx="10">
                  <c:v>2920914</c:v>
                </c:pt>
                <c:pt idx="11">
                  <c:v>3481710</c:v>
                </c:pt>
                <c:pt idx="12">
                  <c:v>3559724</c:v>
                </c:pt>
                <c:pt idx="13">
                  <c:v>3614333</c:v>
                </c:pt>
                <c:pt idx="14">
                  <c:v>3599104</c:v>
                </c:pt>
              </c:numCache>
            </c:numRef>
          </c:val>
        </c:ser>
        <c:ser>
          <c:idx val="2"/>
          <c:order val="1"/>
          <c:tx>
            <c:strRef>
              <c:f>Sheet1!$A$43</c:f>
              <c:strCache>
                <c:ptCount val="1"/>
                <c:pt idx="0">
                  <c:v>Grants</c:v>
                </c:pt>
              </c:strCache>
            </c:strRef>
          </c:tx>
          <c:spPr>
            <a:solidFill>
              <a:srgbClr val="00990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Sheet1!$B$43:$P$43</c:f>
              <c:numCache>
                <c:formatCode>#,##0,_);\-#,##0,_);\—_)</c:formatCode>
                <c:ptCount val="15"/>
                <c:pt idx="0">
                  <c:v>531153</c:v>
                </c:pt>
                <c:pt idx="1">
                  <c:v>573927</c:v>
                </c:pt>
                <c:pt idx="2">
                  <c:v>581880</c:v>
                </c:pt>
                <c:pt idx="3">
                  <c:v>630085</c:v>
                </c:pt>
                <c:pt idx="4">
                  <c:v>648797</c:v>
                </c:pt>
                <c:pt idx="5">
                  <c:v>650835</c:v>
                </c:pt>
                <c:pt idx="6">
                  <c:v>777874</c:v>
                </c:pt>
                <c:pt idx="7">
                  <c:v>744438</c:v>
                </c:pt>
                <c:pt idx="8">
                  <c:v>744497</c:v>
                </c:pt>
                <c:pt idx="9">
                  <c:v>654204</c:v>
                </c:pt>
                <c:pt idx="10">
                  <c:v>786710</c:v>
                </c:pt>
                <c:pt idx="11">
                  <c:v>870762</c:v>
                </c:pt>
                <c:pt idx="12">
                  <c:v>927754</c:v>
                </c:pt>
                <c:pt idx="13">
                  <c:v>811298</c:v>
                </c:pt>
                <c:pt idx="14">
                  <c:v>825284</c:v>
                </c:pt>
              </c:numCache>
            </c:numRef>
          </c:val>
        </c:ser>
        <c:ser>
          <c:idx val="3"/>
          <c:order val="2"/>
          <c:tx>
            <c:strRef>
              <c:f>Sheet1!$A$44</c:f>
              <c:strCache>
                <c:ptCount val="1"/>
                <c:pt idx="0">
                  <c:v>Cooperative agreements</c:v>
                </c:pt>
              </c:strCache>
            </c:strRef>
          </c:tx>
          <c:spPr>
            <a:solidFill>
              <a:srgbClr val="0070C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Sheet1!$B$44:$P$44</c:f>
              <c:numCache>
                <c:formatCode>#,##0,_);\-#,##0,_);\—_)</c:formatCode>
                <c:ptCount val="15"/>
                <c:pt idx="0">
                  <c:v>63695</c:v>
                </c:pt>
                <c:pt idx="1">
                  <c:v>71485</c:v>
                </c:pt>
                <c:pt idx="2">
                  <c:v>56429</c:v>
                </c:pt>
                <c:pt idx="3">
                  <c:v>68513</c:v>
                </c:pt>
                <c:pt idx="4">
                  <c:v>58036</c:v>
                </c:pt>
                <c:pt idx="5">
                  <c:v>70605</c:v>
                </c:pt>
                <c:pt idx="6">
                  <c:v>130113</c:v>
                </c:pt>
                <c:pt idx="7">
                  <c:v>140491</c:v>
                </c:pt>
                <c:pt idx="8">
                  <c:v>135590</c:v>
                </c:pt>
                <c:pt idx="9">
                  <c:v>131967</c:v>
                </c:pt>
                <c:pt idx="10">
                  <c:v>172771</c:v>
                </c:pt>
                <c:pt idx="11">
                  <c:v>183703</c:v>
                </c:pt>
                <c:pt idx="12">
                  <c:v>194653</c:v>
                </c:pt>
                <c:pt idx="13">
                  <c:v>182161</c:v>
                </c:pt>
                <c:pt idx="14">
                  <c:v>194483</c:v>
                </c:pt>
              </c:numCache>
            </c:numRef>
          </c:val>
        </c:ser>
        <c:ser>
          <c:idx val="4"/>
          <c:order val="3"/>
          <c:tx>
            <c:strRef>
              <c:f>Sheet1!$A$45</c:f>
              <c:strCache>
                <c:ptCount val="1"/>
                <c:pt idx="0">
                  <c:v>Other award types</c:v>
                </c:pt>
              </c:strCache>
            </c:strRef>
          </c:tx>
          <c:spPr>
            <a:solidFill>
              <a:schemeClr val="tx1">
                <a:lumMod val="50000"/>
                <a:lumOff val="50000"/>
              </a:schemeClr>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Sheet1!$B$45:$P$45</c:f>
              <c:numCache>
                <c:formatCode>#,##0,_);\-#,##0,_);\—_)</c:formatCode>
                <c:ptCount val="15"/>
                <c:pt idx="0">
                  <c:v>102709</c:v>
                </c:pt>
                <c:pt idx="1">
                  <c:v>130488</c:v>
                </c:pt>
                <c:pt idx="2">
                  <c:v>230332</c:v>
                </c:pt>
                <c:pt idx="3">
                  <c:v>254117</c:v>
                </c:pt>
                <c:pt idx="4">
                  <c:v>237886</c:v>
                </c:pt>
                <c:pt idx="5">
                  <c:v>243487</c:v>
                </c:pt>
                <c:pt idx="6">
                  <c:v>201190</c:v>
                </c:pt>
                <c:pt idx="7">
                  <c:v>224246</c:v>
                </c:pt>
                <c:pt idx="8">
                  <c:v>210711</c:v>
                </c:pt>
                <c:pt idx="9">
                  <c:v>222672</c:v>
                </c:pt>
                <c:pt idx="10">
                  <c:v>202488</c:v>
                </c:pt>
                <c:pt idx="11">
                  <c:v>270995</c:v>
                </c:pt>
                <c:pt idx="12">
                  <c:v>281756</c:v>
                </c:pt>
                <c:pt idx="13">
                  <c:v>289491</c:v>
                </c:pt>
                <c:pt idx="14">
                  <c:v>316109</c:v>
                </c:pt>
              </c:numCache>
            </c:numRef>
          </c:val>
        </c:ser>
        <c:ser>
          <c:idx val="8"/>
          <c:order val="4"/>
          <c:tx>
            <c:strRef>
              <c:f>Sheet1!$A$49</c:f>
              <c:strCache>
                <c:ptCount val="1"/>
                <c:pt idx="0">
                  <c:v>M&amp;O contracts</c:v>
                </c:pt>
              </c:strCache>
            </c:strRef>
          </c:tx>
          <c:spPr>
            <a:solidFill>
              <a:srgbClr val="CC000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Sheet1!$B$49:$P$49</c:f>
              <c:numCache>
                <c:formatCode>\+#,##0,_);\-#,##0,_);\—_)</c:formatCode>
                <c:ptCount val="15"/>
                <c:pt idx="0">
                  <c:v>0</c:v>
                </c:pt>
                <c:pt idx="1">
                  <c:v>0</c:v>
                </c:pt>
                <c:pt idx="2">
                  <c:v>0</c:v>
                </c:pt>
                <c:pt idx="3">
                  <c:v>0</c:v>
                </c:pt>
                <c:pt idx="4">
                  <c:v>0</c:v>
                </c:pt>
                <c:pt idx="5">
                  <c:v>0</c:v>
                </c:pt>
                <c:pt idx="6">
                  <c:v>0</c:v>
                </c:pt>
                <c:pt idx="7">
                  <c:v>0</c:v>
                </c:pt>
                <c:pt idx="8">
                  <c:v>0</c:v>
                </c:pt>
                <c:pt idx="9">
                  <c:v>0</c:v>
                </c:pt>
                <c:pt idx="10">
                  <c:v>0</c:v>
                </c:pt>
                <c:pt idx="11">
                  <c:v>968147</c:v>
                </c:pt>
                <c:pt idx="12">
                  <c:v>0</c:v>
                </c:pt>
                <c:pt idx="13">
                  <c:v>0</c:v>
                </c:pt>
                <c:pt idx="14">
                  <c:v>0</c:v>
                </c:pt>
              </c:numCache>
            </c:numRef>
          </c:val>
        </c:ser>
        <c:ser>
          <c:idx val="9"/>
          <c:order val="5"/>
          <c:tx>
            <c:strRef>
              <c:f>Sheet1!$A$50</c:f>
              <c:strCache>
                <c:ptCount val="1"/>
                <c:pt idx="0">
                  <c:v>Grants</c:v>
                </c:pt>
              </c:strCache>
            </c:strRef>
          </c:tx>
          <c:spPr>
            <a:solidFill>
              <a:srgbClr val="00990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Sheet1!$B$50:$P$50</c:f>
              <c:numCache>
                <c:formatCode>\+#,##0,_);\-#,##0,_);\—_)</c:formatCode>
                <c:ptCount val="15"/>
                <c:pt idx="0">
                  <c:v>0</c:v>
                </c:pt>
                <c:pt idx="1">
                  <c:v>0</c:v>
                </c:pt>
                <c:pt idx="2">
                  <c:v>0</c:v>
                </c:pt>
                <c:pt idx="3">
                  <c:v>0</c:v>
                </c:pt>
                <c:pt idx="4">
                  <c:v>0</c:v>
                </c:pt>
                <c:pt idx="5">
                  <c:v>0</c:v>
                </c:pt>
                <c:pt idx="6">
                  <c:v>0</c:v>
                </c:pt>
                <c:pt idx="7">
                  <c:v>0</c:v>
                </c:pt>
                <c:pt idx="8">
                  <c:v>0</c:v>
                </c:pt>
                <c:pt idx="9">
                  <c:v>0</c:v>
                </c:pt>
                <c:pt idx="10">
                  <c:v>0</c:v>
                </c:pt>
                <c:pt idx="11">
                  <c:v>354513</c:v>
                </c:pt>
                <c:pt idx="12" formatCode="\+#,##0,\ª;\-#,##0,\ª;\—_)">
                  <c:v>36330</c:v>
                </c:pt>
                <c:pt idx="13">
                  <c:v>0</c:v>
                </c:pt>
                <c:pt idx="14">
                  <c:v>0</c:v>
                </c:pt>
              </c:numCache>
            </c:numRef>
          </c:val>
        </c:ser>
        <c:ser>
          <c:idx val="10"/>
          <c:order val="6"/>
          <c:tx>
            <c:strRef>
              <c:f>Sheet1!$A$51</c:f>
              <c:strCache>
                <c:ptCount val="1"/>
                <c:pt idx="0">
                  <c:v>Cooperative agreements</c:v>
                </c:pt>
              </c:strCache>
            </c:strRef>
          </c:tx>
          <c:spPr>
            <a:solidFill>
              <a:srgbClr val="0070C0"/>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Sheet1!$B$51:$P$51</c:f>
              <c:numCache>
                <c:formatCode>\+#,##0,_);\-#,##0,_);\—_)</c:formatCode>
                <c:ptCount val="15"/>
                <c:pt idx="0">
                  <c:v>0</c:v>
                </c:pt>
                <c:pt idx="1">
                  <c:v>0</c:v>
                </c:pt>
                <c:pt idx="2">
                  <c:v>0</c:v>
                </c:pt>
                <c:pt idx="3">
                  <c:v>0</c:v>
                </c:pt>
                <c:pt idx="4">
                  <c:v>0</c:v>
                </c:pt>
                <c:pt idx="5">
                  <c:v>0</c:v>
                </c:pt>
                <c:pt idx="6">
                  <c:v>0</c:v>
                </c:pt>
                <c:pt idx="7">
                  <c:v>0</c:v>
                </c:pt>
                <c:pt idx="8">
                  <c:v>0</c:v>
                </c:pt>
                <c:pt idx="9">
                  <c:v>0</c:v>
                </c:pt>
                <c:pt idx="10">
                  <c:v>0</c:v>
                </c:pt>
                <c:pt idx="11">
                  <c:v>71178</c:v>
                </c:pt>
                <c:pt idx="12">
                  <c:v>0</c:v>
                </c:pt>
                <c:pt idx="13">
                  <c:v>0</c:v>
                </c:pt>
                <c:pt idx="14">
                  <c:v>0</c:v>
                </c:pt>
              </c:numCache>
            </c:numRef>
          </c:val>
        </c:ser>
        <c:ser>
          <c:idx val="11"/>
          <c:order val="7"/>
          <c:tx>
            <c:strRef>
              <c:f>Sheet1!$A$52</c:f>
              <c:strCache>
                <c:ptCount val="1"/>
                <c:pt idx="0">
                  <c:v>Other award types</c:v>
                </c:pt>
              </c:strCache>
            </c:strRef>
          </c:tx>
          <c:spPr>
            <a:solidFill>
              <a:schemeClr val="bg1">
                <a:lumMod val="50000"/>
              </a:schemeClr>
            </a:solidFill>
          </c:spPr>
          <c:cat>
            <c:strRef>
              <c:f>Sheet1!$B$40:$P$40</c:f>
              <c:strCache>
                <c:ptCount val="15"/>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strCache>
            </c:strRef>
          </c:cat>
          <c:val>
            <c:numRef>
              <c:f>Sheet1!$B$52:$P$52</c:f>
              <c:numCache>
                <c:formatCode>\+#,##0,_);\-#,##0,_);\—_)</c:formatCode>
                <c:ptCount val="15"/>
                <c:pt idx="0">
                  <c:v>0</c:v>
                </c:pt>
                <c:pt idx="1">
                  <c:v>0</c:v>
                </c:pt>
                <c:pt idx="2">
                  <c:v>0</c:v>
                </c:pt>
                <c:pt idx="3">
                  <c:v>0</c:v>
                </c:pt>
                <c:pt idx="4">
                  <c:v>0</c:v>
                </c:pt>
                <c:pt idx="5">
                  <c:v>0</c:v>
                </c:pt>
                <c:pt idx="6">
                  <c:v>0</c:v>
                </c:pt>
                <c:pt idx="7">
                  <c:v>0</c:v>
                </c:pt>
                <c:pt idx="8">
                  <c:v>0</c:v>
                </c:pt>
                <c:pt idx="9">
                  <c:v>0</c:v>
                </c:pt>
                <c:pt idx="10">
                  <c:v>0</c:v>
                </c:pt>
                <c:pt idx="11">
                  <c:v>239080</c:v>
                </c:pt>
                <c:pt idx="12">
                  <c:v>0</c:v>
                </c:pt>
                <c:pt idx="13">
                  <c:v>0</c:v>
                </c:pt>
                <c:pt idx="14">
                  <c:v>0</c:v>
                </c:pt>
              </c:numCache>
            </c:numRef>
          </c:val>
        </c:ser>
        <c:dLbls/>
        <c:overlap val="100"/>
        <c:axId val="66840448"/>
        <c:axId val="66841984"/>
      </c:barChart>
      <c:catAx>
        <c:axId val="66840448"/>
        <c:scaling>
          <c:orientation val="minMax"/>
        </c:scaling>
        <c:axPos val="b"/>
        <c:tickLblPos val="nextTo"/>
        <c:txPr>
          <a:bodyPr/>
          <a:lstStyle/>
          <a:p>
            <a:pPr>
              <a:defRPr sz="1100" b="1"/>
            </a:pPr>
            <a:endParaRPr lang="en-US"/>
          </a:p>
        </c:txPr>
        <c:crossAx val="66841984"/>
        <c:crosses val="autoZero"/>
        <c:auto val="1"/>
        <c:lblAlgn val="ctr"/>
        <c:lblOffset val="100"/>
      </c:catAx>
      <c:valAx>
        <c:axId val="66841984"/>
        <c:scaling>
          <c:orientation val="minMax"/>
        </c:scaling>
        <c:axPos val="l"/>
        <c:majorGridlines/>
        <c:numFmt formatCode="#,##0,_);\-#,##0,_);\—_)" sourceLinked="1"/>
        <c:tickLblPos val="nextTo"/>
        <c:txPr>
          <a:bodyPr/>
          <a:lstStyle/>
          <a:p>
            <a:pPr>
              <a:defRPr sz="1200" b="1"/>
            </a:pPr>
            <a:endParaRPr lang="en-US"/>
          </a:p>
        </c:txPr>
        <c:crossAx val="66840448"/>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7A2B46-F93E-43B2-A655-52435A911EC5}" type="datetimeFigureOut">
              <a:rPr lang="en-US" smtClean="0"/>
              <a:pPr/>
              <a:t>2/28/2013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EEC0F6-727A-4D49-904D-7DE6288AB043}" type="slidenum">
              <a:rPr lang="en-US" smtClean="0"/>
              <a:pPr/>
              <a:t>‹#›</a:t>
            </a:fld>
            <a:endParaRPr lang="en-US" dirty="0"/>
          </a:p>
        </p:txBody>
      </p:sp>
    </p:spTree>
    <p:extLst>
      <p:ext uri="{BB962C8B-B14F-4D97-AF65-F5344CB8AC3E}">
        <p14:creationId xmlns:p14="http://schemas.microsoft.com/office/powerpoint/2010/main" xmlns="" val="360531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9EEC0F6-727A-4D49-904D-7DE6288AB043}" type="slidenum">
              <a:rPr lang="en-US" smtClean="0"/>
              <a:pPr/>
              <a:t>1</a:t>
            </a:fld>
            <a:endParaRPr lang="en-US" dirty="0"/>
          </a:p>
        </p:txBody>
      </p:sp>
      <p:sp>
        <p:nvSpPr>
          <p:cNvPr id="5" name="Notes Placeholder 2"/>
          <p:cNvSpPr>
            <a:spLocks noGrp="1"/>
          </p:cNvSpPr>
          <p:nvPr>
            <p:ph type="body" idx="1"/>
          </p:nvPr>
        </p:nvSpPr>
        <p:spPr/>
        <p:txBody>
          <a:bodyPr>
            <a:normAutofit/>
          </a:bodyPr>
          <a:lstStyle/>
          <a:p>
            <a:pPr marL="169863" indent="-169863">
              <a:buFont typeface="Wingdings" pitchFamily="2" charset="2"/>
              <a:buChar char="§"/>
            </a:pPr>
            <a:r>
              <a:rPr lang="en-US" dirty="0" smtClean="0"/>
              <a:t>WDTS dates from FY 2004.  </a:t>
            </a:r>
          </a:p>
          <a:p>
            <a:pPr marL="169863" indent="-169863">
              <a:buFont typeface="Wingdings" pitchFamily="2" charset="2"/>
              <a:buChar char="§"/>
            </a:pPr>
            <a:endParaRPr lang="en-US" dirty="0" smtClean="0"/>
          </a:p>
          <a:p>
            <a:pPr marL="169863" indent="-169863">
              <a:buFont typeface="Wingdings" pitchFamily="2" charset="2"/>
              <a:buChar char="§"/>
            </a:pPr>
            <a:r>
              <a:rPr lang="en-US" dirty="0" smtClean="0"/>
              <a:t>Prior to that time, the core activities (SULI, NSB, and Einstein Fellows) were budgeted in SCPD.  Prior to inclusion in SCPD, the workforce activities were  in ER except for a small period when DOE apparently attempted to create a new office.  But Congress objected in FY 1996. “In fiscal year 1996, these activities are to be managed by the Office of Energy Research as they were from 1977 to 1993.”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a:prstGeom prst="rect">
            <a:avLst/>
          </a:prstGeom>
        </p:spPr>
        <p:txBody>
          <a:bodyPr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a:prstGeom prst="rect">
            <a:avLst/>
          </a:prstGeom>
        </p:spPr>
        <p:txBody>
          <a:bodyPr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68748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Tree>
    <p:extLst>
      <p:ext uri="{BB962C8B-B14F-4D97-AF65-F5344CB8AC3E}">
        <p14:creationId xmlns:p14="http://schemas.microsoft.com/office/powerpoint/2010/main" xmlns="" val="1132807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05496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82058" tIns="41029" rIns="82058" bIns="41029"/>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5408379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a:prstGeom prst="rect">
            <a:avLst/>
          </a:prstGeom>
        </p:spPr>
        <p:txBody>
          <a:bodyPr lIns="82058" tIns="41029" rIns="82058" bIns="41029"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a:prstGeom prst="rect">
            <a:avLst/>
          </a:prstGeom>
        </p:spPr>
        <p:txBody>
          <a:bodyPr lIns="82058" tIns="41029" rIns="82058" bIns="41029"/>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a:p>
        </p:txBody>
      </p:sp>
      <p:sp>
        <p:nvSpPr>
          <p:cNvPr id="4" name="Text Placeholder 3"/>
          <p:cNvSpPr>
            <a:spLocks noGrp="1"/>
          </p:cNvSpPr>
          <p:nvPr>
            <p:ph type="body" sz="half" idx="2"/>
          </p:nvPr>
        </p:nvSpPr>
        <p:spPr>
          <a:xfrm>
            <a:off x="1792432" y="5367618"/>
            <a:ext cx="5486977" cy="804022"/>
          </a:xfrm>
          <a:prstGeom prst="rect">
            <a:avLst/>
          </a:prstGeom>
        </p:spPr>
        <p:txBody>
          <a:bodyPr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40831520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1599640"/>
            <a:ext cx="8229023" cy="4527176"/>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232713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a:prstGeom prst="rect">
            <a:avLst/>
          </a:prstGeom>
        </p:spPr>
        <p:txBody>
          <a:bodyPr vert="eaVert"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274545"/>
            <a:ext cx="6033943" cy="5852272"/>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084450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9468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5"/>
            <a:ext cx="8229023" cy="5852272"/>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26224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able Placeholder 2"/>
          <p:cNvSpPr>
            <a:spLocks noGrp="1"/>
          </p:cNvSpPr>
          <p:nvPr>
            <p:ph type="tbl" idx="1"/>
          </p:nvPr>
        </p:nvSpPr>
        <p:spPr>
          <a:xfrm>
            <a:off x="457489" y="1599640"/>
            <a:ext cx="8229023" cy="4527176"/>
          </a:xfrm>
          <a:prstGeom prst="rect">
            <a:avLst/>
          </a:prstGeom>
        </p:spPr>
        <p:txBody>
          <a:bodyPr lIns="82058" tIns="41029" rIns="82058" bIns="41029"/>
          <a:lstStyle/>
          <a:p>
            <a:endParaRPr lang="en-US"/>
          </a:p>
        </p:txBody>
      </p:sp>
    </p:spTree>
    <p:extLst>
      <p:ext uri="{BB962C8B-B14F-4D97-AF65-F5344CB8AC3E}">
        <p14:creationId xmlns:p14="http://schemas.microsoft.com/office/powerpoint/2010/main" xmlns="" val="20164311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587768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52179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0" y="87088"/>
            <a:ext cx="9144000" cy="598714"/>
          </a:xfrm>
          <a:prstGeom prst="rect">
            <a:avLst/>
          </a:prstGeo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8413750" y="6353969"/>
            <a:ext cx="381000" cy="365125"/>
          </a:xfrm>
          <a:prstGeom prst="rect">
            <a:avLst/>
          </a:prstGeom>
        </p:spPr>
        <p:txBody>
          <a:bodyPr/>
          <a:lstStyle/>
          <a:p>
            <a:pPr>
              <a:defRPr/>
            </a:pPr>
            <a:fld id="{6EEA275D-5A49-48A8-817D-44C3EA0A3A2F}" type="slidenum">
              <a:rPr lang="en-US" smtClean="0"/>
              <a:pPr>
                <a:defRPr/>
              </a:pPr>
              <a:t>‹#›</a:t>
            </a:fld>
            <a:endParaRPr lang="en-US" dirty="0"/>
          </a:p>
        </p:txBody>
      </p:sp>
      <p:sp>
        <p:nvSpPr>
          <p:cNvPr id="5" name="Footer Placeholder 4"/>
          <p:cNvSpPr>
            <a:spLocks noGrp="1"/>
          </p:cNvSpPr>
          <p:nvPr>
            <p:ph type="ftr" sz="quarter" idx="3"/>
          </p:nvPr>
        </p:nvSpPr>
        <p:spPr>
          <a:xfrm>
            <a:off x="3124200" y="6353969"/>
            <a:ext cx="5334000" cy="365125"/>
          </a:xfrm>
          <a:prstGeom prst="rect">
            <a:avLst/>
          </a:prstGeom>
        </p:spPr>
        <p:txBody>
          <a:bodyPr vert="horz" lIns="91440" tIns="45720" rIns="91440" bIns="45720" rtlCol="0" anchor="ctr"/>
          <a:lstStyle>
            <a:lvl1pPr algn="r" fontAlgn="auto">
              <a:spcBef>
                <a:spcPts val="0"/>
              </a:spcBef>
              <a:spcAft>
                <a:spcPts val="0"/>
              </a:spcAft>
              <a:defRPr sz="1100">
                <a:solidFill>
                  <a:srgbClr val="106636"/>
                </a:solidFill>
                <a:latin typeface="+mn-lt"/>
                <a:cs typeface="Arial" pitchFamily="34" charset="0"/>
              </a:defRPr>
            </a:lvl1pPr>
          </a:lstStyle>
          <a:p>
            <a:pPr>
              <a:defRPr/>
            </a:pPr>
            <a:r>
              <a:rPr lang="en-US" smtClean="0"/>
              <a:t>DOE Review of EM Program and Project Organization</a:t>
            </a:r>
            <a:endParaRPr lang="en-US" dirty="0"/>
          </a:p>
        </p:txBody>
      </p:sp>
    </p:spTree>
    <p:extLst>
      <p:ext uri="{BB962C8B-B14F-4D97-AF65-F5344CB8AC3E}">
        <p14:creationId xmlns:p14="http://schemas.microsoft.com/office/powerpoint/2010/main" xmlns="" val="779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smtClean="0"/>
              <a:t>SC New Employee Orientation</a:t>
            </a:r>
            <a:endParaRPr lang="en-US"/>
          </a:p>
        </p:txBody>
      </p:sp>
      <p:sp>
        <p:nvSpPr>
          <p:cNvPr id="4" name="Slide Number Placeholder 11"/>
          <p:cNvSpPr>
            <a:spLocks noGrp="1"/>
          </p:cNvSpPr>
          <p:nvPr>
            <p:ph type="sldNum" sz="quarter" idx="11"/>
          </p:nvPr>
        </p:nvSpPr>
        <p:spPr/>
        <p:txBody>
          <a:bodyPr/>
          <a:lstStyle>
            <a:lvl1pPr>
              <a:defRPr/>
            </a:lvl1pPr>
          </a:lstStyle>
          <a:p>
            <a:pPr>
              <a:defRPr/>
            </a:pPr>
            <a:fld id="{65B29B34-169A-448E-ADA3-90215CC0E92D}" type="slidenum">
              <a:rPr lang="en-US"/>
              <a:pPr>
                <a:defRPr/>
              </a:pPr>
              <a:t>‹#›</a:t>
            </a:fld>
            <a:endParaRPr lang="en-US" dirty="0"/>
          </a:p>
        </p:txBody>
      </p:sp>
    </p:spTree>
    <p:extLst>
      <p:ext uri="{BB962C8B-B14F-4D97-AF65-F5344CB8AC3E}">
        <p14:creationId xmlns:p14="http://schemas.microsoft.com/office/powerpoint/2010/main" xmlns="" val="334429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0" y="6400800"/>
            <a:ext cx="2133600" cy="457200"/>
          </a:xfrm>
          <a:prstGeom prst="rect">
            <a:avLst/>
          </a:prstGeom>
        </p:spPr>
        <p:txBody>
          <a:bodyPr/>
          <a:lstStyle>
            <a:lvl1pPr>
              <a:defRPr/>
            </a:lvl1pPr>
          </a:lstStyle>
          <a:p>
            <a:endParaRPr lang="en-US"/>
          </a:p>
        </p:txBody>
      </p:sp>
      <p:sp>
        <p:nvSpPr>
          <p:cNvPr id="8" name="Rectangle 6"/>
          <p:cNvSpPr>
            <a:spLocks noGrp="1" noChangeArrowheads="1"/>
          </p:cNvSpPr>
          <p:nvPr>
            <p:ph type="ftr" sz="quarter" idx="11"/>
          </p:nvPr>
        </p:nvSpPr>
        <p:spPr/>
        <p:txBody>
          <a:bodyPr/>
          <a:lstStyle>
            <a:lvl1pPr>
              <a:defRPr/>
            </a:lvl1pPr>
          </a:lstStyle>
          <a:p>
            <a:r>
              <a:rPr lang="en-US" smtClean="0"/>
              <a:t>ASCR FY 2012 Budget Briefing to OMB</a:t>
            </a:r>
            <a:endParaRPr lang="en-US" dirty="0"/>
          </a:p>
        </p:txBody>
      </p:sp>
      <p:sp>
        <p:nvSpPr>
          <p:cNvPr id="9" name="Rectangle 7"/>
          <p:cNvSpPr>
            <a:spLocks noGrp="1" noChangeArrowheads="1"/>
          </p:cNvSpPr>
          <p:nvPr>
            <p:ph type="sldNum" sz="quarter" idx="12"/>
          </p:nvPr>
        </p:nvSpPr>
        <p:spPr/>
        <p:txBody>
          <a:bodyPr/>
          <a:lstStyle>
            <a:lvl1pPr>
              <a:defRPr/>
            </a:lvl1pPr>
          </a:lstStyle>
          <a:p>
            <a:fld id="{93F426CB-FC75-CC41-833A-3ECDE8D1C45B}" type="slidenum">
              <a:rPr lang="en-US"/>
              <a:pPr/>
              <a:t>‹#›</a:t>
            </a:fld>
            <a:endParaRPr lang="en-US"/>
          </a:p>
        </p:txBody>
      </p:sp>
    </p:spTree>
    <p:extLst>
      <p:ext uri="{BB962C8B-B14F-4D97-AF65-F5344CB8AC3E}">
        <p14:creationId xmlns:p14="http://schemas.microsoft.com/office/powerpoint/2010/main" xmlns="" val="270260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a:prstGeom prst="rect">
            <a:avLst/>
          </a:prstGeom>
        </p:spPr>
        <p:txBody>
          <a:bodyPr lIns="82058" tIns="41029" rIns="82058" bIns="41029"/>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a:prstGeom prst="rect">
            <a:avLst/>
          </a:prstGeom>
        </p:spPr>
        <p:txBody>
          <a:bodyPr lIns="82058" tIns="41029" rIns="82058" bIns="41029"/>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1151300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idx="1"/>
          </p:nvPr>
        </p:nvSpPr>
        <p:spPr>
          <a:xfrm>
            <a:off x="457489" y="1599640"/>
            <a:ext cx="8229023" cy="452717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720814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a:prstGeom prst="rect">
            <a:avLst/>
          </a:prstGeom>
        </p:spPr>
        <p:txBody>
          <a:bodyPr lIns="82058" tIns="41029" rIns="82058" bIns="41029"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a:prstGeom prst="rect">
            <a:avLst/>
          </a:prstGeom>
        </p:spPr>
        <p:txBody>
          <a:bodyPr lIns="82058" tIns="41029" rIns="82058" bIns="41029"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extLst>
      <p:ext uri="{BB962C8B-B14F-4D97-AF65-F5344CB8AC3E}">
        <p14:creationId xmlns:p14="http://schemas.microsoft.com/office/powerpoint/2010/main" xmlns="" val="31477233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402180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a:pPr defTabSz="914293">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90" r:id="rId4"/>
    <p:sldLayoutId id="2147483691" r:id="rId5"/>
  </p:sldLayoutIdLst>
  <p:hf hdr="0" dt="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8978" name="Rectangle 2"/>
          <p:cNvSpPr>
            <a:spLocks noChangeArrowheads="1"/>
          </p:cNvSpPr>
          <p:nvPr/>
        </p:nvSpPr>
        <p:spPr bwMode="auto">
          <a:xfrm>
            <a:off x="-31750" y="654144"/>
            <a:ext cx="9213273" cy="32216"/>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63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5351" tIns="46839" rIns="95351" bIns="46839"/>
          <a:lstStyle/>
          <a:p>
            <a:pPr algn="ctr" defTabSz="964470" eaLnBrk="0" fontAlgn="base" hangingPunct="0">
              <a:lnSpc>
                <a:spcPct val="85000"/>
              </a:lnSpc>
              <a:spcBef>
                <a:spcPct val="0"/>
              </a:spcBef>
              <a:spcAft>
                <a:spcPct val="0"/>
              </a:spcAft>
            </a:pPr>
            <a:endParaRPr lang="en-US" sz="2500" b="1" i="1" smtClean="0">
              <a:solidFill>
                <a:srgbClr val="000000"/>
              </a:solidFill>
              <a:effectLst>
                <a:outerShdw blurRad="38100" dist="38100" dir="2700000" algn="tl">
                  <a:srgbClr val="FFFFFF"/>
                </a:outerShdw>
              </a:effectLst>
              <a:latin typeface="Book Antiqua" pitchFamily="18" charset="0"/>
            </a:endParaRPr>
          </a:p>
        </p:txBody>
      </p:sp>
      <p:sp>
        <p:nvSpPr>
          <p:cNvPr id="1278979" name="Text Box 3"/>
          <p:cNvSpPr txBox="1">
            <a:spLocks noChangeArrowheads="1"/>
          </p:cNvSpPr>
          <p:nvPr/>
        </p:nvSpPr>
        <p:spPr bwMode="auto">
          <a:xfrm>
            <a:off x="8840932" y="6642287"/>
            <a:ext cx="300351" cy="221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2048" tIns="41025" rIns="82048" bIns="41025">
            <a:spAutoFit/>
          </a:bodyPr>
          <a:lstStyle>
            <a:lvl1pPr>
              <a:defRPr sz="2400">
                <a:solidFill>
                  <a:schemeClr val="tx1"/>
                </a:solidFill>
                <a:latin typeface="Times New Roman" pitchFamily="18" charset="0"/>
              </a:defRPr>
            </a:lvl1pPr>
            <a:lvl2pPr marL="4556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fld id="{2A6FAC00-A7BF-4AE7-A839-2C975E0231BA}" type="slidenum">
              <a:rPr lang="en-US" sz="900" smtClean="0">
                <a:solidFill>
                  <a:srgbClr val="000000"/>
                </a:solidFill>
              </a:rPr>
              <a:pPr eaLnBrk="0" fontAlgn="base" hangingPunct="0">
                <a:spcBef>
                  <a:spcPct val="0"/>
                </a:spcBef>
                <a:spcAft>
                  <a:spcPct val="0"/>
                </a:spcAft>
              </a:pPr>
              <a:t>‹#›</a:t>
            </a:fld>
            <a:endParaRPr lang="en-US" sz="900" smtClean="0">
              <a:solidFill>
                <a:srgbClr val="000000"/>
              </a:solidFill>
            </a:endParaRPr>
          </a:p>
        </p:txBody>
      </p:sp>
    </p:spTree>
    <p:extLst>
      <p:ext uri="{BB962C8B-B14F-4D97-AF65-F5344CB8AC3E}">
        <p14:creationId xmlns:p14="http://schemas.microsoft.com/office/powerpoint/2010/main" xmlns="" val="42408409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9" r:id="rId17"/>
  </p:sldLayoutIdLst>
  <p:transition/>
  <p:timing>
    <p:tnLst>
      <p:par>
        <p:cTn id="1" dur="indefinite" restart="never" nodeType="tmRoot"/>
      </p:par>
    </p:tnLst>
  </p:timing>
  <p:txStyles>
    <p:titleStyle>
      <a:lvl1pPr algn="ctr" defTabSz="914608" rtl="0" eaLnBrk="0" fontAlgn="base" hangingPunct="0">
        <a:spcBef>
          <a:spcPct val="0"/>
        </a:spcBef>
        <a:spcAft>
          <a:spcPct val="0"/>
        </a:spcAft>
        <a:defRPr sz="4500">
          <a:solidFill>
            <a:schemeClr val="tx2"/>
          </a:solidFill>
          <a:latin typeface="+mj-lt"/>
          <a:ea typeface="+mj-ea"/>
          <a:cs typeface="+mj-cs"/>
        </a:defRPr>
      </a:lvl1pPr>
      <a:lvl2pPr algn="ctr" defTabSz="914608" rtl="0" eaLnBrk="0" fontAlgn="base" hangingPunct="0">
        <a:spcBef>
          <a:spcPct val="0"/>
        </a:spcBef>
        <a:spcAft>
          <a:spcPct val="0"/>
        </a:spcAft>
        <a:defRPr sz="4500">
          <a:solidFill>
            <a:schemeClr val="tx2"/>
          </a:solidFill>
          <a:latin typeface="Times New Roman" pitchFamily="18" charset="0"/>
        </a:defRPr>
      </a:lvl2pPr>
      <a:lvl3pPr algn="ctr" defTabSz="914608" rtl="0" eaLnBrk="0" fontAlgn="base" hangingPunct="0">
        <a:spcBef>
          <a:spcPct val="0"/>
        </a:spcBef>
        <a:spcAft>
          <a:spcPct val="0"/>
        </a:spcAft>
        <a:defRPr sz="4500">
          <a:solidFill>
            <a:schemeClr val="tx2"/>
          </a:solidFill>
          <a:latin typeface="Times New Roman" pitchFamily="18" charset="0"/>
        </a:defRPr>
      </a:lvl3pPr>
      <a:lvl4pPr algn="ctr" defTabSz="914608" rtl="0" eaLnBrk="0" fontAlgn="base" hangingPunct="0">
        <a:spcBef>
          <a:spcPct val="0"/>
        </a:spcBef>
        <a:spcAft>
          <a:spcPct val="0"/>
        </a:spcAft>
        <a:defRPr sz="4500">
          <a:solidFill>
            <a:schemeClr val="tx2"/>
          </a:solidFill>
          <a:latin typeface="Times New Roman" pitchFamily="18" charset="0"/>
        </a:defRPr>
      </a:lvl4pPr>
      <a:lvl5pPr algn="ctr" defTabSz="914608" rtl="0" eaLnBrk="0" fontAlgn="base" hangingPunct="0">
        <a:spcBef>
          <a:spcPct val="0"/>
        </a:spcBef>
        <a:spcAft>
          <a:spcPct val="0"/>
        </a:spcAft>
        <a:defRPr sz="4500">
          <a:solidFill>
            <a:schemeClr val="tx2"/>
          </a:solidFill>
          <a:latin typeface="Times New Roman" pitchFamily="18" charset="0"/>
        </a:defRPr>
      </a:lvl5pPr>
      <a:lvl6pPr marL="410291" algn="ctr" defTabSz="914608" rtl="0" eaLnBrk="0" fontAlgn="base" hangingPunct="0">
        <a:spcBef>
          <a:spcPct val="0"/>
        </a:spcBef>
        <a:spcAft>
          <a:spcPct val="0"/>
        </a:spcAft>
        <a:defRPr sz="4500">
          <a:solidFill>
            <a:schemeClr val="tx2"/>
          </a:solidFill>
          <a:latin typeface="Times New Roman" pitchFamily="18" charset="0"/>
        </a:defRPr>
      </a:lvl6pPr>
      <a:lvl7pPr marL="820583" algn="ctr" defTabSz="914608" rtl="0" eaLnBrk="0" fontAlgn="base" hangingPunct="0">
        <a:spcBef>
          <a:spcPct val="0"/>
        </a:spcBef>
        <a:spcAft>
          <a:spcPct val="0"/>
        </a:spcAft>
        <a:defRPr sz="4500">
          <a:solidFill>
            <a:schemeClr val="tx2"/>
          </a:solidFill>
          <a:latin typeface="Times New Roman" pitchFamily="18" charset="0"/>
        </a:defRPr>
      </a:lvl7pPr>
      <a:lvl8pPr marL="1230874" algn="ctr" defTabSz="914608" rtl="0" eaLnBrk="0" fontAlgn="base" hangingPunct="0">
        <a:spcBef>
          <a:spcPct val="0"/>
        </a:spcBef>
        <a:spcAft>
          <a:spcPct val="0"/>
        </a:spcAft>
        <a:defRPr sz="4500">
          <a:solidFill>
            <a:schemeClr val="tx2"/>
          </a:solidFill>
          <a:latin typeface="Times New Roman" pitchFamily="18" charset="0"/>
        </a:defRPr>
      </a:lvl8pPr>
      <a:lvl9pPr marL="1641165" algn="ctr" defTabSz="914608" rtl="0" eaLnBrk="0" fontAlgn="base" hangingPunct="0">
        <a:spcBef>
          <a:spcPct val="0"/>
        </a:spcBef>
        <a:spcAft>
          <a:spcPct val="0"/>
        </a:spcAft>
        <a:defRPr sz="4500">
          <a:solidFill>
            <a:schemeClr val="tx2"/>
          </a:solidFill>
          <a:latin typeface="Times New Roman" pitchFamily="18" charset="0"/>
        </a:defRPr>
      </a:lvl9pPr>
    </p:titleStyle>
    <p:bodyStyle>
      <a:lvl1pPr marL="341909" indent="-341909" algn="l" defTabSz="914608" rtl="0" eaLnBrk="0" fontAlgn="base" hangingPunct="0">
        <a:spcBef>
          <a:spcPct val="20000"/>
        </a:spcBef>
        <a:spcAft>
          <a:spcPct val="0"/>
        </a:spcAft>
        <a:buChar char="•"/>
        <a:defRPr sz="3200">
          <a:solidFill>
            <a:schemeClr val="tx1"/>
          </a:solidFill>
          <a:latin typeface="+mn-lt"/>
          <a:ea typeface="+mn-ea"/>
          <a:cs typeface="+mn-cs"/>
        </a:defRPr>
      </a:lvl1pPr>
      <a:lvl2pPr marL="742229" indent="-286350" algn="l" defTabSz="914608" rtl="0" eaLnBrk="0" fontAlgn="base" hangingPunct="0">
        <a:spcBef>
          <a:spcPct val="20000"/>
        </a:spcBef>
        <a:spcAft>
          <a:spcPct val="0"/>
        </a:spcAft>
        <a:buChar char="–"/>
        <a:defRPr sz="2900">
          <a:solidFill>
            <a:schemeClr val="tx1"/>
          </a:solidFill>
          <a:latin typeface="+mn-lt"/>
        </a:defRPr>
      </a:lvl2pPr>
      <a:lvl3pPr marL="1142547" indent="-227940" algn="l" defTabSz="914608" rtl="0" eaLnBrk="0" fontAlgn="base" hangingPunct="0">
        <a:spcBef>
          <a:spcPct val="20000"/>
        </a:spcBef>
        <a:spcAft>
          <a:spcPct val="0"/>
        </a:spcAft>
        <a:buChar char="•"/>
        <a:defRPr sz="2300">
          <a:solidFill>
            <a:schemeClr val="tx1"/>
          </a:solidFill>
          <a:latin typeface="+mn-lt"/>
        </a:defRPr>
      </a:lvl3pPr>
      <a:lvl4pPr marL="1601276" indent="-230789" algn="l" defTabSz="914608" rtl="0" eaLnBrk="0" fontAlgn="base" hangingPunct="0">
        <a:spcBef>
          <a:spcPct val="20000"/>
        </a:spcBef>
        <a:spcAft>
          <a:spcPct val="0"/>
        </a:spcAft>
        <a:buChar char="–"/>
        <a:defRPr sz="2000">
          <a:solidFill>
            <a:schemeClr val="tx1"/>
          </a:solidFill>
          <a:latin typeface="+mn-lt"/>
        </a:defRPr>
      </a:lvl4pPr>
      <a:lvl5pPr marL="2057155" indent="-227940" algn="l" defTabSz="914608" rtl="0" eaLnBrk="0" fontAlgn="base" hangingPunct="0">
        <a:spcBef>
          <a:spcPct val="20000"/>
        </a:spcBef>
        <a:spcAft>
          <a:spcPct val="0"/>
        </a:spcAft>
        <a:buChar char="»"/>
        <a:defRPr sz="2000">
          <a:solidFill>
            <a:schemeClr val="tx1"/>
          </a:solidFill>
          <a:latin typeface="+mn-lt"/>
        </a:defRPr>
      </a:lvl5pPr>
      <a:lvl6pPr marL="2467446" indent="-227940" algn="l" defTabSz="914608" rtl="0" eaLnBrk="0" fontAlgn="base" hangingPunct="0">
        <a:spcBef>
          <a:spcPct val="20000"/>
        </a:spcBef>
        <a:spcAft>
          <a:spcPct val="0"/>
        </a:spcAft>
        <a:buChar char="»"/>
        <a:defRPr sz="2000">
          <a:solidFill>
            <a:schemeClr val="tx1"/>
          </a:solidFill>
          <a:latin typeface="+mn-lt"/>
        </a:defRPr>
      </a:lvl6pPr>
      <a:lvl7pPr marL="2877737" indent="-227940" algn="l" defTabSz="914608" rtl="0" eaLnBrk="0" fontAlgn="base" hangingPunct="0">
        <a:spcBef>
          <a:spcPct val="20000"/>
        </a:spcBef>
        <a:spcAft>
          <a:spcPct val="0"/>
        </a:spcAft>
        <a:buChar char="»"/>
        <a:defRPr sz="2000">
          <a:solidFill>
            <a:schemeClr val="tx1"/>
          </a:solidFill>
          <a:latin typeface="+mn-lt"/>
        </a:defRPr>
      </a:lvl7pPr>
      <a:lvl8pPr marL="3288029" indent="-227940" algn="l" defTabSz="914608" rtl="0" eaLnBrk="0" fontAlgn="base" hangingPunct="0">
        <a:spcBef>
          <a:spcPct val="20000"/>
        </a:spcBef>
        <a:spcAft>
          <a:spcPct val="0"/>
        </a:spcAft>
        <a:buChar char="»"/>
        <a:defRPr sz="2000">
          <a:solidFill>
            <a:schemeClr val="tx1"/>
          </a:solidFill>
          <a:latin typeface="+mn-lt"/>
        </a:defRPr>
      </a:lvl8pPr>
      <a:lvl9pPr marL="3698320" indent="-227940" algn="l" defTabSz="914608"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energy.gov/sc-2/presentations-and-testimony/"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8.png"/><Relationship Id="rId21"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gif"/><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gif"/><Relationship Id="rId29"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10.jpeg"/><Relationship Id="rId15" Type="http://schemas.openxmlformats.org/officeDocument/2006/relationships/hyperlink" Target="http://www.neteffect.com/" TargetMode="External"/><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5.png"/><Relationship Id="rId19" Type="http://schemas.openxmlformats.org/officeDocument/2006/relationships/image" Target="../media/image23.gif"/><Relationship Id="rId31"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jpeg"/><Relationship Id="rId26" Type="http://schemas.openxmlformats.org/officeDocument/2006/relationships/image" Target="../media/image73.png"/><Relationship Id="rId39" Type="http://schemas.openxmlformats.org/officeDocument/2006/relationships/image" Target="../media/image84.png"/><Relationship Id="rId3" Type="http://schemas.openxmlformats.org/officeDocument/2006/relationships/image" Target="../media/image50.png"/><Relationship Id="rId21" Type="http://schemas.openxmlformats.org/officeDocument/2006/relationships/image" Target="../media/image68.png"/><Relationship Id="rId34" Type="http://schemas.openxmlformats.org/officeDocument/2006/relationships/image" Target="../media/image79.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78.png"/><Relationship Id="rId38" Type="http://schemas.openxmlformats.org/officeDocument/2006/relationships/image" Target="../media/image83.pn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32" Type="http://schemas.openxmlformats.org/officeDocument/2006/relationships/image" Target="../media/image77.jpeg"/><Relationship Id="rId37" Type="http://schemas.openxmlformats.org/officeDocument/2006/relationships/image" Target="../media/image82.png"/><Relationship Id="rId40" Type="http://schemas.openxmlformats.org/officeDocument/2006/relationships/image" Target="../media/image85.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hyperlink" Target="http://www.rockwellcollins.com/" TargetMode="External"/><Relationship Id="rId36" Type="http://schemas.openxmlformats.org/officeDocument/2006/relationships/image" Target="../media/image81.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hyperlink" Target="http://www.bostonscientific.com/home.bsci" TargetMode="External"/><Relationship Id="rId35"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75861" y="5450673"/>
            <a:ext cx="7792278" cy="978717"/>
          </a:xfrm>
          <a:prstGeom prst="rect">
            <a:avLst/>
          </a:prstGeom>
          <a:noFill/>
          <a:ln w="9525">
            <a:noFill/>
            <a:miter lim="800000"/>
            <a:headEnd/>
            <a:tailEnd/>
          </a:ln>
        </p:spPr>
        <p:txBody>
          <a:bodyPr wrap="square" lIns="91429" tIns="45714" rIns="91429" bIns="45714">
            <a:spAutoFit/>
          </a:bodyPr>
          <a:lstStyle/>
          <a:p>
            <a:pPr algn="ctr">
              <a:lnSpc>
                <a:spcPct val="90000"/>
              </a:lnSpc>
              <a:spcBef>
                <a:spcPts val="0"/>
              </a:spcBef>
            </a:pPr>
            <a:r>
              <a:rPr lang="en-US" sz="1600" dirty="0" smtClean="0">
                <a:latin typeface="Arial" pitchFamily="34" charset="0"/>
                <a:cs typeface="Arial" pitchFamily="34" charset="0"/>
              </a:rPr>
              <a:t>Patricia </a:t>
            </a:r>
            <a:r>
              <a:rPr lang="en-US" sz="1600" dirty="0">
                <a:latin typeface="Arial" pitchFamily="34" charset="0"/>
                <a:cs typeface="Arial" pitchFamily="34" charset="0"/>
              </a:rPr>
              <a:t>M. Dehmer</a:t>
            </a:r>
            <a:br>
              <a:rPr lang="en-US" sz="1600" dirty="0">
                <a:latin typeface="Arial" pitchFamily="34" charset="0"/>
                <a:cs typeface="Arial" pitchFamily="34" charset="0"/>
              </a:rPr>
            </a:br>
            <a:r>
              <a:rPr lang="en-US" sz="1600" dirty="0">
                <a:latin typeface="Arial" pitchFamily="34" charset="0"/>
                <a:cs typeface="Arial" pitchFamily="34" charset="0"/>
              </a:rPr>
              <a:t>Deputy Director for </a:t>
            </a:r>
            <a:r>
              <a:rPr lang="en-US" sz="1600" dirty="0" smtClean="0">
                <a:latin typeface="Arial" pitchFamily="34" charset="0"/>
                <a:cs typeface="Arial" pitchFamily="34" charset="0"/>
              </a:rPr>
              <a:t>Science</a:t>
            </a:r>
          </a:p>
          <a:p>
            <a:pPr algn="ctr">
              <a:lnSpc>
                <a:spcPct val="90000"/>
              </a:lnSpc>
              <a:spcBef>
                <a:spcPts val="0"/>
              </a:spcBef>
            </a:pPr>
            <a:r>
              <a:rPr lang="en-US" sz="1600" dirty="0" smtClean="0">
                <a:latin typeface="Arial" pitchFamily="34" charset="0"/>
                <a:cs typeface="Arial" pitchFamily="34" charset="0"/>
              </a:rPr>
              <a:t>Office </a:t>
            </a:r>
            <a:r>
              <a:rPr lang="en-US" sz="1600" dirty="0">
                <a:latin typeface="Arial" pitchFamily="34" charset="0"/>
                <a:cs typeface="Arial" pitchFamily="34" charset="0"/>
              </a:rPr>
              <a:t>of Science, U.S. Department of </a:t>
            </a:r>
            <a:r>
              <a:rPr lang="en-US" sz="1600" dirty="0" smtClean="0">
                <a:latin typeface="Arial" pitchFamily="34" charset="0"/>
                <a:cs typeface="Arial" pitchFamily="34" charset="0"/>
              </a:rPr>
              <a:t>Energy</a:t>
            </a:r>
          </a:p>
          <a:p>
            <a:pPr algn="ctr">
              <a:lnSpc>
                <a:spcPct val="90000"/>
              </a:lnSpc>
              <a:spcBef>
                <a:spcPts val="0"/>
              </a:spcBef>
            </a:pPr>
            <a:r>
              <a:rPr lang="en-US" sz="1600" dirty="0" smtClean="0">
                <a:latin typeface="Arial" pitchFamily="34" charset="0"/>
                <a:cs typeface="Arial" pitchFamily="34" charset="0"/>
                <a:hlinkClick r:id="rId3"/>
              </a:rPr>
              <a:t>http://science.energy.gov/sc-2/presentations-and-testimony/</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useBgFill="1">
        <p:nvSpPr>
          <p:cNvPr id="7" name="Title 3"/>
          <p:cNvSpPr txBox="1">
            <a:spLocks/>
          </p:cNvSpPr>
          <p:nvPr/>
        </p:nvSpPr>
        <p:spPr>
          <a:xfrm>
            <a:off x="1186663" y="2467116"/>
            <a:ext cx="6770674" cy="701731"/>
          </a:xfrm>
          <a:prstGeom prst="rect">
            <a:avLst/>
          </a:prstGeom>
          <a:blipFill dpi="0" rotWithShape="0">
            <a:blip r:embed="rId4" cstate="print"/>
            <a:srcRect/>
            <a:stretch>
              <a:fillRect l="-937" t="-178314" r="-902" b="-293029"/>
            </a:stretch>
          </a:blipFill>
          <a:ln w="9525">
            <a:noFill/>
            <a:miter lim="800000"/>
            <a:headEnd/>
            <a:tailEnd/>
          </a:ln>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ct val="0"/>
              </a:spcBef>
              <a:spcAft>
                <a:spcPts val="1200"/>
              </a:spcAft>
              <a:buClrTx/>
              <a:buSzTx/>
              <a:buFontTx/>
              <a:buNone/>
              <a:tabLst/>
              <a:defRPr/>
            </a:pPr>
            <a:r>
              <a:rPr lang="en-US" altLang="zh-CN" sz="4400" b="1" spc="50" dirty="0" smtClean="0">
                <a:ln w="11430"/>
                <a:solidFill>
                  <a:srgbClr val="D20000"/>
                </a:solidFill>
                <a:effectLst>
                  <a:outerShdw blurRad="38100" dist="38100" dir="2700000" algn="tl">
                    <a:srgbClr val="000000">
                      <a:alpha val="43137"/>
                    </a:srgbClr>
                  </a:outerShdw>
                </a:effectLst>
                <a:ea typeface="+mj-ea"/>
                <a:cs typeface="Arial" pitchFamily="34" charset="0"/>
              </a:rPr>
              <a:t>Office of Science Update</a:t>
            </a:r>
            <a:endParaRPr kumimoji="0" lang="en-US" altLang="zh-CN" sz="4400" b="1" i="0" u="none" strike="noStrike" kern="1200" cap="none" spc="50" normalizeH="0" baseline="0" noProof="0" dirty="0" smtClean="0">
              <a:ln w="11430"/>
              <a:solidFill>
                <a:srgbClr val="D20000"/>
              </a:solidFill>
              <a:effectLst>
                <a:outerShdw blurRad="38100" dist="38100" dir="2700000" algn="tl">
                  <a:srgbClr val="000000">
                    <a:alpha val="43137"/>
                  </a:srgbClr>
                </a:outerShdw>
              </a:effectLst>
              <a:uLnTx/>
              <a:uFillTx/>
              <a:ea typeface="+mj-ea"/>
              <a:cs typeface="Arial" pitchFamily="34" charset="0"/>
            </a:endParaRPr>
          </a:p>
        </p:txBody>
      </p:sp>
      <p:sp>
        <p:nvSpPr>
          <p:cNvPr id="8" name="Subtitle 4"/>
          <p:cNvSpPr txBox="1">
            <a:spLocks/>
          </p:cNvSpPr>
          <p:nvPr/>
        </p:nvSpPr>
        <p:spPr>
          <a:xfrm>
            <a:off x="1371600" y="4132992"/>
            <a:ext cx="6400800" cy="338554"/>
          </a:xfrm>
          <a:prstGeom prst="rect">
            <a:avLst/>
          </a:prstGeom>
        </p:spPr>
        <p:txBody>
          <a:bodyPr rtlCol="0">
            <a:spAutoFit/>
          </a:bodyPr>
          <a:lstStyle/>
          <a:p>
            <a:pPr marL="342900" marR="0" lvl="0" indent="-342900" algn="ctr" defTabSz="914400" rtl="0" eaLnBrk="0" fontAlgn="base" latinLnBrk="0" hangingPunct="0">
              <a:lnSpc>
                <a:spcPct val="100000"/>
              </a:lnSpc>
              <a:spcBef>
                <a:spcPts val="0"/>
              </a:spcBef>
              <a:spcAft>
                <a:spcPct val="0"/>
              </a:spcAft>
              <a:buClrTx/>
              <a:buSzTx/>
              <a:tabLst/>
              <a:defRPr/>
            </a:pPr>
            <a:r>
              <a:rPr lang="en-US" altLang="zh-CN" sz="1600" dirty="0" smtClean="0">
                <a:latin typeface="Arial" pitchFamily="34" charset="0"/>
                <a:cs typeface="Arial" pitchFamily="34" charset="0"/>
              </a:rPr>
              <a:t>28</a:t>
            </a:r>
            <a:r>
              <a:rPr kumimoji="0" lang="en-US" altLang="zh-CN" sz="1600" u="none" strike="noStrike" kern="1200" cap="none" spc="0" normalizeH="0" baseline="0" noProof="0" dirty="0" smtClean="0">
                <a:ln>
                  <a:noFill/>
                </a:ln>
                <a:solidFill>
                  <a:schemeClr val="tx1"/>
                </a:solidFill>
                <a:effectLst/>
                <a:uLnTx/>
                <a:uFillTx/>
                <a:latin typeface="Arial" pitchFamily="34" charset="0"/>
                <a:cs typeface="Arial" pitchFamily="34" charset="0"/>
              </a:rPr>
              <a:t> February 2013</a:t>
            </a:r>
            <a:endParaRPr kumimoji="0" lang="zh-CN" altLang="en-US" sz="160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72832" y="909353"/>
            <a:ext cx="7730836" cy="5304004"/>
          </a:xfrm>
          <a:prstGeom prst="rect">
            <a:avLst/>
          </a:prstGeom>
          <a:noFill/>
        </p:spPr>
        <p:txBody>
          <a:bodyPr wrap="square" lIns="91429" tIns="45714" rIns="91429" bIns="45714" rtlCol="0">
            <a:spAutoFit/>
          </a:bodyPr>
          <a:lstStyle/>
          <a:p>
            <a:pPr>
              <a:spcAft>
                <a:spcPts val="400"/>
              </a:spcAft>
            </a:pPr>
            <a:r>
              <a:rPr lang="en-US" sz="2000" dirty="0" smtClean="0">
                <a:latin typeface="Arial" pitchFamily="34" charset="0"/>
                <a:cs typeface="Arial" pitchFamily="34" charset="0"/>
              </a:rPr>
              <a:t>All FACAs are addressing the SC Priority Goal.  In addition, </a:t>
            </a:r>
          </a:p>
          <a:p>
            <a:pPr marL="231775" indent="-231775">
              <a:spcAft>
                <a:spcPts val="400"/>
              </a:spcAft>
              <a:buFont typeface="Wingdings" pitchFamily="2" charset="2"/>
              <a:buChar char="§"/>
            </a:pPr>
            <a:endParaRPr lang="en-US" sz="1100" dirty="0" smtClean="0">
              <a:latin typeface="Arial" pitchFamily="34" charset="0"/>
              <a:cs typeface="Arial" pitchFamily="34" charset="0"/>
            </a:endParaRPr>
          </a:p>
          <a:p>
            <a:pPr marL="231775" indent="-231775">
              <a:spcAft>
                <a:spcPts val="400"/>
              </a:spcAft>
              <a:buFont typeface="Wingdings" pitchFamily="2" charset="2"/>
              <a:buChar char="§"/>
            </a:pPr>
            <a:r>
              <a:rPr lang="en-US" sz="2000" dirty="0" smtClean="0">
                <a:latin typeface="Arial" pitchFamily="34" charset="0"/>
                <a:cs typeface="Arial" pitchFamily="34" charset="0"/>
              </a:rPr>
              <a:t>ASCR</a:t>
            </a:r>
          </a:p>
          <a:p>
            <a:pPr marL="688975" lvl="1" indent="-231775">
              <a:spcAft>
                <a:spcPts val="400"/>
              </a:spcAft>
              <a:buFont typeface="Wingdings" pitchFamily="2" charset="2"/>
              <a:buChar char="§"/>
            </a:pPr>
            <a:r>
              <a:rPr lang="en-US" sz="1600" dirty="0" smtClean="0">
                <a:latin typeface="Arial" pitchFamily="34" charset="0"/>
                <a:cs typeface="Arial" pitchFamily="34" charset="0"/>
              </a:rPr>
              <a:t>ASCAC and non-ASCAC on data intensive science and HPC</a:t>
            </a:r>
          </a:p>
          <a:p>
            <a:pPr marL="231775" indent="-231775">
              <a:spcAft>
                <a:spcPts val="400"/>
              </a:spcAft>
              <a:buFont typeface="Wingdings" pitchFamily="2" charset="2"/>
              <a:buChar char="§"/>
            </a:pPr>
            <a:r>
              <a:rPr lang="en-US" sz="2000" dirty="0" smtClean="0">
                <a:latin typeface="Arial" pitchFamily="34" charset="0"/>
                <a:cs typeface="Arial" pitchFamily="34" charset="0"/>
              </a:rPr>
              <a:t>BES</a:t>
            </a:r>
          </a:p>
          <a:p>
            <a:pPr marL="688975" lvl="1" indent="-231775">
              <a:spcAft>
                <a:spcPts val="400"/>
              </a:spcAft>
              <a:buFont typeface="Wingdings" pitchFamily="2" charset="2"/>
              <a:buChar char="§"/>
            </a:pPr>
            <a:r>
              <a:rPr lang="en-US" sz="1600" dirty="0" smtClean="0">
                <a:latin typeface="Arial" pitchFamily="34" charset="0"/>
                <a:cs typeface="Arial" pitchFamily="34" charset="0"/>
              </a:rPr>
              <a:t>BESAC on next-gen photon sources</a:t>
            </a:r>
          </a:p>
          <a:p>
            <a:pPr marL="231775" indent="-231775">
              <a:spcAft>
                <a:spcPts val="400"/>
              </a:spcAft>
              <a:buFont typeface="Wingdings" pitchFamily="2" charset="2"/>
              <a:buChar char="§"/>
            </a:pPr>
            <a:r>
              <a:rPr lang="en-US" sz="2000" dirty="0" smtClean="0">
                <a:latin typeface="Arial" pitchFamily="34" charset="0"/>
                <a:cs typeface="Arial" pitchFamily="34" charset="0"/>
              </a:rPr>
              <a:t>BER</a:t>
            </a:r>
          </a:p>
          <a:p>
            <a:pPr marL="688975" lvl="1" indent="-231775">
              <a:spcAft>
                <a:spcPts val="400"/>
              </a:spcAft>
              <a:buFont typeface="Wingdings" pitchFamily="2" charset="2"/>
              <a:buChar char="§"/>
            </a:pPr>
            <a:r>
              <a:rPr lang="en-US" sz="1600" dirty="0" smtClean="0">
                <a:latin typeface="Arial" pitchFamily="34" charset="0"/>
                <a:cs typeface="Arial" pitchFamily="34" charset="0"/>
              </a:rPr>
              <a:t>BERAC on long-term vision and follow on studies</a:t>
            </a:r>
          </a:p>
          <a:p>
            <a:pPr marL="231775" indent="-231775">
              <a:spcAft>
                <a:spcPts val="400"/>
              </a:spcAft>
              <a:buFont typeface="Wingdings" pitchFamily="2" charset="2"/>
              <a:buChar char="§"/>
            </a:pPr>
            <a:r>
              <a:rPr lang="en-US" sz="2000" dirty="0" smtClean="0">
                <a:latin typeface="Arial" pitchFamily="34" charset="0"/>
                <a:cs typeface="Arial" pitchFamily="34" charset="0"/>
              </a:rPr>
              <a:t>FES</a:t>
            </a:r>
          </a:p>
          <a:p>
            <a:pPr marL="688975" lvl="1" indent="-231775">
              <a:spcAft>
                <a:spcPts val="400"/>
              </a:spcAft>
              <a:buFont typeface="Wingdings" pitchFamily="2" charset="2"/>
              <a:buChar char="§"/>
            </a:pPr>
            <a:r>
              <a:rPr lang="en-US" sz="1600" dirty="0" smtClean="0">
                <a:latin typeface="Arial" pitchFamily="34" charset="0"/>
                <a:cs typeface="Arial" pitchFamily="34" charset="0"/>
              </a:rPr>
              <a:t>FESAC on magnetic fusion energy priorities; opportunities for international collaborations </a:t>
            </a:r>
          </a:p>
          <a:p>
            <a:pPr marL="231775" indent="-231775">
              <a:spcAft>
                <a:spcPts val="400"/>
              </a:spcAft>
              <a:buFont typeface="Wingdings" pitchFamily="2" charset="2"/>
              <a:buChar char="§"/>
            </a:pPr>
            <a:r>
              <a:rPr lang="en-US" sz="2000" dirty="0" smtClean="0">
                <a:latin typeface="Arial" pitchFamily="34" charset="0"/>
                <a:cs typeface="Arial" pitchFamily="34" charset="0"/>
              </a:rPr>
              <a:t>HEP</a:t>
            </a:r>
          </a:p>
          <a:p>
            <a:pPr marL="688975" lvl="1" indent="-231775">
              <a:spcAft>
                <a:spcPts val="400"/>
              </a:spcAft>
              <a:buFont typeface="Wingdings" pitchFamily="2" charset="2"/>
              <a:buChar char="§"/>
            </a:pPr>
            <a:r>
              <a:rPr lang="en-US" sz="1600" dirty="0" smtClean="0">
                <a:latin typeface="Arial" pitchFamily="34" charset="0"/>
                <a:cs typeface="Arial" pitchFamily="34" charset="0"/>
              </a:rPr>
              <a:t>“Snowmass” and, after that, P5/HEPAP</a:t>
            </a:r>
            <a:r>
              <a:rPr lang="en-US" sz="1200" dirty="0" smtClean="0">
                <a:latin typeface="Arial" pitchFamily="34" charset="0"/>
                <a:cs typeface="Arial" pitchFamily="34" charset="0"/>
              </a:rPr>
              <a:t> (P5=Particle </a:t>
            </a:r>
            <a:r>
              <a:rPr lang="en-US" sz="1200" dirty="0">
                <a:latin typeface="Arial" pitchFamily="34" charset="0"/>
                <a:cs typeface="Arial" pitchFamily="34" charset="0"/>
              </a:rPr>
              <a:t>Physics Project Prioritization </a:t>
            </a:r>
            <a:r>
              <a:rPr lang="en-US" sz="1200" dirty="0" smtClean="0">
                <a:latin typeface="Arial" pitchFamily="34" charset="0"/>
                <a:cs typeface="Arial" pitchFamily="34" charset="0"/>
              </a:rPr>
              <a:t>Panel)</a:t>
            </a:r>
            <a:endParaRPr lang="en-US" sz="1600" dirty="0" smtClean="0">
              <a:latin typeface="Arial" pitchFamily="34" charset="0"/>
              <a:cs typeface="Arial" pitchFamily="34" charset="0"/>
            </a:endParaRPr>
          </a:p>
          <a:p>
            <a:pPr marL="231775" indent="-231775">
              <a:spcAft>
                <a:spcPts val="400"/>
              </a:spcAft>
              <a:buFont typeface="Wingdings" pitchFamily="2" charset="2"/>
              <a:buChar char="§"/>
            </a:pPr>
            <a:r>
              <a:rPr lang="en-US" sz="2000" dirty="0" smtClean="0">
                <a:latin typeface="Arial" pitchFamily="34" charset="0"/>
                <a:cs typeface="Arial" pitchFamily="34" charset="0"/>
              </a:rPr>
              <a:t>NP</a:t>
            </a:r>
          </a:p>
          <a:p>
            <a:pPr marL="688975" lvl="1" indent="-231775">
              <a:spcAft>
                <a:spcPts val="400"/>
              </a:spcAft>
              <a:buFont typeface="Wingdings" pitchFamily="2" charset="2"/>
              <a:buChar char="§"/>
            </a:pPr>
            <a:r>
              <a:rPr lang="en-US" sz="1600" dirty="0" smtClean="0">
                <a:latin typeface="Arial" pitchFamily="34" charset="0"/>
                <a:cs typeface="Arial" pitchFamily="34" charset="0"/>
              </a:rPr>
              <a:t>NSAC on implementation of the 2007 Long Range Plan</a:t>
            </a:r>
          </a:p>
          <a:p>
            <a:pPr marL="688975" lvl="1" indent="-231775">
              <a:spcAft>
                <a:spcPts val="400"/>
              </a:spcAft>
              <a:buFont typeface="Wingdings" pitchFamily="2" charset="2"/>
              <a:buChar char="§"/>
            </a:pPr>
            <a:endParaRPr lang="en-US" sz="2000" dirty="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10</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A Few of </a:t>
            </a:r>
            <a:r>
              <a:rPr lang="en-US" sz="2400" smtClean="0">
                <a:latin typeface="Arial" pitchFamily="34" charset="0"/>
              </a:rPr>
              <a:t>the Other </a:t>
            </a: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FACA and Non-FACA Charges/Workshops</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p14="http://schemas.microsoft.com/office/powerpoint/2010/main" xmlns="" val="218661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4097" name="Rectangle 1"/>
          <p:cNvSpPr>
            <a:spLocks noChangeArrowheads="1"/>
          </p:cNvSpPr>
          <p:nvPr/>
        </p:nvSpPr>
        <p:spPr bwMode="auto">
          <a:xfrm flipH="1">
            <a:off x="568033" y="1351051"/>
            <a:ext cx="7994651" cy="2698175"/>
          </a:xfrm>
          <a:prstGeom prst="rect">
            <a:avLst/>
          </a:prstGeom>
          <a:noFill/>
          <a:ln w="19050">
            <a:solidFill>
              <a:schemeClr val="tx1"/>
            </a:solidFill>
            <a:miter lim="800000"/>
            <a:headEnd/>
            <a:tailEnd/>
          </a:ln>
          <a:effectLst/>
        </p:spPr>
        <p:txBody>
          <a:bodyPr vert="horz" wrap="square" lIns="182880" tIns="91440" rIns="182880" bIns="91440" numCol="1" anchor="ctr"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Arial" pitchFamily="34" charset="0"/>
              </a:rPr>
              <a:t>Prioritization of scientific facilities to ensure optimal benefit from Federal investments.</a:t>
            </a:r>
            <a:r>
              <a:rPr kumimoji="0" lang="en-US" sz="2400" b="0" i="0" u="none" strike="noStrike" cap="none" normalizeH="0" baseline="0" dirty="0" smtClean="0">
                <a:ln>
                  <a:noFill/>
                </a:ln>
                <a:solidFill>
                  <a:schemeClr val="tx1"/>
                </a:solidFill>
                <a:effectLst/>
                <a:ea typeface="Calibri" pitchFamily="34" charset="0"/>
                <a:cs typeface="Arial" pitchFamily="34" charset="0"/>
              </a:rPr>
              <a:t>  By September 30, 2013, formulate a 10-year prioritization of scientific facilities across the Office of Science based on (1) the ability of the facility to contribute to world-leading science, (2) the readiness of the facility for construction, and (3) an estimated construction and operations cost of the facility.</a:t>
            </a:r>
            <a:endParaRPr kumimoji="0" lang="en-US" sz="2400" b="0" i="0" u="none" strike="noStrike" cap="none" normalizeH="0" baseline="0" dirty="0" smtClean="0">
              <a:ln>
                <a:noFill/>
              </a:ln>
              <a:solidFill>
                <a:schemeClr val="tx1"/>
              </a:solidFill>
              <a:effectLst/>
              <a:cs typeface="Arial" pitchFamily="34" charset="0"/>
            </a:endParaRPr>
          </a:p>
        </p:txBody>
      </p:sp>
      <p:sp>
        <p:nvSpPr>
          <p:cNvPr id="7" name="Title 2"/>
          <p:cNvSpPr txBox="1">
            <a:spLocks/>
          </p:cNvSpPr>
          <p:nvPr/>
        </p:nvSpPr>
        <p:spPr bwMode="auto">
          <a:xfrm>
            <a:off x="3175" y="193569"/>
            <a:ext cx="91440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latin typeface="Arial" pitchFamily="34" charset="0"/>
                <a:cs typeface="Arial" pitchFamily="34" charset="0"/>
              </a:rPr>
              <a:t>FY 2012-2013 SC Priority Goal</a:t>
            </a:r>
            <a:endParaRPr kumimoji="0" lang="en-US" sz="2400" b="0" i="0" u="none" strike="noStrike" kern="1200" cap="none" spc="0" normalizeH="0" noProof="0" dirty="0" smtClean="0">
              <a:ln>
                <a:noFill/>
              </a:ln>
              <a:solidFill>
                <a:srgbClr val="106636"/>
              </a:solidFill>
              <a:effectLst/>
              <a:uLnTx/>
              <a:uFillTx/>
              <a:latin typeface="Arial" pitchFamily="34" charset="0"/>
              <a:ea typeface="+mj-ea"/>
              <a:cs typeface="Arial" pitchFamily="34" charset="0"/>
            </a:endParaRPr>
          </a:p>
        </p:txBody>
      </p:sp>
      <p:sp>
        <p:nvSpPr>
          <p:cNvPr id="2" name="Rectangle 1"/>
          <p:cNvSpPr/>
          <p:nvPr/>
        </p:nvSpPr>
        <p:spPr>
          <a:xfrm>
            <a:off x="609599" y="4998602"/>
            <a:ext cx="7994651" cy="523220"/>
          </a:xfrm>
          <a:prstGeom prst="rect">
            <a:avLst/>
          </a:prstGeom>
        </p:spPr>
        <p:txBody>
          <a:bodyPr wrap="square">
            <a:spAutoFit/>
          </a:bodyPr>
          <a:lstStyle/>
          <a:p>
            <a:r>
              <a:rPr lang="en-US" sz="1400" dirty="0" smtClean="0"/>
              <a:t>The charge letter from Bill Brinkman to all FACAs is on all Advisory Committee websites, e.g., http</a:t>
            </a:r>
            <a:r>
              <a:rPr lang="en-US" sz="1400" dirty="0"/>
              <a:t>://science.energy.gov/~/media/bes/besac/pdf/2012-1220-brinkman-to-advisorycommittees.pdf</a:t>
            </a:r>
          </a:p>
        </p:txBody>
      </p:sp>
      <p:sp>
        <p:nvSpPr>
          <p:cNvPr id="9"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p14="http://schemas.microsoft.com/office/powerpoint/2010/main" xmlns="" val="34374579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sp>
        <p:nvSpPr>
          <p:cNvPr id="4" name="Title 2"/>
          <p:cNvSpPr txBox="1">
            <a:spLocks/>
          </p:cNvSpPr>
          <p:nvPr/>
        </p:nvSpPr>
        <p:spPr bwMode="auto">
          <a:xfrm>
            <a:off x="0" y="55082"/>
            <a:ext cx="9144000" cy="6740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charset="0"/>
                <a:ea typeface="+mj-ea"/>
                <a:cs typeface="Arial" charset="0"/>
              </a:rPr>
              <a:t>Recall: “Facilities</a:t>
            </a:r>
            <a:r>
              <a:rPr kumimoji="0" lang="en-US" sz="2400" b="0" i="0" u="none" strike="noStrike" kern="1200" cap="none" spc="0" normalizeH="0" noProof="0" dirty="0" smtClean="0">
                <a:ln>
                  <a:noFill/>
                </a:ln>
                <a:solidFill>
                  <a:srgbClr val="106636"/>
                </a:solidFill>
                <a:effectLst/>
                <a:uLnTx/>
                <a:uFillTx/>
                <a:latin typeface="Arial" charset="0"/>
                <a:ea typeface="+mj-ea"/>
                <a:cs typeface="Arial" charset="0"/>
              </a:rPr>
              <a:t> for the Future of Science”</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baseline="0" dirty="0" smtClean="0">
                <a:solidFill>
                  <a:srgbClr val="106636"/>
                </a:solidFill>
                <a:ea typeface="+mj-ea"/>
                <a:cs typeface="Arial" charset="0"/>
              </a:rPr>
              <a:t>Plan</a:t>
            </a:r>
            <a:r>
              <a:rPr lang="en-US" dirty="0" smtClean="0">
                <a:solidFill>
                  <a:srgbClr val="106636"/>
                </a:solidFill>
                <a:ea typeface="+mj-ea"/>
                <a:cs typeface="Arial" charset="0"/>
              </a:rPr>
              <a:t> 2003; Update 2007</a:t>
            </a:r>
            <a:r>
              <a:rPr kumimoji="0" lang="en-US" b="0" i="0" u="none" strike="noStrike" kern="1200" cap="none" spc="0" normalizeH="0" baseline="0" noProof="0" dirty="0" smtClean="0">
                <a:ln>
                  <a:noFill/>
                </a:ln>
                <a:solidFill>
                  <a:srgbClr val="106636"/>
                </a:solidFill>
                <a:effectLst/>
                <a:uLnTx/>
                <a:uFillTx/>
                <a:latin typeface="Arial" charset="0"/>
                <a:ea typeface="+mj-ea"/>
                <a:cs typeface="Arial" charset="0"/>
              </a:rPr>
              <a:t> </a:t>
            </a: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pic>
        <p:nvPicPr>
          <p:cNvPr id="12290" name="Picture 2"/>
          <p:cNvPicPr>
            <a:picLocks noChangeAspect="1" noChangeArrowheads="1"/>
          </p:cNvPicPr>
          <p:nvPr/>
        </p:nvPicPr>
        <p:blipFill>
          <a:blip r:embed="rId3" cstate="print"/>
          <a:srcRect l="11042" t="3056" r="16948" b="39553"/>
          <a:stretch>
            <a:fillRect/>
          </a:stretch>
        </p:blipFill>
        <p:spPr bwMode="auto">
          <a:xfrm>
            <a:off x="0" y="790980"/>
            <a:ext cx="9050337" cy="5409795"/>
          </a:xfrm>
          <a:prstGeom prst="rect">
            <a:avLst/>
          </a:prstGeom>
          <a:noFill/>
          <a:ln w="9525">
            <a:noFill/>
            <a:miter lim="800000"/>
            <a:headEnd/>
            <a:tailEnd/>
          </a:ln>
        </p:spPr>
      </p:pic>
      <p:sp>
        <p:nvSpPr>
          <p:cNvPr id="8" name="Oval 7"/>
          <p:cNvSpPr/>
          <p:nvPr/>
        </p:nvSpPr>
        <p:spPr>
          <a:xfrm>
            <a:off x="466724" y="781050"/>
            <a:ext cx="2905126"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7100" y="885825"/>
            <a:ext cx="1289135" cy="276999"/>
          </a:xfrm>
          <a:prstGeom prst="rect">
            <a:avLst/>
          </a:prstGeom>
          <a:solidFill>
            <a:schemeClr val="bg2"/>
          </a:solidFill>
          <a:ln>
            <a:solidFill>
              <a:srgbClr val="FF0000"/>
            </a:solidFill>
          </a:ln>
        </p:spPr>
        <p:txBody>
          <a:bodyPr wrap="none" rtlCol="0">
            <a:spAutoFit/>
          </a:bodyPr>
          <a:lstStyle/>
          <a:p>
            <a:r>
              <a:rPr lang="en-US" sz="1200" b="1" dirty="0" smtClean="0">
                <a:solidFill>
                  <a:srgbClr val="FF0000"/>
                </a:solidFill>
              </a:rPr>
              <a:t>Download here</a:t>
            </a:r>
            <a:endParaRPr lang="en-US" sz="1200" b="1" dirty="0">
              <a:solidFill>
                <a:srgbClr val="FF0000"/>
              </a:solidFill>
            </a:endParaRPr>
          </a:p>
        </p:txBody>
      </p:sp>
      <p:sp>
        <p:nvSpPr>
          <p:cNvPr id="10"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p14="http://schemas.microsoft.com/office/powerpoint/2010/main" xmlns="" val="27880856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212" t="18800" r="32622" b="1964"/>
          <a:stretch>
            <a:fillRect/>
          </a:stretch>
        </p:blipFill>
        <p:spPr bwMode="auto">
          <a:xfrm>
            <a:off x="355600" y="1016000"/>
            <a:ext cx="7327900" cy="50546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85391" t="10184" r="5111"/>
          <a:stretch>
            <a:fillRect/>
          </a:stretch>
        </p:blipFill>
        <p:spPr bwMode="auto">
          <a:xfrm>
            <a:off x="7876931" y="865232"/>
            <a:ext cx="1076569" cy="5362978"/>
          </a:xfrm>
          <a:prstGeom prst="rect">
            <a:avLst/>
          </a:prstGeom>
          <a:noFill/>
          <a:ln w="9525">
            <a:noFill/>
            <a:miter lim="800000"/>
            <a:headEnd/>
            <a:tailEnd/>
          </a:ln>
        </p:spPr>
      </p:pic>
      <p:sp>
        <p:nvSpPr>
          <p:cNvPr id="7" name="Text Box 1980"/>
          <p:cNvSpPr txBox="1">
            <a:spLocks noChangeArrowheads="1"/>
          </p:cNvSpPr>
          <p:nvPr/>
        </p:nvSpPr>
        <p:spPr bwMode="auto">
          <a:xfrm>
            <a:off x="502227" y="177226"/>
            <a:ext cx="8151091" cy="484654"/>
          </a:xfrm>
          <a:prstGeom prst="rect">
            <a:avLst/>
          </a:prstGeom>
          <a:noFill/>
          <a:ln w="9525" algn="ctr">
            <a:noFill/>
            <a:miter lim="800000"/>
            <a:headEnd/>
            <a:tailEnd/>
          </a:ln>
          <a:effectLst/>
        </p:spPr>
        <p:txBody>
          <a:bodyPr lIns="91418" tIns="45709" rIns="91418" bIns="45709"/>
          <a:lstStyle/>
          <a:p>
            <a:pPr algn="ctr" defTabSz="914608" fontAlgn="base">
              <a:lnSpc>
                <a:spcPct val="95000"/>
              </a:lnSpc>
              <a:spcBef>
                <a:spcPct val="0"/>
              </a:spcBef>
              <a:spcAft>
                <a:spcPct val="0"/>
              </a:spcAft>
              <a:tabLst>
                <a:tab pos="1696726" algn="l"/>
              </a:tabLst>
            </a:pPr>
            <a:r>
              <a:rPr lang="en-US" sz="2400" dirty="0">
                <a:solidFill>
                  <a:srgbClr val="146737"/>
                </a:solidFill>
                <a:latin typeface="Arial" pitchFamily="34" charset="0"/>
                <a:cs typeface="Arial" pitchFamily="34" charset="0"/>
              </a:rPr>
              <a:t>BES </a:t>
            </a:r>
            <a:r>
              <a:rPr lang="en-US" sz="2400" dirty="0" smtClean="0">
                <a:solidFill>
                  <a:srgbClr val="146737"/>
                </a:solidFill>
                <a:latin typeface="Arial" pitchFamily="34" charset="0"/>
                <a:cs typeface="Arial" pitchFamily="34" charset="0"/>
              </a:rPr>
              <a:t>Facilities Construction ~30 Years</a:t>
            </a:r>
            <a:endParaRPr lang="en-US" dirty="0">
              <a:solidFill>
                <a:srgbClr val="146737"/>
              </a:solidFill>
              <a:latin typeface="Arial" pitchFamily="34" charset="0"/>
              <a:cs typeface="Arial" pitchFamily="34" charset="0"/>
            </a:endParaRPr>
          </a:p>
        </p:txBody>
      </p:sp>
    </p:spTree>
    <p:extLst>
      <p:ext uri="{BB962C8B-B14F-4D97-AF65-F5344CB8AC3E}">
        <p14:creationId xmlns:p14="http://schemas.microsoft.com/office/powerpoint/2010/main" xmlns="" val="3702028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2" cstate="print"/>
          <a:srcRect/>
          <a:stretch>
            <a:fillRect/>
          </a:stretch>
        </p:blipFill>
        <p:spPr bwMode="auto">
          <a:xfrm>
            <a:off x="637887" y="900545"/>
            <a:ext cx="7966364" cy="5123642"/>
          </a:xfrm>
          <a:prstGeom prst="rect">
            <a:avLst/>
          </a:prstGeom>
          <a:noFill/>
          <a:ln w="9525">
            <a:noFill/>
            <a:miter lim="800000"/>
            <a:headEnd/>
            <a:tailEnd/>
          </a:ln>
        </p:spPr>
      </p:pic>
      <p:sp>
        <p:nvSpPr>
          <p:cNvPr id="5" name="Slide Number Placeholder 1"/>
          <p:cNvSpPr txBox="1">
            <a:spLocks/>
          </p:cNvSpPr>
          <p:nvPr/>
        </p:nvSpPr>
        <p:spPr>
          <a:xfrm>
            <a:off x="8413751" y="6353971"/>
            <a:ext cx="381000" cy="365125"/>
          </a:xfrm>
          <a:prstGeom prst="rect">
            <a:avLst/>
          </a:prstGeom>
        </p:spPr>
        <p:txBody>
          <a:bodyPr vert="horz" lIns="91429" tIns="45714" rIns="91429" bIns="45714" rtlCol="0" anchor="ctr"/>
          <a:lstStyle/>
          <a:p>
            <a:pPr marL="0" marR="0" lvl="0" indent="0" algn="r" defTabSz="914400" eaLnBrk="1" fontAlgn="auto" latinLnBrk="0" hangingPunct="1">
              <a:lnSpc>
                <a:spcPct val="100000"/>
              </a:lnSpc>
              <a:spcBef>
                <a:spcPts val="0"/>
              </a:spcBef>
              <a:spcAft>
                <a:spcPts val="0"/>
              </a:spcAft>
              <a:buClrTx/>
              <a:buSzTx/>
              <a:buFontTx/>
              <a:buNone/>
              <a:tabLst/>
              <a:defRPr/>
            </a:pPr>
            <a:fld id="{6EEA275D-5A49-48A8-817D-44C3EA0A3A2F}" type="slidenum">
              <a:rPr lang="en-US" sz="1100" smtClean="0">
                <a:solidFill>
                  <a:srgbClr val="106636"/>
                </a:solidFill>
                <a:latin typeface="Arial" pitchFamily="34" charset="0"/>
                <a:cs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14</a:t>
            </a:fld>
            <a:endParaRPr lang="en-US" sz="1100" dirty="0">
              <a:solidFill>
                <a:srgbClr val="106636"/>
              </a:solidFill>
              <a:latin typeface="Arial" pitchFamily="34" charset="0"/>
              <a:cs typeface="Arial" pitchFamily="34" charset="0"/>
            </a:endParaRPr>
          </a:p>
        </p:txBody>
      </p:sp>
      <p:sp>
        <p:nvSpPr>
          <p:cNvPr id="4" name="TextBox 3"/>
          <p:cNvSpPr txBox="1"/>
          <p:nvPr/>
        </p:nvSpPr>
        <p:spPr>
          <a:xfrm>
            <a:off x="539923" y="147935"/>
            <a:ext cx="8046049" cy="461665"/>
          </a:xfrm>
          <a:prstGeom prst="rect">
            <a:avLst/>
          </a:prstGeom>
          <a:noFill/>
        </p:spPr>
        <p:txBody>
          <a:bodyPr wrap="none" rtlCol="0">
            <a:spAutoFit/>
          </a:bodyPr>
          <a:lstStyle/>
          <a:p>
            <a:pPr algn="ctr"/>
            <a:r>
              <a:rPr lang="en-US" sz="2400" dirty="0" smtClean="0">
                <a:solidFill>
                  <a:srgbClr val="106636"/>
                </a:solidFill>
                <a:latin typeface="Arial" pitchFamily="34" charset="0"/>
                <a:cs typeface="Arial" pitchFamily="34" charset="0"/>
              </a:rPr>
              <a:t>Office of Science Totals by Appropriation Lines – 17 years</a:t>
            </a:r>
            <a:endParaRPr lang="en-US" sz="24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xmlns="" val="194489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5419" y="1340215"/>
            <a:ext cx="6955743" cy="4893635"/>
          </a:xfrm>
          <a:prstGeom prst="rect">
            <a:avLst/>
          </a:prstGeom>
          <a:noFill/>
        </p:spPr>
        <p:txBody>
          <a:bodyPr wrap="square" lIns="91429" tIns="45714" rIns="91429" bIns="45714" rtlCol="0">
            <a:spAutoFit/>
          </a:bodyPr>
          <a:lstStyle/>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Budget during the CR</a:t>
            </a:r>
          </a:p>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Budget if there is a sequester</a:t>
            </a:r>
          </a:p>
          <a:p>
            <a:pPr marL="231775" indent="-231775">
              <a:lnSpc>
                <a:spcPct val="150000"/>
              </a:lnSpc>
              <a:spcAft>
                <a:spcPts val="1200"/>
              </a:spcAft>
              <a:buFont typeface="Wingdings" pitchFamily="2" charset="2"/>
              <a:buChar char="§"/>
            </a:pPr>
            <a:r>
              <a:rPr lang="en-US" sz="2400" dirty="0" smtClean="0">
                <a:solidFill>
                  <a:schemeClr val="bg1">
                    <a:lumMod val="50000"/>
                  </a:schemeClr>
                </a:solidFill>
                <a:latin typeface="Arial" pitchFamily="34" charset="0"/>
                <a:cs typeface="Arial" pitchFamily="34" charset="0"/>
              </a:rPr>
              <a:t>FY 2013 Appropriation (TBD)</a:t>
            </a:r>
          </a:p>
          <a:p>
            <a:pPr marL="231775" indent="-231775">
              <a:lnSpc>
                <a:spcPct val="150000"/>
              </a:lnSpc>
              <a:spcAft>
                <a:spcPts val="1200"/>
              </a:spcAft>
              <a:buFont typeface="Wingdings" pitchFamily="2" charset="2"/>
              <a:buChar char="§"/>
            </a:pPr>
            <a:r>
              <a:rPr lang="en-US" sz="2400" dirty="0" smtClean="0">
                <a:solidFill>
                  <a:schemeClr val="bg1">
                    <a:lumMod val="50000"/>
                  </a:schemeClr>
                </a:solidFill>
                <a:latin typeface="Arial" pitchFamily="34" charset="0"/>
                <a:cs typeface="Arial" pitchFamily="34" charset="0"/>
              </a:rPr>
              <a:t>FY 2014 Congressional Budget Request (TBD)</a:t>
            </a:r>
          </a:p>
          <a:p>
            <a:pPr marL="231775" indent="-231775">
              <a:lnSpc>
                <a:spcPct val="150000"/>
              </a:lnSpc>
              <a:spcAft>
                <a:spcPts val="1200"/>
              </a:spcAft>
              <a:buFont typeface="Wingdings" pitchFamily="2" charset="2"/>
              <a:buChar char="§"/>
            </a:pPr>
            <a:r>
              <a:rPr lang="en-US" sz="2400" dirty="0" smtClean="0">
                <a:latin typeface="Arial" pitchFamily="34" charset="0"/>
                <a:cs typeface="Arial" pitchFamily="34" charset="0"/>
              </a:rPr>
              <a:t>BESAC &amp; BES</a:t>
            </a:r>
          </a:p>
          <a:p>
            <a:pPr marL="231775" indent="-231775">
              <a:lnSpc>
                <a:spcPct val="150000"/>
              </a:lnSpc>
              <a:spcAft>
                <a:spcPts val="1200"/>
              </a:spcAft>
            </a:pPr>
            <a:endParaRPr lang="en-US" sz="2400" dirty="0" smtClean="0">
              <a:latin typeface="Arial" pitchFamily="34" charset="0"/>
              <a:cs typeface="Arial" pitchFamily="34" charset="0"/>
            </a:endParaRPr>
          </a:p>
          <a:p>
            <a:pPr marL="231775" indent="-231775">
              <a:lnSpc>
                <a:spcPct val="150000"/>
              </a:lnSpc>
              <a:spcAft>
                <a:spcPts val="1200"/>
              </a:spcAft>
              <a:buFont typeface="Wingdings" pitchFamily="2" charset="2"/>
              <a:buChar char="§"/>
            </a:pPr>
            <a:endParaRPr lang="en-US" sz="2400" dirty="0" smtClean="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Update on Office of Science</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cxnSp>
        <p:nvCxnSpPr>
          <p:cNvPr id="3" name="Straight Connector 2"/>
          <p:cNvCxnSpPr/>
          <p:nvPr/>
        </p:nvCxnSpPr>
        <p:spPr>
          <a:xfrm>
            <a:off x="1676400" y="3089564"/>
            <a:ext cx="429490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6400" y="3800887"/>
            <a:ext cx="631767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WDTS FY 2014 OMB Budget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94" y="-13447"/>
            <a:ext cx="9144000" cy="6872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7242" y="11048"/>
            <a:ext cx="4425689" cy="400097"/>
          </a:xfrm>
          <a:prstGeom prst="rect">
            <a:avLst/>
          </a:prstGeom>
          <a:noFill/>
        </p:spPr>
        <p:txBody>
          <a:bodyPr wrap="square" lIns="91429" tIns="45714" rIns="91429" bIns="45714" rtlCol="0">
            <a:spAutoFit/>
          </a:bodyPr>
          <a:lstStyle/>
          <a:p>
            <a:pPr marL="231775" indent="-231775" algn="ctr">
              <a:spcAft>
                <a:spcPts val="1200"/>
              </a:spcAft>
            </a:pPr>
            <a:r>
              <a:rPr lang="en-US" sz="2000" b="1" dirty="0" smtClean="0">
                <a:cs typeface="Arial" pitchFamily="34" charset="0"/>
              </a:rPr>
              <a:t>Budget during the CR</a:t>
            </a:r>
          </a:p>
        </p:txBody>
      </p:sp>
      <p:sp>
        <p:nvSpPr>
          <p:cNvPr id="7" name="Oval 6"/>
          <p:cNvSpPr>
            <a:spLocks noChangeAspect="1"/>
          </p:cNvSpPr>
          <p:nvPr/>
        </p:nvSpPr>
        <p:spPr>
          <a:xfrm>
            <a:off x="103715" y="597589"/>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03715" y="806160"/>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03715" y="1630871"/>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103715" y="1846713"/>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03715" y="2062381"/>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3715" y="2886293"/>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03715" y="3557805"/>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03715" y="3774498"/>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03715" y="5796179"/>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03715" y="5948579"/>
            <a:ext cx="90768"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8930"/>
          <a:stretch/>
        </p:blipFill>
        <p:spPr bwMode="auto">
          <a:xfrm>
            <a:off x="5231651" y="2774075"/>
            <a:ext cx="3441294" cy="2809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605601" y="1095792"/>
            <a:ext cx="7928797" cy="5386078"/>
          </a:xfrm>
          <a:prstGeom prst="rect">
            <a:avLst/>
          </a:prstGeom>
          <a:noFill/>
        </p:spPr>
        <p:txBody>
          <a:bodyPr wrap="square" lIns="91429" tIns="45714" rIns="91429" bIns="45714" rtlCol="0">
            <a:spAutoFit/>
          </a:bodyPr>
          <a:lstStyle/>
          <a:p>
            <a:pPr marL="231775" indent="-231775">
              <a:spcAft>
                <a:spcPts val="1200"/>
              </a:spcAft>
              <a:buFont typeface="Wingdings" pitchFamily="2" charset="2"/>
              <a:buChar char="§"/>
            </a:pPr>
            <a:r>
              <a:rPr lang="en-US" sz="2000" dirty="0" smtClean="0">
                <a:latin typeface="Arial" pitchFamily="34" charset="0"/>
                <a:cs typeface="Arial" pitchFamily="34" charset="0"/>
              </a:rPr>
              <a:t>Budget Control Act of 2011 = $1.2 T in cuts over 9 years</a:t>
            </a:r>
          </a:p>
          <a:p>
            <a:pPr marL="231775" indent="-231775">
              <a:spcAft>
                <a:spcPts val="1200"/>
              </a:spcAft>
              <a:buFont typeface="Wingdings" pitchFamily="2" charset="2"/>
              <a:buChar char="§"/>
            </a:pPr>
            <a:r>
              <a:rPr lang="en-US" sz="2000" dirty="0" smtClean="0">
                <a:latin typeface="Arial" pitchFamily="34" charset="0"/>
                <a:cs typeface="Arial" pitchFamily="34" charset="0"/>
              </a:rPr>
              <a:t>Reduced to $984B using $216B interest savings = $109.3B/year</a:t>
            </a:r>
          </a:p>
          <a:p>
            <a:pPr marL="231775" indent="-231775">
              <a:spcAft>
                <a:spcPts val="1200"/>
              </a:spcAft>
              <a:buFont typeface="Wingdings" pitchFamily="2" charset="2"/>
              <a:buChar char="§"/>
            </a:pPr>
            <a:r>
              <a:rPr lang="en-US" sz="2000" dirty="0" smtClean="0">
                <a:latin typeface="Arial" pitchFamily="34" charset="0"/>
                <a:cs typeface="Arial" pitchFamily="34" charset="0"/>
              </a:rPr>
              <a:t>Reduced to $85.3B in FY 2013 during fiscal cliff negotiations</a:t>
            </a:r>
          </a:p>
          <a:p>
            <a:pPr marL="231775" indent="-231775">
              <a:spcAft>
                <a:spcPts val="1200"/>
              </a:spcAft>
              <a:buFont typeface="Wingdings" pitchFamily="2" charset="2"/>
              <a:buChar char="§"/>
            </a:pPr>
            <a:r>
              <a:rPr lang="en-US" sz="2000" dirty="0" smtClean="0">
                <a:latin typeface="Arial" pitchFamily="34" charset="0"/>
                <a:cs typeface="Arial" pitchFamily="34" charset="0"/>
              </a:rPr>
              <a:t>Half = $42.7B from defense; half from non-defense </a:t>
            </a:r>
          </a:p>
          <a:p>
            <a:pPr marL="231775" indent="-231775">
              <a:spcAft>
                <a:spcPts val="1200"/>
              </a:spcAft>
              <a:buFont typeface="Wingdings" pitchFamily="2" charset="2"/>
              <a:buChar char="§"/>
            </a:pPr>
            <a:r>
              <a:rPr lang="en-US" sz="2000" dirty="0" smtClean="0">
                <a:latin typeface="Arial" pitchFamily="34" charset="0"/>
                <a:cs typeface="Arial" pitchFamily="34" charset="0"/>
              </a:rPr>
              <a:t>Non-defense partly offset by </a:t>
            </a:r>
            <a:br>
              <a:rPr lang="en-US" sz="2000" dirty="0" smtClean="0">
                <a:latin typeface="Arial" pitchFamily="34" charset="0"/>
                <a:cs typeface="Arial" pitchFamily="34" charset="0"/>
              </a:rPr>
            </a:br>
            <a:r>
              <a:rPr lang="en-US" sz="2000" dirty="0" smtClean="0">
                <a:latin typeface="Arial" pitchFamily="34" charset="0"/>
                <a:cs typeface="Arial" pitchFamily="34" charset="0"/>
              </a:rPr>
              <a:t>cuts in a few mandatory programs, </a:t>
            </a:r>
            <a:br>
              <a:rPr lang="en-US" sz="2000" dirty="0" smtClean="0">
                <a:latin typeface="Arial" pitchFamily="34" charset="0"/>
                <a:cs typeface="Arial" pitchFamily="34" charset="0"/>
              </a:rPr>
            </a:br>
            <a:r>
              <a:rPr lang="en-US" sz="2000" dirty="0" smtClean="0">
                <a:latin typeface="Arial" pitchFamily="34" charset="0"/>
                <a:cs typeface="Arial" pitchFamily="34" charset="0"/>
              </a:rPr>
              <a:t>but most mandatory spending exempt.  </a:t>
            </a:r>
          </a:p>
          <a:p>
            <a:pPr marL="231775" indent="-231775">
              <a:spcAft>
                <a:spcPts val="1200"/>
              </a:spcAft>
              <a:buFont typeface="Wingdings" pitchFamily="2" charset="2"/>
              <a:buChar char="§"/>
            </a:pPr>
            <a:r>
              <a:rPr lang="en-US" sz="2000" dirty="0" smtClean="0">
                <a:latin typeface="Arial" pitchFamily="34" charset="0"/>
                <a:cs typeface="Arial" pitchFamily="34" charset="0"/>
              </a:rPr>
              <a:t>When applied to the non-defense, </a:t>
            </a:r>
            <a:br>
              <a:rPr lang="en-US" sz="2000" dirty="0" smtClean="0">
                <a:latin typeface="Arial" pitchFamily="34" charset="0"/>
                <a:cs typeface="Arial" pitchFamily="34" charset="0"/>
              </a:rPr>
            </a:br>
            <a:r>
              <a:rPr lang="en-US" sz="2000" dirty="0" smtClean="0">
                <a:latin typeface="Arial" pitchFamily="34" charset="0"/>
                <a:cs typeface="Arial" pitchFamily="34" charset="0"/>
              </a:rPr>
              <a:t>discretionary programs, the cuts are </a:t>
            </a:r>
            <a:br>
              <a:rPr lang="en-US" sz="2000" dirty="0" smtClean="0">
                <a:latin typeface="Arial" pitchFamily="34" charset="0"/>
                <a:cs typeface="Arial" pitchFamily="34" charset="0"/>
              </a:rPr>
            </a:br>
            <a:r>
              <a:rPr lang="en-US" sz="2000" dirty="0" smtClean="0">
                <a:latin typeface="Arial" pitchFamily="34" charset="0"/>
                <a:cs typeface="Arial" pitchFamily="34" charset="0"/>
              </a:rPr>
              <a:t>~5.2% from the FY 2012 base.</a:t>
            </a:r>
          </a:p>
          <a:p>
            <a:pPr marL="231775" indent="-231775">
              <a:spcAft>
                <a:spcPts val="1200"/>
              </a:spcAft>
              <a:buFont typeface="Wingdings" pitchFamily="2" charset="2"/>
              <a:buChar char="§"/>
            </a:pPr>
            <a:r>
              <a:rPr lang="en-US" sz="2400" dirty="0" smtClean="0">
                <a:solidFill>
                  <a:srgbClr val="FF0000"/>
                </a:solidFill>
                <a:latin typeface="Arial" pitchFamily="34" charset="0"/>
                <a:cs typeface="Arial" pitchFamily="34" charset="0"/>
              </a:rPr>
              <a:t>$~250M for SC</a:t>
            </a:r>
          </a:p>
          <a:p>
            <a:pPr marL="231775" indent="-231775">
              <a:spcAft>
                <a:spcPts val="1200"/>
              </a:spcAft>
              <a:buFont typeface="Wingdings" pitchFamily="2" charset="2"/>
              <a:buChar char="§"/>
            </a:pPr>
            <a:r>
              <a:rPr lang="en-US" sz="2000" dirty="0" smtClean="0">
                <a:latin typeface="Arial" pitchFamily="34" charset="0"/>
                <a:cs typeface="Arial" pitchFamily="34" charset="0"/>
              </a:rPr>
              <a:t>The sequester is independent of the FY 2013 appropriation.</a:t>
            </a:r>
          </a:p>
          <a:p>
            <a:pPr marL="231775" indent="-231775">
              <a:spcAft>
                <a:spcPts val="1200"/>
              </a:spcAft>
              <a:buFont typeface="Wingdings" pitchFamily="2" charset="2"/>
              <a:buChar char="§"/>
            </a:pPr>
            <a:endParaRPr lang="en-US" sz="2000" dirty="0" smtClean="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Budget During a Sequester</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5</a:t>
            </a:fld>
            <a:endParaRPr lang="en-US" dirty="0" smtClean="0">
              <a:latin typeface="Arial" charset="0"/>
              <a:cs typeface="Arial" charset="0"/>
            </a:endParaRPr>
          </a:p>
        </p:txBody>
      </p:sp>
      <p:sp>
        <p:nvSpPr>
          <p:cNvPr id="6146" name="Title 2"/>
          <p:cNvSpPr>
            <a:spLocks noGrp="1"/>
          </p:cNvSpPr>
          <p:nvPr>
            <p:ph type="title" idx="4294967295"/>
          </p:nvPr>
        </p:nvSpPr>
        <p:spPr>
          <a:xfrm>
            <a:off x="0" y="18317"/>
            <a:ext cx="9144000" cy="762000"/>
          </a:xfrm>
        </p:spPr>
        <p:txBody>
          <a:bodyPr>
            <a:normAutofit/>
          </a:bodyPr>
          <a:lstStyle/>
          <a:p>
            <a:pPr>
              <a:lnSpc>
                <a:spcPct val="85000"/>
              </a:lnSpc>
            </a:pPr>
            <a:r>
              <a:rPr lang="en-US" sz="2400" dirty="0" smtClean="0">
                <a:latin typeface="Arial" pitchFamily="34" charset="0"/>
              </a:rPr>
              <a:t>15 Years of Office of Science Funding</a:t>
            </a:r>
            <a:endParaRPr lang="en-US" sz="1300" dirty="0" smtClean="0">
              <a:latin typeface="Arial" pitchFamily="34"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graphicFrame>
        <p:nvGraphicFramePr>
          <p:cNvPr id="6" name="Chart 5"/>
          <p:cNvGraphicFramePr/>
          <p:nvPr>
            <p:extLst>
              <p:ext uri="{D42A27DB-BD31-4B8C-83A1-F6EECF244321}">
                <p14:modId xmlns:p14="http://schemas.microsoft.com/office/powerpoint/2010/main" xmlns="" val="3539413517"/>
              </p:ext>
            </p:extLst>
          </p:nvPr>
        </p:nvGraphicFramePr>
        <p:xfrm>
          <a:off x="272955" y="873457"/>
          <a:ext cx="7697338" cy="52134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705281" y="4612943"/>
            <a:ext cx="1172116" cy="276999"/>
          </a:xfrm>
          <a:prstGeom prst="rect">
            <a:avLst/>
          </a:prstGeom>
          <a:noFill/>
        </p:spPr>
        <p:txBody>
          <a:bodyPr wrap="none" rtlCol="0">
            <a:spAutoFit/>
          </a:bodyPr>
          <a:lstStyle/>
          <a:p>
            <a:r>
              <a:rPr lang="en-US" sz="1200" b="1" dirty="0" smtClean="0"/>
              <a:t>M&amp;O Contracts</a:t>
            </a:r>
            <a:endParaRPr lang="en-US" sz="1200" b="1" dirty="0"/>
          </a:p>
        </p:txBody>
      </p:sp>
      <p:sp>
        <p:nvSpPr>
          <p:cNvPr id="9" name="TextBox 8"/>
          <p:cNvSpPr txBox="1"/>
          <p:nvPr/>
        </p:nvSpPr>
        <p:spPr>
          <a:xfrm>
            <a:off x="7705281" y="2895756"/>
            <a:ext cx="604653" cy="276999"/>
          </a:xfrm>
          <a:prstGeom prst="rect">
            <a:avLst/>
          </a:prstGeom>
          <a:noFill/>
        </p:spPr>
        <p:txBody>
          <a:bodyPr wrap="none" rtlCol="0">
            <a:spAutoFit/>
          </a:bodyPr>
          <a:lstStyle/>
          <a:p>
            <a:r>
              <a:rPr lang="en-US" sz="1200" b="1" dirty="0" smtClean="0"/>
              <a:t>Grants</a:t>
            </a:r>
            <a:endParaRPr lang="en-US" sz="1200" b="1" dirty="0"/>
          </a:p>
        </p:txBody>
      </p:sp>
      <p:sp>
        <p:nvSpPr>
          <p:cNvPr id="10" name="TextBox 9"/>
          <p:cNvSpPr txBox="1"/>
          <p:nvPr/>
        </p:nvSpPr>
        <p:spPr>
          <a:xfrm>
            <a:off x="7705281" y="2580370"/>
            <a:ext cx="1438719" cy="243785"/>
          </a:xfrm>
          <a:prstGeom prst="rect">
            <a:avLst/>
          </a:prstGeom>
          <a:noFill/>
        </p:spPr>
        <p:txBody>
          <a:bodyPr wrap="square" rtlCol="0">
            <a:spAutoFit/>
          </a:bodyPr>
          <a:lstStyle/>
          <a:p>
            <a:pPr>
              <a:lnSpc>
                <a:spcPct val="80000"/>
              </a:lnSpc>
            </a:pPr>
            <a:r>
              <a:rPr lang="en-US" sz="1200" b="1" dirty="0" smtClean="0"/>
              <a:t>Coop. Agreements</a:t>
            </a:r>
            <a:endParaRPr lang="en-US" sz="1200" b="1" dirty="0"/>
          </a:p>
        </p:txBody>
      </p:sp>
      <p:sp>
        <p:nvSpPr>
          <p:cNvPr id="11" name="TextBox 10"/>
          <p:cNvSpPr txBox="1"/>
          <p:nvPr/>
        </p:nvSpPr>
        <p:spPr>
          <a:xfrm>
            <a:off x="7705281" y="2384573"/>
            <a:ext cx="1503305" cy="243785"/>
          </a:xfrm>
          <a:prstGeom prst="rect">
            <a:avLst/>
          </a:prstGeom>
          <a:noFill/>
        </p:spPr>
        <p:txBody>
          <a:bodyPr wrap="square" rtlCol="0">
            <a:spAutoFit/>
          </a:bodyPr>
          <a:lstStyle/>
          <a:p>
            <a:pPr>
              <a:lnSpc>
                <a:spcPct val="80000"/>
              </a:lnSpc>
            </a:pPr>
            <a:r>
              <a:rPr lang="en-US" sz="1200" b="1" dirty="0" smtClean="0"/>
              <a:t>Other (SCPD, SBIR,..)</a:t>
            </a:r>
            <a:endParaRPr lang="en-US" sz="1200" b="1" dirty="0"/>
          </a:p>
        </p:txBody>
      </p:sp>
      <p:sp>
        <p:nvSpPr>
          <p:cNvPr id="12" name="TextBox 11"/>
          <p:cNvSpPr txBox="1"/>
          <p:nvPr/>
        </p:nvSpPr>
        <p:spPr>
          <a:xfrm>
            <a:off x="4808838" y="1819908"/>
            <a:ext cx="1012457" cy="276999"/>
          </a:xfrm>
          <a:prstGeom prst="rect">
            <a:avLst/>
          </a:prstGeom>
          <a:noFill/>
        </p:spPr>
        <p:txBody>
          <a:bodyPr wrap="none" rtlCol="0">
            <a:spAutoFit/>
          </a:bodyPr>
          <a:lstStyle/>
          <a:p>
            <a:r>
              <a:rPr lang="en-US" sz="1200" b="1" dirty="0" smtClean="0"/>
              <a:t>Recovery Act</a:t>
            </a:r>
            <a:endParaRPr lang="en-US" sz="1200" b="1" dirty="0"/>
          </a:p>
        </p:txBody>
      </p:sp>
      <p:sp>
        <p:nvSpPr>
          <p:cNvPr id="2" name="Left Brace 1"/>
          <p:cNvSpPr/>
          <p:nvPr/>
        </p:nvSpPr>
        <p:spPr>
          <a:xfrm>
            <a:off x="5768788" y="1412211"/>
            <a:ext cx="295836" cy="1092395"/>
          </a:xfrm>
          <a:prstGeom prst="leftBrace">
            <a:avLst>
              <a:gd name="adj1" fmla="val 189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4"/>
            <a:ext cx="9144001" cy="753223"/>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defRPr/>
            </a:pPr>
            <a:r>
              <a:rPr lang="en-US" sz="2400" dirty="0" smtClean="0">
                <a:solidFill>
                  <a:srgbClr val="014B32"/>
                </a:solidFill>
                <a:latin typeface="Arial" pitchFamily="34" charset="0"/>
              </a:rPr>
              <a:t>Impact on Industry:</a:t>
            </a:r>
            <a:br>
              <a:rPr lang="en-US" sz="2400" dirty="0" smtClean="0">
                <a:solidFill>
                  <a:srgbClr val="014B32"/>
                </a:solidFill>
                <a:latin typeface="Arial" pitchFamily="34" charset="0"/>
              </a:rPr>
            </a:br>
            <a:r>
              <a:rPr lang="en-US" sz="2400" dirty="0" smtClean="0">
                <a:solidFill>
                  <a:srgbClr val="014B32"/>
                </a:solidFill>
                <a:latin typeface="Arial" pitchFamily="34" charset="0"/>
              </a:rPr>
              <a:t>Applied mathematics and computing sciences</a:t>
            </a:r>
            <a:endParaRPr lang="en-US" sz="2400" dirty="0">
              <a:solidFill>
                <a:srgbClr val="014B32"/>
              </a:solidFill>
              <a:latin typeface="Arial" pitchFamily="34" charset="0"/>
            </a:endParaRPr>
          </a:p>
        </p:txBody>
      </p:sp>
      <p:sp>
        <p:nvSpPr>
          <p:cNvPr id="7" name="Content Placeholder 6"/>
          <p:cNvSpPr>
            <a:spLocks noGrp="1"/>
          </p:cNvSpPr>
          <p:nvPr>
            <p:ph sz="quarter" idx="4"/>
          </p:nvPr>
        </p:nvSpPr>
        <p:spPr>
          <a:xfrm>
            <a:off x="94129" y="1555978"/>
            <a:ext cx="2218765" cy="4118681"/>
          </a:xfrm>
        </p:spPr>
        <p:txBody>
          <a:bodyPr>
            <a:noAutofit/>
          </a:bodyPr>
          <a:lstStyle/>
          <a:p>
            <a:pPr marL="176213" indent="-176213">
              <a:spcBef>
                <a:spcPts val="0"/>
              </a:spcBef>
              <a:spcAft>
                <a:spcPts val="1200"/>
              </a:spcAft>
              <a:buFont typeface="Wingdings" pitchFamily="2" charset="2"/>
              <a:buChar char="§"/>
              <a:tabLst>
                <a:tab pos="117475" algn="l"/>
              </a:tabLst>
            </a:pPr>
            <a:r>
              <a:rPr lang="en-US" sz="1800" b="0" dirty="0" smtClean="0">
                <a:solidFill>
                  <a:schemeClr val="tx1"/>
                </a:solidFill>
                <a:latin typeface="+mn-lt"/>
              </a:rPr>
              <a:t>MPICH – Message passing library</a:t>
            </a:r>
          </a:p>
          <a:p>
            <a:pPr marL="176213" indent="-176213">
              <a:spcBef>
                <a:spcPts val="0"/>
              </a:spcBef>
              <a:spcAft>
                <a:spcPts val="1200"/>
              </a:spcAft>
              <a:buFont typeface="Wingdings" pitchFamily="2" charset="2"/>
              <a:buChar char="§"/>
              <a:tabLst>
                <a:tab pos="117475" algn="l"/>
              </a:tabLst>
            </a:pPr>
            <a:r>
              <a:rPr lang="en-US" sz="1800" b="0" dirty="0" err="1" smtClean="0">
                <a:solidFill>
                  <a:schemeClr val="tx1"/>
                </a:solidFill>
                <a:latin typeface="+mn-lt"/>
              </a:rPr>
              <a:t>Fastbit</a:t>
            </a:r>
            <a:r>
              <a:rPr lang="en-US" sz="1800" b="0" dirty="0" smtClean="0">
                <a:solidFill>
                  <a:schemeClr val="tx1"/>
                </a:solidFill>
                <a:latin typeface="+mn-lt"/>
              </a:rPr>
              <a:t> – Search algorithm for large-scale datasets </a:t>
            </a:r>
          </a:p>
          <a:p>
            <a:pPr marL="176213" indent="-176213">
              <a:spcBef>
                <a:spcPts val="0"/>
              </a:spcBef>
              <a:spcAft>
                <a:spcPts val="1200"/>
              </a:spcAft>
              <a:buFont typeface="Wingdings" pitchFamily="2" charset="2"/>
              <a:buChar char="§"/>
              <a:tabLst>
                <a:tab pos="117475" algn="l"/>
              </a:tabLst>
            </a:pPr>
            <a:r>
              <a:rPr lang="en-US" sz="1800" b="0" dirty="0" smtClean="0">
                <a:solidFill>
                  <a:schemeClr val="tx1"/>
                </a:solidFill>
                <a:latin typeface="+mn-lt"/>
              </a:rPr>
              <a:t>OSCARS - On-demand virtual network circuits </a:t>
            </a:r>
          </a:p>
          <a:p>
            <a:pPr marL="176213" indent="-176213">
              <a:spcBef>
                <a:spcPts val="0"/>
              </a:spcBef>
              <a:spcAft>
                <a:spcPts val="1200"/>
              </a:spcAft>
              <a:buFont typeface="Wingdings" pitchFamily="2" charset="2"/>
              <a:buChar char="§"/>
              <a:tabLst>
                <a:tab pos="117475" algn="l"/>
              </a:tabLst>
            </a:pPr>
            <a:r>
              <a:rPr lang="en-US" sz="1800" b="0" i="1" dirty="0" err="1" smtClean="0">
                <a:solidFill>
                  <a:schemeClr val="tx1"/>
                </a:solidFill>
                <a:latin typeface="+mn-lt"/>
              </a:rPr>
              <a:t>perfSONAR</a:t>
            </a:r>
            <a:r>
              <a:rPr lang="en-US" sz="1800" b="0" i="1" dirty="0" smtClean="0">
                <a:solidFill>
                  <a:schemeClr val="tx1"/>
                </a:solidFill>
                <a:latin typeface="+mn-lt"/>
              </a:rPr>
              <a:t> - </a:t>
            </a:r>
            <a:r>
              <a:rPr lang="en-US" sz="1800" b="0" dirty="0" smtClean="0">
                <a:solidFill>
                  <a:schemeClr val="tx1"/>
                </a:solidFill>
                <a:latin typeface="+mn-lt"/>
              </a:rPr>
              <a:t>network performance monitoring	</a:t>
            </a:r>
          </a:p>
        </p:txBody>
      </p:sp>
      <p:grpSp>
        <p:nvGrpSpPr>
          <p:cNvPr id="3" name="Group 45"/>
          <p:cNvGrpSpPr/>
          <p:nvPr/>
        </p:nvGrpSpPr>
        <p:grpSpPr>
          <a:xfrm>
            <a:off x="2514600" y="887506"/>
            <a:ext cx="6683187" cy="5365376"/>
            <a:chOff x="3862316" y="1295400"/>
            <a:chExt cx="5668373" cy="5361296"/>
          </a:xfrm>
        </p:grpSpPr>
        <p:sp>
          <p:nvSpPr>
            <p:cNvPr id="45" name="Rectangle 44"/>
            <p:cNvSpPr/>
            <p:nvPr/>
          </p:nvSpPr>
          <p:spPr>
            <a:xfrm>
              <a:off x="3862316" y="6164244"/>
              <a:ext cx="5281684" cy="245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200px-QLogic_Logo.png"/>
            <p:cNvPicPr>
              <a:picLocks noChangeAspect="1"/>
            </p:cNvPicPr>
            <p:nvPr/>
          </p:nvPicPr>
          <p:blipFill>
            <a:blip r:embed="rId2" cstate="print"/>
            <a:stretch>
              <a:fillRect/>
            </a:stretch>
          </p:blipFill>
          <p:spPr>
            <a:xfrm>
              <a:off x="4672180" y="5443184"/>
              <a:ext cx="904068" cy="533400"/>
            </a:xfrm>
            <a:prstGeom prst="rect">
              <a:avLst/>
            </a:prstGeom>
          </p:spPr>
        </p:pic>
        <p:pic>
          <p:nvPicPr>
            <p:cNvPr id="37" name="Picture 36"/>
            <p:cNvPicPr>
              <a:picLocks noChangeAspect="1"/>
            </p:cNvPicPr>
            <p:nvPr/>
          </p:nvPicPr>
          <p:blipFill>
            <a:blip r:embed="rId3" cstate="print"/>
            <a:stretch>
              <a:fillRect/>
            </a:stretch>
          </p:blipFill>
          <p:spPr>
            <a:xfrm>
              <a:off x="4876800" y="4724401"/>
              <a:ext cx="1219200" cy="403476"/>
            </a:xfrm>
            <a:prstGeom prst="rect">
              <a:avLst/>
            </a:prstGeom>
          </p:spPr>
        </p:pic>
        <p:pic>
          <p:nvPicPr>
            <p:cNvPr id="34" name="Picture 33"/>
            <p:cNvPicPr>
              <a:picLocks noChangeAspect="1"/>
            </p:cNvPicPr>
            <p:nvPr/>
          </p:nvPicPr>
          <p:blipFill>
            <a:blip r:embed="rId4" cstate="print"/>
            <a:srcRect t="21221" b="22508"/>
            <a:stretch>
              <a:fillRect/>
            </a:stretch>
          </p:blipFill>
          <p:spPr>
            <a:xfrm>
              <a:off x="5531148" y="6172200"/>
              <a:ext cx="1936452" cy="381000"/>
            </a:xfrm>
            <a:prstGeom prst="rect">
              <a:avLst/>
            </a:prstGeom>
          </p:spPr>
        </p:pic>
        <p:pic>
          <p:nvPicPr>
            <p:cNvPr id="33" name="Picture 32" descr="internet2_logo1.jpg"/>
            <p:cNvPicPr>
              <a:picLocks noChangeAspect="1"/>
            </p:cNvPicPr>
            <p:nvPr/>
          </p:nvPicPr>
          <p:blipFill>
            <a:blip r:embed="rId5" cstate="print"/>
            <a:stretch>
              <a:fillRect/>
            </a:stretch>
          </p:blipFill>
          <p:spPr>
            <a:xfrm>
              <a:off x="4121624" y="3581400"/>
              <a:ext cx="1136176" cy="843403"/>
            </a:xfrm>
            <a:prstGeom prst="rect">
              <a:avLst/>
            </a:prstGeom>
          </p:spPr>
        </p:pic>
        <p:pic>
          <p:nvPicPr>
            <p:cNvPr id="9" name="Picture 8" descr="roguewavelogo.jpg"/>
            <p:cNvPicPr>
              <a:picLocks noChangeAspect="1"/>
            </p:cNvPicPr>
            <p:nvPr/>
          </p:nvPicPr>
          <p:blipFill>
            <a:blip r:embed="rId6" cstate="print"/>
            <a:stretch>
              <a:fillRect/>
            </a:stretch>
          </p:blipFill>
          <p:spPr>
            <a:xfrm>
              <a:off x="7509165" y="1828800"/>
              <a:ext cx="872836" cy="685800"/>
            </a:xfrm>
            <a:prstGeom prst="rect">
              <a:avLst/>
            </a:prstGeom>
          </p:spPr>
        </p:pic>
        <p:pic>
          <p:nvPicPr>
            <p:cNvPr id="11" name="Picture 10" descr="150px-Tux_svg.png"/>
            <p:cNvPicPr>
              <a:picLocks noChangeAspect="1"/>
            </p:cNvPicPr>
            <p:nvPr/>
          </p:nvPicPr>
          <p:blipFill>
            <a:blip r:embed="rId7" cstate="print"/>
            <a:stretch>
              <a:fillRect/>
            </a:stretch>
          </p:blipFill>
          <p:spPr>
            <a:xfrm>
              <a:off x="6324601" y="2057400"/>
              <a:ext cx="1428751" cy="1676400"/>
            </a:xfrm>
            <a:prstGeom prst="rect">
              <a:avLst/>
            </a:prstGeom>
          </p:spPr>
        </p:pic>
        <p:pic>
          <p:nvPicPr>
            <p:cNvPr id="13" name="Picture 12" descr="Cray_logo.png"/>
            <p:cNvPicPr>
              <a:picLocks noChangeAspect="1"/>
            </p:cNvPicPr>
            <p:nvPr/>
          </p:nvPicPr>
          <p:blipFill>
            <a:blip r:embed="rId8" cstate="print"/>
            <a:stretch>
              <a:fillRect/>
            </a:stretch>
          </p:blipFill>
          <p:spPr>
            <a:xfrm>
              <a:off x="5429250" y="5257800"/>
              <a:ext cx="1809751" cy="285750"/>
            </a:xfrm>
            <a:prstGeom prst="rect">
              <a:avLst/>
            </a:prstGeom>
          </p:spPr>
        </p:pic>
        <p:pic>
          <p:nvPicPr>
            <p:cNvPr id="14" name="Picture 13" descr="200px-Nvidia_logo_svg.png"/>
            <p:cNvPicPr>
              <a:picLocks noChangeAspect="1"/>
            </p:cNvPicPr>
            <p:nvPr/>
          </p:nvPicPr>
          <p:blipFill>
            <a:blip r:embed="rId9" cstate="print"/>
            <a:stretch>
              <a:fillRect/>
            </a:stretch>
          </p:blipFill>
          <p:spPr>
            <a:xfrm>
              <a:off x="5213444" y="2956560"/>
              <a:ext cx="1462301" cy="1169841"/>
            </a:xfrm>
            <a:prstGeom prst="rect">
              <a:avLst/>
            </a:prstGeom>
          </p:spPr>
        </p:pic>
        <p:pic>
          <p:nvPicPr>
            <p:cNvPr id="15" name="Picture 14" descr="250px-Yahoo_Logo_svg.png"/>
            <p:cNvPicPr>
              <a:picLocks noChangeAspect="1"/>
            </p:cNvPicPr>
            <p:nvPr/>
          </p:nvPicPr>
          <p:blipFill>
            <a:blip r:embed="rId10" cstate="print"/>
            <a:stretch>
              <a:fillRect/>
            </a:stretch>
          </p:blipFill>
          <p:spPr>
            <a:xfrm>
              <a:off x="4055586" y="4343401"/>
              <a:ext cx="1735614" cy="333238"/>
            </a:xfrm>
            <a:prstGeom prst="rect">
              <a:avLst/>
            </a:prstGeom>
          </p:spPr>
        </p:pic>
        <p:pic>
          <p:nvPicPr>
            <p:cNvPr id="16" name="Picture 15" descr="200px-IBM_logo_svg.png"/>
            <p:cNvPicPr>
              <a:picLocks noChangeAspect="1"/>
            </p:cNvPicPr>
            <p:nvPr/>
          </p:nvPicPr>
          <p:blipFill>
            <a:blip r:embed="rId11" cstate="print"/>
            <a:stretch>
              <a:fillRect/>
            </a:stretch>
          </p:blipFill>
          <p:spPr>
            <a:xfrm>
              <a:off x="4267201" y="1813560"/>
              <a:ext cx="1181100" cy="472440"/>
            </a:xfrm>
            <a:prstGeom prst="rect">
              <a:avLst/>
            </a:prstGeom>
          </p:spPr>
        </p:pic>
        <p:sp>
          <p:nvSpPr>
            <p:cNvPr id="18" name="TextBox 17"/>
            <p:cNvSpPr txBox="1"/>
            <p:nvPr/>
          </p:nvSpPr>
          <p:spPr>
            <a:xfrm>
              <a:off x="6705602" y="2860344"/>
              <a:ext cx="723275" cy="369332"/>
            </a:xfrm>
            <a:prstGeom prst="rect">
              <a:avLst/>
            </a:prstGeom>
            <a:noFill/>
          </p:spPr>
          <p:txBody>
            <a:bodyPr wrap="none" rtlCol="0">
              <a:spAutoFit/>
            </a:bodyPr>
            <a:lstStyle/>
            <a:p>
              <a:r>
                <a:rPr lang="en-US" dirty="0" smtClean="0">
                  <a:solidFill>
                    <a:schemeClr val="tx1">
                      <a:lumMod val="75000"/>
                      <a:lumOff val="25000"/>
                    </a:schemeClr>
                  </a:solidFill>
                  <a:latin typeface="Baskerville Old Face" pitchFamily="18" charset="0"/>
                </a:rPr>
                <a:t>Linux</a:t>
              </a:r>
              <a:endParaRPr lang="en-US" dirty="0">
                <a:solidFill>
                  <a:schemeClr val="tx1">
                    <a:lumMod val="75000"/>
                    <a:lumOff val="25000"/>
                  </a:schemeClr>
                </a:solidFill>
                <a:latin typeface="Baskerville Old Face" pitchFamily="18" charset="0"/>
              </a:endParaRPr>
            </a:p>
          </p:txBody>
        </p:sp>
        <p:pic>
          <p:nvPicPr>
            <p:cNvPr id="22" name="Picture 21" descr="250px-AMD_Logo_svg.png"/>
            <p:cNvPicPr>
              <a:picLocks noChangeAspect="1"/>
            </p:cNvPicPr>
            <p:nvPr/>
          </p:nvPicPr>
          <p:blipFill>
            <a:blip r:embed="rId12" cstate="print"/>
            <a:stretch>
              <a:fillRect/>
            </a:stretch>
          </p:blipFill>
          <p:spPr>
            <a:xfrm>
              <a:off x="7467600" y="6143549"/>
              <a:ext cx="1524000" cy="316992"/>
            </a:xfrm>
            <a:prstGeom prst="rect">
              <a:avLst/>
            </a:prstGeom>
          </p:spPr>
        </p:pic>
        <p:pic>
          <p:nvPicPr>
            <p:cNvPr id="25" name="Picture 24" descr="pic_header_logo.jpg"/>
            <p:cNvPicPr>
              <a:picLocks noChangeAspect="1"/>
            </p:cNvPicPr>
            <p:nvPr/>
          </p:nvPicPr>
          <p:blipFill>
            <a:blip r:embed="rId13" cstate="print"/>
            <a:srcRect l="9174" r="59174"/>
            <a:stretch>
              <a:fillRect/>
            </a:stretch>
          </p:blipFill>
          <p:spPr>
            <a:xfrm>
              <a:off x="7829549" y="2667000"/>
              <a:ext cx="1314451" cy="457200"/>
            </a:xfrm>
            <a:prstGeom prst="rect">
              <a:avLst/>
            </a:prstGeom>
          </p:spPr>
        </p:pic>
        <p:pic>
          <p:nvPicPr>
            <p:cNvPr id="20" name="Picture 19" descr="100px-Matlab_Logo.png"/>
            <p:cNvPicPr>
              <a:picLocks noChangeAspect="1"/>
            </p:cNvPicPr>
            <p:nvPr/>
          </p:nvPicPr>
          <p:blipFill>
            <a:blip r:embed="rId14" cstate="print"/>
            <a:stretch>
              <a:fillRect/>
            </a:stretch>
          </p:blipFill>
          <p:spPr>
            <a:xfrm>
              <a:off x="8458201" y="2202179"/>
              <a:ext cx="685801" cy="617221"/>
            </a:xfrm>
            <a:prstGeom prst="rect">
              <a:avLst/>
            </a:prstGeom>
          </p:spPr>
        </p:pic>
        <p:pic>
          <p:nvPicPr>
            <p:cNvPr id="4098" name="Picture 2" descr="Logo for NetEffect Inc.">
              <a:hlinkClick r:id="rId15"/>
            </p:cNvPr>
            <p:cNvPicPr>
              <a:picLocks noChangeAspect="1" noChangeArrowheads="1"/>
            </p:cNvPicPr>
            <p:nvPr/>
          </p:nvPicPr>
          <p:blipFill>
            <a:blip r:embed="rId16" cstate="print"/>
            <a:srcRect/>
            <a:stretch>
              <a:fillRect/>
            </a:stretch>
          </p:blipFill>
          <p:spPr bwMode="auto">
            <a:xfrm>
              <a:off x="6746544" y="3845257"/>
              <a:ext cx="1295400" cy="358506"/>
            </a:xfrm>
            <a:prstGeom prst="rect">
              <a:avLst/>
            </a:prstGeom>
            <a:noFill/>
          </p:spPr>
        </p:pic>
        <p:pic>
          <p:nvPicPr>
            <p:cNvPr id="29" name="Picture 28" descr="logo_aws.gif"/>
            <p:cNvPicPr>
              <a:picLocks noChangeAspect="1"/>
            </p:cNvPicPr>
            <p:nvPr/>
          </p:nvPicPr>
          <p:blipFill>
            <a:blip r:embed="rId17" cstate="print"/>
            <a:stretch>
              <a:fillRect/>
            </a:stretch>
          </p:blipFill>
          <p:spPr>
            <a:xfrm>
              <a:off x="3962400" y="2514601"/>
              <a:ext cx="1371600" cy="501805"/>
            </a:xfrm>
            <a:prstGeom prst="rect">
              <a:avLst/>
            </a:prstGeom>
          </p:spPr>
        </p:pic>
        <p:pic>
          <p:nvPicPr>
            <p:cNvPr id="31" name="Picture 30" descr="absoft.jpg"/>
            <p:cNvPicPr>
              <a:picLocks noChangeAspect="1"/>
            </p:cNvPicPr>
            <p:nvPr/>
          </p:nvPicPr>
          <p:blipFill>
            <a:blip r:embed="rId18" cstate="print"/>
            <a:stretch>
              <a:fillRect/>
            </a:stretch>
          </p:blipFill>
          <p:spPr>
            <a:xfrm>
              <a:off x="6477000" y="1447800"/>
              <a:ext cx="1447800" cy="289560"/>
            </a:xfrm>
            <a:prstGeom prst="rect">
              <a:avLst/>
            </a:prstGeom>
          </p:spPr>
        </p:pic>
        <p:pic>
          <p:nvPicPr>
            <p:cNvPr id="24" name="Picture 23" descr="python-logo.gif"/>
            <p:cNvPicPr>
              <a:picLocks noChangeAspect="1"/>
            </p:cNvPicPr>
            <p:nvPr/>
          </p:nvPicPr>
          <p:blipFill>
            <a:blip r:embed="rId19" cstate="print"/>
            <a:stretch>
              <a:fillRect/>
            </a:stretch>
          </p:blipFill>
          <p:spPr>
            <a:xfrm>
              <a:off x="3933825" y="5980421"/>
              <a:ext cx="2009775" cy="676275"/>
            </a:xfrm>
            <a:prstGeom prst="rect">
              <a:avLst/>
            </a:prstGeom>
          </p:spPr>
        </p:pic>
        <p:pic>
          <p:nvPicPr>
            <p:cNvPr id="30" name="Picture 29" descr="logo-top-m.gif"/>
            <p:cNvPicPr>
              <a:picLocks noChangeAspect="1"/>
            </p:cNvPicPr>
            <p:nvPr/>
          </p:nvPicPr>
          <p:blipFill>
            <a:blip r:embed="rId20" cstate="print"/>
            <a:stretch>
              <a:fillRect/>
            </a:stretch>
          </p:blipFill>
          <p:spPr>
            <a:xfrm>
              <a:off x="6210300" y="4705350"/>
              <a:ext cx="1409700" cy="400050"/>
            </a:xfrm>
            <a:prstGeom prst="rect">
              <a:avLst/>
            </a:prstGeom>
          </p:spPr>
        </p:pic>
        <p:pic>
          <p:nvPicPr>
            <p:cNvPr id="35" name="Picture 34"/>
            <p:cNvPicPr>
              <a:picLocks noChangeAspect="1"/>
            </p:cNvPicPr>
            <p:nvPr/>
          </p:nvPicPr>
          <p:blipFill>
            <a:blip r:embed="rId21" cstate="print"/>
            <a:stretch>
              <a:fillRect/>
            </a:stretch>
          </p:blipFill>
          <p:spPr>
            <a:xfrm>
              <a:off x="7696201" y="5371896"/>
              <a:ext cx="1447801" cy="727771"/>
            </a:xfrm>
            <a:prstGeom prst="rect">
              <a:avLst/>
            </a:prstGeom>
          </p:spPr>
        </p:pic>
        <p:pic>
          <p:nvPicPr>
            <p:cNvPr id="36" name="Picture 35"/>
            <p:cNvPicPr>
              <a:picLocks noChangeAspect="1"/>
            </p:cNvPicPr>
            <p:nvPr/>
          </p:nvPicPr>
          <p:blipFill>
            <a:blip r:embed="rId22" cstate="print"/>
            <a:stretch>
              <a:fillRect/>
            </a:stretch>
          </p:blipFill>
          <p:spPr>
            <a:xfrm>
              <a:off x="7535333" y="5029200"/>
              <a:ext cx="1608667" cy="304800"/>
            </a:xfrm>
            <a:prstGeom prst="rect">
              <a:avLst/>
            </a:prstGeom>
          </p:spPr>
        </p:pic>
        <p:pic>
          <p:nvPicPr>
            <p:cNvPr id="38" name="Picture 37"/>
            <p:cNvPicPr>
              <a:picLocks noChangeAspect="1"/>
            </p:cNvPicPr>
            <p:nvPr/>
          </p:nvPicPr>
          <p:blipFill>
            <a:blip r:embed="rId23" cstate="print"/>
            <a:stretch>
              <a:fillRect/>
            </a:stretch>
          </p:blipFill>
          <p:spPr>
            <a:xfrm>
              <a:off x="4080681" y="3276600"/>
              <a:ext cx="1231712" cy="339952"/>
            </a:xfrm>
            <a:prstGeom prst="rect">
              <a:avLst/>
            </a:prstGeom>
          </p:spPr>
        </p:pic>
        <p:pic>
          <p:nvPicPr>
            <p:cNvPr id="40" name="Picture 39"/>
            <p:cNvPicPr>
              <a:picLocks noChangeAspect="1"/>
            </p:cNvPicPr>
            <p:nvPr/>
          </p:nvPicPr>
          <p:blipFill>
            <a:blip r:embed="rId24" cstate="print"/>
            <a:stretch>
              <a:fillRect/>
            </a:stretch>
          </p:blipFill>
          <p:spPr>
            <a:xfrm>
              <a:off x="5361296" y="2625726"/>
              <a:ext cx="1295400" cy="269875"/>
            </a:xfrm>
            <a:prstGeom prst="rect">
              <a:avLst/>
            </a:prstGeom>
          </p:spPr>
        </p:pic>
        <p:pic>
          <p:nvPicPr>
            <p:cNvPr id="41" name="Picture 40"/>
            <p:cNvPicPr>
              <a:picLocks noChangeAspect="1"/>
            </p:cNvPicPr>
            <p:nvPr/>
          </p:nvPicPr>
          <p:blipFill>
            <a:blip r:embed="rId25" cstate="print"/>
            <a:stretch>
              <a:fillRect/>
            </a:stretch>
          </p:blipFill>
          <p:spPr>
            <a:xfrm>
              <a:off x="4643717" y="1371600"/>
              <a:ext cx="1680883" cy="228600"/>
            </a:xfrm>
            <a:prstGeom prst="rect">
              <a:avLst/>
            </a:prstGeom>
          </p:spPr>
        </p:pic>
        <p:pic>
          <p:nvPicPr>
            <p:cNvPr id="43" name="Picture 42"/>
            <p:cNvPicPr>
              <a:picLocks noChangeAspect="1"/>
            </p:cNvPicPr>
            <p:nvPr/>
          </p:nvPicPr>
          <p:blipFill>
            <a:blip r:embed="rId26" cstate="print"/>
            <a:stretch>
              <a:fillRect/>
            </a:stretch>
          </p:blipFill>
          <p:spPr>
            <a:xfrm>
              <a:off x="8077200" y="1295400"/>
              <a:ext cx="1066800" cy="497150"/>
            </a:xfrm>
            <a:prstGeom prst="rect">
              <a:avLst/>
            </a:prstGeom>
          </p:spPr>
        </p:pic>
        <p:pic>
          <p:nvPicPr>
            <p:cNvPr id="10" name="Picture 9" descr="250px-Cisco_logo_svg.png"/>
            <p:cNvPicPr>
              <a:picLocks noChangeAspect="1"/>
            </p:cNvPicPr>
            <p:nvPr/>
          </p:nvPicPr>
          <p:blipFill>
            <a:blip r:embed="rId27" cstate="print"/>
            <a:stretch>
              <a:fillRect/>
            </a:stretch>
          </p:blipFill>
          <p:spPr>
            <a:xfrm>
              <a:off x="7772400" y="4191001"/>
              <a:ext cx="1371600" cy="724205"/>
            </a:xfrm>
            <a:prstGeom prst="rect">
              <a:avLst/>
            </a:prstGeom>
          </p:spPr>
        </p:pic>
        <p:pic>
          <p:nvPicPr>
            <p:cNvPr id="26" name="Picture 25" descr="miricom.png"/>
            <p:cNvPicPr>
              <a:picLocks noChangeAspect="1"/>
            </p:cNvPicPr>
            <p:nvPr/>
          </p:nvPicPr>
          <p:blipFill>
            <a:blip r:embed="rId28" cstate="print"/>
            <a:stretch>
              <a:fillRect/>
            </a:stretch>
          </p:blipFill>
          <p:spPr>
            <a:xfrm>
              <a:off x="7391400" y="5410200"/>
              <a:ext cx="1131571" cy="228600"/>
            </a:xfrm>
            <a:prstGeom prst="rect">
              <a:avLst/>
            </a:prstGeom>
          </p:spPr>
        </p:pic>
        <p:pic>
          <p:nvPicPr>
            <p:cNvPr id="48" name="Picture 47" descr="The_Microsoft_logo_&amp;_slogan.png"/>
            <p:cNvPicPr>
              <a:picLocks noChangeAspect="1"/>
            </p:cNvPicPr>
            <p:nvPr/>
          </p:nvPicPr>
          <p:blipFill>
            <a:blip r:embed="rId29" cstate="print"/>
            <a:srcRect r="36759" b="-941"/>
            <a:stretch>
              <a:fillRect/>
            </a:stretch>
          </p:blipFill>
          <p:spPr>
            <a:xfrm>
              <a:off x="5691116" y="5710509"/>
              <a:ext cx="1897039" cy="309190"/>
            </a:xfrm>
            <a:prstGeom prst="rect">
              <a:avLst/>
            </a:prstGeom>
          </p:spPr>
        </p:pic>
        <p:pic>
          <p:nvPicPr>
            <p:cNvPr id="49" name="Picture 48" descr="293px-Intel-logo_svg.png"/>
            <p:cNvPicPr>
              <a:picLocks noChangeAspect="1"/>
            </p:cNvPicPr>
            <p:nvPr/>
          </p:nvPicPr>
          <p:blipFill>
            <a:blip r:embed="rId30" cstate="print"/>
            <a:stretch>
              <a:fillRect/>
            </a:stretch>
          </p:blipFill>
          <p:spPr>
            <a:xfrm>
              <a:off x="5581934" y="1764973"/>
              <a:ext cx="1146412" cy="759058"/>
            </a:xfrm>
            <a:prstGeom prst="rect">
              <a:avLst/>
            </a:prstGeom>
          </p:spPr>
        </p:pic>
        <p:pic>
          <p:nvPicPr>
            <p:cNvPr id="50" name="Picture 49" descr="267px-Dell_svg.png"/>
            <p:cNvPicPr>
              <a:picLocks noChangeAspect="1"/>
            </p:cNvPicPr>
            <p:nvPr/>
          </p:nvPicPr>
          <p:blipFill>
            <a:blip r:embed="rId31" cstate="print"/>
            <a:stretch>
              <a:fillRect/>
            </a:stretch>
          </p:blipFill>
          <p:spPr>
            <a:xfrm>
              <a:off x="3957850" y="4843824"/>
              <a:ext cx="862154" cy="862154"/>
            </a:xfrm>
            <a:prstGeom prst="rect">
              <a:avLst/>
            </a:prstGeom>
          </p:spPr>
        </p:pic>
        <p:pic>
          <p:nvPicPr>
            <p:cNvPr id="51" name="Picture 50" descr="HP_D_B_RGB_72_MX+space.png"/>
            <p:cNvPicPr>
              <a:picLocks noChangeAspect="1"/>
            </p:cNvPicPr>
            <p:nvPr/>
          </p:nvPicPr>
          <p:blipFill>
            <a:blip r:embed="rId32" cstate="print"/>
            <a:stretch>
              <a:fillRect/>
            </a:stretch>
          </p:blipFill>
          <p:spPr>
            <a:xfrm>
              <a:off x="7529016" y="2875132"/>
              <a:ext cx="2001673" cy="1501255"/>
            </a:xfrm>
            <a:prstGeom prst="rect">
              <a:avLst/>
            </a:prstGeom>
          </p:spPr>
        </p:pic>
        <p:pic>
          <p:nvPicPr>
            <p:cNvPr id="52" name="Picture 51" descr="642px-Netgearlogo_svg.png"/>
            <p:cNvPicPr>
              <a:picLocks noChangeAspect="1"/>
            </p:cNvPicPr>
            <p:nvPr/>
          </p:nvPicPr>
          <p:blipFill>
            <a:blip r:embed="rId33" cstate="print"/>
            <a:stretch>
              <a:fillRect/>
            </a:stretch>
          </p:blipFill>
          <p:spPr>
            <a:xfrm>
              <a:off x="6033543" y="4335443"/>
              <a:ext cx="1500447" cy="193983"/>
            </a:xfrm>
            <a:prstGeom prst="rect">
              <a:avLst/>
            </a:prstGeom>
          </p:spPr>
        </p:pic>
      </p:grpSp>
      <p:sp>
        <p:nvSpPr>
          <p:cNvPr id="39" name="Rectangle 38"/>
          <p:cNvSpPr/>
          <p:nvPr/>
        </p:nvSpPr>
        <p:spPr>
          <a:xfrm>
            <a:off x="40341" y="1465729"/>
            <a:ext cx="2326341" cy="41820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Slide Number Placeholder 3"/>
          <p:cNvSpPr txBox="1">
            <a:spLocks/>
          </p:cNvSpPr>
          <p:nvPr/>
        </p:nvSpPr>
        <p:spPr>
          <a:xfrm>
            <a:off x="8413750" y="6351588"/>
            <a:ext cx="381000" cy="365125"/>
          </a:xfrm>
          <a:prstGeom prst="rect">
            <a:avLst/>
          </a:prstGeom>
        </p:spPr>
        <p:txBody>
          <a:bodyPr vert="horz" lIns="91429" tIns="45714" rIns="91429" bIns="45714" rtlCol="0" anchor="ctr"/>
          <a:lstStyle/>
          <a:p>
            <a:pPr marR="0" lvl="0" indent="0" algn="ctr">
              <a:lnSpc>
                <a:spcPct val="100000"/>
              </a:lnSpc>
              <a:buClrTx/>
              <a:buSzTx/>
              <a:buFontTx/>
              <a:buNone/>
              <a:tabLst/>
              <a:defRPr/>
            </a:pPr>
            <a:fld id="{8F7F0FD8-C4D8-4FC8-ACE5-C8022F3C3BAB}" type="slidenum">
              <a:rPr lang="en-US" sz="1100" smtClean="0">
                <a:solidFill>
                  <a:srgbClr val="106636"/>
                </a:solidFill>
                <a:latin typeface="Arial" pitchFamily="34" charset="0"/>
                <a:cs typeface="Arial" pitchFamily="34" charset="0"/>
              </a:rPr>
              <a:pPr marR="0" lvl="0" indent="0" algn="ctr">
                <a:lnSpc>
                  <a:spcPct val="100000"/>
                </a:lnSpc>
                <a:buClrTx/>
                <a:buSzTx/>
                <a:buFontTx/>
                <a:buNone/>
                <a:tabLst/>
                <a:defRPr/>
              </a:pPr>
              <a:t>6</a:t>
            </a:fld>
            <a:endParaRPr lang="en-US" sz="11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xmlns="" val="942559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05231" y="993495"/>
            <a:ext cx="3287277" cy="5412548"/>
          </a:xfrm>
          <a:prstGeom prst="rect">
            <a:avLst/>
          </a:prstGeom>
          <a:solidFill>
            <a:schemeClr val="bg1"/>
          </a:solidFill>
        </p:spPr>
        <p:txBody>
          <a:bodyPr>
            <a:noAutofit/>
          </a:bodyPr>
          <a:lstStyle/>
          <a:p>
            <a:pPr lvl="0">
              <a:lnSpc>
                <a:spcPct val="95000"/>
              </a:lnSpc>
              <a:spcBef>
                <a:spcPts val="0"/>
              </a:spcBef>
              <a:spcAft>
                <a:spcPts val="600"/>
              </a:spcAft>
              <a:defRPr/>
            </a:pPr>
            <a:r>
              <a:rPr lang="en-US" sz="1400" b="1" dirty="0">
                <a:latin typeface="Arial" pitchFamily="34" charset="0"/>
                <a:cs typeface="Arial" pitchFamily="34" charset="0"/>
              </a:rPr>
              <a:t>GE </a:t>
            </a:r>
            <a:r>
              <a:rPr lang="en-US" sz="1400" dirty="0">
                <a:latin typeface="Arial" pitchFamily="34" charset="0"/>
                <a:cs typeface="Arial" pitchFamily="34" charset="0"/>
              </a:rPr>
              <a:t>determined the effects of unsteady flow interactions between blade rows on the efficiency of </a:t>
            </a:r>
            <a:r>
              <a:rPr lang="en-US" sz="1400" dirty="0" smtClean="0">
                <a:latin typeface="Arial" pitchFamily="34" charset="0"/>
                <a:cs typeface="Arial" pitchFamily="34" charset="0"/>
              </a:rPr>
              <a:t>turbines.</a:t>
            </a:r>
          </a:p>
          <a:p>
            <a:pPr lvl="0">
              <a:lnSpc>
                <a:spcPct val="95000"/>
              </a:lnSpc>
              <a:spcBef>
                <a:spcPts val="0"/>
              </a:spcBef>
              <a:spcAft>
                <a:spcPts val="600"/>
              </a:spcAft>
              <a:defRPr/>
            </a:pPr>
            <a:endParaRPr lang="en-US" sz="1400" dirty="0">
              <a:latin typeface="Arial" pitchFamily="34" charset="0"/>
              <a:cs typeface="Arial" pitchFamily="34" charset="0"/>
            </a:endParaRPr>
          </a:p>
          <a:p>
            <a:pPr lvl="0">
              <a:lnSpc>
                <a:spcPct val="95000"/>
              </a:lnSpc>
              <a:spcBef>
                <a:spcPts val="0"/>
              </a:spcBef>
              <a:spcAft>
                <a:spcPts val="600"/>
              </a:spcAft>
              <a:defRPr/>
            </a:pPr>
            <a:endParaRPr lang="en-US" sz="1400" dirty="0">
              <a:latin typeface="Arial" pitchFamily="34" charset="0"/>
              <a:cs typeface="Arial" pitchFamily="34" charset="0"/>
            </a:endParaRPr>
          </a:p>
          <a:p>
            <a:pPr lvl="0">
              <a:lnSpc>
                <a:spcPct val="95000"/>
              </a:lnSpc>
              <a:spcBef>
                <a:spcPts val="0"/>
              </a:spcBef>
              <a:spcAft>
                <a:spcPts val="600"/>
              </a:spcAft>
              <a:defRPr/>
            </a:pPr>
            <a:r>
              <a:rPr lang="en-US" sz="1400" b="1" dirty="0" err="1" smtClean="0">
                <a:latin typeface="Arial" pitchFamily="34" charset="0"/>
                <a:cs typeface="Arial" pitchFamily="34" charset="0"/>
                <a:sym typeface="Arial" pitchFamily="34" charset="0"/>
              </a:rPr>
              <a:t>Ramgen</a:t>
            </a:r>
            <a:r>
              <a:rPr lang="en-US" sz="1400" b="1" dirty="0" smtClean="0">
                <a:latin typeface="Arial" pitchFamily="34" charset="0"/>
                <a:cs typeface="Arial" pitchFamily="34" charset="0"/>
                <a:sym typeface="Arial" pitchFamily="34" charset="0"/>
              </a:rPr>
              <a:t> </a:t>
            </a:r>
            <a:r>
              <a:rPr lang="en-US" sz="1400" dirty="0">
                <a:latin typeface="Arial" pitchFamily="34" charset="0"/>
                <a:cs typeface="Arial" pitchFamily="34" charset="0"/>
                <a:sym typeface="Arial" pitchFamily="34" charset="0"/>
              </a:rPr>
              <a:t>used computational fluid dynamics with shock compression to expedite design-cycle </a:t>
            </a:r>
            <a:r>
              <a:rPr lang="en-US" sz="1400" dirty="0" smtClean="0">
                <a:latin typeface="Arial" pitchFamily="34" charset="0"/>
                <a:cs typeface="Arial" pitchFamily="34" charset="0"/>
                <a:sym typeface="Arial" pitchFamily="34" charset="0"/>
              </a:rPr>
              <a:t>analysis.</a:t>
            </a:r>
          </a:p>
          <a:p>
            <a:pPr marR="0" lvl="0" algn="l" defTabSz="914400" rtl="0" eaLnBrk="1" fontAlgn="auto" latinLnBrk="0" hangingPunct="1">
              <a:lnSpc>
                <a:spcPct val="95000"/>
              </a:lnSpc>
              <a:spcBef>
                <a:spcPts val="0"/>
              </a:spcBef>
              <a:spcAft>
                <a:spcPts val="600"/>
              </a:spcAft>
              <a:buClrTx/>
              <a:buSzTx/>
              <a:tabLst/>
              <a:defRPr/>
            </a:pPr>
            <a:endParaRPr kumimoji="0" lang="en-US" sz="2000" b="1" i="0" u="none" strike="noStrike" kern="0" cap="none" spc="0" normalizeH="0" baseline="0" noProof="0" dirty="0" smtClean="0">
              <a:ln>
                <a:noFill/>
              </a:ln>
              <a:effectLst/>
              <a:uLnTx/>
              <a:uFillTx/>
              <a:latin typeface="Arial" pitchFamily="34" charset="0"/>
              <a:ea typeface="ＭＳ Ｐゴシック" pitchFamily="34" charset="-128"/>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r>
              <a:rPr kumimoji="0" lang="en-US" sz="1400" b="1" i="0" u="none" strike="noStrike" kern="0" cap="none" spc="0" normalizeH="0" baseline="0" noProof="0" dirty="0" smtClean="0">
                <a:ln>
                  <a:noFill/>
                </a:ln>
                <a:effectLst/>
                <a:uLnTx/>
                <a:uFillTx/>
                <a:latin typeface="Arial" pitchFamily="34" charset="0"/>
                <a:ea typeface="ＭＳ Ｐゴシック" pitchFamily="34" charset="-128"/>
                <a:cs typeface="Arial" pitchFamily="34" charset="0"/>
              </a:rPr>
              <a:t>Boeing</a:t>
            </a:r>
            <a:r>
              <a:rPr kumimoji="0" lang="en-US" sz="1400" b="0" i="0" u="none" strike="noStrike" kern="0" cap="none" spc="0" normalizeH="0" baseline="0" noProof="0" dirty="0" smtClean="0">
                <a:ln>
                  <a:noFill/>
                </a:ln>
                <a:effectLst/>
                <a:uLnTx/>
                <a:uFillTx/>
                <a:latin typeface="Arial" pitchFamily="34" charset="0"/>
                <a:ea typeface="ＭＳ Ｐゴシック" pitchFamily="34" charset="-128"/>
                <a:cs typeface="Arial" pitchFamily="34" charset="0"/>
              </a:rPr>
              <a:t> </a:t>
            </a:r>
            <a:r>
              <a:rPr kumimoji="0" lang="en-US" sz="1400" b="0" i="0" u="none" strike="noStrike" kern="1200" cap="none" spc="0" normalizeH="0" baseline="0" noProof="0" dirty="0" smtClean="0">
                <a:ln>
                  <a:noFill/>
                </a:ln>
                <a:effectLst/>
                <a:uLnTx/>
                <a:uFillTx/>
                <a:latin typeface="Arial" pitchFamily="34" charset="0"/>
                <a:cs typeface="Arial" pitchFamily="34" charset="0"/>
              </a:rPr>
              <a:t>demonstrated the effectiveness of computational fluid dynamics simulation tools and used them in designing their next generation of aircraft.</a:t>
            </a:r>
          </a:p>
          <a:p>
            <a:pPr marR="0" lvl="0" algn="l" defTabSz="914400" rtl="0" eaLnBrk="1" fontAlgn="auto" latinLnBrk="0" hangingPunct="1">
              <a:lnSpc>
                <a:spcPct val="95000"/>
              </a:lnSpc>
              <a:spcBef>
                <a:spcPts val="0"/>
              </a:spcBef>
              <a:spcAft>
                <a:spcPts val="600"/>
              </a:spcAft>
              <a:buClrTx/>
              <a:buSzTx/>
              <a:tabLst/>
              <a:defRPr/>
            </a:pPr>
            <a:endParaRPr kumimoji="0" lang="en-US" sz="1050" b="0" i="0" u="none" strike="noStrike" kern="0" cap="none" spc="0" normalizeH="0" baseline="0" noProof="0" dirty="0" smtClean="0">
              <a:ln>
                <a:noFill/>
              </a:ln>
              <a:effectLst/>
              <a:uLnTx/>
              <a:uFillTx/>
              <a:latin typeface="Arial" pitchFamily="34" charset="0"/>
              <a:ea typeface="ＭＳ Ｐゴシック" pitchFamily="34" charset="-128"/>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r>
              <a:rPr kumimoji="0" lang="en-US" sz="1400" b="1" i="0" u="none" strike="noStrike" kern="1200" cap="none" spc="0" normalizeH="0" baseline="0" noProof="0" dirty="0" smtClean="0">
                <a:ln>
                  <a:noFill/>
                </a:ln>
                <a:effectLst/>
                <a:uLnTx/>
                <a:uFillTx/>
                <a:latin typeface="Arial" pitchFamily="34" charset="0"/>
                <a:cs typeface="Arial" pitchFamily="34" charset="0"/>
              </a:rPr>
              <a:t>GM</a:t>
            </a:r>
            <a:r>
              <a:rPr kumimoji="0" lang="en-US" sz="1400" b="0" i="0" u="none" strike="noStrike" kern="1200" cap="none" spc="0" normalizeH="0" baseline="0" noProof="0" dirty="0" smtClean="0">
                <a:ln>
                  <a:noFill/>
                </a:ln>
                <a:effectLst/>
                <a:uLnTx/>
                <a:uFillTx/>
                <a:latin typeface="Arial" pitchFamily="34" charset="0"/>
                <a:cs typeface="Arial" pitchFamily="34" charset="0"/>
              </a:rPr>
              <a:t> accelerated materials research by at least a year to help meet fuel economy and emissions standards.</a:t>
            </a:r>
          </a:p>
          <a:p>
            <a:pPr marR="0" lvl="0" algn="l" defTabSz="914400" rtl="0" eaLnBrk="1" fontAlgn="auto" latinLnBrk="0" hangingPunct="1">
              <a:lnSpc>
                <a:spcPct val="95000"/>
              </a:lnSpc>
              <a:spcBef>
                <a:spcPts val="0"/>
              </a:spcBef>
              <a:spcAft>
                <a:spcPts val="600"/>
              </a:spcAft>
              <a:buClrTx/>
              <a:buSzTx/>
              <a:tabLst/>
              <a:defRPr/>
            </a:pPr>
            <a:endParaRPr kumimoji="0" lang="en-US" sz="2000" b="0" i="0" u="none" strike="noStrike" kern="1200" cap="none" spc="0" normalizeH="0" baseline="0" noProof="0" dirty="0" smtClean="0">
              <a:ln>
                <a:noFill/>
              </a:ln>
              <a:effectLst/>
              <a:uLnTx/>
              <a:uFillTx/>
              <a:latin typeface="Arial" pitchFamily="34" charset="0"/>
              <a:cs typeface="Arial" pitchFamily="34" charset="0"/>
            </a:endParaRPr>
          </a:p>
          <a:p>
            <a:pPr>
              <a:lnSpc>
                <a:spcPct val="95000"/>
              </a:lnSpc>
              <a:spcBef>
                <a:spcPts val="0"/>
              </a:spcBef>
              <a:spcAft>
                <a:spcPts val="600"/>
              </a:spcAft>
            </a:pPr>
            <a:r>
              <a:rPr lang="en-US" sz="1400" b="1" dirty="0" smtClean="0">
                <a:latin typeface="Arial" pitchFamily="34" charset="0"/>
                <a:cs typeface="Arial" pitchFamily="34" charset="0"/>
              </a:rPr>
              <a:t>United Technologies </a:t>
            </a:r>
            <a:r>
              <a:rPr lang="en-US" sz="1400" b="0" dirty="0" smtClean="0">
                <a:latin typeface="Arial" pitchFamily="34" charset="0"/>
                <a:cs typeface="Arial" pitchFamily="34" charset="0"/>
              </a:rPr>
              <a:t>studies of nickel and platinum are demonstrating  that the less expensive nickel can be used as a catalyst to produce hydrogen.</a:t>
            </a: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1200" cap="none" spc="0" normalizeH="0" baseline="0" noProof="0" dirty="0" smtClean="0">
              <a:ln>
                <a:noFill/>
              </a:ln>
              <a:solidFill>
                <a:srgbClr val="146737"/>
              </a:solidFill>
              <a:effectLst/>
              <a:uLnTx/>
              <a:uFillTx/>
              <a:latin typeface="Arial" pitchFamily="34" charset="0"/>
              <a:ea typeface="Arial Narrow" pitchFamily="34" charset="0"/>
              <a:cs typeface="Arial" pitchFamily="34" charset="0"/>
              <a:sym typeface="Arial Narrow" pitchFamily="34" charset="0"/>
            </a:endParaRP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1200" cap="none" spc="0" normalizeH="0" baseline="0" noProof="0" dirty="0" smtClean="0">
              <a:ln>
                <a:noFill/>
              </a:ln>
              <a:solidFill>
                <a:srgbClr val="146737"/>
              </a:solidFill>
              <a:effectLst/>
              <a:uLnTx/>
              <a:uFillTx/>
              <a:latin typeface="Arial" pitchFamily="34" charset="0"/>
              <a:cs typeface="Arial" pitchFamily="34" charset="0"/>
              <a:sym typeface="Arial" pitchFamily="34" charset="0"/>
            </a:endParaRPr>
          </a:p>
          <a:p>
            <a:pPr marR="0" lvl="0" algn="l" defTabSz="914400" rtl="0" eaLnBrk="1" fontAlgn="auto" latinLnBrk="0" hangingPunct="1">
              <a:lnSpc>
                <a:spcPct val="95000"/>
              </a:lnSpc>
              <a:spcBef>
                <a:spcPts val="0"/>
              </a:spcBef>
              <a:spcAft>
                <a:spcPts val="600"/>
              </a:spcAft>
              <a:buClr>
                <a:schemeClr val="tx2"/>
              </a:buClr>
              <a:buSzPct val="120000"/>
              <a:tabLst/>
              <a:defRPr/>
            </a:pPr>
            <a:endParaRPr kumimoji="0" lang="en-US" sz="1400" b="0" i="0" u="none" strike="noStrike" kern="1200" cap="none" spc="0" normalizeH="0" baseline="0" noProof="0" dirty="0" smtClean="0">
              <a:ln>
                <a:noFill/>
              </a:ln>
              <a:solidFill>
                <a:srgbClr val="146737"/>
              </a:solidFill>
              <a:effectLst/>
              <a:uLnTx/>
              <a:uFillTx/>
              <a:latin typeface="Arial" pitchFamily="34" charset="0"/>
              <a:cs typeface="Arial" pitchFamily="34" charset="0"/>
            </a:endParaRPr>
          </a:p>
          <a:p>
            <a:pPr marR="0" lvl="0" algn="l" defTabSz="914400" rtl="0" eaLnBrk="1" fontAlgn="auto" latinLnBrk="0" hangingPunct="1">
              <a:lnSpc>
                <a:spcPct val="95000"/>
              </a:lnSpc>
              <a:spcBef>
                <a:spcPts val="0"/>
              </a:spcBef>
              <a:spcAft>
                <a:spcPts val="600"/>
              </a:spcAft>
              <a:buClr>
                <a:schemeClr val="tx2"/>
              </a:buClr>
              <a:buSzPct val="120000"/>
              <a:tabLst/>
              <a:defRPr/>
            </a:pPr>
            <a:endParaRPr kumimoji="0" lang="en-US" sz="1400" b="0" i="0" u="none" strike="noStrike" kern="1200" cap="none" spc="0" normalizeH="0" baseline="0" noProof="0" dirty="0" smtClean="0">
              <a:ln>
                <a:noFill/>
              </a:ln>
              <a:solidFill>
                <a:srgbClr val="146737"/>
              </a:solidFill>
              <a:effectLst/>
              <a:uLnTx/>
              <a:uFillTx/>
              <a:latin typeface="Arial" pitchFamily="34" charset="0"/>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0" cap="none" spc="0" normalizeH="0" baseline="0" noProof="0" dirty="0" smtClean="0">
              <a:ln>
                <a:noFill/>
              </a:ln>
              <a:solidFill>
                <a:srgbClr val="146737"/>
              </a:solidFill>
              <a:effectLst/>
              <a:uLnTx/>
              <a:uFillTx/>
              <a:latin typeface="Arial" pitchFamily="34" charset="0"/>
              <a:ea typeface="ＭＳ Ｐゴシック" pitchFamily="34" charset="-128"/>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0" cap="none" spc="0" normalizeH="0" baseline="0" noProof="0" dirty="0" smtClean="0">
              <a:ln>
                <a:noFill/>
              </a:ln>
              <a:solidFill>
                <a:srgbClr val="146737"/>
              </a:solidFill>
              <a:effectLst/>
              <a:uLnTx/>
              <a:uFillTx/>
              <a:latin typeface="Arial" pitchFamily="34" charset="0"/>
              <a:ea typeface="ＭＳ Ｐゴシック" pitchFamily="34" charset="-128"/>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0" cap="none" spc="0" normalizeH="0" baseline="0" noProof="0" dirty="0" smtClean="0">
              <a:ln>
                <a:noFill/>
              </a:ln>
              <a:solidFill>
                <a:srgbClr val="146737"/>
              </a:solidFill>
              <a:effectLst/>
              <a:uLnTx/>
              <a:uFillTx/>
              <a:latin typeface="Arial" pitchFamily="34" charset="0"/>
              <a:ea typeface="ＭＳ Ｐゴシック" pitchFamily="34" charset="-128"/>
              <a:cs typeface="Arial" pitchFamily="34" charset="0"/>
            </a:endParaRPr>
          </a:p>
          <a:p>
            <a:pPr marR="0" lvl="0" algn="l" defTabSz="914400" rtl="0" eaLnBrk="1" fontAlgn="auto" latinLnBrk="0" hangingPunct="1">
              <a:lnSpc>
                <a:spcPct val="95000"/>
              </a:lnSpc>
              <a:spcBef>
                <a:spcPts val="0"/>
              </a:spcBef>
              <a:spcAft>
                <a:spcPts val="600"/>
              </a:spcAft>
              <a:buClrTx/>
              <a:buSzTx/>
              <a:tabLst/>
              <a:defRPr/>
            </a:pPr>
            <a:endParaRPr kumimoji="0" lang="en-US" sz="1400" b="0" i="0" u="none" strike="noStrike" kern="1200" cap="none" spc="0" normalizeH="0" baseline="0" noProof="0" dirty="0" smtClean="0">
              <a:ln>
                <a:noFill/>
              </a:ln>
              <a:solidFill>
                <a:srgbClr val="146737"/>
              </a:solidFill>
              <a:effectLst/>
              <a:uLnTx/>
              <a:uFillTx/>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719649" y="886685"/>
            <a:ext cx="2514600" cy="956733"/>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r="22946"/>
          <a:stretch>
            <a:fillRect/>
          </a:stretch>
        </p:blipFill>
        <p:spPr bwMode="auto">
          <a:xfrm>
            <a:off x="1395161" y="784555"/>
            <a:ext cx="1143000" cy="1135063"/>
          </a:xfrm>
          <a:prstGeom prst="rect">
            <a:avLst/>
          </a:prstGeom>
          <a:noFill/>
          <a:ln w="9525">
            <a:noFill/>
            <a:miter lim="800000"/>
            <a:headEnd/>
            <a:tailEnd/>
          </a:ln>
        </p:spPr>
      </p:pic>
      <p:pic>
        <p:nvPicPr>
          <p:cNvPr id="9" name="Picture 17"/>
          <p:cNvPicPr>
            <a:picLocks noChangeArrowheads="1"/>
          </p:cNvPicPr>
          <p:nvPr/>
        </p:nvPicPr>
        <p:blipFill>
          <a:blip r:embed="rId4" cstate="print"/>
          <a:srcRect l="26237" t="3984" r="47984" b="48648"/>
          <a:stretch>
            <a:fillRect/>
          </a:stretch>
        </p:blipFill>
        <p:spPr bwMode="auto">
          <a:xfrm>
            <a:off x="3053314" y="2300300"/>
            <a:ext cx="944192" cy="609600"/>
          </a:xfrm>
          <a:prstGeom prst="rect">
            <a:avLst/>
          </a:prstGeom>
          <a:noFill/>
          <a:ln w="12700">
            <a:noFill/>
            <a:miter lim="800000"/>
            <a:headEnd/>
            <a:tailEnd/>
          </a:ln>
        </p:spPr>
      </p:pic>
      <p:pic>
        <p:nvPicPr>
          <p:cNvPr id="11" name="Picture 19"/>
          <p:cNvPicPr>
            <a:picLocks noChangeArrowheads="1"/>
          </p:cNvPicPr>
          <p:nvPr/>
        </p:nvPicPr>
        <p:blipFill>
          <a:blip r:embed="rId5" cstate="print"/>
          <a:srcRect l="3979" t="23817" r="60001" b="37512"/>
          <a:stretch>
            <a:fillRect/>
          </a:stretch>
        </p:blipFill>
        <p:spPr bwMode="auto">
          <a:xfrm>
            <a:off x="4116870" y="2322616"/>
            <a:ext cx="1117379" cy="561055"/>
          </a:xfrm>
          <a:prstGeom prst="rect">
            <a:avLst/>
          </a:prstGeom>
          <a:noFill/>
          <a:ln w="12700">
            <a:noFill/>
            <a:miter lim="800000"/>
            <a:headEnd/>
            <a:tailEnd/>
          </a:ln>
        </p:spPr>
      </p:pic>
      <p:pic>
        <p:nvPicPr>
          <p:cNvPr id="12" name="Picture 20"/>
          <p:cNvPicPr>
            <a:picLocks noChangeArrowheads="1"/>
          </p:cNvPicPr>
          <p:nvPr/>
        </p:nvPicPr>
        <p:blipFill>
          <a:blip r:embed="rId6" cstate="print"/>
          <a:srcRect/>
          <a:stretch>
            <a:fillRect/>
          </a:stretch>
        </p:blipFill>
        <p:spPr bwMode="auto">
          <a:xfrm>
            <a:off x="1395161" y="2300299"/>
            <a:ext cx="1437640" cy="609919"/>
          </a:xfrm>
          <a:prstGeom prst="rect">
            <a:avLst/>
          </a:prstGeom>
          <a:noFill/>
          <a:ln w="12700">
            <a:noFill/>
            <a:miter lim="800000"/>
            <a:headEnd/>
            <a:tailEnd/>
          </a:ln>
        </p:spPr>
      </p:pic>
      <p:pic>
        <p:nvPicPr>
          <p:cNvPr id="13" name="Picture 6" descr="cfl3d_777cryo"/>
          <p:cNvPicPr>
            <a:picLocks noChangeAspect="1" noChangeArrowheads="1"/>
          </p:cNvPicPr>
          <p:nvPr/>
        </p:nvPicPr>
        <p:blipFill>
          <a:blip r:embed="rId7" cstate="print"/>
          <a:srcRect r="10308"/>
          <a:stretch>
            <a:fillRect/>
          </a:stretch>
        </p:blipFill>
        <p:spPr bwMode="auto">
          <a:xfrm>
            <a:off x="2892834" y="3207774"/>
            <a:ext cx="2438400" cy="983990"/>
          </a:xfrm>
          <a:prstGeom prst="rect">
            <a:avLst/>
          </a:prstGeom>
          <a:noFill/>
          <a:ln w="9525">
            <a:noFill/>
            <a:miter lim="800000"/>
            <a:headEnd/>
            <a:tailEnd/>
          </a:ln>
        </p:spPr>
      </p:pic>
      <p:pic>
        <p:nvPicPr>
          <p:cNvPr id="14" name="Picture 13" descr="Boeing_RGBblue_standard"/>
          <p:cNvPicPr preferRelativeResize="0">
            <a:picLocks noChangeAspect="1" noChangeArrowheads="1"/>
          </p:cNvPicPr>
          <p:nvPr/>
        </p:nvPicPr>
        <p:blipFill>
          <a:blip r:embed="rId8" cstate="print"/>
          <a:srcRect/>
          <a:stretch>
            <a:fillRect/>
          </a:stretch>
        </p:blipFill>
        <p:spPr bwMode="auto">
          <a:xfrm>
            <a:off x="1145771" y="3379544"/>
            <a:ext cx="1981200" cy="662545"/>
          </a:xfrm>
          <a:prstGeom prst="rect">
            <a:avLst/>
          </a:prstGeom>
          <a:noFill/>
          <a:ln w="9525">
            <a:noFill/>
            <a:miter lim="800000"/>
            <a:headEnd/>
            <a:tailEnd/>
          </a:ln>
        </p:spPr>
      </p:pic>
      <p:pic>
        <p:nvPicPr>
          <p:cNvPr id="15" name="Picture 2" descr="SP010_Comp_woGauges.jpg"/>
          <p:cNvPicPr>
            <a:picLocks noChangeAspect="1"/>
          </p:cNvPicPr>
          <p:nvPr/>
        </p:nvPicPr>
        <p:blipFill>
          <a:blip r:embed="rId9" cstate="print"/>
          <a:srcRect t="15686" b="17647"/>
          <a:stretch>
            <a:fillRect/>
          </a:stretch>
        </p:blipFill>
        <p:spPr bwMode="auto">
          <a:xfrm>
            <a:off x="2795849" y="4392653"/>
            <a:ext cx="2438400" cy="1066800"/>
          </a:xfrm>
          <a:prstGeom prst="rect">
            <a:avLst/>
          </a:prstGeom>
          <a:noFill/>
          <a:ln w="9525">
            <a:noFill/>
            <a:miter lim="800000"/>
            <a:headEnd/>
            <a:tailEnd/>
          </a:ln>
        </p:spPr>
      </p:pic>
      <p:pic>
        <p:nvPicPr>
          <p:cNvPr id="16" name="Picture 6" descr="GM_logo"/>
          <p:cNvPicPr>
            <a:picLocks noChangeAspect="1" noChangeArrowheads="1"/>
          </p:cNvPicPr>
          <p:nvPr/>
        </p:nvPicPr>
        <p:blipFill>
          <a:blip r:embed="rId10" cstate="print"/>
          <a:srcRect/>
          <a:stretch>
            <a:fillRect/>
          </a:stretch>
        </p:blipFill>
        <p:spPr bwMode="auto">
          <a:xfrm>
            <a:off x="1464436" y="4468853"/>
            <a:ext cx="906463" cy="914400"/>
          </a:xfrm>
          <a:prstGeom prst="rect">
            <a:avLst/>
          </a:prstGeom>
          <a:solidFill>
            <a:srgbClr val="B2382C"/>
          </a:solidFill>
          <a:ln w="9525">
            <a:noFill/>
            <a:miter lim="800000"/>
            <a:headEnd/>
            <a:tailEnd/>
          </a:ln>
        </p:spPr>
      </p:pic>
      <p:pic>
        <p:nvPicPr>
          <p:cNvPr id="17" name="Picture 16" descr="utclogo.jpg"/>
          <p:cNvPicPr>
            <a:picLocks noChangeAspect="1"/>
          </p:cNvPicPr>
          <p:nvPr/>
        </p:nvPicPr>
        <p:blipFill>
          <a:blip r:embed="rId11" cstate="print"/>
          <a:stretch>
            <a:fillRect/>
          </a:stretch>
        </p:blipFill>
        <p:spPr>
          <a:xfrm>
            <a:off x="1145771" y="5737312"/>
            <a:ext cx="2706131" cy="457200"/>
          </a:xfrm>
          <a:prstGeom prst="rect">
            <a:avLst/>
          </a:prstGeom>
        </p:spPr>
      </p:pic>
      <p:pic>
        <p:nvPicPr>
          <p:cNvPr id="18" name="Picture 17" descr="1289edge2.PNG"/>
          <p:cNvPicPr>
            <a:picLocks noChangeAspect="1"/>
          </p:cNvPicPr>
          <p:nvPr/>
        </p:nvPicPr>
        <p:blipFill>
          <a:blip r:embed="rId12" cstate="print"/>
          <a:stretch>
            <a:fillRect/>
          </a:stretch>
        </p:blipFill>
        <p:spPr>
          <a:xfrm>
            <a:off x="4087579" y="5611379"/>
            <a:ext cx="1146670" cy="928478"/>
          </a:xfrm>
          <a:prstGeom prst="rect">
            <a:avLst/>
          </a:prstGeom>
        </p:spPr>
      </p:pic>
      <p:sp>
        <p:nvSpPr>
          <p:cNvPr id="19" name="Title 1"/>
          <p:cNvSpPr>
            <a:spLocks noGrp="1"/>
          </p:cNvSpPr>
          <p:nvPr>
            <p:ph type="title"/>
          </p:nvPr>
        </p:nvSpPr>
        <p:spPr>
          <a:xfrm>
            <a:off x="0" y="26894"/>
            <a:ext cx="9144001" cy="753223"/>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defRPr/>
            </a:pPr>
            <a:r>
              <a:rPr lang="en-US" sz="2400" dirty="0" smtClean="0">
                <a:solidFill>
                  <a:srgbClr val="014B32"/>
                </a:solidFill>
                <a:latin typeface="Arial" pitchFamily="34" charset="0"/>
              </a:rPr>
              <a:t>Impact on Industry:</a:t>
            </a:r>
            <a:br>
              <a:rPr lang="en-US" sz="2400" dirty="0" smtClean="0">
                <a:solidFill>
                  <a:srgbClr val="014B32"/>
                </a:solidFill>
                <a:latin typeface="Arial" pitchFamily="34" charset="0"/>
              </a:rPr>
            </a:br>
            <a:r>
              <a:rPr lang="en-US" sz="2400" dirty="0" smtClean="0">
                <a:solidFill>
                  <a:srgbClr val="014B32"/>
                </a:solidFill>
                <a:latin typeface="Arial" pitchFamily="34" charset="0"/>
              </a:rPr>
              <a:t>High-performance computing for real-world design</a:t>
            </a:r>
            <a:endParaRPr lang="en-US" sz="2400" dirty="0">
              <a:solidFill>
                <a:srgbClr val="014B32"/>
              </a:solidFill>
              <a:latin typeface="Arial" pitchFamily="34" charset="0"/>
            </a:endParaRPr>
          </a:p>
        </p:txBody>
      </p:sp>
      <p:sp>
        <p:nvSpPr>
          <p:cNvPr id="22" name="Slide Number Placeholder 3"/>
          <p:cNvSpPr txBox="1">
            <a:spLocks/>
          </p:cNvSpPr>
          <p:nvPr/>
        </p:nvSpPr>
        <p:spPr>
          <a:xfrm>
            <a:off x="8413750" y="6351588"/>
            <a:ext cx="381000" cy="365125"/>
          </a:xfrm>
          <a:prstGeom prst="rect">
            <a:avLst/>
          </a:prstGeom>
        </p:spPr>
        <p:txBody>
          <a:bodyPr vert="horz" lIns="91429" tIns="45714" rIns="91429" bIns="45714" rtlCol="0" anchor="ctr"/>
          <a:lstStyle/>
          <a:p>
            <a:pPr marR="0" lvl="0" indent="0" algn="ctr">
              <a:lnSpc>
                <a:spcPct val="100000"/>
              </a:lnSpc>
              <a:buClrTx/>
              <a:buSzTx/>
              <a:buFontTx/>
              <a:buNone/>
              <a:tabLst/>
              <a:defRPr/>
            </a:pPr>
            <a:fld id="{8F7F0FD8-C4D8-4FC8-ACE5-C8022F3C3BAB}" type="slidenum">
              <a:rPr lang="en-US" sz="1100" smtClean="0">
                <a:solidFill>
                  <a:srgbClr val="106636"/>
                </a:solidFill>
                <a:latin typeface="Arial" pitchFamily="34" charset="0"/>
                <a:cs typeface="Arial" pitchFamily="34" charset="0"/>
              </a:rPr>
              <a:pPr marR="0" lvl="0" indent="0" algn="ctr">
                <a:lnSpc>
                  <a:spcPct val="100000"/>
                </a:lnSpc>
                <a:buClrTx/>
                <a:buSzTx/>
                <a:buFontTx/>
                <a:buNone/>
                <a:tabLst/>
                <a:defRPr/>
              </a:pPr>
              <a:t>7</a:t>
            </a:fld>
            <a:endParaRPr lang="en-US" sz="11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xmlns="" val="38460917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0" y="11836"/>
            <a:ext cx="9144000" cy="757118"/>
          </a:xfrm>
        </p:spPr>
        <p:txBody>
          <a:bodyPr vert="horz" wrap="square" lIns="91429" tIns="45714" rIns="91429" bIns="45714" numCol="1" anchor="ctr" anchorCtr="0" compatLnSpc="1">
            <a:prstTxWarp prst="textNoShape">
              <a:avLst/>
            </a:prstTxWarp>
            <a:spAutoFit/>
          </a:bodyPr>
          <a:lstStyle/>
          <a:p>
            <a:pPr>
              <a:lnSpc>
                <a:spcPct val="90000"/>
              </a:lnSpc>
            </a:pPr>
            <a:r>
              <a:rPr lang="en-US" sz="2400" dirty="0" smtClean="0">
                <a:solidFill>
                  <a:srgbClr val="014B32"/>
                </a:solidFill>
                <a:latin typeface="Arial" pitchFamily="34" charset="0"/>
              </a:rPr>
              <a:t>Impact on Industry:</a:t>
            </a:r>
            <a:br>
              <a:rPr lang="en-US" sz="2400" dirty="0" smtClean="0">
                <a:solidFill>
                  <a:srgbClr val="014B32"/>
                </a:solidFill>
                <a:latin typeface="Arial" pitchFamily="34" charset="0"/>
              </a:rPr>
            </a:br>
            <a:r>
              <a:rPr lang="en-US" sz="2400" dirty="0" smtClean="0">
                <a:solidFill>
                  <a:srgbClr val="014B32"/>
                </a:solidFill>
                <a:latin typeface="Arial" pitchFamily="34" charset="0"/>
              </a:rPr>
              <a:t>X-ray, neutron, and electron scattering</a:t>
            </a:r>
          </a:p>
        </p:txBody>
      </p:sp>
      <p:grpSp>
        <p:nvGrpSpPr>
          <p:cNvPr id="2" name="Group 40"/>
          <p:cNvGrpSpPr/>
          <p:nvPr/>
        </p:nvGrpSpPr>
        <p:grpSpPr>
          <a:xfrm>
            <a:off x="1103533" y="927652"/>
            <a:ext cx="6985754" cy="5225609"/>
            <a:chOff x="1282983" y="1156447"/>
            <a:chExt cx="6575607" cy="4625789"/>
          </a:xfrm>
        </p:grpSpPr>
        <p:pic>
          <p:nvPicPr>
            <p:cNvPr id="5123" name="Picture 2"/>
            <p:cNvPicPr>
              <a:picLocks noChangeAspect="1" noChangeArrowheads="1"/>
            </p:cNvPicPr>
            <p:nvPr/>
          </p:nvPicPr>
          <p:blipFill>
            <a:blip r:embed="rId2" cstate="print"/>
            <a:srcRect/>
            <a:stretch>
              <a:fillRect/>
            </a:stretch>
          </p:blipFill>
          <p:spPr bwMode="auto">
            <a:xfrm>
              <a:off x="1412669" y="1181868"/>
              <a:ext cx="1861487" cy="542786"/>
            </a:xfrm>
            <a:prstGeom prst="rect">
              <a:avLst/>
            </a:prstGeom>
            <a:noFill/>
            <a:ln w="9525">
              <a:noFill/>
              <a:miter lim="800000"/>
              <a:headEnd/>
              <a:tailEnd/>
            </a:ln>
          </p:spPr>
        </p:pic>
        <p:pic>
          <p:nvPicPr>
            <p:cNvPr id="5124" name="Picture 6"/>
            <p:cNvPicPr>
              <a:picLocks noChangeAspect="1" noChangeArrowheads="1"/>
            </p:cNvPicPr>
            <p:nvPr/>
          </p:nvPicPr>
          <p:blipFill>
            <a:blip r:embed="rId3" cstate="print"/>
            <a:srcRect/>
            <a:stretch>
              <a:fillRect/>
            </a:stretch>
          </p:blipFill>
          <p:spPr bwMode="auto">
            <a:xfrm>
              <a:off x="3684518" y="1344497"/>
              <a:ext cx="1734113" cy="478884"/>
            </a:xfrm>
            <a:prstGeom prst="rect">
              <a:avLst/>
            </a:prstGeom>
            <a:noFill/>
            <a:ln w="9525">
              <a:noFill/>
              <a:miter lim="800000"/>
              <a:headEnd/>
              <a:tailEnd/>
            </a:ln>
          </p:spPr>
        </p:pic>
        <p:pic>
          <p:nvPicPr>
            <p:cNvPr id="5125" name="Picture 9"/>
            <p:cNvPicPr>
              <a:picLocks noChangeAspect="1" noChangeArrowheads="1"/>
            </p:cNvPicPr>
            <p:nvPr/>
          </p:nvPicPr>
          <p:blipFill>
            <a:blip r:embed="rId4" cstate="print"/>
            <a:srcRect/>
            <a:stretch>
              <a:fillRect/>
            </a:stretch>
          </p:blipFill>
          <p:spPr bwMode="auto">
            <a:xfrm>
              <a:off x="1282983" y="1763990"/>
              <a:ext cx="2351690" cy="458985"/>
            </a:xfrm>
            <a:prstGeom prst="rect">
              <a:avLst/>
            </a:prstGeom>
            <a:noFill/>
            <a:ln w="9525">
              <a:noFill/>
              <a:miter lim="800000"/>
              <a:headEnd/>
              <a:tailEnd/>
            </a:ln>
          </p:spPr>
        </p:pic>
        <p:pic>
          <p:nvPicPr>
            <p:cNvPr id="5126" name="Picture 11"/>
            <p:cNvPicPr>
              <a:picLocks noChangeAspect="1" noChangeArrowheads="1"/>
            </p:cNvPicPr>
            <p:nvPr/>
          </p:nvPicPr>
          <p:blipFill>
            <a:blip r:embed="rId5" cstate="print"/>
            <a:srcRect/>
            <a:stretch>
              <a:fillRect/>
            </a:stretch>
          </p:blipFill>
          <p:spPr bwMode="auto">
            <a:xfrm>
              <a:off x="4286338" y="4251017"/>
              <a:ext cx="739758" cy="437311"/>
            </a:xfrm>
            <a:prstGeom prst="rect">
              <a:avLst/>
            </a:prstGeom>
            <a:noFill/>
            <a:ln w="9525">
              <a:noFill/>
              <a:miter lim="800000"/>
              <a:headEnd/>
              <a:tailEnd/>
            </a:ln>
          </p:spPr>
        </p:pic>
        <p:pic>
          <p:nvPicPr>
            <p:cNvPr id="5127" name="Picture 12"/>
            <p:cNvPicPr>
              <a:picLocks noChangeAspect="1" noChangeArrowheads="1"/>
            </p:cNvPicPr>
            <p:nvPr/>
          </p:nvPicPr>
          <p:blipFill>
            <a:blip r:embed="rId6" cstate="print"/>
            <a:srcRect/>
            <a:stretch>
              <a:fillRect/>
            </a:stretch>
          </p:blipFill>
          <p:spPr bwMode="auto">
            <a:xfrm>
              <a:off x="6666561" y="1964406"/>
              <a:ext cx="810215" cy="331039"/>
            </a:xfrm>
            <a:prstGeom prst="rect">
              <a:avLst/>
            </a:prstGeom>
            <a:noFill/>
            <a:ln w="9525">
              <a:noFill/>
              <a:miter lim="800000"/>
              <a:headEnd/>
              <a:tailEnd/>
            </a:ln>
          </p:spPr>
        </p:pic>
        <p:pic>
          <p:nvPicPr>
            <p:cNvPr id="5128" name="Picture 2"/>
            <p:cNvPicPr>
              <a:picLocks noChangeAspect="1" noChangeArrowheads="1"/>
            </p:cNvPicPr>
            <p:nvPr/>
          </p:nvPicPr>
          <p:blipFill>
            <a:blip r:embed="rId7" cstate="print"/>
            <a:srcRect/>
            <a:stretch>
              <a:fillRect/>
            </a:stretch>
          </p:blipFill>
          <p:spPr bwMode="auto">
            <a:xfrm rot="10800000" flipH="1" flipV="1">
              <a:off x="6483925" y="1191657"/>
              <a:ext cx="1133588" cy="517097"/>
            </a:xfrm>
            <a:prstGeom prst="rect">
              <a:avLst/>
            </a:prstGeom>
            <a:noFill/>
            <a:ln w="9525">
              <a:noFill/>
              <a:miter lim="800000"/>
              <a:headEnd/>
              <a:tailEnd/>
            </a:ln>
          </p:spPr>
        </p:pic>
        <p:pic>
          <p:nvPicPr>
            <p:cNvPr id="9" name="Picture 3"/>
            <p:cNvPicPr>
              <a:picLocks noChangeAspect="1" noChangeArrowheads="1"/>
            </p:cNvPicPr>
            <p:nvPr/>
          </p:nvPicPr>
          <p:blipFill>
            <a:blip r:embed="rId8" cstate="print"/>
            <a:srcRect/>
            <a:stretch>
              <a:fillRect/>
            </a:stretch>
          </p:blipFill>
          <p:spPr bwMode="auto">
            <a:xfrm>
              <a:off x="1895630" y="2747081"/>
              <a:ext cx="849906" cy="413898"/>
            </a:xfrm>
            <a:prstGeom prst="rect">
              <a:avLst/>
            </a:prstGeom>
            <a:noFill/>
            <a:ln w="9525">
              <a:noFill/>
              <a:miter lim="800000"/>
              <a:headEnd/>
              <a:tailEnd/>
            </a:ln>
          </p:spPr>
        </p:pic>
        <p:pic>
          <p:nvPicPr>
            <p:cNvPr id="10" name="Picture 13"/>
            <p:cNvPicPr>
              <a:picLocks noChangeAspect="1" noChangeArrowheads="1"/>
            </p:cNvPicPr>
            <p:nvPr/>
          </p:nvPicPr>
          <p:blipFill>
            <a:blip r:embed="rId9" cstate="print"/>
            <a:srcRect/>
            <a:stretch>
              <a:fillRect/>
            </a:stretch>
          </p:blipFill>
          <p:spPr bwMode="auto">
            <a:xfrm>
              <a:off x="2530348" y="2224981"/>
              <a:ext cx="847727" cy="487161"/>
            </a:xfrm>
            <a:prstGeom prst="rect">
              <a:avLst/>
            </a:prstGeom>
            <a:noFill/>
            <a:ln w="9525">
              <a:noFill/>
              <a:miter lim="800000"/>
              <a:headEnd/>
              <a:tailEnd/>
            </a:ln>
          </p:spPr>
        </p:pic>
        <p:pic>
          <p:nvPicPr>
            <p:cNvPr id="11" name="Picture 5"/>
            <p:cNvPicPr>
              <a:picLocks noChangeAspect="1" noChangeArrowheads="1"/>
            </p:cNvPicPr>
            <p:nvPr/>
          </p:nvPicPr>
          <p:blipFill>
            <a:blip r:embed="rId10" cstate="print"/>
            <a:srcRect/>
            <a:stretch>
              <a:fillRect/>
            </a:stretch>
          </p:blipFill>
          <p:spPr bwMode="auto">
            <a:xfrm>
              <a:off x="5638973" y="1156447"/>
              <a:ext cx="690826" cy="618163"/>
            </a:xfrm>
            <a:prstGeom prst="rect">
              <a:avLst/>
            </a:prstGeom>
            <a:noFill/>
            <a:ln w="9525">
              <a:noFill/>
              <a:miter lim="800000"/>
              <a:headEnd/>
              <a:tailEnd/>
            </a:ln>
          </p:spPr>
        </p:pic>
        <p:pic>
          <p:nvPicPr>
            <p:cNvPr id="12" name="Picture 5"/>
            <p:cNvPicPr>
              <a:picLocks noChangeAspect="1" noChangeArrowheads="1"/>
            </p:cNvPicPr>
            <p:nvPr/>
          </p:nvPicPr>
          <p:blipFill>
            <a:blip r:embed="rId11" cstate="print"/>
            <a:srcRect/>
            <a:stretch>
              <a:fillRect/>
            </a:stretch>
          </p:blipFill>
          <p:spPr bwMode="auto">
            <a:xfrm>
              <a:off x="4306496" y="3775001"/>
              <a:ext cx="962883" cy="403123"/>
            </a:xfrm>
            <a:prstGeom prst="rect">
              <a:avLst/>
            </a:prstGeom>
            <a:noFill/>
            <a:ln w="9525">
              <a:noFill/>
              <a:miter lim="800000"/>
              <a:headEnd/>
              <a:tailEnd/>
            </a:ln>
          </p:spPr>
        </p:pic>
        <p:pic>
          <p:nvPicPr>
            <p:cNvPr id="13" name="Picture 6"/>
            <p:cNvPicPr>
              <a:picLocks noChangeAspect="1" noChangeArrowheads="1"/>
            </p:cNvPicPr>
            <p:nvPr/>
          </p:nvPicPr>
          <p:blipFill>
            <a:blip r:embed="rId12" cstate="print"/>
            <a:srcRect/>
            <a:stretch>
              <a:fillRect/>
            </a:stretch>
          </p:blipFill>
          <p:spPr bwMode="auto">
            <a:xfrm>
              <a:off x="1282983" y="2299959"/>
              <a:ext cx="727904" cy="312840"/>
            </a:xfrm>
            <a:prstGeom prst="rect">
              <a:avLst/>
            </a:prstGeom>
            <a:noFill/>
            <a:ln w="9525">
              <a:noFill/>
              <a:miter lim="800000"/>
              <a:headEnd/>
              <a:tailEnd/>
            </a:ln>
          </p:spPr>
        </p:pic>
        <p:pic>
          <p:nvPicPr>
            <p:cNvPr id="14" name="Picture 10"/>
            <p:cNvPicPr>
              <a:picLocks noChangeAspect="1" noChangeArrowheads="1"/>
            </p:cNvPicPr>
            <p:nvPr/>
          </p:nvPicPr>
          <p:blipFill>
            <a:blip r:embed="rId13" cstate="print"/>
            <a:srcRect/>
            <a:stretch>
              <a:fillRect/>
            </a:stretch>
          </p:blipFill>
          <p:spPr bwMode="auto">
            <a:xfrm>
              <a:off x="5339795" y="3218935"/>
              <a:ext cx="656107" cy="522464"/>
            </a:xfrm>
            <a:prstGeom prst="rect">
              <a:avLst/>
            </a:prstGeom>
            <a:noFill/>
            <a:ln w="9525">
              <a:noFill/>
              <a:miter lim="800000"/>
              <a:headEnd/>
              <a:tailEnd/>
            </a:ln>
          </p:spPr>
        </p:pic>
        <p:pic>
          <p:nvPicPr>
            <p:cNvPr id="15" name="Picture 2"/>
            <p:cNvPicPr>
              <a:picLocks noChangeAspect="1" noChangeArrowheads="1"/>
            </p:cNvPicPr>
            <p:nvPr/>
          </p:nvPicPr>
          <p:blipFill>
            <a:blip r:embed="rId14" cstate="print"/>
            <a:srcRect/>
            <a:stretch>
              <a:fillRect/>
            </a:stretch>
          </p:blipFill>
          <p:spPr bwMode="auto">
            <a:xfrm>
              <a:off x="6881867" y="3230779"/>
              <a:ext cx="650053" cy="441412"/>
            </a:xfrm>
            <a:prstGeom prst="rect">
              <a:avLst/>
            </a:prstGeom>
            <a:noFill/>
            <a:ln w="9525">
              <a:noFill/>
              <a:miter lim="800000"/>
              <a:headEnd/>
              <a:tailEnd/>
            </a:ln>
          </p:spPr>
        </p:pic>
        <p:pic>
          <p:nvPicPr>
            <p:cNvPr id="16" name="Picture 3"/>
            <p:cNvPicPr>
              <a:picLocks noChangeAspect="1" noChangeArrowheads="1"/>
            </p:cNvPicPr>
            <p:nvPr/>
          </p:nvPicPr>
          <p:blipFill>
            <a:blip r:embed="rId15" cstate="print"/>
            <a:srcRect/>
            <a:stretch>
              <a:fillRect/>
            </a:stretch>
          </p:blipFill>
          <p:spPr bwMode="auto">
            <a:xfrm>
              <a:off x="4067255" y="3002788"/>
              <a:ext cx="987540" cy="549632"/>
            </a:xfrm>
            <a:prstGeom prst="rect">
              <a:avLst/>
            </a:prstGeom>
            <a:noFill/>
            <a:ln w="9525">
              <a:noFill/>
              <a:miter lim="800000"/>
              <a:headEnd/>
              <a:tailEnd/>
            </a:ln>
          </p:spPr>
        </p:pic>
        <p:pic>
          <p:nvPicPr>
            <p:cNvPr id="17" name="Picture 4"/>
            <p:cNvPicPr>
              <a:picLocks noChangeAspect="1" noChangeArrowheads="1"/>
            </p:cNvPicPr>
            <p:nvPr/>
          </p:nvPicPr>
          <p:blipFill>
            <a:blip r:embed="rId16" cstate="print"/>
            <a:srcRect/>
            <a:stretch>
              <a:fillRect/>
            </a:stretch>
          </p:blipFill>
          <p:spPr bwMode="auto">
            <a:xfrm>
              <a:off x="6119276" y="3190764"/>
              <a:ext cx="834380" cy="659215"/>
            </a:xfrm>
            <a:prstGeom prst="rect">
              <a:avLst/>
            </a:prstGeom>
            <a:noFill/>
            <a:ln w="9525">
              <a:noFill/>
              <a:miter lim="800000"/>
              <a:headEnd/>
              <a:tailEnd/>
            </a:ln>
          </p:spPr>
        </p:pic>
        <p:pic>
          <p:nvPicPr>
            <p:cNvPr id="18" name="Picture 6"/>
            <p:cNvPicPr>
              <a:picLocks noChangeAspect="1" noChangeArrowheads="1"/>
            </p:cNvPicPr>
            <p:nvPr/>
          </p:nvPicPr>
          <p:blipFill>
            <a:blip r:embed="rId17" cstate="print"/>
            <a:srcRect/>
            <a:stretch>
              <a:fillRect/>
            </a:stretch>
          </p:blipFill>
          <p:spPr bwMode="auto">
            <a:xfrm>
              <a:off x="6314368" y="2564954"/>
              <a:ext cx="1107698" cy="232296"/>
            </a:xfrm>
            <a:prstGeom prst="rect">
              <a:avLst/>
            </a:prstGeom>
            <a:noFill/>
            <a:ln w="9525">
              <a:noFill/>
              <a:miter lim="800000"/>
              <a:headEnd/>
              <a:tailEnd/>
            </a:ln>
          </p:spPr>
        </p:pic>
        <p:pic>
          <p:nvPicPr>
            <p:cNvPr id="19" name="Picture 9" descr="186HAL_sm.jpg"/>
            <p:cNvPicPr>
              <a:picLocks noChangeAspect="1"/>
            </p:cNvPicPr>
            <p:nvPr/>
          </p:nvPicPr>
          <p:blipFill>
            <a:blip r:embed="rId18" cstate="print"/>
            <a:srcRect/>
            <a:stretch>
              <a:fillRect/>
            </a:stretch>
          </p:blipFill>
          <p:spPr bwMode="auto">
            <a:xfrm>
              <a:off x="4702811" y="2027640"/>
              <a:ext cx="1408630" cy="211143"/>
            </a:xfrm>
            <a:prstGeom prst="rect">
              <a:avLst/>
            </a:prstGeom>
            <a:noFill/>
            <a:ln w="9525">
              <a:noFill/>
              <a:miter lim="800000"/>
              <a:headEnd/>
              <a:tailEnd/>
            </a:ln>
          </p:spPr>
        </p:pic>
        <p:pic>
          <p:nvPicPr>
            <p:cNvPr id="20" name="Picture 7"/>
            <p:cNvPicPr>
              <a:picLocks noChangeAspect="1" noChangeArrowheads="1"/>
            </p:cNvPicPr>
            <p:nvPr/>
          </p:nvPicPr>
          <p:blipFill>
            <a:blip r:embed="rId19" cstate="print"/>
            <a:srcRect/>
            <a:stretch>
              <a:fillRect/>
            </a:stretch>
          </p:blipFill>
          <p:spPr bwMode="auto">
            <a:xfrm>
              <a:off x="5417792" y="2431499"/>
              <a:ext cx="522503" cy="626752"/>
            </a:xfrm>
            <a:prstGeom prst="rect">
              <a:avLst/>
            </a:prstGeom>
            <a:noFill/>
            <a:ln w="9525">
              <a:noFill/>
              <a:miter lim="800000"/>
              <a:headEnd/>
              <a:tailEnd/>
            </a:ln>
          </p:spPr>
        </p:pic>
        <p:pic>
          <p:nvPicPr>
            <p:cNvPr id="21" name="Picture 2"/>
            <p:cNvPicPr>
              <a:picLocks noChangeAspect="1" noChangeArrowheads="1"/>
            </p:cNvPicPr>
            <p:nvPr/>
          </p:nvPicPr>
          <p:blipFill>
            <a:blip r:embed="rId20" cstate="print"/>
            <a:srcRect/>
            <a:stretch>
              <a:fillRect/>
            </a:stretch>
          </p:blipFill>
          <p:spPr bwMode="auto">
            <a:xfrm>
              <a:off x="2508363" y="3381675"/>
              <a:ext cx="449946" cy="272403"/>
            </a:xfrm>
            <a:prstGeom prst="rect">
              <a:avLst/>
            </a:prstGeom>
            <a:noFill/>
            <a:ln w="9525">
              <a:noFill/>
              <a:miter lim="800000"/>
              <a:headEnd/>
              <a:tailEnd/>
            </a:ln>
          </p:spPr>
        </p:pic>
        <p:pic>
          <p:nvPicPr>
            <p:cNvPr id="22" name="Picture 9"/>
            <p:cNvPicPr>
              <a:picLocks noChangeAspect="1" noChangeArrowheads="1"/>
            </p:cNvPicPr>
            <p:nvPr/>
          </p:nvPicPr>
          <p:blipFill>
            <a:blip r:embed="rId21" cstate="print"/>
            <a:srcRect/>
            <a:stretch>
              <a:fillRect/>
            </a:stretch>
          </p:blipFill>
          <p:spPr bwMode="auto">
            <a:xfrm>
              <a:off x="5801940" y="4857756"/>
              <a:ext cx="564067" cy="409917"/>
            </a:xfrm>
            <a:prstGeom prst="rect">
              <a:avLst/>
            </a:prstGeom>
            <a:noFill/>
            <a:ln w="9525">
              <a:noFill/>
              <a:miter lim="800000"/>
              <a:headEnd/>
              <a:tailEnd/>
            </a:ln>
          </p:spPr>
        </p:pic>
        <p:pic>
          <p:nvPicPr>
            <p:cNvPr id="23" name="Picture 11"/>
            <p:cNvPicPr>
              <a:picLocks noChangeAspect="1" noChangeArrowheads="1"/>
            </p:cNvPicPr>
            <p:nvPr/>
          </p:nvPicPr>
          <p:blipFill>
            <a:blip r:embed="rId22" cstate="print"/>
            <a:srcRect/>
            <a:stretch>
              <a:fillRect/>
            </a:stretch>
          </p:blipFill>
          <p:spPr bwMode="auto">
            <a:xfrm>
              <a:off x="4612420" y="4883038"/>
              <a:ext cx="748908" cy="342419"/>
            </a:xfrm>
            <a:prstGeom prst="rect">
              <a:avLst/>
            </a:prstGeom>
            <a:noFill/>
            <a:ln w="9525">
              <a:noFill/>
              <a:miter lim="800000"/>
              <a:headEnd/>
              <a:tailEnd/>
            </a:ln>
          </p:spPr>
        </p:pic>
        <p:pic>
          <p:nvPicPr>
            <p:cNvPr id="24" name="Picture 14"/>
            <p:cNvPicPr>
              <a:picLocks noChangeAspect="1" noChangeArrowheads="1"/>
            </p:cNvPicPr>
            <p:nvPr/>
          </p:nvPicPr>
          <p:blipFill>
            <a:blip r:embed="rId23" cstate="print"/>
            <a:srcRect/>
            <a:stretch>
              <a:fillRect/>
            </a:stretch>
          </p:blipFill>
          <p:spPr bwMode="auto">
            <a:xfrm>
              <a:off x="6799182" y="4001415"/>
              <a:ext cx="720972" cy="579422"/>
            </a:xfrm>
            <a:prstGeom prst="rect">
              <a:avLst/>
            </a:prstGeom>
            <a:noFill/>
            <a:ln w="9525">
              <a:noFill/>
              <a:miter lim="800000"/>
              <a:headEnd/>
              <a:tailEnd/>
            </a:ln>
          </p:spPr>
        </p:pic>
        <p:pic>
          <p:nvPicPr>
            <p:cNvPr id="25" name="Picture 15"/>
            <p:cNvPicPr>
              <a:picLocks noChangeAspect="1" noChangeArrowheads="1"/>
            </p:cNvPicPr>
            <p:nvPr/>
          </p:nvPicPr>
          <p:blipFill>
            <a:blip r:embed="rId24" cstate="print"/>
            <a:srcRect/>
            <a:stretch>
              <a:fillRect/>
            </a:stretch>
          </p:blipFill>
          <p:spPr bwMode="auto">
            <a:xfrm>
              <a:off x="3668334" y="2371555"/>
              <a:ext cx="1374476" cy="294395"/>
            </a:xfrm>
            <a:prstGeom prst="rect">
              <a:avLst/>
            </a:prstGeom>
            <a:noFill/>
            <a:ln w="9525">
              <a:noFill/>
              <a:miter lim="800000"/>
              <a:headEnd/>
              <a:tailEnd/>
            </a:ln>
          </p:spPr>
        </p:pic>
        <p:pic>
          <p:nvPicPr>
            <p:cNvPr id="26" name="Picture 16"/>
            <p:cNvPicPr>
              <a:picLocks noChangeAspect="1" noChangeArrowheads="1"/>
            </p:cNvPicPr>
            <p:nvPr/>
          </p:nvPicPr>
          <p:blipFill>
            <a:blip r:embed="rId25" cstate="print"/>
            <a:srcRect/>
            <a:stretch>
              <a:fillRect/>
            </a:stretch>
          </p:blipFill>
          <p:spPr bwMode="auto">
            <a:xfrm>
              <a:off x="6595162" y="4859220"/>
              <a:ext cx="1263428" cy="359954"/>
            </a:xfrm>
            <a:prstGeom prst="rect">
              <a:avLst/>
            </a:prstGeom>
            <a:noFill/>
            <a:ln w="9525">
              <a:noFill/>
              <a:miter lim="800000"/>
              <a:headEnd/>
              <a:tailEnd/>
            </a:ln>
          </p:spPr>
        </p:pic>
        <p:pic>
          <p:nvPicPr>
            <p:cNvPr id="27" name="Picture 17"/>
            <p:cNvPicPr>
              <a:picLocks noChangeAspect="1" noChangeArrowheads="1"/>
            </p:cNvPicPr>
            <p:nvPr/>
          </p:nvPicPr>
          <p:blipFill>
            <a:blip r:embed="rId26" cstate="print"/>
            <a:srcRect/>
            <a:stretch>
              <a:fillRect/>
            </a:stretch>
          </p:blipFill>
          <p:spPr bwMode="auto">
            <a:xfrm>
              <a:off x="5605031" y="3998871"/>
              <a:ext cx="742205" cy="573995"/>
            </a:xfrm>
            <a:prstGeom prst="rect">
              <a:avLst/>
            </a:prstGeom>
            <a:noFill/>
            <a:ln w="9525">
              <a:noFill/>
              <a:miter lim="800000"/>
              <a:headEnd/>
              <a:tailEnd/>
            </a:ln>
          </p:spPr>
        </p:pic>
        <p:pic>
          <p:nvPicPr>
            <p:cNvPr id="28" name="Picture 18"/>
            <p:cNvPicPr>
              <a:picLocks noChangeAspect="1" noChangeArrowheads="1"/>
            </p:cNvPicPr>
            <p:nvPr/>
          </p:nvPicPr>
          <p:blipFill>
            <a:blip r:embed="rId27" cstate="print"/>
            <a:srcRect/>
            <a:stretch>
              <a:fillRect/>
            </a:stretch>
          </p:blipFill>
          <p:spPr bwMode="auto">
            <a:xfrm>
              <a:off x="2886788" y="3863372"/>
              <a:ext cx="1072554" cy="344328"/>
            </a:xfrm>
            <a:prstGeom prst="rect">
              <a:avLst/>
            </a:prstGeom>
            <a:noFill/>
            <a:ln w="9525">
              <a:noFill/>
              <a:miter lim="800000"/>
              <a:headEnd/>
              <a:tailEnd/>
            </a:ln>
          </p:spPr>
        </p:pic>
        <p:pic>
          <p:nvPicPr>
            <p:cNvPr id="29" name="Picture 2" descr="Rockwell Collins - Building Trust Every Day">
              <a:hlinkClick r:id="rId28"/>
            </p:cNvPr>
            <p:cNvPicPr>
              <a:picLocks noChangeAspect="1" noChangeArrowheads="1"/>
            </p:cNvPicPr>
            <p:nvPr/>
          </p:nvPicPr>
          <p:blipFill>
            <a:blip r:embed="rId29" cstate="print"/>
            <a:srcRect/>
            <a:stretch>
              <a:fillRect/>
            </a:stretch>
          </p:blipFill>
          <p:spPr bwMode="auto">
            <a:xfrm>
              <a:off x="1282984" y="3436728"/>
              <a:ext cx="963073" cy="349077"/>
            </a:xfrm>
            <a:prstGeom prst="rect">
              <a:avLst/>
            </a:prstGeom>
            <a:noFill/>
            <a:ln w="9525">
              <a:noFill/>
              <a:miter lim="800000"/>
              <a:headEnd/>
              <a:tailEnd/>
            </a:ln>
          </p:spPr>
        </p:pic>
        <p:pic>
          <p:nvPicPr>
            <p:cNvPr id="30" name="Picture 4" descr="Boston Scientific">
              <a:hlinkClick r:id="rId30"/>
            </p:cNvPr>
            <p:cNvPicPr>
              <a:picLocks noChangeAspect="1" noChangeArrowheads="1"/>
            </p:cNvPicPr>
            <p:nvPr/>
          </p:nvPicPr>
          <p:blipFill>
            <a:blip r:embed="rId31" cstate="print"/>
            <a:srcRect/>
            <a:stretch>
              <a:fillRect/>
            </a:stretch>
          </p:blipFill>
          <p:spPr bwMode="auto">
            <a:xfrm rot="10800000" flipH="1" flipV="1">
              <a:off x="1435012" y="4080143"/>
              <a:ext cx="833441" cy="467665"/>
            </a:xfrm>
            <a:prstGeom prst="rect">
              <a:avLst/>
            </a:prstGeom>
            <a:noFill/>
            <a:ln w="9525">
              <a:noFill/>
              <a:miter lim="800000"/>
              <a:headEnd/>
              <a:tailEnd/>
            </a:ln>
          </p:spPr>
        </p:pic>
        <p:pic>
          <p:nvPicPr>
            <p:cNvPr id="31" name="Picture 6" descr="Sun Data Center Efficiency Resource Kit"/>
            <p:cNvPicPr>
              <a:picLocks noChangeAspect="1" noChangeArrowheads="1"/>
            </p:cNvPicPr>
            <p:nvPr/>
          </p:nvPicPr>
          <p:blipFill>
            <a:blip r:embed="rId32" cstate="print"/>
            <a:srcRect/>
            <a:stretch>
              <a:fillRect/>
            </a:stretch>
          </p:blipFill>
          <p:spPr bwMode="auto">
            <a:xfrm rot="10800000" flipH="1" flipV="1">
              <a:off x="3176057" y="3067971"/>
              <a:ext cx="738491" cy="613116"/>
            </a:xfrm>
            <a:prstGeom prst="rect">
              <a:avLst/>
            </a:prstGeom>
            <a:noFill/>
            <a:ln w="9525">
              <a:noFill/>
              <a:miter lim="800000"/>
              <a:headEnd/>
              <a:tailEnd/>
            </a:ln>
          </p:spPr>
        </p:pic>
        <p:pic>
          <p:nvPicPr>
            <p:cNvPr id="33" name="Picture 7"/>
            <p:cNvPicPr>
              <a:picLocks noChangeAspect="1" noChangeArrowheads="1"/>
            </p:cNvPicPr>
            <p:nvPr/>
          </p:nvPicPr>
          <p:blipFill>
            <a:blip r:embed="rId33" cstate="print"/>
            <a:srcRect/>
            <a:stretch>
              <a:fillRect/>
            </a:stretch>
          </p:blipFill>
          <p:spPr bwMode="auto">
            <a:xfrm>
              <a:off x="3544511" y="4715762"/>
              <a:ext cx="605207" cy="441529"/>
            </a:xfrm>
            <a:prstGeom prst="rect">
              <a:avLst/>
            </a:prstGeom>
            <a:noFill/>
            <a:ln w="9525">
              <a:noFill/>
              <a:miter lim="800000"/>
              <a:headEnd/>
              <a:tailEnd/>
            </a:ln>
          </p:spPr>
        </p:pic>
        <p:pic>
          <p:nvPicPr>
            <p:cNvPr id="34" name="Picture 3"/>
            <p:cNvPicPr>
              <a:picLocks noChangeAspect="1" noChangeArrowheads="1"/>
            </p:cNvPicPr>
            <p:nvPr/>
          </p:nvPicPr>
          <p:blipFill>
            <a:blip r:embed="rId34" cstate="print"/>
            <a:srcRect/>
            <a:stretch>
              <a:fillRect/>
            </a:stretch>
          </p:blipFill>
          <p:spPr bwMode="auto">
            <a:xfrm>
              <a:off x="1282983" y="4799457"/>
              <a:ext cx="999352" cy="469749"/>
            </a:xfrm>
            <a:prstGeom prst="rect">
              <a:avLst/>
            </a:prstGeom>
            <a:noFill/>
            <a:ln w="9525">
              <a:noFill/>
              <a:miter lim="800000"/>
              <a:headEnd/>
              <a:tailEnd/>
            </a:ln>
          </p:spPr>
        </p:pic>
        <p:pic>
          <p:nvPicPr>
            <p:cNvPr id="35" name="Picture 3"/>
            <p:cNvPicPr>
              <a:picLocks noChangeAspect="1" noChangeArrowheads="1"/>
            </p:cNvPicPr>
            <p:nvPr/>
          </p:nvPicPr>
          <p:blipFill>
            <a:blip r:embed="rId35" cstate="print"/>
            <a:srcRect/>
            <a:stretch>
              <a:fillRect/>
            </a:stretch>
          </p:blipFill>
          <p:spPr bwMode="auto">
            <a:xfrm>
              <a:off x="3880800" y="5426365"/>
              <a:ext cx="1485326" cy="355871"/>
            </a:xfrm>
            <a:prstGeom prst="rect">
              <a:avLst/>
            </a:prstGeom>
            <a:noFill/>
            <a:ln w="9525">
              <a:noFill/>
              <a:miter lim="800000"/>
              <a:headEnd/>
              <a:tailEnd/>
            </a:ln>
          </p:spPr>
        </p:pic>
        <p:pic>
          <p:nvPicPr>
            <p:cNvPr id="36" name="Picture 4"/>
            <p:cNvPicPr>
              <a:picLocks noChangeAspect="1" noChangeArrowheads="1"/>
            </p:cNvPicPr>
            <p:nvPr/>
          </p:nvPicPr>
          <p:blipFill>
            <a:blip r:embed="rId36" cstate="print"/>
            <a:srcRect/>
            <a:stretch>
              <a:fillRect/>
            </a:stretch>
          </p:blipFill>
          <p:spPr bwMode="auto">
            <a:xfrm>
              <a:off x="1406959" y="5419338"/>
              <a:ext cx="2222606" cy="340002"/>
            </a:xfrm>
            <a:prstGeom prst="rect">
              <a:avLst/>
            </a:prstGeom>
            <a:noFill/>
            <a:ln w="9525">
              <a:noFill/>
              <a:miter lim="800000"/>
              <a:headEnd/>
              <a:tailEnd/>
            </a:ln>
          </p:spPr>
        </p:pic>
        <p:pic>
          <p:nvPicPr>
            <p:cNvPr id="37" name="Picture 5"/>
            <p:cNvPicPr>
              <a:picLocks noChangeAspect="1" noChangeArrowheads="1"/>
            </p:cNvPicPr>
            <p:nvPr/>
          </p:nvPicPr>
          <p:blipFill>
            <a:blip r:embed="rId37" cstate="print"/>
            <a:srcRect/>
            <a:stretch>
              <a:fillRect/>
            </a:stretch>
          </p:blipFill>
          <p:spPr bwMode="auto">
            <a:xfrm>
              <a:off x="5695114" y="5479617"/>
              <a:ext cx="825600" cy="224492"/>
            </a:xfrm>
            <a:prstGeom prst="rect">
              <a:avLst/>
            </a:prstGeom>
            <a:noFill/>
            <a:ln w="9525">
              <a:noFill/>
              <a:miter lim="800000"/>
              <a:headEnd/>
              <a:tailEnd/>
            </a:ln>
          </p:spPr>
        </p:pic>
        <p:pic>
          <p:nvPicPr>
            <p:cNvPr id="38" name="Picture 6"/>
            <p:cNvPicPr>
              <a:picLocks noChangeAspect="1" noChangeArrowheads="1"/>
            </p:cNvPicPr>
            <p:nvPr/>
          </p:nvPicPr>
          <p:blipFill>
            <a:blip r:embed="rId38" cstate="print"/>
            <a:srcRect/>
            <a:stretch>
              <a:fillRect/>
            </a:stretch>
          </p:blipFill>
          <p:spPr bwMode="auto">
            <a:xfrm>
              <a:off x="2375961" y="4771203"/>
              <a:ext cx="833635" cy="560025"/>
            </a:xfrm>
            <a:prstGeom prst="rect">
              <a:avLst/>
            </a:prstGeom>
            <a:noFill/>
            <a:ln w="9525">
              <a:noFill/>
              <a:miter lim="800000"/>
              <a:headEnd/>
              <a:tailEnd/>
            </a:ln>
          </p:spPr>
        </p:pic>
        <p:pic>
          <p:nvPicPr>
            <p:cNvPr id="39" name="Picture 2"/>
            <p:cNvPicPr>
              <a:picLocks noChangeAspect="1" noChangeArrowheads="1"/>
            </p:cNvPicPr>
            <p:nvPr/>
          </p:nvPicPr>
          <p:blipFill>
            <a:blip r:embed="rId39" cstate="print"/>
            <a:srcRect/>
            <a:stretch>
              <a:fillRect/>
            </a:stretch>
          </p:blipFill>
          <p:spPr bwMode="auto">
            <a:xfrm>
              <a:off x="2534676" y="4369419"/>
              <a:ext cx="896996" cy="332116"/>
            </a:xfrm>
            <a:prstGeom prst="rect">
              <a:avLst/>
            </a:prstGeom>
            <a:noFill/>
            <a:ln w="9525">
              <a:noFill/>
              <a:miter lim="800000"/>
              <a:headEnd/>
              <a:tailEnd/>
            </a:ln>
          </p:spPr>
        </p:pic>
        <p:pic>
          <p:nvPicPr>
            <p:cNvPr id="40" name="Picture 4"/>
            <p:cNvPicPr>
              <a:picLocks noChangeAspect="1" noChangeArrowheads="1"/>
            </p:cNvPicPr>
            <p:nvPr/>
          </p:nvPicPr>
          <p:blipFill>
            <a:blip r:embed="rId40" cstate="print"/>
            <a:srcRect/>
            <a:stretch>
              <a:fillRect/>
            </a:stretch>
          </p:blipFill>
          <p:spPr bwMode="auto">
            <a:xfrm>
              <a:off x="6801432" y="5426170"/>
              <a:ext cx="689835" cy="356023"/>
            </a:xfrm>
            <a:prstGeom prst="rect">
              <a:avLst/>
            </a:prstGeom>
            <a:noFill/>
            <a:ln w="9525">
              <a:noFill/>
              <a:miter lim="800000"/>
              <a:headEnd/>
              <a:tailEnd/>
            </a:ln>
          </p:spPr>
        </p:pic>
      </p:grpSp>
      <p:sp>
        <p:nvSpPr>
          <p:cNvPr id="43" name="Slide Number Placeholder 3"/>
          <p:cNvSpPr txBox="1">
            <a:spLocks/>
          </p:cNvSpPr>
          <p:nvPr/>
        </p:nvSpPr>
        <p:spPr>
          <a:xfrm>
            <a:off x="8413750" y="6351588"/>
            <a:ext cx="381000" cy="365125"/>
          </a:xfrm>
          <a:prstGeom prst="rect">
            <a:avLst/>
          </a:prstGeom>
        </p:spPr>
        <p:txBody>
          <a:bodyPr vert="horz" lIns="91429" tIns="45714" rIns="91429" bIns="45714" rtlCol="0" anchor="ctr"/>
          <a:lstStyle/>
          <a:p>
            <a:pPr marR="0" lvl="0" indent="0" algn="ctr">
              <a:lnSpc>
                <a:spcPct val="100000"/>
              </a:lnSpc>
              <a:buClrTx/>
              <a:buSzTx/>
              <a:buFontTx/>
              <a:buNone/>
              <a:tabLst/>
              <a:defRPr/>
            </a:pPr>
            <a:fld id="{8F7F0FD8-C4D8-4FC8-ACE5-C8022F3C3BAB}" type="slidenum">
              <a:rPr lang="en-US" sz="1100" smtClean="0">
                <a:solidFill>
                  <a:srgbClr val="106636"/>
                </a:solidFill>
                <a:latin typeface="Arial" pitchFamily="34" charset="0"/>
                <a:cs typeface="Arial" pitchFamily="34" charset="0"/>
              </a:rPr>
              <a:pPr marR="0" lvl="0" indent="0" algn="ctr">
                <a:lnSpc>
                  <a:spcPct val="100000"/>
                </a:lnSpc>
                <a:buClrTx/>
                <a:buSzTx/>
                <a:buFontTx/>
                <a:buNone/>
                <a:tabLst/>
                <a:defRPr/>
              </a:pPr>
              <a:t>8</a:t>
            </a:fld>
            <a:endParaRPr lang="en-US" sz="11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xmlns="" val="19046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9370" y="1220487"/>
            <a:ext cx="7928797" cy="3416308"/>
          </a:xfrm>
          <a:prstGeom prst="rect">
            <a:avLst/>
          </a:prstGeom>
          <a:noFill/>
        </p:spPr>
        <p:txBody>
          <a:bodyPr wrap="square" lIns="91429" tIns="45714" rIns="91429" bIns="45714" rtlCol="0">
            <a:spAutoFit/>
          </a:bodyPr>
          <a:lstStyle/>
          <a:p>
            <a:pPr marL="231775" indent="-231775" algn="ctr">
              <a:lnSpc>
                <a:spcPct val="120000"/>
              </a:lnSpc>
            </a:pPr>
            <a:endParaRPr lang="en-US" sz="3600" dirty="0" smtClean="0">
              <a:latin typeface="Arial" pitchFamily="34" charset="0"/>
              <a:cs typeface="Arial" pitchFamily="34" charset="0"/>
            </a:endParaRPr>
          </a:p>
          <a:p>
            <a:pPr marL="231775" indent="-231775" algn="ctr">
              <a:lnSpc>
                <a:spcPct val="120000"/>
              </a:lnSpc>
            </a:pPr>
            <a:r>
              <a:rPr lang="en-US" sz="3600" dirty="0" smtClean="0">
                <a:latin typeface="Arial" pitchFamily="34" charset="0"/>
                <a:cs typeface="Arial" pitchFamily="34" charset="0"/>
              </a:rPr>
              <a:t>What is the role of BESAC</a:t>
            </a:r>
            <a:br>
              <a:rPr lang="en-US" sz="3600" dirty="0" smtClean="0">
                <a:latin typeface="Arial" pitchFamily="34" charset="0"/>
                <a:cs typeface="Arial" pitchFamily="34" charset="0"/>
              </a:rPr>
            </a:br>
            <a:r>
              <a:rPr lang="en-US" sz="3600" dirty="0" smtClean="0">
                <a:latin typeface="Arial" pitchFamily="34" charset="0"/>
                <a:cs typeface="Arial" pitchFamily="34" charset="0"/>
              </a:rPr>
              <a:t>and the other </a:t>
            </a:r>
            <a:br>
              <a:rPr lang="en-US" sz="3600" dirty="0" smtClean="0">
                <a:latin typeface="Arial" pitchFamily="34" charset="0"/>
                <a:cs typeface="Arial" pitchFamily="34" charset="0"/>
              </a:rPr>
            </a:br>
            <a:r>
              <a:rPr lang="en-US" sz="3600" dirty="0" smtClean="0">
                <a:latin typeface="Arial" pitchFamily="34" charset="0"/>
                <a:cs typeface="Arial" pitchFamily="34" charset="0"/>
              </a:rPr>
              <a:t>Federal Advisory Committees?</a:t>
            </a:r>
          </a:p>
          <a:p>
            <a:pPr marL="231775" indent="-231775">
              <a:lnSpc>
                <a:spcPct val="120000"/>
              </a:lnSpc>
              <a:buFont typeface="Wingdings" pitchFamily="2" charset="2"/>
              <a:buChar char="§"/>
            </a:pPr>
            <a:endParaRPr lang="en-US" sz="3600" dirty="0" smtClean="0">
              <a:latin typeface="Arial" pitchFamily="34" charset="0"/>
              <a:cs typeface="Arial" pitchFamily="34" charset="0"/>
            </a:endParaRPr>
          </a:p>
        </p:txBody>
      </p:sp>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9</a:t>
            </a:fld>
            <a:endParaRPr lang="en-US" dirty="0" smtClean="0">
              <a:latin typeface="Arial" charset="0"/>
              <a:cs typeface="Arial" charset="0"/>
            </a:endParaRPr>
          </a:p>
        </p:txBody>
      </p:sp>
      <p:sp>
        <p:nvSpPr>
          <p:cNvPr id="8" name="Footer Placeholder 2"/>
          <p:cNvSpPr>
            <a:spLocks noGrp="1"/>
          </p:cNvSpPr>
          <p:nvPr>
            <p:ph type="ftr" sz="quarter" idx="11"/>
          </p:nvPr>
        </p:nvSpPr>
        <p:spPr>
          <a:xfrm>
            <a:off x="3124200" y="6356350"/>
            <a:ext cx="5334000" cy="365125"/>
          </a:xfrm>
        </p:spPr>
        <p:txBody>
          <a:bodyPr/>
          <a:lstStyle/>
          <a:p>
            <a:r>
              <a:rPr lang="en-US" dirty="0" smtClean="0"/>
              <a:t>SC Update</a:t>
            </a:r>
            <a:endParaRPr lang="en-US" dirty="0"/>
          </a:p>
        </p:txBody>
      </p:sp>
    </p:spTree>
    <p:extLst>
      <p:ext uri="{BB962C8B-B14F-4D97-AF65-F5344CB8AC3E}">
        <p14:creationId xmlns:p14="http://schemas.microsoft.com/office/powerpoint/2010/main" xmlns="" val="337303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5407</TotalTime>
  <Words>542</Words>
  <Application>Microsoft Office PowerPoint</Application>
  <PresentationFormat>On-screen Show (4:3)</PresentationFormat>
  <Paragraphs>110</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2_Office Theme</vt:lpstr>
      <vt:lpstr>Default Design</vt:lpstr>
      <vt:lpstr>Slide 1</vt:lpstr>
      <vt:lpstr>Update on Office of Science</vt:lpstr>
      <vt:lpstr>Slide 3</vt:lpstr>
      <vt:lpstr>Budget During a Sequester</vt:lpstr>
      <vt:lpstr>15 Years of Office of Science Funding</vt:lpstr>
      <vt:lpstr>Impact on Industry: Applied mathematics and computing sciences</vt:lpstr>
      <vt:lpstr>Impact on Industry: High-performance computing for real-world design</vt:lpstr>
      <vt:lpstr>Impact on Industry: X-ray, neutron, and electron scattering</vt:lpstr>
      <vt:lpstr>Slide 9</vt:lpstr>
      <vt:lpstr>A Few of the Other  FACA and Non-FACA Charges/Workshops</vt:lpstr>
      <vt:lpstr>Slide 11</vt:lpstr>
      <vt:lpstr>Slide 12</vt:lpstr>
      <vt:lpstr>Slide 13</vt:lpstr>
      <vt:lpstr>Slide 14</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Brown</dc:creator>
  <cp:lastModifiedBy>Department of Energy</cp:lastModifiedBy>
  <cp:revision>541</cp:revision>
  <dcterms:created xsi:type="dcterms:W3CDTF">2011-06-16T14:42:40Z</dcterms:created>
  <dcterms:modified xsi:type="dcterms:W3CDTF">2013-02-28T14:41:48Z</dcterms:modified>
</cp:coreProperties>
</file>