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6" r:id="rId2"/>
    <p:sldId id="388" r:id="rId3"/>
    <p:sldId id="389" r:id="rId4"/>
    <p:sldId id="391" r:id="rId5"/>
    <p:sldId id="392" r:id="rId6"/>
    <p:sldId id="325" r:id="rId7"/>
    <p:sldId id="262" r:id="rId8"/>
    <p:sldId id="365" r:id="rId9"/>
    <p:sldId id="326" r:id="rId10"/>
    <p:sldId id="327" r:id="rId11"/>
    <p:sldId id="328" r:id="rId12"/>
    <p:sldId id="329" r:id="rId13"/>
    <p:sldId id="373" r:id="rId14"/>
    <p:sldId id="473" r:id="rId15"/>
    <p:sldId id="474" r:id="rId16"/>
    <p:sldId id="375" r:id="rId17"/>
    <p:sldId id="369" r:id="rId18"/>
    <p:sldId id="387" r:id="rId19"/>
    <p:sldId id="460" r:id="rId20"/>
    <p:sldId id="393" r:id="rId21"/>
    <p:sldId id="394" r:id="rId22"/>
    <p:sldId id="395" r:id="rId23"/>
    <p:sldId id="396" r:id="rId24"/>
    <p:sldId id="397" r:id="rId25"/>
    <p:sldId id="398" r:id="rId26"/>
    <p:sldId id="399" r:id="rId27"/>
    <p:sldId id="406" r:id="rId28"/>
    <p:sldId id="407" r:id="rId29"/>
    <p:sldId id="408" r:id="rId30"/>
    <p:sldId id="410" r:id="rId31"/>
    <p:sldId id="412" r:id="rId32"/>
    <p:sldId id="413" r:id="rId33"/>
    <p:sldId id="414" r:id="rId34"/>
    <p:sldId id="415" r:id="rId35"/>
    <p:sldId id="434" r:id="rId36"/>
    <p:sldId id="436" r:id="rId37"/>
    <p:sldId id="437" r:id="rId38"/>
    <p:sldId id="438" r:id="rId39"/>
    <p:sldId id="442" r:id="rId40"/>
    <p:sldId id="443" r:id="rId41"/>
    <p:sldId id="462" r:id="rId42"/>
    <p:sldId id="475" r:id="rId43"/>
    <p:sldId id="464" r:id="rId44"/>
    <p:sldId id="486" r:id="rId45"/>
    <p:sldId id="477" r:id="rId46"/>
    <p:sldId id="448" r:id="rId47"/>
    <p:sldId id="488" r:id="rId48"/>
    <p:sldId id="457" r:id="rId49"/>
    <p:sldId id="458" r:id="rId50"/>
    <p:sldId id="482" r:id="rId51"/>
    <p:sldId id="489" r:id="rId52"/>
    <p:sldId id="483" r:id="rId53"/>
    <p:sldId id="456" r:id="rId54"/>
    <p:sldId id="416" r:id="rId55"/>
    <p:sldId id="479" r:id="rId56"/>
    <p:sldId id="480" r:id="rId57"/>
    <p:sldId id="465" r:id="rId58"/>
    <p:sldId id="450" r:id="rId59"/>
    <p:sldId id="455" r:id="rId60"/>
    <p:sldId id="454" r:id="rId61"/>
    <p:sldId id="485" r:id="rId62"/>
    <p:sldId id="471" r:id="rId63"/>
    <p:sldId id="496" r:id="rId64"/>
    <p:sldId id="490" r:id="rId65"/>
    <p:sldId id="491" r:id="rId66"/>
    <p:sldId id="492" r:id="rId67"/>
  </p:sldIdLst>
  <p:sldSz cx="9144000" cy="6858000" type="screen4x3"/>
  <p:notesSz cx="7077075" cy="9363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60606"/>
    <a:srgbClr val="0B0B0B"/>
    <a:srgbClr val="020202"/>
    <a:srgbClr val="18170E"/>
    <a:srgbClr val="9B9B9B"/>
    <a:srgbClr val="FFFFFF"/>
    <a:srgbClr val="F20000"/>
    <a:srgbClr val="E20000"/>
    <a:srgbClr val="F7F7F6"/>
    <a:srgbClr val="F2F2E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62" autoAdjust="0"/>
    <p:restoredTop sz="61482" autoAdjust="0"/>
  </p:normalViewPr>
  <p:slideViewPr>
    <p:cSldViewPr snapToGrid="0" showGuides="1">
      <p:cViewPr varScale="1">
        <p:scale>
          <a:sx n="66" d="100"/>
          <a:sy n="66" d="100"/>
        </p:scale>
        <p:origin x="-798" y="-96"/>
      </p:cViewPr>
      <p:guideLst>
        <p:guide orient="horz" pos="2160"/>
        <p:guide pos="2883"/>
      </p:guideLst>
    </p:cSldViewPr>
  </p:slideViewPr>
  <p:notesTextViewPr>
    <p:cViewPr>
      <p:scale>
        <a:sx n="100" d="100"/>
        <a:sy n="100" d="100"/>
      </p:scale>
      <p:origin x="0" y="0"/>
    </p:cViewPr>
  </p:notesTextViewPr>
  <p:sorterViewPr>
    <p:cViewPr>
      <p:scale>
        <a:sx n="90" d="100"/>
        <a:sy n="90" d="100"/>
      </p:scale>
      <p:origin x="0" y="13350"/>
    </p:cViewPr>
  </p:sorterViewPr>
  <p:notesViewPr>
    <p:cSldViewPr snapToGrid="0" showGuides="1">
      <p:cViewPr varScale="1">
        <p:scale>
          <a:sx n="93" d="100"/>
          <a:sy n="93" d="100"/>
        </p:scale>
        <p:origin x="-2934" y="-96"/>
      </p:cViewPr>
      <p:guideLst>
        <p:guide orient="horz" pos="2949"/>
        <p:guide pos="2229"/>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dividan\My%20Documents\Pie%20Chart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scnas5p\dehmer\!GRAPHICS\!Presentations%20by%20Year\2010\FY11%20Rollout\facilities-user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pieChart>
        <c:varyColors val="1"/>
        <c:ser>
          <c:idx val="0"/>
          <c:order val="0"/>
          <c:explosion val="2"/>
          <c:dPt>
            <c:idx val="0"/>
            <c:spPr>
              <a:solidFill>
                <a:srgbClr val="C00000"/>
              </a:solidFill>
              <a:ln>
                <a:solidFill>
                  <a:sysClr val="windowText" lastClr="000000"/>
                </a:solidFill>
              </a:ln>
            </c:spPr>
          </c:dPt>
          <c:dPt>
            <c:idx val="1"/>
            <c:spPr>
              <a:solidFill>
                <a:srgbClr val="0B21F3"/>
              </a:solidFill>
              <a:ln>
                <a:solidFill>
                  <a:sysClr val="windowText" lastClr="000000"/>
                </a:solidFill>
              </a:ln>
            </c:spPr>
          </c:dPt>
          <c:dPt>
            <c:idx val="2"/>
            <c:spPr>
              <a:solidFill>
                <a:srgbClr val="5960E9"/>
              </a:solidFill>
              <a:ln>
                <a:solidFill>
                  <a:sysClr val="windowText" lastClr="000000"/>
                </a:solidFill>
              </a:ln>
            </c:spPr>
          </c:dPt>
          <c:dPt>
            <c:idx val="3"/>
            <c:spPr>
              <a:solidFill>
                <a:srgbClr val="9490E2"/>
              </a:solidFill>
              <a:ln>
                <a:solidFill>
                  <a:sysClr val="windowText" lastClr="000000"/>
                </a:solidFill>
              </a:ln>
            </c:spPr>
          </c:dPt>
          <c:dPt>
            <c:idx val="4"/>
            <c:spPr>
              <a:solidFill>
                <a:schemeClr val="tx1">
                  <a:lumMod val="50000"/>
                  <a:lumOff val="50000"/>
                </a:schemeClr>
              </a:solidFill>
              <a:ln>
                <a:solidFill>
                  <a:sysClr val="windowText" lastClr="000000"/>
                </a:solidFill>
              </a:ln>
            </c:spPr>
          </c:dPt>
          <c:cat>
            <c:strRef>
              <c:f>Sheet1!$H$136:$H$140</c:f>
              <c:strCache>
                <c:ptCount val="5"/>
                <c:pt idx="0">
                  <c:v>Research</c:v>
                </c:pt>
                <c:pt idx="1">
                  <c:v>Facility Operations</c:v>
                </c:pt>
                <c:pt idx="2">
                  <c:v>Facility Construction</c:v>
                </c:pt>
                <c:pt idx="3">
                  <c:v>Major Items of Equipment</c:v>
                </c:pt>
                <c:pt idx="4">
                  <c:v>All Other</c:v>
                </c:pt>
              </c:strCache>
            </c:strRef>
          </c:cat>
          <c:val>
            <c:numRef>
              <c:f>Sheet1!$I$136:$I$140</c:f>
              <c:numCache>
                <c:formatCode>_("$"* #,##0_);_("$"* \(#,##0\);_("$"* "-"??_);_(@_)</c:formatCode>
                <c:ptCount val="5"/>
                <c:pt idx="0">
                  <c:v>2183513</c:v>
                </c:pt>
                <c:pt idx="1">
                  <c:v>1825836</c:v>
                </c:pt>
                <c:pt idx="2">
                  <c:v>321955</c:v>
                </c:pt>
                <c:pt idx="3">
                  <c:v>258870</c:v>
                </c:pt>
                <c:pt idx="4">
                  <c:v>429826</c:v>
                </c:pt>
              </c:numCache>
            </c:numRef>
          </c:val>
        </c:ser>
        <c:dLbls/>
        <c:firstSliceAng val="0"/>
      </c:pieChart>
    </c:plotArea>
    <c:plotVisOnly val="1"/>
    <c:dispBlanksAs val="zero"/>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manualLayout>
          <c:layoutTarget val="inner"/>
          <c:xMode val="edge"/>
          <c:yMode val="edge"/>
          <c:x val="1.9503546099290801E-2"/>
          <c:y val="0.14043356976298071"/>
          <c:w val="0.80097601496621429"/>
          <c:h val="0.71282134685383103"/>
        </c:manualLayout>
      </c:layout>
      <c:pieChart>
        <c:varyColors val="1"/>
        <c:ser>
          <c:idx val="7"/>
          <c:order val="7"/>
          <c:spPr>
            <a:ln w="9525">
              <a:solidFill>
                <a:sysClr val="windowText" lastClr="000000">
                  <a:lumMod val="95000"/>
                  <a:lumOff val="5000"/>
                </a:sysClr>
              </a:solidFill>
            </a:ln>
          </c:spPr>
          <c:dPt>
            <c:idx val="0"/>
            <c:spPr>
              <a:solidFill>
                <a:srgbClr val="3366FF"/>
              </a:solidFill>
              <a:ln w="9525">
                <a:solidFill>
                  <a:sysClr val="windowText" lastClr="000000">
                    <a:lumMod val="95000"/>
                    <a:lumOff val="5000"/>
                  </a:sysClr>
                </a:solidFill>
              </a:ln>
            </c:spPr>
          </c:dPt>
          <c:dPt>
            <c:idx val="1"/>
            <c:spPr>
              <a:solidFill>
                <a:srgbClr val="3366FF"/>
              </a:solidFill>
              <a:ln w="9525">
                <a:solidFill>
                  <a:sysClr val="windowText" lastClr="000000">
                    <a:lumMod val="95000"/>
                    <a:lumOff val="5000"/>
                  </a:sysClr>
                </a:solidFill>
              </a:ln>
            </c:spPr>
          </c:dPt>
          <c:dPt>
            <c:idx val="2"/>
            <c:spPr>
              <a:solidFill>
                <a:srgbClr val="3366FF"/>
              </a:solidFill>
              <a:ln w="9525">
                <a:solidFill>
                  <a:sysClr val="windowText" lastClr="000000">
                    <a:lumMod val="95000"/>
                    <a:lumOff val="5000"/>
                  </a:sysClr>
                </a:solidFill>
              </a:ln>
            </c:spPr>
          </c:dPt>
          <c:dPt>
            <c:idx val="3"/>
            <c:spPr>
              <a:solidFill>
                <a:srgbClr val="3366FF"/>
              </a:solidFill>
              <a:ln w="9525">
                <a:solidFill>
                  <a:sysClr val="windowText" lastClr="000000">
                    <a:lumMod val="95000"/>
                    <a:lumOff val="5000"/>
                  </a:sysClr>
                </a:solidFill>
              </a:ln>
            </c:spPr>
          </c:dPt>
          <c:dPt>
            <c:idx val="4"/>
            <c:spPr>
              <a:solidFill>
                <a:srgbClr val="3366FF"/>
              </a:solidFill>
              <a:ln w="9525">
                <a:solidFill>
                  <a:sysClr val="windowText" lastClr="000000">
                    <a:lumMod val="95000"/>
                    <a:lumOff val="5000"/>
                  </a:sysClr>
                </a:solidFill>
              </a:ln>
            </c:spPr>
          </c:dPt>
          <c:dPt>
            <c:idx val="5"/>
            <c:spPr>
              <a:solidFill>
                <a:srgbClr val="6699FF"/>
              </a:solidFill>
              <a:ln w="9525">
                <a:solidFill>
                  <a:sysClr val="windowText" lastClr="000000">
                    <a:lumMod val="95000"/>
                    <a:lumOff val="5000"/>
                  </a:sysClr>
                </a:solidFill>
              </a:ln>
            </c:spPr>
          </c:dPt>
          <c:dPt>
            <c:idx val="6"/>
            <c:spPr>
              <a:solidFill>
                <a:srgbClr val="6699FF"/>
              </a:solidFill>
              <a:ln w="9525">
                <a:solidFill>
                  <a:sysClr val="windowText" lastClr="000000">
                    <a:lumMod val="95000"/>
                    <a:lumOff val="5000"/>
                  </a:sysClr>
                </a:solidFill>
              </a:ln>
            </c:spPr>
          </c:dPt>
          <c:dPt>
            <c:idx val="7"/>
            <c:spPr>
              <a:solidFill>
                <a:srgbClr val="6699FF"/>
              </a:solidFill>
              <a:ln w="9525">
                <a:solidFill>
                  <a:sysClr val="windowText" lastClr="000000">
                    <a:lumMod val="95000"/>
                    <a:lumOff val="5000"/>
                  </a:sysClr>
                </a:solidFill>
              </a:ln>
            </c:spPr>
          </c:dPt>
          <c:dPt>
            <c:idx val="8"/>
            <c:spPr>
              <a:solidFill>
                <a:srgbClr val="99CCFF"/>
              </a:solidFill>
              <a:ln w="9525">
                <a:solidFill>
                  <a:sysClr val="windowText" lastClr="000000">
                    <a:lumMod val="95000"/>
                    <a:lumOff val="5000"/>
                  </a:sysClr>
                </a:solidFill>
              </a:ln>
            </c:spPr>
          </c:dPt>
          <c:dPt>
            <c:idx val="9"/>
            <c:spPr>
              <a:solidFill>
                <a:srgbClr val="99CCFF"/>
              </a:solidFill>
              <a:ln w="9525">
                <a:solidFill>
                  <a:sysClr val="windowText" lastClr="000000">
                    <a:lumMod val="95000"/>
                    <a:lumOff val="5000"/>
                  </a:sysClr>
                </a:solidFill>
              </a:ln>
            </c:spPr>
          </c:dPt>
          <c:dPt>
            <c:idx val="10"/>
            <c:spPr>
              <a:solidFill>
                <a:srgbClr val="99CCFF"/>
              </a:solidFill>
              <a:ln w="9525">
                <a:solidFill>
                  <a:sysClr val="windowText" lastClr="000000">
                    <a:lumMod val="95000"/>
                    <a:lumOff val="5000"/>
                  </a:sysClr>
                </a:solidFill>
              </a:ln>
            </c:spPr>
          </c:dPt>
          <c:dPt>
            <c:idx val="11"/>
            <c:spPr>
              <a:solidFill>
                <a:srgbClr val="99CCFF"/>
              </a:solidFill>
              <a:ln w="9525">
                <a:solidFill>
                  <a:sysClr val="windowText" lastClr="000000">
                    <a:lumMod val="95000"/>
                    <a:lumOff val="5000"/>
                  </a:sysClr>
                </a:solidFill>
              </a:ln>
            </c:spPr>
          </c:dPt>
          <c:dPt>
            <c:idx val="12"/>
            <c:spPr>
              <a:solidFill>
                <a:srgbClr val="99CCFF"/>
              </a:solidFill>
              <a:ln w="9525">
                <a:solidFill>
                  <a:sysClr val="windowText" lastClr="000000">
                    <a:lumMod val="95000"/>
                    <a:lumOff val="5000"/>
                  </a:sysClr>
                </a:solidFill>
              </a:ln>
            </c:spPr>
          </c:dPt>
          <c:dPt>
            <c:idx val="13"/>
            <c:spPr>
              <a:solidFill>
                <a:srgbClr val="FF6600"/>
              </a:solidFill>
              <a:ln w="9525">
                <a:solidFill>
                  <a:sysClr val="windowText" lastClr="000000">
                    <a:lumMod val="95000"/>
                    <a:lumOff val="5000"/>
                  </a:sysClr>
                </a:solidFill>
              </a:ln>
            </c:spPr>
          </c:dPt>
          <c:dPt>
            <c:idx val="14"/>
            <c:spPr>
              <a:solidFill>
                <a:srgbClr val="FF7D25"/>
              </a:solidFill>
              <a:ln w="9525">
                <a:solidFill>
                  <a:sysClr val="windowText" lastClr="000000">
                    <a:lumMod val="95000"/>
                    <a:lumOff val="5000"/>
                  </a:sysClr>
                </a:solidFill>
              </a:ln>
            </c:spPr>
          </c:dPt>
          <c:dPt>
            <c:idx val="15"/>
            <c:spPr>
              <a:solidFill>
                <a:srgbClr val="FF7D25"/>
              </a:solidFill>
              <a:ln w="9525">
                <a:solidFill>
                  <a:sysClr val="windowText" lastClr="000000">
                    <a:lumMod val="95000"/>
                    <a:lumOff val="5000"/>
                  </a:sysClr>
                </a:solidFill>
              </a:ln>
            </c:spPr>
          </c:dPt>
          <c:dPt>
            <c:idx val="16"/>
            <c:spPr>
              <a:solidFill>
                <a:srgbClr val="AA3871"/>
              </a:solidFill>
              <a:ln w="9525">
                <a:solidFill>
                  <a:sysClr val="windowText" lastClr="000000">
                    <a:lumMod val="95000"/>
                    <a:lumOff val="5000"/>
                  </a:sysClr>
                </a:solidFill>
              </a:ln>
            </c:spPr>
          </c:dPt>
          <c:dPt>
            <c:idx val="17"/>
            <c:spPr>
              <a:solidFill>
                <a:srgbClr val="AA3871"/>
              </a:solidFill>
              <a:ln w="9525">
                <a:solidFill>
                  <a:sysClr val="windowText" lastClr="000000">
                    <a:lumMod val="95000"/>
                    <a:lumOff val="5000"/>
                  </a:sysClr>
                </a:solidFill>
              </a:ln>
            </c:spPr>
          </c:dPt>
          <c:dPt>
            <c:idx val="18"/>
            <c:spPr>
              <a:solidFill>
                <a:srgbClr val="00AA00"/>
              </a:solidFill>
              <a:ln w="9525">
                <a:solidFill>
                  <a:sysClr val="windowText" lastClr="000000">
                    <a:lumMod val="95000"/>
                    <a:lumOff val="5000"/>
                  </a:sysClr>
                </a:solidFill>
              </a:ln>
            </c:spPr>
          </c:dPt>
          <c:dPt>
            <c:idx val="19"/>
            <c:spPr>
              <a:solidFill>
                <a:srgbClr val="00BE00"/>
              </a:solidFill>
              <a:ln w="9525">
                <a:solidFill>
                  <a:sysClr val="windowText" lastClr="000000">
                    <a:lumMod val="95000"/>
                    <a:lumOff val="5000"/>
                  </a:sysClr>
                </a:solidFill>
              </a:ln>
            </c:spPr>
          </c:dPt>
          <c:dPt>
            <c:idx val="20"/>
            <c:spPr>
              <a:solidFill>
                <a:srgbClr val="00D200"/>
              </a:solidFill>
              <a:ln w="9525">
                <a:solidFill>
                  <a:sysClr val="windowText" lastClr="000000">
                    <a:lumMod val="95000"/>
                    <a:lumOff val="5000"/>
                  </a:sysClr>
                </a:solidFill>
              </a:ln>
            </c:spPr>
          </c:dPt>
          <c:dPt>
            <c:idx val="21"/>
            <c:spPr>
              <a:solidFill>
                <a:srgbClr val="00D200"/>
              </a:solidFill>
              <a:ln w="9525">
                <a:solidFill>
                  <a:sysClr val="windowText" lastClr="000000">
                    <a:lumMod val="95000"/>
                    <a:lumOff val="5000"/>
                  </a:sysClr>
                </a:solidFill>
              </a:ln>
            </c:spPr>
          </c:dPt>
          <c:dPt>
            <c:idx val="22"/>
            <c:spPr>
              <a:solidFill>
                <a:srgbClr val="FFFF00"/>
              </a:solidFill>
              <a:ln w="9525">
                <a:solidFill>
                  <a:sysClr val="windowText" lastClr="000000">
                    <a:lumMod val="95000"/>
                    <a:lumOff val="5000"/>
                  </a:sysClr>
                </a:solidFill>
              </a:ln>
            </c:spPr>
          </c:dPt>
          <c:dPt>
            <c:idx val="23"/>
            <c:spPr>
              <a:solidFill>
                <a:srgbClr val="FFFF5A"/>
              </a:solidFill>
              <a:ln w="9525">
                <a:solidFill>
                  <a:sysClr val="windowText" lastClr="000000">
                    <a:lumMod val="95000"/>
                    <a:lumOff val="5000"/>
                  </a:sysClr>
                </a:solidFill>
              </a:ln>
            </c:spPr>
          </c:dPt>
          <c:dPt>
            <c:idx val="24"/>
            <c:spPr>
              <a:solidFill>
                <a:srgbClr val="FFFFA0"/>
              </a:solidFill>
              <a:ln w="9525">
                <a:solidFill>
                  <a:sysClr val="windowText" lastClr="000000">
                    <a:lumMod val="95000"/>
                    <a:lumOff val="5000"/>
                  </a:sysClr>
                </a:solidFill>
              </a:ln>
            </c:spPr>
          </c:dPt>
          <c:dPt>
            <c:idx val="25"/>
            <c:spPr>
              <a:solidFill>
                <a:srgbClr val="FF5050"/>
              </a:solidFill>
              <a:ln w="9525">
                <a:solidFill>
                  <a:sysClr val="windowText" lastClr="000000">
                    <a:lumMod val="95000"/>
                    <a:lumOff val="5000"/>
                  </a:sysClr>
                </a:solidFill>
              </a:ln>
            </c:spPr>
          </c:dPt>
          <c:dPt>
            <c:idx val="26"/>
            <c:spPr>
              <a:solidFill>
                <a:srgbClr val="FF5050"/>
              </a:solidFill>
              <a:ln w="9525">
                <a:solidFill>
                  <a:sysClr val="windowText" lastClr="000000">
                    <a:lumMod val="95000"/>
                    <a:lumOff val="5000"/>
                  </a:sysClr>
                </a:solidFill>
              </a:ln>
            </c:spPr>
          </c:dPt>
          <c:dPt>
            <c:idx val="27"/>
            <c:spPr>
              <a:solidFill>
                <a:srgbClr val="FF5050"/>
              </a:solidFill>
              <a:ln w="9525">
                <a:solidFill>
                  <a:sysClr val="windowText" lastClr="000000">
                    <a:lumMod val="95000"/>
                    <a:lumOff val="5000"/>
                  </a:sysClr>
                </a:solidFill>
              </a:ln>
            </c:spPr>
          </c:dPt>
          <c:cat>
            <c:strRef>
              <c:f>'Users for Plotting'!$A$8:$A$71</c:f>
              <c:strCache>
                <c:ptCount val="28"/>
                <c:pt idx="0">
                  <c:v>SSRL (SLAC)</c:v>
                </c:pt>
                <c:pt idx="1">
                  <c:v>ALS (LBNL)</c:v>
                </c:pt>
                <c:pt idx="2">
                  <c:v>APS (ANL)</c:v>
                </c:pt>
                <c:pt idx="3">
                  <c:v>NSLS (BNL)</c:v>
                </c:pt>
                <c:pt idx="4">
                  <c:v>LCLS (SLAC)</c:v>
                </c:pt>
                <c:pt idx="5">
                  <c:v>HFIR (ORNL)</c:v>
                </c:pt>
                <c:pt idx="6">
                  <c:v>Lujan (LANL)</c:v>
                </c:pt>
                <c:pt idx="7">
                  <c:v>SNS (ORNL)</c:v>
                </c:pt>
                <c:pt idx="8">
                  <c:v>CCNM (ANL)</c:v>
                </c:pt>
                <c:pt idx="9">
                  <c:v>Foundry (LBNL)</c:v>
                </c:pt>
                <c:pt idx="10">
                  <c:v>CNMS (ORNL)</c:v>
                </c:pt>
                <c:pt idx="11">
                  <c:v>CINT (SNL/LANL)</c:v>
                </c:pt>
                <c:pt idx="12">
                  <c:v>CFN (BNL)</c:v>
                </c:pt>
                <c:pt idx="13">
                  <c:v>NERSC (LBNL)</c:v>
                </c:pt>
                <c:pt idx="14">
                  <c:v>OLCF (ORNL)</c:v>
                </c:pt>
                <c:pt idx="15">
                  <c:v>ALCF (ANL)</c:v>
                </c:pt>
                <c:pt idx="16">
                  <c:v>Tevatron (FNAL)</c:v>
                </c:pt>
                <c:pt idx="17">
                  <c:v>B-Factory, SLAC</c:v>
                </c:pt>
                <c:pt idx="18">
                  <c:v>RHIC (BNL)</c:v>
                </c:pt>
                <c:pt idx="19">
                  <c:v>TJNAF </c:v>
                </c:pt>
                <c:pt idx="20">
                  <c:v>HRIBF (ORNL)</c:v>
                </c:pt>
                <c:pt idx="21">
                  <c:v>ATLAS (ANL)</c:v>
                </c:pt>
                <c:pt idx="22">
                  <c:v>EMSL (PNNL)</c:v>
                </c:pt>
                <c:pt idx="23">
                  <c:v>JGI (LBNL)</c:v>
                </c:pt>
                <c:pt idx="24">
                  <c:v>ARM </c:v>
                </c:pt>
                <c:pt idx="25">
                  <c:v>DIII-D (GA) </c:v>
                </c:pt>
                <c:pt idx="26">
                  <c:v>Alcator (MIT)</c:v>
                </c:pt>
                <c:pt idx="27">
                  <c:v>NSTX (PPPL)</c:v>
                </c:pt>
              </c:strCache>
            </c:strRef>
          </c:cat>
          <c:val>
            <c:numRef>
              <c:f>'Users for Plotting'!$I$8:$I$71</c:f>
              <c:numCache>
                <c:formatCode>#,##0_);\-#,##0_);\ ......_)</c:formatCode>
                <c:ptCount val="28"/>
                <c:pt idx="0">
                  <c:v>1400</c:v>
                </c:pt>
                <c:pt idx="1">
                  <c:v>2300</c:v>
                </c:pt>
                <c:pt idx="2">
                  <c:v>3800</c:v>
                </c:pt>
                <c:pt idx="3">
                  <c:v>2200</c:v>
                </c:pt>
                <c:pt idx="4">
                  <c:v>250</c:v>
                </c:pt>
                <c:pt idx="5">
                  <c:v>600</c:v>
                </c:pt>
                <c:pt idx="6">
                  <c:v>400</c:v>
                </c:pt>
                <c:pt idx="7">
                  <c:v>750</c:v>
                </c:pt>
                <c:pt idx="8">
                  <c:v>380</c:v>
                </c:pt>
                <c:pt idx="9">
                  <c:v>350</c:v>
                </c:pt>
                <c:pt idx="10">
                  <c:v>380</c:v>
                </c:pt>
                <c:pt idx="11">
                  <c:v>400</c:v>
                </c:pt>
                <c:pt idx="12">
                  <c:v>350</c:v>
                </c:pt>
                <c:pt idx="13">
                  <c:v>3100</c:v>
                </c:pt>
                <c:pt idx="14">
                  <c:v>625</c:v>
                </c:pt>
                <c:pt idx="15">
                  <c:v>300</c:v>
                </c:pt>
                <c:pt idx="16">
                  <c:v>1800</c:v>
                </c:pt>
                <c:pt idx="17">
                  <c:v>300</c:v>
                </c:pt>
                <c:pt idx="18">
                  <c:v>1200</c:v>
                </c:pt>
                <c:pt idx="19">
                  <c:v>1430</c:v>
                </c:pt>
                <c:pt idx="20">
                  <c:v>260</c:v>
                </c:pt>
                <c:pt idx="21">
                  <c:v>410</c:v>
                </c:pt>
                <c:pt idx="22">
                  <c:v>750</c:v>
                </c:pt>
                <c:pt idx="23">
                  <c:v>940</c:v>
                </c:pt>
                <c:pt idx="24">
                  <c:v>1000</c:v>
                </c:pt>
                <c:pt idx="25">
                  <c:v>235</c:v>
                </c:pt>
                <c:pt idx="26">
                  <c:v>200</c:v>
                </c:pt>
                <c:pt idx="27">
                  <c:v>145</c:v>
                </c:pt>
              </c:numCache>
            </c:numRef>
          </c:val>
        </c:ser>
        <c:ser>
          <c:idx val="6"/>
          <c:order val="6"/>
          <c:cat>
            <c:strRef>
              <c:f>'Users for Plotting'!$A$8:$A$71</c:f>
              <c:strCache>
                <c:ptCount val="28"/>
                <c:pt idx="0">
                  <c:v>SSRL (SLAC)</c:v>
                </c:pt>
                <c:pt idx="1">
                  <c:v>ALS (LBNL)</c:v>
                </c:pt>
                <c:pt idx="2">
                  <c:v>APS (ANL)</c:v>
                </c:pt>
                <c:pt idx="3">
                  <c:v>NSLS (BNL)</c:v>
                </c:pt>
                <c:pt idx="4">
                  <c:v>LCLS (SLAC)</c:v>
                </c:pt>
                <c:pt idx="5">
                  <c:v>HFIR (ORNL)</c:v>
                </c:pt>
                <c:pt idx="6">
                  <c:v>Lujan (LANL)</c:v>
                </c:pt>
                <c:pt idx="7">
                  <c:v>SNS (ORNL)</c:v>
                </c:pt>
                <c:pt idx="8">
                  <c:v>CCNM (ANL)</c:v>
                </c:pt>
                <c:pt idx="9">
                  <c:v>Foundry (LBNL)</c:v>
                </c:pt>
                <c:pt idx="10">
                  <c:v>CNMS (ORNL)</c:v>
                </c:pt>
                <c:pt idx="11">
                  <c:v>CINT (SNL/LANL)</c:v>
                </c:pt>
                <c:pt idx="12">
                  <c:v>CFN (BNL)</c:v>
                </c:pt>
                <c:pt idx="13">
                  <c:v>NERSC (LBNL)</c:v>
                </c:pt>
                <c:pt idx="14">
                  <c:v>OLCF (ORNL)</c:v>
                </c:pt>
                <c:pt idx="15">
                  <c:v>ALCF (ANL)</c:v>
                </c:pt>
                <c:pt idx="16">
                  <c:v>Tevatron (FNAL)</c:v>
                </c:pt>
                <c:pt idx="17">
                  <c:v>B-Factory, SLAC</c:v>
                </c:pt>
                <c:pt idx="18">
                  <c:v>RHIC (BNL)</c:v>
                </c:pt>
                <c:pt idx="19">
                  <c:v>TJNAF </c:v>
                </c:pt>
                <c:pt idx="20">
                  <c:v>HRIBF (ORNL)</c:v>
                </c:pt>
                <c:pt idx="21">
                  <c:v>ATLAS (ANL)</c:v>
                </c:pt>
                <c:pt idx="22">
                  <c:v>EMSL (PNNL)</c:v>
                </c:pt>
                <c:pt idx="23">
                  <c:v>JGI (LBNL)</c:v>
                </c:pt>
                <c:pt idx="24">
                  <c:v>ARM </c:v>
                </c:pt>
                <c:pt idx="25">
                  <c:v>DIII-D (GA) </c:v>
                </c:pt>
                <c:pt idx="26">
                  <c:v>Alcator (MIT)</c:v>
                </c:pt>
                <c:pt idx="27">
                  <c:v>NSTX (PPPL)</c:v>
                </c:pt>
              </c:strCache>
            </c:strRef>
          </c:cat>
          <c:val>
            <c:numRef>
              <c:f>'Users for Plotting'!$H$8:$H$71</c:f>
            </c:numRef>
          </c:val>
        </c:ser>
        <c:ser>
          <c:idx val="5"/>
          <c:order val="5"/>
          <c:cat>
            <c:strRef>
              <c:f>'Users for Plotting'!$A$8:$A$71</c:f>
              <c:strCache>
                <c:ptCount val="28"/>
                <c:pt idx="0">
                  <c:v>SSRL (SLAC)</c:v>
                </c:pt>
                <c:pt idx="1">
                  <c:v>ALS (LBNL)</c:v>
                </c:pt>
                <c:pt idx="2">
                  <c:v>APS (ANL)</c:v>
                </c:pt>
                <c:pt idx="3">
                  <c:v>NSLS (BNL)</c:v>
                </c:pt>
                <c:pt idx="4">
                  <c:v>LCLS (SLAC)</c:v>
                </c:pt>
                <c:pt idx="5">
                  <c:v>HFIR (ORNL)</c:v>
                </c:pt>
                <c:pt idx="6">
                  <c:v>Lujan (LANL)</c:v>
                </c:pt>
                <c:pt idx="7">
                  <c:v>SNS (ORNL)</c:v>
                </c:pt>
                <c:pt idx="8">
                  <c:v>CCNM (ANL)</c:v>
                </c:pt>
                <c:pt idx="9">
                  <c:v>Foundry (LBNL)</c:v>
                </c:pt>
                <c:pt idx="10">
                  <c:v>CNMS (ORNL)</c:v>
                </c:pt>
                <c:pt idx="11">
                  <c:v>CINT (SNL/LANL)</c:v>
                </c:pt>
                <c:pt idx="12">
                  <c:v>CFN (BNL)</c:v>
                </c:pt>
                <c:pt idx="13">
                  <c:v>NERSC (LBNL)</c:v>
                </c:pt>
                <c:pt idx="14">
                  <c:v>OLCF (ORNL)</c:v>
                </c:pt>
                <c:pt idx="15">
                  <c:v>ALCF (ANL)</c:v>
                </c:pt>
                <c:pt idx="16">
                  <c:v>Tevatron (FNAL)</c:v>
                </c:pt>
                <c:pt idx="17">
                  <c:v>B-Factory, SLAC</c:v>
                </c:pt>
                <c:pt idx="18">
                  <c:v>RHIC (BNL)</c:v>
                </c:pt>
                <c:pt idx="19">
                  <c:v>TJNAF </c:v>
                </c:pt>
                <c:pt idx="20">
                  <c:v>HRIBF (ORNL)</c:v>
                </c:pt>
                <c:pt idx="21">
                  <c:v>ATLAS (ANL)</c:v>
                </c:pt>
                <c:pt idx="22">
                  <c:v>EMSL (PNNL)</c:v>
                </c:pt>
                <c:pt idx="23">
                  <c:v>JGI (LBNL)</c:v>
                </c:pt>
                <c:pt idx="24">
                  <c:v>ARM </c:v>
                </c:pt>
                <c:pt idx="25">
                  <c:v>DIII-D (GA) </c:v>
                </c:pt>
                <c:pt idx="26">
                  <c:v>Alcator (MIT)</c:v>
                </c:pt>
                <c:pt idx="27">
                  <c:v>NSTX (PPPL)</c:v>
                </c:pt>
              </c:strCache>
            </c:strRef>
          </c:cat>
          <c:val>
            <c:numRef>
              <c:f>'Users for Plotting'!$G$8:$G$71</c:f>
            </c:numRef>
          </c:val>
        </c:ser>
        <c:ser>
          <c:idx val="4"/>
          <c:order val="4"/>
          <c:cat>
            <c:strRef>
              <c:f>'Users for Plotting'!$A$8:$A$71</c:f>
              <c:strCache>
                <c:ptCount val="28"/>
                <c:pt idx="0">
                  <c:v>SSRL (SLAC)</c:v>
                </c:pt>
                <c:pt idx="1">
                  <c:v>ALS (LBNL)</c:v>
                </c:pt>
                <c:pt idx="2">
                  <c:v>APS (ANL)</c:v>
                </c:pt>
                <c:pt idx="3">
                  <c:v>NSLS (BNL)</c:v>
                </c:pt>
                <c:pt idx="4">
                  <c:v>LCLS (SLAC)</c:v>
                </c:pt>
                <c:pt idx="5">
                  <c:v>HFIR (ORNL)</c:v>
                </c:pt>
                <c:pt idx="6">
                  <c:v>Lujan (LANL)</c:v>
                </c:pt>
                <c:pt idx="7">
                  <c:v>SNS (ORNL)</c:v>
                </c:pt>
                <c:pt idx="8">
                  <c:v>CCNM (ANL)</c:v>
                </c:pt>
                <c:pt idx="9">
                  <c:v>Foundry (LBNL)</c:v>
                </c:pt>
                <c:pt idx="10">
                  <c:v>CNMS (ORNL)</c:v>
                </c:pt>
                <c:pt idx="11">
                  <c:v>CINT (SNL/LANL)</c:v>
                </c:pt>
                <c:pt idx="12">
                  <c:v>CFN (BNL)</c:v>
                </c:pt>
                <c:pt idx="13">
                  <c:v>NERSC (LBNL)</c:v>
                </c:pt>
                <c:pt idx="14">
                  <c:v>OLCF (ORNL)</c:v>
                </c:pt>
                <c:pt idx="15">
                  <c:v>ALCF (ANL)</c:v>
                </c:pt>
                <c:pt idx="16">
                  <c:v>Tevatron (FNAL)</c:v>
                </c:pt>
                <c:pt idx="17">
                  <c:v>B-Factory, SLAC</c:v>
                </c:pt>
                <c:pt idx="18">
                  <c:v>RHIC (BNL)</c:v>
                </c:pt>
                <c:pt idx="19">
                  <c:v>TJNAF </c:v>
                </c:pt>
                <c:pt idx="20">
                  <c:v>HRIBF (ORNL)</c:v>
                </c:pt>
                <c:pt idx="21">
                  <c:v>ATLAS (ANL)</c:v>
                </c:pt>
                <c:pt idx="22">
                  <c:v>EMSL (PNNL)</c:v>
                </c:pt>
                <c:pt idx="23">
                  <c:v>JGI (LBNL)</c:v>
                </c:pt>
                <c:pt idx="24">
                  <c:v>ARM </c:v>
                </c:pt>
                <c:pt idx="25">
                  <c:v>DIII-D (GA) </c:v>
                </c:pt>
                <c:pt idx="26">
                  <c:v>Alcator (MIT)</c:v>
                </c:pt>
                <c:pt idx="27">
                  <c:v>NSTX (PPPL)</c:v>
                </c:pt>
              </c:strCache>
            </c:strRef>
          </c:cat>
          <c:val>
            <c:numRef>
              <c:f>'Users for Plotting'!$F$8:$F$71</c:f>
            </c:numRef>
          </c:val>
        </c:ser>
        <c:ser>
          <c:idx val="3"/>
          <c:order val="3"/>
          <c:cat>
            <c:strRef>
              <c:f>'Users for Plotting'!$A$8:$A$71</c:f>
              <c:strCache>
                <c:ptCount val="28"/>
                <c:pt idx="0">
                  <c:v>SSRL (SLAC)</c:v>
                </c:pt>
                <c:pt idx="1">
                  <c:v>ALS (LBNL)</c:v>
                </c:pt>
                <c:pt idx="2">
                  <c:v>APS (ANL)</c:v>
                </c:pt>
                <c:pt idx="3">
                  <c:v>NSLS (BNL)</c:v>
                </c:pt>
                <c:pt idx="4">
                  <c:v>LCLS (SLAC)</c:v>
                </c:pt>
                <c:pt idx="5">
                  <c:v>HFIR (ORNL)</c:v>
                </c:pt>
                <c:pt idx="6">
                  <c:v>Lujan (LANL)</c:v>
                </c:pt>
                <c:pt idx="7">
                  <c:v>SNS (ORNL)</c:v>
                </c:pt>
                <c:pt idx="8">
                  <c:v>CCNM (ANL)</c:v>
                </c:pt>
                <c:pt idx="9">
                  <c:v>Foundry (LBNL)</c:v>
                </c:pt>
                <c:pt idx="10">
                  <c:v>CNMS (ORNL)</c:v>
                </c:pt>
                <c:pt idx="11">
                  <c:v>CINT (SNL/LANL)</c:v>
                </c:pt>
                <c:pt idx="12">
                  <c:v>CFN (BNL)</c:v>
                </c:pt>
                <c:pt idx="13">
                  <c:v>NERSC (LBNL)</c:v>
                </c:pt>
                <c:pt idx="14">
                  <c:v>OLCF (ORNL)</c:v>
                </c:pt>
                <c:pt idx="15">
                  <c:v>ALCF (ANL)</c:v>
                </c:pt>
                <c:pt idx="16">
                  <c:v>Tevatron (FNAL)</c:v>
                </c:pt>
                <c:pt idx="17">
                  <c:v>B-Factory, SLAC</c:v>
                </c:pt>
                <c:pt idx="18">
                  <c:v>RHIC (BNL)</c:v>
                </c:pt>
                <c:pt idx="19">
                  <c:v>TJNAF </c:v>
                </c:pt>
                <c:pt idx="20">
                  <c:v>HRIBF (ORNL)</c:v>
                </c:pt>
                <c:pt idx="21">
                  <c:v>ATLAS (ANL)</c:v>
                </c:pt>
                <c:pt idx="22">
                  <c:v>EMSL (PNNL)</c:v>
                </c:pt>
                <c:pt idx="23">
                  <c:v>JGI (LBNL)</c:v>
                </c:pt>
                <c:pt idx="24">
                  <c:v>ARM </c:v>
                </c:pt>
                <c:pt idx="25">
                  <c:v>DIII-D (GA) </c:v>
                </c:pt>
                <c:pt idx="26">
                  <c:v>Alcator (MIT)</c:v>
                </c:pt>
                <c:pt idx="27">
                  <c:v>NSTX (PPPL)</c:v>
                </c:pt>
              </c:strCache>
            </c:strRef>
          </c:cat>
          <c:val>
            <c:numRef>
              <c:f>'Users for Plotting'!$E$8:$E$71</c:f>
            </c:numRef>
          </c:val>
        </c:ser>
        <c:ser>
          <c:idx val="2"/>
          <c:order val="2"/>
          <c:cat>
            <c:strRef>
              <c:f>'Users for Plotting'!$A$8:$A$71</c:f>
              <c:strCache>
                <c:ptCount val="28"/>
                <c:pt idx="0">
                  <c:v>SSRL (SLAC)</c:v>
                </c:pt>
                <c:pt idx="1">
                  <c:v>ALS (LBNL)</c:v>
                </c:pt>
                <c:pt idx="2">
                  <c:v>APS (ANL)</c:v>
                </c:pt>
                <c:pt idx="3">
                  <c:v>NSLS (BNL)</c:v>
                </c:pt>
                <c:pt idx="4">
                  <c:v>LCLS (SLAC)</c:v>
                </c:pt>
                <c:pt idx="5">
                  <c:v>HFIR (ORNL)</c:v>
                </c:pt>
                <c:pt idx="6">
                  <c:v>Lujan (LANL)</c:v>
                </c:pt>
                <c:pt idx="7">
                  <c:v>SNS (ORNL)</c:v>
                </c:pt>
                <c:pt idx="8">
                  <c:v>CCNM (ANL)</c:v>
                </c:pt>
                <c:pt idx="9">
                  <c:v>Foundry (LBNL)</c:v>
                </c:pt>
                <c:pt idx="10">
                  <c:v>CNMS (ORNL)</c:v>
                </c:pt>
                <c:pt idx="11">
                  <c:v>CINT (SNL/LANL)</c:v>
                </c:pt>
                <c:pt idx="12">
                  <c:v>CFN (BNL)</c:v>
                </c:pt>
                <c:pt idx="13">
                  <c:v>NERSC (LBNL)</c:v>
                </c:pt>
                <c:pt idx="14">
                  <c:v>OLCF (ORNL)</c:v>
                </c:pt>
                <c:pt idx="15">
                  <c:v>ALCF (ANL)</c:v>
                </c:pt>
                <c:pt idx="16">
                  <c:v>Tevatron (FNAL)</c:v>
                </c:pt>
                <c:pt idx="17">
                  <c:v>B-Factory, SLAC</c:v>
                </c:pt>
                <c:pt idx="18">
                  <c:v>RHIC (BNL)</c:v>
                </c:pt>
                <c:pt idx="19">
                  <c:v>TJNAF </c:v>
                </c:pt>
                <c:pt idx="20">
                  <c:v>HRIBF (ORNL)</c:v>
                </c:pt>
                <c:pt idx="21">
                  <c:v>ATLAS (ANL)</c:v>
                </c:pt>
                <c:pt idx="22">
                  <c:v>EMSL (PNNL)</c:v>
                </c:pt>
                <c:pt idx="23">
                  <c:v>JGI (LBNL)</c:v>
                </c:pt>
                <c:pt idx="24">
                  <c:v>ARM </c:v>
                </c:pt>
                <c:pt idx="25">
                  <c:v>DIII-D (GA) </c:v>
                </c:pt>
                <c:pt idx="26">
                  <c:v>Alcator (MIT)</c:v>
                </c:pt>
                <c:pt idx="27">
                  <c:v>NSTX (PPPL)</c:v>
                </c:pt>
              </c:strCache>
            </c:strRef>
          </c:cat>
          <c:val>
            <c:numRef>
              <c:f>'Users for Plotting'!$D$8:$D$71</c:f>
            </c:numRef>
          </c:val>
        </c:ser>
        <c:ser>
          <c:idx val="1"/>
          <c:order val="1"/>
          <c:cat>
            <c:strRef>
              <c:f>'Users for Plotting'!$A$8:$A$71</c:f>
              <c:strCache>
                <c:ptCount val="28"/>
                <c:pt idx="0">
                  <c:v>SSRL (SLAC)</c:v>
                </c:pt>
                <c:pt idx="1">
                  <c:v>ALS (LBNL)</c:v>
                </c:pt>
                <c:pt idx="2">
                  <c:v>APS (ANL)</c:v>
                </c:pt>
                <c:pt idx="3">
                  <c:v>NSLS (BNL)</c:v>
                </c:pt>
                <c:pt idx="4">
                  <c:v>LCLS (SLAC)</c:v>
                </c:pt>
                <c:pt idx="5">
                  <c:v>HFIR (ORNL)</c:v>
                </c:pt>
                <c:pt idx="6">
                  <c:v>Lujan (LANL)</c:v>
                </c:pt>
                <c:pt idx="7">
                  <c:v>SNS (ORNL)</c:v>
                </c:pt>
                <c:pt idx="8">
                  <c:v>CCNM (ANL)</c:v>
                </c:pt>
                <c:pt idx="9">
                  <c:v>Foundry (LBNL)</c:v>
                </c:pt>
                <c:pt idx="10">
                  <c:v>CNMS (ORNL)</c:v>
                </c:pt>
                <c:pt idx="11">
                  <c:v>CINT (SNL/LANL)</c:v>
                </c:pt>
                <c:pt idx="12">
                  <c:v>CFN (BNL)</c:v>
                </c:pt>
                <c:pt idx="13">
                  <c:v>NERSC (LBNL)</c:v>
                </c:pt>
                <c:pt idx="14">
                  <c:v>OLCF (ORNL)</c:v>
                </c:pt>
                <c:pt idx="15">
                  <c:v>ALCF (ANL)</c:v>
                </c:pt>
                <c:pt idx="16">
                  <c:v>Tevatron (FNAL)</c:v>
                </c:pt>
                <c:pt idx="17">
                  <c:v>B-Factory, SLAC</c:v>
                </c:pt>
                <c:pt idx="18">
                  <c:v>RHIC (BNL)</c:v>
                </c:pt>
                <c:pt idx="19">
                  <c:v>TJNAF </c:v>
                </c:pt>
                <c:pt idx="20">
                  <c:v>HRIBF (ORNL)</c:v>
                </c:pt>
                <c:pt idx="21">
                  <c:v>ATLAS (ANL)</c:v>
                </c:pt>
                <c:pt idx="22">
                  <c:v>EMSL (PNNL)</c:v>
                </c:pt>
                <c:pt idx="23">
                  <c:v>JGI (LBNL)</c:v>
                </c:pt>
                <c:pt idx="24">
                  <c:v>ARM </c:v>
                </c:pt>
                <c:pt idx="25">
                  <c:v>DIII-D (GA) </c:v>
                </c:pt>
                <c:pt idx="26">
                  <c:v>Alcator (MIT)</c:v>
                </c:pt>
                <c:pt idx="27">
                  <c:v>NSTX (PPPL)</c:v>
                </c:pt>
              </c:strCache>
            </c:strRef>
          </c:cat>
          <c:val>
            <c:numRef>
              <c:f>'Users for Plotting'!$C$8:$C$71</c:f>
            </c:numRef>
          </c:val>
        </c:ser>
        <c:ser>
          <c:idx val="0"/>
          <c:order val="0"/>
          <c:cat>
            <c:strRef>
              <c:f>'Users for Plotting'!$A$8:$A$71</c:f>
              <c:strCache>
                <c:ptCount val="28"/>
                <c:pt idx="0">
                  <c:v>SSRL (SLAC)</c:v>
                </c:pt>
                <c:pt idx="1">
                  <c:v>ALS (LBNL)</c:v>
                </c:pt>
                <c:pt idx="2">
                  <c:v>APS (ANL)</c:v>
                </c:pt>
                <c:pt idx="3">
                  <c:v>NSLS (BNL)</c:v>
                </c:pt>
                <c:pt idx="4">
                  <c:v>LCLS (SLAC)</c:v>
                </c:pt>
                <c:pt idx="5">
                  <c:v>HFIR (ORNL)</c:v>
                </c:pt>
                <c:pt idx="6">
                  <c:v>Lujan (LANL)</c:v>
                </c:pt>
                <c:pt idx="7">
                  <c:v>SNS (ORNL)</c:v>
                </c:pt>
                <c:pt idx="8">
                  <c:v>CCNM (ANL)</c:v>
                </c:pt>
                <c:pt idx="9">
                  <c:v>Foundry (LBNL)</c:v>
                </c:pt>
                <c:pt idx="10">
                  <c:v>CNMS (ORNL)</c:v>
                </c:pt>
                <c:pt idx="11">
                  <c:v>CINT (SNL/LANL)</c:v>
                </c:pt>
                <c:pt idx="12">
                  <c:v>CFN (BNL)</c:v>
                </c:pt>
                <c:pt idx="13">
                  <c:v>NERSC (LBNL)</c:v>
                </c:pt>
                <c:pt idx="14">
                  <c:v>OLCF (ORNL)</c:v>
                </c:pt>
                <c:pt idx="15">
                  <c:v>ALCF (ANL)</c:v>
                </c:pt>
                <c:pt idx="16">
                  <c:v>Tevatron (FNAL)</c:v>
                </c:pt>
                <c:pt idx="17">
                  <c:v>B-Factory, SLAC</c:v>
                </c:pt>
                <c:pt idx="18">
                  <c:v>RHIC (BNL)</c:v>
                </c:pt>
                <c:pt idx="19">
                  <c:v>TJNAF </c:v>
                </c:pt>
                <c:pt idx="20">
                  <c:v>HRIBF (ORNL)</c:v>
                </c:pt>
                <c:pt idx="21">
                  <c:v>ATLAS (ANL)</c:v>
                </c:pt>
                <c:pt idx="22">
                  <c:v>EMSL (PNNL)</c:v>
                </c:pt>
                <c:pt idx="23">
                  <c:v>JGI (LBNL)</c:v>
                </c:pt>
                <c:pt idx="24">
                  <c:v>ARM </c:v>
                </c:pt>
                <c:pt idx="25">
                  <c:v>DIII-D (GA) </c:v>
                </c:pt>
                <c:pt idx="26">
                  <c:v>Alcator (MIT)</c:v>
                </c:pt>
                <c:pt idx="27">
                  <c:v>NSTX (PPPL)</c:v>
                </c:pt>
              </c:strCache>
            </c:strRef>
          </c:cat>
          <c:val>
            <c:numRef>
              <c:f>'Users for Plotting'!$B$8:$B$71</c:f>
            </c:numRef>
          </c:val>
        </c:ser>
        <c:dLbls/>
        <c:firstSliceAng val="0"/>
      </c:pieChart>
    </c:plotArea>
    <c:legend>
      <c:legendPos val="r"/>
      <c:layout>
        <c:manualLayout>
          <c:xMode val="edge"/>
          <c:yMode val="edge"/>
          <c:x val="0.81397942989684424"/>
          <c:y val="0.20557685333439871"/>
          <c:w val="0.16356304820871737"/>
          <c:h val="0.58199774964121043"/>
        </c:manualLayout>
      </c:layout>
      <c:txPr>
        <a:bodyPr/>
        <a:lstStyle/>
        <a:p>
          <a:pPr>
            <a:defRPr sz="800" baseline="0"/>
          </a:pPr>
          <a:endParaRPr lang="en-US"/>
        </a:p>
      </c:txPr>
    </c:legend>
    <c:plotVisOnly val="1"/>
    <c:dispBlanksAs val="zero"/>
  </c:chart>
  <c:externalData r:id="rId2"/>
</c:chartSpace>
</file>

<file path=ppt/drawings/_rels/vmlDrawing1.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rawings/drawing1.xml><?xml version="1.0" encoding="utf-8"?>
<c:userShapes xmlns:c="http://schemas.openxmlformats.org/drawingml/2006/chart">
  <cdr:relSizeAnchor xmlns:cdr="http://schemas.openxmlformats.org/drawingml/2006/chartDrawing">
    <cdr:from>
      <cdr:x>0.17665</cdr:x>
      <cdr:y>0.26434</cdr:y>
    </cdr:from>
    <cdr:to>
      <cdr:x>0.26295</cdr:x>
      <cdr:y>0.30502</cdr:y>
    </cdr:to>
    <cdr:sp macro="" textlink="">
      <cdr:nvSpPr>
        <cdr:cNvPr id="2" name="AutoShape 24"/>
        <cdr:cNvSpPr>
          <a:spLocks xmlns:a="http://schemas.openxmlformats.org/drawingml/2006/main"/>
        </cdr:cNvSpPr>
      </cdr:nvSpPr>
      <cdr:spPr bwMode="auto">
        <a:xfrm xmlns:a="http://schemas.openxmlformats.org/drawingml/2006/main" rot="14326625" flipH="1">
          <a:off x="1475957" y="943655"/>
          <a:ext cx="178775" cy="614589"/>
        </a:xfrm>
        <a:prstGeom xmlns:a="http://schemas.openxmlformats.org/drawingml/2006/main" prst="rightBrace">
          <a:avLst>
            <a:gd name="adj1" fmla="val 35156"/>
            <a:gd name="adj2" fmla="val 63833"/>
          </a:avLst>
        </a:prstGeom>
        <a:noFill xmlns:a="http://schemas.openxmlformats.org/drawingml/2006/main"/>
        <a:ln xmlns:a="http://schemas.openxmlformats.org/drawingml/2006/main" w="9525">
          <a:solidFill>
            <a:sysClr val="window" lastClr="FFFFFF"/>
          </a:solidFill>
          <a:round/>
          <a:headEnd/>
          <a:tailEnd/>
        </a:ln>
      </cdr:spPr>
      <cdr:txBody>
        <a:bodyPr xmlns:a="http://schemas.openxmlformats.org/drawingml/2006/main" wrap="none" anchor="ct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endParaRPr lang="en-US" dirty="0">
            <a:solidFill>
              <a:sysClr val="window" lastClr="FFFFFF"/>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7374" cy="468474"/>
          </a:xfrm>
          <a:prstGeom prst="rect">
            <a:avLst/>
          </a:prstGeom>
        </p:spPr>
        <p:txBody>
          <a:bodyPr vert="horz" lIns="92152" tIns="46075" rIns="92152" bIns="46075" rtlCol="0"/>
          <a:lstStyle>
            <a:lvl1pPr algn="l">
              <a:defRPr sz="1200"/>
            </a:lvl1pPr>
          </a:lstStyle>
          <a:p>
            <a:endParaRPr lang="en-US"/>
          </a:p>
        </p:txBody>
      </p:sp>
      <p:sp>
        <p:nvSpPr>
          <p:cNvPr id="3" name="Date Placeholder 2"/>
          <p:cNvSpPr>
            <a:spLocks noGrp="1"/>
          </p:cNvSpPr>
          <p:nvPr>
            <p:ph type="dt" sz="quarter" idx="1"/>
          </p:nvPr>
        </p:nvSpPr>
        <p:spPr>
          <a:xfrm>
            <a:off x="4008102" y="0"/>
            <a:ext cx="3067374" cy="468474"/>
          </a:xfrm>
          <a:prstGeom prst="rect">
            <a:avLst/>
          </a:prstGeom>
        </p:spPr>
        <p:txBody>
          <a:bodyPr vert="horz" lIns="92152" tIns="46075" rIns="92152" bIns="46075" rtlCol="0"/>
          <a:lstStyle>
            <a:lvl1pPr algn="r">
              <a:defRPr sz="1200"/>
            </a:lvl1pPr>
          </a:lstStyle>
          <a:p>
            <a:fld id="{1DCF576A-B395-4BA3-973E-2655D899A55A}" type="datetimeFigureOut">
              <a:rPr lang="en-US" smtClean="0"/>
              <a:pPr/>
              <a:t>7/31/2012</a:t>
            </a:fld>
            <a:endParaRPr lang="en-US"/>
          </a:p>
        </p:txBody>
      </p:sp>
      <p:sp>
        <p:nvSpPr>
          <p:cNvPr id="4" name="Footer Placeholder 3"/>
          <p:cNvSpPr>
            <a:spLocks noGrp="1"/>
          </p:cNvSpPr>
          <p:nvPr>
            <p:ph type="ftr" sz="quarter" idx="2"/>
          </p:nvPr>
        </p:nvSpPr>
        <p:spPr>
          <a:xfrm>
            <a:off x="1" y="8893003"/>
            <a:ext cx="3067374" cy="468474"/>
          </a:xfrm>
          <a:prstGeom prst="rect">
            <a:avLst/>
          </a:prstGeom>
        </p:spPr>
        <p:txBody>
          <a:bodyPr vert="horz" lIns="92152" tIns="46075" rIns="92152" bIns="46075" rtlCol="0" anchor="b"/>
          <a:lstStyle>
            <a:lvl1pPr algn="l">
              <a:defRPr sz="1200"/>
            </a:lvl1pPr>
          </a:lstStyle>
          <a:p>
            <a:endParaRPr lang="en-US"/>
          </a:p>
        </p:txBody>
      </p:sp>
      <p:sp>
        <p:nvSpPr>
          <p:cNvPr id="5" name="Slide Number Placeholder 4"/>
          <p:cNvSpPr>
            <a:spLocks noGrp="1"/>
          </p:cNvSpPr>
          <p:nvPr>
            <p:ph type="sldNum" sz="quarter" idx="3"/>
          </p:nvPr>
        </p:nvSpPr>
        <p:spPr>
          <a:xfrm>
            <a:off x="4008102" y="8893003"/>
            <a:ext cx="3067374" cy="468474"/>
          </a:xfrm>
          <a:prstGeom prst="rect">
            <a:avLst/>
          </a:prstGeom>
        </p:spPr>
        <p:txBody>
          <a:bodyPr vert="horz" lIns="92152" tIns="46075" rIns="92152" bIns="46075" rtlCol="0" anchor="b"/>
          <a:lstStyle>
            <a:lvl1pPr algn="r">
              <a:defRPr sz="1200"/>
            </a:lvl1pPr>
          </a:lstStyle>
          <a:p>
            <a:fld id="{A0D92419-4B5B-4C6E-854B-DA725B5B53F6}" type="slidenum">
              <a:rPr lang="en-US" smtClean="0"/>
              <a:pPr/>
              <a:t>‹#›</a:t>
            </a:fld>
            <a:endParaRPr lang="en-US"/>
          </a:p>
        </p:txBody>
      </p:sp>
    </p:spTree>
    <p:extLst>
      <p:ext uri="{BB962C8B-B14F-4D97-AF65-F5344CB8AC3E}">
        <p14:creationId xmlns:p14="http://schemas.microsoft.com/office/powerpoint/2010/main" xmlns="" val="2827404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65772" cy="468315"/>
          </a:xfrm>
          <a:prstGeom prst="rect">
            <a:avLst/>
          </a:prstGeom>
        </p:spPr>
        <p:txBody>
          <a:bodyPr vert="horz" lIns="93123" tIns="46563" rIns="93123" bIns="4656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09703" y="2"/>
            <a:ext cx="3065772" cy="468315"/>
          </a:xfrm>
          <a:prstGeom prst="rect">
            <a:avLst/>
          </a:prstGeom>
        </p:spPr>
        <p:txBody>
          <a:bodyPr vert="horz" lIns="93123" tIns="46563" rIns="93123" bIns="46563"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7/31/2012</a:t>
            </a:fld>
            <a:endParaRPr lang="en-US"/>
          </a:p>
        </p:txBody>
      </p:sp>
      <p:sp>
        <p:nvSpPr>
          <p:cNvPr id="4" name="Slide Image Placeholder 3"/>
          <p:cNvSpPr>
            <a:spLocks noGrp="1" noRot="1" noChangeAspect="1"/>
          </p:cNvSpPr>
          <p:nvPr>
            <p:ph type="sldImg" idx="2"/>
          </p:nvPr>
        </p:nvSpPr>
        <p:spPr>
          <a:xfrm>
            <a:off x="1198563" y="701675"/>
            <a:ext cx="4679950" cy="3509963"/>
          </a:xfrm>
          <a:prstGeom prst="rect">
            <a:avLst/>
          </a:prstGeom>
          <a:noFill/>
          <a:ln w="12700">
            <a:solidFill>
              <a:prstClr val="black"/>
            </a:solidFill>
          </a:ln>
        </p:spPr>
        <p:txBody>
          <a:bodyPr vert="horz" lIns="93123" tIns="46563" rIns="93123" bIns="46563" rtlCol="0" anchor="ctr"/>
          <a:lstStyle/>
          <a:p>
            <a:pPr lvl="0"/>
            <a:endParaRPr lang="en-US" noProof="0"/>
          </a:p>
        </p:txBody>
      </p:sp>
      <p:sp>
        <p:nvSpPr>
          <p:cNvPr id="5" name="Notes Placeholder 4"/>
          <p:cNvSpPr>
            <a:spLocks noGrp="1"/>
          </p:cNvSpPr>
          <p:nvPr>
            <p:ph type="body" sz="quarter" idx="3"/>
          </p:nvPr>
        </p:nvSpPr>
        <p:spPr>
          <a:xfrm>
            <a:off x="708351" y="4448189"/>
            <a:ext cx="5660378" cy="4213224"/>
          </a:xfrm>
          <a:prstGeom prst="rect">
            <a:avLst/>
          </a:prstGeom>
        </p:spPr>
        <p:txBody>
          <a:bodyPr vert="horz" lIns="93123" tIns="46563" rIns="93123" bIns="4656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8893155"/>
            <a:ext cx="3065772" cy="468315"/>
          </a:xfrm>
          <a:prstGeom prst="rect">
            <a:avLst/>
          </a:prstGeom>
        </p:spPr>
        <p:txBody>
          <a:bodyPr vert="horz" lIns="93123" tIns="46563" rIns="93123" bIns="4656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09703" y="8893155"/>
            <a:ext cx="3065772" cy="468315"/>
          </a:xfrm>
          <a:prstGeom prst="rect">
            <a:avLst/>
          </a:prstGeom>
        </p:spPr>
        <p:txBody>
          <a:bodyPr vert="horz" lIns="93123" tIns="46563" rIns="93123" bIns="46563"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extLst>
      <p:ext uri="{BB962C8B-B14F-4D97-AF65-F5344CB8AC3E}">
        <p14:creationId xmlns:p14="http://schemas.microsoft.com/office/powerpoint/2010/main" xmlns="" val="5275634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gd.ucar.edu/cas/Trenberth/trenberth_presentations.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 with a</a:t>
            </a:r>
            <a:r>
              <a:rPr lang="en-US" baseline="0" dirty="0" smtClean="0"/>
              <a:t> short </a:t>
            </a:r>
            <a:r>
              <a:rPr lang="en-US" dirty="0" smtClean="0"/>
              <a:t>intro to DOE</a:t>
            </a:r>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Einstein Fellows: Intro to Science Policy</a:t>
            </a:r>
            <a:endParaRPr lang="en-US">
              <a:solidFill>
                <a:prstClr val="black"/>
              </a:solidFill>
            </a:endParaRPr>
          </a:p>
        </p:txBody>
      </p:sp>
      <p:sp>
        <p:nvSpPr>
          <p:cNvPr id="5" name="Slide Number Placeholder 4"/>
          <p:cNvSpPr>
            <a:spLocks noGrp="1"/>
          </p:cNvSpPr>
          <p:nvPr>
            <p:ph type="sldNum" sz="quarter" idx="11"/>
          </p:nvPr>
        </p:nvSpPr>
        <p:spPr/>
        <p:txBody>
          <a:bodyPr/>
          <a:lstStyle/>
          <a:p>
            <a:fld id="{5C920FA5-32ED-415E-BF5B-FCFE8DF64C82}"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32</a:t>
            </a:fld>
            <a:endParaRPr lang="en-US"/>
          </a:p>
        </p:txBody>
      </p:sp>
      <p:pic>
        <p:nvPicPr>
          <p:cNvPr id="5" name="Picture 2"/>
          <p:cNvPicPr>
            <a:picLocks noChangeAspect="1" noChangeArrowheads="1"/>
          </p:cNvPicPr>
          <p:nvPr/>
        </p:nvPicPr>
        <p:blipFill>
          <a:blip r:embed="rId3" cstate="print"/>
          <a:srcRect/>
          <a:stretch>
            <a:fillRect/>
          </a:stretch>
        </p:blipFill>
        <p:spPr bwMode="auto">
          <a:xfrm>
            <a:off x="736016" y="4509040"/>
            <a:ext cx="5497427" cy="4111129"/>
          </a:xfrm>
          <a:prstGeom prst="rect">
            <a:avLst/>
          </a:prstGeom>
          <a:noFill/>
          <a:ln w="9525">
            <a:noFill/>
            <a:miter lim="800000"/>
            <a:headEnd/>
            <a:tailEnd/>
          </a:ln>
        </p:spPr>
      </p:pic>
    </p:spTree>
    <p:extLst>
      <p:ext uri="{BB962C8B-B14F-4D97-AF65-F5344CB8AC3E}">
        <p14:creationId xmlns:p14="http://schemas.microsoft.com/office/powerpoint/2010/main" xmlns="" val="2068062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65271-D4D6-4BAF-B6FF-6C16842562B5}" type="slidenum">
              <a:rPr lang="en-US"/>
              <a:pPr/>
              <a:t>35</a:t>
            </a:fld>
            <a:endParaRPr lang="en-US"/>
          </a:p>
        </p:txBody>
      </p:sp>
      <p:sp>
        <p:nvSpPr>
          <p:cNvPr id="524290" name="Rectangle 2"/>
          <p:cNvSpPr>
            <a:spLocks noGrp="1" noRot="1" noChangeAspect="1" noChangeArrowheads="1" noTextEdit="1"/>
          </p:cNvSpPr>
          <p:nvPr>
            <p:ph type="sldImg"/>
          </p:nvPr>
        </p:nvSpPr>
        <p:spPr>
          <a:xfrm>
            <a:off x="1206500" y="696913"/>
            <a:ext cx="4664075" cy="3498850"/>
          </a:xfrm>
          <a:ln/>
        </p:spPr>
      </p:sp>
      <p:sp>
        <p:nvSpPr>
          <p:cNvPr id="524291" name="Rectangle 3"/>
          <p:cNvSpPr>
            <a:spLocks noGrp="1" noChangeArrowheads="1"/>
          </p:cNvSpPr>
          <p:nvPr>
            <p:ph type="body" idx="1"/>
          </p:nvPr>
        </p:nvSpPr>
        <p:spPr>
          <a:xfrm>
            <a:off x="932715" y="4428919"/>
            <a:ext cx="5211651" cy="4193878"/>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3472AE63-00ED-4B09-B859-9E1DDBDA2A00}" type="slidenum">
              <a:rPr lang="en-US" smtClean="0"/>
              <a:pPr>
                <a:defRPr/>
              </a:pPr>
              <a:t>38</a:t>
            </a:fld>
            <a:endParaRPr lang="en-US" smtClean="0"/>
          </a:p>
        </p:txBody>
      </p:sp>
      <p:sp>
        <p:nvSpPr>
          <p:cNvPr id="41987" name="Rectangle 2"/>
          <p:cNvSpPr>
            <a:spLocks noGrp="1" noRot="1" noChangeAspect="1" noChangeArrowheads="1" noTextEdit="1"/>
          </p:cNvSpPr>
          <p:nvPr>
            <p:ph type="sldImg"/>
          </p:nvPr>
        </p:nvSpPr>
        <p:spPr bwMode="auto">
          <a:xfrm>
            <a:off x="1198563" y="700088"/>
            <a:ext cx="4681537" cy="3513137"/>
          </a:xfrm>
          <a:noFill/>
          <a:ln>
            <a:solidFill>
              <a:srgbClr val="000000"/>
            </a:solidFill>
            <a:miter lim="800000"/>
            <a:headEnd/>
            <a:tailEnd/>
          </a:ln>
        </p:spPr>
      </p:sp>
      <p:sp>
        <p:nvSpPr>
          <p:cNvPr id="41988" name="Rectangle 3"/>
          <p:cNvSpPr>
            <a:spLocks noGrp="1" noChangeArrowheads="1"/>
          </p:cNvSpPr>
          <p:nvPr>
            <p:ph type="body" idx="1"/>
          </p:nvPr>
        </p:nvSpPr>
        <p:spPr bwMode="auto">
          <a:xfrm>
            <a:off x="708351" y="4446578"/>
            <a:ext cx="5660378" cy="4214832"/>
          </a:xfrm>
          <a:noFill/>
        </p:spPr>
        <p:txBody>
          <a:bodyPr wrap="square" numCol="1" anchor="t" anchorCtr="0" compatLnSpc="1">
            <a:prstTxWarp prst="textNoShape">
              <a:avLst/>
            </a:prstTxWarp>
          </a:bodyPr>
          <a:lstStyle/>
          <a:p>
            <a:r>
              <a:rPr lang="en-US" sz="900" b="1" dirty="0">
                <a:latin typeface="Times New Roman" pitchFamily="18" charset="0"/>
              </a:rPr>
              <a:t>THE FLOW OF ENERGY THROUGH THE CLIMATE SYSTEM</a:t>
            </a:r>
            <a:endParaRPr lang="en-US" sz="900" dirty="0">
              <a:latin typeface="Times New Roman" pitchFamily="18" charset="0"/>
            </a:endParaRPr>
          </a:p>
          <a:p>
            <a:r>
              <a:rPr lang="en-US" sz="900" dirty="0">
                <a:latin typeface="Times New Roman" pitchFamily="18" charset="0"/>
              </a:rPr>
              <a:t>A suite of papers has provided updated estimates of trends, variability, mean and annual cycle of energy flowing through the climate system, and energy storage, release, and transport in the atmosphere, ocean, and land surface. The estimates are obtained from recent observations using the latest datasets ([1]-[5]). The results indicate that the global energy budget can now be estimated reasonably well, with the largest continuing sources of uncertainty being the ocean heat budget south of about 35</a:t>
            </a:r>
            <a:r>
              <a:rPr lang="en-US" sz="900" dirty="0">
                <a:latin typeface="Times New Roman" pitchFamily="18" charset="0"/>
                <a:sym typeface="Symbol" pitchFamily="18" charset="2"/>
              </a:rPr>
              <a:t></a:t>
            </a:r>
            <a:r>
              <a:rPr lang="en-US" sz="900" dirty="0">
                <a:latin typeface="Times New Roman" pitchFamily="18" charset="0"/>
              </a:rPr>
              <a:t>S. The current imbalance in radiation at the top-of-atmosphere owing to human-induced increases in greenhouse gases means that the atmosphere, land and ocean are warming up, and ice is melting, leading to a rise in sea level. A holistic integrated approach that brings all information to bear provides constraints on what is happening and where the main weaknesses are in the current observing system. These analyses also provide insights into both top-of-atmosphere and surface balances and model problems. For instance, the results indicate that climate models typically have too much downward </a:t>
            </a:r>
            <a:r>
              <a:rPr lang="en-US" sz="900" dirty="0" err="1">
                <a:latin typeface="Times New Roman" pitchFamily="18" charset="0"/>
              </a:rPr>
              <a:t>longwave</a:t>
            </a:r>
            <a:r>
              <a:rPr lang="en-US" sz="900" dirty="0">
                <a:latin typeface="Times New Roman" pitchFamily="18" charset="0"/>
              </a:rPr>
              <a:t> radiation, which is compensated by too much evaporation and precipitation. </a:t>
            </a:r>
          </a:p>
          <a:p>
            <a:r>
              <a:rPr lang="en-US" sz="900" dirty="0">
                <a:latin typeface="Times New Roman" pitchFamily="18" charset="0"/>
              </a:rPr>
              <a:t>Figure: From </a:t>
            </a:r>
            <a:r>
              <a:rPr lang="en-US" sz="900" dirty="0" err="1">
                <a:latin typeface="Times New Roman" pitchFamily="18" charset="0"/>
              </a:rPr>
              <a:t>Trenberth</a:t>
            </a:r>
            <a:r>
              <a:rPr lang="en-US" sz="900" dirty="0">
                <a:latin typeface="Times New Roman" pitchFamily="18" charset="0"/>
              </a:rPr>
              <a:t> et al (2008) shows the estimated global mean energy flows for the 2000 to 2004 time frame. </a:t>
            </a:r>
          </a:p>
          <a:p>
            <a:r>
              <a:rPr lang="en-US" sz="900" dirty="0" err="1">
                <a:latin typeface="Times New Roman" pitchFamily="18" charset="0"/>
              </a:rPr>
              <a:t>Fasullo</a:t>
            </a:r>
            <a:r>
              <a:rPr lang="en-US" sz="900" dirty="0">
                <a:latin typeface="Times New Roman" pitchFamily="18" charset="0"/>
              </a:rPr>
              <a:t>, J. T., and K. E. </a:t>
            </a:r>
            <a:r>
              <a:rPr lang="en-US" sz="900" dirty="0" err="1">
                <a:latin typeface="Times New Roman" pitchFamily="18" charset="0"/>
              </a:rPr>
              <a:t>Trenberth</a:t>
            </a:r>
            <a:r>
              <a:rPr lang="en-US" sz="900" dirty="0">
                <a:latin typeface="Times New Roman" pitchFamily="18" charset="0"/>
              </a:rPr>
              <a:t>, 2008: The annual cycle of the energy budget. Part I: Global mean and land-ocean exchanges. </a:t>
            </a:r>
            <a:r>
              <a:rPr lang="en-US" sz="900" i="1" dirty="0">
                <a:latin typeface="Times New Roman" pitchFamily="18" charset="0"/>
              </a:rPr>
              <a:t>J. Climate</a:t>
            </a:r>
            <a:r>
              <a:rPr lang="en-US" sz="900" dirty="0">
                <a:latin typeface="Times New Roman" pitchFamily="18" charset="0"/>
              </a:rPr>
              <a:t>, </a:t>
            </a:r>
            <a:r>
              <a:rPr lang="en-US" sz="900" b="1" dirty="0">
                <a:latin typeface="Times New Roman" pitchFamily="18" charset="0"/>
              </a:rPr>
              <a:t>21</a:t>
            </a:r>
            <a:r>
              <a:rPr lang="en-US" sz="900" dirty="0">
                <a:latin typeface="Times New Roman" pitchFamily="18" charset="0"/>
              </a:rPr>
              <a:t>, 2297-2312. </a:t>
            </a:r>
          </a:p>
          <a:p>
            <a:r>
              <a:rPr lang="en-US" sz="900" dirty="0" err="1">
                <a:latin typeface="Times New Roman" pitchFamily="18" charset="0"/>
              </a:rPr>
              <a:t>Fasullo</a:t>
            </a:r>
            <a:r>
              <a:rPr lang="en-US" sz="900" dirty="0">
                <a:latin typeface="Times New Roman" pitchFamily="18" charset="0"/>
              </a:rPr>
              <a:t>, J. T., and K. E. </a:t>
            </a:r>
            <a:r>
              <a:rPr lang="en-US" sz="900" dirty="0" err="1">
                <a:latin typeface="Times New Roman" pitchFamily="18" charset="0"/>
              </a:rPr>
              <a:t>Trenberth</a:t>
            </a:r>
            <a:r>
              <a:rPr lang="en-US" sz="900" dirty="0">
                <a:latin typeface="Times New Roman" pitchFamily="18" charset="0"/>
              </a:rPr>
              <a:t>, 2008: The annual cycle of the energy budget. Part II: </a:t>
            </a:r>
            <a:r>
              <a:rPr lang="en-US" sz="900" dirty="0" err="1">
                <a:latin typeface="Times New Roman" pitchFamily="18" charset="0"/>
              </a:rPr>
              <a:t>Meridional</a:t>
            </a:r>
            <a:r>
              <a:rPr lang="en-US" sz="900" dirty="0">
                <a:latin typeface="Times New Roman" pitchFamily="18" charset="0"/>
              </a:rPr>
              <a:t> structures and </a:t>
            </a:r>
            <a:r>
              <a:rPr lang="en-US" sz="900" dirty="0" err="1">
                <a:latin typeface="Times New Roman" pitchFamily="18" charset="0"/>
              </a:rPr>
              <a:t>poleward</a:t>
            </a:r>
            <a:r>
              <a:rPr lang="en-US" sz="900" dirty="0">
                <a:latin typeface="Times New Roman" pitchFamily="18" charset="0"/>
              </a:rPr>
              <a:t> transports. </a:t>
            </a:r>
            <a:r>
              <a:rPr lang="en-US" sz="900" i="1" dirty="0">
                <a:latin typeface="Times New Roman" pitchFamily="18" charset="0"/>
              </a:rPr>
              <a:t>J. Climate</a:t>
            </a:r>
            <a:r>
              <a:rPr lang="en-US" sz="900" dirty="0">
                <a:latin typeface="Times New Roman" pitchFamily="18" charset="0"/>
              </a:rPr>
              <a:t>, </a:t>
            </a:r>
            <a:r>
              <a:rPr lang="en-US" sz="900" b="1" dirty="0">
                <a:latin typeface="Times New Roman" pitchFamily="18" charset="0"/>
              </a:rPr>
              <a:t>21</a:t>
            </a:r>
            <a:r>
              <a:rPr lang="en-US" sz="900" dirty="0">
                <a:latin typeface="Times New Roman" pitchFamily="18" charset="0"/>
              </a:rPr>
              <a:t>, 2313-2325. </a:t>
            </a:r>
          </a:p>
          <a:p>
            <a:r>
              <a:rPr lang="en-US" sz="900" dirty="0" err="1">
                <a:latin typeface="Times New Roman" pitchFamily="18" charset="0"/>
              </a:rPr>
              <a:t>Trenberth</a:t>
            </a:r>
            <a:r>
              <a:rPr lang="en-US" sz="900" dirty="0">
                <a:latin typeface="Times New Roman" pitchFamily="18" charset="0"/>
              </a:rPr>
              <a:t>, K. E., and L. Smith, 2008: The three dimensional structure of the atmospheric energy budget: methodology and evaluation. </a:t>
            </a:r>
            <a:r>
              <a:rPr lang="en-US" sz="900" i="1" dirty="0">
                <a:latin typeface="Times New Roman" pitchFamily="18" charset="0"/>
              </a:rPr>
              <a:t>Climate Dynamics</a:t>
            </a:r>
            <a:r>
              <a:rPr lang="en-US" sz="900" dirty="0">
                <a:latin typeface="Times New Roman" pitchFamily="18" charset="0"/>
              </a:rPr>
              <a:t>, in press. doi:10.1007/s00382-008-0389-3.  </a:t>
            </a:r>
          </a:p>
          <a:p>
            <a:r>
              <a:rPr lang="en-US" sz="900" dirty="0" err="1">
                <a:latin typeface="Times New Roman" pitchFamily="18" charset="0"/>
              </a:rPr>
              <a:t>Trenberth</a:t>
            </a:r>
            <a:r>
              <a:rPr lang="en-US" sz="900" dirty="0">
                <a:latin typeface="Times New Roman" pitchFamily="18" charset="0"/>
              </a:rPr>
              <a:t>, K. E., and L. Smith, 2008: Atmospheric energy budgets in the Japanese Reanalysis: Evaluation and variability. </a:t>
            </a:r>
            <a:r>
              <a:rPr lang="en-US" sz="900" i="1" dirty="0">
                <a:latin typeface="Times New Roman" pitchFamily="18" charset="0"/>
              </a:rPr>
              <a:t>J. Meteor. Soc. Japan</a:t>
            </a:r>
            <a:r>
              <a:rPr lang="en-US" sz="900" dirty="0">
                <a:latin typeface="Times New Roman" pitchFamily="18" charset="0"/>
              </a:rPr>
              <a:t>, in press. </a:t>
            </a:r>
          </a:p>
          <a:p>
            <a:r>
              <a:rPr lang="en-US" sz="900" dirty="0" err="1">
                <a:latin typeface="Times New Roman" pitchFamily="18" charset="0"/>
              </a:rPr>
              <a:t>Trenberth</a:t>
            </a:r>
            <a:r>
              <a:rPr lang="en-US" sz="900" dirty="0">
                <a:latin typeface="Times New Roman" pitchFamily="18" charset="0"/>
              </a:rPr>
              <a:t>, K. E., J. T. </a:t>
            </a:r>
            <a:r>
              <a:rPr lang="en-US" sz="900" dirty="0" err="1">
                <a:latin typeface="Times New Roman" pitchFamily="18" charset="0"/>
              </a:rPr>
              <a:t>Fasullo</a:t>
            </a:r>
            <a:r>
              <a:rPr lang="en-US" sz="900" dirty="0">
                <a:latin typeface="Times New Roman" pitchFamily="18" charset="0"/>
              </a:rPr>
              <a:t>, and J. </a:t>
            </a:r>
            <a:r>
              <a:rPr lang="en-US" sz="900" dirty="0" err="1">
                <a:latin typeface="Times New Roman" pitchFamily="18" charset="0"/>
              </a:rPr>
              <a:t>Kiehl</a:t>
            </a:r>
            <a:r>
              <a:rPr lang="en-US" sz="900" dirty="0">
                <a:latin typeface="Times New Roman" pitchFamily="18" charset="0"/>
              </a:rPr>
              <a:t>, 2008: Earth's global energy budget. </a:t>
            </a:r>
            <a:r>
              <a:rPr lang="en-US" sz="900" i="1" dirty="0">
                <a:latin typeface="Times New Roman" pitchFamily="18" charset="0"/>
              </a:rPr>
              <a:t>Bull. Amer. Meteor. Soc.</a:t>
            </a:r>
            <a:r>
              <a:rPr lang="en-US" sz="900" dirty="0">
                <a:latin typeface="Times New Roman" pitchFamily="18" charset="0"/>
              </a:rPr>
              <a:t>, in press. </a:t>
            </a:r>
          </a:p>
          <a:p>
            <a:endParaRPr lang="en-US" sz="900" dirty="0">
              <a:latin typeface="Times New Roman" pitchFamily="18" charset="0"/>
            </a:endParaRPr>
          </a:p>
          <a:p>
            <a:r>
              <a:rPr lang="en-US" sz="900" dirty="0">
                <a:latin typeface="Times New Roman" pitchFamily="18" charset="0"/>
              </a:rPr>
              <a:t>Several recent presentations by </a:t>
            </a:r>
            <a:r>
              <a:rPr lang="en-US" sz="900" dirty="0" err="1">
                <a:latin typeface="Times New Roman" pitchFamily="18" charset="0"/>
              </a:rPr>
              <a:t>Trenberth</a:t>
            </a:r>
            <a:r>
              <a:rPr lang="en-US" sz="900" dirty="0">
                <a:latin typeface="Times New Roman" pitchFamily="18" charset="0"/>
              </a:rPr>
              <a:t> may be found at </a:t>
            </a:r>
            <a:r>
              <a:rPr lang="en-US" sz="900" dirty="0">
                <a:latin typeface="Times New Roman" pitchFamily="18" charset="0"/>
                <a:hlinkClick r:id="rId3" tooltip="http://www.cgd.ucar.edu/cas/Trenberth/trenberth_presentations.html"/>
              </a:rPr>
              <a:t>http://www.cgd.ucar.edu/cas/Trenberth/trenberth_presentations.html</a:t>
            </a:r>
            <a:r>
              <a:rPr lang="en-US" sz="900" dirty="0">
                <a:latin typeface="Times New Roman" pitchFamily="18" charset="0"/>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C2867-B9F7-4585-A2C4-3CE8F25EB89C}" type="slidenum">
              <a:rPr lang="en-US"/>
              <a:pPr/>
              <a:t>39</a:t>
            </a:fld>
            <a:endParaRPr lang="en-US"/>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40</a:t>
            </a:fld>
            <a:endParaRPr lang="en-US"/>
          </a:p>
        </p:txBody>
      </p:sp>
      <p:sp>
        <p:nvSpPr>
          <p:cNvPr id="790530" name="Rectangle 2"/>
          <p:cNvSpPr>
            <a:spLocks noGrp="1" noRot="1" noChangeAspect="1" noChangeArrowheads="1" noTextEdit="1"/>
          </p:cNvSpPr>
          <p:nvPr>
            <p:ph type="sldImg"/>
          </p:nvPr>
        </p:nvSpPr>
        <p:spPr>
          <a:xfrm>
            <a:off x="1198563" y="701675"/>
            <a:ext cx="4681537" cy="3511550"/>
          </a:xfrm>
          <a:ln/>
        </p:spPr>
      </p:sp>
      <p:sp>
        <p:nvSpPr>
          <p:cNvPr id="790531" name="Rectangle 3"/>
          <p:cNvSpPr>
            <a:spLocks noGrp="1" noChangeArrowheads="1"/>
          </p:cNvSpPr>
          <p:nvPr>
            <p:ph type="body" idx="1"/>
          </p:nvPr>
        </p:nvSpPr>
        <p:spPr>
          <a:xfrm>
            <a:off x="708350" y="4446502"/>
            <a:ext cx="5660378" cy="4214663"/>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43</a:t>
            </a:fld>
            <a:endParaRPr lang="en-US"/>
          </a:p>
        </p:txBody>
      </p:sp>
      <p:sp>
        <p:nvSpPr>
          <p:cNvPr id="790530" name="Rectangle 2"/>
          <p:cNvSpPr>
            <a:spLocks noGrp="1" noRot="1" noChangeAspect="1" noChangeArrowheads="1" noTextEdit="1"/>
          </p:cNvSpPr>
          <p:nvPr>
            <p:ph type="sldImg"/>
          </p:nvPr>
        </p:nvSpPr>
        <p:spPr>
          <a:xfrm>
            <a:off x="1198563" y="701675"/>
            <a:ext cx="4681537" cy="3511550"/>
          </a:xfrm>
          <a:ln/>
        </p:spPr>
      </p:sp>
      <p:sp>
        <p:nvSpPr>
          <p:cNvPr id="790531" name="Rectangle 3"/>
          <p:cNvSpPr>
            <a:spLocks noGrp="1" noChangeArrowheads="1"/>
          </p:cNvSpPr>
          <p:nvPr>
            <p:ph type="body" idx="1"/>
          </p:nvPr>
        </p:nvSpPr>
        <p:spPr>
          <a:xfrm>
            <a:off x="708350" y="4446502"/>
            <a:ext cx="5660378" cy="4214663"/>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4AC7C-B1FE-41D0-B70D-505C38C7E7A7}" type="slidenum">
              <a:rPr lang="en-US"/>
              <a:pPr/>
              <a:t>50</a:t>
            </a:fld>
            <a:endParaRPr lang="en-US"/>
          </a:p>
        </p:txBody>
      </p:sp>
      <p:sp>
        <p:nvSpPr>
          <p:cNvPr id="862210" name="Rectangle 2"/>
          <p:cNvSpPr>
            <a:spLocks noGrp="1" noRot="1" noChangeAspect="1" noChangeArrowheads="1" noTextEdit="1"/>
          </p:cNvSpPr>
          <p:nvPr>
            <p:ph type="sldImg"/>
          </p:nvPr>
        </p:nvSpPr>
        <p:spPr>
          <a:xfrm>
            <a:off x="1198563" y="701675"/>
            <a:ext cx="4681537" cy="3511550"/>
          </a:xfrm>
          <a:ln/>
        </p:spPr>
      </p:sp>
      <p:sp>
        <p:nvSpPr>
          <p:cNvPr id="862211" name="Rectangle 3"/>
          <p:cNvSpPr>
            <a:spLocks noGrp="1" noChangeArrowheads="1"/>
          </p:cNvSpPr>
          <p:nvPr>
            <p:ph type="body" idx="1"/>
          </p:nvPr>
        </p:nvSpPr>
        <p:spPr>
          <a:xfrm>
            <a:off x="708350" y="4500868"/>
            <a:ext cx="5660378" cy="4211466"/>
          </a:xfrm>
        </p:spPr>
        <p:txBody>
          <a:bodyPr/>
          <a:lstStyle/>
          <a:p>
            <a:r>
              <a:rPr lang="en-US" sz="1000" dirty="0">
                <a:latin typeface="Times New Roman" pitchFamily="18" charset="0"/>
              </a:rPr>
              <a:t>Lighting technologies are substitutes for sunlight in the 425-675 nm spectral region where sunlight is most concentrated and to which the human eye has evolved to be most sensitive.  The history of lighting can be viewed as the development of increasingly efficient technologies for creating visible light inside, but not wasted light outside, of that spectral region. </a:t>
            </a:r>
          </a:p>
          <a:p>
            <a:r>
              <a:rPr lang="en-US" sz="1000" dirty="0">
                <a:latin typeface="Times New Roman" pitchFamily="18" charset="0"/>
              </a:rPr>
              <a:t>A 200-year perspective on that history is shown in the figure.   The left axis indicates luminous efficacy, in units of lumens (a measure of light which factors in the human visual response to various wavelengths) per watt.  The right axis indicates the corresponding power-conversion efficiency for a tri-LED tri-color white light source with moderate color rendering (CRI=80) and relatively warm color temperature (CCT=3900K).  For such a source, 400lm/W would correspond to 100% power-conversion efficiency. </a:t>
            </a:r>
          </a:p>
          <a:p>
            <a:r>
              <a:rPr lang="en-US" sz="1000" dirty="0">
                <a:latin typeface="Times New Roman" pitchFamily="18" charset="0"/>
              </a:rPr>
              <a:t>The three traditional technologies are fire; incandescence; and fluorescence and high-intensity discharges (HID).  These three traditional technologies have all made significant progress over the past 200 years, but appear to be saturating at efficiencies in the 1-25% range. </a:t>
            </a:r>
          </a:p>
          <a:p>
            <a:r>
              <a:rPr lang="en-US" sz="1000" dirty="0">
                <a:latin typeface="Times New Roman" pitchFamily="18" charset="0"/>
              </a:rPr>
              <a:t>A new, fourth technology is solid-state lighting.  In principle, the technology is simple:  electrons and holes are injected into a forward-biased semiconductor p-n junction; they recombine creating photons; the resulting photons are extracted from the chip; then the photons are either mixed with different-color photons from other LEDs, or are energy down-converted into a distribution of colors using phosphors or other down-conversion materials, with the colors chosen so as to create the appearance of white. </a:t>
            </a:r>
          </a:p>
          <a:p>
            <a:r>
              <a:rPr lang="en-US" sz="1000" dirty="0">
                <a:latin typeface="Times New Roman" pitchFamily="18" charset="0"/>
              </a:rPr>
              <a:t>In practice, there are losses at every step of the way, and efficiently creating white light from semiconductor materials with band-gaps that span the visible spectrum is extremely challenging.  Nevertheless, great strides are being made, and SSL-LED technology is currently on a very rapid improvement curve, particularly the red, green and blue monochrome lamps necessary for white light.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4AC7C-B1FE-41D0-B70D-505C38C7E7A7}" type="slidenum">
              <a:rPr lang="en-US"/>
              <a:pPr/>
              <a:t>51</a:t>
            </a:fld>
            <a:endParaRPr lang="en-US"/>
          </a:p>
        </p:txBody>
      </p:sp>
      <p:sp>
        <p:nvSpPr>
          <p:cNvPr id="862210" name="Rectangle 2"/>
          <p:cNvSpPr>
            <a:spLocks noGrp="1" noRot="1" noChangeAspect="1" noChangeArrowheads="1" noTextEdit="1"/>
          </p:cNvSpPr>
          <p:nvPr>
            <p:ph type="sldImg"/>
          </p:nvPr>
        </p:nvSpPr>
        <p:spPr>
          <a:xfrm>
            <a:off x="1198563" y="701675"/>
            <a:ext cx="4681537" cy="3511550"/>
          </a:xfrm>
          <a:ln/>
        </p:spPr>
      </p:sp>
      <p:sp>
        <p:nvSpPr>
          <p:cNvPr id="862211" name="Rectangle 3"/>
          <p:cNvSpPr>
            <a:spLocks noGrp="1" noChangeArrowheads="1"/>
          </p:cNvSpPr>
          <p:nvPr>
            <p:ph type="body" idx="1"/>
          </p:nvPr>
        </p:nvSpPr>
        <p:spPr>
          <a:xfrm>
            <a:off x="708350" y="4500868"/>
            <a:ext cx="5660378" cy="4211466"/>
          </a:xfrm>
        </p:spPr>
        <p:txBody>
          <a:bodyPr/>
          <a:lstStyle/>
          <a:p>
            <a:r>
              <a:rPr lang="en-US" sz="1000" dirty="0">
                <a:latin typeface="Times New Roman" pitchFamily="18" charset="0"/>
              </a:rPr>
              <a:t>Lighting technologies are substitutes for sunlight in the 425-675 nm spectral region where sunlight is most concentrated and to which the human eye has evolved to be most sensitive.  The history of lighting can be viewed as the development of increasingly efficient technologies for creating visible light inside, but not wasted light outside, of that spectral region. </a:t>
            </a:r>
          </a:p>
          <a:p>
            <a:r>
              <a:rPr lang="en-US" sz="1000" dirty="0">
                <a:latin typeface="Times New Roman" pitchFamily="18" charset="0"/>
              </a:rPr>
              <a:t>A 200-year perspective on that history is shown in the figure.   The left axis indicates luminous efficacy, in units of lumens (a measure of light which factors in the human visual response to various wavelengths) per watt.  The right axis indicates the corresponding power-conversion efficiency for a tri-LED tri-color white light source with moderate color rendering (CRI=80) and relatively warm color temperature (CCT=3900K).  For such a source, 400lm/W would correspond to 100% power-conversion efficiency. </a:t>
            </a:r>
          </a:p>
          <a:p>
            <a:r>
              <a:rPr lang="en-US" sz="1000" dirty="0">
                <a:latin typeface="Times New Roman" pitchFamily="18" charset="0"/>
              </a:rPr>
              <a:t>The three traditional technologies are fire; incandescence; and fluorescence and high-intensity discharges (HID).  These three traditional technologies have all made significant progress over the past 200 years, but appear to be saturating at efficiencies in the 1-25% range. </a:t>
            </a:r>
          </a:p>
          <a:p>
            <a:r>
              <a:rPr lang="en-US" sz="1000" dirty="0">
                <a:latin typeface="Times New Roman" pitchFamily="18" charset="0"/>
              </a:rPr>
              <a:t>A new, fourth technology is solid-state lighting.  In principle, the technology is simple:  electrons and holes are injected into a forward-biased semiconductor p-n junction; they recombine creating photons; the resulting photons are extracted from the chip; then the photons are either mixed with different-color photons from other LEDs, or are energy down-converted into a distribution of colors using phosphors or other down-conversion materials, with the colors chosen so as to create the appearance of white. </a:t>
            </a:r>
          </a:p>
          <a:p>
            <a:r>
              <a:rPr lang="en-US" sz="1000" dirty="0">
                <a:latin typeface="Times New Roman" pitchFamily="18" charset="0"/>
              </a:rPr>
              <a:t>In practice, there are losses at every step of the way, and efficiently creating white light from semiconductor materials with band-gaps that span the visible spectrum is extremely challenging.  Nevertheless, great strides are being made, and SSL-LED technology is currently on a very rapid improvement curve, particularly the red, green and blue monochrome lamps necessary for white light.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4AC7C-B1FE-41D0-B70D-505C38C7E7A7}" type="slidenum">
              <a:rPr lang="en-US"/>
              <a:pPr/>
              <a:t>52</a:t>
            </a:fld>
            <a:endParaRPr lang="en-US"/>
          </a:p>
        </p:txBody>
      </p:sp>
      <p:sp>
        <p:nvSpPr>
          <p:cNvPr id="862210" name="Rectangle 2"/>
          <p:cNvSpPr>
            <a:spLocks noGrp="1" noRot="1" noChangeAspect="1" noChangeArrowheads="1" noTextEdit="1"/>
          </p:cNvSpPr>
          <p:nvPr>
            <p:ph type="sldImg"/>
          </p:nvPr>
        </p:nvSpPr>
        <p:spPr>
          <a:xfrm>
            <a:off x="1198563" y="701675"/>
            <a:ext cx="4681537" cy="3511550"/>
          </a:xfrm>
          <a:ln/>
        </p:spPr>
      </p:sp>
      <p:sp>
        <p:nvSpPr>
          <p:cNvPr id="862211" name="Rectangle 3"/>
          <p:cNvSpPr>
            <a:spLocks noGrp="1" noChangeArrowheads="1"/>
          </p:cNvSpPr>
          <p:nvPr>
            <p:ph type="body" idx="1"/>
          </p:nvPr>
        </p:nvSpPr>
        <p:spPr>
          <a:xfrm>
            <a:off x="708350" y="4500868"/>
            <a:ext cx="5660378" cy="4211466"/>
          </a:xfrm>
        </p:spPr>
        <p:txBody>
          <a:bodyPr/>
          <a:lstStyle/>
          <a:p>
            <a:r>
              <a:rPr lang="en-US" sz="1000" dirty="0">
                <a:latin typeface="Times New Roman" pitchFamily="18" charset="0"/>
              </a:rPr>
              <a:t>Lighting technologies are substitutes for sunlight in the 425-675 nm spectral region where sunlight is most concentrated and to which the human eye has evolved to be most sensitive.  The history of lighting can be viewed as the development of increasingly efficient technologies for creating visible light inside, but not wasted light outside, of that spectral region. </a:t>
            </a:r>
          </a:p>
          <a:p>
            <a:r>
              <a:rPr lang="en-US" sz="1000" dirty="0">
                <a:latin typeface="Times New Roman" pitchFamily="18" charset="0"/>
              </a:rPr>
              <a:t>A 200-year perspective on that history is shown in the figure.   The left axis indicates luminous efficacy, in units of lumens (a measure of light which factors in the human visual response to various wavelengths) per watt.  The right axis indicates the corresponding power-conversion efficiency for a tri-LED tri-color white light source with moderate color rendering (CRI=80) and relatively warm color temperature (CCT=3900K).  For such a source, 400lm/W would correspond to 100% power-conversion efficiency. </a:t>
            </a:r>
          </a:p>
          <a:p>
            <a:r>
              <a:rPr lang="en-US" sz="1000" dirty="0">
                <a:latin typeface="Times New Roman" pitchFamily="18" charset="0"/>
              </a:rPr>
              <a:t>The three traditional technologies are fire; incandescence; and fluorescence and high-intensity discharges (HID).  These three traditional technologies have all made significant progress over the past 200 years, but appear to be saturating at efficiencies in the 1-25% range. </a:t>
            </a:r>
          </a:p>
          <a:p>
            <a:r>
              <a:rPr lang="en-US" sz="1000" dirty="0">
                <a:latin typeface="Times New Roman" pitchFamily="18" charset="0"/>
              </a:rPr>
              <a:t>A new, fourth technology is solid-state lighting.  In principle, the technology is simple:  electrons and holes are injected into a forward-biased semiconductor p-n junction; they recombine creating photons; the resulting photons are extracted from the chip; then the photons are either mixed with different-color photons from other LEDs, or are energy down-converted into a distribution of colors using phosphors or other down-conversion materials, with the colors chosen so as to create the appearance of white. </a:t>
            </a:r>
          </a:p>
          <a:p>
            <a:r>
              <a:rPr lang="en-US" sz="1000" dirty="0">
                <a:latin typeface="Times New Roman" pitchFamily="18" charset="0"/>
              </a:rPr>
              <a:t>In practice, there are losses at every step of the way, and efficiently creating white light from semiconductor materials with band-gaps that span the visible spectrum is extremely challenging.  Nevertheless, great strides are being made, and SSL-LED technology is currently on a very rapid improvement curve, particularly the red, green and blue monochrome lamps necessary for white light.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4AC7C-B1FE-41D0-B70D-505C38C7E7A7}" type="slidenum">
              <a:rPr lang="en-US"/>
              <a:pPr/>
              <a:t>54</a:t>
            </a:fld>
            <a:endParaRPr lang="en-US"/>
          </a:p>
        </p:txBody>
      </p:sp>
      <p:sp>
        <p:nvSpPr>
          <p:cNvPr id="862210" name="Rectangle 2"/>
          <p:cNvSpPr>
            <a:spLocks noGrp="1" noRot="1" noChangeAspect="1" noChangeArrowheads="1" noTextEdit="1"/>
          </p:cNvSpPr>
          <p:nvPr>
            <p:ph type="sldImg"/>
          </p:nvPr>
        </p:nvSpPr>
        <p:spPr>
          <a:xfrm>
            <a:off x="1198563" y="701675"/>
            <a:ext cx="4681537" cy="3511550"/>
          </a:xfrm>
          <a:ln/>
        </p:spPr>
      </p:sp>
      <p:sp>
        <p:nvSpPr>
          <p:cNvPr id="862211" name="Rectangle 3"/>
          <p:cNvSpPr>
            <a:spLocks noGrp="1" noChangeArrowheads="1"/>
          </p:cNvSpPr>
          <p:nvPr>
            <p:ph type="body" idx="1"/>
          </p:nvPr>
        </p:nvSpPr>
        <p:spPr>
          <a:xfrm>
            <a:off x="708350" y="4500868"/>
            <a:ext cx="5660378" cy="4211466"/>
          </a:xfrm>
        </p:spPr>
        <p:txBody>
          <a:bodyPr/>
          <a:lstStyle/>
          <a:p>
            <a:r>
              <a:rPr lang="en-US" sz="1000" dirty="0">
                <a:latin typeface="Times New Roman" pitchFamily="18" charset="0"/>
              </a:rPr>
              <a:t>Lighting technologies are substitutes for sunlight in the 425-675 nm spectral region where sunlight is most concentrated and to which the human eye has evolved to be most sensitive.  The history of lighting can be viewed as the development of increasingly efficient technologies for creating visible light inside, but not wasted light outside, of that spectral region. </a:t>
            </a:r>
          </a:p>
          <a:p>
            <a:r>
              <a:rPr lang="en-US" sz="1000" dirty="0">
                <a:latin typeface="Times New Roman" pitchFamily="18" charset="0"/>
              </a:rPr>
              <a:t>A 200-year perspective on that history is shown in the figure.   The left axis indicates luminous efficacy, in units of lumens (a measure of light which factors in the human visual response to various wavelengths) per watt.  The right axis indicates the corresponding power-conversion efficiency for a tri-LED tri-color white light source with moderate color rendering (CRI=80) and relatively warm color temperature (CCT=3900K).  For such a source, 400lm/W would correspond to 100% power-conversion efficiency. </a:t>
            </a:r>
          </a:p>
          <a:p>
            <a:r>
              <a:rPr lang="en-US" sz="1000" dirty="0">
                <a:latin typeface="Times New Roman" pitchFamily="18" charset="0"/>
              </a:rPr>
              <a:t>The three traditional technologies are fire; incandescence; and fluorescence and high-intensity discharges (HID).  These three traditional technologies have all made significant progress over the past 200 years, but appear to be saturating at efficiencies in the 1-25% range. </a:t>
            </a:r>
          </a:p>
          <a:p>
            <a:r>
              <a:rPr lang="en-US" sz="1000" dirty="0">
                <a:latin typeface="Times New Roman" pitchFamily="18" charset="0"/>
              </a:rPr>
              <a:t>A new, fourth technology is solid-state lighting.  In principle, the technology is simple:  electrons and holes are injected into a forward-biased semiconductor p-n junction; they recombine creating photons; the resulting photons are extracted from the chip; then the photons are either mixed with different-color photons from other LEDs, or are energy down-converted into a distribution of colors using phosphors or other down-conversion materials, with the colors chosen so as to create the appearance of white. </a:t>
            </a:r>
          </a:p>
          <a:p>
            <a:r>
              <a:rPr lang="en-US" sz="1000" dirty="0">
                <a:latin typeface="Times New Roman" pitchFamily="18" charset="0"/>
              </a:rPr>
              <a:t>In practice, there are losses at every step of the way, and efficiently creating white light from semiconductor materials with band-gaps that span the visible spectrum is extremely challenging.  Nevertheless, great strides are being made, and SSL-LED technology is currently on a very rapid improvement curve, particularly the red, green and blue monochrome lamps necessary for white light.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6</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61</a:t>
            </a:fld>
            <a:endParaRPr lang="en-US"/>
          </a:p>
        </p:txBody>
      </p:sp>
      <p:sp>
        <p:nvSpPr>
          <p:cNvPr id="790530" name="Rectangle 2"/>
          <p:cNvSpPr>
            <a:spLocks noGrp="1" noRot="1" noChangeAspect="1" noChangeArrowheads="1" noTextEdit="1"/>
          </p:cNvSpPr>
          <p:nvPr>
            <p:ph type="sldImg"/>
          </p:nvPr>
        </p:nvSpPr>
        <p:spPr>
          <a:xfrm>
            <a:off x="1198563" y="701675"/>
            <a:ext cx="4681537" cy="3511550"/>
          </a:xfrm>
          <a:ln/>
        </p:spPr>
      </p:sp>
      <p:sp>
        <p:nvSpPr>
          <p:cNvPr id="790531" name="Rectangle 3"/>
          <p:cNvSpPr>
            <a:spLocks noGrp="1" noChangeArrowheads="1"/>
          </p:cNvSpPr>
          <p:nvPr>
            <p:ph type="body" idx="1"/>
          </p:nvPr>
        </p:nvSpPr>
        <p:spPr>
          <a:xfrm>
            <a:off x="708350" y="4446502"/>
            <a:ext cx="5660378" cy="4214663"/>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DF7A1-5830-4DD0-B533-CC8BB9AE064A}" type="slidenum">
              <a:rPr lang="en-US"/>
              <a:pPr/>
              <a:t>19</a:t>
            </a:fld>
            <a:endParaRPr lang="en-US"/>
          </a:p>
        </p:txBody>
      </p:sp>
      <p:sp>
        <p:nvSpPr>
          <p:cNvPr id="454658" name="Rectangle 2"/>
          <p:cNvSpPr>
            <a:spLocks noGrp="1" noRot="1" noChangeAspect="1" noChangeArrowheads="1" noTextEdit="1"/>
          </p:cNvSpPr>
          <p:nvPr>
            <p:ph type="sldImg"/>
          </p:nvPr>
        </p:nvSpPr>
        <p:spPr>
          <a:xfrm>
            <a:off x="1198563" y="701675"/>
            <a:ext cx="4681537" cy="3511550"/>
          </a:xfrm>
          <a:ln/>
        </p:spPr>
      </p:sp>
      <p:sp>
        <p:nvSpPr>
          <p:cNvPr id="454659" name="Rectangle 3"/>
          <p:cNvSpPr>
            <a:spLocks noGrp="1" noChangeArrowheads="1"/>
          </p:cNvSpPr>
          <p:nvPr>
            <p:ph type="body" idx="1"/>
          </p:nvPr>
        </p:nvSpPr>
        <p:spPr>
          <a:xfrm>
            <a:off x="708350" y="4446505"/>
            <a:ext cx="5660378" cy="4214663"/>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23</a:t>
            </a:fld>
            <a:endParaRPr lang="en-US"/>
          </a:p>
        </p:txBody>
      </p:sp>
      <p:sp>
        <p:nvSpPr>
          <p:cNvPr id="458754" name="Rectangle 2"/>
          <p:cNvSpPr>
            <a:spLocks noGrp="1" noRot="1" noChangeAspect="1" noChangeArrowheads="1" noTextEdit="1"/>
          </p:cNvSpPr>
          <p:nvPr>
            <p:ph type="sldImg"/>
          </p:nvPr>
        </p:nvSpPr>
        <p:spPr>
          <a:xfrm>
            <a:off x="1206500" y="696913"/>
            <a:ext cx="4664075" cy="3498850"/>
          </a:xfrm>
          <a:ln/>
        </p:spPr>
      </p:sp>
      <p:sp>
        <p:nvSpPr>
          <p:cNvPr id="458755" name="Rectangle 3"/>
          <p:cNvSpPr>
            <a:spLocks noGrp="1" noChangeArrowheads="1"/>
          </p:cNvSpPr>
          <p:nvPr>
            <p:ph type="body" idx="1"/>
          </p:nvPr>
        </p:nvSpPr>
        <p:spPr>
          <a:xfrm>
            <a:off x="932715" y="4428918"/>
            <a:ext cx="5211651" cy="4193878"/>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24</a:t>
            </a:fld>
            <a:endParaRPr lang="en-US"/>
          </a:p>
        </p:txBody>
      </p:sp>
      <p:sp>
        <p:nvSpPr>
          <p:cNvPr id="458754" name="Rectangle 2"/>
          <p:cNvSpPr>
            <a:spLocks noGrp="1" noRot="1" noChangeAspect="1" noChangeArrowheads="1" noTextEdit="1"/>
          </p:cNvSpPr>
          <p:nvPr>
            <p:ph type="sldImg"/>
          </p:nvPr>
        </p:nvSpPr>
        <p:spPr>
          <a:xfrm>
            <a:off x="1206500" y="696913"/>
            <a:ext cx="4664075" cy="3498850"/>
          </a:xfrm>
          <a:ln/>
        </p:spPr>
      </p:sp>
      <p:sp>
        <p:nvSpPr>
          <p:cNvPr id="458755" name="Rectangle 3"/>
          <p:cNvSpPr>
            <a:spLocks noGrp="1" noChangeArrowheads="1"/>
          </p:cNvSpPr>
          <p:nvPr>
            <p:ph type="body" idx="1"/>
          </p:nvPr>
        </p:nvSpPr>
        <p:spPr>
          <a:xfrm>
            <a:off x="932715" y="4428919"/>
            <a:ext cx="5211651" cy="4193878"/>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25</a:t>
            </a:fld>
            <a:endParaRPr lang="en-US"/>
          </a:p>
        </p:txBody>
      </p:sp>
      <p:sp>
        <p:nvSpPr>
          <p:cNvPr id="790530" name="Rectangle 2"/>
          <p:cNvSpPr>
            <a:spLocks noGrp="1" noRot="1" noChangeAspect="1" noChangeArrowheads="1" noTextEdit="1"/>
          </p:cNvSpPr>
          <p:nvPr>
            <p:ph type="sldImg"/>
          </p:nvPr>
        </p:nvSpPr>
        <p:spPr>
          <a:xfrm>
            <a:off x="1198563" y="701675"/>
            <a:ext cx="4681537" cy="3511550"/>
          </a:xfrm>
          <a:ln/>
        </p:spPr>
      </p:sp>
      <p:sp>
        <p:nvSpPr>
          <p:cNvPr id="790531" name="Rectangle 3"/>
          <p:cNvSpPr>
            <a:spLocks noGrp="1" noChangeArrowheads="1"/>
          </p:cNvSpPr>
          <p:nvPr>
            <p:ph type="body" idx="1"/>
          </p:nvPr>
        </p:nvSpPr>
        <p:spPr>
          <a:xfrm>
            <a:off x="708350" y="4446502"/>
            <a:ext cx="5660378" cy="4214663"/>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26</a:t>
            </a:fld>
            <a:endParaRPr lang="en-US"/>
          </a:p>
        </p:txBody>
      </p:sp>
      <p:sp>
        <p:nvSpPr>
          <p:cNvPr id="790530" name="Rectangle 2"/>
          <p:cNvSpPr>
            <a:spLocks noGrp="1" noRot="1" noChangeAspect="1" noChangeArrowheads="1" noTextEdit="1"/>
          </p:cNvSpPr>
          <p:nvPr>
            <p:ph type="sldImg"/>
          </p:nvPr>
        </p:nvSpPr>
        <p:spPr>
          <a:xfrm>
            <a:off x="1198563" y="701675"/>
            <a:ext cx="4681537" cy="3511550"/>
          </a:xfrm>
          <a:ln/>
        </p:spPr>
      </p:sp>
      <p:sp>
        <p:nvSpPr>
          <p:cNvPr id="790531" name="Rectangle 3"/>
          <p:cNvSpPr>
            <a:spLocks noGrp="1" noChangeArrowheads="1"/>
          </p:cNvSpPr>
          <p:nvPr>
            <p:ph type="body" idx="1"/>
          </p:nvPr>
        </p:nvSpPr>
        <p:spPr>
          <a:xfrm>
            <a:off x="708350" y="4446502"/>
            <a:ext cx="5660378" cy="4214663"/>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FC41E-AD36-49FA-99BE-36347AD4E59F}" type="slidenum">
              <a:rPr lang="en-US"/>
              <a:pPr/>
              <a:t>27</a:t>
            </a:fld>
            <a:endParaRPr lang="en-US"/>
          </a:p>
        </p:txBody>
      </p:sp>
      <p:sp>
        <p:nvSpPr>
          <p:cNvPr id="466946" name="Rectangle 2"/>
          <p:cNvSpPr>
            <a:spLocks noGrp="1" noRot="1" noChangeAspect="1" noChangeArrowheads="1" noTextEdit="1"/>
          </p:cNvSpPr>
          <p:nvPr>
            <p:ph type="sldImg"/>
          </p:nvPr>
        </p:nvSpPr>
        <p:spPr>
          <a:xfrm>
            <a:off x="1206500" y="696913"/>
            <a:ext cx="4664075" cy="3498850"/>
          </a:xfrm>
          <a:ln/>
        </p:spPr>
      </p:sp>
      <p:sp>
        <p:nvSpPr>
          <p:cNvPr id="466947" name="Rectangle 3"/>
          <p:cNvSpPr>
            <a:spLocks noGrp="1" noChangeArrowheads="1"/>
          </p:cNvSpPr>
          <p:nvPr>
            <p:ph type="body" idx="1"/>
          </p:nvPr>
        </p:nvSpPr>
        <p:spPr>
          <a:xfrm>
            <a:off x="932715" y="4428919"/>
            <a:ext cx="5211651" cy="4193878"/>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09963"/>
          </a:xfrm>
        </p:spPr>
      </p:sp>
      <p:sp>
        <p:nvSpPr>
          <p:cNvPr id="3" name="Notes Placeholder 2"/>
          <p:cNvSpPr>
            <a:spLocks noGrp="1"/>
          </p:cNvSpPr>
          <p:nvPr>
            <p:ph type="body" idx="1"/>
          </p:nvPr>
        </p:nvSpPr>
        <p:spPr/>
        <p:txBody>
          <a:bodyPr>
            <a:normAutofit/>
          </a:bodyPr>
          <a:lstStyle/>
          <a:p>
            <a:r>
              <a:rPr lang="en-US" dirty="0" smtClean="0"/>
              <a:t>Delete yellow things</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
        <p:nvSpPr>
          <p:cNvPr id="5"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100">
                <a:solidFill>
                  <a:srgbClr val="106636"/>
                </a:solidFill>
                <a:latin typeface="+mn-lt"/>
                <a:cs typeface="Arial" pitchFamily="34" charset="0"/>
              </a:defRPr>
            </a:lvl1pPr>
          </a:lstStyle>
          <a:p>
            <a:pPr>
              <a:defRPr/>
            </a:pPr>
            <a:r>
              <a:rPr lang="en-US" smtClean="0"/>
              <a:t>DOE Review of EM Program and Project Organization</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9" y="866775"/>
            <a:ext cx="8410575" cy="52593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21722FF3-B2FF-4B9D-A1FC-2641F0BD8CF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a:prstGeom prst="rect">
            <a:avLst/>
          </a:prstGeo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12"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2012</a:t>
            </a:r>
            <a:endParaRPr lang="en-US" dirty="0"/>
          </a:p>
        </p:txBody>
      </p:sp>
      <p:sp>
        <p:nvSpPr>
          <p:cNvPr id="13"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a:prstGeom prst="rect">
            <a:avLst/>
          </a:prstGeo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12"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2012</a:t>
            </a:r>
            <a:endParaRPr lang="en-US" dirty="0"/>
          </a:p>
        </p:txBody>
      </p:sp>
      <p:sp>
        <p:nvSpPr>
          <p:cNvPr id="13"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a:prstGeom prst="rect">
            <a:avLst/>
          </a:prstGeo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12"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2012</a:t>
            </a:r>
            <a:endParaRPr lang="en-US" dirty="0"/>
          </a:p>
        </p:txBody>
      </p:sp>
      <p:sp>
        <p:nvSpPr>
          <p:cNvPr id="13"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09BC15-08BF-41A5-BCD5-999000E04269}" type="datetimeFigureOut">
              <a:rPr lang="en-US" smtClean="0"/>
              <a:pPr/>
              <a:t>7/31/2012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51508-B60A-4FAB-94FC-74E6C5407F0D}" type="slidenum">
              <a:rPr lang="en-US" smtClean="0"/>
              <a:pPr/>
              <a:t>‹#›</a:t>
            </a:fld>
            <a:endParaRPr lang="en-US"/>
          </a:p>
        </p:txBody>
      </p:sp>
    </p:spTree>
    <p:extLst>
      <p:ext uri="{BB962C8B-B14F-4D97-AF65-F5344CB8AC3E}">
        <p14:creationId xmlns:p14="http://schemas.microsoft.com/office/powerpoint/2010/main" xmlns="" val="3547298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87088"/>
            <a:ext cx="9144000" cy="5987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Insert Title</a:t>
            </a:r>
          </a:p>
        </p:txBody>
      </p:sp>
      <p:sp>
        <p:nvSpPr>
          <p:cNvPr id="7"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100">
                <a:solidFill>
                  <a:srgbClr val="106636"/>
                </a:solidFill>
                <a:latin typeface="+mn-lt"/>
                <a:cs typeface="Arial" pitchFamily="34" charset="0"/>
              </a:defRPr>
            </a:lvl1pPr>
          </a:lstStyle>
          <a:p>
            <a:pPr>
              <a:defRPr/>
            </a:pPr>
            <a:r>
              <a:rPr lang="en-US" smtClean="0"/>
              <a:t>DOE Review of EM Program and Project Organization</a:t>
            </a:r>
            <a:endParaRPr lang="en-US" dirty="0"/>
          </a:p>
        </p:txBody>
      </p:sp>
      <p:sp>
        <p:nvSpPr>
          <p:cNvPr id="8"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fld id="{6EEA275D-5A49-48A8-817D-44C3EA0A3A2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0" r:id="rId3"/>
    <p:sldLayoutId id="2147483803" r:id="rId4"/>
    <p:sldLayoutId id="2147483805" r:id="rId5"/>
    <p:sldLayoutId id="2147483806" r:id="rId6"/>
    <p:sldLayoutId id="2147483807" r:id="rId7"/>
    <p:sldLayoutId id="2147483808" r:id="rId8"/>
    <p:sldLayoutId id="2147483809" r:id="rId9"/>
  </p:sldLayoutIdLst>
  <p:hf hdr="0" dt="0"/>
  <p:txStyles>
    <p:titleStyle>
      <a:lvl1pPr algn="ctr" rtl="0" eaLnBrk="0" fontAlgn="base" hangingPunct="0">
        <a:spcBef>
          <a:spcPct val="0"/>
        </a:spcBef>
        <a:spcAft>
          <a:spcPct val="0"/>
        </a:spcAft>
        <a:defRPr sz="240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science.energy.gov/sc-2/presentations-and-testimon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46.xml"/><Relationship Id="rId7" Type="http://schemas.openxmlformats.org/officeDocument/2006/relationships/slide" Target="slide45.xml"/><Relationship Id="rId2" Type="http://schemas.openxmlformats.org/officeDocument/2006/relationships/image" Target="../media/image61.jpeg"/><Relationship Id="rId1" Type="http://schemas.openxmlformats.org/officeDocument/2006/relationships/slideLayout" Target="../slideLayouts/slideLayout9.xml"/><Relationship Id="rId6" Type="http://schemas.openxmlformats.org/officeDocument/2006/relationships/slide" Target="slide53.xml"/><Relationship Id="rId5" Type="http://schemas.openxmlformats.org/officeDocument/2006/relationships/slide" Target="slide50.xml"/><Relationship Id="rId4" Type="http://schemas.openxmlformats.org/officeDocument/2006/relationships/slide" Target="slide47.xml"/></Relationships>
</file>

<file path=ppt/slides/_rels/slide4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png"/><Relationship Id="rId7"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hyperlink" Target="http://www.globalwarmingart.com/images/d/d9/Incandescent_Light_Bulb.png" TargetMode="External"/><Relationship Id="rId9"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5" name="Title 3"/>
          <p:cNvSpPr>
            <a:spLocks noGrp="1"/>
          </p:cNvSpPr>
          <p:nvPr>
            <p:ph type="title" idx="4294967295"/>
          </p:nvPr>
        </p:nvSpPr>
        <p:spPr>
          <a:xfrm>
            <a:off x="69156" y="3693810"/>
            <a:ext cx="8978900" cy="707886"/>
          </a:xfrm>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2000" dirty="0" smtClean="0"/>
              <a:t>DOE Office of Science Graduate Fellows Meeting</a:t>
            </a:r>
            <a:r>
              <a:rPr lang="en-US" sz="2000" dirty="0" smtClean="0">
                <a:solidFill>
                  <a:schemeClr val="tx1"/>
                </a:solidFill>
              </a:rPr>
              <a:t/>
            </a:r>
            <a:br>
              <a:rPr lang="en-US" sz="2000" dirty="0" smtClean="0">
                <a:solidFill>
                  <a:schemeClr val="tx1"/>
                </a:solidFill>
              </a:rPr>
            </a:br>
            <a:r>
              <a:rPr lang="en-US" sz="2000" dirty="0" smtClean="0">
                <a:solidFill>
                  <a:schemeClr val="tx1"/>
                </a:solidFill>
              </a:rPr>
              <a:t>30 July 2012</a:t>
            </a:r>
            <a:endParaRPr lang="en-US" sz="2000" i="1" dirty="0" smtClean="0">
              <a:solidFill>
                <a:schemeClr val="tx1"/>
              </a:solidFill>
              <a:latin typeface="+mn-lt"/>
            </a:endParaRPr>
          </a:p>
        </p:txBody>
      </p:sp>
      <p:sp>
        <p:nvSpPr>
          <p:cNvPr id="6" name="Rectangle 4"/>
          <p:cNvSpPr>
            <a:spLocks noChangeArrowheads="1"/>
          </p:cNvSpPr>
          <p:nvPr/>
        </p:nvSpPr>
        <p:spPr bwMode="auto">
          <a:xfrm>
            <a:off x="677449" y="5851571"/>
            <a:ext cx="7792278" cy="1006429"/>
          </a:xfrm>
          <a:prstGeom prst="rect">
            <a:avLst/>
          </a:prstGeom>
          <a:noFill/>
          <a:ln w="9525">
            <a:noFill/>
            <a:miter lim="800000"/>
            <a:headEnd/>
            <a:tailEnd/>
          </a:ln>
        </p:spPr>
        <p:txBody>
          <a:bodyPr wrap="square">
            <a:spAutoFit/>
          </a:bodyPr>
          <a:lstStyle/>
          <a:p>
            <a:pPr algn="ctr">
              <a:lnSpc>
                <a:spcPct val="90000"/>
              </a:lnSpc>
              <a:spcBef>
                <a:spcPts val="0"/>
              </a:spcBef>
            </a:pPr>
            <a:r>
              <a:rPr lang="en-US" dirty="0">
                <a:latin typeface="+mn-lt"/>
                <a:cs typeface="Arial" charset="0"/>
              </a:rPr>
              <a:t>Dr. Patricia M. Dehmer</a:t>
            </a:r>
            <a:br>
              <a:rPr lang="en-US" dirty="0">
                <a:latin typeface="+mn-lt"/>
                <a:cs typeface="Arial" charset="0"/>
              </a:rPr>
            </a:br>
            <a:r>
              <a:rPr lang="en-US" dirty="0">
                <a:latin typeface="+mn-lt"/>
                <a:cs typeface="Arial" charset="0"/>
              </a:rPr>
              <a:t>Deputy Director for Science Programs</a:t>
            </a:r>
          </a:p>
          <a:p>
            <a:pPr algn="ctr">
              <a:lnSpc>
                <a:spcPct val="90000"/>
              </a:lnSpc>
              <a:spcBef>
                <a:spcPts val="0"/>
              </a:spcBef>
            </a:pPr>
            <a:r>
              <a:rPr lang="en-US" dirty="0">
                <a:latin typeface="+mn-lt"/>
                <a:cs typeface="Arial" charset="0"/>
              </a:rPr>
              <a:t>Office of Science, U.S. Department of </a:t>
            </a:r>
            <a:r>
              <a:rPr lang="en-US" dirty="0" smtClean="0">
                <a:latin typeface="+mn-lt"/>
                <a:cs typeface="Arial" charset="0"/>
              </a:rPr>
              <a:t>Energy</a:t>
            </a:r>
          </a:p>
          <a:p>
            <a:pPr algn="ctr">
              <a:lnSpc>
                <a:spcPct val="90000"/>
              </a:lnSpc>
              <a:spcBef>
                <a:spcPts val="0"/>
              </a:spcBef>
            </a:pPr>
            <a:r>
              <a:rPr lang="en-US" sz="1200" dirty="0" smtClean="0">
                <a:latin typeface="+mn-lt"/>
                <a:cs typeface="Arial" charset="0"/>
                <a:hlinkClick r:id="rId2"/>
              </a:rPr>
              <a:t>http://www.science.energy.gov/sc-2/presentations-and-testimony/</a:t>
            </a:r>
            <a:r>
              <a:rPr lang="en-US" sz="1200" dirty="0" smtClean="0">
                <a:latin typeface="+mn-lt"/>
                <a:cs typeface="Arial" charset="0"/>
              </a:rPr>
              <a:t> </a:t>
            </a:r>
            <a:endParaRPr lang="en-US" dirty="0">
              <a:latin typeface="+mn-lt"/>
              <a:cs typeface="Arial" charset="0"/>
            </a:endParaRPr>
          </a:p>
        </p:txBody>
      </p:sp>
      <p:sp useBgFill="1">
        <p:nvSpPr>
          <p:cNvPr id="7" name="Title 3"/>
          <p:cNvSpPr txBox="1">
            <a:spLocks/>
          </p:cNvSpPr>
          <p:nvPr/>
        </p:nvSpPr>
        <p:spPr bwMode="auto">
          <a:xfrm>
            <a:off x="84138" y="2023882"/>
            <a:ext cx="8978900" cy="116647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50" normalizeH="0" baseline="0" noProof="0" dirty="0" smtClean="0">
                <a:ln w="11430"/>
                <a:solidFill>
                  <a:srgbClr val="0B6F0B"/>
                </a:solidFill>
                <a:effectLst>
                  <a:outerShdw blurRad="76200" dist="50800" dir="5400000" algn="tl" rotWithShape="0">
                    <a:srgbClr val="000000">
                      <a:alpha val="65000"/>
                    </a:srgbClr>
                  </a:outerShdw>
                </a:effectLst>
                <a:uLnTx/>
                <a:uFillTx/>
                <a:latin typeface="+mn-lt"/>
                <a:ea typeface="+mj-ea"/>
                <a:cs typeface="Arial" pitchFamily="34" charset="0"/>
              </a:rPr>
              <a:t>A Few Facts about DOE</a:t>
            </a:r>
            <a:r>
              <a:rPr lang="en-US" sz="4400" b="1" spc="50" dirty="0" smtClean="0">
                <a:ln w="11430"/>
                <a:solidFill>
                  <a:srgbClr val="0B6F0B"/>
                </a:solidFill>
                <a:effectLst>
                  <a:outerShdw blurRad="76200" dist="50800" dir="5400000" algn="tl" rotWithShape="0">
                    <a:srgbClr val="000000">
                      <a:alpha val="65000"/>
                    </a:srgbClr>
                  </a:outerShdw>
                </a:effectLst>
                <a:latin typeface="+mn-lt"/>
                <a:ea typeface="+mj-ea"/>
                <a:cs typeface="Arial" pitchFamily="34" charset="0"/>
              </a:rPr>
              <a:t> and Energy</a:t>
            </a:r>
          </a:p>
          <a:p>
            <a:pPr marL="0" marR="0" lvl="0" indent="0" algn="ctr" defTabSz="914400" rtl="0" eaLnBrk="1" fontAlgn="base" latinLnBrk="0" hangingPunct="1">
              <a:lnSpc>
                <a:spcPct val="90000"/>
              </a:lnSpc>
              <a:spcBef>
                <a:spcPts val="600"/>
              </a:spcBef>
              <a:spcAft>
                <a:spcPct val="0"/>
              </a:spcAft>
              <a:buClrTx/>
              <a:buSzTx/>
              <a:buFontTx/>
              <a:buNone/>
              <a:tabLst/>
              <a:defRPr/>
            </a:pPr>
            <a:r>
              <a:rPr lang="en-US" sz="2800" b="1" i="1" spc="50" dirty="0" smtClean="0">
                <a:ln w="11430"/>
                <a:solidFill>
                  <a:srgbClr val="0B6F0B"/>
                </a:solidFill>
                <a:effectLst>
                  <a:outerShdw blurRad="76200" dist="50800" dir="5400000" algn="tl" rotWithShape="0">
                    <a:srgbClr val="000000">
                      <a:alpha val="65000"/>
                    </a:srgbClr>
                  </a:outerShdw>
                </a:effectLst>
                <a:latin typeface="+mn-lt"/>
                <a:ea typeface="+mj-ea"/>
                <a:cs typeface="Arial" pitchFamily="34" charset="0"/>
              </a:rPr>
              <a:t>And, featuring, “How to Buy a Light Bulb”</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14B32"/>
                </a:solidFill>
              </a:rPr>
              <a:t>After several intermediate sizes came the 184-inch cyclotron …</a:t>
            </a:r>
            <a:endParaRPr lang="en-US" dirty="0">
              <a:solidFill>
                <a:srgbClr val="014B32"/>
              </a:solidFill>
            </a:endParaRPr>
          </a:p>
        </p:txBody>
      </p:sp>
      <p:sp>
        <p:nvSpPr>
          <p:cNvPr id="4" name="Slide Number Placeholder 3"/>
          <p:cNvSpPr>
            <a:spLocks noGrp="1"/>
          </p:cNvSpPr>
          <p:nvPr>
            <p:ph type="sldNum" sz="quarter" idx="11"/>
          </p:nvPr>
        </p:nvSpPr>
        <p:spPr/>
        <p:txBody>
          <a:bodyPr/>
          <a:lstStyle/>
          <a:p>
            <a:pPr algn="ctr">
              <a:defRPr/>
            </a:pPr>
            <a:fld id="{6EEA275D-5A49-48A8-817D-44C3EA0A3A2F}" type="slidenum">
              <a:rPr lang="en-US" sz="1200" smtClean="0"/>
              <a:pPr algn="ctr">
                <a:defRPr/>
              </a:pPr>
              <a:t>10</a:t>
            </a:fld>
            <a:endParaRPr lang="en-US" sz="1200" dirty="0"/>
          </a:p>
        </p:txBody>
      </p:sp>
      <p:pic>
        <p:nvPicPr>
          <p:cNvPr id="66564" name="Picture 4"/>
          <p:cNvPicPr>
            <a:picLocks noGrp="1" noChangeAspect="1" noChangeArrowheads="1"/>
          </p:cNvPicPr>
          <p:nvPr>
            <p:ph idx="1"/>
          </p:nvPr>
        </p:nvPicPr>
        <p:blipFill>
          <a:blip r:embed="rId2" cstate="print"/>
          <a:srcRect t="4918"/>
          <a:stretch>
            <a:fillRect/>
          </a:stretch>
        </p:blipFill>
        <p:spPr bwMode="auto">
          <a:xfrm>
            <a:off x="512059" y="900333"/>
            <a:ext cx="8077426" cy="5797636"/>
          </a:xfrm>
          <a:prstGeom prst="rect">
            <a:avLst/>
          </a:prstGeom>
          <a:noFill/>
          <a:ln w="9525">
            <a:noFill/>
            <a:miter lim="800000"/>
            <a:headEnd/>
            <a:tailEnd/>
          </a:ln>
        </p:spPr>
      </p:pic>
      <p:sp>
        <p:nvSpPr>
          <p:cNvPr id="6" name="TextBox 5"/>
          <p:cNvSpPr txBox="1"/>
          <p:nvPr/>
        </p:nvSpPr>
        <p:spPr>
          <a:xfrm>
            <a:off x="4416786" y="6187128"/>
            <a:ext cx="3927357" cy="369332"/>
          </a:xfrm>
          <a:prstGeom prst="rect">
            <a:avLst/>
          </a:prstGeom>
          <a:noFill/>
          <a:ln w="19050">
            <a:noFill/>
          </a:ln>
        </p:spPr>
        <p:txBody>
          <a:bodyPr wrap="none" rtlCol="0">
            <a:spAutoFit/>
          </a:bodyPr>
          <a:lstStyle/>
          <a:p>
            <a:pPr algn="ctr"/>
            <a:r>
              <a:rPr lang="en-US" dirty="0" smtClean="0">
                <a:solidFill>
                  <a:srgbClr val="FFFF00"/>
                </a:solidFill>
              </a:rPr>
              <a:t>184-inch cyclotron, &gt; 100 </a:t>
            </a:r>
            <a:r>
              <a:rPr lang="en-US" dirty="0" err="1" smtClean="0">
                <a:solidFill>
                  <a:srgbClr val="FFFF00"/>
                </a:solidFill>
              </a:rPr>
              <a:t>MeV</a:t>
            </a:r>
            <a:r>
              <a:rPr lang="en-US" dirty="0" smtClean="0">
                <a:solidFill>
                  <a:srgbClr val="FFFF00"/>
                </a:solidFill>
              </a:rPr>
              <a:t>, 1946</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14B32"/>
                </a:solidFill>
              </a:rPr>
              <a:t>... housed in its own designer building at LBNL , c 1941.</a:t>
            </a:r>
            <a:endParaRPr lang="en-US" dirty="0">
              <a:solidFill>
                <a:srgbClr val="014B32"/>
              </a:solidFill>
            </a:endParaRPr>
          </a:p>
        </p:txBody>
      </p:sp>
      <p:sp>
        <p:nvSpPr>
          <p:cNvPr id="4" name="Slide Number Placeholder 3"/>
          <p:cNvSpPr>
            <a:spLocks noGrp="1"/>
          </p:cNvSpPr>
          <p:nvPr>
            <p:ph type="sldNum" sz="quarter" idx="11"/>
          </p:nvPr>
        </p:nvSpPr>
        <p:spPr/>
        <p:txBody>
          <a:bodyPr/>
          <a:lstStyle/>
          <a:p>
            <a:pPr algn="ctr">
              <a:defRPr/>
            </a:pPr>
            <a:fld id="{6EEA275D-5A49-48A8-817D-44C3EA0A3A2F}" type="slidenum">
              <a:rPr lang="en-US" sz="1200" smtClean="0"/>
              <a:pPr algn="ctr">
                <a:defRPr/>
              </a:pPr>
              <a:t>11</a:t>
            </a:fld>
            <a:endParaRPr lang="en-US" sz="1200" dirty="0"/>
          </a:p>
        </p:txBody>
      </p:sp>
      <p:pic>
        <p:nvPicPr>
          <p:cNvPr id="66563" name="Picture 3"/>
          <p:cNvPicPr>
            <a:picLocks noGrp="1" noChangeAspect="1" noChangeArrowheads="1"/>
          </p:cNvPicPr>
          <p:nvPr>
            <p:ph idx="1"/>
          </p:nvPr>
        </p:nvPicPr>
        <p:blipFill>
          <a:blip r:embed="rId2" cstate="print"/>
          <a:srcRect/>
          <a:stretch>
            <a:fillRect/>
          </a:stretch>
        </p:blipFill>
        <p:spPr bwMode="auto">
          <a:xfrm>
            <a:off x="182183" y="901728"/>
            <a:ext cx="8767857" cy="5625470"/>
          </a:xfrm>
          <a:prstGeom prst="rect">
            <a:avLst/>
          </a:prstGeom>
          <a:noFill/>
          <a:ln w="9525">
            <a:noFill/>
            <a:miter lim="800000"/>
            <a:headEnd/>
            <a:tailEnd/>
          </a:ln>
        </p:spPr>
      </p:pic>
      <p:sp>
        <p:nvSpPr>
          <p:cNvPr id="2" name="Rectangle 1"/>
          <p:cNvSpPr/>
          <p:nvPr/>
        </p:nvSpPr>
        <p:spPr>
          <a:xfrm>
            <a:off x="5945943" y="5284862"/>
            <a:ext cx="3200399" cy="1169551"/>
          </a:xfrm>
          <a:prstGeom prst="rect">
            <a:avLst/>
          </a:prstGeom>
          <a:noFill/>
        </p:spPr>
        <p:txBody>
          <a:bodyPr wrap="square">
            <a:spAutoFit/>
          </a:bodyPr>
          <a:lstStyle/>
          <a:p>
            <a:r>
              <a:rPr lang="en-US" sz="1400" dirty="0">
                <a:solidFill>
                  <a:srgbClr val="FFFF00"/>
                </a:solidFill>
              </a:rPr>
              <a:t>The building to house the </a:t>
            </a:r>
            <a:r>
              <a:rPr lang="en-US" sz="1400" dirty="0" smtClean="0">
                <a:solidFill>
                  <a:srgbClr val="FFFF00"/>
                </a:solidFill>
              </a:rPr>
              <a:t>184-inch cyclotron </a:t>
            </a:r>
            <a:r>
              <a:rPr lang="en-US" sz="1400" dirty="0">
                <a:solidFill>
                  <a:srgbClr val="FFFF00"/>
                </a:solidFill>
              </a:rPr>
              <a:t>was designed by </a:t>
            </a:r>
            <a:r>
              <a:rPr lang="en-US" sz="1400" dirty="0" smtClean="0">
                <a:solidFill>
                  <a:srgbClr val="FFFF00"/>
                </a:solidFill>
              </a:rPr>
              <a:t>Arthur </a:t>
            </a:r>
            <a:r>
              <a:rPr lang="en-US" sz="1400" dirty="0">
                <a:solidFill>
                  <a:srgbClr val="FFFF00"/>
                </a:solidFill>
              </a:rPr>
              <a:t>Brown, whose works included San Francisco’s City Hall, Opera House, and </a:t>
            </a:r>
            <a:r>
              <a:rPr lang="en-US" sz="1400" dirty="0" err="1">
                <a:solidFill>
                  <a:srgbClr val="FFFF00"/>
                </a:solidFill>
              </a:rPr>
              <a:t>Coit</a:t>
            </a:r>
            <a:r>
              <a:rPr lang="en-US" sz="1400" dirty="0">
                <a:solidFill>
                  <a:srgbClr val="FFFF00"/>
                </a:solidFill>
              </a:rPr>
              <a:t> Tower</a:t>
            </a:r>
            <a:r>
              <a:rPr lang="en-US" sz="1400" dirty="0" smtClean="0">
                <a:solidFill>
                  <a:srgbClr val="FFFF00"/>
                </a:solidFill>
              </a:rPr>
              <a:t>. (1941)</a:t>
            </a:r>
            <a:endParaRPr lang="en-US" sz="1400"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94583"/>
            <a:ext cx="9144000" cy="598714"/>
          </a:xfrm>
        </p:spPr>
        <p:txBody>
          <a:bodyPr/>
          <a:lstStyle/>
          <a:p>
            <a:pPr>
              <a:lnSpc>
                <a:spcPct val="85000"/>
              </a:lnSpc>
            </a:pPr>
            <a:r>
              <a:rPr lang="en-US" dirty="0" smtClean="0">
                <a:solidFill>
                  <a:srgbClr val="014B32"/>
                </a:solidFill>
              </a:rPr>
              <a:t>This building now houses </a:t>
            </a:r>
            <a:br>
              <a:rPr lang="en-US" dirty="0" smtClean="0">
                <a:solidFill>
                  <a:srgbClr val="014B32"/>
                </a:solidFill>
              </a:rPr>
            </a:br>
            <a:r>
              <a:rPr lang="en-US" dirty="0" smtClean="0">
                <a:solidFill>
                  <a:srgbClr val="014B32"/>
                </a:solidFill>
              </a:rPr>
              <a:t>the Advanced Light Source, commissioned 1993.</a:t>
            </a:r>
            <a:endParaRPr lang="en-US" dirty="0">
              <a:solidFill>
                <a:srgbClr val="014B32"/>
              </a:solidFill>
            </a:endParaRPr>
          </a:p>
        </p:txBody>
      </p:sp>
      <p:sp>
        <p:nvSpPr>
          <p:cNvPr id="4" name="Slide Number Placeholder 3"/>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12</a:t>
            </a:fld>
            <a:endParaRPr lang="en-US" sz="1200" dirty="0"/>
          </a:p>
        </p:txBody>
      </p:sp>
      <p:pic>
        <p:nvPicPr>
          <p:cNvPr id="3074" name="Picture 2"/>
          <p:cNvPicPr>
            <a:picLocks noChangeAspect="1" noChangeArrowheads="1"/>
          </p:cNvPicPr>
          <p:nvPr/>
        </p:nvPicPr>
        <p:blipFill rotWithShape="1">
          <a:blip r:embed="rId2" cstate="print"/>
          <a:srcRect l="6264" t="17009" r="4160"/>
          <a:stretch/>
        </p:blipFill>
        <p:spPr bwMode="auto">
          <a:xfrm>
            <a:off x="272928" y="874060"/>
            <a:ext cx="8548088" cy="56881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00" y="157378"/>
            <a:ext cx="8890000" cy="461665"/>
          </a:xfrm>
          <a:prstGeom prst="rect">
            <a:avLst/>
          </a:prstGeom>
          <a:noFill/>
        </p:spPr>
        <p:txBody>
          <a:bodyPr wrap="square" rtlCol="0">
            <a:spAutoFit/>
          </a:bodyPr>
          <a:lstStyle/>
          <a:p>
            <a:pPr algn="ctr"/>
            <a:r>
              <a:rPr lang="en-US" sz="2400" dirty="0" smtClean="0">
                <a:solidFill>
                  <a:srgbClr val="014B32"/>
                </a:solidFill>
              </a:rPr>
              <a:t>Big Science at the 10 DOE/SC labs in their Earliest Days</a:t>
            </a:r>
            <a:endParaRPr lang="en-US" sz="2400" dirty="0">
              <a:solidFill>
                <a:srgbClr val="014B32"/>
              </a:solidFill>
            </a:endParaRPr>
          </a:p>
        </p:txBody>
      </p:sp>
      <p:sp>
        <p:nvSpPr>
          <p:cNvPr id="7" name="Slide Number Placeholder 2"/>
          <p:cNvSpPr>
            <a:spLocks noGrp="1"/>
          </p:cNvSpPr>
          <p:nvPr>
            <p:ph type="sldNum" sz="quarter" idx="11"/>
          </p:nvPr>
        </p:nvSpPr>
        <p:spPr>
          <a:xfrm>
            <a:off x="8413750" y="6353969"/>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13</a:t>
            </a:fld>
            <a:endParaRPr lang="en-US" sz="1200" dirty="0">
              <a:latin typeface="Arial" pitchFamily="34" charset="0"/>
            </a:endParaRPr>
          </a:p>
        </p:txBody>
      </p:sp>
      <p:sp>
        <p:nvSpPr>
          <p:cNvPr id="5" name="Rectangle 4"/>
          <p:cNvSpPr/>
          <p:nvPr/>
        </p:nvSpPr>
        <p:spPr>
          <a:xfrm>
            <a:off x="116682" y="1170361"/>
            <a:ext cx="8913812" cy="4901342"/>
          </a:xfrm>
          <a:prstGeom prst="rect">
            <a:avLst/>
          </a:prstGeom>
          <a:noFill/>
        </p:spPr>
        <p:txBody>
          <a:bodyPr wrap="square">
            <a:spAutoFit/>
          </a:bodyPr>
          <a:lstStyle/>
          <a:p>
            <a:pPr marL="1139825" indent="-1139825">
              <a:spcAft>
                <a:spcPts val="1500"/>
              </a:spcAft>
              <a:tabLst>
                <a:tab pos="2286000" algn="l"/>
              </a:tabLst>
            </a:pPr>
            <a:r>
              <a:rPr lang="en-US" sz="2000" b="1" dirty="0" smtClean="0">
                <a:latin typeface="+mn-lt"/>
              </a:rPr>
              <a:t>1931	LBNL	E.O. Lawrence and the cyclotron at the “</a:t>
            </a:r>
            <a:r>
              <a:rPr lang="en-US" sz="2000" b="1" dirty="0" err="1" smtClean="0">
                <a:latin typeface="+mn-lt"/>
              </a:rPr>
              <a:t>Rad</a:t>
            </a:r>
            <a:r>
              <a:rPr lang="en-US" sz="2000" b="1" dirty="0" smtClean="0">
                <a:latin typeface="+mn-lt"/>
              </a:rPr>
              <a:t> Lab”</a:t>
            </a:r>
          </a:p>
          <a:p>
            <a:pPr marL="1139825" indent="-1139825">
              <a:spcAft>
                <a:spcPts val="1500"/>
              </a:spcAft>
              <a:tabLst>
                <a:tab pos="2286000" algn="l"/>
              </a:tabLst>
            </a:pPr>
            <a:r>
              <a:rPr lang="en-US" sz="2000" b="1" dirty="0" smtClean="0">
                <a:latin typeface="+mn-lt"/>
              </a:rPr>
              <a:t>1943	ORNL 	Nuclear reactor technology</a:t>
            </a:r>
          </a:p>
          <a:p>
            <a:pPr marL="1139825" indent="-1139825">
              <a:spcAft>
                <a:spcPts val="1500"/>
              </a:spcAft>
              <a:tabLst>
                <a:tab pos="2286000" algn="l"/>
              </a:tabLst>
            </a:pPr>
            <a:r>
              <a:rPr lang="en-US" sz="2000" b="1" dirty="0" smtClean="0">
                <a:latin typeface="+mn-lt"/>
              </a:rPr>
              <a:t>1946	ANL	Nuclear reactor technology</a:t>
            </a:r>
          </a:p>
          <a:p>
            <a:pPr marL="1139825" indent="-1139825">
              <a:spcAft>
                <a:spcPts val="1500"/>
              </a:spcAft>
              <a:tabLst>
                <a:tab pos="2286000" algn="l"/>
              </a:tabLst>
            </a:pPr>
            <a:r>
              <a:rPr lang="en-US" sz="2000" b="1" dirty="0" smtClean="0">
                <a:latin typeface="+mn-lt"/>
              </a:rPr>
              <a:t>1947	AMES	High-purity uranium production; heavy-element chemistry</a:t>
            </a:r>
          </a:p>
          <a:p>
            <a:pPr marL="1139825" indent="-1139825">
              <a:spcAft>
                <a:spcPts val="1500"/>
              </a:spcAft>
              <a:tabLst>
                <a:tab pos="2286000" algn="l"/>
              </a:tabLst>
            </a:pPr>
            <a:r>
              <a:rPr lang="en-US" sz="2000" b="1" dirty="0" smtClean="0">
                <a:latin typeface="+mn-lt"/>
              </a:rPr>
              <a:t>1947	BNL	Construction/operation of large facilities for NE universities</a:t>
            </a:r>
          </a:p>
          <a:p>
            <a:pPr marL="1139825" indent="-1139825">
              <a:spcAft>
                <a:spcPts val="1500"/>
              </a:spcAft>
              <a:tabLst>
                <a:tab pos="2286000" algn="l"/>
              </a:tabLst>
            </a:pPr>
            <a:r>
              <a:rPr lang="en-US" sz="2000" b="1" dirty="0" smtClean="0">
                <a:latin typeface="+mn-lt"/>
              </a:rPr>
              <a:t>1951	PPPL	Magnetic fusion research</a:t>
            </a:r>
          </a:p>
          <a:p>
            <a:pPr marL="1139825" indent="-1139825">
              <a:spcAft>
                <a:spcPts val="1500"/>
              </a:spcAft>
              <a:tabLst>
                <a:tab pos="2286000" algn="l"/>
              </a:tabLst>
            </a:pPr>
            <a:r>
              <a:rPr lang="en-US" sz="2000" b="1" dirty="0" smtClean="0">
                <a:latin typeface="+mn-lt"/>
              </a:rPr>
              <a:t>1962	SLAC	(Electron) accelerator technology; particle physics research</a:t>
            </a:r>
          </a:p>
          <a:p>
            <a:pPr marL="1139825" indent="-1139825">
              <a:spcAft>
                <a:spcPts val="1500"/>
              </a:spcAft>
              <a:tabLst>
                <a:tab pos="2286000" algn="l"/>
              </a:tabLst>
            </a:pPr>
            <a:r>
              <a:rPr lang="en-US" sz="2000" b="1" dirty="0" smtClean="0">
                <a:latin typeface="+mn-lt"/>
              </a:rPr>
              <a:t>1965	PNNL	Independent R&amp;D associated with the Hanford site </a:t>
            </a:r>
          </a:p>
          <a:p>
            <a:pPr marL="1139825" indent="-1139825">
              <a:spcAft>
                <a:spcPts val="1500"/>
              </a:spcAft>
              <a:tabLst>
                <a:tab pos="2286000" algn="l"/>
              </a:tabLst>
            </a:pPr>
            <a:r>
              <a:rPr lang="en-US" sz="2000" b="1" dirty="0" smtClean="0">
                <a:latin typeface="+mn-lt"/>
              </a:rPr>
              <a:t>1967	FNAL	(Proton) accelerator technology; particle physics research</a:t>
            </a:r>
          </a:p>
          <a:p>
            <a:pPr marL="1139825" indent="-1139825">
              <a:spcAft>
                <a:spcPts val="1500"/>
              </a:spcAft>
              <a:tabLst>
                <a:tab pos="2286000" algn="l"/>
              </a:tabLst>
            </a:pPr>
            <a:r>
              <a:rPr lang="en-US" sz="2000" b="1" dirty="0" smtClean="0">
                <a:latin typeface="+mn-lt"/>
              </a:rPr>
              <a:t>1984	TJNAF	(Electron) accelerator technology; nuclear physics research</a:t>
            </a:r>
            <a:endParaRPr lang="en-US" sz="2000" b="1" dirty="0">
              <a:latin typeface="+mn-lt"/>
            </a:endParaRPr>
          </a:p>
        </p:txBody>
      </p:sp>
      <p:sp>
        <p:nvSpPr>
          <p:cNvPr id="2" name="Rectangle 1"/>
          <p:cNvSpPr/>
          <p:nvPr/>
        </p:nvSpPr>
        <p:spPr>
          <a:xfrm>
            <a:off x="101600" y="3153103"/>
            <a:ext cx="8928894" cy="452163"/>
          </a:xfrm>
          <a:prstGeom prst="rect">
            <a:avLst/>
          </a:prstGeom>
          <a:solidFill>
            <a:srgbClr val="000099">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00" y="157378"/>
            <a:ext cx="8890000" cy="461665"/>
          </a:xfrm>
          <a:prstGeom prst="rect">
            <a:avLst/>
          </a:prstGeom>
          <a:noFill/>
        </p:spPr>
        <p:txBody>
          <a:bodyPr wrap="square" rtlCol="0">
            <a:spAutoFit/>
          </a:bodyPr>
          <a:lstStyle/>
          <a:p>
            <a:pPr algn="ctr"/>
            <a:r>
              <a:rPr lang="en-US" sz="2400" dirty="0" smtClean="0">
                <a:solidFill>
                  <a:srgbClr val="014B32"/>
                </a:solidFill>
              </a:rPr>
              <a:t>The formation of Brookhaven National Lab</a:t>
            </a:r>
            <a:endParaRPr lang="en-US" sz="2400" dirty="0">
              <a:solidFill>
                <a:srgbClr val="014B32"/>
              </a:solidFill>
            </a:endParaRPr>
          </a:p>
        </p:txBody>
      </p:sp>
      <p:sp>
        <p:nvSpPr>
          <p:cNvPr id="7" name="Slide Number Placeholder 2"/>
          <p:cNvSpPr>
            <a:spLocks noGrp="1"/>
          </p:cNvSpPr>
          <p:nvPr>
            <p:ph type="sldNum" sz="quarter" idx="11"/>
          </p:nvPr>
        </p:nvSpPr>
        <p:spPr>
          <a:xfrm>
            <a:off x="8413750" y="6353969"/>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14</a:t>
            </a:fld>
            <a:endParaRPr lang="en-US" sz="1200" dirty="0">
              <a:latin typeface="Arial" pitchFamily="34" charset="0"/>
            </a:endParaRPr>
          </a:p>
        </p:txBody>
      </p:sp>
      <p:sp>
        <p:nvSpPr>
          <p:cNvPr id="5" name="Rectangle 4"/>
          <p:cNvSpPr/>
          <p:nvPr/>
        </p:nvSpPr>
        <p:spPr>
          <a:xfrm>
            <a:off x="116682" y="1273531"/>
            <a:ext cx="8913812" cy="4932119"/>
          </a:xfrm>
          <a:prstGeom prst="rect">
            <a:avLst/>
          </a:prstGeom>
          <a:noFill/>
        </p:spPr>
        <p:txBody>
          <a:bodyPr wrap="square">
            <a:spAutoFit/>
          </a:bodyPr>
          <a:lstStyle/>
          <a:p>
            <a:pPr marL="1139825" indent="-1139825">
              <a:spcAft>
                <a:spcPts val="1500"/>
              </a:spcAft>
              <a:buAutoNum type="arabicPlain" startAt="1947"/>
              <a:tabLst>
                <a:tab pos="2286000" algn="l"/>
              </a:tabLst>
            </a:pPr>
            <a:r>
              <a:rPr lang="en-US" sz="2000" b="1" dirty="0" smtClean="0">
                <a:latin typeface="+mn-lt"/>
              </a:rPr>
              <a:t>BNL	Construction/operation of large facilities for NE universities</a:t>
            </a:r>
          </a:p>
          <a:p>
            <a:endParaRPr lang="en-US" sz="2000" dirty="0">
              <a:latin typeface="+mn-lt"/>
            </a:endParaRPr>
          </a:p>
          <a:p>
            <a:pPr marL="685800" lvl="1" indent="-342900">
              <a:lnSpc>
                <a:spcPct val="110000"/>
              </a:lnSpc>
              <a:buFont typeface="Wingdings" pitchFamily="2" charset="2"/>
              <a:buChar char="§"/>
            </a:pPr>
            <a:r>
              <a:rPr lang="en-US" sz="2000" dirty="0" smtClean="0">
                <a:latin typeface="Arial" pitchFamily="34" charset="0"/>
                <a:cs typeface="Arial" pitchFamily="34" charset="0"/>
              </a:rPr>
              <a:t>In </a:t>
            </a:r>
            <a:r>
              <a:rPr lang="en-US" sz="2000" dirty="0">
                <a:latin typeface="Arial" pitchFamily="34" charset="0"/>
                <a:cs typeface="Arial" pitchFamily="34" charset="0"/>
              </a:rPr>
              <a:t>1946, </a:t>
            </a:r>
            <a:r>
              <a:rPr lang="en-US" sz="2000" dirty="0" smtClean="0">
                <a:latin typeface="Arial" pitchFamily="34" charset="0"/>
                <a:cs typeface="Arial" pitchFamily="34" charset="0"/>
              </a:rPr>
              <a:t>Columbia</a:t>
            </a:r>
            <a:r>
              <a:rPr lang="en-US" sz="2000" dirty="0">
                <a:latin typeface="Arial" pitchFamily="34" charset="0"/>
                <a:cs typeface="Arial" pitchFamily="34" charset="0"/>
              </a:rPr>
              <a:t>, Cornell, Harvard, Johns </a:t>
            </a:r>
            <a:r>
              <a:rPr lang="en-US" sz="2000" dirty="0" smtClean="0">
                <a:latin typeface="Arial" pitchFamily="34" charset="0"/>
                <a:cs typeface="Arial" pitchFamily="34" charset="0"/>
              </a:rPr>
              <a:t>Hopkins, MIT, </a:t>
            </a:r>
            <a:r>
              <a:rPr lang="en-US" sz="2000" dirty="0">
                <a:latin typeface="Arial" pitchFamily="34" charset="0"/>
                <a:cs typeface="Arial" pitchFamily="34" charset="0"/>
              </a:rPr>
              <a:t>Princeton, </a:t>
            </a:r>
            <a:r>
              <a:rPr lang="en-US" sz="2000" dirty="0" smtClean="0">
                <a:latin typeface="Arial" pitchFamily="34" charset="0"/>
                <a:cs typeface="Arial" pitchFamily="34" charset="0"/>
              </a:rPr>
              <a:t>U. </a:t>
            </a:r>
            <a:r>
              <a:rPr lang="en-US" sz="2000" dirty="0">
                <a:latin typeface="Arial" pitchFamily="34" charset="0"/>
                <a:cs typeface="Arial" pitchFamily="34" charset="0"/>
              </a:rPr>
              <a:t>Pennsylvania, </a:t>
            </a:r>
            <a:r>
              <a:rPr lang="en-US" sz="2000" dirty="0" smtClean="0">
                <a:latin typeface="Arial" pitchFamily="34" charset="0"/>
                <a:cs typeface="Arial" pitchFamily="34" charset="0"/>
              </a:rPr>
              <a:t>U. Rochester</a:t>
            </a:r>
            <a:r>
              <a:rPr lang="en-US" sz="2000" dirty="0">
                <a:latin typeface="Arial" pitchFamily="34" charset="0"/>
                <a:cs typeface="Arial" pitchFamily="34" charset="0"/>
              </a:rPr>
              <a:t>, and Yale </a:t>
            </a:r>
            <a:r>
              <a:rPr lang="en-US" sz="2000" dirty="0" smtClean="0">
                <a:latin typeface="Arial" pitchFamily="34" charset="0"/>
                <a:cs typeface="Arial" pitchFamily="34" charset="0"/>
              </a:rPr>
              <a:t> </a:t>
            </a:r>
            <a:r>
              <a:rPr lang="en-US" sz="2000" dirty="0">
                <a:latin typeface="Arial" pitchFamily="34" charset="0"/>
                <a:cs typeface="Arial" pitchFamily="34" charset="0"/>
              </a:rPr>
              <a:t>formed a nonprofit corporation to establish a new nuclear-science </a:t>
            </a:r>
            <a:r>
              <a:rPr lang="en-US" sz="2000" dirty="0" smtClean="0">
                <a:latin typeface="Arial" pitchFamily="34" charset="0"/>
                <a:cs typeface="Arial" pitchFamily="34" charset="0"/>
              </a:rPr>
              <a:t>facility.</a:t>
            </a:r>
          </a:p>
          <a:p>
            <a:pPr marL="685800" lvl="1" indent="-342900">
              <a:lnSpc>
                <a:spcPct val="110000"/>
              </a:lnSpc>
              <a:buFont typeface="Wingdings" pitchFamily="2" charset="2"/>
              <a:buChar char="§"/>
            </a:pPr>
            <a:endParaRPr lang="en-US" sz="2000" dirty="0" smtClean="0">
              <a:latin typeface="Arial" pitchFamily="34" charset="0"/>
              <a:cs typeface="Arial" pitchFamily="34" charset="0"/>
            </a:endParaRPr>
          </a:p>
          <a:p>
            <a:pPr marL="685800" lvl="1" indent="-342900">
              <a:lnSpc>
                <a:spcPct val="110000"/>
              </a:lnSpc>
              <a:buFont typeface="Wingdings" pitchFamily="2" charset="2"/>
              <a:buChar char="§"/>
            </a:pPr>
            <a:r>
              <a:rPr lang="en-US" sz="2000" dirty="0" smtClean="0">
                <a:latin typeface="Arial" pitchFamily="34" charset="0"/>
                <a:cs typeface="Arial" pitchFamily="34" charset="0"/>
              </a:rPr>
              <a:t>They </a:t>
            </a:r>
            <a:r>
              <a:rPr lang="en-US" sz="2000" dirty="0">
                <a:latin typeface="Arial" pitchFamily="34" charset="0"/>
                <a:cs typeface="Arial" pitchFamily="34" charset="0"/>
              </a:rPr>
              <a:t>chose a surplus army base “way out on Long Island” as the site. </a:t>
            </a:r>
            <a:endParaRPr lang="en-US" sz="2000" dirty="0" smtClean="0">
              <a:latin typeface="Arial" pitchFamily="34" charset="0"/>
              <a:cs typeface="Arial" pitchFamily="34" charset="0"/>
            </a:endParaRPr>
          </a:p>
          <a:p>
            <a:pPr marL="685800" lvl="1" indent="-342900">
              <a:lnSpc>
                <a:spcPct val="110000"/>
              </a:lnSpc>
              <a:buFont typeface="Wingdings" pitchFamily="2" charset="2"/>
              <a:buChar char="§"/>
            </a:pPr>
            <a:endParaRPr lang="en-US" sz="2000" dirty="0">
              <a:latin typeface="Arial" pitchFamily="34" charset="0"/>
              <a:cs typeface="Arial" pitchFamily="34" charset="0"/>
            </a:endParaRPr>
          </a:p>
          <a:p>
            <a:pPr marL="685800" lvl="1" indent="-342900">
              <a:lnSpc>
                <a:spcPct val="110000"/>
              </a:lnSpc>
              <a:buFont typeface="Wingdings" pitchFamily="2" charset="2"/>
              <a:buChar char="§"/>
            </a:pPr>
            <a:r>
              <a:rPr lang="en-US" sz="2000" dirty="0" smtClean="0">
                <a:latin typeface="Arial" pitchFamily="34" charset="0"/>
                <a:cs typeface="Arial" pitchFamily="34" charset="0"/>
              </a:rPr>
              <a:t>BNL was conceived</a:t>
            </a:r>
          </a:p>
          <a:p>
            <a:pPr marL="1143000" lvl="3" indent="-342900">
              <a:lnSpc>
                <a:spcPct val="110000"/>
              </a:lnSpc>
              <a:buFont typeface="Wingdings" pitchFamily="2" charset="2"/>
              <a:buChar char="§"/>
            </a:pPr>
            <a:r>
              <a:rPr lang="en-US" sz="2000" dirty="0">
                <a:latin typeface="Arial" pitchFamily="34" charset="0"/>
                <a:cs typeface="Arial" pitchFamily="34" charset="0"/>
              </a:rPr>
              <a:t>to design, construct and operate large scientific machines that individual institutions could not afford to develop on their </a:t>
            </a:r>
            <a:r>
              <a:rPr lang="en-US" sz="2000" dirty="0" smtClean="0">
                <a:latin typeface="Arial" pitchFamily="34" charset="0"/>
                <a:cs typeface="Arial" pitchFamily="34" charset="0"/>
              </a:rPr>
              <a:t>own and</a:t>
            </a:r>
          </a:p>
          <a:p>
            <a:pPr marL="1143000" lvl="3" indent="-342900">
              <a:lnSpc>
                <a:spcPct val="110000"/>
              </a:lnSpc>
              <a:buFont typeface="Wingdings" pitchFamily="2" charset="2"/>
              <a:buChar char="§"/>
            </a:pPr>
            <a:r>
              <a:rPr lang="en-US" sz="2000" dirty="0" smtClean="0">
                <a:latin typeface="Arial" pitchFamily="34" charset="0"/>
                <a:cs typeface="Arial" pitchFamily="34" charset="0"/>
              </a:rPr>
              <a:t>to </a:t>
            </a:r>
            <a:r>
              <a:rPr lang="en-US" sz="2000" dirty="0">
                <a:latin typeface="Arial" pitchFamily="34" charset="0"/>
                <a:cs typeface="Arial" pitchFamily="34" charset="0"/>
              </a:rPr>
              <a:t>promote basic research in the physical, chemical, biological and engineering aspects of the atomic </a:t>
            </a:r>
            <a:r>
              <a:rPr lang="en-US" sz="2000" dirty="0" smtClean="0">
                <a:latin typeface="Arial" pitchFamily="34" charset="0"/>
                <a:cs typeface="Arial" pitchFamily="34" charset="0"/>
              </a:rPr>
              <a:t>sciences.</a:t>
            </a:r>
            <a:endParaRPr lang="en-US" sz="2000" dirty="0">
              <a:latin typeface="Arial" pitchFamily="34" charset="0"/>
              <a:cs typeface="Arial" pitchFamily="34" charset="0"/>
            </a:endParaRPr>
          </a:p>
          <a:p>
            <a:pPr marL="1139825" indent="-1139825">
              <a:spcAft>
                <a:spcPts val="1500"/>
              </a:spcAft>
              <a:buAutoNum type="arabicPlain" startAt="1947"/>
              <a:tabLst>
                <a:tab pos="2286000" algn="l"/>
              </a:tabLst>
            </a:pPr>
            <a:endParaRPr lang="en-US" sz="2000" b="1" dirty="0" smtClean="0">
              <a:latin typeface="+mn-lt"/>
            </a:endParaRPr>
          </a:p>
        </p:txBody>
      </p:sp>
      <p:sp>
        <p:nvSpPr>
          <p:cNvPr id="6" name="Rectangle 5"/>
          <p:cNvSpPr/>
          <p:nvPr/>
        </p:nvSpPr>
        <p:spPr>
          <a:xfrm>
            <a:off x="101600" y="1245417"/>
            <a:ext cx="8928894" cy="452163"/>
          </a:xfrm>
          <a:prstGeom prst="rect">
            <a:avLst/>
          </a:prstGeom>
          <a:solidFill>
            <a:srgbClr val="000099">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9196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00" y="157378"/>
            <a:ext cx="8890000" cy="461665"/>
          </a:xfrm>
          <a:prstGeom prst="rect">
            <a:avLst/>
          </a:prstGeom>
          <a:noFill/>
        </p:spPr>
        <p:txBody>
          <a:bodyPr wrap="square" rtlCol="0">
            <a:spAutoFit/>
          </a:bodyPr>
          <a:lstStyle/>
          <a:p>
            <a:pPr algn="ctr"/>
            <a:r>
              <a:rPr lang="en-US" sz="2400" dirty="0" smtClean="0">
                <a:solidFill>
                  <a:srgbClr val="014B32"/>
                </a:solidFill>
              </a:rPr>
              <a:t>Our SC Quick-Facts Handout, 2012</a:t>
            </a:r>
            <a:endParaRPr lang="en-US" sz="2400" dirty="0">
              <a:solidFill>
                <a:srgbClr val="014B32"/>
              </a:solidFill>
            </a:endParaRPr>
          </a:p>
        </p:txBody>
      </p:sp>
      <p:sp>
        <p:nvSpPr>
          <p:cNvPr id="7" name="Slide Number Placeholder 2"/>
          <p:cNvSpPr>
            <a:spLocks noGrp="1"/>
          </p:cNvSpPr>
          <p:nvPr>
            <p:ph type="sldNum" sz="quarter" idx="11"/>
          </p:nvPr>
        </p:nvSpPr>
        <p:spPr>
          <a:xfrm>
            <a:off x="8413750" y="6353969"/>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15</a:t>
            </a:fld>
            <a:endParaRPr lang="en-US" sz="1200" dirty="0">
              <a:latin typeface="Arial" pitchFamily="34" charset="0"/>
            </a:endParaRPr>
          </a:p>
        </p:txBody>
      </p:sp>
      <p:pic>
        <p:nvPicPr>
          <p:cNvPr id="14337" name="Picture 1"/>
          <p:cNvPicPr>
            <a:picLocks noChangeAspect="1" noChangeArrowheads="1"/>
          </p:cNvPicPr>
          <p:nvPr/>
        </p:nvPicPr>
        <p:blipFill>
          <a:blip r:embed="rId2" cstate="print"/>
          <a:srcRect/>
          <a:stretch>
            <a:fillRect/>
          </a:stretch>
        </p:blipFill>
        <p:spPr bwMode="auto">
          <a:xfrm>
            <a:off x="373380" y="868680"/>
            <a:ext cx="4062846" cy="5257800"/>
          </a:xfrm>
          <a:prstGeom prst="rect">
            <a:avLst/>
          </a:prstGeom>
          <a:noFill/>
          <a:ln w="12700">
            <a:solidFill>
              <a:schemeClr val="tx1">
                <a:lumMod val="75000"/>
                <a:lumOff val="25000"/>
              </a:schemeClr>
            </a:solidFill>
            <a:miter lim="800000"/>
            <a:headEnd/>
            <a:tailEnd/>
          </a:ln>
        </p:spPr>
      </p:pic>
      <p:pic>
        <p:nvPicPr>
          <p:cNvPr id="14338" name="Picture 2"/>
          <p:cNvPicPr>
            <a:picLocks noChangeAspect="1" noChangeArrowheads="1"/>
          </p:cNvPicPr>
          <p:nvPr/>
        </p:nvPicPr>
        <p:blipFill>
          <a:blip r:embed="rId3" cstate="print"/>
          <a:srcRect/>
          <a:stretch>
            <a:fillRect/>
          </a:stretch>
        </p:blipFill>
        <p:spPr bwMode="auto">
          <a:xfrm>
            <a:off x="4688206" y="868680"/>
            <a:ext cx="4062846" cy="5257800"/>
          </a:xfrm>
          <a:prstGeom prst="rect">
            <a:avLst/>
          </a:prstGeom>
          <a:noFill/>
          <a:ln w="12700">
            <a:solidFill>
              <a:schemeClr val="tx1">
                <a:lumMod val="75000"/>
                <a:lumOff val="25000"/>
              </a:schemeClr>
            </a:solidFill>
            <a:miter lim="800000"/>
            <a:headEnd/>
            <a:tailEnd/>
          </a:ln>
        </p:spPr>
      </p:pic>
      <p:sp>
        <p:nvSpPr>
          <p:cNvPr id="2" name="Rectangle 1"/>
          <p:cNvSpPr/>
          <p:nvPr/>
        </p:nvSpPr>
        <p:spPr>
          <a:xfrm>
            <a:off x="373380" y="868680"/>
            <a:ext cx="8377672" cy="52578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a:stretch>
            <a:fillRect/>
          </a:stretch>
        </p:blipFill>
        <p:spPr bwMode="auto">
          <a:xfrm>
            <a:off x="2602798" y="-370766"/>
            <a:ext cx="5738781" cy="7426658"/>
          </a:xfrm>
          <a:prstGeom prst="rect">
            <a:avLst/>
          </a:prstGeom>
          <a:noFill/>
          <a:ln w="12700">
            <a:solidFill>
              <a:schemeClr val="tx1">
                <a:lumMod val="75000"/>
                <a:lumOff val="25000"/>
              </a:schemeClr>
            </a:solidFill>
            <a:miter lim="800000"/>
            <a:headEnd/>
            <a:tailEnd/>
          </a:ln>
        </p:spPr>
      </p:pic>
    </p:spTree>
    <p:extLst>
      <p:ext uri="{BB962C8B-B14F-4D97-AF65-F5344CB8AC3E}">
        <p14:creationId xmlns:p14="http://schemas.microsoft.com/office/powerpoint/2010/main" xmlns="" val="37529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812" y="2918012"/>
            <a:ext cx="9533966" cy="177501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p:cNvSpPr>
            <a:spLocks noGrp="1"/>
          </p:cNvSpPr>
          <p:nvPr>
            <p:ph type="sldNum" sz="quarter" idx="11"/>
          </p:nvPr>
        </p:nvSpPr>
        <p:spPr>
          <a:xfrm>
            <a:off x="8413750" y="6353969"/>
            <a:ext cx="381000" cy="365125"/>
          </a:xfrm>
        </p:spPr>
        <p:txBody>
          <a:bodyPr/>
          <a:lstStyle/>
          <a:p>
            <a:pPr algn="ctr">
              <a:defRPr/>
            </a:pPr>
            <a:fld id="{6EEA275D-5A49-48A8-817D-44C3EA0A3A2F}" type="slidenum">
              <a:rPr lang="en-US" smtClean="0">
                <a:latin typeface="Arial" pitchFamily="34" charset="0"/>
              </a:rPr>
              <a:pPr algn="ctr">
                <a:defRPr/>
              </a:pPr>
              <a:t>16</a:t>
            </a:fld>
            <a:endParaRPr lang="en-US" dirty="0">
              <a:latin typeface="Arial" pitchFamily="34" charset="0"/>
            </a:endParaRPr>
          </a:p>
        </p:txBody>
      </p:sp>
      <p:pic>
        <p:nvPicPr>
          <p:cNvPr id="40962" name="Picture 2"/>
          <p:cNvPicPr>
            <a:picLocks noChangeAspect="1" noChangeArrowheads="1"/>
          </p:cNvPicPr>
          <p:nvPr/>
        </p:nvPicPr>
        <p:blipFill>
          <a:blip r:embed="rId2" cstate="print"/>
          <a:srcRect t="73461"/>
          <a:stretch>
            <a:fillRect/>
          </a:stretch>
        </p:blipFill>
        <p:spPr bwMode="auto">
          <a:xfrm>
            <a:off x="-1" y="3786188"/>
            <a:ext cx="9144001" cy="3109287"/>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t="5969" b="69788"/>
          <a:stretch>
            <a:fillRect/>
          </a:stretch>
        </p:blipFill>
        <p:spPr bwMode="auto">
          <a:xfrm>
            <a:off x="-1" y="793565"/>
            <a:ext cx="9144001" cy="2840223"/>
          </a:xfrm>
          <a:prstGeom prst="rect">
            <a:avLst/>
          </a:prstGeom>
          <a:noFill/>
          <a:ln w="9525">
            <a:noFill/>
            <a:miter lim="800000"/>
            <a:headEnd/>
            <a:tailEnd/>
          </a:ln>
        </p:spPr>
      </p:pic>
      <p:sp>
        <p:nvSpPr>
          <p:cNvPr id="6" name="TextBox 5"/>
          <p:cNvSpPr txBox="1"/>
          <p:nvPr/>
        </p:nvSpPr>
        <p:spPr>
          <a:xfrm>
            <a:off x="101600" y="157378"/>
            <a:ext cx="8890000" cy="461665"/>
          </a:xfrm>
          <a:prstGeom prst="rect">
            <a:avLst/>
          </a:prstGeom>
          <a:noFill/>
        </p:spPr>
        <p:txBody>
          <a:bodyPr wrap="square" rtlCol="0">
            <a:spAutoFit/>
          </a:bodyPr>
          <a:lstStyle/>
          <a:p>
            <a:pPr algn="ctr"/>
            <a:r>
              <a:rPr lang="en-US" sz="2400" dirty="0" smtClean="0">
                <a:solidFill>
                  <a:srgbClr val="014B32"/>
                </a:solidFill>
              </a:rPr>
              <a:t>The DOE/SC Labs Today – User Facilities      Us</a:t>
            </a:r>
            <a:endParaRPr lang="en-US" sz="2400" dirty="0">
              <a:solidFill>
                <a:srgbClr val="014B32"/>
              </a:solidFill>
            </a:endParaRPr>
          </a:p>
        </p:txBody>
      </p:sp>
      <p:sp>
        <p:nvSpPr>
          <p:cNvPr id="13314" name="AutoShape 2" descr="data:image/jpeg;base64,/9j/4AAQSkZJRgABAQAAAQABAAD/2wBDAAkGBwgHBgkIBwgKCgkLDRYPDQwMDRsUFRAWIB0iIiAdHx8kKDQsJCYxJx8fLT0tMTU3Ojo6Iys/RD84QzQ5Ojf/2wBDAQoKCg0MDRoPDxo3JR8lNzc3Nzc3Nzc3Nzc3Nzc3Nzc3Nzc3Nzc3Nzc3Nzc3Nzc3Nzc3Nzc3Nzc3Nzc3Nzc3Nzf/wAARCACgAKMDASIAAhEBAxEB/8QAHAAAAwADAQEBAAAAAAAAAAAAAAcIBAUGAQMC/8QASxAAAQMDAQQFBwcJBgUFAAAAAQIDBAAFEQYHEiExQVFhcZEIExQiMkKBI1KEobHBwxUWJGJ0kpSy0TM1Q1RWglNyosLSJVVzk+H/xAAUAQEAAAAAAAAAAAAAAAAAAAAA/8QAFBEBAAAAAAAAAAAAAAAAAAAAAP/aAAwDAQACEQMRAD8AeNFFFAUUUUBQTivytaUAqUQEgZJJxgUrtbbZrVZ1OQ7EhNzmJyC4FYYQf+b3vhw7aBoqUEpKlEADiSeQrk73tJ0nZSUSrwy46k4LcbLqs9Xq8vjipr1LrXUOplq/K9xdcZKiRHR6jQGcgbo54wMZya0GePAUFBTNvlkQVCHabg7jkpwoRnwJrTueUA/vHzenWt3PDelnP8tJOigdQ8oCV06dZ/iz/wCNbGFt+gqSPTrFJQenzLyVAeOKQlFBUVm2w6QumEuynoDivdmN7o/eBKfrruIM6JcGA/BksyGTyW0sKHiKibOBWbabxcbNKEm1THoj3zmlkZ7CORHYaC1c0UhdF7cZDCW42rI/n0ZCfTY6QFgcOKkcj08U+FOu0XeBeoKJtrlNSY6+TjasjuPUew0GfRRRQFFFFAUUUUBRRRQFYF8u0GyWx64XOSiPGZGVLV9gHST0Ac6/V4ukSz22TcLg6GY0dBWtZ6uwdJ7KlnaLrqdrO577m+xbmVH0aLn2f1ldaj9XIdobPaLtPuOqXnYcFS4VozgNA4W+OtZ6v1eXHppe8zwr3Gcca6jQ+hLvrGWUQkeZiIPy0t1J3Edg+cewUHLpQta0oQlSlKOAAMknqFdxprZVqq/JS6IPoMc/4s3LeR1hPtHwAp8aM2dWDSrSFxoyZE4D1pj6QV5xx3fmjursAMUCVtmwGKlObtfH3FEezFZCAk96ic+AromNimj204dYmPHrVII+zFMmigXK9i+jCnAiSknrElVai5bBrG8Fm33KdFWR6oWEuoHw4E+NN2igm++7D9RwAXLa9GuTY91Hyaz8FHH10t7jbZtskGPcIciK8P8ADfaKFeBq2DWrvun7Xf4Zi3eCzKa6POJyUHllJ5g9ooIx4it5pXVV20tcEzLTKU3kjzrKjlt0dSk/fzHRXcbQ9j86xpduFgK59vGVKZx8qwnn/vHPlx5cDxNKsjw66CtNAa8tms4G/HUGJzaR6REWr1kHrT85Pb4111RXZbtNstyYn26QpiQyreQtP2HrB6RVRbNtcxNZ2nzg3WZ7AAlR8+yfnJ/VOPhyoOyooFFAUUUUBXijgV7S821asVpzS5jQ3AmfccstYOChGPXX8Bgd6qBV7Z9cr1Fd12u3v5tMJe7lOQH3RzUesDkPiekUtConnxoPPA8K6LQmlZWrdQsW1gKSz7cl4Y+SaHM955DtIoN5sv2dydYTBJl7zFnZV8q6OBdI9xP3no76pm2W2HaoLMK3Rm48ZlOENtpwB/8AvbX5s9siWe2x7fb2Usxo6AhtA6B29Z7azaAorFuU6NbYT02c8lmOygrccVySBU/6z203W4SHYunP0CEDuiRj5ZztGeCR2c+2goR6QywMvOobHWtQT9tauRqzTsZRTJvttaUOYXKQPvqQZ1wl3BfnJsyRJWeJU86pZJ7yaxKCw/z30p/qW0fxjf8AWj899Kf6ltH8Y3/Wo8ooLD/PfSn+pbR/GN/1o/PfSn+pbR/GN/1qPKKC0bberTeQ5+SbjEmhvAcMd1LgTnlnHcaVO1nZa1JZk37TkfdlJy5JiNDg6OlSB0K4EkDn388TyZva1H9F/Fp5EZFBD3RW30rfpmmr1GuluVh5kneQSQl1B5oPYftwaY+3PQabXIOpLU0ExJC8TG08A24eSgOpR59vfSh4igs3TN9iajssS6QFZZkNhW6cZQrpSe0HhW1qddgWq/ybfV2CQr9FuB3mieSHgn/uAx3gVRQoCiiigDyqVdsd+Ve9czUpc3o0L9FZAPAbvtHvKs+AqmNR3JNosNwuKzgRo63BwzxAJFRi4pS1Fa1FS1HKio5JJ6aD89PGqi2M6UTpzSjT8hoIuFwAefyOITx3E/AHJHWTU/bP7L+X9YWq3FOW1vhb3q5+TT6yvEDHxFV+2kJSABgDgB1UH6HCiig0CJ8onUbvn4OnmFkNhPpMgDI3jkhAPWBgnvx1UkjzruNtTzju0m7BaioN+aQjPQPNpP2kn41w9B6Bmuj0xofUGqApdogqWwk4MhwhDYPVvHme7Na3TVtF4v8Ab7apZQmVIQ2pQOCEk8cduM1ZNvhx4ENmJDaQzHZSENtoGAkDoFBOzewnVS0gqmWhB+ap9zI8GzX5kbDNUR47jy51nKW0FZAedzgDP/Dqk6w7x/dM39nc/lNBFJ4V5XprygeHkze1qP6L+LTzpGeTN7Wo/ov4tPOgw7vb411tkq3zUBceS0ptxPWCMVH2qLI/p+/z7VJB3ozpSlR95PNKviCDVm0h/KOsgam2y+NJwl5JjPHPvJ9ZH1b3hQJmK+7FktSI6yh5lYcbWOaVA5B8RVk6Vu6L9p633RACfSWELUkH2VY4j4HNRkOBqivJ2uipOlJducUD6FKPm+xCxn+be8aBsUUUUHBbb5aomzm47iylbym2QR0grGR4AipZqkPKLdUjQ0VA5OXFtJ+CHD91TfQNryc4Ae1XPnK4iND3R2Fah9yTVE0j/JoZwi/vfOLCcd2+fvp4UBQaKKCaNvlnXC1sZwQQ1PYSsKPSpACD4AJpZngarjaJo2NrGxmE4Q3LbJXFfxnza+3rB5Ef0qW7/Yblp+4OQbtEcYfSeBI9VwdaTyI7RQYtsmPW64xp0VQS/GdS6je5ZBzx7KrPRutbNquC27AlNiTuguxVrAcbPTkcyM9PKpDHCv2h9xtaVtqKFpOUqScEdxoLezWJeD/6TN/Z3P5TUhsav1JHQUM324hJ6DIUftNftetNTOIUhd9nqSoEKBfOCDQaI15RRQPDyZva1H9F/Fp50jPJm9rUf0X8WnnQFL/bnB9L2dznAgFcZxp5Jxy9cA/UTTArmdpbQd0Bf0kZxCcV4DP3UEhU3vJvm+b1JdIJz8vEDnZ6igP++lDTJ2AOFG0BKQfbhup+w/dQU0KKBRQK3yiGVO6FjLTyauLaj3bjifvFTdVV7Z4Kp2zq6pQMqZCHx2BKgT9WalSgePk0PEm/sEjA8wsDp98H7BTyqcPJ3n+j6ykxFEBMqGoDtUlSSPq3qo+gKKKKArWXyx2u+xfRbvBYltZylLqASk9YPMHurZ1we1nW6dI2QJiKBuszKYycZ3B7yz3dHaR20Cv2maH0bptSvQ789FmKG8m3lvz5xjryCgdqiaVKjmvrJkvynnH5Lrjzzh3luOKKlLPSSTzNfGg9AJr9JbWvO4hSsc8DOK77ZRs/VrGeuTN3m7RFVh5SDhTq+B82D0cMEn+tUU/a4Fs09Ki2+GxGjojubrTTYSkeqePDpoI0ooNFA8PJm9rUf0X8WnnSM8mb2tR/RfxaedAVy+094R9n9+WeRhrR+96v311FLnbzcEw9n8hjf3VzH22kgdOFbxHgmgmI86ZXk/Nle0AKx/Zw3VHs9kffS1pxeTfBC77dZ5ScsxktA9HrqyR/0CgoEUUDlRQYV4goudqmQXcbkllbRz2jFRfKYcjSHI76Ch1lRbcQfdUDgjxq3FcqmLbjp5do1o5MabKYtyT55B6AscFjxwf91Bymj7ybBqW23UH1YshKnOGcoPBQ/dJqxWHEvNIcbO8haQpJ6weVRCOYqkNhGq0XbTgs0lwmbbRupCuamSfVx3ez8BQNKivAc0Ggx7lNYt0F+ZLcDcdhsuOLJ4JSBkmpE1rqWTqrUMq6yTupWdxhv/htAndT39J7Saa3lA6uCG2tLw3BlzD03d6BnKE/EjJ7h10iycmg8rOslrlXq6RrbAQFyZLgQ2CcDvPYBx+FYQGeVPbye9KeaYe1NLbwt0qYibw9z3ljvPD4HroGrpexRdOWOJa4KfkmEbpUQAVq6VHHSTxrLvH90zf2dz+U1mVh3j+6Zv7O5/KaCKTXlemvKB4eTN7Wo/ov4tPOkZ5M3taj+i/i086Dw8qnzyiL6mZfYVlZXlMFouvAH314wD2hIB/3U7tT3yJp6xy7pOVhqO2VbuRlauhI7ScD41H95uD92u0u4y1EvynlOr45wVHOO4cvhQYY4mqR8ny0qhaNemupwqfJUtH/AMaQEj6wr6qni12+RdLjGgw0hb8lwNNp48zw8OmrJsNsZs1mhW2P/ZRWENJJ5nA50GfRRRQFcbtU0oNWaXdjMp/TY5L8U9awDlPxGR34rsq8IzQQ+4lSHFIWlSVJOFJUMEHqNbTTN9m6evcW6QF7rzCwSnPBxPSg9hHDs59FNDbpoJcWU5qe1MlUZ4/pqE8fNr6F46j09R76TRSU8xigsjSeo4OqLMzc7av5JY9dCuCm1dKSOsHx6K+mpr3G0/Y5d1mqAajtlWMjK1dCRnpJwPjUtaC1nP0ddEyYqi5GcIEmMT6rqfuI6DVPaa1FadWWxEy3PNvNcN9pWCppXUodBoJGvNxkXa5yrhMJL8l5TiySTxJzjuHKsKrc9Ejf5dn9wV76JG/y7P7goI40rZJGor/CtUQ7rklzdK8ewkcVK+ABqw7XBj223RoMNARHjtpbbT1JAwK+qIzLat5tltKutKADX1oCsO8nFpm/s7n8prMrwgEYPEUEPGvKtz0SN/l2f3BR6JG/y7P7goEn5M4x+cR4cfRvxaeDjiW0KWtSQlIJJJwAK+DxiQmXJDhZjstpKnFnCEpA6SeykDtZ2om9+esmnnSi2jKZEkcFSf1R1I6/nd3MNZti17+dFzTb7a4fyTDWd1QPB9zkV9w6PGlwTmjio10ugtJy9X31q3x0rRHT68uQE5DKP6nkB/Q4Bh+T7pH0iU5qea0fNsZahhQ4KWRhax14Hq95PVT5AxWJabdGtNvjQILXmo0dtLbaM5wAOs8z21mUBRRRQFFFFB8ZMdqVHdYkNodZcSUrbWnKVJPAgjpFTVtU2bSNMSlXC1tuPWZ5XAgZMU/NV+rzwr4HjzpuvjKjsyY7jEhlt5l1JQ424kKStJ5gg8waCI1J3Titrp7UN007PTNs8pcd4e0AcpcHUpPIimhtI2PPRVvXTSbZejq9ZyAOK2+soPSP1eY6M0m3ELacUhxKkLSSlSVDBBHMEUFG6K2zWi7IRHv4TbJnAedUr5Bzt3vd7j40z2ZDL7SXWHUONqGUrQoKB7iKiIKUORNbWyamvlicSq0XWXFCTncQ4dw96D6p+IoLNoqcbXtz1JFSEzo0KaAkDeKC2rPWSDj6q3bPlBK9UP6bHaUTvuKPvoHnRSQc8oJAHyWm1qP600D7EVrJ23y7uoUINnhxyeSnHFOEfZQUCVeNcjqzaLpzTKVokzUPzEjhEjkLczjIBxwT8ane/wC0XVd8JTKvEhtknPmYx8yn/p4n4k1ypUpRJJJJ4k0HZ662kXrVyiy8fQ7cDlMNlZweHvq977OyuL5nj00HJrs9A7O7vq99t1DRi2wKw5McHA46ED3j9Q6T0UGn0npe5apuyLfbGionBddUPUZT85R+7pqptFaUgaSsjVvggKVgF98pwXl9Kj9w6BX10npe2aVtiIFqYCUji46rit5XzlHpP1DkK3g4UBRRRQFFFFAUUUUBRRRQGK43WWzewarCnZLHos08pccBKz/zDkrl08e2uyooJh1Rsf1NaHVKt7KbpEGSHI5AWkfrIJz4ZpfyI70V5bEppxl5BwptxJSpJ7QeVW7gdNYVytNuurRauUGNKb5YeaCvtoIqoqqrjsl0XPWVm0+YX1x3VNjwBx9VaJzYPpdSypM67oB90PNkDxRQTlXuDVFDYLpn/wBxvH/2tf8AhWyg7FtGxd3z0aXLI6X5J494TuigmKuq07s91Rf1IVCtbqGFED0iT8kgA9PHiR3A1T1p0np+zkG22eGwse+lkb3ieNbrFAqtH7FrRbFIk35wXOSk580U7rKT3c1fHh2U0mWUMNobaQhDaBhKEJwEjqAFfTFFAUUUUBRRRQFFFFB//9k="/>
          <p:cNvSpPr>
            <a:spLocks noChangeAspect="1" noChangeArrowheads="1"/>
          </p:cNvSpPr>
          <p:nvPr/>
        </p:nvSpPr>
        <p:spPr bwMode="auto">
          <a:xfrm>
            <a:off x="0" y="-701675"/>
            <a:ext cx="1485900" cy="1457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6" name="AutoShape 4" descr="data:image/jpeg;base64,/9j/4AAQSkZJRgABAQAAAQABAAD/2wBDAAkGBwgHBgkIBwgKCgkLDRYPDQwMDRsUFRAWIB0iIiAdHx8kKDQsJCYxJx8fLT0tMTU3Ojo6Iys/RD84QzQ5Ojf/2wBDAQoKCg0MDRoPDxo3JR8lNzc3Nzc3Nzc3Nzc3Nzc3Nzc3Nzc3Nzc3Nzc3Nzc3Nzc3Nzc3Nzc3Nzc3Nzc3Nzc3Nzf/wAARCACgAKMDASIAAhEBAxEB/8QAHAAAAwADAQEBAAAAAAAAAAAAAAcIBAUGAQMC/8QASxAAAQMDAQQFBwcJBgUFAAAAAQIDBAAFEQYHEiExQVFhcZEIExQiMkKBI1KEobHBwxUWJGJ0kpSy0TM1Q1RWglNyosLSJVVzk+H/xAAUAQEAAAAAAAAAAAAAAAAAAAAA/8QAFBEBAAAAAAAAAAAAAAAAAAAAAP/aAAwDAQACEQMRAD8AeNFFFAUUUUBQTivytaUAqUQEgZJJxgUrtbbZrVZ1OQ7EhNzmJyC4FYYQf+b3vhw7aBoqUEpKlEADiSeQrk73tJ0nZSUSrwy46k4LcbLqs9Xq8vjipr1LrXUOplq/K9xdcZKiRHR6jQGcgbo54wMZya0GePAUFBTNvlkQVCHabg7jkpwoRnwJrTueUA/vHzenWt3PDelnP8tJOigdQ8oCV06dZ/iz/wCNbGFt+gqSPTrFJQenzLyVAeOKQlFBUVm2w6QumEuynoDivdmN7o/eBKfrruIM6JcGA/BksyGTyW0sKHiKibOBWbabxcbNKEm1THoj3zmlkZ7CORHYaC1c0UhdF7cZDCW42rI/n0ZCfTY6QFgcOKkcj08U+FOu0XeBeoKJtrlNSY6+TjasjuPUew0GfRRRQFFFFAUUUUBRRRQFYF8u0GyWx64XOSiPGZGVLV9gHST0Ac6/V4ukSz22TcLg6GY0dBWtZ6uwdJ7KlnaLrqdrO577m+xbmVH0aLn2f1ldaj9XIdobPaLtPuOqXnYcFS4VozgNA4W+OtZ6v1eXHppe8zwr3Gcca6jQ+hLvrGWUQkeZiIPy0t1J3Edg+cewUHLpQta0oQlSlKOAAMknqFdxprZVqq/JS6IPoMc/4s3LeR1hPtHwAp8aM2dWDSrSFxoyZE4D1pj6QV5xx3fmjursAMUCVtmwGKlObtfH3FEezFZCAk96ic+AromNimj204dYmPHrVII+zFMmigXK9i+jCnAiSknrElVai5bBrG8Fm33KdFWR6oWEuoHw4E+NN2igm++7D9RwAXLa9GuTY91Hyaz8FHH10t7jbZtskGPcIciK8P8ADfaKFeBq2DWrvun7Xf4Zi3eCzKa6POJyUHllJ5g9ooIx4it5pXVV20tcEzLTKU3kjzrKjlt0dSk/fzHRXcbQ9j86xpduFgK59vGVKZx8qwnn/vHPlx5cDxNKsjw66CtNAa8tms4G/HUGJzaR6REWr1kHrT85Pb4111RXZbtNstyYn26QpiQyreQtP2HrB6RVRbNtcxNZ2nzg3WZ7AAlR8+yfnJ/VOPhyoOyooFFAUUUUBXijgV7S821asVpzS5jQ3AmfccstYOChGPXX8Bgd6qBV7Z9cr1Fd12u3v5tMJe7lOQH3RzUesDkPiekUtConnxoPPA8K6LQmlZWrdQsW1gKSz7cl4Y+SaHM955DtIoN5sv2dydYTBJl7zFnZV8q6OBdI9xP3no76pm2W2HaoLMK3Rm48ZlOENtpwB/8AvbX5s9siWe2x7fb2Usxo6AhtA6B29Z7azaAorFuU6NbYT02c8lmOygrccVySBU/6z203W4SHYunP0CEDuiRj5ZztGeCR2c+2goR6QywMvOobHWtQT9tauRqzTsZRTJvttaUOYXKQPvqQZ1wl3BfnJsyRJWeJU86pZJ7yaxKCw/z30p/qW0fxjf8AWj899Kf6ltH8Y3/Wo8ooLD/PfSn+pbR/GN/1o/PfSn+pbR/GN/1qPKKC0bberTeQ5+SbjEmhvAcMd1LgTnlnHcaVO1nZa1JZk37TkfdlJy5JiNDg6OlSB0K4EkDn388TyZva1H9F/Fp5EZFBD3RW30rfpmmr1GuluVh5kneQSQl1B5oPYftwaY+3PQabXIOpLU0ExJC8TG08A24eSgOpR59vfSh4igs3TN9iajssS6QFZZkNhW6cZQrpSe0HhW1qddgWq/ybfV2CQr9FuB3mieSHgn/uAx3gVRQoCiiigDyqVdsd+Ve9czUpc3o0L9FZAPAbvtHvKs+AqmNR3JNosNwuKzgRo63BwzxAJFRi4pS1Fa1FS1HKio5JJ6aD89PGqi2M6UTpzSjT8hoIuFwAefyOITx3E/AHJHWTU/bP7L+X9YWq3FOW1vhb3q5+TT6yvEDHxFV+2kJSABgDgB1UH6HCiig0CJ8onUbvn4OnmFkNhPpMgDI3jkhAPWBgnvx1UkjzruNtTzju0m7BaioN+aQjPQPNpP2kn41w9B6Bmuj0xofUGqApdogqWwk4MhwhDYPVvHme7Na3TVtF4v8Ab7apZQmVIQ2pQOCEk8cduM1ZNvhx4ENmJDaQzHZSENtoGAkDoFBOzewnVS0gqmWhB+ap9zI8GzX5kbDNUR47jy51nKW0FZAedzgDP/Dqk6w7x/dM39nc/lNBFJ4V5XprygeHkze1qP6L+LTzpGeTN7Wo/ov4tPOgw7vb411tkq3zUBceS0ptxPWCMVH2qLI/p+/z7VJB3ozpSlR95PNKviCDVm0h/KOsgam2y+NJwl5JjPHPvJ9ZH1b3hQJmK+7FktSI6yh5lYcbWOaVA5B8RVk6Vu6L9p633RACfSWELUkH2VY4j4HNRkOBqivJ2uipOlJducUD6FKPm+xCxn+be8aBsUUUUHBbb5aomzm47iylbym2QR0grGR4AipZqkPKLdUjQ0VA5OXFtJ+CHD91TfQNryc4Ae1XPnK4iND3R2Fah9yTVE0j/JoZwi/vfOLCcd2+fvp4UBQaKKCaNvlnXC1sZwQQ1PYSsKPSpACD4AJpZngarjaJo2NrGxmE4Q3LbJXFfxnza+3rB5Ef0qW7/Yblp+4OQbtEcYfSeBI9VwdaTyI7RQYtsmPW64xp0VQS/GdS6je5ZBzx7KrPRutbNquC27AlNiTuguxVrAcbPTkcyM9PKpDHCv2h9xtaVtqKFpOUqScEdxoLezWJeD/6TN/Z3P5TUhsav1JHQUM324hJ6DIUftNftetNTOIUhd9nqSoEKBfOCDQaI15RRQPDyZva1H9F/Fp50jPJm9rUf0X8WnnQFL/bnB9L2dznAgFcZxp5Jxy9cA/UTTArmdpbQd0Bf0kZxCcV4DP3UEhU3vJvm+b1JdIJz8vEDnZ6igP++lDTJ2AOFG0BKQfbhup+w/dQU0KKBRQK3yiGVO6FjLTyauLaj3bjifvFTdVV7Z4Kp2zq6pQMqZCHx2BKgT9WalSgePk0PEm/sEjA8wsDp98H7BTyqcPJ3n+j6ykxFEBMqGoDtUlSSPq3qo+gKKKKArWXyx2u+xfRbvBYltZylLqASk9YPMHurZ1we1nW6dI2QJiKBuszKYycZ3B7yz3dHaR20Cv2maH0bptSvQ789FmKG8m3lvz5xjryCgdqiaVKjmvrJkvynnH5Lrjzzh3luOKKlLPSSTzNfGg9AJr9JbWvO4hSsc8DOK77ZRs/VrGeuTN3m7RFVh5SDhTq+B82D0cMEn+tUU/a4Fs09Ki2+GxGjojubrTTYSkeqePDpoI0ooNFA8PJm9rUf0X8WnnSM8mb2tR/RfxaedAVy+094R9n9+WeRhrR+96v311FLnbzcEw9n8hjf3VzH22kgdOFbxHgmgmI86ZXk/Nle0AKx/Zw3VHs9kffS1pxeTfBC77dZ5ScsxktA9HrqyR/0CgoEUUDlRQYV4goudqmQXcbkllbRz2jFRfKYcjSHI76Ch1lRbcQfdUDgjxq3FcqmLbjp5do1o5MabKYtyT55B6AscFjxwf91Bymj7ybBqW23UH1YshKnOGcoPBQ/dJqxWHEvNIcbO8haQpJ6weVRCOYqkNhGq0XbTgs0lwmbbRupCuamSfVx3ez8BQNKivAc0Ggx7lNYt0F+ZLcDcdhsuOLJ4JSBkmpE1rqWTqrUMq6yTupWdxhv/htAndT39J7Saa3lA6uCG2tLw3BlzD03d6BnKE/EjJ7h10iycmg8rOslrlXq6RrbAQFyZLgQ2CcDvPYBx+FYQGeVPbye9KeaYe1NLbwt0qYibw9z3ljvPD4HroGrpexRdOWOJa4KfkmEbpUQAVq6VHHSTxrLvH90zf2dz+U1mVh3j+6Zv7O5/KaCKTXlemvKB4eTN7Wo/ov4tPOkZ5M3taj+i/i086Dw8qnzyiL6mZfYVlZXlMFouvAH314wD2hIB/3U7tT3yJp6xy7pOVhqO2VbuRlauhI7ScD41H95uD92u0u4y1EvynlOr45wVHOO4cvhQYY4mqR8ny0qhaNemupwqfJUtH/AMaQEj6wr6qni12+RdLjGgw0hb8lwNNp48zw8OmrJsNsZs1mhW2P/ZRWENJJ5nA50GfRRRQFcbtU0oNWaXdjMp/TY5L8U9awDlPxGR34rsq8IzQQ+4lSHFIWlSVJOFJUMEHqNbTTN9m6evcW6QF7rzCwSnPBxPSg9hHDs59FNDbpoJcWU5qe1MlUZ4/pqE8fNr6F46j09R76TRSU8xigsjSeo4OqLMzc7av5JY9dCuCm1dKSOsHx6K+mpr3G0/Y5d1mqAajtlWMjK1dCRnpJwPjUtaC1nP0ddEyYqi5GcIEmMT6rqfuI6DVPaa1FadWWxEy3PNvNcN9pWCppXUodBoJGvNxkXa5yrhMJL8l5TiySTxJzjuHKsKrc9Ejf5dn9wV76JG/y7P7goI40rZJGor/CtUQ7rklzdK8ewkcVK+ABqw7XBj223RoMNARHjtpbbT1JAwK+qIzLat5tltKutKADX1oCsO8nFpm/s7n8prMrwgEYPEUEPGvKtz0SN/l2f3BR6JG/y7P7goEn5M4x+cR4cfRvxaeDjiW0KWtSQlIJJJwAK+DxiQmXJDhZjstpKnFnCEpA6SeykDtZ2om9+esmnnSi2jKZEkcFSf1R1I6/nd3MNZti17+dFzTb7a4fyTDWd1QPB9zkV9w6PGlwTmjio10ugtJy9X31q3x0rRHT68uQE5DKP6nkB/Q4Bh+T7pH0iU5qea0fNsZahhQ4KWRhax14Hq95PVT5AxWJabdGtNvjQILXmo0dtLbaM5wAOs8z21mUBRRRQFFFFB8ZMdqVHdYkNodZcSUrbWnKVJPAgjpFTVtU2bSNMSlXC1tuPWZ5XAgZMU/NV+rzwr4HjzpuvjKjsyY7jEhlt5l1JQ424kKStJ5gg8waCI1J3Titrp7UN007PTNs8pcd4e0AcpcHUpPIimhtI2PPRVvXTSbZejq9ZyAOK2+soPSP1eY6M0m3ELacUhxKkLSSlSVDBBHMEUFG6K2zWi7IRHv4TbJnAedUr5Bzt3vd7j40z2ZDL7SXWHUONqGUrQoKB7iKiIKUORNbWyamvlicSq0XWXFCTncQ4dw96D6p+IoLNoqcbXtz1JFSEzo0KaAkDeKC2rPWSDj6q3bPlBK9UP6bHaUTvuKPvoHnRSQc8oJAHyWm1qP600D7EVrJ23y7uoUINnhxyeSnHFOEfZQUCVeNcjqzaLpzTKVokzUPzEjhEjkLczjIBxwT8ane/wC0XVd8JTKvEhtknPmYx8yn/p4n4k1ypUpRJJJJ4k0HZ662kXrVyiy8fQ7cDlMNlZweHvq977OyuL5nj00HJrs9A7O7vq99t1DRi2wKw5McHA46ED3j9Q6T0UGn0npe5apuyLfbGionBddUPUZT85R+7pqptFaUgaSsjVvggKVgF98pwXl9Kj9w6BX10npe2aVtiIFqYCUji46rit5XzlHpP1DkK3g4UBRRRQFFFFAUUUUBRRRQGK43WWzewarCnZLHos08pccBKz/zDkrl08e2uyooJh1Rsf1NaHVKt7KbpEGSHI5AWkfrIJz4ZpfyI70V5bEppxl5BwptxJSpJ7QeVW7gdNYVytNuurRauUGNKb5YeaCvtoIqoqqrjsl0XPWVm0+YX1x3VNjwBx9VaJzYPpdSypM67oB90PNkDxRQTlXuDVFDYLpn/wBxvH/2tf8AhWyg7FtGxd3z0aXLI6X5J494TuigmKuq07s91Rf1IVCtbqGFED0iT8kgA9PHiR3A1T1p0np+zkG22eGwse+lkb3ieNbrFAqtH7FrRbFIk35wXOSk580U7rKT3c1fHh2U0mWUMNobaQhDaBhKEJwEjqAFfTFFAUUUUBRRRQFFFFB//9k="/>
          <p:cNvSpPr>
            <a:spLocks noChangeAspect="1" noChangeArrowheads="1"/>
          </p:cNvSpPr>
          <p:nvPr/>
        </p:nvSpPr>
        <p:spPr bwMode="auto">
          <a:xfrm>
            <a:off x="0" y="-701675"/>
            <a:ext cx="1485900" cy="1457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Picture1.png"/>
          <p:cNvPicPr>
            <a:picLocks noChangeAspect="1"/>
          </p:cNvPicPr>
          <p:nvPr/>
        </p:nvPicPr>
        <p:blipFill>
          <a:blip r:embed="rId3" cstate="print"/>
          <a:stretch>
            <a:fillRect/>
          </a:stretch>
        </p:blipFill>
        <p:spPr>
          <a:xfrm flipH="1">
            <a:off x="6607381" y="-143068"/>
            <a:ext cx="1097189" cy="90822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01600" y="157378"/>
            <a:ext cx="8890000" cy="461665"/>
          </a:xfrm>
          <a:prstGeom prst="rect">
            <a:avLst/>
          </a:prstGeom>
          <a:noFill/>
        </p:spPr>
        <p:txBody>
          <a:bodyPr wrap="square" rtlCol="0">
            <a:spAutoFit/>
          </a:bodyPr>
          <a:lstStyle/>
          <a:p>
            <a:pPr algn="ctr"/>
            <a:r>
              <a:rPr lang="en-US" sz="2400" dirty="0" smtClean="0">
                <a:solidFill>
                  <a:srgbClr val="014B32"/>
                </a:solidFill>
              </a:rPr>
              <a:t>A Review:  “Big Science” and the SC Labs</a:t>
            </a:r>
            <a:endParaRPr lang="en-US" sz="2400" dirty="0">
              <a:solidFill>
                <a:srgbClr val="014B32"/>
              </a:solidFill>
            </a:endParaRPr>
          </a:p>
        </p:txBody>
      </p:sp>
      <p:sp>
        <p:nvSpPr>
          <p:cNvPr id="6" name="TextBox 5"/>
          <p:cNvSpPr txBox="1"/>
          <p:nvPr/>
        </p:nvSpPr>
        <p:spPr>
          <a:xfrm>
            <a:off x="672861" y="1176311"/>
            <a:ext cx="7755148" cy="4267258"/>
          </a:xfrm>
          <a:prstGeom prst="rect">
            <a:avLst/>
          </a:prstGeom>
          <a:noFill/>
        </p:spPr>
        <p:txBody>
          <a:bodyPr wrap="square" rtlCol="0">
            <a:spAutoFit/>
          </a:bodyPr>
          <a:lstStyle/>
          <a:p>
            <a:pPr marL="228600" indent="-228600">
              <a:lnSpc>
                <a:spcPct val="114000"/>
              </a:lnSpc>
              <a:buFont typeface="Wingdings" pitchFamily="2" charset="2"/>
              <a:buChar char="§"/>
            </a:pPr>
            <a:r>
              <a:rPr lang="en-US" sz="2400" dirty="0" smtClean="0"/>
              <a:t>“Big science,” born at the Labs during and after WWII, begat the suite of Office of Science national user facilities.</a:t>
            </a:r>
          </a:p>
          <a:p>
            <a:pPr marL="228600" indent="-228600">
              <a:lnSpc>
                <a:spcPct val="114000"/>
              </a:lnSpc>
              <a:buFont typeface="Wingdings" pitchFamily="2" charset="2"/>
              <a:buChar char="§"/>
            </a:pPr>
            <a:endParaRPr lang="en-US" sz="2400" dirty="0" smtClean="0"/>
          </a:p>
          <a:p>
            <a:pPr marL="228600" indent="-228600">
              <a:lnSpc>
                <a:spcPct val="114000"/>
              </a:lnSpc>
              <a:buFont typeface="Wingdings" pitchFamily="2" charset="2"/>
              <a:buChar char="§"/>
            </a:pPr>
            <a:r>
              <a:rPr lang="en-US" sz="2400" dirty="0" smtClean="0"/>
              <a:t>These facilities transformed the nature of the labs, opening them to thousands of external users, many of whom are </a:t>
            </a:r>
            <a:r>
              <a:rPr lang="en-US" sz="2400" dirty="0" err="1" smtClean="0"/>
              <a:t>nonspecialists</a:t>
            </a:r>
            <a:r>
              <a:rPr lang="en-US" sz="2400" dirty="0" smtClean="0"/>
              <a:t> or novice users.</a:t>
            </a:r>
          </a:p>
          <a:p>
            <a:pPr marL="228600" indent="-228600">
              <a:lnSpc>
                <a:spcPct val="114000"/>
              </a:lnSpc>
            </a:pPr>
            <a:endParaRPr lang="en-US" sz="2400" dirty="0" smtClean="0"/>
          </a:p>
          <a:p>
            <a:pPr marL="228600" indent="-228600">
              <a:lnSpc>
                <a:spcPct val="114000"/>
              </a:lnSpc>
              <a:buFont typeface="Wingdings" pitchFamily="2" charset="2"/>
              <a:buChar char="§"/>
            </a:pPr>
            <a:r>
              <a:rPr lang="en-US" sz="2400" dirty="0" smtClean="0"/>
              <a:t>Today, stewardship of the facilities and their users is a defining characteristic of the Office of Science.</a:t>
            </a:r>
            <a:endParaRPr lang="en-US" sz="2400" dirty="0"/>
          </a:p>
        </p:txBody>
      </p:sp>
      <p:sp>
        <p:nvSpPr>
          <p:cNvPr id="7" name="Slide Number Placeholder 2"/>
          <p:cNvSpPr>
            <a:spLocks noGrp="1"/>
          </p:cNvSpPr>
          <p:nvPr>
            <p:ph type="sldNum" sz="quarter" idx="11"/>
          </p:nvPr>
        </p:nvSpPr>
        <p:spPr>
          <a:xfrm>
            <a:off x="8413750" y="6353969"/>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17</a:t>
            </a:fld>
            <a:endParaRPr lang="en-US" sz="1200" dirty="0">
              <a:latin typeface="Arial" pitchFamily="34" charset="0"/>
            </a:endParaRPr>
          </a:p>
        </p:txBody>
      </p:sp>
      <p:sp>
        <p:nvSpPr>
          <p:cNvPr id="8" name="TextBox 7"/>
          <p:cNvSpPr txBox="1"/>
          <p:nvPr/>
        </p:nvSpPr>
        <p:spPr>
          <a:xfrm>
            <a:off x="1271334" y="5917717"/>
            <a:ext cx="6585457" cy="276999"/>
          </a:xfrm>
          <a:prstGeom prst="rect">
            <a:avLst/>
          </a:prstGeom>
          <a:noFill/>
        </p:spPr>
        <p:txBody>
          <a:bodyPr wrap="none" rtlCol="0">
            <a:spAutoFit/>
          </a:bodyPr>
          <a:lstStyle/>
          <a:p>
            <a:r>
              <a:rPr lang="en-US" sz="1200" dirty="0" smtClean="0"/>
              <a:t> According to Wiki, big science = big budgets, big staffs, big machines, and/or big laboratories</a:t>
            </a:r>
            <a:endParaRPr lang="en-US" sz="12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9" name="Slide Number Placeholder 4"/>
          <p:cNvSpPr>
            <a:spLocks noGrp="1"/>
          </p:cNvSpPr>
          <p:nvPr>
            <p:ph type="sldNum" sz="quarter" idx="11"/>
          </p:nvPr>
        </p:nvSpPr>
        <p:spPr bwMode="auto"/>
        <p:txBody>
          <a:bodyPr vert="horz" lIns="91440" tIns="45720" rIns="91440" bIns="45720" rtlCol="0" anchor="ctr"/>
          <a:lstStyle/>
          <a:p>
            <a:pPr algn="ctr"/>
            <a:fld id="{48CB904C-C2CC-4D36-954D-0F92051401C7}" type="slidenum">
              <a:rPr lang="en-US" sz="1200"/>
              <a:pPr algn="ctr"/>
              <a:t>18</a:t>
            </a:fld>
            <a:endParaRPr lang="en-US" sz="1200"/>
          </a:p>
        </p:txBody>
      </p:sp>
      <p:grpSp>
        <p:nvGrpSpPr>
          <p:cNvPr id="43" name="Group 42"/>
          <p:cNvGrpSpPr/>
          <p:nvPr/>
        </p:nvGrpSpPr>
        <p:grpSpPr>
          <a:xfrm>
            <a:off x="800100" y="-192488"/>
            <a:ext cx="9008216" cy="8002988"/>
            <a:chOff x="3790951" y="906117"/>
            <a:chExt cx="6553200" cy="5807074"/>
          </a:xfrm>
        </p:grpSpPr>
        <p:graphicFrame>
          <p:nvGraphicFramePr>
            <p:cNvPr id="5" name="Chart 4"/>
            <p:cNvGraphicFramePr/>
            <p:nvPr>
              <p:extLst>
                <p:ext uri="{D42A27DB-BD31-4B8C-83A1-F6EECF244321}">
                  <p14:modId xmlns:p14="http://schemas.microsoft.com/office/powerpoint/2010/main" xmlns="" val="4183105653"/>
                </p:ext>
              </p:extLst>
            </p:nvPr>
          </p:nvGraphicFramePr>
          <p:xfrm>
            <a:off x="3790951" y="906117"/>
            <a:ext cx="6553200" cy="5807074"/>
          </p:xfrm>
          <a:graphic>
            <a:graphicData uri="http://schemas.openxmlformats.org/drawingml/2006/chart">
              <c:chart xmlns:c="http://schemas.openxmlformats.org/drawingml/2006/chart" xmlns:r="http://schemas.openxmlformats.org/officeDocument/2006/relationships" r:id="rId2"/>
            </a:graphicData>
          </a:graphic>
        </p:graphicFrame>
        <p:sp>
          <p:nvSpPr>
            <p:cNvPr id="9269" name="Text Box 99"/>
            <p:cNvSpPr txBox="1">
              <a:spLocks noChangeArrowheads="1"/>
            </p:cNvSpPr>
            <p:nvPr/>
          </p:nvSpPr>
          <p:spPr bwMode="auto">
            <a:xfrm>
              <a:off x="5718175" y="1909416"/>
              <a:ext cx="1400175" cy="250825"/>
            </a:xfrm>
            <a:prstGeom prst="rect">
              <a:avLst/>
            </a:prstGeom>
            <a:noFill/>
            <a:ln w="9525">
              <a:noFill/>
              <a:miter lim="800000"/>
              <a:headEnd/>
              <a:tailEnd/>
            </a:ln>
          </p:spPr>
          <p:txBody>
            <a:bodyPr>
              <a:spAutoFit/>
            </a:bodyPr>
            <a:lstStyle/>
            <a:p>
              <a:pPr algn="ctr">
                <a:lnSpc>
                  <a:spcPct val="85000"/>
                </a:lnSpc>
              </a:pPr>
              <a:r>
                <a:rPr lang="en-US" sz="1200" b="1">
                  <a:latin typeface="Calibri" pitchFamily="34" charset="0"/>
                </a:rPr>
                <a:t>FES</a:t>
              </a:r>
            </a:p>
          </p:txBody>
        </p:sp>
        <p:sp>
          <p:nvSpPr>
            <p:cNvPr id="9270" name="Rectangle 36"/>
            <p:cNvSpPr>
              <a:spLocks noChangeArrowheads="1"/>
            </p:cNvSpPr>
            <p:nvPr/>
          </p:nvSpPr>
          <p:spPr bwMode="auto">
            <a:xfrm>
              <a:off x="6818313" y="1572866"/>
              <a:ext cx="341312" cy="153988"/>
            </a:xfrm>
            <a:prstGeom prst="rect">
              <a:avLst/>
            </a:prstGeom>
            <a:noFill/>
            <a:ln w="9525">
              <a:noFill/>
              <a:miter lim="800000"/>
              <a:headEnd/>
              <a:tailEnd/>
            </a:ln>
          </p:spPr>
          <p:txBody>
            <a:bodyPr wrap="none" lIns="0" tIns="0" rIns="0" bIns="0">
              <a:spAutoFit/>
            </a:bodyPr>
            <a:lstStyle/>
            <a:p>
              <a:r>
                <a:rPr lang="en-US" sz="1000" b="1">
                  <a:solidFill>
                    <a:srgbClr val="000000"/>
                  </a:solidFill>
                </a:rPr>
                <a:t>SSRL</a:t>
              </a:r>
              <a:endParaRPr lang="en-US" sz="2800" b="1"/>
            </a:p>
          </p:txBody>
        </p:sp>
        <p:sp>
          <p:nvSpPr>
            <p:cNvPr id="9271" name="Rectangle 38"/>
            <p:cNvSpPr>
              <a:spLocks noChangeArrowheads="1"/>
            </p:cNvSpPr>
            <p:nvPr/>
          </p:nvSpPr>
          <p:spPr bwMode="auto">
            <a:xfrm>
              <a:off x="7715250" y="1915766"/>
              <a:ext cx="254000" cy="152400"/>
            </a:xfrm>
            <a:prstGeom prst="rect">
              <a:avLst/>
            </a:prstGeom>
            <a:noFill/>
            <a:ln w="9525">
              <a:noFill/>
              <a:miter lim="800000"/>
              <a:headEnd/>
              <a:tailEnd/>
            </a:ln>
          </p:spPr>
          <p:txBody>
            <a:bodyPr wrap="none" lIns="0" tIns="0" rIns="0" bIns="0">
              <a:spAutoFit/>
            </a:bodyPr>
            <a:lstStyle/>
            <a:p>
              <a:r>
                <a:rPr lang="en-US" sz="1000" b="1">
                  <a:solidFill>
                    <a:srgbClr val="000000"/>
                  </a:solidFill>
                </a:rPr>
                <a:t>ALS</a:t>
              </a:r>
              <a:endParaRPr lang="en-US" sz="2800" b="1"/>
            </a:p>
          </p:txBody>
        </p:sp>
        <p:sp>
          <p:nvSpPr>
            <p:cNvPr id="9272" name="Rectangle 40"/>
            <p:cNvSpPr>
              <a:spLocks noChangeArrowheads="1"/>
            </p:cNvSpPr>
            <p:nvPr/>
          </p:nvSpPr>
          <p:spPr bwMode="auto">
            <a:xfrm>
              <a:off x="8599488" y="3174654"/>
              <a:ext cx="260350" cy="152400"/>
            </a:xfrm>
            <a:prstGeom prst="rect">
              <a:avLst/>
            </a:prstGeom>
            <a:noFill/>
            <a:ln w="9525">
              <a:noFill/>
              <a:miter lim="800000"/>
              <a:headEnd/>
              <a:tailEnd/>
            </a:ln>
          </p:spPr>
          <p:txBody>
            <a:bodyPr wrap="none" lIns="0" tIns="0" rIns="0" bIns="0">
              <a:spAutoFit/>
            </a:bodyPr>
            <a:lstStyle/>
            <a:p>
              <a:r>
                <a:rPr lang="en-US" sz="1000" b="1">
                  <a:solidFill>
                    <a:srgbClr val="000000"/>
                  </a:solidFill>
                </a:rPr>
                <a:t>APS</a:t>
              </a:r>
              <a:endParaRPr lang="en-US" sz="2800" b="1"/>
            </a:p>
          </p:txBody>
        </p:sp>
        <p:sp>
          <p:nvSpPr>
            <p:cNvPr id="9273" name="Rectangle 42"/>
            <p:cNvSpPr>
              <a:spLocks noChangeArrowheads="1"/>
            </p:cNvSpPr>
            <p:nvPr/>
          </p:nvSpPr>
          <p:spPr bwMode="auto">
            <a:xfrm>
              <a:off x="8394700" y="4879629"/>
              <a:ext cx="338138" cy="152400"/>
            </a:xfrm>
            <a:prstGeom prst="rect">
              <a:avLst/>
            </a:prstGeom>
            <a:noFill/>
            <a:ln w="9525">
              <a:noFill/>
              <a:miter lim="800000"/>
              <a:headEnd/>
              <a:tailEnd/>
            </a:ln>
          </p:spPr>
          <p:txBody>
            <a:bodyPr wrap="none" lIns="0" tIns="0" rIns="0" bIns="0">
              <a:spAutoFit/>
            </a:bodyPr>
            <a:lstStyle/>
            <a:p>
              <a:r>
                <a:rPr lang="en-US" sz="1000" b="1">
                  <a:solidFill>
                    <a:srgbClr val="000000"/>
                  </a:solidFill>
                </a:rPr>
                <a:t>NSLS</a:t>
              </a:r>
              <a:endParaRPr lang="en-US" sz="2800" b="1"/>
            </a:p>
          </p:txBody>
        </p:sp>
        <p:sp>
          <p:nvSpPr>
            <p:cNvPr id="9274" name="Rectangle 44"/>
            <p:cNvSpPr>
              <a:spLocks noChangeArrowheads="1"/>
            </p:cNvSpPr>
            <p:nvPr/>
          </p:nvSpPr>
          <p:spPr bwMode="auto">
            <a:xfrm>
              <a:off x="7926388" y="5419379"/>
              <a:ext cx="300037" cy="153987"/>
            </a:xfrm>
            <a:prstGeom prst="rect">
              <a:avLst/>
            </a:prstGeom>
            <a:noFill/>
            <a:ln w="9525">
              <a:noFill/>
              <a:miter lim="800000"/>
              <a:headEnd/>
              <a:tailEnd/>
            </a:ln>
          </p:spPr>
          <p:txBody>
            <a:bodyPr wrap="none" lIns="0" tIns="0" rIns="0" bIns="0">
              <a:spAutoFit/>
            </a:bodyPr>
            <a:lstStyle/>
            <a:p>
              <a:r>
                <a:rPr lang="en-US" sz="1000" b="1">
                  <a:solidFill>
                    <a:srgbClr val="000000"/>
                  </a:solidFill>
                </a:rPr>
                <a:t>HFIR</a:t>
              </a:r>
              <a:endParaRPr lang="en-US" sz="2800" b="1"/>
            </a:p>
          </p:txBody>
        </p:sp>
        <p:sp>
          <p:nvSpPr>
            <p:cNvPr id="9275" name="Rectangle 46"/>
            <p:cNvSpPr>
              <a:spLocks noChangeArrowheads="1"/>
            </p:cNvSpPr>
            <p:nvPr/>
          </p:nvSpPr>
          <p:spPr bwMode="auto">
            <a:xfrm>
              <a:off x="7683500" y="5563841"/>
              <a:ext cx="338138" cy="152400"/>
            </a:xfrm>
            <a:prstGeom prst="rect">
              <a:avLst/>
            </a:prstGeom>
            <a:noFill/>
            <a:ln w="9525">
              <a:noFill/>
              <a:miter lim="800000"/>
              <a:headEnd/>
              <a:tailEnd/>
            </a:ln>
          </p:spPr>
          <p:txBody>
            <a:bodyPr wrap="none" lIns="0" tIns="0" rIns="0" bIns="0">
              <a:spAutoFit/>
            </a:bodyPr>
            <a:lstStyle/>
            <a:p>
              <a:r>
                <a:rPr lang="en-US" sz="1000" b="1">
                  <a:solidFill>
                    <a:srgbClr val="000000"/>
                  </a:solidFill>
                </a:rPr>
                <a:t>Lujan</a:t>
              </a:r>
              <a:endParaRPr lang="en-US" sz="2800" b="1"/>
            </a:p>
          </p:txBody>
        </p:sp>
        <p:sp>
          <p:nvSpPr>
            <p:cNvPr id="9276" name="Rectangle 48"/>
            <p:cNvSpPr>
              <a:spLocks noChangeArrowheads="1"/>
            </p:cNvSpPr>
            <p:nvPr/>
          </p:nvSpPr>
          <p:spPr bwMode="auto">
            <a:xfrm>
              <a:off x="7366000" y="5747991"/>
              <a:ext cx="260350" cy="152400"/>
            </a:xfrm>
            <a:prstGeom prst="rect">
              <a:avLst/>
            </a:prstGeom>
            <a:noFill/>
            <a:ln w="9525">
              <a:noFill/>
              <a:miter lim="800000"/>
              <a:headEnd/>
              <a:tailEnd/>
            </a:ln>
          </p:spPr>
          <p:txBody>
            <a:bodyPr wrap="none" lIns="0" tIns="0" rIns="0" bIns="0">
              <a:spAutoFit/>
            </a:bodyPr>
            <a:lstStyle/>
            <a:p>
              <a:r>
                <a:rPr lang="en-US" sz="1000" b="1">
                  <a:solidFill>
                    <a:srgbClr val="000000"/>
                  </a:solidFill>
                </a:rPr>
                <a:t>SNS</a:t>
              </a:r>
              <a:endParaRPr lang="en-US" sz="2800" b="1"/>
            </a:p>
          </p:txBody>
        </p:sp>
        <p:sp>
          <p:nvSpPr>
            <p:cNvPr id="9277" name="Rectangle 50"/>
            <p:cNvSpPr>
              <a:spLocks noChangeArrowheads="1"/>
            </p:cNvSpPr>
            <p:nvPr/>
          </p:nvSpPr>
          <p:spPr bwMode="auto">
            <a:xfrm>
              <a:off x="6642100" y="5927379"/>
              <a:ext cx="430213" cy="152400"/>
            </a:xfrm>
            <a:prstGeom prst="rect">
              <a:avLst/>
            </a:prstGeom>
            <a:noFill/>
            <a:ln w="9525">
              <a:noFill/>
              <a:miter lim="800000"/>
              <a:headEnd/>
              <a:tailEnd/>
            </a:ln>
          </p:spPr>
          <p:txBody>
            <a:bodyPr wrap="none" lIns="0" tIns="0" rIns="0" bIns="0">
              <a:spAutoFit/>
            </a:bodyPr>
            <a:lstStyle/>
            <a:p>
              <a:r>
                <a:rPr lang="en-US" sz="1000" b="1">
                  <a:solidFill>
                    <a:srgbClr val="000000"/>
                  </a:solidFill>
                </a:rPr>
                <a:t>NSRCs</a:t>
              </a:r>
              <a:endParaRPr lang="en-US" sz="2800" b="1"/>
            </a:p>
          </p:txBody>
        </p:sp>
        <p:sp>
          <p:nvSpPr>
            <p:cNvPr id="9278" name="Rectangle 52"/>
            <p:cNvSpPr>
              <a:spLocks noChangeArrowheads="1"/>
            </p:cNvSpPr>
            <p:nvPr/>
          </p:nvSpPr>
          <p:spPr bwMode="auto">
            <a:xfrm>
              <a:off x="5160963" y="5668616"/>
              <a:ext cx="444500" cy="153988"/>
            </a:xfrm>
            <a:prstGeom prst="rect">
              <a:avLst/>
            </a:prstGeom>
            <a:noFill/>
            <a:ln w="9525">
              <a:noFill/>
              <a:miter lim="800000"/>
              <a:headEnd/>
              <a:tailEnd/>
            </a:ln>
          </p:spPr>
          <p:txBody>
            <a:bodyPr wrap="none" lIns="0" tIns="0" rIns="0" bIns="0">
              <a:spAutoFit/>
            </a:bodyPr>
            <a:lstStyle/>
            <a:p>
              <a:r>
                <a:rPr lang="en-US" sz="1000" b="1">
                  <a:solidFill>
                    <a:srgbClr val="000000"/>
                  </a:solidFill>
                </a:rPr>
                <a:t>NERSC</a:t>
              </a:r>
              <a:endParaRPr lang="en-US" sz="2800" b="1"/>
            </a:p>
          </p:txBody>
        </p:sp>
        <p:sp>
          <p:nvSpPr>
            <p:cNvPr id="9279" name="Rectangle 54"/>
            <p:cNvSpPr>
              <a:spLocks noChangeArrowheads="1"/>
            </p:cNvSpPr>
            <p:nvPr/>
          </p:nvSpPr>
          <p:spPr bwMode="auto">
            <a:xfrm>
              <a:off x="4525963" y="5039966"/>
              <a:ext cx="346075" cy="152400"/>
            </a:xfrm>
            <a:prstGeom prst="rect">
              <a:avLst/>
            </a:prstGeom>
            <a:noFill/>
            <a:ln w="9525">
              <a:noFill/>
              <a:miter lim="800000"/>
              <a:headEnd/>
              <a:tailEnd/>
            </a:ln>
          </p:spPr>
          <p:txBody>
            <a:bodyPr wrap="none" lIns="0" tIns="0" rIns="0" bIns="0">
              <a:spAutoFit/>
            </a:bodyPr>
            <a:lstStyle/>
            <a:p>
              <a:r>
                <a:rPr lang="en-US" sz="1000" b="1">
                  <a:solidFill>
                    <a:srgbClr val="000000"/>
                  </a:solidFill>
                </a:rPr>
                <a:t>OLCF</a:t>
              </a:r>
              <a:endParaRPr lang="en-US" sz="2800" b="1"/>
            </a:p>
          </p:txBody>
        </p:sp>
        <p:sp>
          <p:nvSpPr>
            <p:cNvPr id="9280" name="Rectangle 56"/>
            <p:cNvSpPr>
              <a:spLocks noChangeArrowheads="1"/>
            </p:cNvSpPr>
            <p:nvPr/>
          </p:nvSpPr>
          <p:spPr bwMode="auto">
            <a:xfrm>
              <a:off x="4387850" y="4873279"/>
              <a:ext cx="339725" cy="152400"/>
            </a:xfrm>
            <a:prstGeom prst="rect">
              <a:avLst/>
            </a:prstGeom>
            <a:noFill/>
            <a:ln w="9525">
              <a:noFill/>
              <a:miter lim="800000"/>
              <a:headEnd/>
              <a:tailEnd/>
            </a:ln>
          </p:spPr>
          <p:txBody>
            <a:bodyPr wrap="none" lIns="0" tIns="0" rIns="0" bIns="0">
              <a:spAutoFit/>
            </a:bodyPr>
            <a:lstStyle/>
            <a:p>
              <a:r>
                <a:rPr lang="en-US" sz="1000" b="1">
                  <a:solidFill>
                    <a:srgbClr val="000000"/>
                  </a:solidFill>
                </a:rPr>
                <a:t>ALCF</a:t>
              </a:r>
              <a:endParaRPr lang="en-US" sz="2800" b="1"/>
            </a:p>
          </p:txBody>
        </p:sp>
        <p:sp>
          <p:nvSpPr>
            <p:cNvPr id="9281" name="Rectangle 58"/>
            <p:cNvSpPr>
              <a:spLocks noChangeArrowheads="1"/>
            </p:cNvSpPr>
            <p:nvPr/>
          </p:nvSpPr>
          <p:spPr bwMode="auto">
            <a:xfrm>
              <a:off x="4005263" y="4446241"/>
              <a:ext cx="539750" cy="153988"/>
            </a:xfrm>
            <a:prstGeom prst="rect">
              <a:avLst/>
            </a:prstGeom>
            <a:noFill/>
            <a:ln w="9525">
              <a:noFill/>
              <a:miter lim="800000"/>
              <a:headEnd/>
              <a:tailEnd/>
            </a:ln>
          </p:spPr>
          <p:txBody>
            <a:bodyPr wrap="none" lIns="0" tIns="0" rIns="0" bIns="0">
              <a:spAutoFit/>
            </a:bodyPr>
            <a:lstStyle/>
            <a:p>
              <a:r>
                <a:rPr lang="en-US" sz="1000" b="1">
                  <a:solidFill>
                    <a:srgbClr val="000000"/>
                  </a:solidFill>
                </a:rPr>
                <a:t>Tevatron</a:t>
              </a:r>
              <a:endParaRPr lang="en-US" sz="2800" b="1"/>
            </a:p>
          </p:txBody>
        </p:sp>
        <p:sp>
          <p:nvSpPr>
            <p:cNvPr id="9282" name="Rectangle 60"/>
            <p:cNvSpPr>
              <a:spLocks noChangeArrowheads="1"/>
            </p:cNvSpPr>
            <p:nvPr/>
          </p:nvSpPr>
          <p:spPr bwMode="auto">
            <a:xfrm>
              <a:off x="3838575" y="3793779"/>
              <a:ext cx="592138" cy="153987"/>
            </a:xfrm>
            <a:prstGeom prst="rect">
              <a:avLst/>
            </a:prstGeom>
            <a:noFill/>
            <a:ln w="9525">
              <a:noFill/>
              <a:miter lim="800000"/>
              <a:headEnd/>
              <a:tailEnd/>
            </a:ln>
          </p:spPr>
          <p:txBody>
            <a:bodyPr wrap="none" lIns="0" tIns="0" rIns="0" bIns="0">
              <a:spAutoFit/>
            </a:bodyPr>
            <a:lstStyle/>
            <a:p>
              <a:r>
                <a:rPr lang="en-US" sz="1000" b="1">
                  <a:solidFill>
                    <a:srgbClr val="000000"/>
                  </a:solidFill>
                </a:rPr>
                <a:t>B-Factory</a:t>
              </a:r>
              <a:endParaRPr lang="en-US" sz="2800" b="1"/>
            </a:p>
          </p:txBody>
        </p:sp>
        <p:sp>
          <p:nvSpPr>
            <p:cNvPr id="9283" name="Rectangle 62"/>
            <p:cNvSpPr>
              <a:spLocks noChangeArrowheads="1"/>
            </p:cNvSpPr>
            <p:nvPr/>
          </p:nvSpPr>
          <p:spPr bwMode="auto">
            <a:xfrm>
              <a:off x="4122738" y="3361979"/>
              <a:ext cx="311150" cy="152400"/>
            </a:xfrm>
            <a:prstGeom prst="rect">
              <a:avLst/>
            </a:prstGeom>
            <a:noFill/>
            <a:ln w="9525">
              <a:noFill/>
              <a:miter lim="800000"/>
              <a:headEnd/>
              <a:tailEnd/>
            </a:ln>
          </p:spPr>
          <p:txBody>
            <a:bodyPr wrap="none" lIns="0" tIns="0" rIns="0" bIns="0">
              <a:spAutoFit/>
            </a:bodyPr>
            <a:lstStyle/>
            <a:p>
              <a:r>
                <a:rPr lang="en-US" sz="1000" b="1" dirty="0">
                  <a:solidFill>
                    <a:srgbClr val="000000"/>
                  </a:solidFill>
                </a:rPr>
                <a:t>RHIC</a:t>
              </a:r>
              <a:endParaRPr lang="en-US" sz="2800" b="1" dirty="0"/>
            </a:p>
          </p:txBody>
        </p:sp>
        <p:sp>
          <p:nvSpPr>
            <p:cNvPr id="9284" name="Rectangle 64"/>
            <p:cNvSpPr>
              <a:spLocks noChangeArrowheads="1"/>
            </p:cNvSpPr>
            <p:nvPr/>
          </p:nvSpPr>
          <p:spPr bwMode="auto">
            <a:xfrm>
              <a:off x="4238625" y="2734916"/>
              <a:ext cx="414338" cy="153988"/>
            </a:xfrm>
            <a:prstGeom prst="rect">
              <a:avLst/>
            </a:prstGeom>
            <a:noFill/>
            <a:ln w="9525">
              <a:noFill/>
              <a:miter lim="800000"/>
              <a:headEnd/>
              <a:tailEnd/>
            </a:ln>
          </p:spPr>
          <p:txBody>
            <a:bodyPr wrap="none" lIns="0" tIns="0" rIns="0" bIns="0">
              <a:spAutoFit/>
            </a:bodyPr>
            <a:lstStyle/>
            <a:p>
              <a:r>
                <a:rPr lang="en-US" sz="1000" b="1">
                  <a:solidFill>
                    <a:srgbClr val="000000"/>
                  </a:solidFill>
                </a:rPr>
                <a:t>TJNAF</a:t>
              </a:r>
              <a:endParaRPr lang="en-US" sz="2800" b="1"/>
            </a:p>
          </p:txBody>
        </p:sp>
        <p:sp>
          <p:nvSpPr>
            <p:cNvPr id="9285" name="Rectangle 66"/>
            <p:cNvSpPr>
              <a:spLocks noChangeArrowheads="1"/>
            </p:cNvSpPr>
            <p:nvPr/>
          </p:nvSpPr>
          <p:spPr bwMode="auto">
            <a:xfrm>
              <a:off x="4484688" y="2396779"/>
              <a:ext cx="392112" cy="153987"/>
            </a:xfrm>
            <a:prstGeom prst="rect">
              <a:avLst/>
            </a:prstGeom>
            <a:noFill/>
            <a:ln w="9525">
              <a:noFill/>
              <a:miter lim="800000"/>
              <a:headEnd/>
              <a:tailEnd/>
            </a:ln>
          </p:spPr>
          <p:txBody>
            <a:bodyPr wrap="none" lIns="0" tIns="0" rIns="0" bIns="0">
              <a:spAutoFit/>
            </a:bodyPr>
            <a:lstStyle/>
            <a:p>
              <a:r>
                <a:rPr lang="en-US" sz="1000" b="1">
                  <a:solidFill>
                    <a:srgbClr val="000000"/>
                  </a:solidFill>
                </a:rPr>
                <a:t>HRIBF</a:t>
              </a:r>
              <a:endParaRPr lang="en-US" sz="2800" b="1"/>
            </a:p>
          </p:txBody>
        </p:sp>
        <p:sp>
          <p:nvSpPr>
            <p:cNvPr id="9286" name="Rectangle 68"/>
            <p:cNvSpPr>
              <a:spLocks noChangeArrowheads="1"/>
            </p:cNvSpPr>
            <p:nvPr/>
          </p:nvSpPr>
          <p:spPr bwMode="auto">
            <a:xfrm>
              <a:off x="4614863" y="2214216"/>
              <a:ext cx="428625" cy="153988"/>
            </a:xfrm>
            <a:prstGeom prst="rect">
              <a:avLst/>
            </a:prstGeom>
            <a:noFill/>
            <a:ln w="9525">
              <a:noFill/>
              <a:miter lim="800000"/>
              <a:headEnd/>
              <a:tailEnd/>
            </a:ln>
          </p:spPr>
          <p:txBody>
            <a:bodyPr wrap="none" lIns="0" tIns="0" rIns="0" bIns="0">
              <a:spAutoFit/>
            </a:bodyPr>
            <a:lstStyle/>
            <a:p>
              <a:r>
                <a:rPr lang="en-US" sz="1000" b="1">
                  <a:solidFill>
                    <a:srgbClr val="000000"/>
                  </a:solidFill>
                </a:rPr>
                <a:t>ATLAS</a:t>
              </a:r>
              <a:endParaRPr lang="en-US" sz="2800" b="1"/>
            </a:p>
          </p:txBody>
        </p:sp>
        <p:sp>
          <p:nvSpPr>
            <p:cNvPr id="9287" name="Rectangle 70"/>
            <p:cNvSpPr>
              <a:spLocks noChangeArrowheads="1"/>
            </p:cNvSpPr>
            <p:nvPr/>
          </p:nvSpPr>
          <p:spPr bwMode="auto">
            <a:xfrm>
              <a:off x="4929188" y="1990379"/>
              <a:ext cx="352425" cy="152400"/>
            </a:xfrm>
            <a:prstGeom prst="rect">
              <a:avLst/>
            </a:prstGeom>
            <a:noFill/>
            <a:ln w="9525">
              <a:noFill/>
              <a:miter lim="800000"/>
              <a:headEnd/>
              <a:tailEnd/>
            </a:ln>
          </p:spPr>
          <p:txBody>
            <a:bodyPr wrap="none" lIns="0" tIns="0" rIns="0" bIns="0">
              <a:spAutoFit/>
            </a:bodyPr>
            <a:lstStyle/>
            <a:p>
              <a:r>
                <a:rPr lang="en-US" sz="1000" b="1">
                  <a:solidFill>
                    <a:srgbClr val="000000"/>
                  </a:solidFill>
                </a:rPr>
                <a:t>EMSL</a:t>
              </a:r>
              <a:endParaRPr lang="en-US" sz="2800" b="1"/>
            </a:p>
          </p:txBody>
        </p:sp>
        <p:sp>
          <p:nvSpPr>
            <p:cNvPr id="9288" name="Rectangle 72"/>
            <p:cNvSpPr>
              <a:spLocks noChangeArrowheads="1"/>
            </p:cNvSpPr>
            <p:nvPr/>
          </p:nvSpPr>
          <p:spPr bwMode="auto">
            <a:xfrm>
              <a:off x="5397500" y="1753841"/>
              <a:ext cx="203200" cy="152400"/>
            </a:xfrm>
            <a:prstGeom prst="rect">
              <a:avLst/>
            </a:prstGeom>
            <a:noFill/>
            <a:ln w="9525">
              <a:noFill/>
              <a:miter lim="800000"/>
              <a:headEnd/>
              <a:tailEnd/>
            </a:ln>
          </p:spPr>
          <p:txBody>
            <a:bodyPr wrap="none" lIns="0" tIns="0" rIns="0" bIns="0">
              <a:spAutoFit/>
            </a:bodyPr>
            <a:lstStyle/>
            <a:p>
              <a:r>
                <a:rPr lang="en-US" sz="1000" b="1">
                  <a:solidFill>
                    <a:srgbClr val="000000"/>
                  </a:solidFill>
                </a:rPr>
                <a:t>JGI</a:t>
              </a:r>
              <a:endParaRPr lang="en-US" sz="2800" b="1"/>
            </a:p>
          </p:txBody>
        </p:sp>
        <p:sp>
          <p:nvSpPr>
            <p:cNvPr id="9289" name="Rectangle 74"/>
            <p:cNvSpPr>
              <a:spLocks noChangeArrowheads="1"/>
            </p:cNvSpPr>
            <p:nvPr/>
          </p:nvSpPr>
          <p:spPr bwMode="auto">
            <a:xfrm>
              <a:off x="5773738" y="1601441"/>
              <a:ext cx="293687" cy="153988"/>
            </a:xfrm>
            <a:prstGeom prst="rect">
              <a:avLst/>
            </a:prstGeom>
            <a:noFill/>
            <a:ln w="9525">
              <a:noFill/>
              <a:miter lim="800000"/>
              <a:headEnd/>
              <a:tailEnd/>
            </a:ln>
          </p:spPr>
          <p:txBody>
            <a:bodyPr wrap="none" lIns="0" tIns="0" rIns="0" bIns="0">
              <a:spAutoFit/>
            </a:bodyPr>
            <a:lstStyle/>
            <a:p>
              <a:r>
                <a:rPr lang="en-US" sz="1000" b="1">
                  <a:solidFill>
                    <a:srgbClr val="000000"/>
                  </a:solidFill>
                </a:rPr>
                <a:t>ARM</a:t>
              </a:r>
              <a:endParaRPr lang="en-US" sz="2800" b="1"/>
            </a:p>
          </p:txBody>
        </p:sp>
        <p:sp>
          <p:nvSpPr>
            <p:cNvPr id="9290" name="Rectangle 76"/>
            <p:cNvSpPr>
              <a:spLocks noChangeArrowheads="1"/>
            </p:cNvSpPr>
            <p:nvPr/>
          </p:nvSpPr>
          <p:spPr bwMode="auto">
            <a:xfrm rot="16200000">
              <a:off x="6087268" y="1460948"/>
              <a:ext cx="334963" cy="152400"/>
            </a:xfrm>
            <a:prstGeom prst="rect">
              <a:avLst/>
            </a:prstGeom>
            <a:noFill/>
            <a:ln w="9525">
              <a:noFill/>
              <a:miter lim="800000"/>
              <a:headEnd/>
              <a:tailEnd/>
            </a:ln>
          </p:spPr>
          <p:txBody>
            <a:bodyPr wrap="none" lIns="0" tIns="0" rIns="0" bIns="0">
              <a:spAutoFit/>
            </a:bodyPr>
            <a:lstStyle/>
            <a:p>
              <a:r>
                <a:rPr lang="en-US" sz="1000" b="1">
                  <a:solidFill>
                    <a:srgbClr val="000000"/>
                  </a:solidFill>
                </a:rPr>
                <a:t>DIII-D</a:t>
              </a:r>
              <a:endParaRPr lang="en-US" sz="2800" b="1"/>
            </a:p>
          </p:txBody>
        </p:sp>
        <p:sp>
          <p:nvSpPr>
            <p:cNvPr id="9291" name="Rectangle 78"/>
            <p:cNvSpPr>
              <a:spLocks noChangeArrowheads="1"/>
            </p:cNvSpPr>
            <p:nvPr/>
          </p:nvSpPr>
          <p:spPr bwMode="auto">
            <a:xfrm rot="16200000">
              <a:off x="6188075" y="1409354"/>
              <a:ext cx="441325" cy="152400"/>
            </a:xfrm>
            <a:prstGeom prst="rect">
              <a:avLst/>
            </a:prstGeom>
            <a:noFill/>
            <a:ln w="9525">
              <a:noFill/>
              <a:miter lim="800000"/>
              <a:headEnd/>
              <a:tailEnd/>
            </a:ln>
          </p:spPr>
          <p:txBody>
            <a:bodyPr wrap="none" lIns="0" tIns="0" rIns="0" bIns="0">
              <a:spAutoFit/>
            </a:bodyPr>
            <a:lstStyle/>
            <a:p>
              <a:r>
                <a:rPr lang="en-US" sz="1000" b="1">
                  <a:solidFill>
                    <a:srgbClr val="000000"/>
                  </a:solidFill>
                </a:rPr>
                <a:t>Alcator</a:t>
              </a:r>
              <a:endParaRPr lang="en-US" sz="2800" b="1"/>
            </a:p>
          </p:txBody>
        </p:sp>
        <p:sp>
          <p:nvSpPr>
            <p:cNvPr id="9292" name="Rectangle 80"/>
            <p:cNvSpPr>
              <a:spLocks noChangeArrowheads="1"/>
            </p:cNvSpPr>
            <p:nvPr/>
          </p:nvSpPr>
          <p:spPr bwMode="auto">
            <a:xfrm rot="16200000">
              <a:off x="6391275" y="1456979"/>
              <a:ext cx="341313" cy="153987"/>
            </a:xfrm>
            <a:prstGeom prst="rect">
              <a:avLst/>
            </a:prstGeom>
            <a:noFill/>
            <a:ln w="9525">
              <a:noFill/>
              <a:miter lim="800000"/>
              <a:headEnd/>
              <a:tailEnd/>
            </a:ln>
          </p:spPr>
          <p:txBody>
            <a:bodyPr wrap="none" lIns="0" tIns="0" rIns="0" bIns="0">
              <a:spAutoFit/>
            </a:bodyPr>
            <a:lstStyle/>
            <a:p>
              <a:r>
                <a:rPr lang="en-US" sz="1000" b="1">
                  <a:solidFill>
                    <a:srgbClr val="000000"/>
                  </a:solidFill>
                </a:rPr>
                <a:t>NSTX</a:t>
              </a:r>
              <a:endParaRPr lang="en-US" sz="2800" b="1"/>
            </a:p>
          </p:txBody>
        </p:sp>
        <p:sp>
          <p:nvSpPr>
            <p:cNvPr id="9293" name="Text Box 92"/>
            <p:cNvSpPr txBox="1">
              <a:spLocks noChangeArrowheads="1"/>
            </p:cNvSpPr>
            <p:nvPr/>
          </p:nvSpPr>
          <p:spPr bwMode="auto">
            <a:xfrm>
              <a:off x="7204075" y="3388966"/>
              <a:ext cx="1025525" cy="250825"/>
            </a:xfrm>
            <a:prstGeom prst="rect">
              <a:avLst/>
            </a:prstGeom>
            <a:noFill/>
            <a:ln w="9525">
              <a:noFill/>
              <a:miter lim="800000"/>
              <a:headEnd/>
              <a:tailEnd/>
            </a:ln>
          </p:spPr>
          <p:txBody>
            <a:bodyPr wrap="none">
              <a:spAutoFit/>
            </a:bodyPr>
            <a:lstStyle/>
            <a:p>
              <a:pPr>
                <a:lnSpc>
                  <a:spcPct val="85000"/>
                </a:lnSpc>
              </a:pPr>
              <a:r>
                <a:rPr lang="en-US" sz="1200" b="1">
                  <a:solidFill>
                    <a:schemeClr val="bg1"/>
                  </a:solidFill>
                  <a:latin typeface="Calibri" pitchFamily="34" charset="0"/>
                </a:rPr>
                <a:t>Light Sources</a:t>
              </a:r>
            </a:p>
          </p:txBody>
        </p:sp>
        <p:sp>
          <p:nvSpPr>
            <p:cNvPr id="9294" name="Text Box 93"/>
            <p:cNvSpPr txBox="1">
              <a:spLocks noChangeArrowheads="1"/>
            </p:cNvSpPr>
            <p:nvPr/>
          </p:nvSpPr>
          <p:spPr bwMode="auto">
            <a:xfrm>
              <a:off x="6908800" y="4844704"/>
              <a:ext cx="830263" cy="407987"/>
            </a:xfrm>
            <a:prstGeom prst="rect">
              <a:avLst/>
            </a:prstGeom>
            <a:noFill/>
            <a:ln w="9525">
              <a:noFill/>
              <a:miter lim="800000"/>
              <a:headEnd/>
              <a:tailEnd/>
            </a:ln>
          </p:spPr>
          <p:txBody>
            <a:bodyPr>
              <a:spAutoFit/>
            </a:bodyPr>
            <a:lstStyle/>
            <a:p>
              <a:pPr algn="ctr">
                <a:lnSpc>
                  <a:spcPct val="85000"/>
                </a:lnSpc>
              </a:pPr>
              <a:r>
                <a:rPr lang="en-US" sz="1200" b="1">
                  <a:latin typeface="Calibri" pitchFamily="34" charset="0"/>
                </a:rPr>
                <a:t>Neutron Sources</a:t>
              </a:r>
            </a:p>
          </p:txBody>
        </p:sp>
        <p:sp>
          <p:nvSpPr>
            <p:cNvPr id="9295" name="Text Box 94"/>
            <p:cNvSpPr txBox="1">
              <a:spLocks noChangeArrowheads="1"/>
            </p:cNvSpPr>
            <p:nvPr/>
          </p:nvSpPr>
          <p:spPr bwMode="auto">
            <a:xfrm>
              <a:off x="6356350" y="5149504"/>
              <a:ext cx="830263" cy="407987"/>
            </a:xfrm>
            <a:prstGeom prst="rect">
              <a:avLst/>
            </a:prstGeom>
            <a:noFill/>
            <a:ln w="9525">
              <a:noFill/>
              <a:miter lim="800000"/>
              <a:headEnd/>
              <a:tailEnd/>
            </a:ln>
          </p:spPr>
          <p:txBody>
            <a:bodyPr>
              <a:spAutoFit/>
            </a:bodyPr>
            <a:lstStyle/>
            <a:p>
              <a:pPr algn="ctr">
                <a:lnSpc>
                  <a:spcPct val="85000"/>
                </a:lnSpc>
              </a:pPr>
              <a:r>
                <a:rPr lang="en-US" sz="1200" b="1">
                  <a:latin typeface="Calibri" pitchFamily="34" charset="0"/>
                </a:rPr>
                <a:t>Nano</a:t>
              </a:r>
            </a:p>
            <a:p>
              <a:pPr algn="ctr">
                <a:lnSpc>
                  <a:spcPct val="85000"/>
                </a:lnSpc>
              </a:pPr>
              <a:r>
                <a:rPr lang="en-US" sz="1200" b="1">
                  <a:latin typeface="Calibri" pitchFamily="34" charset="0"/>
                </a:rPr>
                <a:t>Centers</a:t>
              </a:r>
            </a:p>
          </p:txBody>
        </p:sp>
        <p:sp>
          <p:nvSpPr>
            <p:cNvPr id="9296" name="Text Box 95"/>
            <p:cNvSpPr txBox="1">
              <a:spLocks noChangeArrowheads="1"/>
            </p:cNvSpPr>
            <p:nvPr/>
          </p:nvSpPr>
          <p:spPr bwMode="auto">
            <a:xfrm>
              <a:off x="5308600" y="4835179"/>
              <a:ext cx="1133475" cy="407987"/>
            </a:xfrm>
            <a:prstGeom prst="rect">
              <a:avLst/>
            </a:prstGeom>
            <a:noFill/>
            <a:ln w="9525">
              <a:noFill/>
              <a:miter lim="800000"/>
              <a:headEnd/>
              <a:tailEnd/>
            </a:ln>
          </p:spPr>
          <p:txBody>
            <a:bodyPr>
              <a:spAutoFit/>
            </a:bodyPr>
            <a:lstStyle/>
            <a:p>
              <a:pPr algn="ctr">
                <a:lnSpc>
                  <a:spcPct val="85000"/>
                </a:lnSpc>
              </a:pPr>
              <a:r>
                <a:rPr lang="en-US" sz="1200" b="1">
                  <a:latin typeface="Calibri" pitchFamily="34" charset="0"/>
                </a:rPr>
                <a:t>Computing</a:t>
              </a:r>
            </a:p>
            <a:p>
              <a:pPr algn="ctr">
                <a:lnSpc>
                  <a:spcPct val="85000"/>
                </a:lnSpc>
              </a:pPr>
              <a:r>
                <a:rPr lang="en-US" sz="1200" b="1">
                  <a:latin typeface="Calibri" pitchFamily="34" charset="0"/>
                </a:rPr>
                <a:t>Facilities</a:t>
              </a:r>
            </a:p>
          </p:txBody>
        </p:sp>
        <p:sp>
          <p:nvSpPr>
            <p:cNvPr id="9297" name="Text Box 96"/>
            <p:cNvSpPr txBox="1">
              <a:spLocks noChangeArrowheads="1"/>
            </p:cNvSpPr>
            <p:nvPr/>
          </p:nvSpPr>
          <p:spPr bwMode="auto">
            <a:xfrm>
              <a:off x="4584700" y="3873154"/>
              <a:ext cx="1400175" cy="407987"/>
            </a:xfrm>
            <a:prstGeom prst="rect">
              <a:avLst/>
            </a:prstGeom>
            <a:noFill/>
            <a:ln w="9525">
              <a:noFill/>
              <a:miter lim="800000"/>
              <a:headEnd/>
              <a:tailEnd/>
            </a:ln>
          </p:spPr>
          <p:txBody>
            <a:bodyPr>
              <a:spAutoFit/>
            </a:bodyPr>
            <a:lstStyle/>
            <a:p>
              <a:pPr algn="ctr">
                <a:lnSpc>
                  <a:spcPct val="85000"/>
                </a:lnSpc>
              </a:pPr>
              <a:r>
                <a:rPr lang="en-US" sz="1200" b="1">
                  <a:latin typeface="Calibri" pitchFamily="34" charset="0"/>
                </a:rPr>
                <a:t>High energy physics facilities</a:t>
              </a:r>
            </a:p>
          </p:txBody>
        </p:sp>
        <p:sp>
          <p:nvSpPr>
            <p:cNvPr id="9298" name="Text Box 97"/>
            <p:cNvSpPr txBox="1">
              <a:spLocks noChangeArrowheads="1"/>
            </p:cNvSpPr>
            <p:nvPr/>
          </p:nvSpPr>
          <p:spPr bwMode="auto">
            <a:xfrm>
              <a:off x="4556125" y="2987329"/>
              <a:ext cx="1400175" cy="406400"/>
            </a:xfrm>
            <a:prstGeom prst="rect">
              <a:avLst/>
            </a:prstGeom>
            <a:noFill/>
            <a:ln w="9525">
              <a:noFill/>
              <a:miter lim="800000"/>
              <a:headEnd/>
              <a:tailEnd/>
            </a:ln>
          </p:spPr>
          <p:txBody>
            <a:bodyPr>
              <a:spAutoFit/>
            </a:bodyPr>
            <a:lstStyle/>
            <a:p>
              <a:pPr algn="ctr">
                <a:lnSpc>
                  <a:spcPct val="85000"/>
                </a:lnSpc>
              </a:pPr>
              <a:r>
                <a:rPr lang="en-US" sz="1200" b="1">
                  <a:latin typeface="Calibri" pitchFamily="34" charset="0"/>
                </a:rPr>
                <a:t>Nuclear physics</a:t>
              </a:r>
            </a:p>
            <a:p>
              <a:pPr algn="ctr">
                <a:lnSpc>
                  <a:spcPct val="85000"/>
                </a:lnSpc>
              </a:pPr>
              <a:r>
                <a:rPr lang="en-US" sz="1200" b="1">
                  <a:latin typeface="Calibri" pitchFamily="34" charset="0"/>
                </a:rPr>
                <a:t>facilities</a:t>
              </a:r>
            </a:p>
          </p:txBody>
        </p:sp>
        <p:sp>
          <p:nvSpPr>
            <p:cNvPr id="9299" name="Text Box 98"/>
            <p:cNvSpPr txBox="1">
              <a:spLocks noChangeArrowheads="1"/>
            </p:cNvSpPr>
            <p:nvPr/>
          </p:nvSpPr>
          <p:spPr bwMode="auto">
            <a:xfrm>
              <a:off x="5137150" y="2195166"/>
              <a:ext cx="1400175" cy="407988"/>
            </a:xfrm>
            <a:prstGeom prst="rect">
              <a:avLst/>
            </a:prstGeom>
            <a:noFill/>
            <a:ln w="9525">
              <a:noFill/>
              <a:miter lim="800000"/>
              <a:headEnd/>
              <a:tailEnd/>
            </a:ln>
          </p:spPr>
          <p:txBody>
            <a:bodyPr>
              <a:spAutoFit/>
            </a:bodyPr>
            <a:lstStyle/>
            <a:p>
              <a:pPr algn="ctr">
                <a:lnSpc>
                  <a:spcPct val="85000"/>
                </a:lnSpc>
              </a:pPr>
              <a:r>
                <a:rPr lang="en-US" sz="1200" b="1">
                  <a:latin typeface="Calibri" pitchFamily="34" charset="0"/>
                </a:rPr>
                <a:t>Bio &amp; Enviro</a:t>
              </a:r>
            </a:p>
            <a:p>
              <a:pPr algn="ctr">
                <a:lnSpc>
                  <a:spcPct val="85000"/>
                </a:lnSpc>
              </a:pPr>
              <a:r>
                <a:rPr lang="en-US" sz="1200" b="1">
                  <a:latin typeface="Calibri" pitchFamily="34" charset="0"/>
                </a:rPr>
                <a:t>Facilities</a:t>
              </a:r>
            </a:p>
          </p:txBody>
        </p:sp>
        <p:sp>
          <p:nvSpPr>
            <p:cNvPr id="9300" name="Rectangle 42"/>
            <p:cNvSpPr>
              <a:spLocks noChangeArrowheads="1"/>
            </p:cNvSpPr>
            <p:nvPr/>
          </p:nvSpPr>
          <p:spPr bwMode="auto">
            <a:xfrm>
              <a:off x="8089900" y="5260629"/>
              <a:ext cx="334963" cy="153987"/>
            </a:xfrm>
            <a:prstGeom prst="rect">
              <a:avLst/>
            </a:prstGeom>
            <a:noFill/>
            <a:ln w="9525">
              <a:noFill/>
              <a:miter lim="800000"/>
              <a:headEnd/>
              <a:tailEnd/>
            </a:ln>
          </p:spPr>
          <p:txBody>
            <a:bodyPr wrap="none" lIns="0" tIns="0" rIns="0" bIns="0">
              <a:spAutoFit/>
            </a:bodyPr>
            <a:lstStyle/>
            <a:p>
              <a:r>
                <a:rPr lang="en-US" sz="1000" b="1">
                  <a:solidFill>
                    <a:srgbClr val="000000"/>
                  </a:solidFill>
                </a:rPr>
                <a:t>LCLS</a:t>
              </a:r>
              <a:endParaRPr lang="en-US" sz="2800" b="1"/>
            </a:p>
          </p:txBody>
        </p:sp>
      </p:grpSp>
      <p:sp>
        <p:nvSpPr>
          <p:cNvPr id="44" name="Rectangle 43"/>
          <p:cNvSpPr/>
          <p:nvPr/>
        </p:nvSpPr>
        <p:spPr>
          <a:xfrm>
            <a:off x="7767937" y="1198954"/>
            <a:ext cx="1952527" cy="4922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itle 2"/>
          <p:cNvSpPr>
            <a:spLocks noGrp="1"/>
          </p:cNvSpPr>
          <p:nvPr>
            <p:ph type="title"/>
          </p:nvPr>
        </p:nvSpPr>
        <p:spPr>
          <a:xfrm>
            <a:off x="0" y="-186177"/>
            <a:ext cx="9144000" cy="1143001"/>
          </a:xfrm>
        </p:spPr>
        <p:txBody>
          <a:bodyPr/>
          <a:lstStyle/>
          <a:p>
            <a:pPr eaLnBrk="1" hangingPunct="1">
              <a:lnSpc>
                <a:spcPct val="90000"/>
              </a:lnSpc>
            </a:pPr>
            <a:r>
              <a:rPr lang="en-US" dirty="0" smtClean="0">
                <a:latin typeface="Arial" charset="0"/>
                <a:cs typeface="Arial" charset="0"/>
              </a:rPr>
              <a:t>Users Come from all 50 States and D.C.</a:t>
            </a:r>
            <a:endParaRPr lang="en-US" sz="2000" i="1" dirty="0" smtClean="0">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8"/>
          <p:cNvGrpSpPr/>
          <p:nvPr/>
        </p:nvGrpSpPr>
        <p:grpSpPr>
          <a:xfrm>
            <a:off x="67235" y="3408219"/>
            <a:ext cx="3756620" cy="2848400"/>
            <a:chOff x="5146622" y="3881721"/>
            <a:chExt cx="3645669" cy="2950879"/>
          </a:xfrm>
        </p:grpSpPr>
        <p:pic>
          <p:nvPicPr>
            <p:cNvPr id="20" name="Picture 19" descr="6289028043_b2754f6d63_b.jpg"/>
            <p:cNvPicPr>
              <a:picLocks noChangeAspect="1"/>
            </p:cNvPicPr>
            <p:nvPr/>
          </p:nvPicPr>
          <p:blipFill>
            <a:blip r:embed="rId3" cstate="print"/>
            <a:srcRect t="9854" b="11585"/>
            <a:stretch>
              <a:fillRect/>
            </a:stretch>
          </p:blipFill>
          <p:spPr>
            <a:xfrm>
              <a:off x="5146622" y="3881721"/>
              <a:ext cx="3645669" cy="2950879"/>
            </a:xfrm>
            <a:prstGeom prst="rect">
              <a:avLst/>
            </a:prstGeom>
            <a:ln w="57150">
              <a:solidFill>
                <a:srgbClr val="FF0000"/>
              </a:solidFill>
            </a:ln>
          </p:spPr>
        </p:pic>
        <p:sp>
          <p:nvSpPr>
            <p:cNvPr id="21" name="Rectangle 20"/>
            <p:cNvSpPr/>
            <p:nvPr/>
          </p:nvSpPr>
          <p:spPr>
            <a:xfrm>
              <a:off x="6093457" y="3976009"/>
              <a:ext cx="628698" cy="292388"/>
            </a:xfrm>
            <a:prstGeom prst="rect">
              <a:avLst/>
            </a:prstGeom>
            <a:ln w="57150">
              <a:noFill/>
            </a:ln>
          </p:spPr>
          <p:txBody>
            <a:bodyPr wrap="none">
              <a:spAutoFit/>
            </a:bodyPr>
            <a:lstStyle/>
            <a:p>
              <a:r>
                <a:rPr lang="en-US" sz="1300" b="1" dirty="0" smtClean="0">
                  <a:solidFill>
                    <a:schemeClr val="bg1"/>
                  </a:solidFill>
                  <a:latin typeface="Arial" pitchFamily="34" charset="0"/>
                  <a:ea typeface="Osaka" charset="-128"/>
                  <a:cs typeface="Arial" pitchFamily="34" charset="0"/>
                </a:rPr>
                <a:t>NSLS</a:t>
              </a:r>
              <a:endParaRPr lang="en-US" sz="1300" b="1" dirty="0">
                <a:solidFill>
                  <a:schemeClr val="bg1"/>
                </a:solidFill>
              </a:endParaRPr>
            </a:p>
          </p:txBody>
        </p:sp>
        <p:sp>
          <p:nvSpPr>
            <p:cNvPr id="22" name="Rectangle 21"/>
            <p:cNvSpPr/>
            <p:nvPr/>
          </p:nvSpPr>
          <p:spPr>
            <a:xfrm>
              <a:off x="6093457" y="5304208"/>
              <a:ext cx="777777" cy="292388"/>
            </a:xfrm>
            <a:prstGeom prst="rect">
              <a:avLst/>
            </a:prstGeom>
            <a:ln w="57150">
              <a:noFill/>
            </a:ln>
          </p:spPr>
          <p:txBody>
            <a:bodyPr wrap="none">
              <a:spAutoFit/>
            </a:bodyPr>
            <a:lstStyle/>
            <a:p>
              <a:r>
                <a:rPr lang="en-US" sz="1300" b="1" dirty="0" smtClean="0">
                  <a:solidFill>
                    <a:schemeClr val="bg1"/>
                  </a:solidFill>
                  <a:latin typeface="Arial" pitchFamily="34" charset="0"/>
                  <a:ea typeface="Osaka" charset="-128"/>
                  <a:cs typeface="Arial" pitchFamily="34" charset="0"/>
                </a:rPr>
                <a:t>NSLS-II</a:t>
              </a:r>
              <a:endParaRPr lang="en-US" sz="1300" b="1" dirty="0">
                <a:solidFill>
                  <a:schemeClr val="bg1"/>
                </a:solidFill>
              </a:endParaRPr>
            </a:p>
          </p:txBody>
        </p:sp>
      </p:grpSp>
      <p:sp>
        <p:nvSpPr>
          <p:cNvPr id="6" name="Rectangle 5"/>
          <p:cNvSpPr/>
          <p:nvPr/>
        </p:nvSpPr>
        <p:spPr>
          <a:xfrm>
            <a:off x="0" y="134673"/>
            <a:ext cx="9147176" cy="850900"/>
          </a:xfrm>
          <a:prstGeom prst="rect">
            <a:avLst/>
          </a:prstGeom>
          <a:noFill/>
          <a:ln w="9525">
            <a:noFill/>
            <a:miter lim="800000"/>
            <a:headEnd/>
            <a:tailEnd/>
          </a:ln>
        </p:spPr>
        <p:txBody>
          <a:bodyPr anchor="ctr"/>
          <a:lstStyle/>
          <a:p>
            <a:pPr algn="ctr" eaLnBrk="0" hangingPunct="0">
              <a:lnSpc>
                <a:spcPct val="80000"/>
              </a:lnSpc>
              <a:defRPr/>
            </a:pPr>
            <a:r>
              <a:rPr lang="en-US" sz="2400" dirty="0" smtClean="0">
                <a:solidFill>
                  <a:srgbClr val="014B32"/>
                </a:solidFill>
                <a:cs typeface="Arial" charset="0"/>
              </a:rPr>
              <a:t>Some of the 32 Office of Science User Facilities</a:t>
            </a:r>
            <a:br>
              <a:rPr lang="en-US" sz="2400" dirty="0" smtClean="0">
                <a:solidFill>
                  <a:srgbClr val="014B32"/>
                </a:solidFill>
                <a:cs typeface="Arial" charset="0"/>
              </a:rPr>
            </a:br>
            <a:endParaRPr lang="en-US" sz="2400" dirty="0" smtClean="0">
              <a:solidFill>
                <a:srgbClr val="014B32"/>
              </a:solidFill>
              <a:cs typeface="Arial" charset="0"/>
            </a:endParaRPr>
          </a:p>
        </p:txBody>
      </p:sp>
      <p:sp>
        <p:nvSpPr>
          <p:cNvPr id="17" name="TextBox 16"/>
          <p:cNvSpPr txBox="1"/>
          <p:nvPr/>
        </p:nvSpPr>
        <p:spPr>
          <a:xfrm>
            <a:off x="-1" y="6364436"/>
            <a:ext cx="3609976" cy="507831"/>
          </a:xfrm>
          <a:prstGeom prst="rect">
            <a:avLst/>
          </a:prstGeom>
          <a:solidFill>
            <a:schemeClr val="bg2"/>
          </a:solidFill>
        </p:spPr>
        <p:txBody>
          <a:bodyPr wrap="square" rtlCol="0">
            <a:spAutoFit/>
          </a:bodyPr>
          <a:lstStyle/>
          <a:p>
            <a:pPr>
              <a:lnSpc>
                <a:spcPct val="90000"/>
              </a:lnSpc>
            </a:pPr>
            <a:r>
              <a:rPr lang="en-US" sz="1000" b="1" dirty="0" smtClean="0"/>
              <a:t>SNS ORNL; NERSC Computing Center, LBNL; NSTX, PPPL; STAR Detector, RHIC, BNL; APS, ANL; CEBAF, TJNAF; NSLS-II, BNL, </a:t>
            </a:r>
            <a:endParaRPr lang="en-US" sz="1000" b="1" dirty="0">
              <a:latin typeface="Arial" charset="0"/>
            </a:endParaRPr>
          </a:p>
        </p:txBody>
      </p:sp>
      <p:pic>
        <p:nvPicPr>
          <p:cNvPr id="11" name="Picture 10" descr="NSTX.jpg"/>
          <p:cNvPicPr>
            <a:picLocks noChangeAspect="1"/>
          </p:cNvPicPr>
          <p:nvPr/>
        </p:nvPicPr>
        <p:blipFill>
          <a:blip r:embed="rId4" cstate="print"/>
          <a:stretch>
            <a:fillRect/>
          </a:stretch>
        </p:blipFill>
        <p:spPr>
          <a:xfrm>
            <a:off x="7143978" y="805006"/>
            <a:ext cx="1943100" cy="2557350"/>
          </a:xfrm>
          <a:prstGeom prst="rect">
            <a:avLst/>
          </a:prstGeom>
          <a:ln w="57150">
            <a:solidFill>
              <a:srgbClr val="FF0000"/>
            </a:solidFill>
          </a:ln>
        </p:spPr>
      </p:pic>
      <p:pic>
        <p:nvPicPr>
          <p:cNvPr id="14" name="Picture 13" descr="5259-00209_monitor_proof01.jpg"/>
          <p:cNvPicPr>
            <a:picLocks noChangeAspect="1"/>
          </p:cNvPicPr>
          <p:nvPr/>
        </p:nvPicPr>
        <p:blipFill>
          <a:blip r:embed="rId5" cstate="print"/>
          <a:srcRect t="10276" r="6593" b="4362"/>
          <a:stretch>
            <a:fillRect/>
          </a:stretch>
        </p:blipFill>
        <p:spPr>
          <a:xfrm>
            <a:off x="5979144" y="4479827"/>
            <a:ext cx="3104469" cy="2326410"/>
          </a:xfrm>
          <a:prstGeom prst="rect">
            <a:avLst/>
          </a:prstGeom>
          <a:ln w="57150">
            <a:solidFill>
              <a:srgbClr val="FF0000"/>
            </a:solidFill>
          </a:ln>
        </p:spPr>
      </p:pic>
      <p:pic>
        <p:nvPicPr>
          <p:cNvPr id="16" name="Picture 15" descr="JLab Vert-1 (2-3-12 low-res).jpg"/>
          <p:cNvPicPr>
            <a:picLocks noChangeAspect="1"/>
          </p:cNvPicPr>
          <p:nvPr/>
        </p:nvPicPr>
        <p:blipFill>
          <a:blip r:embed="rId6" cstate="print"/>
          <a:srcRect l="613" t="21966" r="20816" b="9434"/>
          <a:stretch>
            <a:fillRect/>
          </a:stretch>
        </p:blipFill>
        <p:spPr>
          <a:xfrm rot="10800000">
            <a:off x="3726420" y="2682816"/>
            <a:ext cx="2549695" cy="4132055"/>
          </a:xfrm>
          <a:prstGeom prst="rect">
            <a:avLst/>
          </a:prstGeom>
          <a:ln w="57150">
            <a:solidFill>
              <a:srgbClr val="FF0000"/>
            </a:solidFill>
          </a:ln>
          <a:effectLst/>
        </p:spPr>
      </p:pic>
      <p:pic>
        <p:nvPicPr>
          <p:cNvPr id="15" name="Picture 14" descr="CN2-21-99-STAR-300.jpg"/>
          <p:cNvPicPr>
            <a:picLocks noChangeAspect="1"/>
          </p:cNvPicPr>
          <p:nvPr/>
        </p:nvPicPr>
        <p:blipFill>
          <a:blip r:embed="rId7" cstate="print"/>
          <a:srcRect t="4245"/>
          <a:stretch>
            <a:fillRect/>
          </a:stretch>
        </p:blipFill>
        <p:spPr>
          <a:xfrm>
            <a:off x="6359384" y="2682815"/>
            <a:ext cx="2727694" cy="2089005"/>
          </a:xfrm>
          <a:prstGeom prst="rect">
            <a:avLst/>
          </a:prstGeom>
          <a:ln w="57150">
            <a:solidFill>
              <a:srgbClr val="FF0000"/>
            </a:solidFill>
          </a:ln>
        </p:spPr>
      </p:pic>
      <p:sp>
        <p:nvSpPr>
          <p:cNvPr id="13" name="Slide Number Placeholder 2"/>
          <p:cNvSpPr>
            <a:spLocks noGrp="1"/>
          </p:cNvSpPr>
          <p:nvPr>
            <p:ph type="sldNum" sz="quarter" idx="11"/>
          </p:nvPr>
        </p:nvSpPr>
        <p:spPr>
          <a:xfrm>
            <a:off x="8413750" y="6353969"/>
            <a:ext cx="381000" cy="365125"/>
          </a:xfrm>
        </p:spPr>
        <p:txBody>
          <a:bodyPr vert="horz" lIns="91440" tIns="45720" rIns="91440" bIns="45720" rtlCol="0" anchor="ctr"/>
          <a:lstStyle/>
          <a:p>
            <a:pPr algn="ctr"/>
            <a:fld id="{6EEA275D-5A49-48A8-817D-44C3EA0A3A2F}" type="slidenum">
              <a:rPr lang="en-US" sz="1200">
                <a:solidFill>
                  <a:schemeClr val="bg1"/>
                </a:solidFill>
              </a:rPr>
              <a:pPr algn="ctr"/>
              <a:t>19</a:t>
            </a:fld>
            <a:endParaRPr lang="en-US" sz="1200" dirty="0">
              <a:solidFill>
                <a:schemeClr val="bg1"/>
              </a:solidFill>
            </a:endParaRPr>
          </a:p>
        </p:txBody>
      </p:sp>
      <p:pic>
        <p:nvPicPr>
          <p:cNvPr id="12" name="Picture 11" descr="hopper_small.jpg"/>
          <p:cNvPicPr>
            <a:picLocks noChangeAspect="1"/>
          </p:cNvPicPr>
          <p:nvPr/>
        </p:nvPicPr>
        <p:blipFill rotWithShape="1">
          <a:blip r:embed="rId8" cstate="print"/>
          <a:srcRect l="9492" b="14937"/>
          <a:stretch/>
        </p:blipFill>
        <p:spPr>
          <a:xfrm>
            <a:off x="3146710" y="820722"/>
            <a:ext cx="3918135" cy="1977069"/>
          </a:xfrm>
          <a:prstGeom prst="rect">
            <a:avLst/>
          </a:prstGeom>
          <a:ln w="57150">
            <a:solidFill>
              <a:srgbClr val="FF0000"/>
            </a:solidFill>
          </a:ln>
        </p:spPr>
      </p:pic>
      <p:pic>
        <p:nvPicPr>
          <p:cNvPr id="68610" name="Picture 2" descr="http://farm3.staticflickr.com/2545/4072165618_7e33bbe6c1_o.jp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1" r="8685"/>
          <a:stretch/>
        </p:blipFill>
        <p:spPr bwMode="auto">
          <a:xfrm>
            <a:off x="54593" y="808453"/>
            <a:ext cx="3593382" cy="2622540"/>
          </a:xfrm>
          <a:prstGeom prst="rect">
            <a:avLst/>
          </a:prstGeom>
          <a:noFill/>
          <a:ln w="57150">
            <a:solidFill>
              <a:srgbClr val="FF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732182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9"/>
          <p:cNvSpPr>
            <a:spLocks noGrp="1"/>
          </p:cNvSpPr>
          <p:nvPr>
            <p:ph type="sldNum" sz="quarter" idx="11"/>
          </p:nvPr>
        </p:nvSpPr>
        <p:spPr bwMode="auto">
          <a:prstGeom prst="rect">
            <a:avLst/>
          </a:prstGeom>
          <a:noFill/>
          <a:ln>
            <a:miter lim="800000"/>
            <a:headEnd/>
            <a:tailEnd/>
          </a:ln>
        </p:spPr>
        <p:txBody>
          <a:bodyPr wrap="square" numCol="1" anchorCtr="0" compatLnSpc="1">
            <a:prstTxWarp prst="textNoShape">
              <a:avLst/>
            </a:prstTxWarp>
          </a:bodyPr>
          <a:lstStyle/>
          <a:p>
            <a:pPr algn="r" fontAlgn="base">
              <a:spcBef>
                <a:spcPct val="0"/>
              </a:spcBef>
              <a:spcAft>
                <a:spcPct val="0"/>
              </a:spcAft>
            </a:pPr>
            <a:fld id="{90944929-F3F1-48F8-BC26-BA0BFE417CEF}" type="slidenum">
              <a:rPr lang="en-US" sz="1200" smtClean="0">
                <a:solidFill>
                  <a:srgbClr val="004B32"/>
                </a:solidFill>
                <a:latin typeface="Arial" charset="0"/>
                <a:cs typeface="Arial" charset="0"/>
              </a:rPr>
              <a:pPr algn="r" fontAlgn="base">
                <a:spcBef>
                  <a:spcPct val="0"/>
                </a:spcBef>
                <a:spcAft>
                  <a:spcPct val="0"/>
                </a:spcAft>
              </a:pPr>
              <a:t>2</a:t>
            </a:fld>
            <a:endParaRPr lang="en-US" sz="1200" dirty="0" smtClean="0">
              <a:solidFill>
                <a:srgbClr val="004B32"/>
              </a:solidFill>
              <a:latin typeface="Arial" charset="0"/>
              <a:cs typeface="Arial" charset="0"/>
            </a:endParaRPr>
          </a:p>
        </p:txBody>
      </p:sp>
      <p:sp>
        <p:nvSpPr>
          <p:cNvPr id="9218" name="Title 5"/>
          <p:cNvSpPr>
            <a:spLocks noGrp="1"/>
          </p:cNvSpPr>
          <p:nvPr>
            <p:ph type="title" idx="4294967295"/>
          </p:nvPr>
        </p:nvSpPr>
        <p:spPr>
          <a:xfrm>
            <a:off x="458788" y="2461754"/>
            <a:ext cx="8229600" cy="618609"/>
          </a:xfrm>
        </p:spPr>
        <p:txBody>
          <a:bodyPr lIns="91418" tIns="45709" rIns="91418" bIns="45709">
            <a:spAutoFit/>
          </a:bodyPr>
          <a:lstStyle/>
          <a:p>
            <a:pPr defTabSz="914608">
              <a:lnSpc>
                <a:spcPct val="95000"/>
              </a:lnSpc>
              <a:tabLst>
                <a:tab pos="1696726" algn="l"/>
              </a:tabLst>
            </a:pPr>
            <a:r>
              <a:rPr lang="en-US" sz="3600" b="1" dirty="0">
                <a:solidFill>
                  <a:srgbClr val="FF0000"/>
                </a:solidFill>
                <a:effectLst>
                  <a:outerShdw blurRad="38100" dist="38100" dir="2700000" algn="tl">
                    <a:srgbClr val="C0C0C0"/>
                  </a:outerShdw>
                </a:effectLst>
                <a:ea typeface="+mn-ea"/>
                <a:cs typeface="+mn-cs"/>
              </a:rPr>
              <a:t>The Department of Energy</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9"/>
          <p:cNvSpPr>
            <a:spLocks noGrp="1"/>
          </p:cNvSpPr>
          <p:nvPr>
            <p:ph type="sldNum" sz="quarter" idx="11"/>
          </p:nvPr>
        </p:nvSpPr>
        <p:spPr bwMode="auto">
          <a:prstGeom prst="rect">
            <a:avLst/>
          </a:prstGeom>
        </p:spPr>
        <p:txBody>
          <a:bodyPr vert="horz" lIns="91440" tIns="45720" rIns="91440" bIns="45720" rtlCol="0" anchor="ctr"/>
          <a:lstStyle/>
          <a:p>
            <a:pPr algn="ctr"/>
            <a:fld id="{90944929-F3F1-48F8-BC26-BA0BFE417CEF}" type="slidenum">
              <a:rPr lang="en-US" sz="1200"/>
              <a:pPr algn="ctr"/>
              <a:t>20</a:t>
            </a:fld>
            <a:endParaRPr lang="en-US" sz="1200" dirty="0"/>
          </a:p>
        </p:txBody>
      </p:sp>
      <p:sp>
        <p:nvSpPr>
          <p:cNvPr id="28674" name="Title 5"/>
          <p:cNvSpPr>
            <a:spLocks noGrp="1"/>
          </p:cNvSpPr>
          <p:nvPr>
            <p:ph type="title" idx="4294967295"/>
          </p:nvPr>
        </p:nvSpPr>
        <p:spPr>
          <a:xfrm>
            <a:off x="458788" y="2857545"/>
            <a:ext cx="8229600" cy="618609"/>
          </a:xfrm>
          <a:noFill/>
          <a:ln w="9525">
            <a:noFill/>
            <a:miter lim="800000"/>
            <a:headEnd/>
            <a:tailEnd/>
          </a:ln>
        </p:spPr>
        <p:txBody>
          <a:bodyPr vert="horz" wrap="square" lIns="91418" tIns="45709" rIns="91418" bIns="45709" numCol="1" anchor="ctr" anchorCtr="0" compatLnSpc="1">
            <a:prstTxWarp prst="textNoShape">
              <a:avLst/>
            </a:prstTxWarp>
            <a:spAutoFit/>
          </a:bodyPr>
          <a:lstStyle/>
          <a:p>
            <a:pPr defTabSz="914608">
              <a:lnSpc>
                <a:spcPct val="95000"/>
              </a:lnSpc>
              <a:tabLst>
                <a:tab pos="1696726" algn="l"/>
              </a:tabLst>
            </a:pPr>
            <a:r>
              <a:rPr lang="en-US" sz="3600" b="1" dirty="0">
                <a:solidFill>
                  <a:srgbClr val="FF0000"/>
                </a:solidFill>
                <a:effectLst>
                  <a:outerShdw blurRad="38100" dist="38100" dir="2700000" algn="tl">
                    <a:srgbClr val="C0C0C0"/>
                  </a:outerShdw>
                </a:effectLst>
                <a:ea typeface="+mn-ea"/>
                <a:cs typeface="+mn-cs"/>
              </a:rPr>
              <a:t>The Energy Challenge</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 name="Rectangle 136"/>
          <p:cNvSpPr/>
          <p:nvPr/>
        </p:nvSpPr>
        <p:spPr>
          <a:xfrm>
            <a:off x="0" y="5702301"/>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3" name="Title 2"/>
          <p:cNvSpPr>
            <a:spLocks noGrp="1"/>
          </p:cNvSpPr>
          <p:nvPr>
            <p:ph type="title"/>
          </p:nvPr>
        </p:nvSpPr>
        <p:spPr>
          <a:xfrm>
            <a:off x="0" y="110219"/>
            <a:ext cx="9144000" cy="598714"/>
          </a:xfrm>
        </p:spPr>
        <p:txBody>
          <a:bodyPr/>
          <a:lstStyle/>
          <a:p>
            <a:pPr>
              <a:lnSpc>
                <a:spcPct val="80000"/>
              </a:lnSpc>
            </a:pPr>
            <a:r>
              <a:rPr lang="en-US" dirty="0" smtClean="0">
                <a:latin typeface="Arial" charset="0"/>
                <a:cs typeface="Arial" charset="0"/>
              </a:rPr>
              <a:t>400 Years of Energy Use in the U.S.</a:t>
            </a:r>
            <a:br>
              <a:rPr lang="en-US" dirty="0" smtClean="0">
                <a:latin typeface="Arial" charset="0"/>
                <a:cs typeface="Arial" charset="0"/>
              </a:rPr>
            </a:br>
            <a:r>
              <a:rPr lang="en-US" b="1" i="1" dirty="0" smtClean="0">
                <a:effectLst>
                  <a:outerShdw blurRad="38100" dist="38100" dir="2700000" algn="tl">
                    <a:srgbClr val="C0C0C0"/>
                  </a:outerShdw>
                </a:effectLst>
              </a:rPr>
              <a:t> </a:t>
            </a:r>
            <a:r>
              <a:rPr lang="en-US" sz="1800" i="1" dirty="0" smtClean="0">
                <a:solidFill>
                  <a:schemeClr val="tx1"/>
                </a:solidFill>
              </a:rPr>
              <a:t>19</a:t>
            </a:r>
            <a:r>
              <a:rPr lang="en-US" sz="1800" i="1" baseline="30000" dirty="0" smtClean="0">
                <a:solidFill>
                  <a:schemeClr val="tx1"/>
                </a:solidFill>
              </a:rPr>
              <a:t>th</a:t>
            </a:r>
            <a:r>
              <a:rPr lang="en-US" sz="1800" i="1" dirty="0" smtClean="0">
                <a:solidFill>
                  <a:schemeClr val="tx1"/>
                </a:solidFill>
              </a:rPr>
              <a:t> C discoveries and 20</a:t>
            </a:r>
            <a:r>
              <a:rPr lang="en-US" sz="1800" i="1" baseline="30000" dirty="0" smtClean="0">
                <a:solidFill>
                  <a:schemeClr val="tx1"/>
                </a:solidFill>
              </a:rPr>
              <a:t>th</a:t>
            </a:r>
            <a:r>
              <a:rPr lang="en-US" sz="1800" i="1" dirty="0" smtClean="0">
                <a:solidFill>
                  <a:schemeClr val="tx1"/>
                </a:solidFill>
              </a:rPr>
              <a:t> C technologies are very much part of today’s infrastructure</a:t>
            </a:r>
            <a:endParaRPr lang="en-US" sz="1800" i="1" dirty="0">
              <a:solidFill>
                <a:schemeClr val="tx1"/>
              </a:solidFill>
            </a:endParaRPr>
          </a:p>
        </p:txBody>
      </p:sp>
      <p:sp>
        <p:nvSpPr>
          <p:cNvPr id="38" name="Rectangle 2"/>
          <p:cNvSpPr>
            <a:spLocks noChangeArrowheads="1"/>
          </p:cNvSpPr>
          <p:nvPr/>
        </p:nvSpPr>
        <p:spPr bwMode="auto">
          <a:xfrm>
            <a:off x="7822047" y="1156169"/>
            <a:ext cx="565727"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39" name="Rectangle 3"/>
          <p:cNvSpPr>
            <a:spLocks noChangeArrowheads="1"/>
          </p:cNvSpPr>
          <p:nvPr/>
        </p:nvSpPr>
        <p:spPr bwMode="auto">
          <a:xfrm>
            <a:off x="8126559" y="2474260"/>
            <a:ext cx="620568"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0" name="Rectangle 4"/>
          <p:cNvSpPr>
            <a:spLocks noChangeArrowheads="1"/>
          </p:cNvSpPr>
          <p:nvPr/>
        </p:nvSpPr>
        <p:spPr bwMode="auto">
          <a:xfrm>
            <a:off x="6419273" y="3426760"/>
            <a:ext cx="346364"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1" name="Rectangle 5"/>
          <p:cNvSpPr>
            <a:spLocks noChangeArrowheads="1"/>
          </p:cNvSpPr>
          <p:nvPr/>
        </p:nvSpPr>
        <p:spPr bwMode="auto">
          <a:xfrm>
            <a:off x="6788727" y="2185707"/>
            <a:ext cx="907762" cy="655544"/>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2" name="Rectangle 6"/>
          <p:cNvSpPr>
            <a:spLocks noChangeArrowheads="1"/>
          </p:cNvSpPr>
          <p:nvPr/>
        </p:nvSpPr>
        <p:spPr bwMode="auto">
          <a:xfrm>
            <a:off x="8472922" y="3325907"/>
            <a:ext cx="385329" cy="900673"/>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3" name="Rectangle 7"/>
          <p:cNvSpPr>
            <a:spLocks noChangeArrowheads="1"/>
          </p:cNvSpPr>
          <p:nvPr/>
        </p:nvSpPr>
        <p:spPr bwMode="auto">
          <a:xfrm>
            <a:off x="4994853" y="4590771"/>
            <a:ext cx="347806" cy="259136"/>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grpSp>
        <p:nvGrpSpPr>
          <p:cNvPr id="2" name="Group 8"/>
          <p:cNvGrpSpPr>
            <a:grpSpLocks/>
          </p:cNvGrpSpPr>
          <p:nvPr/>
        </p:nvGrpSpPr>
        <p:grpSpPr bwMode="auto">
          <a:xfrm>
            <a:off x="-4330" y="770965"/>
            <a:ext cx="9148330" cy="4888566"/>
            <a:chOff x="-3" y="489"/>
            <a:chExt cx="6339" cy="3489"/>
          </a:xfrm>
        </p:grpSpPr>
        <p:grpSp>
          <p:nvGrpSpPr>
            <p:cNvPr id="4" name="Group 9"/>
            <p:cNvGrpSpPr>
              <a:grpSpLocks/>
            </p:cNvGrpSpPr>
            <p:nvPr/>
          </p:nvGrpSpPr>
          <p:grpSpPr bwMode="auto">
            <a:xfrm>
              <a:off x="-3" y="489"/>
              <a:ext cx="6243" cy="3489"/>
              <a:chOff x="-3" y="489"/>
              <a:chExt cx="6243" cy="3489"/>
            </a:xfrm>
          </p:grpSpPr>
          <p:pic>
            <p:nvPicPr>
              <p:cNvPr id="52" name="Picture 10"/>
              <p:cNvPicPr>
                <a:picLocks noChangeAspect="1" noChangeArrowheads="1"/>
              </p:cNvPicPr>
              <p:nvPr/>
            </p:nvPicPr>
            <p:blipFill>
              <a:blip r:embed="rId2" cstate="print"/>
              <a:srcRect l="856" t="22350" r="186" b="1826"/>
              <a:stretch>
                <a:fillRect/>
              </a:stretch>
            </p:blipFill>
            <p:spPr bwMode="auto">
              <a:xfrm>
                <a:off x="143" y="511"/>
                <a:ext cx="6043" cy="3457"/>
              </a:xfrm>
              <a:prstGeom prst="rect">
                <a:avLst/>
              </a:prstGeom>
              <a:noFill/>
              <a:ln w="9525">
                <a:noFill/>
                <a:miter lim="800000"/>
                <a:headEnd/>
                <a:tailEnd/>
              </a:ln>
              <a:effectLst/>
            </p:spPr>
          </p:pic>
          <p:sp>
            <p:nvSpPr>
              <p:cNvPr id="53" name="Rectangle 11"/>
              <p:cNvSpPr>
                <a:spLocks noChangeArrowheads="1"/>
              </p:cNvSpPr>
              <p:nvPr/>
            </p:nvSpPr>
            <p:spPr bwMode="auto">
              <a:xfrm>
                <a:off x="5420" y="771"/>
                <a:ext cx="392"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4" name="Rectangle 12"/>
              <p:cNvSpPr>
                <a:spLocks noChangeArrowheads="1"/>
              </p:cNvSpPr>
              <p:nvPr/>
            </p:nvSpPr>
            <p:spPr bwMode="auto">
              <a:xfrm>
                <a:off x="5631" y="1713"/>
                <a:ext cx="43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5" name="Rectangle 13"/>
              <p:cNvSpPr>
                <a:spLocks noChangeArrowheads="1"/>
              </p:cNvSpPr>
              <p:nvPr/>
            </p:nvSpPr>
            <p:spPr bwMode="auto">
              <a:xfrm>
                <a:off x="4448" y="239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6" name="Rectangle 14"/>
              <p:cNvSpPr>
                <a:spLocks noChangeArrowheads="1"/>
              </p:cNvSpPr>
              <p:nvPr/>
            </p:nvSpPr>
            <p:spPr bwMode="auto">
              <a:xfrm>
                <a:off x="4704" y="1506"/>
                <a:ext cx="629" cy="46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7" name="Rectangle 15"/>
              <p:cNvSpPr>
                <a:spLocks noChangeArrowheads="1"/>
              </p:cNvSpPr>
              <p:nvPr/>
            </p:nvSpPr>
            <p:spPr bwMode="auto">
              <a:xfrm>
                <a:off x="5871" y="2320"/>
                <a:ext cx="267" cy="64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8" name="Rectangle 16"/>
              <p:cNvSpPr>
                <a:spLocks noChangeArrowheads="1"/>
              </p:cNvSpPr>
              <p:nvPr/>
            </p:nvSpPr>
            <p:spPr bwMode="auto">
              <a:xfrm>
                <a:off x="3461" y="322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 name="Text Box 20"/>
              <p:cNvSpPr txBox="1">
                <a:spLocks noChangeArrowheads="1"/>
              </p:cNvSpPr>
              <p:nvPr/>
            </p:nvSpPr>
            <p:spPr bwMode="auto">
              <a:xfrm>
                <a:off x="5003" y="702"/>
                <a:ext cx="642"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CE0045"/>
                    </a:solidFill>
                    <a:latin typeface="Arial Narrow" pitchFamily="34" charset="0"/>
                  </a:rPr>
                  <a:t>Petroleum</a:t>
                </a:r>
              </a:p>
            </p:txBody>
          </p:sp>
          <p:sp>
            <p:nvSpPr>
              <p:cNvPr id="65" name="Line 23"/>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66" name="Rectangle 24"/>
              <p:cNvSpPr>
                <a:spLocks noChangeArrowheads="1"/>
              </p:cNvSpPr>
              <p:nvPr/>
            </p:nvSpPr>
            <p:spPr bwMode="auto">
              <a:xfrm>
                <a:off x="154" y="3690"/>
                <a:ext cx="6086" cy="28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 name="Text Box 25"/>
              <p:cNvSpPr txBox="1">
                <a:spLocks noChangeArrowheads="1"/>
              </p:cNvSpPr>
              <p:nvPr/>
            </p:nvSpPr>
            <p:spPr bwMode="auto">
              <a:xfrm>
                <a:off x="494"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1650</a:t>
                </a:r>
              </a:p>
            </p:txBody>
          </p:sp>
          <p:sp>
            <p:nvSpPr>
              <p:cNvPr id="68" name="Text Box 26"/>
              <p:cNvSpPr txBox="1">
                <a:spLocks noChangeArrowheads="1"/>
              </p:cNvSpPr>
              <p:nvPr/>
            </p:nvSpPr>
            <p:spPr bwMode="auto">
              <a:xfrm>
                <a:off x="1239"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1700</a:t>
                </a:r>
              </a:p>
            </p:txBody>
          </p:sp>
          <p:sp>
            <p:nvSpPr>
              <p:cNvPr id="69" name="Text Box 27"/>
              <p:cNvSpPr txBox="1">
                <a:spLocks noChangeArrowheads="1"/>
              </p:cNvSpPr>
              <p:nvPr/>
            </p:nvSpPr>
            <p:spPr bwMode="auto">
              <a:xfrm>
                <a:off x="1985"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1750</a:t>
                </a:r>
              </a:p>
            </p:txBody>
          </p:sp>
          <p:sp>
            <p:nvSpPr>
              <p:cNvPr id="70" name="Text Box 28"/>
              <p:cNvSpPr txBox="1">
                <a:spLocks noChangeArrowheads="1"/>
              </p:cNvSpPr>
              <p:nvPr/>
            </p:nvSpPr>
            <p:spPr bwMode="auto">
              <a:xfrm>
                <a:off x="2731"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1800</a:t>
                </a:r>
              </a:p>
            </p:txBody>
          </p:sp>
          <p:sp>
            <p:nvSpPr>
              <p:cNvPr id="71" name="Text Box 29"/>
              <p:cNvSpPr txBox="1">
                <a:spLocks noChangeArrowheads="1"/>
              </p:cNvSpPr>
              <p:nvPr/>
            </p:nvSpPr>
            <p:spPr bwMode="auto">
              <a:xfrm>
                <a:off x="3476"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1850</a:t>
                </a:r>
              </a:p>
            </p:txBody>
          </p:sp>
          <p:sp>
            <p:nvSpPr>
              <p:cNvPr id="72" name="Text Box 30"/>
              <p:cNvSpPr txBox="1">
                <a:spLocks noChangeArrowheads="1"/>
              </p:cNvSpPr>
              <p:nvPr/>
            </p:nvSpPr>
            <p:spPr bwMode="auto">
              <a:xfrm>
                <a:off x="4222"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1900</a:t>
                </a:r>
              </a:p>
            </p:txBody>
          </p:sp>
          <p:sp>
            <p:nvSpPr>
              <p:cNvPr id="73" name="Text Box 31"/>
              <p:cNvSpPr txBox="1">
                <a:spLocks noChangeArrowheads="1"/>
              </p:cNvSpPr>
              <p:nvPr/>
            </p:nvSpPr>
            <p:spPr bwMode="auto">
              <a:xfrm>
                <a:off x="4968"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1950</a:t>
                </a:r>
              </a:p>
            </p:txBody>
          </p:sp>
          <p:sp>
            <p:nvSpPr>
              <p:cNvPr id="74" name="Text Box 32"/>
              <p:cNvSpPr txBox="1">
                <a:spLocks noChangeArrowheads="1"/>
              </p:cNvSpPr>
              <p:nvPr/>
            </p:nvSpPr>
            <p:spPr bwMode="auto">
              <a:xfrm>
                <a:off x="5714"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2000</a:t>
                </a:r>
              </a:p>
            </p:txBody>
          </p:sp>
          <p:sp>
            <p:nvSpPr>
              <p:cNvPr id="75" name="Rectangle 33"/>
              <p:cNvSpPr>
                <a:spLocks noChangeArrowheads="1"/>
              </p:cNvSpPr>
              <p:nvPr/>
            </p:nvSpPr>
            <p:spPr bwMode="auto">
              <a:xfrm>
                <a:off x="54" y="489"/>
                <a:ext cx="366" cy="323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6" name="Rectangle 34"/>
              <p:cNvSpPr>
                <a:spLocks noChangeArrowheads="1"/>
              </p:cNvSpPr>
              <p:nvPr/>
            </p:nvSpPr>
            <p:spPr bwMode="auto">
              <a:xfrm>
                <a:off x="202" y="277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10</a:t>
                </a:r>
              </a:p>
            </p:txBody>
          </p:sp>
          <p:sp>
            <p:nvSpPr>
              <p:cNvPr id="77" name="Rectangle 35"/>
              <p:cNvSpPr>
                <a:spLocks noChangeArrowheads="1"/>
              </p:cNvSpPr>
              <p:nvPr/>
            </p:nvSpPr>
            <p:spPr bwMode="auto">
              <a:xfrm>
                <a:off x="202" y="208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a:t>
                </a:r>
              </a:p>
            </p:txBody>
          </p:sp>
          <p:sp>
            <p:nvSpPr>
              <p:cNvPr id="78" name="Rectangle 36"/>
              <p:cNvSpPr>
                <a:spLocks noChangeArrowheads="1"/>
              </p:cNvSpPr>
              <p:nvPr/>
            </p:nvSpPr>
            <p:spPr bwMode="auto">
              <a:xfrm>
                <a:off x="202" y="140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30</a:t>
                </a:r>
              </a:p>
            </p:txBody>
          </p:sp>
          <p:sp>
            <p:nvSpPr>
              <p:cNvPr id="79" name="Rectangle 37"/>
              <p:cNvSpPr>
                <a:spLocks noChangeArrowheads="1"/>
              </p:cNvSpPr>
              <p:nvPr/>
            </p:nvSpPr>
            <p:spPr bwMode="auto">
              <a:xfrm>
                <a:off x="202" y="71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40</a:t>
                </a:r>
              </a:p>
            </p:txBody>
          </p:sp>
          <p:sp>
            <p:nvSpPr>
              <p:cNvPr id="80" name="Rectangle 38"/>
              <p:cNvSpPr>
                <a:spLocks noChangeArrowheads="1"/>
              </p:cNvSpPr>
              <p:nvPr/>
            </p:nvSpPr>
            <p:spPr bwMode="auto">
              <a:xfrm>
                <a:off x="275" y="3458"/>
                <a:ext cx="217"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0</a:t>
                </a:r>
              </a:p>
            </p:txBody>
          </p:sp>
          <p:sp>
            <p:nvSpPr>
              <p:cNvPr id="81" name="Rectangle 39"/>
              <p:cNvSpPr>
                <a:spLocks noChangeArrowheads="1"/>
              </p:cNvSpPr>
              <p:nvPr/>
            </p:nvSpPr>
            <p:spPr bwMode="auto">
              <a:xfrm rot="16200000">
                <a:off x="-536" y="1886"/>
                <a:ext cx="1322" cy="256"/>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Quadrillion Btu</a:t>
                </a:r>
              </a:p>
            </p:txBody>
          </p:sp>
          <p:sp>
            <p:nvSpPr>
              <p:cNvPr id="82" name="Text Box 40"/>
              <p:cNvSpPr txBox="1">
                <a:spLocks noChangeArrowheads="1"/>
              </p:cNvSpPr>
              <p:nvPr/>
            </p:nvSpPr>
            <p:spPr bwMode="auto">
              <a:xfrm>
                <a:off x="559" y="725"/>
                <a:ext cx="2882" cy="264"/>
              </a:xfrm>
              <a:prstGeom prst="rect">
                <a:avLst/>
              </a:prstGeom>
              <a:noFill/>
              <a:ln w="9525">
                <a:noFill/>
                <a:miter lim="800000"/>
                <a:headEnd/>
                <a:tailEnd/>
              </a:ln>
              <a:effectLst/>
            </p:spPr>
            <p:txBody>
              <a:bodyPr wrap="square" lIns="91429" tIns="45715" rIns="91429" bIns="45715">
                <a:spAutoFit/>
              </a:bodyPr>
              <a:lstStyle/>
              <a:p>
                <a:pPr defTabSz="914501"/>
                <a:r>
                  <a:rPr lang="en-US" b="1" dirty="0">
                    <a:solidFill>
                      <a:schemeClr val="tx1"/>
                    </a:solidFill>
                    <a:latin typeface="Arial Narrow" pitchFamily="34" charset="0"/>
                  </a:rPr>
                  <a:t>U.S. Energy Consumption by Source</a:t>
                </a:r>
              </a:p>
            </p:txBody>
          </p:sp>
        </p:grpSp>
        <p:sp>
          <p:nvSpPr>
            <p:cNvPr id="46" name="Text Box 41"/>
            <p:cNvSpPr txBox="1">
              <a:spLocks noChangeArrowheads="1"/>
            </p:cNvSpPr>
            <p:nvPr/>
          </p:nvSpPr>
          <p:spPr bwMode="auto">
            <a:xfrm>
              <a:off x="3551" y="3072"/>
              <a:ext cx="361"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691D0B"/>
                  </a:solidFill>
                  <a:latin typeface="Arial Narrow" pitchFamily="34" charset="0"/>
                </a:rPr>
                <a:t>Wood</a:t>
              </a:r>
            </a:p>
          </p:txBody>
        </p:sp>
        <p:sp>
          <p:nvSpPr>
            <p:cNvPr id="47" name="Text Box 42"/>
            <p:cNvSpPr txBox="1">
              <a:spLocks noChangeArrowheads="1"/>
            </p:cNvSpPr>
            <p:nvPr/>
          </p:nvSpPr>
          <p:spPr bwMode="auto">
            <a:xfrm>
              <a:off x="4491" y="1653"/>
              <a:ext cx="840" cy="395"/>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008000"/>
                  </a:solidFill>
                  <a:latin typeface="Arial Narrow" pitchFamily="34" charset="0"/>
                </a:rPr>
                <a:t>Hydroelectric</a:t>
              </a:r>
            </a:p>
            <a:p>
              <a:pPr defTabSz="914501"/>
              <a:r>
                <a:rPr lang="en-US" b="1" dirty="0">
                  <a:solidFill>
                    <a:srgbClr val="008000"/>
                  </a:solidFill>
                  <a:latin typeface="Arial Narrow" pitchFamily="34" charset="0"/>
                </a:rPr>
                <a:t>Power</a:t>
              </a:r>
            </a:p>
          </p:txBody>
        </p:sp>
        <p:sp>
          <p:nvSpPr>
            <p:cNvPr id="48" name="Text Box 43"/>
            <p:cNvSpPr txBox="1">
              <a:spLocks noChangeArrowheads="1"/>
            </p:cNvSpPr>
            <p:nvPr/>
          </p:nvSpPr>
          <p:spPr bwMode="auto">
            <a:xfrm>
              <a:off x="4341" y="2377"/>
              <a:ext cx="284"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chemeClr val="tx1"/>
                  </a:solidFill>
                  <a:latin typeface="Arial Narrow" pitchFamily="34" charset="0"/>
                </a:rPr>
                <a:t>Coal</a:t>
              </a:r>
            </a:p>
          </p:txBody>
        </p:sp>
        <p:sp>
          <p:nvSpPr>
            <p:cNvPr id="50" name="Text Box 45"/>
            <p:cNvSpPr txBox="1">
              <a:spLocks noChangeArrowheads="1"/>
            </p:cNvSpPr>
            <p:nvPr/>
          </p:nvSpPr>
          <p:spPr bwMode="auto">
            <a:xfrm>
              <a:off x="5598" y="1652"/>
              <a:ext cx="738"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0033CC"/>
                  </a:solidFill>
                  <a:latin typeface="Arial Narrow" pitchFamily="34" charset="0"/>
                </a:rPr>
                <a:t>Natural Gas</a:t>
              </a:r>
            </a:p>
          </p:txBody>
        </p:sp>
        <p:sp>
          <p:nvSpPr>
            <p:cNvPr id="51" name="Text Box 46"/>
            <p:cNvSpPr txBox="1">
              <a:spLocks noChangeArrowheads="1"/>
            </p:cNvSpPr>
            <p:nvPr/>
          </p:nvSpPr>
          <p:spPr bwMode="auto">
            <a:xfrm>
              <a:off x="5766" y="2442"/>
              <a:ext cx="570" cy="494"/>
            </a:xfrm>
            <a:prstGeom prst="rect">
              <a:avLst/>
            </a:prstGeom>
            <a:solidFill>
              <a:schemeClr val="bg1"/>
            </a:solidFill>
            <a:ln w="9525">
              <a:noFill/>
              <a:miter lim="800000"/>
              <a:headEnd/>
              <a:tailEnd/>
            </a:ln>
            <a:effectLst/>
          </p:spPr>
          <p:txBody>
            <a:bodyPr lIns="0" tIns="0" rIns="0" bIns="0">
              <a:spAutoFit/>
            </a:bodyPr>
            <a:lstStyle/>
            <a:p>
              <a:pPr defTabSz="914501">
                <a:lnSpc>
                  <a:spcPts val="1800"/>
                </a:lnSpc>
              </a:pPr>
              <a:r>
                <a:rPr lang="en-US" b="1" dirty="0">
                  <a:solidFill>
                    <a:srgbClr val="800080"/>
                  </a:solidFill>
                  <a:latin typeface="Arial Narrow" pitchFamily="34" charset="0"/>
                </a:rPr>
                <a:t>Nuclear Electric Power</a:t>
              </a:r>
            </a:p>
          </p:txBody>
        </p:sp>
      </p:grpSp>
      <p:sp>
        <p:nvSpPr>
          <p:cNvPr id="83" name="Rectangle 47"/>
          <p:cNvSpPr>
            <a:spLocks noChangeArrowheads="1"/>
          </p:cNvSpPr>
          <p:nvPr/>
        </p:nvSpPr>
        <p:spPr bwMode="auto">
          <a:xfrm>
            <a:off x="101024" y="952501"/>
            <a:ext cx="528205" cy="4347043"/>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grpSp>
        <p:nvGrpSpPr>
          <p:cNvPr id="5" name="Group 48"/>
          <p:cNvGrpSpPr>
            <a:grpSpLocks/>
          </p:cNvGrpSpPr>
          <p:nvPr/>
        </p:nvGrpSpPr>
        <p:grpSpPr bwMode="auto">
          <a:xfrm>
            <a:off x="-4330" y="1080528"/>
            <a:ext cx="737466" cy="4209210"/>
            <a:chOff x="-3" y="717"/>
            <a:chExt cx="511" cy="3005"/>
          </a:xfrm>
        </p:grpSpPr>
        <p:sp>
          <p:nvSpPr>
            <p:cNvPr id="85" name="Line 49"/>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87" name="Rectangle 51"/>
            <p:cNvSpPr>
              <a:spLocks noChangeArrowheads="1"/>
            </p:cNvSpPr>
            <p:nvPr/>
          </p:nvSpPr>
          <p:spPr bwMode="auto">
            <a:xfrm>
              <a:off x="202" y="277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10</a:t>
              </a:r>
            </a:p>
          </p:txBody>
        </p:sp>
        <p:sp>
          <p:nvSpPr>
            <p:cNvPr id="88" name="Rectangle 52"/>
            <p:cNvSpPr>
              <a:spLocks noChangeArrowheads="1"/>
            </p:cNvSpPr>
            <p:nvPr/>
          </p:nvSpPr>
          <p:spPr bwMode="auto">
            <a:xfrm>
              <a:off x="202" y="208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a:t>
              </a:r>
            </a:p>
          </p:txBody>
        </p:sp>
        <p:sp>
          <p:nvSpPr>
            <p:cNvPr id="89" name="Rectangle 53"/>
            <p:cNvSpPr>
              <a:spLocks noChangeArrowheads="1"/>
            </p:cNvSpPr>
            <p:nvPr/>
          </p:nvSpPr>
          <p:spPr bwMode="auto">
            <a:xfrm>
              <a:off x="202" y="140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30</a:t>
              </a:r>
            </a:p>
          </p:txBody>
        </p:sp>
        <p:sp>
          <p:nvSpPr>
            <p:cNvPr id="90" name="Rectangle 54"/>
            <p:cNvSpPr>
              <a:spLocks noChangeArrowheads="1"/>
            </p:cNvSpPr>
            <p:nvPr/>
          </p:nvSpPr>
          <p:spPr bwMode="auto">
            <a:xfrm>
              <a:off x="202" y="71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40</a:t>
              </a:r>
            </a:p>
          </p:txBody>
        </p:sp>
        <p:sp>
          <p:nvSpPr>
            <p:cNvPr id="91" name="Rectangle 55"/>
            <p:cNvSpPr>
              <a:spLocks noChangeArrowheads="1"/>
            </p:cNvSpPr>
            <p:nvPr/>
          </p:nvSpPr>
          <p:spPr bwMode="auto">
            <a:xfrm>
              <a:off x="275" y="3458"/>
              <a:ext cx="217"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0</a:t>
              </a:r>
            </a:p>
          </p:txBody>
        </p:sp>
        <p:sp>
          <p:nvSpPr>
            <p:cNvPr id="92" name="Rectangle 56"/>
            <p:cNvSpPr>
              <a:spLocks noChangeArrowheads="1"/>
            </p:cNvSpPr>
            <p:nvPr/>
          </p:nvSpPr>
          <p:spPr bwMode="auto">
            <a:xfrm rot="16200000">
              <a:off x="-536" y="1886"/>
              <a:ext cx="1322" cy="256"/>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Quadrillion Btu</a:t>
              </a:r>
            </a:p>
          </p:txBody>
        </p:sp>
      </p:grpSp>
      <p:grpSp>
        <p:nvGrpSpPr>
          <p:cNvPr id="6" name="Group 70"/>
          <p:cNvGrpSpPr>
            <a:grpSpLocks/>
          </p:cNvGrpSpPr>
          <p:nvPr/>
        </p:nvGrpSpPr>
        <p:grpSpPr bwMode="auto">
          <a:xfrm>
            <a:off x="5916474" y="5176277"/>
            <a:ext cx="1287319" cy="1735511"/>
            <a:chOff x="4082" y="3641"/>
            <a:chExt cx="892" cy="1239"/>
          </a:xfrm>
        </p:grpSpPr>
        <p:sp>
          <p:nvSpPr>
            <p:cNvPr id="95" name="Line 71"/>
            <p:cNvSpPr>
              <a:spLocks noChangeShapeType="1"/>
            </p:cNvSpPr>
            <p:nvPr/>
          </p:nvSpPr>
          <p:spPr bwMode="auto">
            <a:xfrm flipV="1">
              <a:off x="4813"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pic>
          <p:nvPicPr>
            <p:cNvPr id="96" name="Picture 72" descr="powerlines1152"/>
            <p:cNvPicPr>
              <a:picLocks noChangeAspect="1" noChangeArrowheads="1"/>
            </p:cNvPicPr>
            <p:nvPr/>
          </p:nvPicPr>
          <p:blipFill>
            <a:blip r:embed="rId3" cstate="print"/>
            <a:srcRect/>
            <a:stretch>
              <a:fillRect/>
            </a:stretch>
          </p:blipFill>
          <p:spPr bwMode="auto">
            <a:xfrm>
              <a:off x="4146" y="3907"/>
              <a:ext cx="726" cy="973"/>
            </a:xfrm>
            <a:prstGeom prst="rect">
              <a:avLst/>
            </a:prstGeom>
            <a:noFill/>
            <a:ln w="12700">
              <a:solidFill>
                <a:schemeClr val="tx1"/>
              </a:solidFill>
              <a:miter lim="800000"/>
              <a:headEnd/>
              <a:tailEnd/>
            </a:ln>
          </p:spPr>
        </p:pic>
        <p:sp>
          <p:nvSpPr>
            <p:cNvPr id="97" name="Text Box 73"/>
            <p:cNvSpPr txBox="1">
              <a:spLocks noChangeArrowheads="1"/>
            </p:cNvSpPr>
            <p:nvPr/>
          </p:nvSpPr>
          <p:spPr bwMode="auto">
            <a:xfrm>
              <a:off x="4082" y="3888"/>
              <a:ext cx="892" cy="242"/>
            </a:xfrm>
            <a:prstGeom prst="rect">
              <a:avLst/>
            </a:prstGeom>
            <a:noFill/>
            <a:ln w="9525">
              <a:noFill/>
              <a:miter lim="800000"/>
              <a:headEnd/>
              <a:tailEnd/>
            </a:ln>
            <a:effectLst/>
          </p:spPr>
          <p:txBody>
            <a:bodyPr wrap="square" lIns="91429" tIns="45715" rIns="91429" bIns="45715">
              <a:spAutoFit/>
            </a:bodyPr>
            <a:lstStyle/>
            <a:p>
              <a:pPr defTabSz="914501"/>
              <a:r>
                <a:rPr lang="en-US" sz="800" dirty="0">
                  <a:solidFill>
                    <a:schemeClr val="bg1"/>
                  </a:solidFill>
                </a:rPr>
                <a:t>Rural Electrification Act, </a:t>
              </a:r>
            </a:p>
            <a:p>
              <a:pPr defTabSz="914501"/>
              <a:r>
                <a:rPr lang="en-US" sz="800" dirty="0">
                  <a:solidFill>
                    <a:schemeClr val="bg1"/>
                  </a:solidFill>
                </a:rPr>
                <a:t>1935</a:t>
              </a:r>
            </a:p>
          </p:txBody>
        </p:sp>
      </p:grpSp>
      <p:grpSp>
        <p:nvGrpSpPr>
          <p:cNvPr id="7" name="Group 89"/>
          <p:cNvGrpSpPr>
            <a:grpSpLocks/>
          </p:cNvGrpSpPr>
          <p:nvPr/>
        </p:nvGrpSpPr>
        <p:grpSpPr bwMode="auto">
          <a:xfrm>
            <a:off x="3586308" y="5176277"/>
            <a:ext cx="2216728" cy="1750919"/>
            <a:chOff x="2485" y="3641"/>
            <a:chExt cx="1536" cy="1250"/>
          </a:xfrm>
        </p:grpSpPr>
        <p:sp>
          <p:nvSpPr>
            <p:cNvPr id="107" name="Line 90"/>
            <p:cNvSpPr>
              <a:spLocks noChangeShapeType="1"/>
            </p:cNvSpPr>
            <p:nvPr/>
          </p:nvSpPr>
          <p:spPr bwMode="auto">
            <a:xfrm flipV="1">
              <a:off x="3349"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sp>
          <p:nvSpPr>
            <p:cNvPr id="108" name="Text Box 91"/>
            <p:cNvSpPr txBox="1">
              <a:spLocks noChangeArrowheads="1"/>
            </p:cNvSpPr>
            <p:nvPr/>
          </p:nvSpPr>
          <p:spPr bwMode="auto">
            <a:xfrm>
              <a:off x="2485" y="4726"/>
              <a:ext cx="1536" cy="165"/>
            </a:xfrm>
            <a:prstGeom prst="rect">
              <a:avLst/>
            </a:prstGeom>
            <a:noFill/>
            <a:ln w="9525">
              <a:noFill/>
              <a:miter lim="800000"/>
              <a:headEnd/>
              <a:tailEnd/>
            </a:ln>
            <a:effectLst/>
          </p:spPr>
          <p:txBody>
            <a:bodyPr wrap="none" lIns="91429" tIns="45715" rIns="91429" bIns="45715">
              <a:spAutoFit/>
            </a:bodyPr>
            <a:lstStyle/>
            <a:p>
              <a:pPr defTabSz="914501"/>
              <a:r>
                <a:rPr lang="en-US" sz="900" dirty="0"/>
                <a:t>Intercontinental Rail System, mid 1800s</a:t>
              </a:r>
            </a:p>
          </p:txBody>
        </p:sp>
        <p:pic>
          <p:nvPicPr>
            <p:cNvPr id="109" name="Picture 92" descr="lr_69631-steam-action"/>
            <p:cNvPicPr>
              <a:picLocks noChangeAspect="1" noChangeArrowheads="1"/>
            </p:cNvPicPr>
            <p:nvPr/>
          </p:nvPicPr>
          <p:blipFill>
            <a:blip r:embed="rId4" cstate="print"/>
            <a:srcRect/>
            <a:stretch>
              <a:fillRect/>
            </a:stretch>
          </p:blipFill>
          <p:spPr bwMode="auto">
            <a:xfrm>
              <a:off x="2729" y="3906"/>
              <a:ext cx="1076" cy="830"/>
            </a:xfrm>
            <a:prstGeom prst="rect">
              <a:avLst/>
            </a:prstGeom>
            <a:noFill/>
            <a:ln w="12700">
              <a:solidFill>
                <a:schemeClr val="tx1"/>
              </a:solidFill>
              <a:miter lim="800000"/>
              <a:headEnd/>
              <a:tailEnd/>
            </a:ln>
          </p:spPr>
        </p:pic>
      </p:grpSp>
      <p:pic>
        <p:nvPicPr>
          <p:cNvPr id="118" name="Picture 101" descr="lr_cola-scenic"/>
          <p:cNvPicPr>
            <a:picLocks noChangeAspect="1" noChangeArrowheads="1"/>
          </p:cNvPicPr>
          <p:nvPr/>
        </p:nvPicPr>
        <p:blipFill>
          <a:blip r:embed="rId5" cstate="print"/>
          <a:srcRect/>
          <a:stretch>
            <a:fillRect/>
          </a:stretch>
        </p:blipFill>
        <p:spPr bwMode="auto">
          <a:xfrm>
            <a:off x="3525694" y="5546072"/>
            <a:ext cx="2366818" cy="1166812"/>
          </a:xfrm>
          <a:prstGeom prst="rect">
            <a:avLst/>
          </a:prstGeom>
          <a:noFill/>
          <a:ln w="12700">
            <a:solidFill>
              <a:schemeClr val="tx1"/>
            </a:solidFill>
            <a:miter lim="800000"/>
            <a:headEnd/>
            <a:tailEnd/>
          </a:ln>
        </p:spPr>
      </p:pic>
      <p:grpSp>
        <p:nvGrpSpPr>
          <p:cNvPr id="8" name="Group 123"/>
          <p:cNvGrpSpPr>
            <a:grpSpLocks/>
          </p:cNvGrpSpPr>
          <p:nvPr/>
        </p:nvGrpSpPr>
        <p:grpSpPr bwMode="auto">
          <a:xfrm>
            <a:off x="1565853" y="1617010"/>
            <a:ext cx="4352636" cy="3459817"/>
            <a:chOff x="1085" y="1100"/>
            <a:chExt cx="3016" cy="2470"/>
          </a:xfrm>
        </p:grpSpPr>
        <p:sp>
          <p:nvSpPr>
            <p:cNvPr id="122" name="Line 63"/>
            <p:cNvSpPr>
              <a:spLocks noChangeShapeType="1"/>
            </p:cNvSpPr>
            <p:nvPr/>
          </p:nvSpPr>
          <p:spPr bwMode="auto">
            <a:xfrm>
              <a:off x="3126" y="2445"/>
              <a:ext cx="926" cy="0"/>
            </a:xfrm>
            <a:prstGeom prst="line">
              <a:avLst/>
            </a:prstGeom>
            <a:noFill/>
            <a:ln w="19050">
              <a:solidFill>
                <a:schemeClr val="tx1"/>
              </a:solidFill>
              <a:prstDash val="sysDot"/>
              <a:round/>
              <a:headEnd/>
              <a:tailEnd/>
            </a:ln>
            <a:effectLst/>
          </p:spPr>
          <p:txBody>
            <a:bodyPr/>
            <a:lstStyle/>
            <a:p>
              <a:endParaRPr lang="en-US"/>
            </a:p>
          </p:txBody>
        </p:sp>
        <p:grpSp>
          <p:nvGrpSpPr>
            <p:cNvPr id="9" name="Group 121"/>
            <p:cNvGrpSpPr>
              <a:grpSpLocks/>
            </p:cNvGrpSpPr>
            <p:nvPr/>
          </p:nvGrpSpPr>
          <p:grpSpPr bwMode="auto">
            <a:xfrm>
              <a:off x="1085" y="1100"/>
              <a:ext cx="3016" cy="2470"/>
              <a:chOff x="1085" y="1100"/>
              <a:chExt cx="3016" cy="2470"/>
            </a:xfrm>
          </p:grpSpPr>
          <p:grpSp>
            <p:nvGrpSpPr>
              <p:cNvPr id="10" name="Group 120"/>
              <p:cNvGrpSpPr>
                <a:grpSpLocks/>
              </p:cNvGrpSpPr>
              <p:nvPr/>
            </p:nvGrpSpPr>
            <p:grpSpPr bwMode="auto">
              <a:xfrm>
                <a:off x="2225" y="1100"/>
                <a:ext cx="1876" cy="2397"/>
                <a:chOff x="2225" y="1100"/>
                <a:chExt cx="1876" cy="2397"/>
              </a:xfrm>
            </p:grpSpPr>
            <p:sp>
              <p:nvSpPr>
                <p:cNvPr id="131" name="Line 62"/>
                <p:cNvSpPr>
                  <a:spLocks noChangeShapeType="1"/>
                </p:cNvSpPr>
                <p:nvPr/>
              </p:nvSpPr>
              <p:spPr bwMode="auto">
                <a:xfrm>
                  <a:off x="4049" y="2445"/>
                  <a:ext cx="0" cy="1052"/>
                </a:xfrm>
                <a:prstGeom prst="line">
                  <a:avLst/>
                </a:prstGeom>
                <a:noFill/>
                <a:ln w="19050">
                  <a:solidFill>
                    <a:schemeClr val="tx1"/>
                  </a:solidFill>
                  <a:prstDash val="sysDot"/>
                  <a:round/>
                  <a:headEnd/>
                  <a:tailEnd type="stealth" w="med" len="lg"/>
                </a:ln>
                <a:effectLst/>
              </p:spPr>
              <p:txBody>
                <a:bodyPr/>
                <a:lstStyle/>
                <a:p>
                  <a:endParaRPr lang="en-US"/>
                </a:p>
              </p:txBody>
            </p:sp>
            <p:pic>
              <p:nvPicPr>
                <p:cNvPr id="132" name="Picture 65" descr="bulb_e"/>
                <p:cNvPicPr>
                  <a:picLocks noChangeAspect="1" noChangeArrowheads="1"/>
                </p:cNvPicPr>
                <p:nvPr/>
              </p:nvPicPr>
              <p:blipFill>
                <a:blip r:embed="rId6" cstate="print"/>
                <a:srcRect/>
                <a:stretch>
                  <a:fillRect/>
                </a:stretch>
              </p:blipFill>
              <p:spPr bwMode="auto">
                <a:xfrm>
                  <a:off x="2275" y="1100"/>
                  <a:ext cx="854" cy="1424"/>
                </a:xfrm>
                <a:prstGeom prst="rect">
                  <a:avLst/>
                </a:prstGeom>
                <a:noFill/>
                <a:ln w="12700">
                  <a:solidFill>
                    <a:schemeClr val="tx1"/>
                  </a:solidFill>
                  <a:miter lim="800000"/>
                  <a:headEnd/>
                  <a:tailEnd/>
                </a:ln>
              </p:spPr>
            </p:pic>
            <p:sp>
              <p:nvSpPr>
                <p:cNvPr id="133" name="Text Box 66"/>
                <p:cNvSpPr txBox="1">
                  <a:spLocks noChangeArrowheads="1"/>
                </p:cNvSpPr>
                <p:nvPr/>
              </p:nvSpPr>
              <p:spPr bwMode="auto">
                <a:xfrm>
                  <a:off x="2225" y="2503"/>
                  <a:ext cx="1062" cy="319"/>
                </a:xfrm>
                <a:prstGeom prst="rect">
                  <a:avLst/>
                </a:prstGeom>
                <a:noFill/>
                <a:ln w="9525">
                  <a:noFill/>
                  <a:miter lim="800000"/>
                  <a:headEnd/>
                  <a:tailEnd/>
                </a:ln>
                <a:effectLst/>
              </p:spPr>
              <p:txBody>
                <a:bodyPr lIns="91429" tIns="45715" rIns="91429" bIns="45715">
                  <a:spAutoFit/>
                </a:bodyPr>
                <a:lstStyle/>
                <a:p>
                  <a:pPr algn="ctr" defTabSz="914501"/>
                  <a:r>
                    <a:rPr lang="en-US" sz="1100" b="1" dirty="0"/>
                    <a:t>Incandescent lamp, </a:t>
                  </a:r>
                </a:p>
                <a:p>
                  <a:pPr algn="ctr" defTabSz="914501"/>
                  <a:r>
                    <a:rPr lang="en-US" sz="1100" b="1" dirty="0"/>
                    <a:t>1870s</a:t>
                  </a:r>
                </a:p>
              </p:txBody>
            </p:sp>
            <p:sp>
              <p:nvSpPr>
                <p:cNvPr id="134" name="Text Box 69"/>
                <p:cNvSpPr txBox="1">
                  <a:spLocks noChangeArrowheads="1"/>
                </p:cNvSpPr>
                <p:nvPr/>
              </p:nvSpPr>
              <p:spPr bwMode="auto">
                <a:xfrm>
                  <a:off x="3135" y="2495"/>
                  <a:ext cx="966" cy="428"/>
                </a:xfrm>
                <a:prstGeom prst="rect">
                  <a:avLst/>
                </a:prstGeom>
                <a:noFill/>
                <a:ln w="9525">
                  <a:noFill/>
                  <a:miter lim="800000"/>
                  <a:headEnd/>
                  <a:tailEnd/>
                </a:ln>
                <a:effectLst/>
              </p:spPr>
              <p:txBody>
                <a:bodyPr lIns="91429" tIns="45715" rIns="91429" bIns="45715">
                  <a:spAutoFit/>
                </a:bodyPr>
                <a:lstStyle/>
                <a:p>
                  <a:pPr algn="ctr" defTabSz="914501"/>
                  <a:r>
                    <a:rPr lang="en-US" sz="1100" b="1" dirty="0"/>
                    <a:t>Four-stroke combustion engine, 1870s</a:t>
                  </a:r>
                </a:p>
              </p:txBody>
            </p:sp>
          </p:grpSp>
          <p:grpSp>
            <p:nvGrpSpPr>
              <p:cNvPr id="11" name="Group 119"/>
              <p:cNvGrpSpPr>
                <a:grpSpLocks/>
              </p:cNvGrpSpPr>
              <p:nvPr/>
            </p:nvGrpSpPr>
            <p:grpSpPr bwMode="auto">
              <a:xfrm>
                <a:off x="1085" y="1847"/>
                <a:ext cx="1584" cy="1723"/>
                <a:chOff x="1085" y="1847"/>
                <a:chExt cx="1584" cy="1723"/>
              </a:xfrm>
            </p:grpSpPr>
            <p:sp>
              <p:nvSpPr>
                <p:cNvPr id="126" name="Line 79"/>
                <p:cNvSpPr>
                  <a:spLocks noChangeShapeType="1"/>
                </p:cNvSpPr>
                <p:nvPr/>
              </p:nvSpPr>
              <p:spPr bwMode="auto">
                <a:xfrm>
                  <a:off x="2068" y="2890"/>
                  <a:ext cx="601" cy="0"/>
                </a:xfrm>
                <a:prstGeom prst="line">
                  <a:avLst/>
                </a:prstGeom>
                <a:noFill/>
                <a:ln w="19050">
                  <a:solidFill>
                    <a:schemeClr val="tx1"/>
                  </a:solidFill>
                  <a:prstDash val="sysDot"/>
                  <a:round/>
                  <a:headEnd/>
                  <a:tailEnd/>
                </a:ln>
                <a:effectLst/>
              </p:spPr>
              <p:txBody>
                <a:bodyPr/>
                <a:lstStyle/>
                <a:p>
                  <a:endParaRPr lang="en-US"/>
                </a:p>
              </p:txBody>
            </p:sp>
            <p:sp>
              <p:nvSpPr>
                <p:cNvPr id="127" name="Line 80"/>
                <p:cNvSpPr>
                  <a:spLocks noChangeShapeType="1"/>
                </p:cNvSpPr>
                <p:nvPr/>
              </p:nvSpPr>
              <p:spPr bwMode="auto">
                <a:xfrm>
                  <a:off x="2669" y="2890"/>
                  <a:ext cx="0" cy="608"/>
                </a:xfrm>
                <a:prstGeom prst="line">
                  <a:avLst/>
                </a:prstGeom>
                <a:noFill/>
                <a:ln w="19050">
                  <a:solidFill>
                    <a:schemeClr val="tx1"/>
                  </a:solidFill>
                  <a:prstDash val="sysDot"/>
                  <a:round/>
                  <a:headEnd/>
                  <a:tailEnd type="stealth" w="med" len="lg"/>
                </a:ln>
                <a:effectLst/>
              </p:spPr>
              <p:txBody>
                <a:bodyPr/>
                <a:lstStyle/>
                <a:p>
                  <a:endParaRPr lang="en-US"/>
                </a:p>
              </p:txBody>
            </p:sp>
            <p:grpSp>
              <p:nvGrpSpPr>
                <p:cNvPr id="12" name="Group 118"/>
                <p:cNvGrpSpPr>
                  <a:grpSpLocks/>
                </p:cNvGrpSpPr>
                <p:nvPr/>
              </p:nvGrpSpPr>
              <p:grpSpPr bwMode="auto">
                <a:xfrm>
                  <a:off x="1085" y="1847"/>
                  <a:ext cx="1114" cy="1723"/>
                  <a:chOff x="1085" y="1847"/>
                  <a:chExt cx="1114" cy="1723"/>
                </a:xfrm>
              </p:grpSpPr>
              <p:sp>
                <p:nvSpPr>
                  <p:cNvPr id="129" name="Text Box 82"/>
                  <p:cNvSpPr txBox="1">
                    <a:spLocks noChangeArrowheads="1"/>
                  </p:cNvSpPr>
                  <p:nvPr/>
                </p:nvSpPr>
                <p:spPr bwMode="auto">
                  <a:xfrm>
                    <a:off x="1251" y="3262"/>
                    <a:ext cx="793" cy="308"/>
                  </a:xfrm>
                  <a:prstGeom prst="rect">
                    <a:avLst/>
                  </a:prstGeom>
                  <a:noFill/>
                  <a:ln w="9525">
                    <a:noFill/>
                    <a:miter lim="800000"/>
                    <a:headEnd/>
                    <a:tailEnd/>
                  </a:ln>
                  <a:effectLst/>
                </p:spPr>
                <p:txBody>
                  <a:bodyPr lIns="91429" tIns="45715" rIns="91429" bIns="45715">
                    <a:spAutoFit/>
                  </a:bodyPr>
                  <a:lstStyle/>
                  <a:p>
                    <a:pPr algn="ctr" defTabSz="914501"/>
                    <a:r>
                      <a:rPr lang="en-US" sz="1100" b="1" dirty="0"/>
                      <a:t>Watt Steam Engine, 1782</a:t>
                    </a:r>
                  </a:p>
                </p:txBody>
              </p:sp>
              <p:pic>
                <p:nvPicPr>
                  <p:cNvPr id="130" name="Picture 83" descr="Watt Steam Engine"/>
                  <p:cNvPicPr>
                    <a:picLocks noChangeAspect="1" noChangeArrowheads="1"/>
                  </p:cNvPicPr>
                  <p:nvPr/>
                </p:nvPicPr>
                <p:blipFill>
                  <a:blip r:embed="rId7" cstate="print"/>
                  <a:srcRect/>
                  <a:stretch>
                    <a:fillRect/>
                  </a:stretch>
                </p:blipFill>
                <p:spPr bwMode="auto">
                  <a:xfrm>
                    <a:off x="1085" y="1847"/>
                    <a:ext cx="1114" cy="1433"/>
                  </a:xfrm>
                  <a:prstGeom prst="rect">
                    <a:avLst/>
                  </a:prstGeom>
                  <a:noFill/>
                  <a:ln w="12700">
                    <a:solidFill>
                      <a:schemeClr val="tx1"/>
                    </a:solidFill>
                    <a:miter lim="800000"/>
                    <a:headEnd/>
                    <a:tailEnd/>
                  </a:ln>
                </p:spPr>
              </p:pic>
            </p:grpSp>
          </p:grpSp>
        </p:grpSp>
      </p:grpSp>
      <p:pic>
        <p:nvPicPr>
          <p:cNvPr id="135" name="Picture 68" descr="An illustration of several key components in a typical four-stroke engine"/>
          <p:cNvPicPr>
            <a:picLocks noChangeAspect="1" noChangeArrowheads="1"/>
          </p:cNvPicPr>
          <p:nvPr/>
        </p:nvPicPr>
        <p:blipFill>
          <a:blip r:embed="rId8" cstate="print"/>
          <a:srcRect/>
          <a:stretch>
            <a:fillRect/>
          </a:stretch>
        </p:blipFill>
        <p:spPr bwMode="auto">
          <a:xfrm>
            <a:off x="4563341" y="1615608"/>
            <a:ext cx="1511012" cy="1993246"/>
          </a:xfrm>
          <a:prstGeom prst="rect">
            <a:avLst/>
          </a:prstGeom>
          <a:noFill/>
          <a:ln w="12700">
            <a:solidFill>
              <a:schemeClr val="tx1"/>
            </a:solidFill>
            <a:miter lim="800000"/>
            <a:headEnd/>
            <a:tailEnd/>
          </a:ln>
        </p:spPr>
      </p:pic>
      <p:grpSp>
        <p:nvGrpSpPr>
          <p:cNvPr id="13" name="Group 74"/>
          <p:cNvGrpSpPr>
            <a:grpSpLocks/>
          </p:cNvGrpSpPr>
          <p:nvPr/>
        </p:nvGrpSpPr>
        <p:grpSpPr bwMode="auto">
          <a:xfrm>
            <a:off x="7023389" y="5176275"/>
            <a:ext cx="2044989" cy="1749518"/>
            <a:chOff x="4849" y="3641"/>
            <a:chExt cx="1417" cy="1249"/>
          </a:xfrm>
        </p:grpSpPr>
        <p:sp>
          <p:nvSpPr>
            <p:cNvPr id="99" name="Line 75"/>
            <p:cNvSpPr>
              <a:spLocks noChangeShapeType="1"/>
            </p:cNvSpPr>
            <p:nvPr/>
          </p:nvSpPr>
          <p:spPr bwMode="auto">
            <a:xfrm flipH="1" flipV="1">
              <a:off x="5263" y="3641"/>
              <a:ext cx="102" cy="493"/>
            </a:xfrm>
            <a:prstGeom prst="line">
              <a:avLst/>
            </a:prstGeom>
            <a:noFill/>
            <a:ln w="19050">
              <a:solidFill>
                <a:schemeClr val="tx1"/>
              </a:solidFill>
              <a:prstDash val="sysDot"/>
              <a:round/>
              <a:headEnd/>
              <a:tailEnd type="stealth" w="med" len="lg"/>
            </a:ln>
            <a:effectLst/>
          </p:spPr>
          <p:txBody>
            <a:bodyPr/>
            <a:lstStyle/>
            <a:p>
              <a:endParaRPr lang="en-US"/>
            </a:p>
          </p:txBody>
        </p:sp>
        <p:sp>
          <p:nvSpPr>
            <p:cNvPr id="100" name="Text Box 76"/>
            <p:cNvSpPr txBox="1">
              <a:spLocks noChangeArrowheads="1"/>
            </p:cNvSpPr>
            <p:nvPr/>
          </p:nvSpPr>
          <p:spPr bwMode="auto">
            <a:xfrm>
              <a:off x="4849" y="4725"/>
              <a:ext cx="1417" cy="165"/>
            </a:xfrm>
            <a:prstGeom prst="rect">
              <a:avLst/>
            </a:prstGeom>
            <a:noFill/>
            <a:ln w="9525">
              <a:noFill/>
              <a:miter lim="800000"/>
              <a:headEnd/>
              <a:tailEnd/>
            </a:ln>
            <a:effectLst/>
          </p:spPr>
          <p:txBody>
            <a:bodyPr wrap="square" lIns="91429" tIns="45715" rIns="91429" bIns="45715">
              <a:spAutoFit/>
            </a:bodyPr>
            <a:lstStyle/>
            <a:p>
              <a:pPr defTabSz="914501"/>
              <a:r>
                <a:rPr lang="en-US" sz="900" dirty="0"/>
                <a:t>Eisenhower Highway System, 1956</a:t>
              </a:r>
            </a:p>
          </p:txBody>
        </p:sp>
        <p:pic>
          <p:nvPicPr>
            <p:cNvPr id="101" name="Picture 77" descr="36sign-s"/>
            <p:cNvPicPr>
              <a:picLocks noChangeAspect="1" noChangeArrowheads="1"/>
            </p:cNvPicPr>
            <p:nvPr/>
          </p:nvPicPr>
          <p:blipFill>
            <a:blip r:embed="rId9" cstate="print"/>
            <a:srcRect/>
            <a:stretch>
              <a:fillRect/>
            </a:stretch>
          </p:blipFill>
          <p:spPr bwMode="auto">
            <a:xfrm>
              <a:off x="4931" y="3906"/>
              <a:ext cx="1197" cy="827"/>
            </a:xfrm>
            <a:prstGeom prst="rect">
              <a:avLst/>
            </a:prstGeom>
            <a:noFill/>
            <a:ln w="12700">
              <a:solidFill>
                <a:schemeClr val="tx1"/>
              </a:solidFill>
              <a:miter lim="800000"/>
              <a:headEnd/>
              <a:tailEnd/>
            </a:ln>
          </p:spPr>
        </p:pic>
      </p:grpSp>
      <p:sp>
        <p:nvSpPr>
          <p:cNvPr id="84" name="Oval 83"/>
          <p:cNvSpPr/>
          <p:nvPr/>
        </p:nvSpPr>
        <p:spPr>
          <a:xfrm>
            <a:off x="8445500" y="1104901"/>
            <a:ext cx="368300" cy="2197100"/>
          </a:xfrm>
          <a:prstGeom prst="ellipse">
            <a:avLst/>
          </a:prstGeom>
          <a:solidFill>
            <a:srgbClr val="FFFF66">
              <a:alpha val="4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94" name="Rectangle 93"/>
          <p:cNvSpPr/>
          <p:nvPr/>
        </p:nvSpPr>
        <p:spPr>
          <a:xfrm>
            <a:off x="4573588" y="760968"/>
            <a:ext cx="2386013" cy="923330"/>
          </a:xfrm>
          <a:prstGeom prst="rect">
            <a:avLst/>
          </a:prstGeom>
          <a:solidFill>
            <a:srgbClr val="FFFF66">
              <a:alpha val="50196"/>
            </a:srgbClr>
          </a:solidFill>
          <a:ln w="38100">
            <a:solidFill>
              <a:srgbClr val="FF0000"/>
            </a:solidFill>
          </a:ln>
        </p:spPr>
        <p:txBody>
          <a:bodyPr wrap="square" lIns="91440" tIns="91440" rIns="91440" bIns="91440">
            <a:spAutoFit/>
          </a:bodyPr>
          <a:lstStyle/>
          <a:p>
            <a:pPr algn="ctr"/>
            <a:r>
              <a:rPr lang="en-US" sz="2400" b="1" dirty="0" smtClean="0">
                <a:solidFill>
                  <a:srgbClr val="FF0000"/>
                </a:solidFill>
                <a:latin typeface="Arial Narrow" pitchFamily="34" charset="0"/>
              </a:rPr>
              <a:t>Still ~85% reliant on fossil fuels</a:t>
            </a:r>
            <a:endParaRPr lang="en-US" sz="2400" dirty="0">
              <a:solidFill>
                <a:srgbClr val="FF0000"/>
              </a:solidFill>
            </a:endParaRPr>
          </a:p>
        </p:txBody>
      </p:sp>
      <p:cxnSp>
        <p:nvCxnSpPr>
          <p:cNvPr id="93" name="Straight Arrow Connector 92"/>
          <p:cNvCxnSpPr>
            <a:stCxn id="94" idx="3"/>
            <a:endCxn id="84" idx="2"/>
          </p:cNvCxnSpPr>
          <p:nvPr/>
        </p:nvCxnSpPr>
        <p:spPr>
          <a:xfrm>
            <a:off x="6959601" y="1222633"/>
            <a:ext cx="1485899" cy="9808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28" name="TextBox 41"/>
          <p:cNvSpPr txBox="1">
            <a:spLocks noChangeArrowheads="1"/>
          </p:cNvSpPr>
          <p:nvPr/>
        </p:nvSpPr>
        <p:spPr bwMode="auto">
          <a:xfrm>
            <a:off x="68149" y="899017"/>
            <a:ext cx="7272451" cy="461653"/>
          </a:xfrm>
          <a:prstGeom prst="rect">
            <a:avLst/>
          </a:prstGeom>
          <a:noFill/>
          <a:ln w="9525">
            <a:noFill/>
            <a:miter lim="800000"/>
            <a:headEnd/>
            <a:tailEnd/>
          </a:ln>
        </p:spPr>
        <p:txBody>
          <a:bodyPr wrap="square" lIns="91429" tIns="45714" rIns="91429" bIns="45714">
            <a:spAutoFit/>
          </a:bodyPr>
          <a:lstStyle/>
          <a:p>
            <a:r>
              <a:rPr lang="en-US" sz="2400" b="1" dirty="0" smtClean="0">
                <a:ln w="10541" cmpd="sng">
                  <a:solidFill>
                    <a:schemeClr val="accent1">
                      <a:shade val="88000"/>
                      <a:satMod val="110000"/>
                    </a:schemeClr>
                  </a:solidFill>
                  <a:prstDash val="solid"/>
                </a:ln>
                <a:solidFill>
                  <a:srgbClr val="FF0000"/>
                </a:solidFill>
                <a:latin typeface="Arial" pitchFamily="34" charset="0"/>
                <a:cs typeface="Arial" pitchFamily="34" charset="0"/>
              </a:rPr>
              <a:t>Today</a:t>
            </a:r>
            <a:endParaRPr lang="en-US" sz="2400" b="1" dirty="0">
              <a:ln w="10541" cmpd="sng">
                <a:solidFill>
                  <a:schemeClr val="accent1">
                    <a:shade val="88000"/>
                    <a:satMod val="110000"/>
                  </a:schemeClr>
                </a:solidFill>
                <a:prstDash val="solid"/>
              </a:ln>
              <a:solidFill>
                <a:srgbClr val="FF0000"/>
              </a:solidFill>
              <a:latin typeface="Arial" pitchFamily="34" charset="0"/>
              <a:cs typeface="Arial" pitchFamily="34" charset="0"/>
            </a:endParaRPr>
          </a:p>
        </p:txBody>
      </p:sp>
      <p:sp>
        <p:nvSpPr>
          <p:cNvPr id="34818" name="TextBox 1"/>
          <p:cNvSpPr txBox="1">
            <a:spLocks noChangeArrowheads="1"/>
          </p:cNvSpPr>
          <p:nvPr/>
        </p:nvSpPr>
        <p:spPr bwMode="auto">
          <a:xfrm>
            <a:off x="949325" y="1314182"/>
            <a:ext cx="1435100" cy="1090030"/>
          </a:xfrm>
          <a:prstGeom prst="rect">
            <a:avLst/>
          </a:prstGeom>
          <a:noFill/>
          <a:ln w="9525">
            <a:noFill/>
            <a:miter lim="800000"/>
            <a:headEnd/>
            <a:tailEnd/>
          </a:ln>
        </p:spPr>
        <p:txBody>
          <a:bodyPr lIns="91429" tIns="45714" rIns="91429" bIns="45714">
            <a:spAutoFit/>
          </a:bodyPr>
          <a:lstStyle/>
          <a:p>
            <a:pPr marL="631751" indent="-631751">
              <a:spcAft>
                <a:spcPts val="600"/>
              </a:spcAft>
            </a:pPr>
            <a:r>
              <a:rPr lang="en-US" b="1" dirty="0" smtClean="0">
                <a:solidFill>
                  <a:srgbClr val="000080"/>
                </a:solidFill>
                <a:latin typeface="Arial" pitchFamily="34" charset="0"/>
                <a:cs typeface="Arial" pitchFamily="34" charset="0"/>
              </a:rPr>
              <a:t>Gas	CH</a:t>
            </a:r>
            <a:r>
              <a:rPr lang="en-US" b="1" baseline="-25000" dirty="0" smtClean="0">
                <a:solidFill>
                  <a:srgbClr val="000080"/>
                </a:solidFill>
                <a:latin typeface="Arial" pitchFamily="34" charset="0"/>
                <a:cs typeface="Arial" pitchFamily="34" charset="0"/>
              </a:rPr>
              <a:t>4</a:t>
            </a:r>
            <a:endParaRPr lang="en-US" b="1" dirty="0">
              <a:solidFill>
                <a:srgbClr val="000080"/>
              </a:solidFill>
              <a:latin typeface="Arial" pitchFamily="34" charset="0"/>
              <a:cs typeface="Arial" pitchFamily="34" charset="0"/>
            </a:endParaRPr>
          </a:p>
          <a:p>
            <a:pPr marL="631751" indent="-631751">
              <a:spcAft>
                <a:spcPts val="600"/>
              </a:spcAft>
            </a:pPr>
            <a:r>
              <a:rPr lang="en-US" b="1" dirty="0" smtClean="0">
                <a:solidFill>
                  <a:srgbClr val="000080"/>
                </a:solidFill>
                <a:latin typeface="Arial" pitchFamily="34" charset="0"/>
                <a:cs typeface="Arial" pitchFamily="34" charset="0"/>
              </a:rPr>
              <a:t>Oil	CH</a:t>
            </a:r>
            <a:r>
              <a:rPr lang="en-US" b="1" baseline="-25000" dirty="0" smtClean="0">
                <a:solidFill>
                  <a:srgbClr val="000080"/>
                </a:solidFill>
                <a:latin typeface="Arial" pitchFamily="34" charset="0"/>
                <a:cs typeface="Arial" pitchFamily="34" charset="0"/>
              </a:rPr>
              <a:t>2</a:t>
            </a:r>
            <a:r>
              <a:rPr lang="en-US" b="1" dirty="0" smtClean="0">
                <a:solidFill>
                  <a:srgbClr val="000080"/>
                </a:solidFill>
                <a:latin typeface="Arial" pitchFamily="34" charset="0"/>
                <a:cs typeface="Arial" pitchFamily="34" charset="0"/>
              </a:rPr>
              <a:t> </a:t>
            </a:r>
            <a:endParaRPr lang="en-US" b="1" dirty="0">
              <a:solidFill>
                <a:srgbClr val="000080"/>
              </a:solidFill>
              <a:latin typeface="Arial" pitchFamily="34" charset="0"/>
              <a:cs typeface="Arial" pitchFamily="34" charset="0"/>
            </a:endParaRPr>
          </a:p>
          <a:p>
            <a:pPr marL="631751" indent="-631751">
              <a:spcAft>
                <a:spcPts val="600"/>
              </a:spcAft>
            </a:pPr>
            <a:r>
              <a:rPr lang="en-US" b="1" dirty="0" smtClean="0">
                <a:solidFill>
                  <a:srgbClr val="000080"/>
                </a:solidFill>
                <a:latin typeface="Arial" pitchFamily="34" charset="0"/>
                <a:cs typeface="Arial" pitchFamily="34" charset="0"/>
              </a:rPr>
              <a:t>Coal	CH</a:t>
            </a:r>
            <a:r>
              <a:rPr lang="en-US" b="1" baseline="-25000" dirty="0" smtClean="0">
                <a:solidFill>
                  <a:srgbClr val="000080"/>
                </a:solidFill>
                <a:latin typeface="Arial" pitchFamily="34" charset="0"/>
                <a:cs typeface="Arial" pitchFamily="34" charset="0"/>
              </a:rPr>
              <a:t>0.8</a:t>
            </a:r>
            <a:endParaRPr lang="en-US" b="1" baseline="-25000" dirty="0">
              <a:solidFill>
                <a:srgbClr val="000080"/>
              </a:solidFill>
              <a:latin typeface="Arial" pitchFamily="34" charset="0"/>
              <a:cs typeface="Arial" pitchFamily="34" charset="0"/>
            </a:endParaRPr>
          </a:p>
        </p:txBody>
      </p:sp>
      <p:sp>
        <p:nvSpPr>
          <p:cNvPr id="34819" name="Explosion 1 2"/>
          <p:cNvSpPr>
            <a:spLocks noChangeArrowheads="1"/>
          </p:cNvSpPr>
          <p:nvPr/>
        </p:nvSpPr>
        <p:spPr bwMode="auto">
          <a:xfrm>
            <a:off x="3485834" y="1338993"/>
            <a:ext cx="1206500" cy="1054100"/>
          </a:xfrm>
          <a:prstGeom prst="irregularSeal1">
            <a:avLst/>
          </a:prstGeom>
          <a:gradFill>
            <a:gsLst>
              <a:gs pos="0">
                <a:srgbClr val="FFF200"/>
              </a:gs>
              <a:gs pos="45000">
                <a:srgbClr val="FF7A00"/>
              </a:gs>
              <a:gs pos="70000">
                <a:srgbClr val="FF0300"/>
              </a:gs>
              <a:gs pos="100000">
                <a:srgbClr val="4D0808"/>
              </a:gs>
            </a:gsLst>
            <a:lin ang="5400000" scaled="0"/>
          </a:gradFill>
          <a:ln w="9525">
            <a:solidFill>
              <a:schemeClr val="tx1"/>
            </a:solidFill>
            <a:round/>
            <a:headEnd/>
            <a:tailEnd/>
          </a:ln>
        </p:spPr>
        <p:txBody>
          <a:bodyPr lIns="91429" tIns="45714" rIns="91429" bIns="45714"/>
          <a:lstStyle/>
          <a:p>
            <a:pPr algn="l"/>
            <a:endParaRPr lang="en-US" sz="2400" dirty="0">
              <a:solidFill>
                <a:srgbClr val="000080"/>
              </a:solidFill>
              <a:latin typeface="Arial" pitchFamily="34" charset="0"/>
              <a:cs typeface="Arial" pitchFamily="34" charset="0"/>
            </a:endParaRPr>
          </a:p>
        </p:txBody>
      </p:sp>
      <p:sp>
        <p:nvSpPr>
          <p:cNvPr id="34820" name="TextBox 3"/>
          <p:cNvSpPr txBox="1">
            <a:spLocks noChangeArrowheads="1"/>
          </p:cNvSpPr>
          <p:nvPr/>
        </p:nvSpPr>
        <p:spPr bwMode="auto">
          <a:xfrm>
            <a:off x="5398874" y="1668125"/>
            <a:ext cx="1104900" cy="369320"/>
          </a:xfrm>
          <a:prstGeom prst="rect">
            <a:avLst/>
          </a:prstGeom>
          <a:noFill/>
          <a:ln w="9525">
            <a:noFill/>
            <a:miter lim="800000"/>
            <a:headEnd/>
            <a:tailEnd/>
          </a:ln>
        </p:spPr>
        <p:txBody>
          <a:bodyPr lIns="91429" tIns="45714" rIns="91429" bIns="45714">
            <a:spAutoFit/>
          </a:bodyPr>
          <a:lstStyle/>
          <a:p>
            <a:pPr algn="ctr"/>
            <a:r>
              <a:rPr lang="en-US" b="1" dirty="0">
                <a:solidFill>
                  <a:srgbClr val="000080"/>
                </a:solidFill>
                <a:latin typeface="Arial" pitchFamily="34" charset="0"/>
                <a:cs typeface="Arial" pitchFamily="34" charset="0"/>
              </a:rPr>
              <a:t>heat</a:t>
            </a:r>
          </a:p>
        </p:txBody>
      </p:sp>
      <p:sp>
        <p:nvSpPr>
          <p:cNvPr id="34822" name="TextBox 18"/>
          <p:cNvSpPr txBox="1">
            <a:spLocks noChangeArrowheads="1"/>
          </p:cNvSpPr>
          <p:nvPr/>
        </p:nvSpPr>
        <p:spPr bwMode="auto">
          <a:xfrm>
            <a:off x="3377884" y="1708458"/>
            <a:ext cx="1422400" cy="276999"/>
          </a:xfrm>
          <a:prstGeom prst="rect">
            <a:avLst/>
          </a:prstGeom>
          <a:noFill/>
          <a:ln w="9525">
            <a:noFill/>
            <a:miter lim="800000"/>
            <a:headEnd/>
            <a:tailEnd/>
          </a:ln>
        </p:spPr>
        <p:txBody>
          <a:bodyPr lIns="91429" tIns="45714" rIns="91429" bIns="45714">
            <a:spAutoFit/>
          </a:bodyPr>
          <a:lstStyle/>
          <a:p>
            <a:pPr algn="ctr"/>
            <a:r>
              <a:rPr lang="en-US" sz="1200" b="1" dirty="0">
                <a:latin typeface="Arial" pitchFamily="34" charset="0"/>
                <a:cs typeface="Arial" pitchFamily="34" charset="0"/>
              </a:rPr>
              <a:t>combustion</a:t>
            </a:r>
          </a:p>
        </p:txBody>
      </p:sp>
      <p:cxnSp>
        <p:nvCxnSpPr>
          <p:cNvPr id="34823" name="Straight Arrow Connector 30"/>
          <p:cNvCxnSpPr>
            <a:cxnSpLocks noChangeShapeType="1"/>
          </p:cNvCxnSpPr>
          <p:nvPr/>
        </p:nvCxnSpPr>
        <p:spPr bwMode="auto">
          <a:xfrm>
            <a:off x="2324101" y="1851998"/>
            <a:ext cx="962439" cy="131"/>
          </a:xfrm>
          <a:prstGeom prst="straightConnector1">
            <a:avLst/>
          </a:prstGeom>
          <a:noFill/>
          <a:ln w="19050">
            <a:solidFill>
              <a:schemeClr val="tx1"/>
            </a:solidFill>
            <a:round/>
            <a:headEnd/>
            <a:tailEnd type="arrow" w="med" len="med"/>
          </a:ln>
        </p:spPr>
      </p:cxnSp>
      <p:cxnSp>
        <p:nvCxnSpPr>
          <p:cNvPr id="34824" name="Straight Arrow Connector 31"/>
          <p:cNvCxnSpPr>
            <a:cxnSpLocks noChangeShapeType="1"/>
          </p:cNvCxnSpPr>
          <p:nvPr/>
        </p:nvCxnSpPr>
        <p:spPr bwMode="auto">
          <a:xfrm>
            <a:off x="4918208" y="1851997"/>
            <a:ext cx="419100" cy="1588"/>
          </a:xfrm>
          <a:prstGeom prst="straightConnector1">
            <a:avLst/>
          </a:prstGeom>
          <a:noFill/>
          <a:ln w="19050">
            <a:solidFill>
              <a:schemeClr val="tx1"/>
            </a:solidFill>
            <a:round/>
            <a:headEnd/>
            <a:tailEnd type="arrow" w="med" len="med"/>
          </a:ln>
        </p:spPr>
      </p:cxnSp>
      <p:grpSp>
        <p:nvGrpSpPr>
          <p:cNvPr id="2" name="Group 36"/>
          <p:cNvGrpSpPr/>
          <p:nvPr/>
        </p:nvGrpSpPr>
        <p:grpSpPr>
          <a:xfrm>
            <a:off x="6620008" y="1529629"/>
            <a:ext cx="1600200" cy="646331"/>
            <a:chOff x="6235700" y="1877359"/>
            <a:chExt cx="1600200" cy="646331"/>
          </a:xfrm>
        </p:grpSpPr>
        <p:sp>
          <p:nvSpPr>
            <p:cNvPr id="34821" name="TextBox 4"/>
            <p:cNvSpPr txBox="1">
              <a:spLocks noChangeArrowheads="1"/>
            </p:cNvSpPr>
            <p:nvPr/>
          </p:nvSpPr>
          <p:spPr bwMode="auto">
            <a:xfrm>
              <a:off x="6731000" y="1877359"/>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4825" name="Straight Arrow Connector 32"/>
            <p:cNvCxnSpPr>
              <a:cxnSpLocks noChangeShapeType="1"/>
            </p:cNvCxnSpPr>
            <p:nvPr/>
          </p:nvCxnSpPr>
          <p:spPr bwMode="auto">
            <a:xfrm>
              <a:off x="6235700" y="2199730"/>
              <a:ext cx="419100" cy="1588"/>
            </a:xfrm>
            <a:prstGeom prst="straightConnector1">
              <a:avLst/>
            </a:prstGeom>
            <a:noFill/>
            <a:ln w="19050">
              <a:solidFill>
                <a:schemeClr val="tx1"/>
              </a:solidFill>
              <a:round/>
              <a:headEnd/>
              <a:tailEnd type="arrow" w="med" len="med"/>
            </a:ln>
          </p:spPr>
        </p:cxnSp>
      </p:grpSp>
      <p:sp>
        <p:nvSpPr>
          <p:cNvPr id="38" name="TextBox 37"/>
          <p:cNvSpPr txBox="1">
            <a:spLocks noChangeArrowheads="1"/>
          </p:cNvSpPr>
          <p:nvPr/>
        </p:nvSpPr>
        <p:spPr bwMode="auto">
          <a:xfrm>
            <a:off x="295083" y="2383599"/>
            <a:ext cx="2616370" cy="646319"/>
          </a:xfrm>
          <a:prstGeom prst="rect">
            <a:avLst/>
          </a:prstGeom>
          <a:solidFill>
            <a:schemeClr val="accent1">
              <a:lumMod val="75000"/>
            </a:schemeClr>
          </a:solidFill>
          <a:ln w="9525">
            <a:solidFill>
              <a:schemeClr val="tx1"/>
            </a:solidFill>
            <a:miter lim="800000"/>
            <a:headEnd/>
            <a:tailEnd/>
          </a:ln>
        </p:spPr>
        <p:txBody>
          <a:bodyPr wrap="square" lIns="91429" tIns="45714" rIns="91429" bIns="45714">
            <a:spAutoFit/>
          </a:bodyPr>
          <a:lstStyle/>
          <a:p>
            <a:pPr algn="ctr"/>
            <a:r>
              <a:rPr lang="en-US" b="1" dirty="0" smtClean="0">
                <a:solidFill>
                  <a:schemeClr val="bg1"/>
                </a:solidFill>
                <a:latin typeface="Arial" pitchFamily="34" charset="0"/>
                <a:cs typeface="Arial" pitchFamily="34" charset="0"/>
              </a:rPr>
              <a:t>Disposable fuels </a:t>
            </a:r>
          </a:p>
          <a:p>
            <a:pPr algn="ctr"/>
            <a:r>
              <a:rPr lang="en-US" b="1" dirty="0" smtClean="0">
                <a:solidFill>
                  <a:schemeClr val="bg1"/>
                </a:solidFill>
                <a:latin typeface="Arial" pitchFamily="34" charset="0"/>
                <a:cs typeface="Arial" pitchFamily="34" charset="0"/>
              </a:rPr>
              <a:t>Commodity materials</a:t>
            </a:r>
            <a:endParaRPr lang="en-US" b="1" dirty="0">
              <a:solidFill>
                <a:schemeClr val="bg1"/>
              </a:solidFill>
              <a:latin typeface="Arial" pitchFamily="34" charset="0"/>
              <a:cs typeface="Arial" pitchFamily="34" charset="0"/>
            </a:endParaRPr>
          </a:p>
        </p:txBody>
      </p:sp>
      <p:sp>
        <p:nvSpPr>
          <p:cNvPr id="34837" name="TextBox 5"/>
          <p:cNvSpPr txBox="1">
            <a:spLocks noChangeArrowheads="1"/>
          </p:cNvSpPr>
          <p:nvPr/>
        </p:nvSpPr>
        <p:spPr bwMode="auto">
          <a:xfrm>
            <a:off x="949325" y="3888728"/>
            <a:ext cx="1659518" cy="2585311"/>
          </a:xfrm>
          <a:prstGeom prst="rect">
            <a:avLst/>
          </a:prstGeom>
          <a:solidFill>
            <a:schemeClr val="bg1"/>
          </a:solidFill>
          <a:ln w="9525">
            <a:noFill/>
            <a:miter lim="800000"/>
            <a:headEnd/>
            <a:tailEnd/>
          </a:ln>
        </p:spPr>
        <p:txBody>
          <a:bodyPr wrap="square" lIns="91429" tIns="45714" rIns="91429" bIns="45714">
            <a:spAutoFit/>
          </a:bodyPr>
          <a:lstStyle/>
          <a:p>
            <a:pPr>
              <a:lnSpc>
                <a:spcPct val="90000"/>
              </a:lnSpc>
            </a:pPr>
            <a:r>
              <a:rPr lang="en-US" b="1" dirty="0">
                <a:solidFill>
                  <a:srgbClr val="000080"/>
                </a:solidFill>
                <a:latin typeface="Arial" pitchFamily="34" charset="0"/>
                <a:cs typeface="Arial" pitchFamily="34" charset="0"/>
              </a:rPr>
              <a:t>S</a:t>
            </a:r>
            <a:r>
              <a:rPr lang="en-US" b="1" dirty="0" smtClean="0">
                <a:solidFill>
                  <a:srgbClr val="000080"/>
                </a:solidFill>
                <a:latin typeface="Arial" pitchFamily="34" charset="0"/>
                <a:cs typeface="Arial" pitchFamily="34" charset="0"/>
              </a:rPr>
              <a:t>unlight</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Wind</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Water</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Geothermal</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Biomass</a:t>
            </a:r>
          </a:p>
          <a:p>
            <a:pPr>
              <a:lnSpc>
                <a:spcPct val="90000"/>
              </a:lnSpc>
            </a:pPr>
            <a:r>
              <a:rPr lang="en-US" b="1" dirty="0" smtClean="0">
                <a:solidFill>
                  <a:srgbClr val="000080"/>
                </a:solidFill>
                <a:latin typeface="Arial" pitchFamily="34" charset="0"/>
                <a:cs typeface="Arial" pitchFamily="34" charset="0"/>
              </a:rPr>
              <a:t>       +</a:t>
            </a:r>
          </a:p>
          <a:p>
            <a:pPr>
              <a:lnSpc>
                <a:spcPct val="90000"/>
              </a:lnSpc>
            </a:pPr>
            <a:r>
              <a:rPr lang="en-US" b="1" dirty="0" smtClean="0">
                <a:solidFill>
                  <a:srgbClr val="000080"/>
                </a:solidFill>
                <a:latin typeface="Arial" pitchFamily="34" charset="0"/>
                <a:cs typeface="Arial" pitchFamily="34" charset="0"/>
              </a:rPr>
              <a:t>Storage</a:t>
            </a:r>
          </a:p>
          <a:p>
            <a:pPr>
              <a:lnSpc>
                <a:spcPct val="90000"/>
              </a:lnSpc>
            </a:pPr>
            <a:r>
              <a:rPr lang="en-US" b="1" dirty="0" smtClean="0">
                <a:solidFill>
                  <a:srgbClr val="000080"/>
                </a:solidFill>
                <a:latin typeface="Arial" pitchFamily="34" charset="0"/>
                <a:cs typeface="Arial" pitchFamily="34" charset="0"/>
              </a:rPr>
              <a:t>Transmission</a:t>
            </a:r>
          </a:p>
          <a:p>
            <a:pPr>
              <a:lnSpc>
                <a:spcPct val="90000"/>
              </a:lnSpc>
            </a:pPr>
            <a:r>
              <a:rPr lang="en-US" b="1" dirty="0" smtClean="0">
                <a:solidFill>
                  <a:srgbClr val="000080"/>
                </a:solidFill>
                <a:latin typeface="Arial" pitchFamily="34" charset="0"/>
                <a:cs typeface="Arial" pitchFamily="34" charset="0"/>
              </a:rPr>
              <a:t>CCS</a:t>
            </a:r>
          </a:p>
          <a:p>
            <a:pPr>
              <a:lnSpc>
                <a:spcPct val="90000"/>
              </a:lnSpc>
            </a:pPr>
            <a:r>
              <a:rPr lang="en-US" b="1" dirty="0" smtClean="0">
                <a:solidFill>
                  <a:srgbClr val="000080"/>
                </a:solidFill>
                <a:latin typeface="Arial" pitchFamily="34" charset="0"/>
                <a:cs typeface="Arial" pitchFamily="34" charset="0"/>
              </a:rPr>
              <a:t>Efficiency</a:t>
            </a:r>
            <a:endParaRPr lang="en-US" b="1" dirty="0">
              <a:solidFill>
                <a:srgbClr val="000080"/>
              </a:solidFill>
              <a:latin typeface="Arial" pitchFamily="34" charset="0"/>
              <a:cs typeface="Arial" pitchFamily="34" charset="0"/>
            </a:endParaRPr>
          </a:p>
        </p:txBody>
      </p:sp>
      <p:sp>
        <p:nvSpPr>
          <p:cNvPr id="34838" name="TextBox 7"/>
          <p:cNvSpPr txBox="1">
            <a:spLocks noChangeArrowheads="1"/>
          </p:cNvSpPr>
          <p:nvPr/>
        </p:nvSpPr>
        <p:spPr bwMode="auto">
          <a:xfrm>
            <a:off x="5252824" y="3939692"/>
            <a:ext cx="1397000" cy="923318"/>
          </a:xfrm>
          <a:prstGeom prst="rect">
            <a:avLst/>
          </a:prstGeom>
          <a:noFill/>
          <a:ln w="9525">
            <a:noFill/>
            <a:miter lim="800000"/>
            <a:headEnd/>
            <a:tailEnd/>
          </a:ln>
        </p:spPr>
        <p:txBody>
          <a:bodyPr lIns="91429" tIns="45714" rIns="91429" bIns="45714">
            <a:spAutoFit/>
          </a:bodyPr>
          <a:lstStyle/>
          <a:p>
            <a:pPr algn="ctr"/>
            <a:r>
              <a:rPr lang="en-US" b="1" dirty="0" smtClean="0">
                <a:solidFill>
                  <a:srgbClr val="000080"/>
                </a:solidFill>
                <a:latin typeface="Arial" pitchFamily="34" charset="0"/>
                <a:cs typeface="Arial" pitchFamily="34" charset="0"/>
              </a:rPr>
              <a:t>Electricity</a:t>
            </a:r>
          </a:p>
          <a:p>
            <a:pPr algn="ctr"/>
            <a:r>
              <a:rPr lang="en-US" b="1" dirty="0" smtClean="0">
                <a:solidFill>
                  <a:srgbClr val="000080"/>
                </a:solidFill>
                <a:latin typeface="Arial" pitchFamily="34" charset="0"/>
                <a:cs typeface="Arial" pitchFamily="34" charset="0"/>
              </a:rPr>
              <a:t>and</a:t>
            </a:r>
            <a:endParaRPr lang="en-US" b="1" dirty="0">
              <a:solidFill>
                <a:srgbClr val="000080"/>
              </a:solidFill>
              <a:latin typeface="Arial" pitchFamily="34" charset="0"/>
              <a:cs typeface="Arial" pitchFamily="34" charset="0"/>
            </a:endParaRPr>
          </a:p>
          <a:p>
            <a:pPr algn="ctr"/>
            <a:r>
              <a:rPr lang="en-US" b="1" dirty="0" smtClean="0">
                <a:solidFill>
                  <a:srgbClr val="000080"/>
                </a:solidFill>
                <a:latin typeface="Arial" pitchFamily="34" charset="0"/>
                <a:cs typeface="Arial" pitchFamily="34" charset="0"/>
              </a:rPr>
              <a:t>fuels</a:t>
            </a:r>
            <a:endParaRPr lang="en-US" b="1" dirty="0">
              <a:solidFill>
                <a:srgbClr val="000080"/>
              </a:solidFill>
              <a:latin typeface="Arial" pitchFamily="34" charset="0"/>
              <a:cs typeface="Arial" pitchFamily="34" charset="0"/>
            </a:endParaRPr>
          </a:p>
        </p:txBody>
      </p:sp>
      <p:grpSp>
        <p:nvGrpSpPr>
          <p:cNvPr id="3" name="Group 33"/>
          <p:cNvGrpSpPr>
            <a:grpSpLocks noChangeAspect="1"/>
          </p:cNvGrpSpPr>
          <p:nvPr/>
        </p:nvGrpSpPr>
        <p:grpSpPr bwMode="auto">
          <a:xfrm>
            <a:off x="2305050" y="3981521"/>
            <a:ext cx="2878130" cy="814636"/>
            <a:chOff x="1879600" y="4129618"/>
            <a:chExt cx="1130300" cy="723900"/>
          </a:xfrm>
          <a:solidFill>
            <a:srgbClr val="339966"/>
          </a:solidFill>
        </p:grpSpPr>
        <p:cxnSp>
          <p:nvCxnSpPr>
            <p:cNvPr id="34843" name="Straight Connector 11"/>
            <p:cNvCxnSpPr>
              <a:cxnSpLocks noChangeShapeType="1"/>
            </p:cNvCxnSpPr>
            <p:nvPr/>
          </p:nvCxnSpPr>
          <p:spPr bwMode="auto">
            <a:xfrm rot="5400000">
              <a:off x="2400300" y="4483102"/>
              <a:ext cx="635002" cy="1"/>
            </a:xfrm>
            <a:prstGeom prst="line">
              <a:avLst/>
            </a:prstGeom>
            <a:grpFill/>
            <a:ln w="9525">
              <a:solidFill>
                <a:srgbClr val="800000"/>
              </a:solidFill>
              <a:round/>
              <a:headEnd/>
              <a:tailEnd/>
            </a:ln>
          </p:spPr>
        </p:cxnSp>
        <p:cxnSp>
          <p:nvCxnSpPr>
            <p:cNvPr id="34844" name="Straight Connector 15"/>
            <p:cNvCxnSpPr>
              <a:cxnSpLocks noChangeShapeType="1"/>
            </p:cNvCxnSpPr>
            <p:nvPr/>
          </p:nvCxnSpPr>
          <p:spPr bwMode="auto">
            <a:xfrm rot="10800000">
              <a:off x="1879600" y="4491567"/>
              <a:ext cx="1130300" cy="1588"/>
            </a:xfrm>
            <a:prstGeom prst="line">
              <a:avLst/>
            </a:prstGeom>
            <a:grpFill/>
            <a:ln w="9525">
              <a:solidFill>
                <a:schemeClr val="tx1"/>
              </a:solidFill>
              <a:round/>
              <a:headEnd/>
              <a:tailEnd/>
            </a:ln>
          </p:spPr>
        </p:cxnSp>
        <p:sp>
          <p:nvSpPr>
            <p:cNvPr id="34845" name="Isosceles Triangle 9"/>
            <p:cNvSpPr>
              <a:spLocks noChangeArrowheads="1"/>
            </p:cNvSpPr>
            <p:nvPr/>
          </p:nvSpPr>
          <p:spPr bwMode="auto">
            <a:xfrm rot="5400000">
              <a:off x="2162494" y="4291862"/>
              <a:ext cx="723900" cy="399411"/>
            </a:xfrm>
            <a:prstGeom prst="triangle">
              <a:avLst>
                <a:gd name="adj" fmla="val 50000"/>
              </a:avLst>
            </a:prstGeom>
            <a:grpFill/>
            <a:ln w="9525">
              <a:solidFill>
                <a:schemeClr val="tx1"/>
              </a:solidFill>
              <a:round/>
              <a:headEnd/>
              <a:tailEnd/>
            </a:ln>
          </p:spPr>
          <p:txBody>
            <a:bodyPr/>
            <a:lstStyle/>
            <a:p>
              <a:pPr algn="l"/>
              <a:endParaRPr lang="en-US" sz="2400" dirty="0">
                <a:solidFill>
                  <a:srgbClr val="000080"/>
                </a:solidFill>
                <a:latin typeface="Arial" pitchFamily="34" charset="0"/>
                <a:cs typeface="Arial" pitchFamily="34" charset="0"/>
              </a:endParaRPr>
            </a:p>
          </p:txBody>
        </p:sp>
      </p:grpSp>
      <p:sp>
        <p:nvSpPr>
          <p:cNvPr id="34842" name="TextBox 36"/>
          <p:cNvSpPr txBox="1">
            <a:spLocks noChangeArrowheads="1"/>
          </p:cNvSpPr>
          <p:nvPr/>
        </p:nvSpPr>
        <p:spPr bwMode="auto">
          <a:xfrm>
            <a:off x="3377884" y="3333937"/>
            <a:ext cx="1422400" cy="461653"/>
          </a:xfrm>
          <a:prstGeom prst="rect">
            <a:avLst/>
          </a:prstGeom>
          <a:noFill/>
          <a:ln w="9525">
            <a:noFill/>
            <a:miter lim="800000"/>
            <a:headEnd/>
            <a:tailEnd/>
          </a:ln>
        </p:spPr>
        <p:txBody>
          <a:bodyPr lIns="91429" tIns="45714" rIns="91429" bIns="45714">
            <a:spAutoFit/>
          </a:bodyPr>
          <a:lstStyle/>
          <a:p>
            <a:pPr algn="ctr"/>
            <a:r>
              <a:rPr lang="en-US" sz="1200" b="1" dirty="0">
                <a:latin typeface="Arial" pitchFamily="34" charset="0"/>
                <a:cs typeface="Arial" pitchFamily="34" charset="0"/>
              </a:rPr>
              <a:t>direct conversion</a:t>
            </a:r>
          </a:p>
        </p:txBody>
      </p:sp>
      <p:sp>
        <p:nvSpPr>
          <p:cNvPr id="34836" name="TextBox 42"/>
          <p:cNvSpPr txBox="1">
            <a:spLocks noChangeArrowheads="1"/>
          </p:cNvSpPr>
          <p:nvPr/>
        </p:nvSpPr>
        <p:spPr bwMode="auto">
          <a:xfrm>
            <a:off x="68148" y="3458968"/>
            <a:ext cx="2540000" cy="461665"/>
          </a:xfrm>
          <a:prstGeom prst="rect">
            <a:avLst/>
          </a:prstGeom>
          <a:noFill/>
          <a:ln w="9525">
            <a:noFill/>
            <a:miter lim="800000"/>
            <a:headEnd/>
            <a:tailEnd/>
          </a:ln>
        </p:spPr>
        <p:txBody>
          <a:bodyPr lIns="91429" tIns="45714" rIns="91429" bIns="45714">
            <a:spAutoFit/>
          </a:bodyPr>
          <a:lstStyle/>
          <a:p>
            <a:r>
              <a:rPr lang="en-US" sz="2400" b="1" dirty="0" smtClean="0">
                <a:ln w="10541" cmpd="sng">
                  <a:solidFill>
                    <a:schemeClr val="accent1">
                      <a:shade val="88000"/>
                      <a:satMod val="110000"/>
                    </a:schemeClr>
                  </a:solidFill>
                  <a:prstDash val="solid"/>
                </a:ln>
                <a:solidFill>
                  <a:srgbClr val="FF0000"/>
                </a:solidFill>
                <a:latin typeface="Arial" pitchFamily="34" charset="0"/>
                <a:cs typeface="Arial" pitchFamily="34" charset="0"/>
              </a:rPr>
              <a:t>Future</a:t>
            </a:r>
            <a:endParaRPr lang="en-US" sz="2400" b="1" dirty="0">
              <a:ln w="10541" cmpd="sng">
                <a:solidFill>
                  <a:schemeClr val="accent1">
                    <a:shade val="88000"/>
                    <a:satMod val="110000"/>
                  </a:schemeClr>
                </a:solidFill>
                <a:prstDash val="solid"/>
              </a:ln>
              <a:solidFill>
                <a:srgbClr val="FF0000"/>
              </a:solidFill>
              <a:latin typeface="Arial" pitchFamily="34" charset="0"/>
              <a:cs typeface="Arial" pitchFamily="34" charset="0"/>
            </a:endParaRPr>
          </a:p>
        </p:txBody>
      </p:sp>
      <p:sp>
        <p:nvSpPr>
          <p:cNvPr id="34830" name="TextBox 43"/>
          <p:cNvSpPr txBox="1">
            <a:spLocks noChangeArrowheads="1"/>
          </p:cNvSpPr>
          <p:nvPr/>
        </p:nvSpPr>
        <p:spPr bwMode="auto">
          <a:xfrm>
            <a:off x="0" y="-13292"/>
            <a:ext cx="9144000" cy="757118"/>
          </a:xfrm>
          <a:prstGeom prst="rect">
            <a:avLst/>
          </a:prstGeom>
          <a:noFill/>
          <a:ln w="9525">
            <a:noFill/>
            <a:miter lim="800000"/>
            <a:headEnd/>
            <a:tailEnd/>
          </a:ln>
        </p:spPr>
        <p:txBody>
          <a:bodyPr wrap="square" lIns="91429" tIns="45714" rIns="91429" bIns="45714">
            <a:spAutoFit/>
          </a:bodyPr>
          <a:lstStyle/>
          <a:p>
            <a:pPr algn="ctr">
              <a:lnSpc>
                <a:spcPct val="90000"/>
              </a:lnSpc>
            </a:pPr>
            <a:r>
              <a:rPr lang="en-US" sz="2400" dirty="0">
                <a:solidFill>
                  <a:srgbClr val="106636"/>
                </a:solidFill>
              </a:rPr>
              <a:t>Sustainable Energy </a:t>
            </a:r>
            <a:r>
              <a:rPr lang="en-US" sz="2400" dirty="0" smtClean="0">
                <a:solidFill>
                  <a:srgbClr val="106636"/>
                </a:solidFill>
              </a:rPr>
              <a:t>= High Tech Materials</a:t>
            </a:r>
            <a:br>
              <a:rPr lang="en-US" sz="2400" dirty="0" smtClean="0">
                <a:solidFill>
                  <a:srgbClr val="106636"/>
                </a:solidFill>
              </a:rPr>
            </a:br>
            <a:r>
              <a:rPr lang="en-US" dirty="0" smtClean="0">
                <a:solidFill>
                  <a:srgbClr val="106636"/>
                </a:solidFill>
              </a:rPr>
              <a:t>Materials, Chemical Transformations, &amp; Biology by (Computer-Aided) Design</a:t>
            </a:r>
            <a:endParaRPr lang="en-US" sz="2400" dirty="0">
              <a:solidFill>
                <a:srgbClr val="106636"/>
              </a:solidFill>
            </a:endParaRPr>
          </a:p>
        </p:txBody>
      </p:sp>
      <p:sp>
        <p:nvSpPr>
          <p:cNvPr id="32" name="Slide Number Placeholder 8"/>
          <p:cNvSpPr txBox="1">
            <a:spLocks/>
          </p:cNvSpPr>
          <p:nvPr/>
        </p:nvSpPr>
        <p:spPr>
          <a:xfrm>
            <a:off x="8413750" y="6353970"/>
            <a:ext cx="381000" cy="365125"/>
          </a:xfrm>
          <a:prstGeom prst="rect">
            <a:avLst/>
          </a:prstGeom>
        </p:spPr>
        <p:txBody>
          <a:bodyPr vert="horz" lIns="91440" tIns="45720" rIns="91440" bIns="45720" rtlCol="0" anchor="ctr"/>
          <a:lstStyle>
            <a:defPPr>
              <a:defRPr lang="en-US"/>
            </a:defPPr>
            <a:lvl1pPr algn="ctr" fontAlgn="auto">
              <a:spcBef>
                <a:spcPts val="0"/>
              </a:spcBef>
              <a:spcAft>
                <a:spcPts val="0"/>
              </a:spcAft>
              <a:defRPr sz="1200">
                <a:solidFill>
                  <a:srgbClr val="106636"/>
                </a:solidFill>
                <a:latin typeface="Arial" pitchFamily="34" charset="0"/>
                <a:cs typeface="Arial" pitchFamily="34" charset="0"/>
              </a:defRPr>
            </a:lvl1pPr>
          </a:lstStyle>
          <a:p>
            <a:fld id="{6EEA275D-5A49-48A8-817D-44C3EA0A3A2F}" type="slidenum">
              <a:rPr lang="en-US"/>
              <a:pPr/>
              <a:t>22</a:t>
            </a:fld>
            <a:endParaRPr lang="en-US" dirty="0"/>
          </a:p>
        </p:txBody>
      </p:sp>
      <p:grpSp>
        <p:nvGrpSpPr>
          <p:cNvPr id="4" name="Group 38"/>
          <p:cNvGrpSpPr/>
          <p:nvPr/>
        </p:nvGrpSpPr>
        <p:grpSpPr>
          <a:xfrm>
            <a:off x="6620008" y="4092096"/>
            <a:ext cx="1600200" cy="646331"/>
            <a:chOff x="6295335" y="3779046"/>
            <a:chExt cx="1600200" cy="646331"/>
          </a:xfrm>
        </p:grpSpPr>
        <p:sp>
          <p:nvSpPr>
            <p:cNvPr id="35" name="TextBox 4"/>
            <p:cNvSpPr txBox="1">
              <a:spLocks noChangeArrowheads="1"/>
            </p:cNvSpPr>
            <p:nvPr/>
          </p:nvSpPr>
          <p:spPr bwMode="auto">
            <a:xfrm>
              <a:off x="6790635" y="3779046"/>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6" name="Straight Arrow Connector 32"/>
            <p:cNvCxnSpPr>
              <a:cxnSpLocks noChangeShapeType="1"/>
            </p:cNvCxnSpPr>
            <p:nvPr/>
          </p:nvCxnSpPr>
          <p:spPr bwMode="auto">
            <a:xfrm>
              <a:off x="6295335" y="4101417"/>
              <a:ext cx="419100" cy="1588"/>
            </a:xfrm>
            <a:prstGeom prst="straightConnector1">
              <a:avLst/>
            </a:prstGeom>
            <a:noFill/>
            <a:ln w="19050">
              <a:solidFill>
                <a:schemeClr val="tx1"/>
              </a:solidFill>
              <a:round/>
              <a:headEnd/>
              <a:tailEnd type="arrow" w="med" len="med"/>
            </a:ln>
          </p:spPr>
        </p:cxnSp>
      </p:grpSp>
      <p:sp>
        <p:nvSpPr>
          <p:cNvPr id="34833" name="TextBox 38"/>
          <p:cNvSpPr txBox="1">
            <a:spLocks noChangeArrowheads="1"/>
          </p:cNvSpPr>
          <p:nvPr/>
        </p:nvSpPr>
        <p:spPr bwMode="auto">
          <a:xfrm>
            <a:off x="2752725" y="5155210"/>
            <a:ext cx="6112667" cy="1200316"/>
          </a:xfrm>
          <a:prstGeom prst="rect">
            <a:avLst/>
          </a:prstGeom>
          <a:solidFill>
            <a:srgbClr val="339966"/>
          </a:solidFill>
          <a:ln w="9525">
            <a:solidFill>
              <a:schemeClr val="tx1"/>
            </a:solidFill>
            <a:miter lim="800000"/>
            <a:headEnd/>
            <a:tailEnd/>
          </a:ln>
        </p:spPr>
        <p:txBody>
          <a:bodyPr wrap="square" lIns="91429" tIns="45714" rIns="91429" bIns="45714">
            <a:spAutoFit/>
          </a:bodyPr>
          <a:lstStyle/>
          <a:p>
            <a:r>
              <a:rPr lang="en-US" b="1" dirty="0" smtClean="0">
                <a:solidFill>
                  <a:schemeClr val="bg1"/>
                </a:solidFill>
                <a:latin typeface="Arial" pitchFamily="34" charset="0"/>
                <a:cs typeface="Arial" pitchFamily="34" charset="0"/>
              </a:rPr>
              <a:t>High-tech materials, chemistry, biology, e.g</a:t>
            </a:r>
            <a:r>
              <a:rPr lang="en-US" b="1" dirty="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for </a:t>
            </a:r>
            <a:r>
              <a:rPr lang="en-US" b="1" dirty="0" err="1" smtClean="0">
                <a:solidFill>
                  <a:schemeClr val="bg1"/>
                </a:solidFill>
                <a:latin typeface="Arial" pitchFamily="34" charset="0"/>
                <a:cs typeface="Arial" pitchFamily="34" charset="0"/>
              </a:rPr>
              <a:t>photovoltaics</a:t>
            </a:r>
            <a:r>
              <a:rPr lang="en-US" b="1" dirty="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electrodes and electrolytes, smart membranes, separators, superconductors, catalysts, fuels, sensors, and novel </a:t>
            </a:r>
            <a:r>
              <a:rPr lang="en-US" b="1" dirty="0" err="1" smtClean="0">
                <a:solidFill>
                  <a:schemeClr val="bg1"/>
                </a:solidFill>
                <a:latin typeface="Arial" pitchFamily="34" charset="0"/>
                <a:cs typeface="Arial" pitchFamily="34" charset="0"/>
              </a:rPr>
              <a:t>piezoelectrics</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8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8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8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8" grpId="0"/>
      <p:bldP spid="34818" grpId="0"/>
      <p:bldP spid="34819" grpId="0" animBg="1"/>
      <p:bldP spid="34820" grpId="0"/>
      <p:bldP spid="34822" grpId="0"/>
      <p:bldP spid="38" grpId="0" animBg="1"/>
      <p:bldP spid="34837" grpId="0" animBg="1"/>
      <p:bldP spid="34838" grpId="0"/>
      <p:bldP spid="34842" grpId="0"/>
      <p:bldP spid="34836" grpId="0"/>
      <p:bldP spid="3483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7731" name="Text Box 3"/>
          <p:cNvSpPr txBox="1">
            <a:spLocks noChangeArrowheads="1"/>
          </p:cNvSpPr>
          <p:nvPr/>
        </p:nvSpPr>
        <p:spPr bwMode="auto">
          <a:xfrm>
            <a:off x="492124" y="2639059"/>
            <a:ext cx="8151091" cy="1144907"/>
          </a:xfrm>
          <a:prstGeom prst="rect">
            <a:avLst/>
          </a:prstGeom>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Banishing fear of </a:t>
            </a:r>
          </a:p>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energy discussions</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16" name="Slide Number Placeholder 15"/>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23</a:t>
            </a:fld>
            <a:endParaRPr lang="en-US" sz="1200" dirty="0"/>
          </a:p>
        </p:txBody>
      </p:sp>
    </p:spTree>
    <p:extLst>
      <p:ext uri="{BB962C8B-B14F-4D97-AF65-F5344CB8AC3E}">
        <p14:creationId xmlns:p14="http://schemas.microsoft.com/office/powerpoint/2010/main" xmlns="" val="20853979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ext Box 3"/>
          <p:cNvSpPr txBox="1">
            <a:spLocks noChangeArrowheads="1"/>
          </p:cNvSpPr>
          <p:nvPr/>
        </p:nvSpPr>
        <p:spPr bwMode="auto">
          <a:xfrm>
            <a:off x="136003" y="3660405"/>
            <a:ext cx="2355273" cy="677086"/>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4000" b="1" dirty="0" smtClean="0">
                <a:solidFill>
                  <a:srgbClr val="FF0000"/>
                </a:solidFill>
                <a:effectLst>
                  <a:outerShdw blurRad="38100" dist="38100" dir="2700000" algn="tl">
                    <a:srgbClr val="C0C0C0"/>
                  </a:outerShdw>
                </a:effectLst>
                <a:latin typeface="Arial" pitchFamily="34" charset="0"/>
              </a:rPr>
              <a:t>“quads”</a:t>
            </a:r>
            <a:endParaRPr lang="en-US" sz="4000" b="1" dirty="0">
              <a:solidFill>
                <a:srgbClr val="FF0000"/>
              </a:solidFill>
              <a:effectLst>
                <a:outerShdw blurRad="38100" dist="38100" dir="2700000" algn="tl">
                  <a:srgbClr val="C0C0C0"/>
                </a:outerShdw>
              </a:effectLst>
              <a:latin typeface="Arial" pitchFamily="34" charset="0"/>
            </a:endParaRPr>
          </a:p>
        </p:txBody>
      </p:sp>
      <p:cxnSp>
        <p:nvCxnSpPr>
          <p:cNvPr id="26" name="Straight Connector 25"/>
          <p:cNvCxnSpPr/>
          <p:nvPr/>
        </p:nvCxnSpPr>
        <p:spPr>
          <a:xfrm>
            <a:off x="2434106" y="4022019"/>
            <a:ext cx="4417455" cy="0"/>
          </a:xfrm>
          <a:prstGeom prst="line">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20"/>
          <p:cNvGrpSpPr/>
          <p:nvPr/>
        </p:nvGrpSpPr>
        <p:grpSpPr>
          <a:xfrm>
            <a:off x="2870200" y="2073500"/>
            <a:ext cx="3424347" cy="3997100"/>
            <a:chOff x="3574466" y="3366655"/>
            <a:chExt cx="2036618" cy="2507672"/>
          </a:xfrm>
        </p:grpSpPr>
        <p:sp>
          <p:nvSpPr>
            <p:cNvPr id="20" name="Rectangle 19"/>
            <p:cNvSpPr/>
            <p:nvPr/>
          </p:nvSpPr>
          <p:spPr>
            <a:xfrm>
              <a:off x="3574466" y="3366655"/>
              <a:ext cx="2036618" cy="25076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8"/>
            <p:cNvGrpSpPr/>
            <p:nvPr/>
          </p:nvGrpSpPr>
          <p:grpSpPr>
            <a:xfrm>
              <a:off x="3700517" y="3560620"/>
              <a:ext cx="1604416" cy="2197451"/>
              <a:chOff x="3385930" y="3299791"/>
              <a:chExt cx="2372139" cy="3067879"/>
            </a:xfrm>
          </p:grpSpPr>
          <p:pic>
            <p:nvPicPr>
              <p:cNvPr id="132098" name="Picture 2" descr="http://static-p4.fotolia.com/jpg/00/01/48/67/400_F_1486772_exhr1fK8ISFCz9o7HZNfydREXpzIbt.jpg"/>
              <p:cNvPicPr>
                <a:picLocks noChangeAspect="1" noChangeArrowheads="1"/>
              </p:cNvPicPr>
              <p:nvPr/>
            </p:nvPicPr>
            <p:blipFill>
              <a:blip r:embed="rId3" cstate="print"/>
              <a:srcRect l="2440" t="19478" r="14546"/>
              <a:stretch>
                <a:fillRect/>
              </a:stretch>
            </p:blipFill>
            <p:spPr bwMode="auto">
              <a:xfrm>
                <a:off x="3385930" y="3299791"/>
                <a:ext cx="2372139" cy="3067879"/>
              </a:xfrm>
              <a:prstGeom prst="rect">
                <a:avLst/>
              </a:prstGeom>
              <a:noFill/>
            </p:spPr>
          </p:pic>
          <p:sp>
            <p:nvSpPr>
              <p:cNvPr id="14" name="Rectangle 13"/>
              <p:cNvSpPr/>
              <p:nvPr/>
            </p:nvSpPr>
            <p:spPr>
              <a:xfrm>
                <a:off x="3467819" y="4479985"/>
                <a:ext cx="322053"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7129" y="6093125"/>
                <a:ext cx="322053"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1126847">
                <a:off x="4670211" y="6060298"/>
                <a:ext cx="212322" cy="81051"/>
              </a:xfrm>
              <a:prstGeom prst="rect">
                <a:avLst/>
              </a:prstGeom>
              <a:solidFill>
                <a:srgbClr val="B8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324326">
                <a:off x="4765881" y="4447454"/>
                <a:ext cx="126262" cy="51223"/>
              </a:xfrm>
              <a:prstGeom prst="rect">
                <a:avLst/>
              </a:prstGeom>
              <a:solidFill>
                <a:srgbClr val="EED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849283">
                <a:off x="4593305" y="4455391"/>
                <a:ext cx="168943" cy="51223"/>
              </a:xfrm>
              <a:prstGeom prst="rect">
                <a:avLst/>
              </a:prstGeom>
              <a:solidFill>
                <a:srgbClr val="F2D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849283">
                <a:off x="4565051" y="4498075"/>
                <a:ext cx="168943" cy="51223"/>
              </a:xfrm>
              <a:prstGeom prst="rect">
                <a:avLst/>
              </a:prstGeom>
              <a:solidFill>
                <a:srgbClr val="D9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 Box 3"/>
          <p:cNvSpPr txBox="1">
            <a:spLocks noChangeArrowheads="1"/>
          </p:cNvSpPr>
          <p:nvPr/>
        </p:nvSpPr>
        <p:spPr bwMode="auto">
          <a:xfrm>
            <a:off x="6642217" y="3660405"/>
            <a:ext cx="1981199" cy="677086"/>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4000" b="1" dirty="0" smtClean="0">
                <a:solidFill>
                  <a:srgbClr val="FF0000"/>
                </a:solidFill>
                <a:effectLst>
                  <a:outerShdw blurRad="38100" dist="38100" dir="2700000" algn="tl">
                    <a:srgbClr val="C0C0C0"/>
                  </a:outerShdw>
                </a:effectLst>
                <a:latin typeface="Arial" pitchFamily="34" charset="0"/>
              </a:rPr>
              <a:t>“toe”</a:t>
            </a:r>
            <a:endParaRPr lang="en-US" sz="4000" b="1" dirty="0">
              <a:solidFill>
                <a:srgbClr val="FF0000"/>
              </a:solidFill>
              <a:effectLst>
                <a:outerShdw blurRad="38100" dist="38100" dir="2700000" algn="tl">
                  <a:srgbClr val="C0C0C0"/>
                </a:outerShdw>
              </a:effectLst>
              <a:latin typeface="Arial" pitchFamily="34" charset="0"/>
            </a:endParaRPr>
          </a:p>
        </p:txBody>
      </p:sp>
      <p:sp>
        <p:nvSpPr>
          <p:cNvPr id="24" name="Text Box 3"/>
          <p:cNvSpPr txBox="1">
            <a:spLocks noChangeArrowheads="1"/>
          </p:cNvSpPr>
          <p:nvPr/>
        </p:nvSpPr>
        <p:spPr bwMode="auto">
          <a:xfrm>
            <a:off x="0" y="1258882"/>
            <a:ext cx="9144000" cy="384698"/>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2000" b="1" dirty="0" smtClean="0">
                <a:solidFill>
                  <a:srgbClr val="FF0000"/>
                </a:solidFill>
                <a:effectLst>
                  <a:outerShdw blurRad="38100" dist="38100" dir="2700000" algn="tl">
                    <a:srgbClr val="C0C0C0"/>
                  </a:outerShdw>
                </a:effectLst>
                <a:latin typeface="Arial" pitchFamily="34" charset="0"/>
              </a:rPr>
              <a:t> BTU .. quad .. </a:t>
            </a:r>
            <a:r>
              <a:rPr lang="en-US" sz="2000" b="1" dirty="0" err="1" smtClean="0">
                <a:solidFill>
                  <a:srgbClr val="FF0000"/>
                </a:solidFill>
                <a:effectLst>
                  <a:outerShdw blurRad="38100" dist="38100" dir="2700000" algn="tl">
                    <a:srgbClr val="C0C0C0"/>
                  </a:outerShdw>
                </a:effectLst>
                <a:latin typeface="Arial" pitchFamily="34" charset="0"/>
              </a:rPr>
              <a:t>boe</a:t>
            </a:r>
            <a:r>
              <a:rPr lang="en-US" sz="2000" b="1" dirty="0" smtClean="0">
                <a:solidFill>
                  <a:srgbClr val="FF0000"/>
                </a:solidFill>
                <a:effectLst>
                  <a:outerShdw blurRad="38100" dist="38100" dir="2700000" algn="tl">
                    <a:srgbClr val="C0C0C0"/>
                  </a:outerShdw>
                </a:effectLst>
                <a:latin typeface="Arial" pitchFamily="34" charset="0"/>
              </a:rPr>
              <a:t> .. </a:t>
            </a:r>
            <a:r>
              <a:rPr lang="en-US" sz="2000" b="1" dirty="0" err="1" smtClean="0">
                <a:solidFill>
                  <a:srgbClr val="FF0000"/>
                </a:solidFill>
                <a:effectLst>
                  <a:outerShdw blurRad="38100" dist="38100" dir="2700000" algn="tl">
                    <a:srgbClr val="C0C0C0"/>
                  </a:outerShdw>
                </a:effectLst>
                <a:latin typeface="Arial" pitchFamily="34" charset="0"/>
              </a:rPr>
              <a:t>bboe</a:t>
            </a:r>
            <a:r>
              <a:rPr lang="en-US" sz="2000" b="1" dirty="0" smtClean="0">
                <a:solidFill>
                  <a:srgbClr val="FF0000"/>
                </a:solidFill>
                <a:effectLst>
                  <a:outerShdw blurRad="38100" dist="38100" dir="2700000" algn="tl">
                    <a:srgbClr val="C0C0C0"/>
                  </a:outerShdw>
                </a:effectLst>
                <a:latin typeface="Arial" pitchFamily="34" charset="0"/>
              </a:rPr>
              <a:t> .. toe .. </a:t>
            </a:r>
            <a:r>
              <a:rPr lang="en-US" sz="2000" b="1" dirty="0" err="1" smtClean="0">
                <a:solidFill>
                  <a:srgbClr val="FF0000"/>
                </a:solidFill>
                <a:effectLst>
                  <a:outerShdw blurRad="38100" dist="38100" dir="2700000" algn="tl">
                    <a:srgbClr val="C0C0C0"/>
                  </a:outerShdw>
                </a:effectLst>
                <a:latin typeface="Arial" pitchFamily="34" charset="0"/>
              </a:rPr>
              <a:t>tce</a:t>
            </a:r>
            <a:r>
              <a:rPr lang="en-US" sz="2000" b="1" dirty="0" smtClean="0">
                <a:solidFill>
                  <a:srgbClr val="FF0000"/>
                </a:solidFill>
                <a:effectLst>
                  <a:outerShdw blurRad="38100" dist="38100" dir="2700000" algn="tl">
                    <a:srgbClr val="C0C0C0"/>
                  </a:outerShdw>
                </a:effectLst>
                <a:latin typeface="Arial" pitchFamily="34" charset="0"/>
              </a:rPr>
              <a:t> .. Joule .. </a:t>
            </a:r>
            <a:r>
              <a:rPr lang="en-US" sz="2000" b="1" dirty="0" err="1" smtClean="0">
                <a:solidFill>
                  <a:srgbClr val="FF0000"/>
                </a:solidFill>
                <a:effectLst>
                  <a:outerShdw blurRad="38100" dist="38100" dir="2700000" algn="tl">
                    <a:srgbClr val="C0C0C0"/>
                  </a:outerShdw>
                </a:effectLst>
                <a:latin typeface="Arial" pitchFamily="34" charset="0"/>
              </a:rPr>
              <a:t>therm</a:t>
            </a:r>
            <a:r>
              <a:rPr lang="en-US" sz="2000" b="1" dirty="0" smtClean="0">
                <a:solidFill>
                  <a:srgbClr val="FF0000"/>
                </a:solidFill>
                <a:effectLst>
                  <a:outerShdw blurRad="38100" dist="38100" dir="2700000" algn="tl">
                    <a:srgbClr val="C0C0C0"/>
                  </a:outerShdw>
                </a:effectLst>
                <a:latin typeface="Arial" pitchFamily="34" charset="0"/>
              </a:rPr>
              <a:t> .. </a:t>
            </a:r>
            <a:r>
              <a:rPr lang="en-US" sz="2000" b="1" dirty="0" err="1" smtClean="0">
                <a:solidFill>
                  <a:srgbClr val="FF0000"/>
                </a:solidFill>
                <a:effectLst>
                  <a:outerShdw blurRad="38100" dist="38100" dir="2700000" algn="tl">
                    <a:srgbClr val="C0C0C0"/>
                  </a:outerShdw>
                </a:effectLst>
                <a:latin typeface="Arial" pitchFamily="34" charset="0"/>
              </a:rPr>
              <a:t>thermie</a:t>
            </a:r>
            <a:r>
              <a:rPr lang="en-US" sz="2000" b="1" dirty="0" smtClean="0">
                <a:solidFill>
                  <a:srgbClr val="FF0000"/>
                </a:solidFill>
                <a:effectLst>
                  <a:outerShdw blurRad="38100" dist="38100" dir="2700000" algn="tl">
                    <a:srgbClr val="C0C0C0"/>
                  </a:outerShdw>
                </a:effectLst>
                <a:latin typeface="Arial" pitchFamily="34" charset="0"/>
              </a:rPr>
              <a:t> .. calorie .. </a:t>
            </a:r>
            <a:endParaRPr lang="en-US" sz="2000" b="1" dirty="0">
              <a:solidFill>
                <a:srgbClr val="FF0000"/>
              </a:solidFill>
              <a:effectLst>
                <a:outerShdw blurRad="38100" dist="38100" dir="2700000" algn="tl">
                  <a:srgbClr val="C0C0C0"/>
                </a:outerShdw>
              </a:effectLst>
              <a:latin typeface="Arial" pitchFamily="34" charset="0"/>
            </a:endParaRPr>
          </a:p>
        </p:txBody>
      </p:sp>
      <p:sp>
        <p:nvSpPr>
          <p:cNvPr id="29" name="Slide Number Placeholder 28"/>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24</a:t>
            </a:fld>
            <a:endParaRPr lang="en-US" sz="1200" dirty="0"/>
          </a:p>
        </p:txBody>
      </p:sp>
      <p:sp>
        <p:nvSpPr>
          <p:cNvPr id="27" name="Text Box 21"/>
          <p:cNvSpPr txBox="1">
            <a:spLocks noChangeArrowheads="1"/>
          </p:cNvSpPr>
          <p:nvPr/>
        </p:nvSpPr>
        <p:spPr bwMode="auto">
          <a:xfrm>
            <a:off x="160338" y="205074"/>
            <a:ext cx="8815387" cy="389883"/>
          </a:xfrm>
          <a:prstGeom prst="rect">
            <a:avLst/>
          </a:prstGeom>
          <a:noFill/>
          <a:ln w="9525" algn="ctr">
            <a:noFill/>
            <a:miter lim="800000"/>
            <a:headEnd/>
            <a:tailEnd/>
          </a:ln>
          <a:effectLst/>
        </p:spPr>
        <p:txBody>
          <a:bodyPr lIns="93503" tIns="46752" rIns="93503" bIns="46752">
            <a:spAutoFit/>
          </a:bodyPr>
          <a:lstStyle/>
          <a:p>
            <a:pPr algn="ctr" defTabSz="820738">
              <a:lnSpc>
                <a:spcPct val="80000"/>
              </a:lnSpc>
              <a:defRPr/>
            </a:pPr>
            <a:r>
              <a:rPr lang="en-US" sz="2400" b="1" dirty="0">
                <a:solidFill>
                  <a:srgbClr val="006600"/>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6600"/>
                </a:solidFill>
                <a:latin typeface="Arial" pitchFamily="34" charset="0"/>
                <a:ea typeface="+mj-ea"/>
                <a:cs typeface="Arial" pitchFamily="34" charset="0"/>
              </a:rPr>
              <a:t>Fear of Too Many Energy Units</a:t>
            </a:r>
            <a:endParaRPr lang="en-US" sz="2400" b="1" dirty="0">
              <a:solidFill>
                <a:srgbClr val="006600"/>
              </a:solidFill>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noFill/>
          <a:ln w="9525">
            <a:noFill/>
            <a:miter lim="800000"/>
            <a:headEnd/>
            <a:tailEnd/>
          </a:ln>
        </p:spPr>
        <p:txBody>
          <a:bodyPr vert="horz" wrap="square" lIns="91440" tIns="45720" rIns="91440" bIns="45720" numCol="1" anchor="ctr" anchorCtr="0" compatLnSpc="1">
            <a:prstTxWarp prst="textNoShape">
              <a:avLst/>
            </a:prstTxWarp>
          </a:bodyPr>
          <a:lstStyle/>
          <a:p>
            <a:pPr defTabSz="820583" eaLnBrk="1" hangingPunct="1"/>
            <a:r>
              <a:rPr lang="en-US" dirty="0" smtClean="0">
                <a:latin typeface="Arial" charset="0"/>
                <a:cs typeface="Arial" charset="0"/>
              </a:rPr>
              <a:t>On-Line Energy Conversion Calculators Banish Fear of Units</a:t>
            </a:r>
            <a:endParaRPr lang="en-US" dirty="0">
              <a:latin typeface="Arial" charset="0"/>
              <a:cs typeface="Arial" charset="0"/>
            </a:endParaRPr>
          </a:p>
        </p:txBody>
      </p:sp>
      <p:sp>
        <p:nvSpPr>
          <p:cNvPr id="7" name="Slide Number Placeholder 6"/>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25</a:t>
            </a:fld>
            <a:endParaRPr lang="en-US" sz="1200" dirty="0"/>
          </a:p>
        </p:txBody>
      </p:sp>
      <p:pic>
        <p:nvPicPr>
          <p:cNvPr id="1026" name="Picture 2"/>
          <p:cNvPicPr>
            <a:picLocks noChangeAspect="1" noChangeArrowheads="1"/>
          </p:cNvPicPr>
          <p:nvPr/>
        </p:nvPicPr>
        <p:blipFill>
          <a:blip r:embed="rId3" cstate="print"/>
          <a:srcRect l="23478" t="19667" r="24430" b="24351"/>
          <a:stretch>
            <a:fillRect/>
          </a:stretch>
        </p:blipFill>
        <p:spPr bwMode="auto">
          <a:xfrm>
            <a:off x="622300" y="876299"/>
            <a:ext cx="7888302" cy="5298381"/>
          </a:xfrm>
          <a:prstGeom prst="rect">
            <a:avLst/>
          </a:prstGeom>
          <a:noFill/>
          <a:ln w="9525">
            <a:solidFill>
              <a:srgbClr val="003399"/>
            </a:solid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noFill/>
          <a:ln w="9525">
            <a:noFill/>
            <a:miter lim="800000"/>
            <a:headEnd/>
            <a:tailEnd/>
          </a:ln>
        </p:spPr>
        <p:txBody>
          <a:bodyPr vert="horz" wrap="square" lIns="91440" tIns="45720" rIns="91440" bIns="45720" numCol="1" anchor="ctr" anchorCtr="0" compatLnSpc="1">
            <a:prstTxWarp prst="textNoShape">
              <a:avLst/>
            </a:prstTxWarp>
          </a:bodyPr>
          <a:lstStyle/>
          <a:p>
            <a:pPr defTabSz="820583" eaLnBrk="1" hangingPunct="1"/>
            <a:r>
              <a:rPr lang="en-US" dirty="0" smtClean="0">
                <a:latin typeface="Arial" charset="0"/>
                <a:cs typeface="Arial" charset="0"/>
              </a:rPr>
              <a:t>Fear of Too Many Facts</a:t>
            </a:r>
            <a:endParaRPr lang="en-US" dirty="0">
              <a:latin typeface="Arial" charset="0"/>
              <a:cs typeface="Arial" charset="0"/>
            </a:endParaRPr>
          </a:p>
        </p:txBody>
      </p:sp>
      <p:sp>
        <p:nvSpPr>
          <p:cNvPr id="7" name="Slide Number Placeholder 6"/>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26</a:t>
            </a:fld>
            <a:endParaRPr lang="en-US" sz="1200" dirty="0"/>
          </a:p>
        </p:txBody>
      </p:sp>
      <p:pic>
        <p:nvPicPr>
          <p:cNvPr id="6152" name="Picture 8" descr="http://www.royalinsurance.com.eg/Public/images/work-ful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2912" b="6000"/>
          <a:stretch>
            <a:fillRect/>
          </a:stretch>
        </p:blipFill>
        <p:spPr bwMode="auto">
          <a:xfrm>
            <a:off x="1218682" y="770467"/>
            <a:ext cx="6734637" cy="6087533"/>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513988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Text Box 3"/>
          <p:cNvSpPr txBox="1">
            <a:spLocks noChangeArrowheads="1"/>
          </p:cNvSpPr>
          <p:nvPr/>
        </p:nvSpPr>
        <p:spPr bwMode="auto">
          <a:xfrm>
            <a:off x="492125" y="2158535"/>
            <a:ext cx="8151091" cy="1144907"/>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a:solidFill>
                  <a:srgbClr val="FF0000"/>
                </a:solidFill>
                <a:effectLst>
                  <a:outerShdw blurRad="38100" dist="38100" dir="2700000" algn="tl">
                    <a:srgbClr val="C0C0C0"/>
                  </a:outerShdw>
                </a:effectLst>
                <a:latin typeface="Arial" pitchFamily="34" charset="0"/>
              </a:rPr>
              <a:t>Energy sources and consumption sectors in the U.S.</a:t>
            </a:r>
          </a:p>
        </p:txBody>
      </p:sp>
      <p:grpSp>
        <p:nvGrpSpPr>
          <p:cNvPr id="2" name="Group 25"/>
          <p:cNvGrpSpPr>
            <a:grpSpLocks/>
          </p:cNvGrpSpPr>
          <p:nvPr/>
        </p:nvGrpSpPr>
        <p:grpSpPr bwMode="auto">
          <a:xfrm flipV="1">
            <a:off x="2882035" y="4754096"/>
            <a:ext cx="3378488" cy="1940019"/>
            <a:chOff x="1997" y="3394"/>
            <a:chExt cx="2341" cy="1385"/>
          </a:xfrm>
        </p:grpSpPr>
        <p:pic>
          <p:nvPicPr>
            <p:cNvPr id="465927" name="Picture 7"/>
            <p:cNvPicPr>
              <a:picLocks noChangeAspect="1" noChangeArrowheads="1"/>
            </p:cNvPicPr>
            <p:nvPr/>
          </p:nvPicPr>
          <p:blipFill>
            <a:blip r:embed="rId3" cstate="print"/>
            <a:srcRect b="13953"/>
            <a:stretch>
              <a:fillRect/>
            </a:stretch>
          </p:blipFill>
          <p:spPr bwMode="auto">
            <a:xfrm flipV="1">
              <a:off x="1997" y="3394"/>
              <a:ext cx="2341" cy="1385"/>
            </a:xfrm>
            <a:prstGeom prst="rect">
              <a:avLst/>
            </a:prstGeom>
            <a:solidFill>
              <a:srgbClr val="BBE0E3"/>
            </a:solidFill>
            <a:ln w="9525">
              <a:noFill/>
              <a:miter lim="800000"/>
              <a:headEnd/>
              <a:tailEnd/>
            </a:ln>
            <a:effectLst/>
          </p:spPr>
        </p:pic>
        <p:pic>
          <p:nvPicPr>
            <p:cNvPr id="465929" name="Picture 9"/>
            <p:cNvPicPr>
              <a:picLocks noChangeAspect="1" noChangeArrowheads="1"/>
            </p:cNvPicPr>
            <p:nvPr/>
          </p:nvPicPr>
          <p:blipFill>
            <a:blip r:embed="rId4" cstate="print"/>
            <a:srcRect/>
            <a:stretch>
              <a:fillRect/>
            </a:stretch>
          </p:blipFill>
          <p:spPr bwMode="auto">
            <a:xfrm>
              <a:off x="2312" y="4030"/>
              <a:ext cx="1037" cy="363"/>
            </a:xfrm>
            <a:prstGeom prst="rect">
              <a:avLst/>
            </a:prstGeom>
            <a:noFill/>
            <a:ln w="9525">
              <a:noFill/>
              <a:miter lim="800000"/>
              <a:headEnd/>
              <a:tailEnd/>
            </a:ln>
            <a:effectLst/>
          </p:spPr>
        </p:pic>
        <p:sp>
          <p:nvSpPr>
            <p:cNvPr id="465939" name="Line 19"/>
            <p:cNvSpPr>
              <a:spLocks noChangeShapeType="1"/>
            </p:cNvSpPr>
            <p:nvPr/>
          </p:nvSpPr>
          <p:spPr bwMode="auto">
            <a:xfrm flipH="1">
              <a:off x="3556" y="3582"/>
              <a:ext cx="240" cy="90"/>
            </a:xfrm>
            <a:prstGeom prst="line">
              <a:avLst/>
            </a:prstGeom>
            <a:noFill/>
            <a:ln w="19050">
              <a:solidFill>
                <a:schemeClr val="tx1"/>
              </a:solidFill>
              <a:miter lim="800000"/>
              <a:headEnd type="stealth" w="lg" len="lg"/>
              <a:tailEnd type="none" w="med" len="lg"/>
            </a:ln>
            <a:effectLst/>
          </p:spPr>
          <p:txBody>
            <a:bodyPr wrap="none"/>
            <a:lstStyle/>
            <a:p>
              <a:endParaRPr lang="en-US"/>
            </a:p>
          </p:txBody>
        </p:sp>
        <p:pic>
          <p:nvPicPr>
            <p:cNvPr id="465940" name="Picture 20"/>
            <p:cNvPicPr>
              <a:picLocks noChangeAspect="1" noChangeArrowheads="1"/>
            </p:cNvPicPr>
            <p:nvPr/>
          </p:nvPicPr>
          <p:blipFill>
            <a:blip r:embed="rId4" cstate="print"/>
            <a:srcRect/>
            <a:stretch>
              <a:fillRect/>
            </a:stretch>
          </p:blipFill>
          <p:spPr bwMode="auto">
            <a:xfrm>
              <a:off x="2870" y="3676"/>
              <a:ext cx="1037" cy="831"/>
            </a:xfrm>
            <a:prstGeom prst="rect">
              <a:avLst/>
            </a:prstGeom>
            <a:noFill/>
            <a:ln w="9525">
              <a:noFill/>
              <a:miter lim="800000"/>
              <a:headEnd/>
              <a:tailEnd/>
            </a:ln>
            <a:effectLst/>
          </p:spPr>
        </p:pic>
        <p:sp>
          <p:nvSpPr>
            <p:cNvPr id="465941" name="Rectangle 21"/>
            <p:cNvSpPr>
              <a:spLocks noChangeArrowheads="1"/>
            </p:cNvSpPr>
            <p:nvPr/>
          </p:nvSpPr>
          <p:spPr bwMode="auto">
            <a:xfrm>
              <a:off x="3102" y="3424"/>
              <a:ext cx="692" cy="246"/>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pic>
          <p:nvPicPr>
            <p:cNvPr id="465942" name="Picture 22"/>
            <p:cNvPicPr>
              <a:picLocks noChangeAspect="1" noChangeArrowheads="1"/>
            </p:cNvPicPr>
            <p:nvPr/>
          </p:nvPicPr>
          <p:blipFill>
            <a:blip r:embed="rId4" cstate="print"/>
            <a:srcRect/>
            <a:stretch>
              <a:fillRect/>
            </a:stretch>
          </p:blipFill>
          <p:spPr bwMode="auto">
            <a:xfrm>
              <a:off x="2244" y="3605"/>
              <a:ext cx="259" cy="207"/>
            </a:xfrm>
            <a:prstGeom prst="rect">
              <a:avLst/>
            </a:prstGeom>
            <a:noFill/>
            <a:ln w="9525">
              <a:noFill/>
              <a:miter lim="800000"/>
              <a:headEnd/>
              <a:tailEnd/>
            </a:ln>
            <a:effectLst/>
          </p:spPr>
        </p:pic>
        <p:sp>
          <p:nvSpPr>
            <p:cNvPr id="465943" name="Rectangle 23"/>
            <p:cNvSpPr>
              <a:spLocks noChangeArrowheads="1"/>
            </p:cNvSpPr>
            <p:nvPr/>
          </p:nvSpPr>
          <p:spPr bwMode="auto">
            <a:xfrm>
              <a:off x="3436" y="4592"/>
              <a:ext cx="244" cy="172"/>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grpSp>
      <p:sp>
        <p:nvSpPr>
          <p:cNvPr id="16" name="Slide Number Placeholder 15"/>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27</a:t>
            </a:fld>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t="4222"/>
          <a:stretch>
            <a:fillRect/>
          </a:stretch>
        </p:blipFill>
        <p:spPr bwMode="auto">
          <a:xfrm>
            <a:off x="893152" y="956930"/>
            <a:ext cx="7463834" cy="4644321"/>
          </a:xfrm>
          <a:prstGeom prst="rect">
            <a:avLst/>
          </a:prstGeom>
          <a:noFill/>
          <a:ln w="9525">
            <a:noFill/>
            <a:miter lim="800000"/>
            <a:headEnd/>
            <a:tailEnd/>
          </a:ln>
          <a:effectLst/>
        </p:spPr>
      </p:pic>
      <p:sp>
        <p:nvSpPr>
          <p:cNvPr id="29699" name="Text Box 69"/>
          <p:cNvSpPr txBox="1">
            <a:spLocks noChangeArrowheads="1"/>
          </p:cNvSpPr>
          <p:nvPr/>
        </p:nvSpPr>
        <p:spPr bwMode="auto">
          <a:xfrm>
            <a:off x="1286555" y="3837847"/>
            <a:ext cx="1525588" cy="916156"/>
          </a:xfrm>
          <a:prstGeom prst="rect">
            <a:avLst/>
          </a:prstGeom>
          <a:solidFill>
            <a:srgbClr val="BAFEC7"/>
          </a:solidFill>
          <a:ln w="9525">
            <a:noFill/>
            <a:miter lim="800000"/>
            <a:headEnd/>
            <a:tailEnd/>
          </a:ln>
        </p:spPr>
        <p:txBody>
          <a:bodyPr lIns="0" tIns="41025" rIns="0" bIns="41025">
            <a:spAutoFit/>
          </a:bodyPr>
          <a:lstStyle/>
          <a:p>
            <a:pPr algn="ctr">
              <a:lnSpc>
                <a:spcPct val="95000"/>
              </a:lnSpc>
            </a:pPr>
            <a:r>
              <a:rPr lang="en-US" sz="1900" dirty="0"/>
              <a:t>Domestic</a:t>
            </a:r>
          </a:p>
          <a:p>
            <a:pPr algn="ctr">
              <a:lnSpc>
                <a:spcPct val="95000"/>
              </a:lnSpc>
            </a:pPr>
            <a:r>
              <a:rPr lang="en-US" sz="1900" dirty="0"/>
              <a:t>Production:</a:t>
            </a:r>
          </a:p>
          <a:p>
            <a:pPr algn="ctr">
              <a:lnSpc>
                <a:spcPct val="95000"/>
              </a:lnSpc>
            </a:pPr>
            <a:r>
              <a:rPr lang="en-US" sz="1900" dirty="0" smtClean="0"/>
              <a:t>75 Quads</a:t>
            </a:r>
            <a:endParaRPr lang="en-US" sz="1900" dirty="0"/>
          </a:p>
        </p:txBody>
      </p:sp>
      <p:sp>
        <p:nvSpPr>
          <p:cNvPr id="29701" name="Text Box 71"/>
          <p:cNvSpPr txBox="1">
            <a:spLocks noChangeArrowheads="1"/>
          </p:cNvSpPr>
          <p:nvPr/>
        </p:nvSpPr>
        <p:spPr bwMode="auto">
          <a:xfrm rot="413384">
            <a:off x="1176576" y="1894745"/>
            <a:ext cx="1423987" cy="672492"/>
          </a:xfrm>
          <a:prstGeom prst="rect">
            <a:avLst/>
          </a:prstGeom>
          <a:solidFill>
            <a:srgbClr val="BAFEC7"/>
          </a:solidFill>
          <a:ln w="9525" algn="ctr">
            <a:noFill/>
            <a:miter lim="800000"/>
            <a:headEnd/>
            <a:tailEnd/>
          </a:ln>
        </p:spPr>
        <p:txBody>
          <a:bodyPr lIns="0" tIns="0" rIns="0" bIns="0">
            <a:spAutoFit/>
          </a:bodyPr>
          <a:lstStyle/>
          <a:p>
            <a:pPr algn="ctr">
              <a:lnSpc>
                <a:spcPct val="95000"/>
              </a:lnSpc>
            </a:pPr>
            <a:r>
              <a:rPr lang="en-US" sz="1900" dirty="0"/>
              <a:t>Imports:</a:t>
            </a:r>
          </a:p>
          <a:p>
            <a:pPr algn="ctr">
              <a:lnSpc>
                <a:spcPct val="95000"/>
              </a:lnSpc>
            </a:pPr>
            <a:r>
              <a:rPr lang="en-US" sz="1900" dirty="0" smtClean="0"/>
              <a:t>30 Quads</a:t>
            </a:r>
          </a:p>
          <a:p>
            <a:pPr algn="ctr">
              <a:lnSpc>
                <a:spcPct val="95000"/>
              </a:lnSpc>
            </a:pPr>
            <a:endParaRPr lang="en-US" sz="700" dirty="0"/>
          </a:p>
        </p:txBody>
      </p:sp>
      <p:sp>
        <p:nvSpPr>
          <p:cNvPr id="29702" name="Text Box 72"/>
          <p:cNvSpPr txBox="1">
            <a:spLocks noChangeArrowheads="1"/>
          </p:cNvSpPr>
          <p:nvPr/>
        </p:nvSpPr>
        <p:spPr bwMode="auto">
          <a:xfrm>
            <a:off x="5488078" y="3021245"/>
            <a:ext cx="1838325" cy="1388862"/>
          </a:xfrm>
          <a:prstGeom prst="rect">
            <a:avLst/>
          </a:prstGeom>
          <a:solidFill>
            <a:srgbClr val="BAFEC7"/>
          </a:solidFill>
          <a:ln w="9525">
            <a:noFill/>
            <a:miter lim="800000"/>
            <a:headEnd/>
            <a:tailEnd/>
          </a:ln>
        </p:spPr>
        <p:txBody>
          <a:bodyPr lIns="0" tIns="123073" rIns="0" bIns="123073">
            <a:spAutoFit/>
          </a:bodyPr>
          <a:lstStyle/>
          <a:p>
            <a:pPr algn="ctr">
              <a:lnSpc>
                <a:spcPct val="95000"/>
              </a:lnSpc>
            </a:pPr>
            <a:r>
              <a:rPr lang="en-US" sz="1900" dirty="0"/>
              <a:t>Consumption:</a:t>
            </a:r>
          </a:p>
          <a:p>
            <a:pPr algn="ctr">
              <a:lnSpc>
                <a:spcPct val="95000"/>
              </a:lnSpc>
            </a:pPr>
            <a:r>
              <a:rPr lang="en-US" sz="1900" dirty="0" smtClean="0"/>
              <a:t>98 Quads</a:t>
            </a:r>
          </a:p>
          <a:p>
            <a:pPr algn="ctr">
              <a:lnSpc>
                <a:spcPct val="95000"/>
              </a:lnSpc>
            </a:pPr>
            <a:endParaRPr lang="en-US" sz="1900" dirty="0" smtClean="0"/>
          </a:p>
          <a:p>
            <a:pPr algn="ctr">
              <a:lnSpc>
                <a:spcPct val="95000"/>
              </a:lnSpc>
            </a:pPr>
            <a:endParaRPr lang="en-US" sz="1900" dirty="0"/>
          </a:p>
        </p:txBody>
      </p:sp>
      <p:sp>
        <p:nvSpPr>
          <p:cNvPr id="29706" name="Text Box 76"/>
          <p:cNvSpPr txBox="1">
            <a:spLocks noChangeArrowheads="1"/>
          </p:cNvSpPr>
          <p:nvPr/>
        </p:nvSpPr>
        <p:spPr bwMode="auto">
          <a:xfrm>
            <a:off x="7620127" y="1536749"/>
            <a:ext cx="1327150" cy="671474"/>
          </a:xfrm>
          <a:prstGeom prst="rect">
            <a:avLst/>
          </a:prstGeom>
          <a:solidFill>
            <a:schemeClr val="bg1"/>
          </a:solidFill>
          <a:ln w="9525">
            <a:noFill/>
            <a:miter lim="800000"/>
            <a:headEnd/>
            <a:tailEnd/>
          </a:ln>
        </p:spPr>
        <p:txBody>
          <a:bodyPr wrap="square" lIns="0" tIns="41025" rIns="0" bIns="41025">
            <a:spAutoFit/>
          </a:bodyPr>
          <a:lstStyle/>
          <a:p>
            <a:pPr>
              <a:lnSpc>
                <a:spcPct val="85000"/>
              </a:lnSpc>
            </a:pPr>
            <a:r>
              <a:rPr lang="en-US" sz="1500" dirty="0" smtClean="0"/>
              <a:t>Exports:</a:t>
            </a:r>
          </a:p>
          <a:p>
            <a:pPr>
              <a:lnSpc>
                <a:spcPct val="85000"/>
              </a:lnSpc>
            </a:pPr>
            <a:r>
              <a:rPr lang="en-US" sz="1500" dirty="0" smtClean="0"/>
              <a:t>8 Quads</a:t>
            </a:r>
          </a:p>
          <a:p>
            <a:pPr>
              <a:lnSpc>
                <a:spcPct val="85000"/>
              </a:lnSpc>
            </a:pPr>
            <a:endParaRPr lang="en-US" sz="1500" dirty="0"/>
          </a:p>
        </p:txBody>
      </p:sp>
      <p:sp>
        <p:nvSpPr>
          <p:cNvPr id="29707" name="Text Box 77"/>
          <p:cNvSpPr txBox="1">
            <a:spLocks noChangeArrowheads="1"/>
          </p:cNvSpPr>
          <p:nvPr/>
        </p:nvSpPr>
        <p:spPr bwMode="auto">
          <a:xfrm rot="-5400000">
            <a:off x="-1499394" y="3230040"/>
            <a:ext cx="3538538" cy="431800"/>
          </a:xfrm>
          <a:prstGeom prst="rect">
            <a:avLst/>
          </a:prstGeom>
          <a:solidFill>
            <a:srgbClr val="FFFF99"/>
          </a:solidFill>
          <a:ln w="19050">
            <a:solidFill>
              <a:schemeClr val="tx1"/>
            </a:solidFill>
            <a:miter lim="800000"/>
            <a:headEnd/>
            <a:tailEnd/>
          </a:ln>
        </p:spPr>
        <p:txBody>
          <a:bodyPr lIns="82048" tIns="41025" rIns="82048" bIns="41025">
            <a:spAutoFit/>
          </a:bodyPr>
          <a:lstStyle/>
          <a:p>
            <a:pPr marL="209526" indent="-209526" algn="ctr"/>
            <a:r>
              <a:rPr lang="en-US" sz="2200" b="1" dirty="0">
                <a:solidFill>
                  <a:srgbClr val="FF0000"/>
                </a:solidFill>
              </a:rPr>
              <a:t>Energy Supply (Quads)</a:t>
            </a:r>
          </a:p>
        </p:txBody>
      </p:sp>
      <p:sp>
        <p:nvSpPr>
          <p:cNvPr id="29708" name="Text Box 78"/>
          <p:cNvSpPr txBox="1">
            <a:spLocks noChangeArrowheads="1"/>
          </p:cNvSpPr>
          <p:nvPr/>
        </p:nvSpPr>
        <p:spPr bwMode="auto">
          <a:xfrm rot="-5400000">
            <a:off x="7308851" y="3222897"/>
            <a:ext cx="3135312" cy="433387"/>
          </a:xfrm>
          <a:prstGeom prst="rect">
            <a:avLst/>
          </a:prstGeom>
          <a:solidFill>
            <a:srgbClr val="FFFF99"/>
          </a:solidFill>
          <a:ln w="19050" algn="ctr">
            <a:solidFill>
              <a:schemeClr val="tx1"/>
            </a:solidFill>
            <a:miter lim="800000"/>
            <a:headEnd/>
            <a:tailEnd/>
          </a:ln>
        </p:spPr>
        <p:txBody>
          <a:bodyPr lIns="82048" tIns="41025" rIns="82048" bIns="41025">
            <a:spAutoFit/>
          </a:bodyPr>
          <a:lstStyle/>
          <a:p>
            <a:pPr marL="209526" indent="-209526" algn="ctr"/>
            <a:r>
              <a:rPr lang="en-US" sz="2200" b="1" dirty="0">
                <a:solidFill>
                  <a:srgbClr val="FF0000"/>
                </a:solidFill>
              </a:rPr>
              <a:t>Energy Consumption</a:t>
            </a:r>
          </a:p>
        </p:txBody>
      </p:sp>
      <p:sp>
        <p:nvSpPr>
          <p:cNvPr id="21" name="Text Box 79"/>
          <p:cNvSpPr txBox="1">
            <a:spLocks noChangeArrowheads="1"/>
          </p:cNvSpPr>
          <p:nvPr/>
        </p:nvSpPr>
        <p:spPr bwMode="auto">
          <a:xfrm>
            <a:off x="0" y="49214"/>
            <a:ext cx="9144000" cy="889000"/>
          </a:xfrm>
          <a:prstGeom prst="rect">
            <a:avLst/>
          </a:prstGeom>
          <a:noFill/>
          <a:ln w="9525" algn="ctr">
            <a:noFill/>
            <a:miter lim="800000"/>
            <a:headEnd/>
            <a:tailEnd/>
          </a:ln>
        </p:spPr>
        <p:txBody>
          <a:bodyPr lIns="93492" tIns="46746" rIns="93492" bIns="46746"/>
          <a:lstStyle/>
          <a:p>
            <a:pPr algn="ctr" defTabSz="820642">
              <a:lnSpc>
                <a:spcPct val="80000"/>
              </a:lnSpc>
              <a:defRPr/>
            </a:pPr>
            <a:r>
              <a:rPr lang="en-US" sz="2200" b="1" i="1" dirty="0">
                <a:solidFill>
                  <a:srgbClr val="004B32"/>
                </a:solidFill>
                <a:latin typeface="Arial Narrow" pitchFamily="34" charset="0"/>
              </a:rPr>
              <a:t> </a:t>
            </a:r>
            <a:r>
              <a:rPr lang="en-US" sz="2400" dirty="0">
                <a:solidFill>
                  <a:srgbClr val="004B32"/>
                </a:solidFill>
                <a:ea typeface="+mj-ea"/>
                <a:cs typeface="Arial" charset="0"/>
              </a:rPr>
              <a:t>U.S. Energy Flow, </a:t>
            </a:r>
            <a:r>
              <a:rPr lang="en-US" sz="2400" dirty="0" smtClean="0">
                <a:solidFill>
                  <a:srgbClr val="004B32"/>
                </a:solidFill>
                <a:ea typeface="+mj-ea"/>
                <a:cs typeface="Arial" charset="0"/>
              </a:rPr>
              <a:t>2010</a:t>
            </a:r>
            <a:endParaRPr lang="en-US" sz="2400" dirty="0">
              <a:solidFill>
                <a:srgbClr val="004B32"/>
              </a:solidFill>
              <a:ea typeface="+mj-ea"/>
              <a:cs typeface="Arial" charset="0"/>
            </a:endParaRPr>
          </a:p>
          <a:p>
            <a:pPr algn="ctr" defTabSz="820642">
              <a:lnSpc>
                <a:spcPct val="80000"/>
              </a:lnSpc>
              <a:defRPr/>
            </a:pPr>
            <a:r>
              <a:rPr lang="en-US" dirty="0">
                <a:solidFill>
                  <a:srgbClr val="004B32"/>
                </a:solidFill>
                <a:latin typeface="Arial Narrow" pitchFamily="34" charset="0"/>
              </a:rPr>
              <a:t>About 1/3 of U.S. primary energy is imported</a:t>
            </a:r>
            <a:endParaRPr lang="en-US" sz="2400" dirty="0">
              <a:solidFill>
                <a:srgbClr val="004B32"/>
              </a:solidFill>
              <a:latin typeface="Arial Narrow" pitchFamily="34" charset="0"/>
            </a:endParaRPr>
          </a:p>
        </p:txBody>
      </p:sp>
      <p:sp>
        <p:nvSpPr>
          <p:cNvPr id="23" name="Slide Number Placeholder 22"/>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28</a:t>
            </a:fld>
            <a:endParaRPr lang="en-US" sz="1200" dirty="0"/>
          </a:p>
        </p:txBody>
      </p:sp>
      <p:sp>
        <p:nvSpPr>
          <p:cNvPr id="25" name="Rectangle 24"/>
          <p:cNvSpPr/>
          <p:nvPr/>
        </p:nvSpPr>
        <p:spPr>
          <a:xfrm>
            <a:off x="7527869" y="1148314"/>
            <a:ext cx="340241"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22" name="Text Box 76"/>
          <p:cNvSpPr txBox="1">
            <a:spLocks noChangeArrowheads="1"/>
          </p:cNvSpPr>
          <p:nvPr/>
        </p:nvSpPr>
        <p:spPr bwMode="auto">
          <a:xfrm>
            <a:off x="6188284" y="838540"/>
            <a:ext cx="2402846" cy="671474"/>
          </a:xfrm>
          <a:prstGeom prst="rect">
            <a:avLst/>
          </a:prstGeom>
          <a:solidFill>
            <a:schemeClr val="bg1"/>
          </a:solidFill>
          <a:ln w="9525">
            <a:noFill/>
            <a:miter lim="800000"/>
            <a:headEnd/>
            <a:tailEnd/>
          </a:ln>
        </p:spPr>
        <p:txBody>
          <a:bodyPr wrap="square" lIns="0" tIns="41025" rIns="0" bIns="41025">
            <a:spAutoFit/>
          </a:bodyPr>
          <a:lstStyle/>
          <a:p>
            <a:pPr algn="ctr">
              <a:lnSpc>
                <a:spcPct val="85000"/>
              </a:lnSpc>
            </a:pPr>
            <a:endParaRPr lang="en-US" sz="1500" dirty="0" smtClean="0"/>
          </a:p>
          <a:p>
            <a:pPr algn="ctr">
              <a:lnSpc>
                <a:spcPct val="85000"/>
              </a:lnSpc>
            </a:pPr>
            <a:r>
              <a:rPr lang="en-US" sz="1500" dirty="0" smtClean="0"/>
              <a:t>Adjustments: -1</a:t>
            </a:r>
          </a:p>
          <a:p>
            <a:pPr algn="ctr">
              <a:lnSpc>
                <a:spcPct val="85000"/>
              </a:lnSpc>
            </a:pPr>
            <a:endParaRPr lang="en-US" sz="1500" dirty="0"/>
          </a:p>
        </p:txBody>
      </p:sp>
      <p:grpSp>
        <p:nvGrpSpPr>
          <p:cNvPr id="2" name="Group 35"/>
          <p:cNvGrpSpPr/>
          <p:nvPr/>
        </p:nvGrpSpPr>
        <p:grpSpPr>
          <a:xfrm>
            <a:off x="2625530" y="4250029"/>
            <a:ext cx="4509366" cy="2556456"/>
            <a:chOff x="2625530" y="4250029"/>
            <a:chExt cx="4509366" cy="2556456"/>
          </a:xfrm>
        </p:grpSpPr>
        <p:grpSp>
          <p:nvGrpSpPr>
            <p:cNvPr id="3" name="Group 42"/>
            <p:cNvGrpSpPr>
              <a:grpSpLocks/>
            </p:cNvGrpSpPr>
            <p:nvPr/>
          </p:nvGrpSpPr>
          <p:grpSpPr bwMode="auto">
            <a:xfrm>
              <a:off x="2625530" y="4250029"/>
              <a:ext cx="4509366" cy="2556456"/>
              <a:chOff x="3168" y="1432"/>
              <a:chExt cx="2896" cy="1587"/>
            </a:xfrm>
          </p:grpSpPr>
          <p:pic>
            <p:nvPicPr>
              <p:cNvPr id="27" name="Picture 15"/>
              <p:cNvPicPr>
                <a:picLocks noChangeAspect="1" noChangeArrowheads="1"/>
              </p:cNvPicPr>
              <p:nvPr/>
            </p:nvPicPr>
            <p:blipFill>
              <a:blip r:embed="rId3" cstate="print"/>
              <a:srcRect/>
              <a:stretch>
                <a:fillRect/>
              </a:stretch>
            </p:blipFill>
            <p:spPr bwMode="auto">
              <a:xfrm>
                <a:off x="3168" y="1432"/>
                <a:ext cx="2896" cy="1587"/>
              </a:xfrm>
              <a:prstGeom prst="rect">
                <a:avLst/>
              </a:prstGeom>
              <a:noFill/>
              <a:ln w="19050">
                <a:solidFill>
                  <a:schemeClr val="tx1"/>
                </a:solidFill>
                <a:miter lim="800000"/>
                <a:headEnd/>
                <a:tailEnd/>
              </a:ln>
              <a:effectLst/>
            </p:spPr>
          </p:pic>
          <p:sp>
            <p:nvSpPr>
              <p:cNvPr id="28" name="Line 16"/>
              <p:cNvSpPr>
                <a:spLocks noChangeShapeType="1"/>
              </p:cNvSpPr>
              <p:nvPr/>
            </p:nvSpPr>
            <p:spPr bwMode="auto">
              <a:xfrm>
                <a:off x="3493" y="1656"/>
                <a:ext cx="0" cy="1185"/>
              </a:xfrm>
              <a:prstGeom prst="line">
                <a:avLst/>
              </a:prstGeom>
              <a:noFill/>
              <a:ln w="9525">
                <a:solidFill>
                  <a:schemeClr val="tx1"/>
                </a:solidFill>
                <a:round/>
                <a:headEnd/>
                <a:tailEnd/>
              </a:ln>
              <a:effectLst/>
            </p:spPr>
            <p:txBody>
              <a:bodyPr/>
              <a:lstStyle/>
              <a:p>
                <a:endParaRPr lang="en-US"/>
              </a:p>
            </p:txBody>
          </p:sp>
          <p:sp>
            <p:nvSpPr>
              <p:cNvPr id="29" name="Rectangle 17"/>
              <p:cNvSpPr>
                <a:spLocks noChangeArrowheads="1"/>
              </p:cNvSpPr>
              <p:nvPr/>
            </p:nvSpPr>
            <p:spPr bwMode="auto">
              <a:xfrm>
                <a:off x="3200" y="1456"/>
                <a:ext cx="1095" cy="105"/>
              </a:xfrm>
              <a:prstGeom prst="rect">
                <a:avLst/>
              </a:prstGeom>
              <a:solidFill>
                <a:schemeClr val="bg1"/>
              </a:solidFill>
              <a:ln w="9525">
                <a:noFill/>
                <a:miter lim="800000"/>
                <a:headEnd/>
                <a:tailEnd/>
              </a:ln>
              <a:effectLst/>
            </p:spPr>
            <p:txBody>
              <a:bodyPr wrap="none" lIns="0" tIns="0" rIns="0" bIns="0">
                <a:spAutoFit/>
              </a:bodyPr>
              <a:lstStyle/>
              <a:p>
                <a:pPr defTabSz="914501"/>
                <a:r>
                  <a:rPr lang="en-US" sz="1100" b="1" dirty="0">
                    <a:solidFill>
                      <a:srgbClr val="1C1C1C"/>
                    </a:solidFill>
                    <a:latin typeface="Arial" pitchFamily="34" charset="0"/>
                  </a:rPr>
                  <a:t>U.S. Share of World, </a:t>
                </a:r>
                <a:r>
                  <a:rPr lang="en-US" sz="1100" b="1" dirty="0" smtClean="0">
                    <a:solidFill>
                      <a:srgbClr val="1C1C1C"/>
                    </a:solidFill>
                    <a:latin typeface="Arial" pitchFamily="34" charset="0"/>
                  </a:rPr>
                  <a:t>2007</a:t>
                </a:r>
                <a:endParaRPr lang="en-US" sz="1100" b="1" dirty="0">
                  <a:solidFill>
                    <a:srgbClr val="1C1C1C"/>
                  </a:solidFill>
                  <a:latin typeface="Arial" pitchFamily="34" charset="0"/>
                </a:endParaRPr>
              </a:p>
            </p:txBody>
          </p:sp>
          <p:sp>
            <p:nvSpPr>
              <p:cNvPr id="30" name="Rectangle 18"/>
              <p:cNvSpPr>
                <a:spLocks noChangeArrowheads="1"/>
              </p:cNvSpPr>
              <p:nvPr/>
            </p:nvSpPr>
            <p:spPr bwMode="auto">
              <a:xfrm>
                <a:off x="5317" y="1950"/>
                <a:ext cx="499" cy="88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1" name="Rectangle 19"/>
              <p:cNvSpPr>
                <a:spLocks noChangeArrowheads="1"/>
              </p:cNvSpPr>
              <p:nvPr/>
            </p:nvSpPr>
            <p:spPr bwMode="auto">
              <a:xfrm>
                <a:off x="4486" y="2200"/>
                <a:ext cx="499" cy="63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2" name="Rectangle 20"/>
              <p:cNvSpPr>
                <a:spLocks noChangeArrowheads="1"/>
              </p:cNvSpPr>
              <p:nvPr/>
            </p:nvSpPr>
            <p:spPr bwMode="auto">
              <a:xfrm>
                <a:off x="3655" y="2665"/>
                <a:ext cx="499" cy="173"/>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3" name="Text Box 21"/>
              <p:cNvSpPr txBox="1">
                <a:spLocks noChangeArrowheads="1"/>
              </p:cNvSpPr>
              <p:nvPr/>
            </p:nvSpPr>
            <p:spPr bwMode="auto">
              <a:xfrm>
                <a:off x="3637" y="2884"/>
                <a:ext cx="502" cy="86"/>
              </a:xfrm>
              <a:prstGeom prst="rect">
                <a:avLst/>
              </a:prstGeom>
              <a:solidFill>
                <a:schemeClr val="bg1"/>
              </a:solidFill>
              <a:ln w="9525">
                <a:noFill/>
                <a:miter lim="800000"/>
                <a:headEnd/>
                <a:tailEnd/>
              </a:ln>
              <a:effectLst/>
            </p:spPr>
            <p:txBody>
              <a:bodyPr wrap="none" tIns="0" bIns="0">
                <a:spAutoFit/>
              </a:bodyPr>
              <a:lstStyle/>
              <a:p>
                <a:pPr algn="ctr" defTabSz="914501"/>
                <a:r>
                  <a:rPr lang="en-US" sz="900" b="1" dirty="0"/>
                  <a:t>Population</a:t>
                </a:r>
              </a:p>
            </p:txBody>
          </p:sp>
          <p:sp>
            <p:nvSpPr>
              <p:cNvPr id="34" name="Text Box 22"/>
              <p:cNvSpPr txBox="1">
                <a:spLocks noChangeArrowheads="1"/>
              </p:cNvSpPr>
              <p:nvPr/>
            </p:nvSpPr>
            <p:spPr bwMode="auto">
              <a:xfrm>
                <a:off x="4490" y="2886"/>
                <a:ext cx="510" cy="120"/>
              </a:xfrm>
              <a:prstGeom prst="rect">
                <a:avLst/>
              </a:prstGeom>
              <a:solidFill>
                <a:schemeClr val="bg1"/>
              </a:solidFill>
              <a:ln w="9525">
                <a:noFill/>
                <a:miter lim="800000"/>
                <a:headEnd/>
                <a:tailEnd/>
              </a:ln>
              <a:effectLst/>
            </p:spPr>
            <p:txBody>
              <a:bodyPr wrap="none" tIns="0" bIns="0">
                <a:spAutoFit/>
              </a:bodyPr>
              <a:lstStyle/>
              <a:p>
                <a:pPr algn="ctr" defTabSz="914501">
                  <a:lnSpc>
                    <a:spcPct val="70000"/>
                  </a:lnSpc>
                </a:pPr>
                <a:r>
                  <a:rPr lang="en-US" sz="900" b="1" dirty="0"/>
                  <a:t>Energy</a:t>
                </a:r>
              </a:p>
              <a:p>
                <a:pPr defTabSz="914501">
                  <a:lnSpc>
                    <a:spcPct val="70000"/>
                  </a:lnSpc>
                </a:pPr>
                <a:r>
                  <a:rPr lang="en-US" sz="900" b="1" dirty="0"/>
                  <a:t>Production</a:t>
                </a:r>
              </a:p>
            </p:txBody>
          </p:sp>
          <p:sp>
            <p:nvSpPr>
              <p:cNvPr id="35" name="Text Box 23"/>
              <p:cNvSpPr txBox="1">
                <a:spLocks noChangeArrowheads="1"/>
              </p:cNvSpPr>
              <p:nvPr/>
            </p:nvSpPr>
            <p:spPr bwMode="auto">
              <a:xfrm>
                <a:off x="5276" y="2889"/>
                <a:ext cx="596" cy="120"/>
              </a:xfrm>
              <a:prstGeom prst="rect">
                <a:avLst/>
              </a:prstGeom>
              <a:solidFill>
                <a:schemeClr val="bg1"/>
              </a:solidFill>
              <a:ln w="9525">
                <a:noFill/>
                <a:miter lim="800000"/>
                <a:headEnd/>
                <a:tailEnd/>
              </a:ln>
              <a:effectLst/>
            </p:spPr>
            <p:txBody>
              <a:bodyPr wrap="none" tIns="0" bIns="0">
                <a:spAutoFit/>
              </a:bodyPr>
              <a:lstStyle/>
              <a:p>
                <a:pPr algn="ctr" defTabSz="914501">
                  <a:lnSpc>
                    <a:spcPct val="70000"/>
                  </a:lnSpc>
                </a:pPr>
                <a:r>
                  <a:rPr lang="en-US" sz="900" b="1" dirty="0"/>
                  <a:t>Energy</a:t>
                </a:r>
              </a:p>
              <a:p>
                <a:pPr defTabSz="914501">
                  <a:lnSpc>
                    <a:spcPct val="70000"/>
                  </a:lnSpc>
                </a:pPr>
                <a:r>
                  <a:rPr lang="en-US" sz="900" b="1" dirty="0"/>
                  <a:t>Consumption</a:t>
                </a:r>
              </a:p>
            </p:txBody>
          </p:sp>
        </p:grpSp>
        <p:sp>
          <p:nvSpPr>
            <p:cNvPr id="19" name="Text Box 24"/>
            <p:cNvSpPr txBox="1">
              <a:spLocks noChangeArrowheads="1"/>
            </p:cNvSpPr>
            <p:nvPr/>
          </p:nvSpPr>
          <p:spPr bwMode="auto">
            <a:xfrm>
              <a:off x="3544220" y="6050378"/>
              <a:ext cx="504501"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a:t>4.6%</a:t>
              </a:r>
            </a:p>
          </p:txBody>
        </p:sp>
        <p:sp>
          <p:nvSpPr>
            <p:cNvPr id="20" name="Text Box 25"/>
            <p:cNvSpPr txBox="1">
              <a:spLocks noChangeArrowheads="1"/>
            </p:cNvSpPr>
            <p:nvPr/>
          </p:nvSpPr>
          <p:spPr bwMode="auto">
            <a:xfrm>
              <a:off x="4794572" y="5296489"/>
              <a:ext cx="583913"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smtClean="0"/>
                <a:t>15.0%</a:t>
              </a:r>
              <a:endParaRPr lang="en-US" sz="1100" b="1" dirty="0"/>
            </a:p>
          </p:txBody>
        </p:sp>
        <p:sp>
          <p:nvSpPr>
            <p:cNvPr id="26" name="Text Box 26"/>
            <p:cNvSpPr txBox="1">
              <a:spLocks noChangeArrowheads="1"/>
            </p:cNvSpPr>
            <p:nvPr/>
          </p:nvSpPr>
          <p:spPr bwMode="auto">
            <a:xfrm>
              <a:off x="6091638" y="4898604"/>
              <a:ext cx="583913"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smtClean="0"/>
                <a:t>21.0%</a:t>
              </a:r>
              <a:endParaRPr lang="en-US" sz="1100" b="1" dirty="0"/>
            </a:p>
          </p:txBody>
        </p:sp>
      </p:grpSp>
      <p:pic>
        <p:nvPicPr>
          <p:cNvPr id="1843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577" y="1448882"/>
            <a:ext cx="9147435" cy="435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Text Box 21"/>
          <p:cNvSpPr txBox="1">
            <a:spLocks noChangeArrowheads="1"/>
          </p:cNvSpPr>
          <p:nvPr/>
        </p:nvSpPr>
        <p:spPr bwMode="auto">
          <a:xfrm>
            <a:off x="160338" y="95890"/>
            <a:ext cx="8815387"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a:solidFill>
                  <a:srgbClr val="004B32"/>
                </a:solidFill>
                <a:latin typeface="Arial" pitchFamily="34" charset="0"/>
                <a:ea typeface="+mj-ea"/>
                <a:cs typeface="Arial" pitchFamily="34" charset="0"/>
              </a:rPr>
              <a:t>U.S. Energy Flow, </a:t>
            </a:r>
            <a:r>
              <a:rPr lang="en-US" sz="2400" dirty="0" smtClean="0">
                <a:solidFill>
                  <a:srgbClr val="004B32"/>
                </a:solidFill>
                <a:latin typeface="Arial" pitchFamily="34" charset="0"/>
                <a:ea typeface="+mj-ea"/>
                <a:cs typeface="Arial" pitchFamily="34" charset="0"/>
              </a:rPr>
              <a:t>2010 </a:t>
            </a:r>
            <a:r>
              <a:rPr lang="en-US" sz="2400" dirty="0">
                <a:solidFill>
                  <a:srgbClr val="004B32"/>
                </a:solidFill>
                <a:latin typeface="Arial" pitchFamily="34" charset="0"/>
                <a:ea typeface="+mj-ea"/>
                <a:cs typeface="Arial" pitchFamily="34" charset="0"/>
              </a:rPr>
              <a:t>(Quads)</a:t>
            </a:r>
          </a:p>
          <a:p>
            <a:pPr algn="ctr" defTabSz="820642">
              <a:lnSpc>
                <a:spcPct val="90000"/>
              </a:lnSpc>
              <a:defRPr/>
            </a:pPr>
            <a:r>
              <a:rPr lang="en-US" dirty="0" smtClean="0">
                <a:solidFill>
                  <a:srgbClr val="004B32"/>
                </a:solidFill>
                <a:latin typeface="Arial" pitchFamily="34" charset="0"/>
                <a:cs typeface="Arial" pitchFamily="34" charset="0"/>
              </a:rPr>
              <a:t>&gt;80% </a:t>
            </a:r>
            <a:r>
              <a:rPr lang="en-US" dirty="0">
                <a:solidFill>
                  <a:srgbClr val="004B32"/>
                </a:solidFill>
                <a:latin typeface="Arial" pitchFamily="34" charset="0"/>
                <a:cs typeface="Arial" pitchFamily="34" charset="0"/>
              </a:rPr>
              <a:t>of primary energy is from fossil fuels</a:t>
            </a:r>
          </a:p>
          <a:p>
            <a:pPr algn="ctr" defTabSz="820642">
              <a:lnSpc>
                <a:spcPct val="90000"/>
              </a:lnSpc>
              <a:defRPr/>
            </a:pPr>
            <a:endParaRPr lang="en-US" b="1" dirty="0">
              <a:solidFill>
                <a:srgbClr val="004B32"/>
              </a:solidFill>
              <a:effectLst>
                <a:outerShdw blurRad="38100" dist="38100" dir="2700000" algn="tl">
                  <a:srgbClr val="C0C0C0"/>
                </a:outerShdw>
              </a:effectLst>
              <a:latin typeface="Arial" pitchFamily="34" charset="0"/>
              <a:cs typeface="Arial" pitchFamily="34" charset="0"/>
            </a:endParaRPr>
          </a:p>
          <a:p>
            <a:pPr algn="ctr" defTabSz="820642">
              <a:lnSpc>
                <a:spcPct val="90000"/>
              </a:lnSpc>
              <a:defRPr/>
            </a:pPr>
            <a:endParaRPr lang="en-US" sz="2200" b="1" dirty="0">
              <a:solidFill>
                <a:srgbClr val="004B32"/>
              </a:solidFill>
              <a:effectLst>
                <a:outerShdw blurRad="38100" dist="38100" dir="2700000" algn="tl">
                  <a:srgbClr val="C0C0C0"/>
                </a:outerShdw>
              </a:effectLst>
              <a:latin typeface="Arial" pitchFamily="34" charset="0"/>
              <a:cs typeface="Arial" pitchFamily="34" charset="0"/>
            </a:endParaRPr>
          </a:p>
        </p:txBody>
      </p:sp>
      <p:grpSp>
        <p:nvGrpSpPr>
          <p:cNvPr id="2" name="Group 18"/>
          <p:cNvGrpSpPr>
            <a:grpSpLocks/>
          </p:cNvGrpSpPr>
          <p:nvPr/>
        </p:nvGrpSpPr>
        <p:grpSpPr bwMode="auto">
          <a:xfrm>
            <a:off x="3567518" y="2052223"/>
            <a:ext cx="797261" cy="2739780"/>
            <a:chOff x="2469" y="1491"/>
            <a:chExt cx="552" cy="1835"/>
          </a:xfrm>
        </p:grpSpPr>
        <p:sp>
          <p:nvSpPr>
            <p:cNvPr id="30750" name="Line 19"/>
            <p:cNvSpPr>
              <a:spLocks noChangeShapeType="1"/>
            </p:cNvSpPr>
            <p:nvPr/>
          </p:nvSpPr>
          <p:spPr bwMode="auto">
            <a:xfrm>
              <a:off x="2751" y="1491"/>
              <a:ext cx="0" cy="1835"/>
            </a:xfrm>
            <a:prstGeom prst="line">
              <a:avLst/>
            </a:prstGeom>
            <a:noFill/>
            <a:ln w="28575">
              <a:solidFill>
                <a:srgbClr val="FF0000"/>
              </a:solidFill>
              <a:round/>
              <a:headEnd type="stealth" w="lg" len="lg"/>
              <a:tailEnd type="stealth" w="lg" len="lg"/>
            </a:ln>
          </p:spPr>
          <p:txBody>
            <a:bodyPr/>
            <a:lstStyle/>
            <a:p>
              <a:endParaRPr lang="en-US"/>
            </a:p>
          </p:txBody>
        </p:sp>
        <p:sp>
          <p:nvSpPr>
            <p:cNvPr id="30751" name="Text Box 20"/>
            <p:cNvSpPr txBox="1">
              <a:spLocks noChangeArrowheads="1"/>
            </p:cNvSpPr>
            <p:nvPr/>
          </p:nvSpPr>
          <p:spPr bwMode="auto">
            <a:xfrm>
              <a:off x="2469" y="2044"/>
              <a:ext cx="552" cy="61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a:solidFill>
                    <a:srgbClr val="FF0000"/>
                  </a:solidFill>
                  <a:latin typeface="Arial Narrow" pitchFamily="34" charset="0"/>
                </a:rPr>
                <a:t>Supply</a:t>
              </a:r>
            </a:p>
            <a:p>
              <a:pPr algn="ctr"/>
              <a:r>
                <a:rPr lang="en-US" b="1" dirty="0" smtClean="0">
                  <a:solidFill>
                    <a:srgbClr val="FF0000"/>
                  </a:solidFill>
                  <a:latin typeface="Arial Narrow" pitchFamily="34" charset="0"/>
                </a:rPr>
                <a:t>106 </a:t>
              </a:r>
              <a:endParaRPr lang="en-US" b="1" dirty="0">
                <a:solidFill>
                  <a:srgbClr val="FF0000"/>
                </a:solidFill>
                <a:latin typeface="Arial Narrow" pitchFamily="34" charset="0"/>
              </a:endParaRPr>
            </a:p>
            <a:p>
              <a:pPr algn="ctr"/>
              <a:r>
                <a:rPr lang="en-US" b="1" dirty="0">
                  <a:solidFill>
                    <a:srgbClr val="FF0000"/>
                  </a:solidFill>
                  <a:latin typeface="Arial Narrow" pitchFamily="34" charset="0"/>
                </a:rPr>
                <a:t>Quads</a:t>
              </a:r>
            </a:p>
          </p:txBody>
        </p:sp>
      </p:grpSp>
      <p:grpSp>
        <p:nvGrpSpPr>
          <p:cNvPr id="3" name="Group 22"/>
          <p:cNvGrpSpPr>
            <a:grpSpLocks/>
          </p:cNvGrpSpPr>
          <p:nvPr/>
        </p:nvGrpSpPr>
        <p:grpSpPr bwMode="auto">
          <a:xfrm>
            <a:off x="2466382" y="2018949"/>
            <a:ext cx="1183876" cy="1960545"/>
            <a:chOff x="1706" y="1508"/>
            <a:chExt cx="820" cy="1327"/>
          </a:xfrm>
        </p:grpSpPr>
        <p:sp>
          <p:nvSpPr>
            <p:cNvPr id="30748" name="Line 23"/>
            <p:cNvSpPr>
              <a:spLocks noChangeShapeType="1"/>
            </p:cNvSpPr>
            <p:nvPr/>
          </p:nvSpPr>
          <p:spPr bwMode="auto">
            <a:xfrm>
              <a:off x="2118" y="1508"/>
              <a:ext cx="0" cy="1327"/>
            </a:xfrm>
            <a:prstGeom prst="line">
              <a:avLst/>
            </a:prstGeom>
            <a:noFill/>
            <a:ln w="28575">
              <a:solidFill>
                <a:srgbClr val="FF0000"/>
              </a:solidFill>
              <a:round/>
              <a:headEnd type="stealth" w="lg" len="lg"/>
              <a:tailEnd type="stealth" w="lg" len="lg"/>
            </a:ln>
          </p:spPr>
          <p:txBody>
            <a:bodyPr/>
            <a:lstStyle/>
            <a:p>
              <a:endParaRPr lang="en-US"/>
            </a:p>
          </p:txBody>
        </p:sp>
        <p:sp>
          <p:nvSpPr>
            <p:cNvPr id="30749" name="Text Box 24"/>
            <p:cNvSpPr txBox="1">
              <a:spLocks noChangeArrowheads="1"/>
            </p:cNvSpPr>
            <p:nvPr/>
          </p:nvSpPr>
          <p:spPr bwMode="auto">
            <a:xfrm>
              <a:off x="1706" y="1976"/>
              <a:ext cx="820" cy="375"/>
            </a:xfrm>
            <a:prstGeom prst="rect">
              <a:avLst/>
            </a:prstGeom>
            <a:solidFill>
              <a:srgbClr val="BAFEC7"/>
            </a:solidFill>
            <a:ln w="9525">
              <a:noFill/>
              <a:miter lim="800000"/>
              <a:headEnd/>
              <a:tailEnd/>
            </a:ln>
          </p:spPr>
          <p:txBody>
            <a:bodyPr wrap="none" lIns="164117" tIns="41029" rIns="164117" bIns="41029">
              <a:spAutoFit/>
            </a:bodyPr>
            <a:lstStyle/>
            <a:p>
              <a:pPr algn="ctr">
                <a:lnSpc>
                  <a:spcPct val="85000"/>
                </a:lnSpc>
              </a:pPr>
              <a:r>
                <a:rPr lang="en-US" b="1" dirty="0">
                  <a:solidFill>
                    <a:srgbClr val="FF0000"/>
                  </a:solidFill>
                  <a:latin typeface="Arial Narrow" pitchFamily="34" charset="0"/>
                </a:rPr>
                <a:t>Domestic</a:t>
              </a:r>
            </a:p>
            <a:p>
              <a:pPr algn="ctr">
                <a:lnSpc>
                  <a:spcPct val="85000"/>
                </a:lnSpc>
              </a:pPr>
              <a:r>
                <a:rPr lang="en-US" b="1" dirty="0" smtClean="0">
                  <a:solidFill>
                    <a:srgbClr val="FF0000"/>
                  </a:solidFill>
                  <a:latin typeface="Arial Narrow" pitchFamily="34" charset="0"/>
                </a:rPr>
                <a:t>72%</a:t>
              </a:r>
              <a:endParaRPr lang="en-US" b="1" dirty="0">
                <a:solidFill>
                  <a:srgbClr val="FF0000"/>
                </a:solidFill>
                <a:latin typeface="Arial Narrow" pitchFamily="34" charset="0"/>
              </a:endParaRPr>
            </a:p>
          </p:txBody>
        </p:sp>
      </p:grpSp>
      <p:grpSp>
        <p:nvGrpSpPr>
          <p:cNvPr id="4" name="Group 25"/>
          <p:cNvGrpSpPr>
            <a:grpSpLocks/>
          </p:cNvGrpSpPr>
          <p:nvPr/>
        </p:nvGrpSpPr>
        <p:grpSpPr bwMode="auto">
          <a:xfrm>
            <a:off x="2714792" y="4038820"/>
            <a:ext cx="694812" cy="808892"/>
            <a:chOff x="1875" y="2835"/>
            <a:chExt cx="481" cy="500"/>
          </a:xfrm>
        </p:grpSpPr>
        <p:sp>
          <p:nvSpPr>
            <p:cNvPr id="30746" name="Line 26"/>
            <p:cNvSpPr>
              <a:spLocks noChangeShapeType="1"/>
            </p:cNvSpPr>
            <p:nvPr/>
          </p:nvSpPr>
          <p:spPr bwMode="auto">
            <a:xfrm>
              <a:off x="2119" y="2835"/>
              <a:ext cx="0" cy="500"/>
            </a:xfrm>
            <a:prstGeom prst="line">
              <a:avLst/>
            </a:prstGeom>
            <a:noFill/>
            <a:ln w="28575">
              <a:solidFill>
                <a:srgbClr val="FF0000"/>
              </a:solidFill>
              <a:round/>
              <a:headEnd type="stealth" w="lg" len="lg"/>
              <a:tailEnd type="stealth" w="lg" len="lg"/>
            </a:ln>
          </p:spPr>
          <p:txBody>
            <a:bodyPr/>
            <a:lstStyle/>
            <a:p>
              <a:endParaRPr lang="en-US"/>
            </a:p>
          </p:txBody>
        </p:sp>
        <p:sp>
          <p:nvSpPr>
            <p:cNvPr id="30747" name="Text Box 27"/>
            <p:cNvSpPr txBox="1">
              <a:spLocks noChangeArrowheads="1"/>
            </p:cNvSpPr>
            <p:nvPr/>
          </p:nvSpPr>
          <p:spPr bwMode="auto">
            <a:xfrm>
              <a:off x="1875" y="2951"/>
              <a:ext cx="481" cy="257"/>
            </a:xfrm>
            <a:prstGeom prst="rect">
              <a:avLst/>
            </a:prstGeom>
            <a:solidFill>
              <a:srgbClr val="BAFEC7"/>
            </a:solidFill>
            <a:ln w="9525">
              <a:noFill/>
              <a:miter lim="800000"/>
              <a:headEnd/>
              <a:tailEnd/>
            </a:ln>
          </p:spPr>
          <p:txBody>
            <a:bodyPr wrap="none" lIns="0" tIns="0" rIns="0" bIns="0">
              <a:spAutoFit/>
            </a:bodyPr>
            <a:lstStyle/>
            <a:p>
              <a:pPr algn="ctr">
                <a:lnSpc>
                  <a:spcPct val="75000"/>
                </a:lnSpc>
              </a:pPr>
              <a:r>
                <a:rPr lang="en-US" b="1" dirty="0">
                  <a:solidFill>
                    <a:srgbClr val="FF0000"/>
                  </a:solidFill>
                  <a:latin typeface="Arial Narrow" pitchFamily="34" charset="0"/>
                </a:rPr>
                <a:t>Imports</a:t>
              </a:r>
            </a:p>
            <a:p>
              <a:pPr algn="ctr">
                <a:lnSpc>
                  <a:spcPct val="75000"/>
                </a:lnSpc>
              </a:pPr>
              <a:r>
                <a:rPr lang="en-US" b="1" dirty="0" smtClean="0">
                  <a:solidFill>
                    <a:srgbClr val="FF0000"/>
                  </a:solidFill>
                  <a:latin typeface="Arial Narrow" pitchFamily="34" charset="0"/>
                </a:rPr>
                <a:t>28%</a:t>
              </a:r>
              <a:endParaRPr lang="en-US" b="1" dirty="0">
                <a:solidFill>
                  <a:srgbClr val="FF0000"/>
                </a:solidFill>
                <a:latin typeface="Arial Narrow" pitchFamily="34" charset="0"/>
              </a:endParaRPr>
            </a:p>
          </p:txBody>
        </p:sp>
      </p:grpSp>
      <p:sp>
        <p:nvSpPr>
          <p:cNvPr id="43" name="Text Box 28"/>
          <p:cNvSpPr txBox="1">
            <a:spLocks noChangeArrowheads="1"/>
          </p:cNvSpPr>
          <p:nvPr/>
        </p:nvSpPr>
        <p:spPr bwMode="auto">
          <a:xfrm rot="-755368">
            <a:off x="7271063" y="2178819"/>
            <a:ext cx="1011494" cy="323165"/>
          </a:xfrm>
          <a:prstGeom prst="rect">
            <a:avLst/>
          </a:prstGeom>
          <a:solidFill>
            <a:srgbClr val="BAFEC7"/>
          </a:solidFill>
          <a:ln w="9525">
            <a:noFill/>
            <a:miter lim="800000"/>
            <a:headEnd/>
            <a:tailEnd/>
          </a:ln>
        </p:spPr>
        <p:txBody>
          <a:bodyPr wrap="none" lIns="0" tIns="45720" rIns="0" bIns="0" anchor="ctr" anchorCtr="0">
            <a:spAutoFit/>
          </a:bodyPr>
          <a:lstStyle/>
          <a:p>
            <a:pPr algn="ctr"/>
            <a:r>
              <a:rPr lang="en-US" b="1" dirty="0">
                <a:solidFill>
                  <a:srgbClr val="FF0000"/>
                </a:solidFill>
                <a:latin typeface="Arial Narrow" pitchFamily="34" charset="0"/>
              </a:rPr>
              <a:t>Residential</a:t>
            </a:r>
          </a:p>
        </p:txBody>
      </p:sp>
      <p:sp>
        <p:nvSpPr>
          <p:cNvPr id="44" name="Text Box 29"/>
          <p:cNvSpPr txBox="1">
            <a:spLocks noChangeArrowheads="1"/>
          </p:cNvSpPr>
          <p:nvPr/>
        </p:nvSpPr>
        <p:spPr bwMode="auto">
          <a:xfrm rot="21204726">
            <a:off x="7213170" y="2743211"/>
            <a:ext cx="1250932" cy="442697"/>
          </a:xfrm>
          <a:prstGeom prst="rect">
            <a:avLst/>
          </a:prstGeom>
          <a:solidFill>
            <a:srgbClr val="BAFEC7"/>
          </a:solidFill>
          <a:ln w="9525">
            <a:noFill/>
            <a:miter lim="800000"/>
            <a:headEnd/>
            <a:tailEnd/>
          </a:ln>
        </p:spPr>
        <p:txBody>
          <a:bodyPr wrap="none" lIns="82048" tIns="82048" rIns="82048" bIns="82048">
            <a:spAutoFit/>
          </a:bodyPr>
          <a:lstStyle/>
          <a:p>
            <a:pPr algn="ctr"/>
            <a:r>
              <a:rPr lang="en-US" b="1" dirty="0">
                <a:solidFill>
                  <a:srgbClr val="FF0000"/>
                </a:solidFill>
                <a:latin typeface="Arial Narrow" pitchFamily="34" charset="0"/>
              </a:rPr>
              <a:t>Commercial</a:t>
            </a:r>
          </a:p>
        </p:txBody>
      </p:sp>
      <p:sp>
        <p:nvSpPr>
          <p:cNvPr id="45" name="Text Box 30"/>
          <p:cNvSpPr txBox="1">
            <a:spLocks noChangeArrowheads="1"/>
          </p:cNvSpPr>
          <p:nvPr/>
        </p:nvSpPr>
        <p:spPr bwMode="auto">
          <a:xfrm>
            <a:off x="7150930" y="3432956"/>
            <a:ext cx="1184200" cy="442697"/>
          </a:xfrm>
          <a:prstGeom prst="rect">
            <a:avLst/>
          </a:prstGeom>
          <a:solidFill>
            <a:srgbClr val="BAFEC7"/>
          </a:solidFill>
          <a:ln w="9525">
            <a:noFill/>
            <a:miter lim="800000"/>
            <a:headEnd/>
            <a:tailEnd/>
          </a:ln>
        </p:spPr>
        <p:txBody>
          <a:bodyPr wrap="none" lIns="164098" tIns="82048" rIns="164098" bIns="82048">
            <a:spAutoFit/>
          </a:bodyPr>
          <a:lstStyle/>
          <a:p>
            <a:pPr algn="ctr"/>
            <a:r>
              <a:rPr lang="en-US" b="1" dirty="0">
                <a:solidFill>
                  <a:srgbClr val="FF0000"/>
                </a:solidFill>
                <a:latin typeface="Arial Narrow" pitchFamily="34" charset="0"/>
              </a:rPr>
              <a:t>Industrial</a:t>
            </a:r>
          </a:p>
        </p:txBody>
      </p:sp>
      <p:grpSp>
        <p:nvGrpSpPr>
          <p:cNvPr id="5" name="Group 31"/>
          <p:cNvGrpSpPr>
            <a:grpSpLocks/>
          </p:cNvGrpSpPr>
          <p:nvPr/>
        </p:nvGrpSpPr>
        <p:grpSpPr bwMode="auto">
          <a:xfrm>
            <a:off x="6001439" y="2247763"/>
            <a:ext cx="1028330" cy="2525712"/>
            <a:chOff x="4162" y="1617"/>
            <a:chExt cx="712" cy="1803"/>
          </a:xfrm>
        </p:grpSpPr>
        <p:sp>
          <p:nvSpPr>
            <p:cNvPr id="30744" name="Line 32"/>
            <p:cNvSpPr>
              <a:spLocks noChangeShapeType="1"/>
            </p:cNvSpPr>
            <p:nvPr/>
          </p:nvSpPr>
          <p:spPr bwMode="auto">
            <a:xfrm>
              <a:off x="4517" y="1617"/>
              <a:ext cx="0" cy="1803"/>
            </a:xfrm>
            <a:prstGeom prst="line">
              <a:avLst/>
            </a:prstGeom>
            <a:noFill/>
            <a:ln w="28575">
              <a:solidFill>
                <a:srgbClr val="FF0000"/>
              </a:solidFill>
              <a:round/>
              <a:headEnd type="stealth" w="lg" len="lg"/>
              <a:tailEnd type="stealth" w="lg" len="lg"/>
            </a:ln>
          </p:spPr>
          <p:txBody>
            <a:bodyPr/>
            <a:lstStyle/>
            <a:p>
              <a:endParaRPr lang="en-US"/>
            </a:p>
          </p:txBody>
        </p:sp>
        <p:sp>
          <p:nvSpPr>
            <p:cNvPr id="30745" name="Text Box 33"/>
            <p:cNvSpPr txBox="1">
              <a:spLocks noChangeArrowheads="1"/>
            </p:cNvSpPr>
            <p:nvPr/>
          </p:nvSpPr>
          <p:spPr bwMode="auto">
            <a:xfrm>
              <a:off x="4162" y="2113"/>
              <a:ext cx="712" cy="65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a:solidFill>
                    <a:srgbClr val="FF0000"/>
                  </a:solidFill>
                  <a:latin typeface="Arial Narrow" pitchFamily="34" charset="0"/>
                </a:rPr>
                <a:t>Consume</a:t>
              </a:r>
            </a:p>
            <a:p>
              <a:pPr algn="ctr"/>
              <a:r>
                <a:rPr lang="en-US" b="1" dirty="0" smtClean="0">
                  <a:solidFill>
                    <a:srgbClr val="FF0000"/>
                  </a:solidFill>
                  <a:latin typeface="Arial Narrow" pitchFamily="34" charset="0"/>
                </a:rPr>
                <a:t>98 </a:t>
              </a:r>
              <a:endParaRPr lang="en-US" b="1" dirty="0">
                <a:solidFill>
                  <a:srgbClr val="FF0000"/>
                </a:solidFill>
                <a:latin typeface="Arial Narrow" pitchFamily="34" charset="0"/>
              </a:endParaRPr>
            </a:p>
            <a:p>
              <a:pPr algn="ctr"/>
              <a:r>
                <a:rPr lang="en-US" b="1" dirty="0">
                  <a:solidFill>
                    <a:srgbClr val="FF0000"/>
                  </a:solidFill>
                  <a:latin typeface="Arial Narrow" pitchFamily="34" charset="0"/>
                </a:rPr>
                <a:t>Quads</a:t>
              </a:r>
            </a:p>
          </p:txBody>
        </p:sp>
      </p:grpSp>
      <p:grpSp>
        <p:nvGrpSpPr>
          <p:cNvPr id="6" name="Group 37"/>
          <p:cNvGrpSpPr>
            <a:grpSpLocks/>
          </p:cNvGrpSpPr>
          <p:nvPr/>
        </p:nvGrpSpPr>
        <p:grpSpPr bwMode="auto">
          <a:xfrm>
            <a:off x="5736213" y="4556390"/>
            <a:ext cx="1424739" cy="277302"/>
            <a:chOff x="3974" y="3343"/>
            <a:chExt cx="987" cy="199"/>
          </a:xfrm>
        </p:grpSpPr>
        <p:sp>
          <p:nvSpPr>
            <p:cNvPr id="30740" name="Text Box 38"/>
            <p:cNvSpPr txBox="1">
              <a:spLocks noChangeArrowheads="1"/>
            </p:cNvSpPr>
            <p:nvPr/>
          </p:nvSpPr>
          <p:spPr bwMode="auto">
            <a:xfrm>
              <a:off x="3991" y="3343"/>
              <a:ext cx="970" cy="199"/>
            </a:xfrm>
            <a:prstGeom prst="rect">
              <a:avLst/>
            </a:prstGeom>
            <a:solidFill>
              <a:srgbClr val="BAFEC7"/>
            </a:solidFill>
            <a:ln w="9525">
              <a:noFill/>
              <a:miter lim="800000"/>
              <a:headEnd/>
              <a:tailEnd/>
            </a:ln>
          </p:spPr>
          <p:txBody>
            <a:bodyPr wrap="none" lIns="82058" tIns="0" rIns="0" bIns="0">
              <a:spAutoFit/>
            </a:bodyPr>
            <a:lstStyle/>
            <a:p>
              <a:r>
                <a:rPr lang="en-US" b="1" dirty="0">
                  <a:solidFill>
                    <a:srgbClr val="FF0000"/>
                  </a:solidFill>
                  <a:latin typeface="Arial Narrow" pitchFamily="34" charset="0"/>
                </a:rPr>
                <a:t>Renewable </a:t>
              </a:r>
              <a:r>
                <a:rPr lang="en-US" b="1" dirty="0" smtClean="0">
                  <a:solidFill>
                    <a:srgbClr val="FF0000"/>
                  </a:solidFill>
                  <a:latin typeface="Arial Narrow" pitchFamily="34" charset="0"/>
                </a:rPr>
                <a:t>8%</a:t>
              </a:r>
              <a:endParaRPr lang="en-US" b="1" dirty="0">
                <a:solidFill>
                  <a:srgbClr val="FF0000"/>
                </a:solidFill>
                <a:latin typeface="Arial Narrow" pitchFamily="34" charset="0"/>
              </a:endParaRPr>
            </a:p>
          </p:txBody>
        </p:sp>
        <p:sp>
          <p:nvSpPr>
            <p:cNvPr id="30741" name="Line 39"/>
            <p:cNvSpPr>
              <a:spLocks noChangeShapeType="1"/>
            </p:cNvSpPr>
            <p:nvPr/>
          </p:nvSpPr>
          <p:spPr bwMode="auto">
            <a:xfrm flipH="1">
              <a:off x="3974" y="3377"/>
              <a:ext cx="0" cy="144"/>
            </a:xfrm>
            <a:prstGeom prst="line">
              <a:avLst/>
            </a:prstGeom>
            <a:noFill/>
            <a:ln w="28575">
              <a:solidFill>
                <a:srgbClr val="FF0000"/>
              </a:solidFill>
              <a:round/>
              <a:headEnd type="none" w="lg" len="lg"/>
              <a:tailEnd type="none" w="lg" len="lg"/>
            </a:ln>
          </p:spPr>
          <p:txBody>
            <a:bodyPr lIns="0" tIns="0" rIns="0" bIns="0"/>
            <a:lstStyle/>
            <a:p>
              <a:endParaRPr lang="en-US"/>
            </a:p>
          </p:txBody>
        </p:sp>
      </p:grpSp>
      <p:grpSp>
        <p:nvGrpSpPr>
          <p:cNvPr id="7" name="Group 40"/>
          <p:cNvGrpSpPr>
            <a:grpSpLocks/>
          </p:cNvGrpSpPr>
          <p:nvPr/>
        </p:nvGrpSpPr>
        <p:grpSpPr bwMode="auto">
          <a:xfrm>
            <a:off x="5407117" y="2263195"/>
            <a:ext cx="640339" cy="2114093"/>
            <a:chOff x="3754" y="1536"/>
            <a:chExt cx="445" cy="1593"/>
          </a:xfrm>
        </p:grpSpPr>
        <p:sp>
          <p:nvSpPr>
            <p:cNvPr id="30738" name="Line 41"/>
            <p:cNvSpPr>
              <a:spLocks noChangeShapeType="1"/>
            </p:cNvSpPr>
            <p:nvPr/>
          </p:nvSpPr>
          <p:spPr bwMode="auto">
            <a:xfrm>
              <a:off x="3981" y="1536"/>
              <a:ext cx="0" cy="1593"/>
            </a:xfrm>
            <a:prstGeom prst="line">
              <a:avLst/>
            </a:prstGeom>
            <a:noFill/>
            <a:ln w="28575">
              <a:solidFill>
                <a:srgbClr val="FF0000"/>
              </a:solidFill>
              <a:round/>
              <a:headEnd type="stealth" w="lg" len="lg"/>
              <a:tailEnd type="stealth" w="lg" len="lg"/>
            </a:ln>
          </p:spPr>
          <p:txBody>
            <a:bodyPr/>
            <a:lstStyle/>
            <a:p>
              <a:endParaRPr lang="en-US"/>
            </a:p>
          </p:txBody>
        </p:sp>
        <p:sp>
          <p:nvSpPr>
            <p:cNvPr id="30739" name="Text Box 42"/>
            <p:cNvSpPr txBox="1">
              <a:spLocks noChangeArrowheads="1"/>
            </p:cNvSpPr>
            <p:nvPr/>
          </p:nvSpPr>
          <p:spPr bwMode="auto">
            <a:xfrm>
              <a:off x="3754" y="2064"/>
              <a:ext cx="445" cy="355"/>
            </a:xfrm>
            <a:prstGeom prst="rect">
              <a:avLst/>
            </a:prstGeom>
            <a:solidFill>
              <a:srgbClr val="BAFEC7"/>
            </a:solidFill>
            <a:ln w="9525" algn="ctr">
              <a:noFill/>
              <a:miter lim="800000"/>
              <a:headEnd/>
              <a:tailEnd/>
            </a:ln>
          </p:spPr>
          <p:txBody>
            <a:bodyPr wrap="none" lIns="91440" tIns="0" rIns="0" bIns="0">
              <a:spAutoFit/>
            </a:bodyPr>
            <a:lstStyle/>
            <a:p>
              <a:pPr algn="ctr">
                <a:lnSpc>
                  <a:spcPct val="85000"/>
                </a:lnSpc>
              </a:pPr>
              <a:r>
                <a:rPr lang="en-US" b="1" dirty="0">
                  <a:solidFill>
                    <a:srgbClr val="FF0000"/>
                  </a:solidFill>
                  <a:latin typeface="Arial Narrow" pitchFamily="34" charset="0"/>
                </a:rPr>
                <a:t>Fossil</a:t>
              </a:r>
            </a:p>
            <a:p>
              <a:pPr algn="ctr">
                <a:lnSpc>
                  <a:spcPct val="85000"/>
                </a:lnSpc>
              </a:pPr>
              <a:r>
                <a:rPr lang="en-US" b="1" dirty="0" smtClean="0">
                  <a:solidFill>
                    <a:srgbClr val="FF0000"/>
                  </a:solidFill>
                  <a:latin typeface="Arial Narrow" pitchFamily="34" charset="0"/>
                </a:rPr>
                <a:t>83%</a:t>
              </a:r>
              <a:endParaRPr lang="en-US" b="1" dirty="0">
                <a:solidFill>
                  <a:srgbClr val="FF0000"/>
                </a:solidFill>
                <a:latin typeface="Arial Narrow" pitchFamily="34" charset="0"/>
              </a:endParaRPr>
            </a:p>
          </p:txBody>
        </p:sp>
      </p:grpSp>
      <p:sp>
        <p:nvSpPr>
          <p:cNvPr id="58" name="Text Box 43"/>
          <p:cNvSpPr txBox="1">
            <a:spLocks noChangeArrowheads="1"/>
          </p:cNvSpPr>
          <p:nvPr/>
        </p:nvSpPr>
        <p:spPr bwMode="auto">
          <a:xfrm rot="525884">
            <a:off x="7230024" y="4337698"/>
            <a:ext cx="1324914" cy="442697"/>
          </a:xfrm>
          <a:prstGeom prst="rect">
            <a:avLst/>
          </a:prstGeom>
          <a:solidFill>
            <a:srgbClr val="BAFEC7"/>
          </a:solidFill>
          <a:ln w="9525">
            <a:noFill/>
            <a:miter lim="800000"/>
            <a:headEnd/>
            <a:tailEnd/>
          </a:ln>
        </p:spPr>
        <p:txBody>
          <a:bodyPr wrap="none" lIns="0" tIns="82048" rIns="0" bIns="82048">
            <a:spAutoFit/>
          </a:bodyPr>
          <a:lstStyle/>
          <a:p>
            <a:pPr algn="ctr"/>
            <a:r>
              <a:rPr lang="en-US" b="1" dirty="0">
                <a:solidFill>
                  <a:srgbClr val="FF0000"/>
                </a:solidFill>
                <a:latin typeface="Arial Narrow" pitchFamily="34" charset="0"/>
              </a:rPr>
              <a:t>Transportation</a:t>
            </a:r>
          </a:p>
        </p:txBody>
      </p:sp>
      <p:sp>
        <p:nvSpPr>
          <p:cNvPr id="36" name="Slide Number Placeholder 35"/>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29</a:t>
            </a:fld>
            <a:endParaRPr lang="en-US" sz="1200" dirty="0"/>
          </a:p>
        </p:txBody>
      </p:sp>
      <p:grpSp>
        <p:nvGrpSpPr>
          <p:cNvPr id="8" name="Group 34"/>
          <p:cNvGrpSpPr>
            <a:grpSpLocks/>
          </p:cNvGrpSpPr>
          <p:nvPr/>
        </p:nvGrpSpPr>
        <p:grpSpPr bwMode="auto">
          <a:xfrm>
            <a:off x="5736210" y="4339263"/>
            <a:ext cx="1344036" cy="277343"/>
            <a:chOff x="3973" y="3201"/>
            <a:chExt cx="931" cy="198"/>
          </a:xfrm>
        </p:grpSpPr>
        <p:sp>
          <p:nvSpPr>
            <p:cNvPr id="30742" name="Text Box 35"/>
            <p:cNvSpPr txBox="1">
              <a:spLocks noChangeArrowheads="1"/>
            </p:cNvSpPr>
            <p:nvPr/>
          </p:nvSpPr>
          <p:spPr bwMode="auto">
            <a:xfrm>
              <a:off x="3997" y="3201"/>
              <a:ext cx="907" cy="198"/>
            </a:xfrm>
            <a:prstGeom prst="rect">
              <a:avLst/>
            </a:prstGeom>
            <a:solidFill>
              <a:srgbClr val="BAFEC7"/>
            </a:solidFill>
            <a:ln w="9525">
              <a:noFill/>
              <a:miter lim="800000"/>
              <a:headEnd/>
              <a:tailEnd/>
            </a:ln>
          </p:spPr>
          <p:txBody>
            <a:bodyPr lIns="82058" tIns="0" rIns="0" bIns="0">
              <a:spAutoFit/>
            </a:bodyPr>
            <a:lstStyle/>
            <a:p>
              <a:r>
                <a:rPr lang="en-US" b="1" dirty="0">
                  <a:solidFill>
                    <a:srgbClr val="FF0000"/>
                  </a:solidFill>
                  <a:latin typeface="Arial Narrow" pitchFamily="34" charset="0"/>
                </a:rPr>
                <a:t>Nuclear </a:t>
              </a:r>
              <a:r>
                <a:rPr lang="en-US" b="1" dirty="0" smtClean="0">
                  <a:solidFill>
                    <a:srgbClr val="FF0000"/>
                  </a:solidFill>
                  <a:latin typeface="Arial Narrow" pitchFamily="34" charset="0"/>
                </a:rPr>
                <a:t>9%</a:t>
              </a:r>
              <a:endParaRPr lang="en-US" b="1" dirty="0">
                <a:solidFill>
                  <a:srgbClr val="FF0000"/>
                </a:solidFill>
                <a:latin typeface="Arial Narrow" pitchFamily="34" charset="0"/>
              </a:endParaRPr>
            </a:p>
          </p:txBody>
        </p:sp>
        <p:sp>
          <p:nvSpPr>
            <p:cNvPr id="30743" name="Line 36"/>
            <p:cNvSpPr>
              <a:spLocks noChangeShapeType="1"/>
            </p:cNvSpPr>
            <p:nvPr/>
          </p:nvSpPr>
          <p:spPr bwMode="auto">
            <a:xfrm flipH="1">
              <a:off x="3973" y="3226"/>
              <a:ext cx="0" cy="144"/>
            </a:xfrm>
            <a:prstGeom prst="line">
              <a:avLst/>
            </a:prstGeom>
            <a:noFill/>
            <a:ln w="28575">
              <a:solidFill>
                <a:srgbClr val="FF0000"/>
              </a:solidFill>
              <a:round/>
              <a:headEnd type="none" w="lg" len="lg"/>
              <a:tailEnd type="none" w="lg" len="lg"/>
            </a:ln>
          </p:spPr>
          <p:txBody>
            <a:bodyPr/>
            <a:lstStyle/>
            <a:p>
              <a:endParaRPr lang="en-US"/>
            </a:p>
          </p:txBody>
        </p:sp>
      </p:grpSp>
      <p:pic>
        <p:nvPicPr>
          <p:cNvPr id="3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292386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77921"/>
            <a:ext cx="9144000" cy="6080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Title 2"/>
          <p:cNvSpPr>
            <a:spLocks noGrp="1"/>
          </p:cNvSpPr>
          <p:nvPr>
            <p:ph type="title"/>
          </p:nvPr>
        </p:nvSpPr>
        <p:spPr/>
        <p:txBody>
          <a:bodyPr/>
          <a:lstStyle/>
          <a:p>
            <a:pPr eaLnBrk="1" hangingPunct="1"/>
            <a:r>
              <a:rPr lang="en-US" dirty="0" smtClean="0">
                <a:solidFill>
                  <a:srgbClr val="004B32"/>
                </a:solidFill>
                <a:latin typeface="Arial" charset="0"/>
                <a:cs typeface="Arial" charset="0"/>
              </a:rPr>
              <a:t>DOE and its predecessors—and the formation of major labs</a:t>
            </a:r>
          </a:p>
        </p:txBody>
      </p:sp>
      <p:sp>
        <p:nvSpPr>
          <p:cNvPr id="10"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200" smtClean="0">
                <a:latin typeface="Arial" charset="0"/>
                <a:cs typeface="Arial" charset="0"/>
              </a:rPr>
              <a:pPr fontAlgn="base">
                <a:spcBef>
                  <a:spcPct val="0"/>
                </a:spcBef>
                <a:spcAft>
                  <a:spcPct val="0"/>
                </a:spcAft>
              </a:pPr>
              <a:t>3</a:t>
            </a:fld>
            <a:endParaRPr lang="en-US" sz="1200" dirty="0" smtClean="0">
              <a:latin typeface="Arial" charset="0"/>
              <a:cs typeface="Arial" charset="0"/>
            </a:endParaRPr>
          </a:p>
        </p:txBody>
      </p:sp>
      <p:graphicFrame>
        <p:nvGraphicFramePr>
          <p:cNvPr id="7" name="Object 4"/>
          <p:cNvGraphicFramePr>
            <a:graphicFrameLocks noGrp="1" noChangeAspect="1"/>
          </p:cNvGraphicFramePr>
          <p:nvPr>
            <p:ph idx="4294967295"/>
            <p:extLst>
              <p:ext uri="{D42A27DB-BD31-4B8C-83A1-F6EECF244321}">
                <p14:modId xmlns:p14="http://schemas.microsoft.com/office/powerpoint/2010/main" xmlns="" val="3326887024"/>
              </p:ext>
            </p:extLst>
          </p:nvPr>
        </p:nvGraphicFramePr>
        <p:xfrm>
          <a:off x="274337" y="2279555"/>
          <a:ext cx="1371600" cy="1371600"/>
        </p:xfrm>
        <a:graphic>
          <a:graphicData uri="http://schemas.openxmlformats.org/presentationml/2006/ole">
            <p:oleObj spid="_x0000_s66833" name="Image" r:id="rId3" imgW="5892063" imgH="5892063" progId="">
              <p:embed/>
            </p:oleObj>
          </a:graphicData>
        </a:graphic>
      </p:graphicFrame>
      <p:graphicFrame>
        <p:nvGraphicFramePr>
          <p:cNvPr id="9" name="Object 17"/>
          <p:cNvGraphicFramePr>
            <a:graphicFrameLocks noGrp="1" noChangeAspect="1"/>
          </p:cNvGraphicFramePr>
          <p:nvPr>
            <p:ph sz="half" idx="4294967295"/>
            <p:extLst>
              <p:ext uri="{D42A27DB-BD31-4B8C-83A1-F6EECF244321}">
                <p14:modId xmlns:p14="http://schemas.microsoft.com/office/powerpoint/2010/main" xmlns="" val="436184258"/>
              </p:ext>
            </p:extLst>
          </p:nvPr>
        </p:nvGraphicFramePr>
        <p:xfrm>
          <a:off x="274337" y="788158"/>
          <a:ext cx="1384996" cy="1371600"/>
        </p:xfrm>
        <a:graphic>
          <a:graphicData uri="http://schemas.openxmlformats.org/presentationml/2006/ole">
            <p:oleObj spid="_x0000_s66834" name="Image" r:id="rId4" imgW="2653968" imgH="2628571" progId="">
              <p:embed/>
            </p:oleObj>
          </a:graphicData>
        </a:graphic>
      </p:graphicFrame>
      <p:sp>
        <p:nvSpPr>
          <p:cNvPr id="2053" name="Rectangle 9"/>
          <p:cNvSpPr txBox="1">
            <a:spLocks/>
          </p:cNvSpPr>
          <p:nvPr/>
        </p:nvSpPr>
        <p:spPr bwMode="auto">
          <a:xfrm>
            <a:off x="1833448" y="939623"/>
            <a:ext cx="7019605" cy="1077218"/>
          </a:xfrm>
          <a:prstGeom prst="rect">
            <a:avLst/>
          </a:prstGeom>
          <a:noFill/>
          <a:ln w="9525">
            <a:noFill/>
            <a:miter lim="800000"/>
            <a:headEnd/>
            <a:tailEnd/>
          </a:ln>
        </p:spPr>
        <p:txBody>
          <a:bodyPr wrap="square">
            <a:spAutoFit/>
          </a:bodyPr>
          <a:lstStyle/>
          <a:p>
            <a:pPr marL="177800" indent="-177800">
              <a:spcBef>
                <a:spcPts val="0"/>
              </a:spcBef>
              <a:buFont typeface="Wingdings" pitchFamily="2" charset="2"/>
              <a:buChar char="§"/>
            </a:pPr>
            <a:r>
              <a:rPr lang="en-US" dirty="0" smtClean="0">
                <a:solidFill>
                  <a:srgbClr val="004B32"/>
                </a:solidFill>
                <a:cs typeface="Arial" charset="0"/>
              </a:rPr>
              <a:t>1942-1946 </a:t>
            </a:r>
            <a:r>
              <a:rPr lang="en-US" u="sng" dirty="0" smtClean="0">
                <a:solidFill>
                  <a:srgbClr val="FF0000"/>
                </a:solidFill>
                <a:cs typeface="Arial" charset="0"/>
              </a:rPr>
              <a:t>Manhattan Project</a:t>
            </a:r>
            <a:r>
              <a:rPr lang="en-US" dirty="0" smtClean="0">
                <a:solidFill>
                  <a:srgbClr val="004B32"/>
                </a:solidFill>
                <a:cs typeface="Arial" charset="0"/>
              </a:rPr>
              <a:t>,  War </a:t>
            </a:r>
            <a:r>
              <a:rPr lang="en-US" dirty="0">
                <a:solidFill>
                  <a:srgbClr val="004B32"/>
                </a:solidFill>
                <a:cs typeface="Arial" charset="0"/>
              </a:rPr>
              <a:t>Department Army Corps of </a:t>
            </a:r>
            <a:r>
              <a:rPr lang="en-US" dirty="0" smtClean="0">
                <a:solidFill>
                  <a:srgbClr val="004B32"/>
                </a:solidFill>
                <a:cs typeface="Arial" charset="0"/>
              </a:rPr>
              <a:t>Engineers</a:t>
            </a:r>
            <a:endParaRPr lang="en-US" dirty="0">
              <a:solidFill>
                <a:srgbClr val="004B32"/>
              </a:solidFill>
              <a:cs typeface="Arial" charset="0"/>
            </a:endParaRPr>
          </a:p>
          <a:p>
            <a:pPr marL="742950" lvl="1" indent="-285750">
              <a:spcBef>
                <a:spcPts val="0"/>
              </a:spcBef>
              <a:buFont typeface="Arial" charset="0"/>
              <a:buChar char="–"/>
            </a:pPr>
            <a:r>
              <a:rPr lang="en-US" sz="1400" dirty="0" smtClean="0">
                <a:cs typeface="Arial" charset="0"/>
              </a:rPr>
              <a:t>Wartime weapons development</a:t>
            </a:r>
          </a:p>
          <a:p>
            <a:pPr marL="742950" lvl="1" indent="-285750">
              <a:spcBef>
                <a:spcPts val="0"/>
              </a:spcBef>
              <a:buFont typeface="Arial" charset="0"/>
              <a:buChar char="–"/>
            </a:pPr>
            <a:r>
              <a:rPr lang="en-US" sz="1400" dirty="0" smtClean="0">
                <a:cs typeface="Arial" charset="0"/>
              </a:rPr>
              <a:t>Foundations </a:t>
            </a:r>
            <a:r>
              <a:rPr lang="en-US" sz="1400" dirty="0">
                <a:cs typeface="Arial" charset="0"/>
              </a:rPr>
              <a:t>of </a:t>
            </a:r>
            <a:r>
              <a:rPr lang="en-US" sz="1400" dirty="0" smtClean="0">
                <a:cs typeface="Arial" charset="0"/>
              </a:rPr>
              <a:t>first DOE </a:t>
            </a:r>
            <a:r>
              <a:rPr lang="en-US" sz="1400" dirty="0">
                <a:cs typeface="Arial" charset="0"/>
              </a:rPr>
              <a:t>multi-purpose national </a:t>
            </a:r>
            <a:r>
              <a:rPr lang="en-US" sz="1400" dirty="0" smtClean="0">
                <a:cs typeface="Arial" charset="0"/>
              </a:rPr>
              <a:t>labs</a:t>
            </a:r>
            <a:endParaRPr lang="en-US" sz="1400" dirty="0">
              <a:solidFill>
                <a:srgbClr val="146737"/>
              </a:solidFill>
              <a:cs typeface="Arial" charset="0"/>
            </a:endParaRPr>
          </a:p>
        </p:txBody>
      </p:sp>
      <p:graphicFrame>
        <p:nvGraphicFramePr>
          <p:cNvPr id="8" name="Object 6"/>
          <p:cNvGraphicFramePr>
            <a:graphicFrameLocks noChangeAspect="1"/>
          </p:cNvGraphicFramePr>
          <p:nvPr>
            <p:extLst>
              <p:ext uri="{D42A27DB-BD31-4B8C-83A1-F6EECF244321}">
                <p14:modId xmlns:p14="http://schemas.microsoft.com/office/powerpoint/2010/main" xmlns="" val="575450229"/>
              </p:ext>
            </p:extLst>
          </p:nvPr>
        </p:nvGraphicFramePr>
        <p:xfrm>
          <a:off x="274337" y="3770952"/>
          <a:ext cx="1366674" cy="1371600"/>
        </p:xfrm>
        <a:graphic>
          <a:graphicData uri="http://schemas.openxmlformats.org/presentationml/2006/ole">
            <p:oleObj spid="_x0000_s66835" name="Image" r:id="rId5" imgW="6590476" imgH="6615873" progId="">
              <p:embed/>
            </p:oleObj>
          </a:graphicData>
        </a:graphic>
      </p:graphicFrame>
      <p:pic>
        <p:nvPicPr>
          <p:cNvPr id="12" name="Picture 7" descr="New_DOE_Seal_Color"/>
          <p:cNvPicPr>
            <a:picLocks noChangeAspect="1" noChangeArrowheads="1"/>
          </p:cNvPicPr>
          <p:nvPr/>
        </p:nvPicPr>
        <p:blipFill>
          <a:blip r:embed="rId6" cstate="print"/>
          <a:srcRect/>
          <a:stretch>
            <a:fillRect/>
          </a:stretch>
        </p:blipFill>
        <p:spPr bwMode="auto">
          <a:xfrm>
            <a:off x="274337" y="5262349"/>
            <a:ext cx="1371600" cy="1371600"/>
          </a:xfrm>
          <a:prstGeom prst="rect">
            <a:avLst/>
          </a:prstGeom>
          <a:noFill/>
          <a:ln w="9525">
            <a:noFill/>
            <a:miter lim="800000"/>
            <a:headEnd/>
            <a:tailEnd/>
          </a:ln>
        </p:spPr>
      </p:pic>
      <p:sp>
        <p:nvSpPr>
          <p:cNvPr id="3" name="TextBox 2"/>
          <p:cNvSpPr txBox="1"/>
          <p:nvPr/>
        </p:nvSpPr>
        <p:spPr>
          <a:xfrm>
            <a:off x="1833449" y="2306828"/>
            <a:ext cx="7019605" cy="1292662"/>
          </a:xfrm>
          <a:prstGeom prst="rect">
            <a:avLst/>
          </a:prstGeom>
          <a:noFill/>
        </p:spPr>
        <p:txBody>
          <a:bodyPr wrap="square" rtlCol="0">
            <a:spAutoFit/>
          </a:bodyPr>
          <a:lstStyle/>
          <a:p>
            <a:pPr marL="177800" indent="-177800">
              <a:spcBef>
                <a:spcPts val="0"/>
              </a:spcBef>
              <a:buFont typeface="Wingdings" pitchFamily="2" charset="2"/>
              <a:buChar char="§"/>
            </a:pPr>
            <a:r>
              <a:rPr lang="en-US" dirty="0" smtClean="0">
                <a:solidFill>
                  <a:srgbClr val="004B32"/>
                </a:solidFill>
                <a:cs typeface="Arial" charset="0"/>
              </a:rPr>
              <a:t>1946-1974 </a:t>
            </a:r>
            <a:r>
              <a:rPr lang="en-US" u="sng" dirty="0">
                <a:solidFill>
                  <a:srgbClr val="FF0000"/>
                </a:solidFill>
                <a:cs typeface="Arial" charset="0"/>
              </a:rPr>
              <a:t>Atomic Energy </a:t>
            </a:r>
            <a:r>
              <a:rPr lang="en-US" u="sng" dirty="0" smtClean="0">
                <a:solidFill>
                  <a:srgbClr val="FF0000"/>
                </a:solidFill>
                <a:cs typeface="Arial" charset="0"/>
              </a:rPr>
              <a:t>Commission</a:t>
            </a:r>
            <a:r>
              <a:rPr lang="en-US" dirty="0" smtClean="0">
                <a:solidFill>
                  <a:srgbClr val="004B32"/>
                </a:solidFill>
                <a:cs typeface="Arial" charset="0"/>
              </a:rPr>
              <a:t> created by the </a:t>
            </a:r>
            <a:r>
              <a:rPr lang="en-US" dirty="0">
                <a:solidFill>
                  <a:srgbClr val="004B32"/>
                </a:solidFill>
                <a:cs typeface="Arial" charset="0"/>
              </a:rPr>
              <a:t>1946 Atomic Energy Act (P.L. 79-585</a:t>
            </a:r>
            <a:r>
              <a:rPr lang="en-US" dirty="0" smtClean="0">
                <a:solidFill>
                  <a:srgbClr val="004B32"/>
                </a:solidFill>
                <a:cs typeface="Arial" charset="0"/>
              </a:rPr>
              <a:t>)</a:t>
            </a:r>
            <a:endParaRPr lang="en-US" dirty="0">
              <a:solidFill>
                <a:srgbClr val="004B32"/>
              </a:solidFill>
              <a:cs typeface="Arial" charset="0"/>
            </a:endParaRPr>
          </a:p>
          <a:p>
            <a:pPr marL="742950" lvl="1" indent="-285750">
              <a:spcBef>
                <a:spcPts val="0"/>
              </a:spcBef>
              <a:buFont typeface="Arial" charset="0"/>
              <a:buChar char="–"/>
            </a:pPr>
            <a:r>
              <a:rPr lang="en-US" sz="1400" dirty="0">
                <a:cs typeface="Arial" charset="0"/>
              </a:rPr>
              <a:t>Research </a:t>
            </a:r>
            <a:r>
              <a:rPr lang="en-US" sz="1400" dirty="0" smtClean="0">
                <a:cs typeface="Arial" charset="0"/>
              </a:rPr>
              <a:t>in basic </a:t>
            </a:r>
            <a:r>
              <a:rPr lang="en-US" sz="1400" dirty="0">
                <a:cs typeface="Arial" charset="0"/>
              </a:rPr>
              <a:t>nuclear processes, </a:t>
            </a:r>
            <a:r>
              <a:rPr lang="en-US" sz="1400" dirty="0" smtClean="0">
                <a:cs typeface="Arial" charset="0"/>
              </a:rPr>
              <a:t>nuclear reactor technologies, </a:t>
            </a:r>
            <a:r>
              <a:rPr lang="en-US" sz="1400" dirty="0">
                <a:cs typeface="Arial" charset="0"/>
              </a:rPr>
              <a:t>use of nuclear materials for variety of </a:t>
            </a:r>
            <a:r>
              <a:rPr lang="en-US" sz="1400" dirty="0" smtClean="0">
                <a:cs typeface="Arial" charset="0"/>
              </a:rPr>
              <a:t>purposes</a:t>
            </a:r>
          </a:p>
          <a:p>
            <a:pPr marL="742950" lvl="1" indent="-285750">
              <a:spcBef>
                <a:spcPts val="0"/>
              </a:spcBef>
              <a:buFont typeface="Arial" charset="0"/>
              <a:buChar char="–"/>
            </a:pPr>
            <a:r>
              <a:rPr lang="en-US" sz="1400" dirty="0" smtClean="0">
                <a:cs typeface="Arial" charset="0"/>
              </a:rPr>
              <a:t>Establishment of 9 of the 10 DOE/SC national labs</a:t>
            </a:r>
            <a:endParaRPr lang="en-US" sz="1400" dirty="0">
              <a:cs typeface="Arial" charset="0"/>
            </a:endParaRPr>
          </a:p>
        </p:txBody>
      </p:sp>
      <p:sp>
        <p:nvSpPr>
          <p:cNvPr id="4" name="TextBox 3"/>
          <p:cNvSpPr txBox="1"/>
          <p:nvPr/>
        </p:nvSpPr>
        <p:spPr>
          <a:xfrm>
            <a:off x="1833448" y="3873890"/>
            <a:ext cx="7019605" cy="1397306"/>
          </a:xfrm>
          <a:prstGeom prst="rect">
            <a:avLst/>
          </a:prstGeom>
          <a:noFill/>
        </p:spPr>
        <p:txBody>
          <a:bodyPr wrap="square" rtlCol="0">
            <a:spAutoFit/>
          </a:bodyPr>
          <a:lstStyle/>
          <a:p>
            <a:pPr marL="177800" indent="-177800">
              <a:spcBef>
                <a:spcPts val="0"/>
              </a:spcBef>
              <a:buFont typeface="Wingdings" pitchFamily="2" charset="2"/>
              <a:buChar char="§"/>
            </a:pPr>
            <a:r>
              <a:rPr lang="en-US" dirty="0">
                <a:solidFill>
                  <a:srgbClr val="004B32"/>
                </a:solidFill>
                <a:cs typeface="Arial" charset="0"/>
              </a:rPr>
              <a:t>1974-1977 </a:t>
            </a:r>
            <a:r>
              <a:rPr lang="en-US" u="sng" dirty="0">
                <a:solidFill>
                  <a:srgbClr val="FF0000"/>
                </a:solidFill>
                <a:cs typeface="Arial" charset="0"/>
              </a:rPr>
              <a:t>Energy Research and Development </a:t>
            </a:r>
            <a:r>
              <a:rPr lang="en-US" u="sng" dirty="0" smtClean="0">
                <a:solidFill>
                  <a:srgbClr val="FF0000"/>
                </a:solidFill>
                <a:cs typeface="Arial" charset="0"/>
              </a:rPr>
              <a:t>Administration</a:t>
            </a:r>
            <a:r>
              <a:rPr lang="en-US" dirty="0" smtClean="0">
                <a:solidFill>
                  <a:srgbClr val="004B32"/>
                </a:solidFill>
                <a:cs typeface="Arial" charset="0"/>
              </a:rPr>
              <a:t>, a new energy R&amp;D agency motivated by Arab oil embargo and created by </a:t>
            </a:r>
            <a:r>
              <a:rPr lang="en-US" dirty="0">
                <a:solidFill>
                  <a:srgbClr val="004B32"/>
                </a:solidFill>
                <a:cs typeface="Arial" charset="0"/>
              </a:rPr>
              <a:t>(P.L. </a:t>
            </a:r>
            <a:r>
              <a:rPr lang="en-US" dirty="0" smtClean="0">
                <a:solidFill>
                  <a:srgbClr val="004B32"/>
                </a:solidFill>
                <a:cs typeface="Arial" charset="0"/>
              </a:rPr>
              <a:t>93-438)</a:t>
            </a:r>
            <a:endParaRPr lang="en-US" dirty="0">
              <a:solidFill>
                <a:srgbClr val="004B32"/>
              </a:solidFill>
              <a:cs typeface="Arial" charset="0"/>
            </a:endParaRPr>
          </a:p>
          <a:p>
            <a:pPr marL="742950" lvl="1" indent="-285750">
              <a:spcBef>
                <a:spcPts val="0"/>
              </a:spcBef>
              <a:buFont typeface="Arial" charset="0"/>
              <a:buChar char="–"/>
            </a:pPr>
            <a:r>
              <a:rPr lang="en-US" sz="1400" dirty="0" smtClean="0">
                <a:cs typeface="Arial" charset="0"/>
              </a:rPr>
              <a:t>Research expands to include solar</a:t>
            </a:r>
            <a:r>
              <a:rPr lang="en-US" sz="1400" dirty="0">
                <a:cs typeface="Arial" charset="0"/>
              </a:rPr>
              <a:t>, fossil, geothermal, synthetic fuels, transmission, conservation, etc</a:t>
            </a:r>
            <a:r>
              <a:rPr lang="en-US" sz="1400" dirty="0" smtClean="0">
                <a:cs typeface="Arial" charset="0"/>
              </a:rPr>
              <a:t>.</a:t>
            </a:r>
            <a:endParaRPr lang="en-US" sz="1400" dirty="0">
              <a:cs typeface="Arial" charset="0"/>
            </a:endParaRPr>
          </a:p>
        </p:txBody>
      </p:sp>
      <p:sp>
        <p:nvSpPr>
          <p:cNvPr id="5" name="TextBox 4"/>
          <p:cNvSpPr txBox="1"/>
          <p:nvPr/>
        </p:nvSpPr>
        <p:spPr>
          <a:xfrm>
            <a:off x="1833448" y="5519082"/>
            <a:ext cx="7019605" cy="1508105"/>
          </a:xfrm>
          <a:prstGeom prst="rect">
            <a:avLst/>
          </a:prstGeom>
          <a:noFill/>
        </p:spPr>
        <p:txBody>
          <a:bodyPr wrap="square" rtlCol="0">
            <a:spAutoFit/>
          </a:bodyPr>
          <a:lstStyle/>
          <a:p>
            <a:pPr marL="177800" indent="-177800">
              <a:spcBef>
                <a:spcPts val="0"/>
              </a:spcBef>
              <a:buFont typeface="Wingdings" pitchFamily="2" charset="2"/>
              <a:buChar char="§"/>
            </a:pPr>
            <a:r>
              <a:rPr lang="en-US" dirty="0" smtClean="0">
                <a:solidFill>
                  <a:srgbClr val="004B32"/>
                </a:solidFill>
                <a:cs typeface="Arial" charset="0"/>
              </a:rPr>
              <a:t>1977-present </a:t>
            </a:r>
            <a:r>
              <a:rPr lang="en-US" u="sng" dirty="0" smtClean="0">
                <a:solidFill>
                  <a:srgbClr val="FF0000"/>
                </a:solidFill>
                <a:cs typeface="Arial" charset="0"/>
              </a:rPr>
              <a:t>Department </a:t>
            </a:r>
            <a:r>
              <a:rPr lang="en-US" u="sng" dirty="0">
                <a:solidFill>
                  <a:srgbClr val="FF0000"/>
                </a:solidFill>
                <a:cs typeface="Arial" charset="0"/>
              </a:rPr>
              <a:t>of Energy</a:t>
            </a:r>
            <a:r>
              <a:rPr lang="en-US" dirty="0">
                <a:solidFill>
                  <a:srgbClr val="FF0000"/>
                </a:solidFill>
                <a:cs typeface="Arial" charset="0"/>
              </a:rPr>
              <a:t> </a:t>
            </a:r>
            <a:r>
              <a:rPr lang="en-US" dirty="0">
                <a:solidFill>
                  <a:srgbClr val="004B32"/>
                </a:solidFill>
                <a:cs typeface="Arial" charset="0"/>
              </a:rPr>
              <a:t>(P.L. 95-91</a:t>
            </a:r>
            <a:r>
              <a:rPr lang="en-US" sz="1600" dirty="0">
                <a:solidFill>
                  <a:srgbClr val="004B32"/>
                </a:solidFill>
                <a:cs typeface="Arial" charset="0"/>
              </a:rPr>
              <a:t>)</a:t>
            </a:r>
          </a:p>
          <a:p>
            <a:pPr marL="742950" lvl="1" indent="-285750">
              <a:spcBef>
                <a:spcPts val="0"/>
              </a:spcBef>
              <a:buFont typeface="Arial" charset="0"/>
              <a:buChar char="–"/>
            </a:pPr>
            <a:r>
              <a:rPr lang="en-US" sz="1400" dirty="0">
                <a:cs typeface="Arial" charset="0"/>
              </a:rPr>
              <a:t>S</a:t>
            </a:r>
            <a:r>
              <a:rPr lang="en-US" sz="1400" dirty="0" smtClean="0">
                <a:cs typeface="Arial" charset="0"/>
              </a:rPr>
              <a:t>eparation </a:t>
            </a:r>
            <a:r>
              <a:rPr lang="en-US" sz="1400" dirty="0">
                <a:cs typeface="Arial" charset="0"/>
              </a:rPr>
              <a:t>of management oversight of weapons and non-weapons </a:t>
            </a:r>
            <a:r>
              <a:rPr lang="en-US" sz="1400" dirty="0" smtClean="0">
                <a:cs typeface="Arial" charset="0"/>
              </a:rPr>
              <a:t>labs and separation </a:t>
            </a:r>
            <a:r>
              <a:rPr lang="en-US" sz="1400" dirty="0">
                <a:cs typeface="Arial" charset="0"/>
              </a:rPr>
              <a:t>of basic and applied </a:t>
            </a:r>
            <a:r>
              <a:rPr lang="en-US" sz="1400" dirty="0" smtClean="0">
                <a:cs typeface="Arial" charset="0"/>
              </a:rPr>
              <a:t>research</a:t>
            </a:r>
          </a:p>
          <a:p>
            <a:pPr marL="742950" lvl="1" indent="-285750">
              <a:spcBef>
                <a:spcPts val="0"/>
              </a:spcBef>
              <a:buFont typeface="Arial" charset="0"/>
              <a:buChar char="–"/>
            </a:pPr>
            <a:r>
              <a:rPr lang="en-US" sz="1400" dirty="0" smtClean="0">
                <a:cs typeface="Arial" charset="0"/>
              </a:rPr>
              <a:t>DOE/SC labs undergo transition to “open” labs with 1000s of visitors/users annually</a:t>
            </a:r>
            <a:endParaRPr lang="en-US" sz="1400" dirty="0">
              <a:cs typeface="Arial" charset="0"/>
            </a:endParaRPr>
          </a:p>
          <a:p>
            <a:pPr>
              <a:spcBef>
                <a:spcPts val="0"/>
              </a:spcBef>
            </a:pP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defRPr/>
            </a:pPr>
            <a:endParaRPr lang="en-US" dirty="0"/>
          </a:p>
        </p:txBody>
      </p:sp>
      <p:sp>
        <p:nvSpPr>
          <p:cNvPr id="39941" name="Rectangle 7"/>
          <p:cNvSpPr>
            <a:spLocks noChangeArrowheads="1"/>
          </p:cNvSpPr>
          <p:nvPr/>
        </p:nvSpPr>
        <p:spPr bwMode="auto">
          <a:xfrm>
            <a:off x="304800" y="5867400"/>
            <a:ext cx="8686800" cy="400110"/>
          </a:xfrm>
          <a:prstGeom prst="rect">
            <a:avLst/>
          </a:prstGeom>
          <a:noFill/>
          <a:ln w="9525">
            <a:noFill/>
            <a:miter lim="800000"/>
            <a:headEnd/>
            <a:tailEnd/>
          </a:ln>
        </p:spPr>
        <p:txBody>
          <a:bodyPr lIns="91429" tIns="45714" rIns="91429" bIns="45714">
            <a:spAutoFit/>
          </a:bodyPr>
          <a:lstStyle/>
          <a:p>
            <a:r>
              <a:rPr lang="en-US" sz="1000" b="1" i="1" dirty="0" smtClean="0">
                <a:solidFill>
                  <a:srgbClr val="146737"/>
                </a:solidFill>
              </a:rPr>
              <a:t>Source: Lawrence Livermore National Laboratory and the Department of Energy, Energy Information Administration, 2009 (based on data from DOE/EIA-0384(2008), June 2009).</a:t>
            </a:r>
            <a:endParaRPr lang="en-US" sz="1000" b="1" dirty="0">
              <a:solidFill>
                <a:srgbClr val="146737"/>
              </a:solidFill>
            </a:endParaRPr>
          </a:p>
        </p:txBody>
      </p:sp>
      <p:pic>
        <p:nvPicPr>
          <p:cNvPr id="2" name="Picture 1"/>
          <p:cNvPicPr>
            <a:picLocks noChangeAspect="1" noChangeArrowheads="1"/>
          </p:cNvPicPr>
          <p:nvPr/>
        </p:nvPicPr>
        <p:blipFill>
          <a:blip r:embed="rId3" cstate="print"/>
          <a:srcRect/>
          <a:stretch>
            <a:fillRect/>
          </a:stretch>
        </p:blipFill>
        <p:spPr bwMode="auto">
          <a:xfrm>
            <a:off x="42532" y="816367"/>
            <a:ext cx="9067800" cy="5008941"/>
          </a:xfrm>
          <a:prstGeom prst="rect">
            <a:avLst/>
          </a:prstGeom>
          <a:noFill/>
          <a:ln w="9525">
            <a:noFill/>
            <a:miter lim="800000"/>
            <a:headEnd/>
            <a:tailEnd/>
          </a:ln>
        </p:spPr>
      </p:pic>
      <p:sp>
        <p:nvSpPr>
          <p:cNvPr id="7" name="Title 2"/>
          <p:cNvSpPr txBox="1">
            <a:spLocks/>
          </p:cNvSpPr>
          <p:nvPr/>
        </p:nvSpPr>
        <p:spPr bwMode="auto">
          <a:xfrm>
            <a:off x="0" y="-154471"/>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293" eaLnBrk="0" hangingPunct="0">
              <a:lnSpc>
                <a:spcPct val="90000"/>
              </a:lnSpc>
              <a:defRPr/>
            </a:pPr>
            <a:r>
              <a:rPr lang="en-US" sz="2400" dirty="0" smtClean="0">
                <a:solidFill>
                  <a:srgbClr val="004B32"/>
                </a:solidFill>
                <a:latin typeface="Arial" pitchFamily="34" charset="0"/>
                <a:ea typeface="+mj-ea"/>
                <a:cs typeface="Arial" pitchFamily="34" charset="0"/>
              </a:rPr>
              <a:t>U.S. Energy Production and Usage in 2008</a:t>
            </a:r>
            <a:br>
              <a:rPr lang="en-US" sz="2400" dirty="0" smtClean="0">
                <a:solidFill>
                  <a:srgbClr val="004B32"/>
                </a:solidFill>
                <a:latin typeface="Arial" pitchFamily="34" charset="0"/>
                <a:ea typeface="+mj-ea"/>
                <a:cs typeface="Arial" pitchFamily="34" charset="0"/>
              </a:rPr>
            </a:br>
            <a:r>
              <a:rPr lang="en-US" dirty="0" smtClean="0">
                <a:solidFill>
                  <a:srgbClr val="004B32"/>
                </a:solidFill>
                <a:latin typeface="Arial" pitchFamily="34" charset="0"/>
                <a:ea typeface="+mj-ea"/>
                <a:cs typeface="Arial" pitchFamily="34" charset="0"/>
              </a:rPr>
              <a:t>Units in Quadrillion BTUs (Quads)</a:t>
            </a:r>
          </a:p>
        </p:txBody>
      </p:sp>
      <p:sp>
        <p:nvSpPr>
          <p:cNvPr id="10" name="Slide Number Placeholder 9"/>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30</a:t>
            </a:fld>
            <a:endParaRPr lang="en-US" sz="1200" dirty="0"/>
          </a:p>
        </p:txBody>
      </p:sp>
      <p:sp>
        <p:nvSpPr>
          <p:cNvPr id="12" name="Rectangle 11"/>
          <p:cNvSpPr/>
          <p:nvPr/>
        </p:nvSpPr>
        <p:spPr>
          <a:xfrm>
            <a:off x="0" y="768096"/>
            <a:ext cx="9144000" cy="5467604"/>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7421" y="1547722"/>
            <a:ext cx="8800531" cy="3023893"/>
          </a:xfrm>
          <a:prstGeom prst="rect">
            <a:avLst/>
          </a:prstGeom>
          <a:solidFill>
            <a:srgbClr val="C82222"/>
          </a:solidFill>
          <a:ln w="28575">
            <a:solidFill>
              <a:schemeClr val="tx1"/>
            </a:solidFill>
          </a:ln>
        </p:spPr>
        <p:style>
          <a:lnRef idx="0">
            <a:schemeClr val="accent1"/>
          </a:lnRef>
          <a:fillRef idx="3">
            <a:schemeClr val="accent1"/>
          </a:fillRef>
          <a:effectRef idx="3">
            <a:schemeClr val="accent1"/>
          </a:effectRef>
          <a:fontRef idx="minor">
            <a:schemeClr val="lt1"/>
          </a:fontRef>
        </p:style>
        <p:txBody>
          <a:bodyPr wrap="square" lIns="91429" tIns="45714" rIns="91429" bIns="45714" rtlCol="0">
            <a:spAutoFit/>
          </a:bodyPr>
          <a:lstStyle/>
          <a:p>
            <a:pPr algn="ctr">
              <a:spcAft>
                <a:spcPts val="1200"/>
              </a:spcAft>
            </a:pPr>
            <a:r>
              <a:rPr lang="en-US" sz="2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Today compared to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U.S. population ~2x that in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Total primary energy ~3x that in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Primary energy (petroleum) for transportation ~4x that in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Primary energy for electricity generation ~10x that in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Little or no imported petroleum in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“Used” and “Wasted” energy were about equal in 1950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21"/>
          <p:cNvSpPr txBox="1">
            <a:spLocks noChangeArrowheads="1"/>
          </p:cNvSpPr>
          <p:nvPr/>
        </p:nvSpPr>
        <p:spPr bwMode="auto">
          <a:xfrm>
            <a:off x="160338" y="170321"/>
            <a:ext cx="8815387"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Electricity Sources and End Uses (Trillion Btu)</a:t>
            </a:r>
            <a:endParaRPr lang="en-US" sz="2400" dirty="0">
              <a:solidFill>
                <a:srgbClr val="004B32"/>
              </a:solidFill>
              <a:latin typeface="Arial" pitchFamily="34" charset="0"/>
              <a:ea typeface="+mj-ea"/>
              <a:cs typeface="Arial" pitchFamily="34" charset="0"/>
            </a:endParaRPr>
          </a:p>
        </p:txBody>
      </p:sp>
      <p:sp>
        <p:nvSpPr>
          <p:cNvPr id="36" name="Slide Number Placeholder 35"/>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31</a:t>
            </a:fld>
            <a:endParaRPr lang="en-US" sz="1200" dirty="0"/>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cstate="print"/>
          <a:srcRect/>
          <a:stretch>
            <a:fillRect/>
          </a:stretch>
        </p:blipFill>
        <p:spPr bwMode="auto">
          <a:xfrm>
            <a:off x="0" y="1091391"/>
            <a:ext cx="9144000" cy="4553639"/>
          </a:xfrm>
          <a:prstGeom prst="rect">
            <a:avLst/>
          </a:prstGeom>
          <a:noFill/>
          <a:ln w="9525">
            <a:noFill/>
            <a:miter lim="800000"/>
            <a:headEnd/>
            <a:tailEnd/>
          </a:ln>
        </p:spPr>
      </p:pic>
      <p:grpSp>
        <p:nvGrpSpPr>
          <p:cNvPr id="3" name="Group 22"/>
          <p:cNvGrpSpPr>
            <a:grpSpLocks/>
          </p:cNvGrpSpPr>
          <p:nvPr/>
        </p:nvGrpSpPr>
        <p:grpSpPr bwMode="auto">
          <a:xfrm>
            <a:off x="3728135" y="1695676"/>
            <a:ext cx="2080446" cy="1810512"/>
            <a:chOff x="1395" y="1508"/>
            <a:chExt cx="1441" cy="1327"/>
          </a:xfrm>
        </p:grpSpPr>
        <p:sp>
          <p:nvSpPr>
            <p:cNvPr id="11" name="Line 23"/>
            <p:cNvSpPr>
              <a:spLocks noChangeShapeType="1"/>
            </p:cNvSpPr>
            <p:nvPr/>
          </p:nvSpPr>
          <p:spPr bwMode="auto">
            <a:xfrm>
              <a:off x="2118" y="1508"/>
              <a:ext cx="0" cy="1327"/>
            </a:xfrm>
            <a:prstGeom prst="line">
              <a:avLst/>
            </a:prstGeom>
            <a:noFill/>
            <a:ln w="28575">
              <a:solidFill>
                <a:srgbClr val="FF0000"/>
              </a:solidFill>
              <a:round/>
              <a:headEnd type="stealth" w="lg" len="lg"/>
              <a:tailEnd type="stealth" w="lg" len="lg"/>
            </a:ln>
          </p:spPr>
          <p:txBody>
            <a:bodyPr/>
            <a:lstStyle/>
            <a:p>
              <a:endParaRPr lang="en-US" b="1"/>
            </a:p>
          </p:txBody>
        </p:sp>
        <p:sp>
          <p:nvSpPr>
            <p:cNvPr id="12" name="Text Box 24"/>
            <p:cNvSpPr txBox="1">
              <a:spLocks noChangeArrowheads="1"/>
            </p:cNvSpPr>
            <p:nvPr/>
          </p:nvSpPr>
          <p:spPr bwMode="auto">
            <a:xfrm>
              <a:off x="1395" y="1984"/>
              <a:ext cx="1441" cy="406"/>
            </a:xfrm>
            <a:prstGeom prst="rect">
              <a:avLst/>
            </a:prstGeom>
            <a:solidFill>
              <a:srgbClr val="BAFEC7"/>
            </a:solidFill>
            <a:ln w="9525">
              <a:noFill/>
              <a:miter lim="800000"/>
              <a:headEnd/>
              <a:tailEnd/>
            </a:ln>
          </p:spPr>
          <p:txBody>
            <a:bodyPr wrap="none" lIns="164117" tIns="41029" rIns="164117" bIns="41029">
              <a:spAutoFit/>
            </a:bodyPr>
            <a:lstStyle/>
            <a:p>
              <a:pPr algn="ctr">
                <a:lnSpc>
                  <a:spcPct val="85000"/>
                </a:lnSpc>
              </a:pPr>
              <a:r>
                <a:rPr lang="en-US" b="1" dirty="0" smtClean="0">
                  <a:solidFill>
                    <a:srgbClr val="FF0000"/>
                  </a:solidFill>
                  <a:latin typeface="Arial Narrow" pitchFamily="34" charset="0"/>
                </a:rPr>
                <a:t>Conversion Losses</a:t>
              </a:r>
              <a:endParaRPr lang="en-US" b="1" dirty="0">
                <a:solidFill>
                  <a:srgbClr val="FF0000"/>
                </a:solidFill>
                <a:latin typeface="Arial Narrow" pitchFamily="34" charset="0"/>
              </a:endParaRPr>
            </a:p>
            <a:p>
              <a:pPr algn="ctr">
                <a:lnSpc>
                  <a:spcPct val="85000"/>
                </a:lnSpc>
              </a:pPr>
              <a:r>
                <a:rPr lang="en-US" b="1" dirty="0" smtClean="0">
                  <a:solidFill>
                    <a:srgbClr val="FF0000"/>
                  </a:solidFill>
                  <a:latin typeface="Arial Narrow" pitchFamily="34" charset="0"/>
                </a:rPr>
                <a:t>25 Quads</a:t>
              </a:r>
              <a:endParaRPr lang="en-US" b="1" dirty="0">
                <a:solidFill>
                  <a:srgbClr val="FF0000"/>
                </a:solidFill>
                <a:latin typeface="Arial Narrow" pitchFamily="34" charset="0"/>
              </a:endParaRPr>
            </a:p>
          </p:txBody>
        </p:sp>
      </p:grpSp>
      <p:grpSp>
        <p:nvGrpSpPr>
          <p:cNvPr id="4" name="Group 25"/>
          <p:cNvGrpSpPr>
            <a:grpSpLocks/>
          </p:cNvGrpSpPr>
          <p:nvPr/>
        </p:nvGrpSpPr>
        <p:grpSpPr bwMode="auto">
          <a:xfrm>
            <a:off x="3967375" y="3565971"/>
            <a:ext cx="1601968" cy="1133856"/>
            <a:chOff x="1561" y="2835"/>
            <a:chExt cx="1109" cy="500"/>
          </a:xfrm>
        </p:grpSpPr>
        <p:sp>
          <p:nvSpPr>
            <p:cNvPr id="14" name="Line 26"/>
            <p:cNvSpPr>
              <a:spLocks noChangeShapeType="1"/>
            </p:cNvSpPr>
            <p:nvPr/>
          </p:nvSpPr>
          <p:spPr bwMode="auto">
            <a:xfrm>
              <a:off x="2119" y="2835"/>
              <a:ext cx="0" cy="500"/>
            </a:xfrm>
            <a:prstGeom prst="line">
              <a:avLst/>
            </a:prstGeom>
            <a:noFill/>
            <a:ln w="28575">
              <a:solidFill>
                <a:srgbClr val="FF0000"/>
              </a:solidFill>
              <a:round/>
              <a:headEnd type="stealth" w="lg" len="lg"/>
              <a:tailEnd type="stealth" w="lg" len="lg"/>
            </a:ln>
          </p:spPr>
          <p:txBody>
            <a:bodyPr/>
            <a:lstStyle/>
            <a:p>
              <a:endParaRPr lang="en-US" b="1"/>
            </a:p>
          </p:txBody>
        </p:sp>
        <p:sp>
          <p:nvSpPr>
            <p:cNvPr id="15" name="Text Box 27"/>
            <p:cNvSpPr txBox="1">
              <a:spLocks noChangeArrowheads="1"/>
            </p:cNvSpPr>
            <p:nvPr/>
          </p:nvSpPr>
          <p:spPr bwMode="auto">
            <a:xfrm>
              <a:off x="1561" y="2974"/>
              <a:ext cx="1109" cy="183"/>
            </a:xfrm>
            <a:prstGeom prst="rect">
              <a:avLst/>
            </a:prstGeom>
            <a:solidFill>
              <a:srgbClr val="BAFEC7"/>
            </a:solidFill>
            <a:ln w="9525">
              <a:noFill/>
              <a:miter lim="800000"/>
              <a:headEnd/>
              <a:tailEnd/>
            </a:ln>
          </p:spPr>
          <p:txBody>
            <a:bodyPr wrap="none" lIns="0" tIns="0" rIns="0" bIns="0">
              <a:spAutoFit/>
            </a:bodyPr>
            <a:lstStyle/>
            <a:p>
              <a:pPr algn="ctr">
                <a:lnSpc>
                  <a:spcPct val="75000"/>
                </a:lnSpc>
              </a:pPr>
              <a:r>
                <a:rPr lang="en-US" b="1" dirty="0" smtClean="0">
                  <a:solidFill>
                    <a:srgbClr val="FF0000"/>
                  </a:solidFill>
                  <a:latin typeface="Arial Narrow" pitchFamily="34" charset="0"/>
                </a:rPr>
                <a:t>Gross Generation</a:t>
              </a:r>
              <a:endParaRPr lang="en-US" b="1" dirty="0">
                <a:solidFill>
                  <a:srgbClr val="FF0000"/>
                </a:solidFill>
                <a:latin typeface="Arial Narrow" pitchFamily="34" charset="0"/>
              </a:endParaRPr>
            </a:p>
            <a:p>
              <a:pPr algn="ctr">
                <a:lnSpc>
                  <a:spcPct val="75000"/>
                </a:lnSpc>
              </a:pPr>
              <a:r>
                <a:rPr lang="en-US" b="1" dirty="0" smtClean="0">
                  <a:solidFill>
                    <a:srgbClr val="FF0000"/>
                  </a:solidFill>
                  <a:latin typeface="Arial Narrow" pitchFamily="34" charset="0"/>
                </a:rPr>
                <a:t>15 Quads</a:t>
              </a:r>
              <a:endParaRPr lang="en-US" b="1" dirty="0">
                <a:solidFill>
                  <a:srgbClr val="FF0000"/>
                </a:solidFill>
                <a:latin typeface="Arial Narrow" pitchFamily="34" charset="0"/>
              </a:endParaRPr>
            </a:p>
          </p:txBody>
        </p:sp>
      </p:grpSp>
      <p:grpSp>
        <p:nvGrpSpPr>
          <p:cNvPr id="5" name="Group 18"/>
          <p:cNvGrpSpPr>
            <a:grpSpLocks/>
          </p:cNvGrpSpPr>
          <p:nvPr/>
        </p:nvGrpSpPr>
        <p:grpSpPr bwMode="auto">
          <a:xfrm>
            <a:off x="1782259" y="1724037"/>
            <a:ext cx="2069701" cy="2834640"/>
            <a:chOff x="2028" y="1491"/>
            <a:chExt cx="1433" cy="1835"/>
          </a:xfrm>
        </p:grpSpPr>
        <p:sp>
          <p:nvSpPr>
            <p:cNvPr id="8" name="Line 19"/>
            <p:cNvSpPr>
              <a:spLocks noChangeShapeType="1"/>
            </p:cNvSpPr>
            <p:nvPr/>
          </p:nvSpPr>
          <p:spPr bwMode="auto">
            <a:xfrm>
              <a:off x="2751" y="1491"/>
              <a:ext cx="0" cy="1835"/>
            </a:xfrm>
            <a:prstGeom prst="line">
              <a:avLst/>
            </a:prstGeom>
            <a:noFill/>
            <a:ln w="28575">
              <a:solidFill>
                <a:srgbClr val="FF0000"/>
              </a:solidFill>
              <a:round/>
              <a:headEnd type="stealth" w="lg" len="lg"/>
              <a:tailEnd type="stealth" w="lg" len="lg"/>
            </a:ln>
          </p:spPr>
          <p:txBody>
            <a:bodyPr/>
            <a:lstStyle/>
            <a:p>
              <a:endParaRPr lang="en-US" b="1"/>
            </a:p>
          </p:txBody>
        </p:sp>
        <p:sp>
          <p:nvSpPr>
            <p:cNvPr id="9" name="Text Box 20"/>
            <p:cNvSpPr txBox="1">
              <a:spLocks noChangeArrowheads="1"/>
            </p:cNvSpPr>
            <p:nvPr/>
          </p:nvSpPr>
          <p:spPr bwMode="auto">
            <a:xfrm>
              <a:off x="2028" y="2044"/>
              <a:ext cx="1433" cy="59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smtClean="0">
                  <a:solidFill>
                    <a:srgbClr val="FF0000"/>
                  </a:solidFill>
                  <a:latin typeface="Arial Narrow" pitchFamily="34" charset="0"/>
                </a:rPr>
                <a:t>Energy Consumed to</a:t>
              </a:r>
            </a:p>
            <a:p>
              <a:pPr algn="ctr"/>
              <a:r>
                <a:rPr lang="en-US" b="1" dirty="0" smtClean="0">
                  <a:solidFill>
                    <a:srgbClr val="FF0000"/>
                  </a:solidFill>
                  <a:latin typeface="Arial Narrow" pitchFamily="34" charset="0"/>
                </a:rPr>
                <a:t>Generate Electricity</a:t>
              </a:r>
              <a:endParaRPr lang="en-US" b="1" dirty="0">
                <a:solidFill>
                  <a:srgbClr val="FF0000"/>
                </a:solidFill>
                <a:latin typeface="Arial Narrow" pitchFamily="34" charset="0"/>
              </a:endParaRPr>
            </a:p>
            <a:p>
              <a:pPr algn="ctr"/>
              <a:r>
                <a:rPr lang="en-US" b="1" dirty="0" smtClean="0">
                  <a:solidFill>
                    <a:srgbClr val="FF0000"/>
                  </a:solidFill>
                  <a:latin typeface="Arial Narrow" pitchFamily="34" charset="0"/>
                </a:rPr>
                <a:t>40 Quads</a:t>
              </a:r>
              <a:endParaRPr lang="en-US" b="1" dirty="0">
                <a:solidFill>
                  <a:srgbClr val="FF0000"/>
                </a:solidFill>
                <a:latin typeface="Arial Narrow" pitchFamily="34" charset="0"/>
              </a:endParaRPr>
            </a:p>
          </p:txBody>
        </p:sp>
      </p:grpSp>
      <p:sp>
        <p:nvSpPr>
          <p:cNvPr id="16" name="Text Box 28"/>
          <p:cNvSpPr txBox="1">
            <a:spLocks noChangeArrowheads="1"/>
          </p:cNvSpPr>
          <p:nvPr/>
        </p:nvSpPr>
        <p:spPr bwMode="auto">
          <a:xfrm>
            <a:off x="7549589" y="3968924"/>
            <a:ext cx="894476" cy="246221"/>
          </a:xfrm>
          <a:prstGeom prst="rect">
            <a:avLst/>
          </a:prstGeom>
          <a:solidFill>
            <a:srgbClr val="BAFEC7"/>
          </a:solidFill>
          <a:ln w="9525">
            <a:noFill/>
            <a:miter lim="800000"/>
            <a:headEnd/>
            <a:tailEnd/>
          </a:ln>
        </p:spPr>
        <p:txBody>
          <a:bodyPr wrap="none" lIns="0" tIns="0" rIns="0" bIns="0" anchor="ctr" anchorCtr="0">
            <a:spAutoFit/>
          </a:bodyPr>
          <a:lstStyle/>
          <a:p>
            <a:pPr algn="ctr"/>
            <a:r>
              <a:rPr lang="en-US" sz="1600" b="1" dirty="0">
                <a:solidFill>
                  <a:srgbClr val="FF0000"/>
                </a:solidFill>
                <a:latin typeface="Arial Narrow" pitchFamily="34" charset="0"/>
              </a:rPr>
              <a:t>Residential</a:t>
            </a:r>
          </a:p>
        </p:txBody>
      </p:sp>
      <p:sp>
        <p:nvSpPr>
          <p:cNvPr id="17" name="Text Box 28"/>
          <p:cNvSpPr txBox="1">
            <a:spLocks noChangeArrowheads="1"/>
          </p:cNvSpPr>
          <p:nvPr/>
        </p:nvSpPr>
        <p:spPr bwMode="auto">
          <a:xfrm>
            <a:off x="7534837" y="4326437"/>
            <a:ext cx="960199" cy="246221"/>
          </a:xfrm>
          <a:prstGeom prst="rect">
            <a:avLst/>
          </a:prstGeom>
          <a:solidFill>
            <a:srgbClr val="BAFEC7"/>
          </a:solidFill>
          <a:ln w="9525">
            <a:noFill/>
            <a:miter lim="800000"/>
            <a:headEnd/>
            <a:tailEnd/>
          </a:ln>
        </p:spPr>
        <p:txBody>
          <a:bodyPr wrap="none" lIns="0" tIns="0" rIns="0" bIns="0" anchor="ctr" anchorCtr="0">
            <a:spAutoFit/>
          </a:bodyPr>
          <a:lstStyle/>
          <a:p>
            <a:pPr algn="ctr"/>
            <a:r>
              <a:rPr lang="en-US" sz="1600" b="1" dirty="0" smtClean="0">
                <a:solidFill>
                  <a:srgbClr val="FF0000"/>
                </a:solidFill>
                <a:latin typeface="Arial Narrow" pitchFamily="34" charset="0"/>
              </a:rPr>
              <a:t>Commercial</a:t>
            </a:r>
            <a:endParaRPr lang="en-US" sz="1600" b="1" dirty="0">
              <a:solidFill>
                <a:srgbClr val="FF0000"/>
              </a:solidFill>
              <a:latin typeface="Arial Narrow" pitchFamily="34" charset="0"/>
            </a:endParaRPr>
          </a:p>
        </p:txBody>
      </p:sp>
      <p:sp>
        <p:nvSpPr>
          <p:cNvPr id="2" name="Rectangle 1"/>
          <p:cNvSpPr/>
          <p:nvPr/>
        </p:nvSpPr>
        <p:spPr>
          <a:xfrm>
            <a:off x="8014935" y="4708881"/>
            <a:ext cx="447238" cy="161884"/>
          </a:xfrm>
          <a:prstGeom prst="rect">
            <a:avLst/>
          </a:prstGeom>
          <a:solidFill>
            <a:srgbClr val="BAFEC7"/>
          </a:solidFill>
          <a:ln>
            <a:solidFill>
              <a:srgbClr val="BAF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Text Box 28"/>
          <p:cNvSpPr txBox="1">
            <a:spLocks noChangeArrowheads="1"/>
          </p:cNvSpPr>
          <p:nvPr/>
        </p:nvSpPr>
        <p:spPr bwMode="auto">
          <a:xfrm rot="240512">
            <a:off x="7552926" y="4651622"/>
            <a:ext cx="755015" cy="246221"/>
          </a:xfrm>
          <a:prstGeom prst="rect">
            <a:avLst/>
          </a:prstGeom>
          <a:noFill/>
          <a:ln w="9525">
            <a:noFill/>
            <a:miter lim="800000"/>
            <a:headEnd/>
            <a:tailEnd/>
          </a:ln>
        </p:spPr>
        <p:txBody>
          <a:bodyPr wrap="none" lIns="0" tIns="0" rIns="0" bIns="0" anchor="ctr" anchorCtr="0">
            <a:spAutoFit/>
          </a:bodyPr>
          <a:lstStyle/>
          <a:p>
            <a:pPr algn="ctr"/>
            <a:r>
              <a:rPr lang="en-US" sz="1600" b="1" dirty="0" smtClean="0">
                <a:solidFill>
                  <a:srgbClr val="FF0000"/>
                </a:solidFill>
                <a:latin typeface="Arial Narrow" pitchFamily="34" charset="0"/>
              </a:rPr>
              <a:t>Industrial</a:t>
            </a:r>
            <a:endParaRPr lang="en-US" sz="1600" b="1" dirty="0">
              <a:solidFill>
                <a:srgbClr val="FF0000"/>
              </a:solidFill>
              <a:latin typeface="Arial Narrow" pitchFamily="34" charset="0"/>
            </a:endParaRPr>
          </a:p>
        </p:txBody>
      </p:sp>
      <p:sp>
        <p:nvSpPr>
          <p:cNvPr id="20" name="Rectangle 19"/>
          <p:cNvSpPr/>
          <p:nvPr/>
        </p:nvSpPr>
        <p:spPr>
          <a:xfrm>
            <a:off x="5459916" y="4049169"/>
            <a:ext cx="447238" cy="385506"/>
          </a:xfrm>
          <a:prstGeom prst="rect">
            <a:avLst/>
          </a:prstGeom>
          <a:solidFill>
            <a:srgbClr val="BAFEC7"/>
          </a:solidFill>
          <a:ln>
            <a:solidFill>
              <a:srgbClr val="BAF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177819" y="4215145"/>
            <a:ext cx="447238" cy="385506"/>
          </a:xfrm>
          <a:prstGeom prst="rect">
            <a:avLst/>
          </a:prstGeom>
          <a:solidFill>
            <a:srgbClr val="BAFEC7"/>
          </a:solidFill>
          <a:ln>
            <a:solidFill>
              <a:srgbClr val="BAF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2923867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l="10521" t="14184" r="13229" b="21693"/>
          <a:stretch>
            <a:fillRect/>
          </a:stretch>
        </p:blipFill>
        <p:spPr bwMode="auto">
          <a:xfrm>
            <a:off x="410003" y="847725"/>
            <a:ext cx="8314897" cy="5357813"/>
          </a:xfrm>
          <a:prstGeom prst="rect">
            <a:avLst/>
          </a:prstGeom>
          <a:noFill/>
          <a:ln w="9525">
            <a:noFill/>
            <a:miter lim="800000"/>
            <a:headEnd/>
            <a:tailEnd/>
          </a:ln>
        </p:spPr>
      </p:pic>
      <p:sp>
        <p:nvSpPr>
          <p:cNvPr id="33" name="Text Box 21"/>
          <p:cNvSpPr txBox="1">
            <a:spLocks noChangeArrowheads="1"/>
          </p:cNvSpPr>
          <p:nvPr/>
        </p:nvSpPr>
        <p:spPr bwMode="auto">
          <a:xfrm>
            <a:off x="160338" y="177778"/>
            <a:ext cx="8815387"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Summary of Sources and Consumption Sectors </a:t>
            </a:r>
            <a:r>
              <a:rPr lang="en-US" sz="2400" dirty="0">
                <a:solidFill>
                  <a:srgbClr val="004B32"/>
                </a:solidFill>
                <a:latin typeface="Arial" pitchFamily="34" charset="0"/>
                <a:ea typeface="+mj-ea"/>
                <a:cs typeface="Arial" pitchFamily="34" charset="0"/>
              </a:rPr>
              <a:t>(</a:t>
            </a:r>
            <a:r>
              <a:rPr lang="en-US" sz="2400" dirty="0" smtClean="0">
                <a:solidFill>
                  <a:srgbClr val="004B32"/>
                </a:solidFill>
                <a:latin typeface="Arial" pitchFamily="34" charset="0"/>
                <a:ea typeface="+mj-ea"/>
                <a:cs typeface="Arial" pitchFamily="34" charset="0"/>
              </a:rPr>
              <a:t>Quads</a:t>
            </a:r>
            <a:r>
              <a:rPr lang="en-US" sz="2400" dirty="0">
                <a:solidFill>
                  <a:srgbClr val="004B32"/>
                </a:solidFill>
                <a:latin typeface="Arial" pitchFamily="34" charset="0"/>
                <a:ea typeface="+mj-ea"/>
                <a:cs typeface="Arial" pitchFamily="34" charset="0"/>
              </a:rPr>
              <a:t>)</a:t>
            </a:r>
            <a:endParaRPr lang="en-US" b="1" dirty="0">
              <a:solidFill>
                <a:srgbClr val="004B32"/>
              </a:solidFill>
              <a:effectLst>
                <a:outerShdw blurRad="38100" dist="38100" dir="2700000" algn="tl">
                  <a:srgbClr val="C0C0C0"/>
                </a:outerShdw>
              </a:effectLst>
              <a:latin typeface="Arial" pitchFamily="34" charset="0"/>
              <a:cs typeface="Arial" pitchFamily="34" charset="0"/>
            </a:endParaRPr>
          </a:p>
          <a:p>
            <a:pPr algn="ctr" defTabSz="820642">
              <a:lnSpc>
                <a:spcPct val="90000"/>
              </a:lnSpc>
              <a:defRPr/>
            </a:pPr>
            <a:endParaRPr lang="en-US" sz="2200" b="1" dirty="0">
              <a:solidFill>
                <a:srgbClr val="004B32"/>
              </a:solidFill>
              <a:effectLst>
                <a:outerShdw blurRad="38100" dist="38100" dir="2700000" algn="tl">
                  <a:srgbClr val="C0C0C0"/>
                </a:outerShdw>
              </a:effectLst>
              <a:latin typeface="Arial" pitchFamily="34" charset="0"/>
              <a:cs typeface="Arial" pitchFamily="34" charset="0"/>
            </a:endParaRPr>
          </a:p>
        </p:txBody>
      </p:sp>
      <p:sp>
        <p:nvSpPr>
          <p:cNvPr id="36" name="Slide Number Placeholder 35"/>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32</a:t>
            </a:fld>
            <a:endParaRPr lang="en-US" sz="1200" dirty="0"/>
          </a:p>
        </p:txBody>
      </p:sp>
      <p:pic>
        <p:nvPicPr>
          <p:cNvPr id="3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2923867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21917"/>
            <a:ext cx="9144000" cy="889000"/>
          </a:xfrm>
          <a:prstGeom prst="rect">
            <a:avLst/>
          </a:prstGeom>
          <a:noFill/>
          <a:ln w="9525" algn="ctr">
            <a:noFill/>
            <a:miter lim="800000"/>
            <a:headEnd/>
            <a:tailEnd/>
          </a:ln>
        </p:spPr>
        <p:txBody>
          <a:bodyPr lIns="93503" tIns="46752" rIns="93503" bIns="46752"/>
          <a:lstStyle/>
          <a:p>
            <a:pPr algn="ctr" defTabSz="820738">
              <a:lnSpc>
                <a:spcPct val="90000"/>
              </a:lnSpc>
              <a:defRPr/>
            </a:pPr>
            <a:r>
              <a:rPr lang="en-US" sz="2200" b="1" dirty="0">
                <a:solidFill>
                  <a:srgbClr val="004B32"/>
                </a:solidFill>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Overall Efficiency of an Incandescent Bulb </a:t>
            </a:r>
            <a:r>
              <a:rPr lang="en-US" sz="2400" dirty="0" smtClean="0">
                <a:solidFill>
                  <a:srgbClr val="004B32"/>
                </a:solidFill>
                <a:latin typeface="Arial" pitchFamily="34" charset="0"/>
                <a:ea typeface="+mj-ea"/>
                <a:cs typeface="Arial" pitchFamily="34" charset="0"/>
                <a:sym typeface="Symbol" pitchFamily="18" charset="2"/>
              </a:rPr>
              <a:t> 2%</a:t>
            </a:r>
            <a:endParaRPr lang="en-US" sz="2400" dirty="0">
              <a:solidFill>
                <a:srgbClr val="004B32"/>
              </a:solidFill>
              <a:latin typeface="Arial" pitchFamily="34" charset="0"/>
              <a:ea typeface="+mj-ea"/>
              <a:cs typeface="Arial" pitchFamily="34" charset="0"/>
            </a:endParaRPr>
          </a:p>
          <a:p>
            <a:pPr algn="ctr" defTabSz="820738">
              <a:lnSpc>
                <a:spcPct val="90000"/>
              </a:lnSpc>
              <a:defRPr/>
            </a:pPr>
            <a:r>
              <a:rPr lang="en-US" dirty="0" smtClean="0">
                <a:solidFill>
                  <a:srgbClr val="004B32"/>
                </a:solidFill>
                <a:latin typeface="Arial" pitchFamily="34" charset="0"/>
                <a:cs typeface="Arial" pitchFamily="34" charset="0"/>
              </a:rPr>
              <a:t>Lighting accounts for 22% of all electricity usage in the U.S.</a:t>
            </a:r>
            <a:endParaRPr lang="en-US" sz="2400" dirty="0">
              <a:solidFill>
                <a:srgbClr val="004B32"/>
              </a:solidFill>
              <a:latin typeface="Arial" pitchFamily="34" charset="0"/>
              <a:cs typeface="Arial" pitchFamily="34" charset="0"/>
            </a:endParaRPr>
          </a:p>
        </p:txBody>
      </p:sp>
      <p:pic>
        <p:nvPicPr>
          <p:cNvPr id="5" name="Picture 2" descr="Energy_loss lighter"/>
          <p:cNvPicPr preferRelativeResize="0">
            <a:picLocks noChangeAspect="1" noChangeArrowheads="1"/>
          </p:cNvPicPr>
          <p:nvPr/>
        </p:nvPicPr>
        <p:blipFill>
          <a:blip r:embed="rId2" cstate="print"/>
          <a:srcRect/>
          <a:stretch>
            <a:fillRect/>
          </a:stretch>
        </p:blipFill>
        <p:spPr bwMode="auto">
          <a:xfrm>
            <a:off x="2587626" y="768818"/>
            <a:ext cx="6253306" cy="5235949"/>
          </a:xfrm>
          <a:prstGeom prst="rect">
            <a:avLst/>
          </a:prstGeom>
          <a:noFill/>
        </p:spPr>
      </p:pic>
      <p:sp>
        <p:nvSpPr>
          <p:cNvPr id="6" name="Text Box 3"/>
          <p:cNvSpPr txBox="1">
            <a:spLocks noChangeArrowheads="1"/>
          </p:cNvSpPr>
          <p:nvPr/>
        </p:nvSpPr>
        <p:spPr bwMode="auto">
          <a:xfrm>
            <a:off x="0" y="3408534"/>
            <a:ext cx="4219864" cy="1922403"/>
          </a:xfrm>
          <a:prstGeom prst="rect">
            <a:avLst/>
          </a:prstGeom>
          <a:solidFill>
            <a:schemeClr val="bg1"/>
          </a:solidFill>
          <a:ln w="9525" algn="ctr">
            <a:noFill/>
            <a:miter lim="800000"/>
            <a:headEnd/>
            <a:tailEnd/>
          </a:ln>
          <a:effectLst/>
        </p:spPr>
        <p:txBody>
          <a:bodyPr wrap="square" lIns="82058" tIns="0" rIns="82058" bIns="410291">
            <a:spAutoFit/>
          </a:bodyPr>
          <a:lstStyle/>
          <a:p>
            <a:pPr algn="l" defTabSz="914608">
              <a:lnSpc>
                <a:spcPct val="100000"/>
              </a:lnSpc>
              <a:spcBef>
                <a:spcPct val="0"/>
              </a:spcBef>
            </a:pPr>
            <a:r>
              <a:rPr lang="en-US" sz="1400" b="1" dirty="0"/>
              <a:t>Example of energy lost during conversion and transmission.  Imagine that the coal needed to illuminate an incandescent light bulb contains 100 units of energy when it enters the power plant.  Only two units of energy eventually light the bulb.  The remaining 98 units are lost along the way, primarily as heat.</a:t>
            </a:r>
            <a:endParaRPr lang="en-US" sz="1100" b="1" dirty="0"/>
          </a:p>
        </p:txBody>
      </p:sp>
      <p:pic>
        <p:nvPicPr>
          <p:cNvPr id="7" name="Picture 4" descr="NAS_Energy_cover"/>
          <p:cNvPicPr>
            <a:picLocks noChangeAspect="1" noChangeArrowheads="1"/>
          </p:cNvPicPr>
          <p:nvPr/>
        </p:nvPicPr>
        <p:blipFill>
          <a:blip r:embed="rId3" cstate="print"/>
          <a:srcRect/>
          <a:stretch>
            <a:fillRect/>
          </a:stretch>
        </p:blipFill>
        <p:spPr bwMode="auto">
          <a:xfrm>
            <a:off x="0" y="5741614"/>
            <a:ext cx="1150216" cy="1116386"/>
          </a:xfrm>
          <a:prstGeom prst="rect">
            <a:avLst/>
          </a:prstGeom>
          <a:noFill/>
        </p:spPr>
      </p:pic>
      <p:sp>
        <p:nvSpPr>
          <p:cNvPr id="8" name="Rectangle 14"/>
          <p:cNvSpPr>
            <a:spLocks noChangeArrowheads="1"/>
          </p:cNvSpPr>
          <p:nvPr/>
        </p:nvSpPr>
        <p:spPr bwMode="auto">
          <a:xfrm>
            <a:off x="2651126" y="2876923"/>
            <a:ext cx="878897" cy="296956"/>
          </a:xfrm>
          <a:prstGeom prst="rect">
            <a:avLst/>
          </a:prstGeom>
          <a:solidFill>
            <a:schemeClr val="bg1"/>
          </a:solidFill>
          <a:ln w="19050" algn="ctr">
            <a:noFill/>
            <a:miter lim="800000"/>
            <a:headEnd/>
            <a:tailEnd/>
          </a:ln>
          <a:effectLst/>
        </p:spPr>
        <p:txBody>
          <a:bodyPr wrap="none" lIns="82058" tIns="41029" rIns="82058" bIns="41029" anchor="ctr"/>
          <a:lstStyle/>
          <a:p>
            <a:endParaRPr lang="en-US"/>
          </a:p>
        </p:txBody>
      </p:sp>
      <p:sp>
        <p:nvSpPr>
          <p:cNvPr id="9" name="Text Box 15"/>
          <p:cNvSpPr txBox="1">
            <a:spLocks noChangeArrowheads="1"/>
          </p:cNvSpPr>
          <p:nvPr/>
        </p:nvSpPr>
        <p:spPr bwMode="auto">
          <a:xfrm>
            <a:off x="3415868" y="5643376"/>
            <a:ext cx="1904999" cy="470647"/>
          </a:xfrm>
          <a:prstGeom prst="rect">
            <a:avLst/>
          </a:prstGeom>
          <a:solidFill>
            <a:schemeClr val="bg1"/>
          </a:solidFill>
          <a:ln w="19050" algn="ctr">
            <a:noFill/>
            <a:miter lim="800000"/>
            <a:headEnd/>
            <a:tailEnd/>
          </a:ln>
          <a:effectLst/>
        </p:spPr>
        <p:txBody>
          <a:bodyPr wrap="square" lIns="82058" tIns="41029" rIns="82058" bIns="41029">
            <a:spAutoFit/>
          </a:bodyPr>
          <a:lstStyle/>
          <a:p>
            <a:pPr algn="ctr" defTabSz="914608">
              <a:lnSpc>
                <a:spcPct val="90000"/>
              </a:lnSpc>
              <a:spcBef>
                <a:spcPct val="0"/>
              </a:spcBef>
            </a:pPr>
            <a:r>
              <a:rPr lang="en-US" sz="1400" b="1" dirty="0">
                <a:solidFill>
                  <a:schemeClr val="tx1"/>
                </a:solidFill>
              </a:rPr>
              <a:t>2 units of energy </a:t>
            </a:r>
            <a:r>
              <a:rPr lang="en-US" sz="1400" b="1" dirty="0" smtClean="0">
                <a:solidFill>
                  <a:schemeClr val="tx1"/>
                </a:solidFill>
              </a:rPr>
              <a:t/>
            </a:r>
            <a:br>
              <a:rPr lang="en-US" sz="1400" b="1" dirty="0" smtClean="0">
                <a:solidFill>
                  <a:schemeClr val="tx1"/>
                </a:solidFill>
              </a:rPr>
            </a:br>
            <a:r>
              <a:rPr lang="en-US" sz="1400" b="1" dirty="0" smtClean="0">
                <a:solidFill>
                  <a:schemeClr val="tx1"/>
                </a:solidFill>
              </a:rPr>
              <a:t>in </a:t>
            </a:r>
            <a:r>
              <a:rPr lang="en-US" sz="1400" b="1" dirty="0">
                <a:solidFill>
                  <a:schemeClr val="tx1"/>
                </a:solidFill>
              </a:rPr>
              <a:t>light output</a:t>
            </a:r>
          </a:p>
        </p:txBody>
      </p:sp>
      <p:sp>
        <p:nvSpPr>
          <p:cNvPr id="10" name="Oval 17"/>
          <p:cNvSpPr>
            <a:spLocks noChangeArrowheads="1"/>
          </p:cNvSpPr>
          <p:nvPr/>
        </p:nvSpPr>
        <p:spPr bwMode="auto">
          <a:xfrm>
            <a:off x="3314700" y="5592950"/>
            <a:ext cx="2107334" cy="571500"/>
          </a:xfrm>
          <a:prstGeom prst="ellipse">
            <a:avLst/>
          </a:prstGeom>
          <a:noFill/>
          <a:ln w="28575" algn="ctr">
            <a:solidFill>
              <a:srgbClr val="FF0000"/>
            </a:solidFill>
            <a:round/>
            <a:headEnd/>
            <a:tailEnd/>
          </a:ln>
          <a:effectLst/>
        </p:spPr>
        <p:txBody>
          <a:bodyPr wrap="none" lIns="82058" tIns="41029" rIns="82058" bIns="41029" anchor="ctr"/>
          <a:lstStyle/>
          <a:p>
            <a:endParaRPr lang="en-US"/>
          </a:p>
        </p:txBody>
      </p:sp>
      <p:sp>
        <p:nvSpPr>
          <p:cNvPr id="11" name="AutoShape 18"/>
          <p:cNvSpPr>
            <a:spLocks noChangeArrowheads="1"/>
          </p:cNvSpPr>
          <p:nvPr/>
        </p:nvSpPr>
        <p:spPr bwMode="auto">
          <a:xfrm rot="19244919">
            <a:off x="2255463" y="2467645"/>
            <a:ext cx="519545" cy="294154"/>
          </a:xfrm>
          <a:prstGeom prst="rightArrow">
            <a:avLst>
              <a:gd name="adj1" fmla="val 50000"/>
              <a:gd name="adj2" fmla="val 42857"/>
            </a:avLst>
          </a:prstGeom>
          <a:solidFill>
            <a:srgbClr val="FF0000"/>
          </a:solidFill>
          <a:ln w="19050" algn="ctr">
            <a:solidFill>
              <a:srgbClr val="FF0000"/>
            </a:solidFill>
            <a:miter lim="800000"/>
            <a:headEnd/>
            <a:tailEnd/>
          </a:ln>
          <a:effectLst/>
        </p:spPr>
        <p:txBody>
          <a:bodyPr wrap="none" lIns="82058" tIns="41029" rIns="82058" bIns="41029" anchor="ctr"/>
          <a:lstStyle/>
          <a:p>
            <a:endParaRPr lang="en-US"/>
          </a:p>
        </p:txBody>
      </p:sp>
      <p:sp>
        <p:nvSpPr>
          <p:cNvPr id="12" name="Oval 16"/>
          <p:cNvSpPr>
            <a:spLocks noChangeArrowheads="1"/>
          </p:cNvSpPr>
          <p:nvPr/>
        </p:nvSpPr>
        <p:spPr bwMode="auto">
          <a:xfrm>
            <a:off x="157478" y="2443121"/>
            <a:ext cx="2140239" cy="579904"/>
          </a:xfrm>
          <a:prstGeom prst="ellipse">
            <a:avLst/>
          </a:prstGeom>
          <a:solidFill>
            <a:schemeClr val="bg1"/>
          </a:solidFill>
          <a:ln w="28575" algn="ctr">
            <a:solidFill>
              <a:srgbClr val="FF0000"/>
            </a:solidFill>
            <a:round/>
            <a:headEnd/>
            <a:tailEnd/>
          </a:ln>
          <a:effectLst/>
        </p:spPr>
        <p:txBody>
          <a:bodyPr wrap="none" lIns="82058" tIns="41029" rIns="82058" bIns="41029" anchor="ctr"/>
          <a:lstStyle/>
          <a:p>
            <a:endParaRPr lang="en-US"/>
          </a:p>
        </p:txBody>
      </p:sp>
      <p:sp>
        <p:nvSpPr>
          <p:cNvPr id="13" name="Text Box 13"/>
          <p:cNvSpPr txBox="1">
            <a:spLocks noChangeArrowheads="1"/>
          </p:cNvSpPr>
          <p:nvPr/>
        </p:nvSpPr>
        <p:spPr bwMode="auto">
          <a:xfrm>
            <a:off x="350954" y="2510107"/>
            <a:ext cx="1778001" cy="470647"/>
          </a:xfrm>
          <a:prstGeom prst="rect">
            <a:avLst/>
          </a:prstGeom>
          <a:noFill/>
          <a:ln w="19050" algn="ctr">
            <a:noFill/>
            <a:miter lim="800000"/>
            <a:headEnd/>
            <a:tailEnd/>
          </a:ln>
          <a:effectLst/>
        </p:spPr>
        <p:txBody>
          <a:bodyPr wrap="square" lIns="82058" tIns="41029" rIns="82058" bIns="41029">
            <a:spAutoFit/>
          </a:bodyPr>
          <a:lstStyle/>
          <a:p>
            <a:pPr defTabSz="914608">
              <a:lnSpc>
                <a:spcPct val="90000"/>
              </a:lnSpc>
              <a:spcBef>
                <a:spcPct val="0"/>
              </a:spcBef>
            </a:pPr>
            <a:r>
              <a:rPr lang="en-US" sz="1400" b="1" dirty="0">
                <a:solidFill>
                  <a:schemeClr val="tx1"/>
                </a:solidFill>
              </a:rPr>
              <a:t>Energy content of coal:  100 units</a:t>
            </a:r>
          </a:p>
        </p:txBody>
      </p:sp>
      <p:sp>
        <p:nvSpPr>
          <p:cNvPr id="15" name="Slide Number Placeholder 14"/>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33</a:t>
            </a:fld>
            <a:endParaRPr lang="en-US" sz="1200" dirty="0"/>
          </a:p>
        </p:txBody>
      </p:sp>
      <p:sp>
        <p:nvSpPr>
          <p:cNvPr id="17" name="Rectangle 16"/>
          <p:cNvSpPr/>
          <p:nvPr/>
        </p:nvSpPr>
        <p:spPr>
          <a:xfrm>
            <a:off x="0" y="3368832"/>
            <a:ext cx="4353059" cy="1815882"/>
          </a:xfrm>
          <a:prstGeom prst="rect">
            <a:avLst/>
          </a:prstGeom>
          <a:solidFill>
            <a:srgbClr val="F5FF93"/>
          </a:solidFill>
          <a:ln w="19050">
            <a:solidFill>
              <a:schemeClr val="tx1"/>
            </a:solidFill>
          </a:ln>
        </p:spPr>
        <p:txBody>
          <a:bodyPr wrap="square">
            <a:spAutoFit/>
          </a:bodyPr>
          <a:lstStyle/>
          <a:p>
            <a:r>
              <a:rPr lang="en-US" sz="1400" dirty="0" smtClean="0">
                <a:latin typeface="Arial" pitchFamily="34" charset="0"/>
                <a:cs typeface="Arial" pitchFamily="34" charset="0"/>
              </a:rPr>
              <a:t>The Energy Independence and Security Act of 2007 requires light bulbs be 30% more energy efficient (similar to current halogen lamps) than current incandescent bulbs by 2012 to 2014.  The efficiency standards start with 100-watt bulbs in January 2012 and end with 40-watt bulbs in January 2014. By 2020, all general-purpose bulbs must produce at least 45 lumens per watt (similar to current CFLs). </a:t>
            </a:r>
            <a:endParaRPr lang="en-US" sz="140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21"/>
          <p:cNvSpPr txBox="1">
            <a:spLocks noChangeArrowheads="1"/>
          </p:cNvSpPr>
          <p:nvPr/>
        </p:nvSpPr>
        <p:spPr bwMode="auto">
          <a:xfrm>
            <a:off x="0" y="68594"/>
            <a:ext cx="9144000"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Commercial Buildings Electricity Consumption by End Use, 2003 </a:t>
            </a:r>
            <a:br>
              <a:rPr lang="en-US" sz="2400" dirty="0" smtClean="0">
                <a:solidFill>
                  <a:srgbClr val="004B32"/>
                </a:solidFill>
                <a:latin typeface="Arial" pitchFamily="34" charset="0"/>
                <a:ea typeface="+mj-ea"/>
                <a:cs typeface="Arial" pitchFamily="34" charset="0"/>
              </a:rPr>
            </a:br>
            <a:r>
              <a:rPr lang="en-US" dirty="0" smtClean="0">
                <a:solidFill>
                  <a:srgbClr val="004B32"/>
                </a:solidFill>
                <a:latin typeface="Arial" pitchFamily="34" charset="0"/>
                <a:ea typeface="+mj-ea"/>
                <a:cs typeface="Arial" pitchFamily="34" charset="0"/>
              </a:rPr>
              <a:t>(Trillion Btu)</a:t>
            </a:r>
            <a:endParaRPr lang="en-US" dirty="0">
              <a:solidFill>
                <a:srgbClr val="004B32"/>
              </a:solidFill>
              <a:latin typeface="Arial" pitchFamily="34" charset="0"/>
              <a:cs typeface="Arial" pitchFamily="34" charset="0"/>
            </a:endParaRPr>
          </a:p>
          <a:p>
            <a:pPr algn="ctr" defTabSz="820642">
              <a:lnSpc>
                <a:spcPct val="90000"/>
              </a:lnSpc>
              <a:defRPr/>
            </a:pPr>
            <a:endParaRPr lang="en-US" b="1" dirty="0">
              <a:solidFill>
                <a:srgbClr val="004B32"/>
              </a:solidFill>
              <a:effectLst>
                <a:outerShdw blurRad="38100" dist="38100" dir="2700000" algn="tl">
                  <a:srgbClr val="C0C0C0"/>
                </a:outerShdw>
              </a:effectLst>
              <a:latin typeface="Arial" pitchFamily="34" charset="0"/>
              <a:cs typeface="Arial" pitchFamily="34" charset="0"/>
            </a:endParaRPr>
          </a:p>
          <a:p>
            <a:pPr algn="ctr" defTabSz="820642">
              <a:lnSpc>
                <a:spcPct val="90000"/>
              </a:lnSpc>
              <a:defRPr/>
            </a:pPr>
            <a:endParaRPr lang="en-US" sz="2200" b="1" dirty="0">
              <a:solidFill>
                <a:srgbClr val="004B32"/>
              </a:solidFill>
              <a:effectLst>
                <a:outerShdw blurRad="38100" dist="38100" dir="2700000" algn="tl">
                  <a:srgbClr val="C0C0C0"/>
                </a:outerShdw>
              </a:effectLst>
              <a:latin typeface="Arial" pitchFamily="34" charset="0"/>
              <a:cs typeface="Arial" pitchFamily="34" charset="0"/>
            </a:endParaRPr>
          </a:p>
        </p:txBody>
      </p:sp>
      <p:sp>
        <p:nvSpPr>
          <p:cNvPr id="36" name="Slide Number Placeholder 35"/>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34</a:t>
            </a:fld>
            <a:endParaRPr lang="en-US" sz="1200" dirty="0"/>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rotWithShape="1">
          <a:blip r:embed="rId3" cstate="print"/>
          <a:srcRect t="19844" b="13164"/>
          <a:stretch/>
        </p:blipFill>
        <p:spPr bwMode="auto">
          <a:xfrm>
            <a:off x="160338" y="930298"/>
            <a:ext cx="8628820" cy="3614406"/>
          </a:xfrm>
          <a:prstGeom prst="rect">
            <a:avLst/>
          </a:prstGeom>
          <a:noFill/>
          <a:ln w="9525">
            <a:noFill/>
            <a:miter lim="800000"/>
            <a:headEnd/>
            <a:tailEnd/>
          </a:ln>
        </p:spPr>
      </p:pic>
      <p:sp>
        <p:nvSpPr>
          <p:cNvPr id="2" name="TextBox 1"/>
          <p:cNvSpPr txBox="1"/>
          <p:nvPr/>
        </p:nvSpPr>
        <p:spPr>
          <a:xfrm rot="17300270">
            <a:off x="528959" y="4647693"/>
            <a:ext cx="920445" cy="400110"/>
          </a:xfrm>
          <a:prstGeom prst="rect">
            <a:avLst/>
          </a:prstGeom>
          <a:noFill/>
        </p:spPr>
        <p:txBody>
          <a:bodyPr wrap="none" rtlCol="0">
            <a:spAutoFit/>
          </a:bodyPr>
          <a:lstStyle/>
          <a:p>
            <a:r>
              <a:rPr lang="en-US" sz="2000" dirty="0" smtClean="0">
                <a:latin typeface="Arial Narrow" pitchFamily="34" charset="0"/>
              </a:rPr>
              <a:t>Lighting</a:t>
            </a:r>
            <a:endParaRPr lang="en-US" sz="2000" dirty="0">
              <a:latin typeface="Arial Narrow" pitchFamily="34" charset="0"/>
            </a:endParaRPr>
          </a:p>
        </p:txBody>
      </p:sp>
      <p:sp>
        <p:nvSpPr>
          <p:cNvPr id="8" name="TextBox 7"/>
          <p:cNvSpPr txBox="1"/>
          <p:nvPr/>
        </p:nvSpPr>
        <p:spPr>
          <a:xfrm rot="17300270">
            <a:off x="1337158" y="4637042"/>
            <a:ext cx="898003" cy="400110"/>
          </a:xfrm>
          <a:prstGeom prst="rect">
            <a:avLst/>
          </a:prstGeom>
          <a:noFill/>
        </p:spPr>
        <p:txBody>
          <a:bodyPr wrap="none" rtlCol="0">
            <a:spAutoFit/>
          </a:bodyPr>
          <a:lstStyle/>
          <a:p>
            <a:r>
              <a:rPr lang="en-US" sz="2000" dirty="0" smtClean="0">
                <a:latin typeface="Arial Narrow" pitchFamily="34" charset="0"/>
              </a:rPr>
              <a:t>Cooling</a:t>
            </a:r>
            <a:endParaRPr lang="en-US" sz="2000" dirty="0">
              <a:latin typeface="Arial Narrow" pitchFamily="34" charset="0"/>
            </a:endParaRPr>
          </a:p>
        </p:txBody>
      </p:sp>
      <p:sp>
        <p:nvSpPr>
          <p:cNvPr id="9" name="TextBox 8"/>
          <p:cNvSpPr txBox="1"/>
          <p:nvPr/>
        </p:nvSpPr>
        <p:spPr>
          <a:xfrm rot="17300270">
            <a:off x="2006056" y="4758617"/>
            <a:ext cx="1154162" cy="400110"/>
          </a:xfrm>
          <a:prstGeom prst="rect">
            <a:avLst/>
          </a:prstGeom>
          <a:noFill/>
        </p:spPr>
        <p:txBody>
          <a:bodyPr wrap="none" rtlCol="0">
            <a:spAutoFit/>
          </a:bodyPr>
          <a:lstStyle/>
          <a:p>
            <a:r>
              <a:rPr lang="en-US" sz="2000" dirty="0" smtClean="0">
                <a:latin typeface="Arial Narrow" pitchFamily="34" charset="0"/>
              </a:rPr>
              <a:t>Ventilation</a:t>
            </a:r>
            <a:endParaRPr lang="en-US" sz="2000" dirty="0">
              <a:latin typeface="Arial Narrow" pitchFamily="34" charset="0"/>
            </a:endParaRPr>
          </a:p>
        </p:txBody>
      </p:sp>
      <p:sp>
        <p:nvSpPr>
          <p:cNvPr id="10" name="TextBox 9"/>
          <p:cNvSpPr txBox="1"/>
          <p:nvPr/>
        </p:nvSpPr>
        <p:spPr>
          <a:xfrm rot="17300270">
            <a:off x="2685855" y="4869847"/>
            <a:ext cx="1388522" cy="400110"/>
          </a:xfrm>
          <a:prstGeom prst="rect">
            <a:avLst/>
          </a:prstGeom>
          <a:noFill/>
        </p:spPr>
        <p:txBody>
          <a:bodyPr wrap="none" rtlCol="0">
            <a:spAutoFit/>
          </a:bodyPr>
          <a:lstStyle/>
          <a:p>
            <a:r>
              <a:rPr lang="en-US" sz="2000" dirty="0" smtClean="0">
                <a:latin typeface="Arial Narrow" pitchFamily="34" charset="0"/>
              </a:rPr>
              <a:t>Refrigeration</a:t>
            </a:r>
            <a:endParaRPr lang="en-US" sz="2000" dirty="0">
              <a:latin typeface="Arial Narrow" pitchFamily="34" charset="0"/>
            </a:endParaRPr>
          </a:p>
        </p:txBody>
      </p:sp>
      <p:sp>
        <p:nvSpPr>
          <p:cNvPr id="11" name="TextBox 10"/>
          <p:cNvSpPr txBox="1"/>
          <p:nvPr/>
        </p:nvSpPr>
        <p:spPr>
          <a:xfrm rot="17300270">
            <a:off x="3394667" y="4953534"/>
            <a:ext cx="1564852" cy="400110"/>
          </a:xfrm>
          <a:prstGeom prst="rect">
            <a:avLst/>
          </a:prstGeom>
          <a:noFill/>
        </p:spPr>
        <p:txBody>
          <a:bodyPr wrap="none" rtlCol="0">
            <a:spAutoFit/>
          </a:bodyPr>
          <a:lstStyle/>
          <a:p>
            <a:r>
              <a:rPr lang="en-US" sz="2000" dirty="0" smtClean="0">
                <a:latin typeface="Arial Narrow" pitchFamily="34" charset="0"/>
              </a:rPr>
              <a:t>Space Heating</a:t>
            </a:r>
            <a:endParaRPr lang="en-US" sz="2000" dirty="0">
              <a:latin typeface="Arial Narrow" pitchFamily="34" charset="0"/>
            </a:endParaRPr>
          </a:p>
        </p:txBody>
      </p:sp>
      <p:sp>
        <p:nvSpPr>
          <p:cNvPr id="12" name="TextBox 11"/>
          <p:cNvSpPr txBox="1"/>
          <p:nvPr/>
        </p:nvSpPr>
        <p:spPr>
          <a:xfrm rot="17300270">
            <a:off x="4367175" y="4786919"/>
            <a:ext cx="1213794" cy="400110"/>
          </a:xfrm>
          <a:prstGeom prst="rect">
            <a:avLst/>
          </a:prstGeom>
          <a:noFill/>
        </p:spPr>
        <p:txBody>
          <a:bodyPr wrap="none" rtlCol="0">
            <a:spAutoFit/>
          </a:bodyPr>
          <a:lstStyle/>
          <a:p>
            <a:r>
              <a:rPr lang="en-US" sz="2000" dirty="0" smtClean="0">
                <a:latin typeface="Arial Narrow" pitchFamily="34" charset="0"/>
              </a:rPr>
              <a:t>Computers</a:t>
            </a:r>
            <a:endParaRPr lang="en-US" sz="2000" dirty="0">
              <a:latin typeface="Arial Narrow" pitchFamily="34" charset="0"/>
            </a:endParaRPr>
          </a:p>
        </p:txBody>
      </p:sp>
      <p:sp>
        <p:nvSpPr>
          <p:cNvPr id="13" name="TextBox 12"/>
          <p:cNvSpPr txBox="1"/>
          <p:nvPr/>
        </p:nvSpPr>
        <p:spPr>
          <a:xfrm rot="17300270">
            <a:off x="5010873" y="4932415"/>
            <a:ext cx="1520353" cy="400110"/>
          </a:xfrm>
          <a:prstGeom prst="rect">
            <a:avLst/>
          </a:prstGeom>
          <a:noFill/>
        </p:spPr>
        <p:txBody>
          <a:bodyPr wrap="none" rtlCol="0">
            <a:spAutoFit/>
          </a:bodyPr>
          <a:lstStyle/>
          <a:p>
            <a:r>
              <a:rPr lang="en-US" sz="2000" dirty="0" smtClean="0">
                <a:latin typeface="Arial Narrow" pitchFamily="34" charset="0"/>
              </a:rPr>
              <a:t>Water Heating</a:t>
            </a:r>
            <a:endParaRPr lang="en-US" sz="2000" dirty="0">
              <a:latin typeface="Arial Narrow" pitchFamily="34" charset="0"/>
            </a:endParaRPr>
          </a:p>
        </p:txBody>
      </p:sp>
      <p:sp>
        <p:nvSpPr>
          <p:cNvPr id="14" name="TextBox 13"/>
          <p:cNvSpPr txBox="1"/>
          <p:nvPr/>
        </p:nvSpPr>
        <p:spPr>
          <a:xfrm rot="17300270">
            <a:off x="5672013" y="5061355"/>
            <a:ext cx="1792029" cy="400110"/>
          </a:xfrm>
          <a:prstGeom prst="rect">
            <a:avLst/>
          </a:prstGeom>
          <a:noFill/>
        </p:spPr>
        <p:txBody>
          <a:bodyPr wrap="none" rtlCol="0">
            <a:spAutoFit/>
          </a:bodyPr>
          <a:lstStyle/>
          <a:p>
            <a:r>
              <a:rPr lang="en-US" sz="2000" dirty="0" smtClean="0">
                <a:latin typeface="Arial Narrow" pitchFamily="34" charset="0"/>
              </a:rPr>
              <a:t>Office Equipment</a:t>
            </a:r>
            <a:endParaRPr lang="en-US" sz="2000" dirty="0">
              <a:latin typeface="Arial Narrow" pitchFamily="34" charset="0"/>
            </a:endParaRPr>
          </a:p>
        </p:txBody>
      </p:sp>
      <p:sp>
        <p:nvSpPr>
          <p:cNvPr id="15" name="TextBox 14"/>
          <p:cNvSpPr txBox="1"/>
          <p:nvPr/>
        </p:nvSpPr>
        <p:spPr>
          <a:xfrm rot="17300270">
            <a:off x="6886349" y="4665191"/>
            <a:ext cx="957313" cy="400110"/>
          </a:xfrm>
          <a:prstGeom prst="rect">
            <a:avLst/>
          </a:prstGeom>
          <a:noFill/>
        </p:spPr>
        <p:txBody>
          <a:bodyPr wrap="none" rtlCol="0">
            <a:spAutoFit/>
          </a:bodyPr>
          <a:lstStyle/>
          <a:p>
            <a:r>
              <a:rPr lang="en-US" sz="2000" dirty="0" smtClean="0">
                <a:latin typeface="Arial Narrow" pitchFamily="34" charset="0"/>
              </a:rPr>
              <a:t>Cooking</a:t>
            </a:r>
            <a:endParaRPr lang="en-US" sz="2000" dirty="0">
              <a:latin typeface="Arial Narrow" pitchFamily="34" charset="0"/>
            </a:endParaRPr>
          </a:p>
        </p:txBody>
      </p:sp>
      <p:sp>
        <p:nvSpPr>
          <p:cNvPr id="16" name="TextBox 15"/>
          <p:cNvSpPr txBox="1"/>
          <p:nvPr/>
        </p:nvSpPr>
        <p:spPr>
          <a:xfrm rot="17300270">
            <a:off x="7660887" y="4686493"/>
            <a:ext cx="1002197" cy="400110"/>
          </a:xfrm>
          <a:prstGeom prst="rect">
            <a:avLst/>
          </a:prstGeom>
          <a:noFill/>
        </p:spPr>
        <p:txBody>
          <a:bodyPr wrap="none" rtlCol="0">
            <a:spAutoFit/>
          </a:bodyPr>
          <a:lstStyle/>
          <a:p>
            <a:r>
              <a:rPr lang="en-US" sz="2000" dirty="0" smtClean="0">
                <a:latin typeface="Arial Narrow" pitchFamily="34" charset="0"/>
              </a:rPr>
              <a:t>All Other</a:t>
            </a:r>
            <a:endParaRPr lang="en-US" sz="2000" dirty="0">
              <a:latin typeface="Arial Narrow" pitchFamily="34" charset="0"/>
            </a:endParaRPr>
          </a:p>
        </p:txBody>
      </p:sp>
    </p:spTree>
    <p:extLst>
      <p:ext uri="{BB962C8B-B14F-4D97-AF65-F5344CB8AC3E}">
        <p14:creationId xmlns:p14="http://schemas.microsoft.com/office/powerpoint/2010/main" xmlns="" val="20292386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a:solidFill>
                  <a:srgbClr val="FF0000"/>
                </a:solidFill>
                <a:effectLst>
                  <a:outerShdw blurRad="38100" dist="38100" dir="2700000" algn="tl">
                    <a:srgbClr val="C0C0C0"/>
                  </a:outerShdw>
                </a:effectLst>
                <a:latin typeface="Arial" pitchFamily="34" charset="0"/>
              </a:rPr>
              <a:t>Energy and the environment</a:t>
            </a:r>
          </a:p>
        </p:txBody>
      </p:sp>
      <p:pic>
        <p:nvPicPr>
          <p:cNvPr id="523276" name="Picture 12" descr="time_cover_global_warming_75"/>
          <p:cNvPicPr preferRelativeResize="0">
            <a:picLocks noChangeAspect="1" noChangeArrowheads="1"/>
          </p:cNvPicPr>
          <p:nvPr/>
        </p:nvPicPr>
        <p:blipFill>
          <a:blip r:embed="rId3" cstate="print"/>
          <a:srcRect/>
          <a:stretch>
            <a:fillRect/>
          </a:stretch>
        </p:blipFill>
        <p:spPr bwMode="auto">
          <a:xfrm>
            <a:off x="492125" y="4056354"/>
            <a:ext cx="1703287" cy="2187921"/>
          </a:xfrm>
          <a:prstGeom prst="rect">
            <a:avLst/>
          </a:prstGeom>
          <a:noFill/>
          <a:ln w="9525">
            <a:noFill/>
            <a:miter lim="800000"/>
            <a:headEnd/>
            <a:tailEnd/>
          </a:ln>
        </p:spPr>
      </p:pic>
      <p:pic>
        <p:nvPicPr>
          <p:cNvPr id="523278" name="Picture 14" descr="Time-Global-Warming"/>
          <p:cNvPicPr preferRelativeResize="0">
            <a:picLocks noChangeAspect="1" noChangeArrowheads="1"/>
          </p:cNvPicPr>
          <p:nvPr/>
        </p:nvPicPr>
        <p:blipFill>
          <a:blip r:embed="rId4" cstate="print"/>
          <a:srcRect/>
          <a:stretch>
            <a:fillRect/>
          </a:stretch>
        </p:blipFill>
        <p:spPr bwMode="auto">
          <a:xfrm>
            <a:off x="1875282" y="4297975"/>
            <a:ext cx="1703287" cy="2183661"/>
          </a:xfrm>
          <a:prstGeom prst="rect">
            <a:avLst/>
          </a:prstGeom>
          <a:noFill/>
          <a:ln w="9525">
            <a:noFill/>
            <a:miter lim="800000"/>
            <a:headEnd/>
            <a:tailEnd/>
          </a:ln>
        </p:spPr>
      </p:pic>
      <p:pic>
        <p:nvPicPr>
          <p:cNvPr id="523274" name="Picture 10" descr="Time%20climate%20be%20worried%20cover"/>
          <p:cNvPicPr preferRelativeResize="0">
            <a:picLocks noChangeAspect="1" noChangeArrowheads="1"/>
          </p:cNvPicPr>
          <p:nvPr/>
        </p:nvPicPr>
        <p:blipFill>
          <a:blip r:embed="rId5" cstate="print"/>
          <a:srcRect/>
          <a:stretch>
            <a:fillRect/>
          </a:stretch>
        </p:blipFill>
        <p:spPr bwMode="auto">
          <a:xfrm>
            <a:off x="3471644" y="4212353"/>
            <a:ext cx="1703287" cy="2198573"/>
          </a:xfrm>
          <a:prstGeom prst="rect">
            <a:avLst/>
          </a:prstGeom>
          <a:noFill/>
          <a:ln w="9525">
            <a:noFill/>
            <a:miter lim="800000"/>
            <a:headEnd/>
            <a:tailEnd/>
          </a:ln>
        </p:spPr>
      </p:pic>
      <p:sp>
        <p:nvSpPr>
          <p:cNvPr id="12" name="Slide Number Placeholder 11"/>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35</a:t>
            </a:fld>
            <a:endParaRPr lang="en-US" sz="1200" dirty="0"/>
          </a:p>
        </p:txBody>
      </p:sp>
      <p:pic>
        <p:nvPicPr>
          <p:cNvPr id="523280" name="Picture 16" descr="globalwarmingisahoaxnewsweek"/>
          <p:cNvPicPr preferRelativeResize="0">
            <a:picLocks noChangeAspect="1" noChangeArrowheads="1"/>
          </p:cNvPicPr>
          <p:nvPr/>
        </p:nvPicPr>
        <p:blipFill>
          <a:blip r:embed="rId6" cstate="print"/>
          <a:srcRect/>
          <a:stretch>
            <a:fillRect/>
          </a:stretch>
        </p:blipFill>
        <p:spPr bwMode="auto">
          <a:xfrm>
            <a:off x="5064094" y="4297975"/>
            <a:ext cx="1703287" cy="2224137"/>
          </a:xfrm>
          <a:prstGeom prst="rect">
            <a:avLst/>
          </a:prstGeom>
          <a:noFill/>
          <a:ln w="9525">
            <a:noFill/>
            <a:miter lim="800000"/>
            <a:headEnd/>
            <a:tailEnd/>
          </a:ln>
        </p:spPr>
      </p:pic>
      <p:pic>
        <p:nvPicPr>
          <p:cNvPr id="8" name="Picture 8" descr="TV_week_16APR06"/>
          <p:cNvPicPr>
            <a:picLocks noChangeAspect="1" noChangeArrowheads="1"/>
          </p:cNvPicPr>
          <p:nvPr/>
        </p:nvPicPr>
        <p:blipFill>
          <a:blip r:embed="rId7" cstate="print"/>
          <a:srcRect/>
          <a:stretch>
            <a:fillRect/>
          </a:stretch>
        </p:blipFill>
        <p:spPr bwMode="auto">
          <a:xfrm>
            <a:off x="6627977" y="4056354"/>
            <a:ext cx="1712460" cy="2217403"/>
          </a:xfrm>
          <a:prstGeom prst="rect">
            <a:avLst/>
          </a:prstGeom>
          <a:noFill/>
          <a:ln w="19050">
            <a:solidFill>
              <a:schemeClr val="folHlink"/>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3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32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32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89" t="14424" r="1418"/>
          <a:stretch/>
        </p:blipFill>
        <p:spPr bwMode="auto">
          <a:xfrm>
            <a:off x="723331" y="933450"/>
            <a:ext cx="7451678" cy="5307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4"/>
          <p:cNvSpPr>
            <a:spLocks noChangeArrowheads="1"/>
          </p:cNvSpPr>
          <p:nvPr/>
        </p:nvSpPr>
        <p:spPr bwMode="auto">
          <a:xfrm>
            <a:off x="0" y="122169"/>
            <a:ext cx="9144000" cy="731838"/>
          </a:xfrm>
          <a:prstGeom prst="rect">
            <a:avLst/>
          </a:prstGeom>
          <a:noFill/>
          <a:ln w="9525" algn="ctr">
            <a:noFill/>
            <a:miter lim="800000"/>
            <a:headEnd/>
            <a:tailEnd/>
          </a:ln>
          <a:effectLst/>
        </p:spPr>
        <p:txBody>
          <a:bodyPr lIns="93459" tIns="46729" rIns="93459" bIns="46729"/>
          <a:lstStyle/>
          <a:p>
            <a:pPr algn="ctr">
              <a:lnSpc>
                <a:spcPct val="80000"/>
              </a:lnSpc>
              <a:defRPr/>
            </a:pPr>
            <a:r>
              <a:rPr lang="en-US" sz="2400" dirty="0">
                <a:solidFill>
                  <a:srgbClr val="146737"/>
                </a:solidFill>
                <a:ea typeface="+mj-ea"/>
                <a:cs typeface="Arial" charset="0"/>
              </a:rPr>
              <a:t>Modern CO</a:t>
            </a:r>
            <a:r>
              <a:rPr lang="en-US" sz="2400" baseline="-25000" dirty="0">
                <a:solidFill>
                  <a:srgbClr val="146737"/>
                </a:solidFill>
                <a:ea typeface="+mj-ea"/>
                <a:cs typeface="Arial" charset="0"/>
              </a:rPr>
              <a:t>2</a:t>
            </a:r>
            <a:r>
              <a:rPr lang="en-US" sz="2400" dirty="0">
                <a:solidFill>
                  <a:srgbClr val="146737"/>
                </a:solidFill>
                <a:ea typeface="+mj-ea"/>
                <a:cs typeface="Arial" charset="0"/>
              </a:rPr>
              <a:t> Concentrations are Increasing </a:t>
            </a:r>
          </a:p>
          <a:p>
            <a:pPr algn="ctr">
              <a:lnSpc>
                <a:spcPct val="80000"/>
              </a:lnSpc>
              <a:defRPr/>
            </a:pPr>
            <a:r>
              <a:rPr lang="en-US" sz="1600" dirty="0">
                <a:solidFill>
                  <a:srgbClr val="146737"/>
                </a:solidFill>
              </a:rPr>
              <a:t>The current concentration is the highest in 800,000 years, as determined by ice core data</a:t>
            </a:r>
            <a:endParaRPr lang="en-US" dirty="0">
              <a:solidFill>
                <a:srgbClr val="146737"/>
              </a:solidFill>
            </a:endParaRPr>
          </a:p>
        </p:txBody>
      </p:sp>
      <p:sp>
        <p:nvSpPr>
          <p:cNvPr id="33796" name="Text Box 5"/>
          <p:cNvSpPr txBox="1">
            <a:spLocks noChangeArrowheads="1"/>
          </p:cNvSpPr>
          <p:nvPr/>
        </p:nvSpPr>
        <p:spPr bwMode="auto">
          <a:xfrm>
            <a:off x="263525" y="5248276"/>
            <a:ext cx="1365250" cy="728663"/>
          </a:xfrm>
          <a:prstGeom prst="rect">
            <a:avLst/>
          </a:prstGeom>
          <a:solidFill>
            <a:srgbClr val="FFFF99"/>
          </a:solidFill>
          <a:ln w="38100" cmpd="dbl" algn="ctr">
            <a:solidFill>
              <a:schemeClr val="tx1"/>
            </a:solidFill>
            <a:miter lim="800000"/>
            <a:headEnd/>
            <a:tailEnd/>
          </a:ln>
        </p:spPr>
        <p:txBody>
          <a:bodyPr lIns="41025" tIns="41025" rIns="41025" bIns="41025">
            <a:spAutoFit/>
          </a:bodyPr>
          <a:lstStyle/>
          <a:p>
            <a:r>
              <a:rPr lang="en-US" sz="1400" dirty="0">
                <a:solidFill>
                  <a:srgbClr val="FF0000"/>
                </a:solidFill>
                <a:latin typeface="Comic Sans MS" pitchFamily="66" charset="0"/>
              </a:rPr>
              <a:t>Concentration prior to 1800 was ~280 </a:t>
            </a:r>
            <a:r>
              <a:rPr lang="en-US" sz="1400" dirty="0" err="1">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33797" name="Text Box 6"/>
          <p:cNvSpPr txBox="1">
            <a:spLocks noChangeArrowheads="1"/>
          </p:cNvSpPr>
          <p:nvPr/>
        </p:nvSpPr>
        <p:spPr bwMode="auto">
          <a:xfrm>
            <a:off x="6837529" y="2138475"/>
            <a:ext cx="2306472" cy="1190847"/>
          </a:xfrm>
          <a:prstGeom prst="rect">
            <a:avLst/>
          </a:prstGeom>
          <a:solidFill>
            <a:srgbClr val="FFFF99"/>
          </a:solidFill>
          <a:ln w="38100" cmpd="dbl" algn="ctr">
            <a:solidFill>
              <a:schemeClr val="tx1"/>
            </a:solidFill>
            <a:miter lim="800000"/>
            <a:headEnd/>
            <a:tailEnd/>
          </a:ln>
        </p:spPr>
        <p:txBody>
          <a:bodyPr wrap="square" lIns="41025" tIns="41025" rIns="41025" bIns="41025">
            <a:spAutoFit/>
          </a:bodyPr>
          <a:lstStyle/>
          <a:p>
            <a:r>
              <a:rPr lang="en-US" sz="1400" dirty="0">
                <a:solidFill>
                  <a:srgbClr val="FF0000"/>
                </a:solidFill>
                <a:latin typeface="Comic Sans MS" pitchFamily="66" charset="0"/>
              </a:rPr>
              <a:t>Concentration now ~</a:t>
            </a:r>
            <a:r>
              <a:rPr lang="en-US" sz="1400" dirty="0" smtClean="0">
                <a:solidFill>
                  <a:srgbClr val="FF0000"/>
                </a:solidFill>
                <a:latin typeface="Comic Sans MS" pitchFamily="66" charset="0"/>
              </a:rPr>
              <a:t>395 ppm.  Under a “business-as-usual” scenario, concentration could rise to 1,000 </a:t>
            </a:r>
            <a:r>
              <a:rPr lang="en-US" sz="1400" dirty="0" err="1" smtClean="0">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11" name="Slide Number Placeholder 10"/>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36</a:t>
            </a:fld>
            <a:endParaRPr lang="en-US" sz="1200" dirty="0"/>
          </a:p>
        </p:txBody>
      </p:sp>
    </p:spTree>
    <p:extLst>
      <p:ext uri="{BB962C8B-B14F-4D97-AF65-F5344CB8AC3E}">
        <p14:creationId xmlns:p14="http://schemas.microsoft.com/office/powerpoint/2010/main" xmlns="" val="40831621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4294967295"/>
          </p:nvPr>
        </p:nvSpPr>
        <p:spPr>
          <a:xfrm>
            <a:off x="3124200" y="6353969"/>
            <a:ext cx="5334000" cy="365125"/>
          </a:xfrm>
          <a:prstGeom prst="rect">
            <a:avLst/>
          </a:prstGeom>
        </p:spPr>
        <p:txBody>
          <a:bodyPr/>
          <a:lstStyle/>
          <a:p>
            <a:pPr>
              <a:defRPr/>
            </a:pPr>
            <a:r>
              <a:rPr lang="en-US" smtClean="0"/>
              <a:t>Energy Facts 2010</a:t>
            </a:r>
            <a:endParaRPr lang="en-US" dirty="0"/>
          </a:p>
        </p:txBody>
      </p:sp>
      <p:pic>
        <p:nvPicPr>
          <p:cNvPr id="5" name="Picture 4" descr="BioComponents_CenterImage.jpg"/>
          <p:cNvPicPr>
            <a:picLocks noChangeAspect="1"/>
          </p:cNvPicPr>
          <p:nvPr/>
        </p:nvPicPr>
        <p:blipFill>
          <a:blip r:embed="rId2" cstate="print"/>
          <a:srcRect t="6452"/>
          <a:stretch>
            <a:fillRect/>
          </a:stretch>
        </p:blipFill>
        <p:spPr>
          <a:xfrm>
            <a:off x="1588" y="0"/>
            <a:ext cx="9144000" cy="6858000"/>
          </a:xfrm>
          <a:prstGeom prst="rect">
            <a:avLst/>
          </a:prstGeom>
        </p:spPr>
      </p:pic>
      <p:pic>
        <p:nvPicPr>
          <p:cNvPr id="11" name="Picture 10" descr="BioComponents_CenterImage.jpg"/>
          <p:cNvPicPr>
            <a:picLocks noChangeAspect="1"/>
          </p:cNvPicPr>
          <p:nvPr/>
        </p:nvPicPr>
        <p:blipFill>
          <a:blip r:embed="rId2" cstate="print"/>
          <a:srcRect l="76510" t="6452" b="82977"/>
          <a:stretch>
            <a:fillRect/>
          </a:stretch>
        </p:blipFill>
        <p:spPr>
          <a:xfrm>
            <a:off x="0" y="48931"/>
            <a:ext cx="3021330" cy="994865"/>
          </a:xfrm>
          <a:prstGeom prst="rect">
            <a:avLst/>
          </a:prstGeom>
        </p:spPr>
      </p:pic>
      <p:sp>
        <p:nvSpPr>
          <p:cNvPr id="7" name="Rectangle 5"/>
          <p:cNvSpPr>
            <a:spLocks noChangeArrowheads="1"/>
          </p:cNvSpPr>
          <p:nvPr/>
        </p:nvSpPr>
        <p:spPr bwMode="auto">
          <a:xfrm>
            <a:off x="-164890" y="69850"/>
            <a:ext cx="3212890" cy="952380"/>
          </a:xfrm>
          <a:prstGeom prst="rect">
            <a:avLst/>
          </a:prstGeom>
          <a:noFill/>
          <a:ln w="9525" cap="flat" cmpd="sng" algn="ctr">
            <a:noFill/>
            <a:prstDash val="solid"/>
            <a:miter lim="800000"/>
            <a:headEnd/>
            <a:tailEnd/>
          </a:ln>
          <a:effectLst/>
        </p:spPr>
        <p:txBody>
          <a:bodyPr lIns="93492" tIns="46746" rIns="93492" bIns="46746">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smtClean="0">
                <a:ln w="11430"/>
                <a:solidFill>
                  <a:schemeClr val="bg1"/>
                </a:solidFill>
                <a:effectLst>
                  <a:outerShdw blurRad="76200" dist="50800" dir="5400000" algn="tl" rotWithShape="0">
                    <a:srgbClr val="000000">
                      <a:alpha val="65000"/>
                    </a:srgbClr>
                  </a:outerShdw>
                </a:effectLst>
                <a:ea typeface="+mj-ea"/>
                <a:cs typeface="Arial" charset="0"/>
              </a:rPr>
              <a:t>Carbon Cycle</a:t>
            </a:r>
          </a:p>
          <a:p>
            <a:pPr algn="ctr">
              <a:defRPr/>
            </a:pPr>
            <a:endParaRPr lang="en-US" sz="400" b="1" spc="50" dirty="0" smtClean="0">
              <a:ln w="11430"/>
              <a:solidFill>
                <a:schemeClr val="bg1"/>
              </a:solidFill>
              <a:effectLst>
                <a:outerShdw blurRad="76200" dist="50800" dir="5400000" algn="tl" rotWithShape="0">
                  <a:srgbClr val="000000">
                    <a:alpha val="65000"/>
                  </a:srgbClr>
                </a:outerShdw>
              </a:effectLst>
              <a:ea typeface="+mj-ea"/>
              <a:cs typeface="Arial" charset="0"/>
            </a:endParaRPr>
          </a:p>
          <a:p>
            <a:pPr algn="ctr">
              <a:defRPr/>
            </a:pPr>
            <a:r>
              <a:rPr lang="en-US" sz="2000" spc="50" dirty="0" smtClean="0">
                <a:ln w="11430"/>
                <a:solidFill>
                  <a:schemeClr val="bg1"/>
                </a:solidFill>
                <a:ea typeface="+mj-ea"/>
                <a:cs typeface="Arial" charset="0"/>
              </a:rPr>
              <a:t>Atmosphere = 800 </a:t>
            </a:r>
            <a:r>
              <a:rPr lang="en-US" sz="2000" spc="50" dirty="0" err="1" smtClean="0">
                <a:ln w="11430"/>
                <a:solidFill>
                  <a:schemeClr val="bg1"/>
                </a:solidFill>
                <a:ea typeface="+mj-ea"/>
                <a:cs typeface="Arial" charset="0"/>
              </a:rPr>
              <a:t>GtC</a:t>
            </a:r>
            <a:endParaRPr lang="en-US" sz="2000" spc="50" dirty="0" smtClean="0">
              <a:ln w="11430"/>
              <a:solidFill>
                <a:schemeClr val="bg1"/>
              </a:solidFill>
              <a:ea typeface="+mj-ea"/>
              <a:cs typeface="Arial" charset="0"/>
            </a:endParaRPr>
          </a:p>
        </p:txBody>
      </p:sp>
      <p:sp>
        <p:nvSpPr>
          <p:cNvPr id="8" name="Rectangle 7"/>
          <p:cNvSpPr/>
          <p:nvPr/>
        </p:nvSpPr>
        <p:spPr>
          <a:xfrm>
            <a:off x="0" y="0"/>
            <a:ext cx="3051810" cy="10717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1588"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defRPr/>
            </a:pPr>
            <a:endParaRPr lang="en-US"/>
          </a:p>
        </p:txBody>
      </p:sp>
      <p:sp>
        <p:nvSpPr>
          <p:cNvPr id="907269" name="Rectangle 5"/>
          <p:cNvSpPr>
            <a:spLocks noChangeArrowheads="1"/>
          </p:cNvSpPr>
          <p:nvPr/>
        </p:nvSpPr>
        <p:spPr bwMode="auto">
          <a:xfrm>
            <a:off x="5040314" y="109609"/>
            <a:ext cx="4103687" cy="425450"/>
          </a:xfrm>
          <a:prstGeom prst="rect">
            <a:avLst/>
          </a:prstGeom>
          <a:noFill/>
          <a:ln w="9525" cap="flat" cmpd="sng" algn="ctr">
            <a:noFill/>
            <a:prstDash val="solid"/>
            <a:miter lim="800000"/>
            <a:headEnd/>
            <a:tailEnd/>
          </a:ln>
          <a:effectLst/>
        </p:spPr>
        <p:txBody>
          <a:bodyPr lIns="93492" tIns="46746" rIns="93492" bIns="46746"/>
          <a:lstStyle/>
          <a:p>
            <a:pPr algn="ctr">
              <a:defRPr/>
            </a:pPr>
            <a:r>
              <a:rPr lang="en-US" sz="2400" b="1" dirty="0" smtClean="0">
                <a:solidFill>
                  <a:srgbClr val="106636"/>
                </a:solidFill>
                <a:ea typeface="+mj-ea"/>
                <a:cs typeface="Arial" charset="0"/>
              </a:rPr>
              <a:t>Solar Energy Cycle</a:t>
            </a:r>
          </a:p>
          <a:p>
            <a:pPr algn="ctr">
              <a:lnSpc>
                <a:spcPct val="80000"/>
              </a:lnSpc>
              <a:defRPr/>
            </a:pPr>
            <a:r>
              <a:rPr lang="en-US" dirty="0" smtClean="0">
                <a:solidFill>
                  <a:srgbClr val="106636"/>
                </a:solidFill>
                <a:ea typeface="+mj-ea"/>
                <a:cs typeface="Arial" charset="0"/>
              </a:rPr>
              <a:t>And the Greenhouse Effect</a:t>
            </a:r>
            <a:endParaRPr lang="en-GB" dirty="0">
              <a:solidFill>
                <a:srgbClr val="106636"/>
              </a:solidFill>
              <a:ea typeface="+mj-ea"/>
              <a:cs typeface="Arial" charset="0"/>
            </a:endParaRPr>
          </a:p>
        </p:txBody>
      </p:sp>
      <p:pic>
        <p:nvPicPr>
          <p:cNvPr id="32774" name="Picture 6" descr="cartoon_sun_st6"/>
          <p:cNvPicPr>
            <a:picLocks noChangeAspect="1" noChangeArrowheads="1"/>
          </p:cNvPicPr>
          <p:nvPr/>
        </p:nvPicPr>
        <p:blipFill>
          <a:blip r:embed="rId3" cstate="print"/>
          <a:srcRect/>
          <a:stretch>
            <a:fillRect/>
          </a:stretch>
        </p:blipFill>
        <p:spPr bwMode="auto">
          <a:xfrm>
            <a:off x="3025775" y="-376237"/>
            <a:ext cx="1741488" cy="1689101"/>
          </a:xfrm>
          <a:prstGeom prst="rect">
            <a:avLst/>
          </a:prstGeom>
          <a:noFill/>
          <a:ln w="9525">
            <a:noFill/>
            <a:miter lim="800000"/>
            <a:headEnd/>
            <a:tailEnd/>
          </a:ln>
        </p:spPr>
      </p:pic>
      <p:pic>
        <p:nvPicPr>
          <p:cNvPr id="32775" name="Picture 7" descr="GheatMapR2"/>
          <p:cNvPicPr>
            <a:picLocks noChangeAspect="1" noChangeArrowheads="1"/>
          </p:cNvPicPr>
          <p:nvPr/>
        </p:nvPicPr>
        <p:blipFill>
          <a:blip r:embed="rId4" cstate="print"/>
          <a:srcRect l="284" t="7759" r="301"/>
          <a:stretch>
            <a:fillRect/>
          </a:stretch>
        </p:blipFill>
        <p:spPr bwMode="auto">
          <a:xfrm>
            <a:off x="25401" y="889000"/>
            <a:ext cx="9091613" cy="5969000"/>
          </a:xfrm>
          <a:prstGeom prst="rect">
            <a:avLst/>
          </a:prstGeom>
          <a:noFill/>
          <a:ln w="28575">
            <a:solidFill>
              <a:schemeClr val="tx1"/>
            </a:solidFill>
            <a:miter lim="800000"/>
            <a:headEnd/>
            <a:tailEnd/>
          </a:ln>
        </p:spPr>
      </p:pic>
      <p:sp>
        <p:nvSpPr>
          <p:cNvPr id="32776" name="Line 32"/>
          <p:cNvSpPr>
            <a:spLocks noChangeShapeType="1"/>
          </p:cNvSpPr>
          <p:nvPr/>
        </p:nvSpPr>
        <p:spPr bwMode="auto">
          <a:xfrm>
            <a:off x="0" y="857250"/>
            <a:ext cx="9144000" cy="0"/>
          </a:xfrm>
          <a:prstGeom prst="line">
            <a:avLst/>
          </a:prstGeom>
          <a:noFill/>
          <a:ln w="38100">
            <a:solidFill>
              <a:srgbClr val="146737"/>
            </a:solidFill>
            <a:round/>
            <a:headEnd/>
            <a:tailEnd/>
          </a:ln>
        </p:spPr>
        <p:txBody>
          <a:bodyPr lIns="91429" tIns="45714" rIns="91429" bIns="45714"/>
          <a:lstStyle/>
          <a:p>
            <a:endParaRPr lang="en-US"/>
          </a:p>
        </p:txBody>
      </p:sp>
      <p:sp>
        <p:nvSpPr>
          <p:cNvPr id="13" name="Oval 12"/>
          <p:cNvSpPr/>
          <p:nvPr/>
        </p:nvSpPr>
        <p:spPr>
          <a:xfrm>
            <a:off x="7505700" y="2120901"/>
            <a:ext cx="1574800" cy="584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0" name="Slide Number Placeholder 3"/>
          <p:cNvSpPr>
            <a:spLocks noGrp="1"/>
          </p:cNvSpPr>
          <p:nvPr>
            <p:ph type="sldNum" sz="quarter" idx="11"/>
          </p:nvPr>
        </p:nvSpPr>
        <p:spPr>
          <a:xfrm>
            <a:off x="8413750" y="6353970"/>
            <a:ext cx="381000" cy="365125"/>
          </a:xfrm>
        </p:spPr>
        <p:txBody>
          <a:bodyPr vert="horz" lIns="91440" tIns="45720" rIns="91440" bIns="45720" rtlCol="0" anchor="ctr"/>
          <a:lstStyle/>
          <a:p>
            <a:pPr algn="ctr"/>
            <a:fld id="{6EEA275D-5A49-48A8-817D-44C3EA0A3A2F}" type="slidenum">
              <a:rPr lang="en-US" sz="1200"/>
              <a:pPr algn="ctr"/>
              <a:t>38</a:t>
            </a:fld>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2052" name="Picture 4" descr="scan0002"/>
          <p:cNvPicPr>
            <a:picLocks noChangeAspect="1" noChangeArrowheads="1"/>
          </p:cNvPicPr>
          <p:nvPr/>
        </p:nvPicPr>
        <p:blipFill>
          <a:blip r:embed="rId3" cstate="print"/>
          <a:srcRect/>
          <a:stretch>
            <a:fillRect/>
          </a:stretch>
        </p:blipFill>
        <p:spPr bwMode="auto">
          <a:xfrm>
            <a:off x="471258" y="1220733"/>
            <a:ext cx="3517875" cy="4523217"/>
          </a:xfrm>
          <a:prstGeom prst="rect">
            <a:avLst/>
          </a:prstGeom>
          <a:noFill/>
        </p:spPr>
      </p:pic>
      <p:sp>
        <p:nvSpPr>
          <p:cNvPr id="642053" name="Text Box 5"/>
          <p:cNvSpPr txBox="1">
            <a:spLocks noChangeArrowheads="1"/>
          </p:cNvSpPr>
          <p:nvPr/>
        </p:nvSpPr>
        <p:spPr bwMode="auto">
          <a:xfrm>
            <a:off x="4170218" y="1422700"/>
            <a:ext cx="4798970" cy="4119285"/>
          </a:xfrm>
          <a:prstGeom prst="rect">
            <a:avLst/>
          </a:prstGeom>
          <a:noFill/>
          <a:ln w="9525" algn="ctr">
            <a:noFill/>
            <a:miter lim="800000"/>
            <a:headEnd/>
            <a:tailEnd/>
          </a:ln>
          <a:effectLst/>
        </p:spPr>
        <p:txBody>
          <a:bodyPr wrap="square" lIns="82058" tIns="41029" rIns="82058" bIns="41029">
            <a:spAutoFit/>
          </a:bodyPr>
          <a:lstStyle/>
          <a:p>
            <a:pPr marL="234950" indent="-234950" defTabSz="914608">
              <a:lnSpc>
                <a:spcPct val="110000"/>
              </a:lnSpc>
              <a:buFont typeface="Wingdings" pitchFamily="2" charset="2"/>
              <a:buChar char="§"/>
            </a:pPr>
            <a:r>
              <a:rPr lang="en-US" sz="2000" dirty="0">
                <a:solidFill>
                  <a:srgbClr val="FF0000"/>
                </a:solidFill>
              </a:rPr>
              <a:t>Nature, 15 May </a:t>
            </a:r>
            <a:r>
              <a:rPr lang="en-US" sz="2000" dirty="0" smtClean="0">
                <a:solidFill>
                  <a:srgbClr val="FF0000"/>
                </a:solidFill>
              </a:rPr>
              <a:t>2008</a:t>
            </a:r>
            <a:r>
              <a:rPr lang="en-US" sz="2000" dirty="0" smtClean="0"/>
              <a:t>  The </a:t>
            </a:r>
            <a:r>
              <a:rPr lang="en-US" sz="2000" dirty="0"/>
              <a:t>air bubbles trapped in the Antarctic </a:t>
            </a:r>
            <a:r>
              <a:rPr lang="en-US" sz="2000" dirty="0" err="1"/>
              <a:t>Vostok</a:t>
            </a:r>
            <a:r>
              <a:rPr lang="en-US" sz="2000" dirty="0"/>
              <a:t> and EPICA Dome C ice cores provide composite records of levels of atmospheric carbon dioxide and methane </a:t>
            </a:r>
            <a:r>
              <a:rPr lang="en-US" sz="2000" dirty="0" smtClean="0"/>
              <a:t>for </a:t>
            </a:r>
            <a:r>
              <a:rPr lang="en-US" sz="2000" dirty="0"/>
              <a:t>the past </a:t>
            </a:r>
            <a:r>
              <a:rPr lang="en-US" sz="2000" dirty="0" smtClean="0"/>
              <a:t>800,000 </a:t>
            </a:r>
            <a:r>
              <a:rPr lang="en-US" sz="2000" dirty="0"/>
              <a:t>years. </a:t>
            </a:r>
            <a:endParaRPr lang="en-US" sz="2000" dirty="0" smtClean="0"/>
          </a:p>
          <a:p>
            <a:pPr marL="234950" indent="-234950" defTabSz="914608">
              <a:lnSpc>
                <a:spcPct val="110000"/>
              </a:lnSpc>
              <a:buFont typeface="Wingdings" pitchFamily="2" charset="2"/>
              <a:buChar char="§"/>
            </a:pPr>
            <a:endParaRPr lang="en-US" sz="2000" dirty="0" smtClean="0"/>
          </a:p>
          <a:p>
            <a:pPr marL="234950" indent="-234950" defTabSz="914608">
              <a:lnSpc>
                <a:spcPct val="110000"/>
              </a:lnSpc>
              <a:buFont typeface="Wingdings" pitchFamily="2" charset="2"/>
              <a:buChar char="§"/>
            </a:pPr>
            <a:r>
              <a:rPr lang="en-US" sz="2000" dirty="0" smtClean="0"/>
              <a:t>The conclusion: today's concentrations of these greenhouse gases have no past analogue in the ice-core record.  Concentrations do not rise above pre-industrial revolution values.</a:t>
            </a:r>
          </a:p>
        </p:txBody>
      </p:sp>
      <p:sp>
        <p:nvSpPr>
          <p:cNvPr id="642054" name="Rectangle 6"/>
          <p:cNvSpPr>
            <a:spLocks noChangeArrowheads="1"/>
          </p:cNvSpPr>
          <p:nvPr/>
        </p:nvSpPr>
        <p:spPr bwMode="auto">
          <a:xfrm>
            <a:off x="0" y="135617"/>
            <a:ext cx="9132455" cy="732585"/>
          </a:xfrm>
          <a:prstGeom prst="rect">
            <a:avLst/>
          </a:prstGeom>
        </p:spPr>
        <p:txBody>
          <a:bodyPr lIns="0" tIns="46752" rIns="0" bIns="46752"/>
          <a:lstStyle/>
          <a:p>
            <a:pPr marL="342900" indent="-342900" algn="ctr" defTabSz="820583">
              <a:defRPr/>
            </a:pPr>
            <a:r>
              <a:rPr lang="en-US" sz="2400" dirty="0">
                <a:solidFill>
                  <a:srgbClr val="106636"/>
                </a:solidFill>
                <a:ea typeface="+mj-ea"/>
                <a:cs typeface="Arial" charset="0"/>
              </a:rPr>
              <a:t>Bubbles – 800,000 Years of CO</a:t>
            </a:r>
            <a:r>
              <a:rPr lang="en-US" sz="2400" baseline="-25000" dirty="0">
                <a:solidFill>
                  <a:srgbClr val="106636"/>
                </a:solidFill>
                <a:ea typeface="+mj-ea"/>
                <a:cs typeface="Arial" charset="0"/>
              </a:rPr>
              <a:t>2</a:t>
            </a:r>
            <a:r>
              <a:rPr lang="en-US" sz="2400" dirty="0">
                <a:solidFill>
                  <a:srgbClr val="106636"/>
                </a:solidFill>
                <a:ea typeface="+mj-ea"/>
                <a:cs typeface="Arial" charset="0"/>
              </a:rPr>
              <a:t> Concentrations</a:t>
            </a:r>
          </a:p>
        </p:txBody>
      </p:sp>
      <p:sp>
        <p:nvSpPr>
          <p:cNvPr id="8" name="Slide Number Placeholder 7"/>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39</a:t>
            </a:fld>
            <a:endParaRPr lang="en-US" sz="1200" dirty="0"/>
          </a:p>
        </p:txBody>
      </p:sp>
    </p:spTree>
    <p:extLst>
      <p:ext uri="{BB962C8B-B14F-4D97-AF65-F5344CB8AC3E}">
        <p14:creationId xmlns:p14="http://schemas.microsoft.com/office/powerpoint/2010/main" xmlns="" val="380958277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256"/>
            <a:ext cx="9144000" cy="762000"/>
          </a:xfrm>
        </p:spPr>
        <p:txBody>
          <a:bodyPr/>
          <a:lstStyle/>
          <a:p>
            <a:pPr>
              <a:lnSpc>
                <a:spcPct val="90000"/>
              </a:lnSpc>
            </a:pPr>
            <a:r>
              <a:rPr lang="en-US" sz="2400" dirty="0" smtClean="0">
                <a:solidFill>
                  <a:srgbClr val="004B32"/>
                </a:solidFill>
                <a:latin typeface="Arial" pitchFamily="34" charset="0"/>
              </a:rPr>
              <a:t>The DOE Portfolio Today</a:t>
            </a:r>
            <a:r>
              <a:rPr lang="en-US" dirty="0" smtClean="0">
                <a:solidFill>
                  <a:srgbClr val="004B32"/>
                </a:solidFill>
                <a:latin typeface="Arial" pitchFamily="34" charset="0"/>
              </a:rPr>
              <a:t/>
            </a:r>
            <a:br>
              <a:rPr lang="en-US" dirty="0" smtClean="0">
                <a:solidFill>
                  <a:srgbClr val="004B32"/>
                </a:solidFill>
                <a:latin typeface="Arial" pitchFamily="34" charset="0"/>
              </a:rPr>
            </a:br>
            <a:r>
              <a:rPr lang="en-US" sz="1800" dirty="0">
                <a:solidFill>
                  <a:srgbClr val="004B32"/>
                </a:solidFill>
                <a:latin typeface="Arial" pitchFamily="34" charset="0"/>
              </a:rPr>
              <a:t>Area map of the FY 2013 budget request to </a:t>
            </a:r>
            <a:r>
              <a:rPr lang="en-US" sz="1800" dirty="0" smtClean="0">
                <a:solidFill>
                  <a:srgbClr val="004B32"/>
                </a:solidFill>
                <a:latin typeface="Arial" pitchFamily="34" charset="0"/>
              </a:rPr>
              <a:t>Congress ($27.2B)</a:t>
            </a:r>
            <a:endParaRPr lang="en-US" sz="2000" dirty="0">
              <a:solidFill>
                <a:srgbClr val="004B32"/>
              </a:solidFill>
              <a:latin typeface="Arial" pitchFamily="34" charset="0"/>
            </a:endParaRPr>
          </a:p>
        </p:txBody>
      </p:sp>
      <p:pic>
        <p:nvPicPr>
          <p:cNvPr id="3074" name="Picture 2"/>
          <p:cNvPicPr>
            <a:picLocks noChangeAspect="1" noChangeArrowheads="1"/>
          </p:cNvPicPr>
          <p:nvPr/>
        </p:nvPicPr>
        <p:blipFill rotWithShape="1">
          <a:blip r:embed="rId3" cstate="print"/>
          <a:srcRect t="4527"/>
          <a:stretch/>
        </p:blipFill>
        <p:spPr bwMode="auto">
          <a:xfrm>
            <a:off x="-39829" y="805218"/>
            <a:ext cx="9224773" cy="6052782"/>
          </a:xfrm>
          <a:prstGeom prst="rect">
            <a:avLst/>
          </a:prstGeom>
          <a:noFill/>
          <a:ln w="9525">
            <a:noFill/>
            <a:miter lim="800000"/>
            <a:headEnd/>
            <a:tailEnd/>
          </a:ln>
        </p:spPr>
      </p:pic>
      <p:sp>
        <p:nvSpPr>
          <p:cNvPr id="6" name="Slide Number Placeholder 39"/>
          <p:cNvSpPr>
            <a:spLocks noGrp="1"/>
          </p:cNvSpPr>
          <p:nvPr>
            <p:ph type="sldNum" sz="quarter" idx="4294967295"/>
          </p:nvPr>
        </p:nvSpPr>
        <p:spPr bwMode="auto">
          <a:xfrm>
            <a:off x="8413750" y="6353969"/>
            <a:ext cx="381000" cy="365125"/>
          </a:xfrm>
          <a:prstGeom prst="rect">
            <a:avLst/>
          </a:prstGeom>
          <a:noFill/>
          <a:ln>
            <a:miter lim="800000"/>
            <a:headEnd/>
            <a:tailEnd/>
          </a:ln>
        </p:spPr>
        <p:txBody>
          <a:bodyPr wrap="square" numCol="1" anchorCtr="0" compatLnSpc="1">
            <a:prstTxWarp prst="textNoShape">
              <a:avLst/>
            </a:prstTxWarp>
          </a:bodyPr>
          <a:lstStyle/>
          <a:p>
            <a:pPr algn="r" fontAlgn="base">
              <a:spcBef>
                <a:spcPct val="0"/>
              </a:spcBef>
              <a:spcAft>
                <a:spcPct val="0"/>
              </a:spcAft>
            </a:pPr>
            <a:fld id="{90944929-F3F1-48F8-BC26-BA0BFE417CEF}" type="slidenum">
              <a:rPr lang="en-US" sz="1200" smtClean="0">
                <a:solidFill>
                  <a:srgbClr val="004B32"/>
                </a:solidFill>
                <a:latin typeface="Arial" charset="0"/>
                <a:cs typeface="Arial" charset="0"/>
              </a:rPr>
              <a:pPr algn="r" fontAlgn="base">
                <a:spcBef>
                  <a:spcPct val="0"/>
                </a:spcBef>
                <a:spcAft>
                  <a:spcPct val="0"/>
                </a:spcAft>
              </a:pPr>
              <a:t>4</a:t>
            </a:fld>
            <a:endParaRPr lang="en-US" sz="1200" dirty="0" smtClean="0">
              <a:solidFill>
                <a:srgbClr val="004B32"/>
              </a:solidFill>
              <a:latin typeface="Arial" charset="0"/>
              <a:cs typeface="Arial" charset="0"/>
            </a:endParaRPr>
          </a:p>
        </p:txBody>
      </p:sp>
    </p:spTree>
    <p:extLst>
      <p:ext uri="{BB962C8B-B14F-4D97-AF65-F5344CB8AC3E}">
        <p14:creationId xmlns:p14="http://schemas.microsoft.com/office/powerpoint/2010/main" xmlns="" val="210082616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3194" y="69046"/>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CO</a:t>
            </a:r>
            <a:r>
              <a:rPr lang="en-US" sz="2400" baseline="-25000" dirty="0" smtClean="0">
                <a:solidFill>
                  <a:srgbClr val="146737"/>
                </a:solidFill>
                <a:ea typeface="+mj-ea"/>
                <a:cs typeface="Arial" charset="0"/>
              </a:rPr>
              <a:t>2</a:t>
            </a:r>
            <a:r>
              <a:rPr lang="en-US" sz="2400" dirty="0" smtClean="0">
                <a:solidFill>
                  <a:srgbClr val="146737"/>
                </a:solidFill>
                <a:ea typeface="+mj-ea"/>
                <a:cs typeface="Arial" charset="0"/>
              </a:rPr>
              <a:t> Concentrations and Temperature </a:t>
            </a:r>
            <a:endParaRPr lang="en-US" sz="2400" dirty="0">
              <a:solidFill>
                <a:srgbClr val="146737"/>
              </a:solidFill>
              <a:ea typeface="+mj-ea"/>
              <a:cs typeface="Arial" charset="0"/>
            </a:endParaRPr>
          </a:p>
          <a:p>
            <a:pPr algn="ctr">
              <a:lnSpc>
                <a:spcPct val="90000"/>
              </a:lnSpc>
              <a:spcBef>
                <a:spcPct val="0"/>
              </a:spcBef>
            </a:pPr>
            <a:r>
              <a:rPr lang="en-US" sz="1600" dirty="0">
                <a:solidFill>
                  <a:srgbClr val="146737"/>
                </a:solidFill>
              </a:rPr>
              <a:t>The correlation extends throughout the 800,000-year time span of the ice core data</a:t>
            </a: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8" name="Picture 5"/>
          <p:cNvPicPr>
            <a:picLocks noChangeAspect="1" noChangeArrowheads="1"/>
          </p:cNvPicPr>
          <p:nvPr/>
        </p:nvPicPr>
        <p:blipFill>
          <a:blip r:embed="rId3" cstate="print"/>
          <a:srcRect t="4132" b="7748"/>
          <a:stretch>
            <a:fillRect/>
          </a:stretch>
        </p:blipFill>
        <p:spPr bwMode="auto">
          <a:xfrm>
            <a:off x="0" y="860052"/>
            <a:ext cx="9144000" cy="4896804"/>
          </a:xfrm>
          <a:prstGeom prst="rect">
            <a:avLst/>
          </a:prstGeom>
          <a:noFill/>
          <a:ln w="9525" algn="ctr">
            <a:noFill/>
            <a:miter lim="800000"/>
            <a:headEnd/>
            <a:tailEnd/>
          </a:ln>
          <a:effectLst/>
        </p:spPr>
      </p:pic>
      <p:sp>
        <p:nvSpPr>
          <p:cNvPr id="9" name="Oval 7"/>
          <p:cNvSpPr>
            <a:spLocks noChangeArrowheads="1"/>
          </p:cNvSpPr>
          <p:nvPr/>
        </p:nvSpPr>
        <p:spPr bwMode="auto">
          <a:xfrm>
            <a:off x="7784523" y="1395014"/>
            <a:ext cx="753341" cy="2807074"/>
          </a:xfrm>
          <a:prstGeom prst="ellipse">
            <a:avLst/>
          </a:prstGeom>
          <a:noFill/>
          <a:ln w="28575" algn="ctr">
            <a:solidFill>
              <a:srgbClr val="FF0000"/>
            </a:solidFill>
            <a:round/>
            <a:headEnd/>
            <a:tailEnd/>
          </a:ln>
          <a:effectLst/>
        </p:spPr>
        <p:txBody>
          <a:bodyPr wrap="none" lIns="82058" tIns="41029" rIns="82058" bIns="41029" anchor="ctr"/>
          <a:lstStyle/>
          <a:p>
            <a:endParaRPr lang="en-US"/>
          </a:p>
        </p:txBody>
      </p:sp>
      <p:grpSp>
        <p:nvGrpSpPr>
          <p:cNvPr id="2" name="Group 17"/>
          <p:cNvGrpSpPr>
            <a:grpSpLocks/>
          </p:cNvGrpSpPr>
          <p:nvPr/>
        </p:nvGrpSpPr>
        <p:grpSpPr bwMode="auto">
          <a:xfrm>
            <a:off x="754275" y="2106911"/>
            <a:ext cx="7536805" cy="1743871"/>
            <a:chOff x="540" y="1393"/>
            <a:chExt cx="5205" cy="1086"/>
          </a:xfrm>
        </p:grpSpPr>
        <p:sp>
          <p:nvSpPr>
            <p:cNvPr id="11" name="Line 8"/>
            <p:cNvSpPr>
              <a:spLocks noChangeShapeType="1"/>
            </p:cNvSpPr>
            <p:nvPr/>
          </p:nvSpPr>
          <p:spPr bwMode="auto">
            <a:xfrm>
              <a:off x="540" y="1393"/>
              <a:ext cx="3188" cy="0"/>
            </a:xfrm>
            <a:prstGeom prst="line">
              <a:avLst/>
            </a:prstGeom>
            <a:noFill/>
            <a:ln w="28575">
              <a:solidFill>
                <a:srgbClr val="FF0000"/>
              </a:solidFill>
              <a:prstDash val="dash"/>
              <a:round/>
              <a:headEnd/>
              <a:tailEnd/>
            </a:ln>
            <a:effectLst/>
          </p:spPr>
          <p:txBody>
            <a:bodyPr wrap="none" anchor="ctr"/>
            <a:lstStyle/>
            <a:p>
              <a:endParaRPr lang="en-US"/>
            </a:p>
          </p:txBody>
        </p:sp>
        <p:sp>
          <p:nvSpPr>
            <p:cNvPr id="12" name="Line 15"/>
            <p:cNvSpPr>
              <a:spLocks noChangeShapeType="1"/>
            </p:cNvSpPr>
            <p:nvPr/>
          </p:nvSpPr>
          <p:spPr bwMode="auto">
            <a:xfrm>
              <a:off x="3714" y="1393"/>
              <a:ext cx="925" cy="1086"/>
            </a:xfrm>
            <a:prstGeom prst="line">
              <a:avLst/>
            </a:prstGeom>
            <a:noFill/>
            <a:ln w="28575">
              <a:solidFill>
                <a:srgbClr val="FF0000"/>
              </a:solidFill>
              <a:prstDash val="dash"/>
              <a:round/>
              <a:headEnd/>
              <a:tailEnd/>
            </a:ln>
            <a:effectLst/>
          </p:spPr>
          <p:txBody>
            <a:bodyPr wrap="none" anchor="ctr"/>
            <a:lstStyle/>
            <a:p>
              <a:endParaRPr lang="en-US"/>
            </a:p>
          </p:txBody>
        </p:sp>
        <p:sp>
          <p:nvSpPr>
            <p:cNvPr id="13" name="Line 16"/>
            <p:cNvSpPr>
              <a:spLocks noChangeShapeType="1"/>
            </p:cNvSpPr>
            <p:nvPr/>
          </p:nvSpPr>
          <p:spPr bwMode="auto">
            <a:xfrm>
              <a:off x="4638" y="2476"/>
              <a:ext cx="1107" cy="0"/>
            </a:xfrm>
            <a:prstGeom prst="line">
              <a:avLst/>
            </a:prstGeom>
            <a:noFill/>
            <a:ln w="28575">
              <a:solidFill>
                <a:srgbClr val="FF0000"/>
              </a:solidFill>
              <a:prstDash val="dash"/>
              <a:round/>
              <a:headEnd/>
              <a:tailEnd/>
            </a:ln>
            <a:effectLst/>
          </p:spPr>
          <p:txBody>
            <a:bodyPr wrap="none" anchor="ctr"/>
            <a:lstStyle/>
            <a:p>
              <a:endParaRPr lang="en-US"/>
            </a:p>
          </p:txBody>
        </p:sp>
      </p:grpSp>
      <p:sp>
        <p:nvSpPr>
          <p:cNvPr id="14" name="Rectangle 18"/>
          <p:cNvSpPr>
            <a:spLocks noChangeArrowheads="1"/>
          </p:cNvSpPr>
          <p:nvPr/>
        </p:nvSpPr>
        <p:spPr bwMode="auto">
          <a:xfrm>
            <a:off x="0" y="810653"/>
            <a:ext cx="6044045" cy="4991278"/>
          </a:xfrm>
          <a:prstGeom prst="rect">
            <a:avLst/>
          </a:prstGeom>
          <a:solidFill>
            <a:schemeClr val="bg1"/>
          </a:solidFill>
          <a:ln w="19050" algn="ctr">
            <a:noFill/>
            <a:miter lim="800000"/>
            <a:headEnd/>
            <a:tailEnd/>
          </a:ln>
          <a:effectLst/>
        </p:spPr>
        <p:txBody>
          <a:bodyPr wrap="none" lIns="82058" tIns="41029" rIns="82058" bIns="41029" anchor="ctr"/>
          <a:lstStyle/>
          <a:p>
            <a:endParaRPr lang="en-US"/>
          </a:p>
        </p:txBody>
      </p:sp>
      <p:sp>
        <p:nvSpPr>
          <p:cNvPr id="16" name="Text Box 6"/>
          <p:cNvSpPr txBox="1">
            <a:spLocks noChangeArrowheads="1"/>
          </p:cNvSpPr>
          <p:nvPr/>
        </p:nvSpPr>
        <p:spPr bwMode="auto">
          <a:xfrm>
            <a:off x="0" y="5805644"/>
            <a:ext cx="9144000" cy="1052356"/>
          </a:xfrm>
          <a:prstGeom prst="rect">
            <a:avLst/>
          </a:prstGeom>
          <a:solidFill>
            <a:schemeClr val="bg1"/>
          </a:solidFill>
          <a:ln w="9525" algn="ctr">
            <a:noFill/>
            <a:miter lim="800000"/>
            <a:headEnd/>
            <a:tailEnd/>
          </a:ln>
          <a:effectLst/>
        </p:spPr>
        <p:txBody>
          <a:bodyPr wrap="square" lIns="82058" tIns="41029" rIns="82058" bIns="41029">
            <a:spAutoFit/>
          </a:bodyPr>
          <a:lstStyle/>
          <a:p>
            <a:pPr defTabSz="914608"/>
            <a:r>
              <a:rPr lang="en-US" sz="1050" b="1" dirty="0">
                <a:latin typeface="Times New Roman" pitchFamily="18" charset="0"/>
              </a:rPr>
              <a:t>a  </a:t>
            </a:r>
            <a:r>
              <a:rPr lang="en-US" sz="1050" dirty="0">
                <a:latin typeface="Times New Roman" pitchFamily="18" charset="0"/>
              </a:rPr>
              <a:t>The 800,000-year records of atmospheric carbon dioxide (red; parts per million, </a:t>
            </a:r>
            <a:r>
              <a:rPr lang="en-US" sz="1050" dirty="0" err="1">
                <a:latin typeface="Times New Roman" pitchFamily="18" charset="0"/>
              </a:rPr>
              <a:t>p.p.m</a:t>
            </a:r>
            <a:r>
              <a:rPr lang="en-US" sz="1050" dirty="0">
                <a:latin typeface="Times New Roman" pitchFamily="18" charset="0"/>
              </a:rPr>
              <a:t>.) and methane (green; parts per billion, </a:t>
            </a:r>
            <a:r>
              <a:rPr lang="en-US" sz="1050" dirty="0" err="1">
                <a:latin typeface="Times New Roman" pitchFamily="18" charset="0"/>
              </a:rPr>
              <a:t>p.p.b</a:t>
            </a:r>
            <a:r>
              <a:rPr lang="en-US" sz="1050" dirty="0">
                <a:latin typeface="Times New Roman" pitchFamily="18" charset="0"/>
              </a:rPr>
              <a:t>.) from the EPICA Dome C ice core together with a temperature reconstruction (relative to the average of the past millennium) based on the deuterium–hydrogen ratio of the ice, reinforce the tight coupling between greenhouse-gas concentrations and climate observed in previous, shorter records. </a:t>
            </a:r>
            <a:r>
              <a:rPr lang="en-US" sz="1050" dirty="0" smtClean="0">
                <a:latin typeface="Times New Roman" pitchFamily="18" charset="0"/>
              </a:rPr>
              <a:t>Concentrations </a:t>
            </a:r>
            <a:r>
              <a:rPr lang="en-US" sz="1050" dirty="0">
                <a:latin typeface="Times New Roman" pitchFamily="18" charset="0"/>
              </a:rPr>
              <a:t>of greenhouse gases in the modern atmosphere are highly anomalous with respect to natural greenhouse-gas variations (present-day concentrations are around 380 </a:t>
            </a:r>
            <a:r>
              <a:rPr lang="en-US" sz="1050" dirty="0" err="1">
                <a:latin typeface="Times New Roman" pitchFamily="18" charset="0"/>
              </a:rPr>
              <a:t>p.p.m</a:t>
            </a:r>
            <a:r>
              <a:rPr lang="en-US" sz="1050" dirty="0">
                <a:latin typeface="Times New Roman" pitchFamily="18" charset="0"/>
              </a:rPr>
              <a:t>. for carbon dioxide and 1,800 </a:t>
            </a:r>
            <a:r>
              <a:rPr lang="en-US" sz="1050" dirty="0" err="1">
                <a:latin typeface="Times New Roman" pitchFamily="18" charset="0"/>
              </a:rPr>
              <a:t>p.p.b</a:t>
            </a:r>
            <a:r>
              <a:rPr lang="en-US" sz="1050" dirty="0">
                <a:latin typeface="Times New Roman" pitchFamily="18" charset="0"/>
              </a:rPr>
              <a:t>. for methane).</a:t>
            </a:r>
          </a:p>
          <a:p>
            <a:pPr defTabSz="914608"/>
            <a:r>
              <a:rPr lang="en-US" sz="1050" b="1" dirty="0">
                <a:latin typeface="Times New Roman" pitchFamily="18" charset="0"/>
              </a:rPr>
              <a:t>b </a:t>
            </a:r>
            <a:r>
              <a:rPr lang="en-US" sz="1050" dirty="0">
                <a:latin typeface="Times New Roman" pitchFamily="18" charset="0"/>
              </a:rPr>
              <a:t> The carbon dioxide and methane trends from the past 2,000 years</a:t>
            </a:r>
            <a:r>
              <a:rPr lang="en-US" sz="1050" dirty="0" smtClean="0">
                <a:latin typeface="Times New Roman" pitchFamily="18" charset="0"/>
              </a:rPr>
              <a:t>.</a:t>
            </a:r>
            <a:endParaRPr lang="en-US" sz="1050" dirty="0">
              <a:latin typeface="Times New Roman" pitchFamily="18" charset="0"/>
            </a:endParaRPr>
          </a:p>
          <a:p>
            <a:pPr defTabSz="914608"/>
            <a:r>
              <a:rPr lang="en-US" sz="1050" dirty="0" smtClean="0">
                <a:latin typeface="Times New Roman" pitchFamily="18" charset="0"/>
              </a:rPr>
              <a:t>E.J. </a:t>
            </a:r>
            <a:r>
              <a:rPr lang="en-US" sz="1050" dirty="0">
                <a:latin typeface="Times New Roman" pitchFamily="18" charset="0"/>
              </a:rPr>
              <a:t>Brook, Nature </a:t>
            </a:r>
            <a:r>
              <a:rPr lang="en-US" sz="1050" b="1" dirty="0">
                <a:latin typeface="Times New Roman" pitchFamily="18" charset="0"/>
              </a:rPr>
              <a:t>453</a:t>
            </a:r>
            <a:r>
              <a:rPr lang="en-US" sz="1050" dirty="0">
                <a:latin typeface="Times New Roman" pitchFamily="18" charset="0"/>
              </a:rPr>
              <a:t>, 291 (2008).</a:t>
            </a:r>
          </a:p>
        </p:txBody>
      </p:sp>
      <p:sp>
        <p:nvSpPr>
          <p:cNvPr id="17"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pPr algn="ctr"/>
              <a:t>40</a:t>
            </a:fld>
            <a:endParaRPr lang="en-US" sz="1200" dirty="0"/>
          </a:p>
        </p:txBody>
      </p:sp>
    </p:spTree>
    <p:extLst>
      <p:ext uri="{BB962C8B-B14F-4D97-AF65-F5344CB8AC3E}">
        <p14:creationId xmlns:p14="http://schemas.microsoft.com/office/powerpoint/2010/main" xmlns="" val="2488765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9"/>
          <p:cNvSpPr>
            <a:spLocks noGrp="1"/>
          </p:cNvSpPr>
          <p:nvPr>
            <p:ph type="sldNum" sz="quarter" idx="11"/>
          </p:nvPr>
        </p:nvSpPr>
        <p:spPr bwMode="auto">
          <a:prstGeom prst="rect">
            <a:avLst/>
          </a:prstGeom>
        </p:spPr>
        <p:txBody>
          <a:bodyPr vert="horz" lIns="91440" tIns="45720" rIns="91440" bIns="45720" rtlCol="0" anchor="ctr"/>
          <a:lstStyle/>
          <a:p>
            <a:pPr algn="ctr"/>
            <a:fld id="{90944929-F3F1-48F8-BC26-BA0BFE417CEF}" type="slidenum">
              <a:rPr lang="en-US" sz="1200"/>
              <a:pPr algn="ctr"/>
              <a:t>41</a:t>
            </a:fld>
            <a:endParaRPr lang="en-US" sz="1200" dirty="0"/>
          </a:p>
        </p:txBody>
      </p:sp>
      <p:sp>
        <p:nvSpPr>
          <p:cNvPr id="28674" name="Title 5"/>
          <p:cNvSpPr>
            <a:spLocks noGrp="1"/>
          </p:cNvSpPr>
          <p:nvPr>
            <p:ph type="title" idx="4294967295"/>
          </p:nvPr>
        </p:nvSpPr>
        <p:spPr>
          <a:xfrm>
            <a:off x="458788" y="2331151"/>
            <a:ext cx="8229600" cy="1144907"/>
          </a:xfrm>
          <a:noFill/>
          <a:ln w="9525">
            <a:noFill/>
            <a:miter lim="800000"/>
            <a:headEnd/>
            <a:tailEnd/>
          </a:ln>
        </p:spPr>
        <p:txBody>
          <a:bodyPr vert="horz" wrap="square" lIns="91418" tIns="45709" rIns="91418" bIns="45709" numCol="1" anchor="ctr" anchorCtr="0" compatLnSpc="1">
            <a:prstTxWarp prst="textNoShape">
              <a:avLst/>
            </a:prstTxWarp>
            <a:spAutoFit/>
          </a:bodyPr>
          <a:lstStyle/>
          <a:p>
            <a:pPr defTabSz="914608">
              <a:lnSpc>
                <a:spcPct val="95000"/>
              </a:lnSpc>
              <a:tabLst>
                <a:tab pos="1696726" algn="l"/>
              </a:tabLst>
            </a:pPr>
            <a:r>
              <a:rPr lang="en-US" sz="3600" b="1" dirty="0" smtClean="0">
                <a:solidFill>
                  <a:srgbClr val="FF0000"/>
                </a:solidFill>
                <a:effectLst>
                  <a:outerShdw blurRad="38100" dist="38100" dir="2700000" algn="tl">
                    <a:srgbClr val="C0C0C0"/>
                  </a:outerShdw>
                </a:effectLst>
                <a:ea typeface="+mn-ea"/>
                <a:cs typeface="+mn-cs"/>
              </a:rPr>
              <a:t>One small step:</a:t>
            </a:r>
            <a:br>
              <a:rPr lang="en-US" sz="3600" b="1" dirty="0" smtClean="0">
                <a:solidFill>
                  <a:srgbClr val="FF0000"/>
                </a:solidFill>
                <a:effectLst>
                  <a:outerShdw blurRad="38100" dist="38100" dir="2700000" algn="tl">
                    <a:srgbClr val="C0C0C0"/>
                  </a:outerShdw>
                </a:effectLst>
                <a:ea typeface="+mn-ea"/>
                <a:cs typeface="+mn-cs"/>
              </a:rPr>
            </a:br>
            <a:r>
              <a:rPr lang="en-US" sz="3600" b="1" dirty="0" smtClean="0">
                <a:solidFill>
                  <a:srgbClr val="FF0000"/>
                </a:solidFill>
                <a:effectLst>
                  <a:outerShdw blurRad="38100" dist="38100" dir="2700000" algn="tl">
                    <a:srgbClr val="C0C0C0"/>
                  </a:outerShdw>
                </a:effectLst>
                <a:ea typeface="+mn-ea"/>
                <a:cs typeface="+mn-cs"/>
              </a:rPr>
              <a:t>Let’s buy some new light bulbs.</a:t>
            </a:r>
            <a:endParaRPr lang="en-US" sz="3600" b="1" dirty="0">
              <a:solidFill>
                <a:srgbClr val="FF0000"/>
              </a:solidFill>
              <a:effectLst>
                <a:outerShdw blurRad="38100" dist="38100" dir="2700000" algn="tl">
                  <a:srgbClr val="C0C0C0"/>
                </a:outerShdw>
              </a:effectLst>
              <a:ea typeface="+mn-ea"/>
              <a:cs typeface="+mn-cs"/>
            </a:endParaRPr>
          </a:p>
        </p:txBody>
      </p:sp>
    </p:spTree>
    <p:extLst>
      <p:ext uri="{BB962C8B-B14F-4D97-AF65-F5344CB8AC3E}">
        <p14:creationId xmlns:p14="http://schemas.microsoft.com/office/powerpoint/2010/main" xmlns="" val="78410554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21917"/>
            <a:ext cx="9144000" cy="889000"/>
          </a:xfrm>
          <a:prstGeom prst="rect">
            <a:avLst/>
          </a:prstGeom>
          <a:noFill/>
          <a:ln w="9525" algn="ctr">
            <a:noFill/>
            <a:miter lim="800000"/>
            <a:headEnd/>
            <a:tailEnd/>
          </a:ln>
        </p:spPr>
        <p:txBody>
          <a:bodyPr lIns="93503" tIns="46752" rIns="93503" bIns="46752"/>
          <a:lstStyle/>
          <a:p>
            <a:pPr algn="ctr" defTabSz="820738">
              <a:lnSpc>
                <a:spcPct val="90000"/>
              </a:lnSpc>
              <a:defRPr/>
            </a:pPr>
            <a:r>
              <a:rPr lang="en-US" sz="2200" b="1" dirty="0">
                <a:solidFill>
                  <a:srgbClr val="004B32"/>
                </a:solidFill>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Overall Efficiency of an Incandescent Bulb </a:t>
            </a:r>
            <a:r>
              <a:rPr lang="en-US" sz="2400" dirty="0" smtClean="0">
                <a:solidFill>
                  <a:srgbClr val="004B32"/>
                </a:solidFill>
                <a:latin typeface="Arial" pitchFamily="34" charset="0"/>
                <a:ea typeface="+mj-ea"/>
                <a:cs typeface="Arial" pitchFamily="34" charset="0"/>
                <a:sym typeface="Symbol" pitchFamily="18" charset="2"/>
              </a:rPr>
              <a:t> 2%</a:t>
            </a:r>
            <a:endParaRPr lang="en-US" sz="2400" dirty="0">
              <a:solidFill>
                <a:srgbClr val="004B32"/>
              </a:solidFill>
              <a:latin typeface="Arial" pitchFamily="34" charset="0"/>
              <a:ea typeface="+mj-ea"/>
              <a:cs typeface="Arial" pitchFamily="34" charset="0"/>
            </a:endParaRPr>
          </a:p>
          <a:p>
            <a:pPr algn="ctr" defTabSz="820738">
              <a:lnSpc>
                <a:spcPct val="90000"/>
              </a:lnSpc>
              <a:defRPr/>
            </a:pPr>
            <a:r>
              <a:rPr lang="en-US" dirty="0" smtClean="0">
                <a:solidFill>
                  <a:srgbClr val="004B32"/>
                </a:solidFill>
                <a:latin typeface="Arial" pitchFamily="34" charset="0"/>
                <a:cs typeface="Arial" pitchFamily="34" charset="0"/>
              </a:rPr>
              <a:t>Lighting accounts for 22% of all electricity usage in the U.S.</a:t>
            </a:r>
            <a:endParaRPr lang="en-US" sz="2400" dirty="0">
              <a:solidFill>
                <a:srgbClr val="004B32"/>
              </a:solidFill>
              <a:latin typeface="Arial" pitchFamily="34" charset="0"/>
              <a:cs typeface="Arial" pitchFamily="34" charset="0"/>
            </a:endParaRPr>
          </a:p>
        </p:txBody>
      </p:sp>
      <p:pic>
        <p:nvPicPr>
          <p:cNvPr id="7" name="Picture 4" descr="NAS_Energy_cover"/>
          <p:cNvPicPr>
            <a:picLocks noChangeAspect="1" noChangeArrowheads="1"/>
          </p:cNvPicPr>
          <p:nvPr/>
        </p:nvPicPr>
        <p:blipFill>
          <a:blip r:embed="rId2" cstate="print"/>
          <a:srcRect/>
          <a:stretch>
            <a:fillRect/>
          </a:stretch>
        </p:blipFill>
        <p:spPr bwMode="auto">
          <a:xfrm>
            <a:off x="0" y="5741614"/>
            <a:ext cx="1150216" cy="1116386"/>
          </a:xfrm>
          <a:prstGeom prst="rect">
            <a:avLst/>
          </a:prstGeom>
          <a:noFill/>
        </p:spPr>
      </p:pic>
      <p:sp>
        <p:nvSpPr>
          <p:cNvPr id="8" name="Rectangle 14"/>
          <p:cNvSpPr>
            <a:spLocks noChangeArrowheads="1"/>
          </p:cNvSpPr>
          <p:nvPr/>
        </p:nvSpPr>
        <p:spPr bwMode="auto">
          <a:xfrm>
            <a:off x="2651126" y="2876923"/>
            <a:ext cx="878897" cy="296956"/>
          </a:xfrm>
          <a:prstGeom prst="rect">
            <a:avLst/>
          </a:prstGeom>
          <a:solidFill>
            <a:schemeClr val="bg1"/>
          </a:solidFill>
          <a:ln w="19050" algn="ctr">
            <a:noFill/>
            <a:miter lim="800000"/>
            <a:headEnd/>
            <a:tailEnd/>
          </a:ln>
          <a:effectLst/>
        </p:spPr>
        <p:txBody>
          <a:bodyPr wrap="none" lIns="82058" tIns="41029" rIns="82058" bIns="41029" anchor="ctr"/>
          <a:lstStyle/>
          <a:p>
            <a:endParaRPr lang="en-US"/>
          </a:p>
        </p:txBody>
      </p:sp>
      <p:sp>
        <p:nvSpPr>
          <p:cNvPr id="12" name="Oval 16"/>
          <p:cNvSpPr>
            <a:spLocks noChangeArrowheads="1"/>
          </p:cNvSpPr>
          <p:nvPr/>
        </p:nvSpPr>
        <p:spPr bwMode="auto">
          <a:xfrm>
            <a:off x="157478" y="2443121"/>
            <a:ext cx="2140239" cy="579904"/>
          </a:xfrm>
          <a:prstGeom prst="ellipse">
            <a:avLst/>
          </a:prstGeom>
          <a:solidFill>
            <a:schemeClr val="bg1"/>
          </a:solidFill>
          <a:ln w="28575" algn="ctr">
            <a:solidFill>
              <a:srgbClr val="FF0000"/>
            </a:solidFill>
            <a:round/>
            <a:headEnd/>
            <a:tailEnd/>
          </a:ln>
          <a:effectLst/>
        </p:spPr>
        <p:txBody>
          <a:bodyPr wrap="none" lIns="82058" tIns="41029" rIns="82058" bIns="41029" anchor="ctr"/>
          <a:lstStyle/>
          <a:p>
            <a:endParaRPr lang="en-US"/>
          </a:p>
        </p:txBody>
      </p:sp>
      <p:sp>
        <p:nvSpPr>
          <p:cNvPr id="13" name="Text Box 13"/>
          <p:cNvSpPr txBox="1">
            <a:spLocks noChangeArrowheads="1"/>
          </p:cNvSpPr>
          <p:nvPr/>
        </p:nvSpPr>
        <p:spPr bwMode="auto">
          <a:xfrm>
            <a:off x="350954" y="2510107"/>
            <a:ext cx="1778001" cy="470647"/>
          </a:xfrm>
          <a:prstGeom prst="rect">
            <a:avLst/>
          </a:prstGeom>
          <a:noFill/>
          <a:ln w="19050" algn="ctr">
            <a:noFill/>
            <a:miter lim="800000"/>
            <a:headEnd/>
            <a:tailEnd/>
          </a:ln>
          <a:effectLst/>
        </p:spPr>
        <p:txBody>
          <a:bodyPr wrap="square" lIns="82058" tIns="41029" rIns="82058" bIns="41029">
            <a:spAutoFit/>
          </a:bodyPr>
          <a:lstStyle/>
          <a:p>
            <a:pPr defTabSz="914608">
              <a:lnSpc>
                <a:spcPct val="90000"/>
              </a:lnSpc>
              <a:spcBef>
                <a:spcPct val="0"/>
              </a:spcBef>
            </a:pPr>
            <a:r>
              <a:rPr lang="en-US" sz="1400" b="1" dirty="0">
                <a:solidFill>
                  <a:schemeClr val="tx1"/>
                </a:solidFill>
              </a:rPr>
              <a:t>Energy content of coal:  100 units</a:t>
            </a:r>
          </a:p>
        </p:txBody>
      </p:sp>
      <p:sp>
        <p:nvSpPr>
          <p:cNvPr id="15" name="Slide Number Placeholder 14"/>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42</a:t>
            </a:fld>
            <a:endParaRPr lang="en-US" sz="1200" dirty="0"/>
          </a:p>
        </p:txBody>
      </p:sp>
      <p:grpSp>
        <p:nvGrpSpPr>
          <p:cNvPr id="3" name="Group 2"/>
          <p:cNvGrpSpPr/>
          <p:nvPr/>
        </p:nvGrpSpPr>
        <p:grpSpPr>
          <a:xfrm>
            <a:off x="2186105" y="879847"/>
            <a:ext cx="6619918" cy="5235949"/>
            <a:chOff x="2221014" y="768818"/>
            <a:chExt cx="6619918" cy="5235949"/>
          </a:xfrm>
        </p:grpSpPr>
        <p:pic>
          <p:nvPicPr>
            <p:cNvPr id="5" name="Picture 2" descr="Energy_loss lighter"/>
            <p:cNvPicPr preferRelativeResize="0">
              <a:picLocks noChangeAspect="1" noChangeArrowheads="1"/>
            </p:cNvPicPr>
            <p:nvPr/>
          </p:nvPicPr>
          <p:blipFill>
            <a:blip r:embed="rId3" cstate="print"/>
            <a:srcRect/>
            <a:stretch>
              <a:fillRect/>
            </a:stretch>
          </p:blipFill>
          <p:spPr bwMode="auto">
            <a:xfrm>
              <a:off x="2587626" y="768818"/>
              <a:ext cx="6253306" cy="5235949"/>
            </a:xfrm>
            <a:prstGeom prst="rect">
              <a:avLst/>
            </a:prstGeom>
            <a:noFill/>
          </p:spPr>
        </p:pic>
        <p:sp>
          <p:nvSpPr>
            <p:cNvPr id="2" name="Rectangle 1"/>
            <p:cNvSpPr/>
            <p:nvPr/>
          </p:nvSpPr>
          <p:spPr>
            <a:xfrm>
              <a:off x="2221014" y="3560618"/>
              <a:ext cx="2147353" cy="171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utoShape 18"/>
          <p:cNvSpPr>
            <a:spLocks noChangeArrowheads="1"/>
          </p:cNvSpPr>
          <p:nvPr/>
        </p:nvSpPr>
        <p:spPr bwMode="auto">
          <a:xfrm rot="19244919">
            <a:off x="2255463" y="2467645"/>
            <a:ext cx="519545" cy="294154"/>
          </a:xfrm>
          <a:prstGeom prst="rightArrow">
            <a:avLst>
              <a:gd name="adj1" fmla="val 50000"/>
              <a:gd name="adj2" fmla="val 42857"/>
            </a:avLst>
          </a:prstGeom>
          <a:solidFill>
            <a:srgbClr val="FF0000"/>
          </a:solidFill>
          <a:ln w="19050" algn="ctr">
            <a:solidFill>
              <a:srgbClr val="FF0000"/>
            </a:solidFill>
            <a:miter lim="800000"/>
            <a:headEnd/>
            <a:tailEnd/>
          </a:ln>
          <a:effectLst/>
        </p:spPr>
        <p:txBody>
          <a:bodyPr wrap="none" lIns="82058" tIns="41029" rIns="82058" bIns="41029" anchor="ctr"/>
          <a:lstStyle/>
          <a:p>
            <a:endParaRPr lang="en-US"/>
          </a:p>
        </p:txBody>
      </p:sp>
      <p:sp>
        <p:nvSpPr>
          <p:cNvPr id="9" name="Text Box 15"/>
          <p:cNvSpPr txBox="1">
            <a:spLocks noChangeArrowheads="1"/>
          </p:cNvSpPr>
          <p:nvPr/>
        </p:nvSpPr>
        <p:spPr bwMode="auto">
          <a:xfrm>
            <a:off x="3415868" y="5643376"/>
            <a:ext cx="1904999" cy="470647"/>
          </a:xfrm>
          <a:prstGeom prst="rect">
            <a:avLst/>
          </a:prstGeom>
          <a:solidFill>
            <a:schemeClr val="bg1"/>
          </a:solidFill>
          <a:ln w="19050" algn="ctr">
            <a:noFill/>
            <a:miter lim="800000"/>
            <a:headEnd/>
            <a:tailEnd/>
          </a:ln>
          <a:effectLst/>
        </p:spPr>
        <p:txBody>
          <a:bodyPr wrap="square" lIns="82058" tIns="41029" rIns="82058" bIns="41029">
            <a:spAutoFit/>
          </a:bodyPr>
          <a:lstStyle/>
          <a:p>
            <a:pPr algn="ctr" defTabSz="914608">
              <a:lnSpc>
                <a:spcPct val="90000"/>
              </a:lnSpc>
              <a:spcBef>
                <a:spcPct val="0"/>
              </a:spcBef>
            </a:pPr>
            <a:r>
              <a:rPr lang="en-US" sz="1400" b="1" dirty="0">
                <a:solidFill>
                  <a:schemeClr val="tx1"/>
                </a:solidFill>
              </a:rPr>
              <a:t>2 units of energy </a:t>
            </a:r>
            <a:r>
              <a:rPr lang="en-US" sz="1400" b="1" dirty="0" smtClean="0">
                <a:solidFill>
                  <a:schemeClr val="tx1"/>
                </a:solidFill>
              </a:rPr>
              <a:t/>
            </a:r>
            <a:br>
              <a:rPr lang="en-US" sz="1400" b="1" dirty="0" smtClean="0">
                <a:solidFill>
                  <a:schemeClr val="tx1"/>
                </a:solidFill>
              </a:rPr>
            </a:br>
            <a:r>
              <a:rPr lang="en-US" sz="1400" b="1" dirty="0" smtClean="0">
                <a:solidFill>
                  <a:schemeClr val="tx1"/>
                </a:solidFill>
              </a:rPr>
              <a:t>in </a:t>
            </a:r>
            <a:r>
              <a:rPr lang="en-US" sz="1400" b="1" dirty="0">
                <a:solidFill>
                  <a:schemeClr val="tx1"/>
                </a:solidFill>
              </a:rPr>
              <a:t>light output</a:t>
            </a:r>
          </a:p>
        </p:txBody>
      </p:sp>
      <p:sp>
        <p:nvSpPr>
          <p:cNvPr id="10" name="Oval 17"/>
          <p:cNvSpPr>
            <a:spLocks noChangeArrowheads="1"/>
          </p:cNvSpPr>
          <p:nvPr/>
        </p:nvSpPr>
        <p:spPr bwMode="auto">
          <a:xfrm>
            <a:off x="3314700" y="5592950"/>
            <a:ext cx="2107334" cy="571500"/>
          </a:xfrm>
          <a:prstGeom prst="ellipse">
            <a:avLst/>
          </a:prstGeom>
          <a:noFill/>
          <a:ln w="28575" algn="ctr">
            <a:solidFill>
              <a:srgbClr val="FF0000"/>
            </a:solidFill>
            <a:round/>
            <a:headEnd/>
            <a:tailEnd/>
          </a:ln>
          <a:effectLst/>
        </p:spPr>
        <p:txBody>
          <a:bodyPr wrap="none" lIns="82058" tIns="41029" rIns="82058" bIns="41029" anchor="ctr"/>
          <a:lstStyle/>
          <a:p>
            <a:endParaRPr lang="en-US"/>
          </a:p>
        </p:txBody>
      </p:sp>
      <p:grpSp>
        <p:nvGrpSpPr>
          <p:cNvPr id="24" name="Group 23"/>
          <p:cNvGrpSpPr/>
          <p:nvPr/>
        </p:nvGrpSpPr>
        <p:grpSpPr>
          <a:xfrm>
            <a:off x="638466" y="1360970"/>
            <a:ext cx="8305939" cy="5160007"/>
            <a:chOff x="575108" y="1386189"/>
            <a:chExt cx="8305939" cy="5160007"/>
          </a:xfrm>
        </p:grpSpPr>
        <p:grpSp>
          <p:nvGrpSpPr>
            <p:cNvPr id="14" name="Group 13"/>
            <p:cNvGrpSpPr/>
            <p:nvPr/>
          </p:nvGrpSpPr>
          <p:grpSpPr>
            <a:xfrm>
              <a:off x="575108" y="1386189"/>
              <a:ext cx="8305938" cy="5160007"/>
              <a:chOff x="5714279" y="3842586"/>
              <a:chExt cx="4558434" cy="2831896"/>
            </a:xfrm>
          </p:grpSpPr>
          <p:pic>
            <p:nvPicPr>
              <p:cNvPr id="20" name="Picture 2" descr="Energy_loss lighter"/>
              <p:cNvPicPr preferRelativeResize="0">
                <a:picLocks noChangeAspect="1" noChangeArrowheads="1"/>
              </p:cNvPicPr>
              <p:nvPr/>
            </p:nvPicPr>
            <p:blipFill rotWithShape="1">
              <a:blip r:embed="rId3" cstate="print"/>
              <a:srcRect l="26173" t="46680" r="930"/>
              <a:stretch/>
            </p:blipFill>
            <p:spPr bwMode="auto">
              <a:xfrm>
                <a:off x="5714279" y="3882682"/>
                <a:ext cx="4558434" cy="2791800"/>
              </a:xfrm>
              <a:prstGeom prst="rect">
                <a:avLst/>
              </a:prstGeom>
              <a:noFill/>
            </p:spPr>
          </p:pic>
          <p:sp>
            <p:nvSpPr>
              <p:cNvPr id="4" name="Rectangle 3"/>
              <p:cNvSpPr/>
              <p:nvPr/>
            </p:nvSpPr>
            <p:spPr>
              <a:xfrm rot="2386977">
                <a:off x="9086199" y="3842586"/>
                <a:ext cx="1066800" cy="41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575109" y="1459248"/>
              <a:ext cx="8305938" cy="50869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5345499" y="5717163"/>
            <a:ext cx="3412959" cy="646331"/>
          </a:xfrm>
          <a:prstGeom prst="rect">
            <a:avLst/>
          </a:prstGeom>
          <a:noFill/>
          <a:ln w="19050">
            <a:solidFill>
              <a:schemeClr val="tx1"/>
            </a:solidFill>
          </a:ln>
        </p:spPr>
        <p:txBody>
          <a:bodyPr wrap="square" rtlCol="0">
            <a:spAutoFit/>
          </a:bodyPr>
          <a:lstStyle/>
          <a:p>
            <a:r>
              <a:rPr lang="en-US" b="1" dirty="0" smtClean="0">
                <a:latin typeface="Arial Narrow" pitchFamily="34" charset="0"/>
              </a:rPr>
              <a:t>Question:  Do you know how many light bulbs are in your house?</a:t>
            </a:r>
            <a:endParaRPr lang="en-US" b="1" dirty="0">
              <a:latin typeface="Arial Narrow" pitchFamily="34" charset="0"/>
            </a:endParaRPr>
          </a:p>
        </p:txBody>
      </p:sp>
    </p:spTree>
    <p:extLst>
      <p:ext uri="{BB962C8B-B14F-4D97-AF65-F5344CB8AC3E}">
        <p14:creationId xmlns:p14="http://schemas.microsoft.com/office/powerpoint/2010/main" xmlns="" val="1088736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Lighting Tutorial</a:t>
            </a:r>
            <a:endParaRPr lang="en-US" sz="1600" dirty="0">
              <a:solidFill>
                <a:srgbClr val="146737"/>
              </a:solidFill>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Footer Placeholder 8"/>
          <p:cNvSpPr>
            <a:spLocks noGrp="1"/>
          </p:cNvSpPr>
          <p:nvPr>
            <p:ph type="ftr" sz="quarter" idx="4294967295"/>
          </p:nvPr>
        </p:nvSpPr>
        <p:spPr>
          <a:xfrm>
            <a:off x="3124200" y="6353969"/>
            <a:ext cx="5334000" cy="365125"/>
          </a:xfrm>
          <a:prstGeom prst="rect">
            <a:avLst/>
          </a:prstGeom>
        </p:spPr>
        <p:txBody>
          <a:bodyPr/>
          <a:lstStyle/>
          <a:p>
            <a:pPr>
              <a:defRPr/>
            </a:pPr>
            <a:r>
              <a:rPr lang="en-US" dirty="0" smtClean="0">
                <a:latin typeface="Arial" pitchFamily="34" charset="0"/>
              </a:rPr>
              <a:t>Energy Facts 2012</a:t>
            </a:r>
            <a:endParaRPr lang="en-US" dirty="0">
              <a:latin typeface="Arial" pitchFamily="34" charset="0"/>
            </a:endParaRPr>
          </a:p>
        </p:txBody>
      </p:sp>
      <p:pic>
        <p:nvPicPr>
          <p:cNvPr id="70662" name="Picture 6" descr="http://0.static.wix.com/media/41079f_e719087968292f213e4b017461863ab3.jpg_102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546" y="-136526"/>
            <a:ext cx="9144000" cy="7108031"/>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Slide Number Placeholder 7"/>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43</a:t>
            </a:fld>
            <a:endParaRPr lang="en-US" dirty="0"/>
          </a:p>
        </p:txBody>
      </p:sp>
    </p:spTree>
    <p:extLst>
      <p:ext uri="{BB962C8B-B14F-4D97-AF65-F5344CB8AC3E}">
        <p14:creationId xmlns:p14="http://schemas.microsoft.com/office/powerpoint/2010/main" xmlns="" val="193276118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raphics8.nytimes.com/images/2008/01/09/garden/10lighting-900.jpg"/>
          <p:cNvPicPr>
            <a:picLocks noChangeAspect="1" noChangeArrowheads="1"/>
          </p:cNvPicPr>
          <p:nvPr/>
        </p:nvPicPr>
        <p:blipFill rotWithShape="1">
          <a:blip r:embed="rId2" cstate="print"/>
          <a:srcRect t="18489"/>
          <a:stretch/>
        </p:blipFill>
        <p:spPr bwMode="auto">
          <a:xfrm>
            <a:off x="80970" y="898168"/>
            <a:ext cx="4389001" cy="5235347"/>
          </a:xfrm>
          <a:prstGeom prst="rect">
            <a:avLst/>
          </a:prstGeom>
          <a:noFill/>
          <a:ln w="28575">
            <a:solidFill>
              <a:srgbClr val="FF0000"/>
            </a:solidFill>
          </a:ln>
        </p:spPr>
      </p:pic>
      <p:sp>
        <p:nvSpPr>
          <p:cNvPr id="2" name="Rectangle 1"/>
          <p:cNvSpPr/>
          <p:nvPr/>
        </p:nvSpPr>
        <p:spPr>
          <a:xfrm>
            <a:off x="3669606" y="828862"/>
            <a:ext cx="5281875" cy="5755422"/>
          </a:xfrm>
          <a:prstGeom prst="rect">
            <a:avLst/>
          </a:prstGeom>
          <a:solidFill>
            <a:srgbClr val="F7F7F6"/>
          </a:solidFill>
          <a:ln w="38100">
            <a:solidFill>
              <a:srgbClr val="FF0000"/>
            </a:solidFill>
          </a:ln>
        </p:spPr>
        <p:txBody>
          <a:bodyPr wrap="square">
            <a:spAutoFit/>
          </a:bodyPr>
          <a:lstStyle/>
          <a:p>
            <a:pPr marL="823912" indent="-285750">
              <a:spcAft>
                <a:spcPts val="800"/>
              </a:spcAft>
              <a:buClr>
                <a:srgbClr val="F20000"/>
              </a:buClr>
              <a:buFont typeface="Wingdings" pitchFamily="2" charset="2"/>
              <a:buChar char="Ø"/>
            </a:pPr>
            <a:r>
              <a:rPr lang="en-US" b="1" dirty="0">
                <a:solidFill>
                  <a:srgbClr val="F20000"/>
                </a:solidFill>
                <a:latin typeface="Arial" pitchFamily="34" charset="0"/>
                <a:cs typeface="Arial" pitchFamily="34" charset="0"/>
              </a:rPr>
              <a:t>Shape of glass bulb/size of base</a:t>
            </a:r>
            <a:r>
              <a:rPr lang="en-US" dirty="0">
                <a:solidFill>
                  <a:srgbClr val="F20000"/>
                </a:solidFill>
                <a:latin typeface="Arial" pitchFamily="34" charset="0"/>
                <a:cs typeface="Arial" pitchFamily="34" charset="0"/>
              </a:rPr>
              <a:t> </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Type</a:t>
            </a:r>
            <a:r>
              <a:rPr lang="en-US" b="1" dirty="0">
                <a:solidFill>
                  <a:srgbClr val="F20000"/>
                </a:solidFill>
                <a:latin typeface="Arial" pitchFamily="34" charset="0"/>
                <a:cs typeface="Arial" pitchFamily="34" charset="0"/>
              </a:rPr>
              <a:t>:</a:t>
            </a:r>
            <a:r>
              <a:rPr lang="en-US" dirty="0">
                <a:solidFill>
                  <a:srgbClr val="F20000"/>
                </a:solidFill>
                <a:latin typeface="Arial" pitchFamily="34" charset="0"/>
                <a:cs typeface="Arial" pitchFamily="34" charset="0"/>
              </a:rPr>
              <a:t> </a:t>
            </a:r>
            <a:r>
              <a:rPr lang="en-US" dirty="0" smtClean="0">
                <a:solidFill>
                  <a:srgbClr val="F20000"/>
                </a:solidFill>
                <a:latin typeface="Arial" pitchFamily="34" charset="0"/>
                <a:cs typeface="Arial" pitchFamily="34" charset="0"/>
              </a:rPr>
              <a:t> Incandescent</a:t>
            </a:r>
            <a:r>
              <a:rPr lang="en-US" dirty="0">
                <a:solidFill>
                  <a:srgbClr val="F20000"/>
                </a:solidFill>
                <a:latin typeface="Arial" pitchFamily="34" charset="0"/>
                <a:cs typeface="Arial" pitchFamily="34" charset="0"/>
              </a:rPr>
              <a:t>, </a:t>
            </a:r>
            <a:r>
              <a:rPr lang="en-US" dirty="0" smtClean="0">
                <a:solidFill>
                  <a:srgbClr val="F20000"/>
                </a:solidFill>
                <a:latin typeface="Arial" pitchFamily="34" charset="0"/>
                <a:cs typeface="Arial" pitchFamily="34" charset="0"/>
              </a:rPr>
              <a:t>halogen, fluorescent, LED</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Brightness </a:t>
            </a:r>
            <a:r>
              <a:rPr lang="en-US" b="1" dirty="0">
                <a:solidFill>
                  <a:srgbClr val="F20000"/>
                </a:solidFill>
                <a:latin typeface="Arial" pitchFamily="34" charset="0"/>
                <a:cs typeface="Arial" pitchFamily="34" charset="0"/>
              </a:rPr>
              <a:t>(</a:t>
            </a:r>
            <a:r>
              <a:rPr lang="en-US" b="1" dirty="0" smtClean="0">
                <a:solidFill>
                  <a:srgbClr val="F20000"/>
                </a:solidFill>
                <a:latin typeface="Arial" pitchFamily="34" charset="0"/>
                <a:cs typeface="Arial" pitchFamily="34" charset="0"/>
              </a:rPr>
              <a:t>lumens)</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Color (K)</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Color rendition index</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Energy </a:t>
            </a:r>
            <a:r>
              <a:rPr lang="en-US" b="1" dirty="0">
                <a:solidFill>
                  <a:srgbClr val="F20000"/>
                </a:solidFill>
                <a:latin typeface="Arial" pitchFamily="34" charset="0"/>
                <a:cs typeface="Arial" pitchFamily="34" charset="0"/>
              </a:rPr>
              <a:t>(</a:t>
            </a:r>
            <a:r>
              <a:rPr lang="en-US" b="1" dirty="0" smtClean="0">
                <a:solidFill>
                  <a:srgbClr val="F20000"/>
                </a:solidFill>
                <a:latin typeface="Arial" pitchFamily="34" charset="0"/>
                <a:cs typeface="Arial" pitchFamily="34" charset="0"/>
              </a:rPr>
              <a:t>watts)</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Efficacy (lumens/watt) … and …</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Efficiency (%)</a:t>
            </a:r>
            <a:endParaRPr lang="en-US" dirty="0" smtClean="0">
              <a:solidFill>
                <a:srgbClr val="F20000"/>
              </a:solidFill>
              <a:latin typeface="Arial" pitchFamily="34" charset="0"/>
              <a:cs typeface="Arial" pitchFamily="34" charset="0"/>
            </a:endParaRPr>
          </a:p>
          <a:p>
            <a:pPr marL="823912" indent="-285750">
              <a:spcAft>
                <a:spcPts val="800"/>
              </a:spcAft>
              <a:buClr>
                <a:srgbClr val="F20000"/>
              </a:buClr>
              <a:buFont typeface="Wingdings" pitchFamily="2" charset="2"/>
              <a:buChar char="Ø"/>
            </a:pPr>
            <a:r>
              <a:rPr lang="en-US" b="1" dirty="0">
                <a:solidFill>
                  <a:srgbClr val="F20000"/>
                </a:solidFill>
                <a:latin typeface="Arial" pitchFamily="34" charset="0"/>
                <a:cs typeface="Arial" pitchFamily="34" charset="0"/>
              </a:rPr>
              <a:t>Cost</a:t>
            </a: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Life expectancy (hours or years, sometimes assuming 1,000 hours/year)</a:t>
            </a:r>
            <a:endParaRPr lang="en-US" dirty="0">
              <a:solidFill>
                <a:srgbClr val="F20000"/>
              </a:solidFill>
              <a:latin typeface="Arial" pitchFamily="34" charset="0"/>
              <a:cs typeface="Arial" pitchFamily="34" charset="0"/>
            </a:endParaRP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Life cycle cost:</a:t>
            </a:r>
            <a:r>
              <a:rPr lang="en-US" dirty="0" smtClean="0">
                <a:solidFill>
                  <a:srgbClr val="F20000"/>
                </a:solidFill>
                <a:latin typeface="Arial" pitchFamily="34" charset="0"/>
                <a:cs typeface="Arial" pitchFamily="34" charset="0"/>
              </a:rPr>
              <a:t>  Initial purchase price and price of energy to operate</a:t>
            </a:r>
            <a:endParaRPr lang="en-US" dirty="0">
              <a:solidFill>
                <a:srgbClr val="F20000"/>
              </a:solidFill>
              <a:latin typeface="Arial" pitchFamily="34" charset="0"/>
              <a:cs typeface="Arial" pitchFamily="34" charset="0"/>
            </a:endParaRP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Health/Safety</a:t>
            </a:r>
            <a:endParaRPr lang="en-US" dirty="0">
              <a:solidFill>
                <a:srgbClr val="F20000"/>
              </a:solidFill>
              <a:latin typeface="Arial" pitchFamily="34" charset="0"/>
              <a:cs typeface="Arial" pitchFamily="34" charset="0"/>
            </a:endParaRPr>
          </a:p>
          <a:p>
            <a:pPr marL="823912" indent="-285750">
              <a:spcAft>
                <a:spcPts val="800"/>
              </a:spcAft>
              <a:buClr>
                <a:srgbClr val="F20000"/>
              </a:buClr>
              <a:buFont typeface="Wingdings" pitchFamily="2" charset="2"/>
              <a:buChar char="Ø"/>
            </a:pPr>
            <a:r>
              <a:rPr lang="en-US" b="1" dirty="0" smtClean="0">
                <a:solidFill>
                  <a:srgbClr val="F20000"/>
                </a:solidFill>
                <a:latin typeface="Arial" pitchFamily="34" charset="0"/>
                <a:cs typeface="Arial" pitchFamily="34" charset="0"/>
              </a:rPr>
              <a:t>Instant on/Buzz/Dimmable/3-Way</a:t>
            </a:r>
          </a:p>
        </p:txBody>
      </p:sp>
      <p:sp>
        <p:nvSpPr>
          <p:cNvPr id="4" name="Rectangle 2"/>
          <p:cNvSpPr>
            <a:spLocks noChangeArrowheads="1"/>
          </p:cNvSpPr>
          <p:nvPr/>
        </p:nvSpPr>
        <p:spPr bwMode="auto">
          <a:xfrm>
            <a:off x="33194" y="5982"/>
            <a:ext cx="8999682" cy="732584"/>
          </a:xfrm>
          <a:prstGeom prst="rect">
            <a:avLst/>
          </a:prstGeom>
          <a:noFill/>
          <a:ln w="9525" algn="ctr">
            <a:noFill/>
            <a:miter lim="800000"/>
            <a:headEnd/>
            <a:tailEnd/>
          </a:ln>
          <a:effectLst/>
        </p:spPr>
        <p:txBody>
          <a:bodyPr lIns="0" tIns="46735" rIns="0" bIns="46735"/>
          <a:lstStyle/>
          <a:p>
            <a:pPr marL="342900" indent="-342900" algn="ctr" defTabSz="820583">
              <a:lnSpc>
                <a:spcPct val="90000"/>
              </a:lnSpc>
              <a:defRPr/>
            </a:pPr>
            <a:r>
              <a:rPr lang="en-US" sz="2400" dirty="0" smtClean="0">
                <a:solidFill>
                  <a:srgbClr val="146737"/>
                </a:solidFill>
                <a:ea typeface="+mj-ea"/>
                <a:cs typeface="Arial" charset="0"/>
              </a:rPr>
              <a:t>Today consumers have many decisions </a:t>
            </a:r>
            <a:br>
              <a:rPr lang="en-US" sz="2400" dirty="0" smtClean="0">
                <a:solidFill>
                  <a:srgbClr val="146737"/>
                </a:solidFill>
                <a:ea typeface="+mj-ea"/>
                <a:cs typeface="Arial" charset="0"/>
              </a:rPr>
            </a:br>
            <a:r>
              <a:rPr lang="en-US" sz="2400" dirty="0" smtClean="0">
                <a:solidFill>
                  <a:srgbClr val="146737"/>
                </a:solidFill>
                <a:ea typeface="+mj-ea"/>
                <a:cs typeface="Arial" charset="0"/>
              </a:rPr>
              <a:t>to make when purchasing light bulbs</a:t>
            </a:r>
            <a:endParaRPr lang="en-US" sz="1600" dirty="0">
              <a:solidFill>
                <a:srgbClr val="146737"/>
              </a:solidFill>
            </a:endParaRPr>
          </a:p>
        </p:txBody>
      </p:sp>
      <p:sp>
        <p:nvSpPr>
          <p:cNvPr id="3" name="Action Button: Information 2">
            <a:hlinkClick r:id="rId3" action="ppaction://hlinksldjump" highlightClick="1"/>
          </p:cNvPr>
          <p:cNvSpPr/>
          <p:nvPr/>
        </p:nvSpPr>
        <p:spPr>
          <a:xfrm>
            <a:off x="3796352" y="1894996"/>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ction Button: Information 5">
            <a:hlinkClick r:id="rId4" action="ppaction://hlinksldjump" highlightClick="1"/>
          </p:cNvPr>
          <p:cNvSpPr/>
          <p:nvPr/>
        </p:nvSpPr>
        <p:spPr>
          <a:xfrm>
            <a:off x="3796352" y="2272398"/>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ction Button: Information 6">
            <a:hlinkClick r:id="rId5" action="ppaction://hlinksldjump" highlightClick="1"/>
          </p:cNvPr>
          <p:cNvSpPr/>
          <p:nvPr/>
        </p:nvSpPr>
        <p:spPr>
          <a:xfrm>
            <a:off x="3796352" y="2649800"/>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ction Button: Information 8">
            <a:hlinkClick r:id="rId6" action="ppaction://hlinksldjump" highlightClick="1"/>
          </p:cNvPr>
          <p:cNvSpPr/>
          <p:nvPr/>
        </p:nvSpPr>
        <p:spPr>
          <a:xfrm>
            <a:off x="3796352" y="3599984"/>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ction Button: Information 14">
            <a:hlinkClick r:id="rId7" action="ppaction://hlinksldjump" highlightClick="1"/>
          </p:cNvPr>
          <p:cNvSpPr/>
          <p:nvPr/>
        </p:nvSpPr>
        <p:spPr>
          <a:xfrm>
            <a:off x="3796352" y="1258964"/>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44</a:t>
            </a:fld>
            <a:endParaRPr lang="en-US" sz="1200" dirty="0">
              <a:latin typeface="Arial" pitchFamily="34" charset="0"/>
            </a:endParaRPr>
          </a:p>
        </p:txBody>
      </p:sp>
      <p:cxnSp>
        <p:nvCxnSpPr>
          <p:cNvPr id="18" name="Straight Connector 17"/>
          <p:cNvCxnSpPr/>
          <p:nvPr/>
        </p:nvCxnSpPr>
        <p:spPr>
          <a:xfrm>
            <a:off x="3952346" y="4278698"/>
            <a:ext cx="0" cy="20530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Action Button: Information 16">
            <a:hlinkClick r:id="rId8" action="ppaction://hlinksldjump" highlightClick="1"/>
          </p:cNvPr>
          <p:cNvSpPr/>
          <p:nvPr/>
        </p:nvSpPr>
        <p:spPr>
          <a:xfrm>
            <a:off x="3798284" y="4971584"/>
            <a:ext cx="308125" cy="278008"/>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15666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9" grpId="0" animBg="1"/>
      <p:bldP spid="15"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blog.purehome.com/wp-content/uploads/2011/06/light-bulb-type-infographi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25483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ction Button: Back or Previous 2">
            <a:hlinkClick r:id="rId3" action="ppaction://hlinksldjump" highlightClick="1"/>
          </p:cNvPr>
          <p:cNvSpPr/>
          <p:nvPr/>
        </p:nvSpPr>
        <p:spPr>
          <a:xfrm>
            <a:off x="4267201" y="6497783"/>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solidFill>
                  <a:schemeClr val="bg1"/>
                </a:solidFill>
                <a:latin typeface="Arial" pitchFamily="34" charset="0"/>
              </a:rPr>
              <a:pPr algn="ctr"/>
              <a:t>45</a:t>
            </a:fld>
            <a:endParaRPr lang="en-US" sz="1200" dirty="0">
              <a:solidFill>
                <a:schemeClr val="bg1"/>
              </a:solidFill>
              <a:latin typeface="Arial" pitchFamily="34" charset="0"/>
            </a:endParaRPr>
          </a:p>
        </p:txBody>
      </p:sp>
    </p:spTree>
    <p:extLst>
      <p:ext uri="{BB962C8B-B14F-4D97-AF65-F5344CB8AC3E}">
        <p14:creationId xmlns:p14="http://schemas.microsoft.com/office/powerpoint/2010/main" xmlns="" val="24438959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Brightness (lumens)</a:t>
            </a:r>
            <a:endParaRPr lang="en-US" sz="1600" dirty="0">
              <a:solidFill>
                <a:srgbClr val="146737"/>
              </a:solidFill>
            </a:endParaRPr>
          </a:p>
        </p:txBody>
      </p:sp>
      <p:sp>
        <p:nvSpPr>
          <p:cNvPr id="2" name="Rectangle 1"/>
          <p:cNvSpPr/>
          <p:nvPr/>
        </p:nvSpPr>
        <p:spPr>
          <a:xfrm>
            <a:off x="346360" y="956386"/>
            <a:ext cx="8382004" cy="5324535"/>
          </a:xfrm>
          <a:prstGeom prst="rect">
            <a:avLst/>
          </a:prstGeom>
        </p:spPr>
        <p:txBody>
          <a:bodyPr wrap="square">
            <a:spAutoFit/>
          </a:bodyPr>
          <a:lstStyle/>
          <a:p>
            <a:r>
              <a:rPr lang="en-US" sz="2000" dirty="0"/>
              <a:t>The lumen (symbol: lm) is the SI derived unit of luminous flux, a measure of the total "amount" of </a:t>
            </a:r>
            <a:r>
              <a:rPr lang="en-US" sz="2000" u="sng" dirty="0"/>
              <a:t>visible light</a:t>
            </a:r>
            <a:r>
              <a:rPr lang="en-US" sz="2000" dirty="0"/>
              <a:t> emitted by a source. </a:t>
            </a:r>
            <a:r>
              <a:rPr lang="en-US" sz="2000" u="sng" dirty="0"/>
              <a:t>Luminous flux </a:t>
            </a:r>
            <a:r>
              <a:rPr lang="en-US" sz="2000" u="sng" dirty="0" smtClean="0"/>
              <a:t>depends </a:t>
            </a:r>
            <a:r>
              <a:rPr lang="en-US" sz="2000" u="sng" dirty="0"/>
              <a:t>on nominal response of the human eye </a:t>
            </a:r>
            <a:r>
              <a:rPr lang="en-US" sz="2000" u="sng" dirty="0" smtClean="0"/>
              <a:t>to different wavelengths as </a:t>
            </a:r>
            <a:r>
              <a:rPr lang="en-US" sz="2000" u="sng" dirty="0"/>
              <a:t>represented </a:t>
            </a:r>
            <a:r>
              <a:rPr lang="en-US" sz="2000" u="sng" dirty="0" smtClean="0"/>
              <a:t>by the </a:t>
            </a:r>
            <a:r>
              <a:rPr lang="en-US" sz="2000" u="sng" dirty="0"/>
              <a:t>luminosity </a:t>
            </a:r>
            <a:r>
              <a:rPr lang="en-US" sz="2000" u="sng" dirty="0" smtClean="0"/>
              <a:t>function.</a:t>
            </a:r>
          </a:p>
          <a:p>
            <a:endParaRPr lang="en-US" sz="2000" dirty="0" smtClean="0"/>
          </a:p>
          <a:p>
            <a:endParaRPr lang="en-US" sz="2000" dirty="0"/>
          </a:p>
          <a:p>
            <a:pPr lvl="0"/>
            <a:endParaRPr lang="en-US" sz="2000" dirty="0" smtClean="0">
              <a:cs typeface="Arial" charset="0"/>
            </a:endParaRPr>
          </a:p>
          <a:p>
            <a:pPr lvl="0"/>
            <a:endParaRPr lang="en-US" sz="2000" dirty="0" smtClean="0">
              <a:cs typeface="Arial" charset="0"/>
            </a:endParaRPr>
          </a:p>
          <a:p>
            <a:pPr lvl="0"/>
            <a:endParaRPr lang="en-US" sz="2000" dirty="0">
              <a:cs typeface="Arial" charset="0"/>
            </a:endParaRPr>
          </a:p>
          <a:p>
            <a:pPr lvl="0"/>
            <a:endParaRPr lang="en-US" sz="2000" dirty="0">
              <a:cs typeface="Arial" charset="0"/>
            </a:endParaRPr>
          </a:p>
          <a:p>
            <a:pPr lvl="0"/>
            <a:endParaRPr lang="en-US" sz="2000" dirty="0" smtClean="0">
              <a:cs typeface="Arial" charset="0"/>
            </a:endParaRPr>
          </a:p>
          <a:p>
            <a:pPr lvl="0"/>
            <a:r>
              <a:rPr lang="en-US" sz="1400" dirty="0" smtClean="0">
                <a:cs typeface="Arial" charset="0"/>
              </a:rPr>
              <a:t>The </a:t>
            </a:r>
            <a:r>
              <a:rPr lang="en-US" sz="1400" dirty="0">
                <a:cs typeface="Arial" charset="0"/>
              </a:rPr>
              <a:t>lumen is defined in relation </a:t>
            </a:r>
            <a:r>
              <a:rPr lang="en-US" sz="1400" dirty="0" smtClean="0">
                <a:cs typeface="Arial" charset="0"/>
              </a:rPr>
              <a:t/>
            </a:r>
            <a:br>
              <a:rPr lang="en-US" sz="1400" dirty="0" smtClean="0">
                <a:cs typeface="Arial" charset="0"/>
              </a:rPr>
            </a:br>
            <a:r>
              <a:rPr lang="en-US" sz="1400" dirty="0" smtClean="0">
                <a:cs typeface="Arial" charset="0"/>
              </a:rPr>
              <a:t>to </a:t>
            </a:r>
            <a:r>
              <a:rPr lang="en-US" sz="1400" dirty="0">
                <a:cs typeface="Arial" charset="0"/>
              </a:rPr>
              <a:t>the candela as</a:t>
            </a:r>
          </a:p>
          <a:p>
            <a:pPr lvl="0"/>
            <a:endParaRPr lang="en-US" sz="1400" dirty="0">
              <a:cs typeface="Arial" charset="0"/>
            </a:endParaRPr>
          </a:p>
          <a:p>
            <a:pPr lvl="1" eaLnBrk="0" hangingPunct="0"/>
            <a:r>
              <a:rPr lang="en-US" sz="1400" dirty="0">
                <a:cs typeface="Arial" charset="0"/>
              </a:rPr>
              <a:t>1 lm = </a:t>
            </a:r>
            <a:r>
              <a:rPr lang="en-US" sz="1400" dirty="0">
                <a:solidFill>
                  <a:srgbClr val="FF0000"/>
                </a:solidFill>
                <a:cs typeface="Arial" charset="0"/>
              </a:rPr>
              <a:t>1 cd </a:t>
            </a:r>
            <a:r>
              <a:rPr lang="en-US" sz="1400" dirty="0">
                <a:cs typeface="Arial" charset="0"/>
              </a:rPr>
              <a:t>· </a:t>
            </a:r>
            <a:r>
              <a:rPr lang="en-US" sz="1400" dirty="0" err="1" smtClean="0">
                <a:cs typeface="Arial" charset="0"/>
              </a:rPr>
              <a:t>sr</a:t>
            </a:r>
            <a:endParaRPr lang="en-US" sz="1400" dirty="0" smtClean="0"/>
          </a:p>
          <a:p>
            <a:pPr eaLnBrk="0" hangingPunct="0"/>
            <a:endParaRPr lang="en-US" sz="1400" dirty="0"/>
          </a:p>
          <a:p>
            <a:pPr eaLnBrk="0" hangingPunct="0"/>
            <a:r>
              <a:rPr lang="en-US" sz="1400" dirty="0" smtClean="0"/>
              <a:t>The </a:t>
            </a:r>
            <a:r>
              <a:rPr lang="en-US" sz="1400" dirty="0"/>
              <a:t>candela is the luminous intensity, in a given direction, of a source that emits monochromatic radiation of frequency 540 x 10</a:t>
            </a:r>
            <a:r>
              <a:rPr lang="en-US" sz="1400" baseline="30000" dirty="0"/>
              <a:t>12</a:t>
            </a:r>
            <a:r>
              <a:rPr lang="en-US" sz="1400" dirty="0"/>
              <a:t> </a:t>
            </a:r>
            <a:r>
              <a:rPr lang="en-US" sz="1400" dirty="0" smtClean="0"/>
              <a:t>hertz (555 nm)  </a:t>
            </a:r>
            <a:r>
              <a:rPr lang="en-US" sz="1400" dirty="0"/>
              <a:t>and that has a radiant intensity in that direction of 1/683 watt per </a:t>
            </a:r>
            <a:r>
              <a:rPr lang="en-US" sz="1400" dirty="0" err="1"/>
              <a:t>steradian</a:t>
            </a:r>
            <a:r>
              <a:rPr lang="en-US" sz="1400" b="1" dirty="0"/>
              <a:t>.</a:t>
            </a:r>
            <a:endParaRPr lang="en-US" sz="1400" dirty="0" smtClean="0"/>
          </a:p>
        </p:txBody>
      </p:sp>
      <p:pic>
        <p:nvPicPr>
          <p:cNvPr id="68611" name="Picture 3" descr="File:CIE 1931 Luminosity.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66655" y="2356458"/>
            <a:ext cx="4502728" cy="3051403"/>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46</a:t>
            </a:fld>
            <a:endParaRPr lang="en-US" sz="1200" dirty="0">
              <a:latin typeface="Arial" pitchFamily="34" charset="0"/>
            </a:endParaRPr>
          </a:p>
        </p:txBody>
      </p:sp>
      <p:sp>
        <p:nvSpPr>
          <p:cNvPr id="12" name="Action Button: Back or Previous 11">
            <a:hlinkClick r:id="rId3" action="ppaction://hlinksldjump" highlightClick="1"/>
          </p:cNvPr>
          <p:cNvSpPr/>
          <p:nvPr/>
        </p:nvSpPr>
        <p:spPr>
          <a:xfrm>
            <a:off x="4267201" y="6497783"/>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3811390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47</a:t>
            </a:fld>
            <a:endParaRPr lang="en-US" sz="1200" dirty="0">
              <a:latin typeface="Arial" pitchFamily="34" charset="0"/>
            </a:endParaRPr>
          </a:p>
        </p:txBody>
      </p:sp>
      <p:pic>
        <p:nvPicPr>
          <p:cNvPr id="77826" name="Picture 2" descr="http://www.exo.net/~pauld/workshops/Stars/blackbody%20radiation%20star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8" y="1"/>
            <a:ext cx="1023461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650021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58" name="Picture 2" descr="http://myphotographylessons.com/wp-content/uploads/2011/10/Kelvin-Color-Temperature-Scale-Char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17380" y="1"/>
            <a:ext cx="6980208" cy="689311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48</a:t>
            </a:fld>
            <a:endParaRPr lang="en-US" sz="1200" dirty="0">
              <a:latin typeface="Arial" pitchFamily="34" charset="0"/>
            </a:endParaRPr>
          </a:p>
        </p:txBody>
      </p:sp>
    </p:spTree>
    <p:extLst>
      <p:ext uri="{BB962C8B-B14F-4D97-AF65-F5344CB8AC3E}">
        <p14:creationId xmlns:p14="http://schemas.microsoft.com/office/powerpoint/2010/main" xmlns="" val="35530921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upload.wikimedia.org/wikipedia/commons/6/6d/Color_temperature_comparison_of_5_CFL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40" y="0"/>
            <a:ext cx="9235440" cy="692658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780686" y="6043619"/>
            <a:ext cx="3946120" cy="646331"/>
          </a:xfrm>
          <a:prstGeom prst="rect">
            <a:avLst/>
          </a:prstGeom>
        </p:spPr>
        <p:txBody>
          <a:bodyPr wrap="square">
            <a:spAutoFit/>
          </a:bodyPr>
          <a:lstStyle/>
          <a:p>
            <a:pPr algn="ctr">
              <a:lnSpc>
                <a:spcPct val="90000"/>
              </a:lnSpc>
            </a:pPr>
            <a:r>
              <a:rPr lang="en-US" sz="2000" b="1" dirty="0" smtClean="0">
                <a:solidFill>
                  <a:schemeClr val="bg1"/>
                </a:solidFill>
                <a:latin typeface="+mn-lt"/>
              </a:rPr>
              <a:t>All </a:t>
            </a:r>
            <a:r>
              <a:rPr lang="en-US" sz="2000" b="1" dirty="0">
                <a:solidFill>
                  <a:schemeClr val="bg1"/>
                </a:solidFill>
                <a:latin typeface="+mn-lt"/>
              </a:rPr>
              <a:t>CFLs are 100 watt replacements, ranging from 23 to 26 watt</a:t>
            </a:r>
          </a:p>
        </p:txBody>
      </p:sp>
      <p:sp>
        <p:nvSpPr>
          <p:cNvPr id="4" name="Slide Number Placeholder 16"/>
          <p:cNvSpPr>
            <a:spLocks noGrp="1"/>
          </p:cNvSpPr>
          <p:nvPr>
            <p:ph type="sldNum" sz="quarter" idx="11"/>
          </p:nvPr>
        </p:nvSpPr>
        <p:spPr>
          <a:xfrm>
            <a:off x="8587176" y="6495638"/>
            <a:ext cx="381000" cy="365125"/>
          </a:xfrm>
        </p:spPr>
        <p:txBody>
          <a:bodyPr vert="horz" lIns="91440" tIns="45720" rIns="91440" bIns="45720" rtlCol="0" anchor="ctr"/>
          <a:lstStyle/>
          <a:p>
            <a:pPr algn="ctr"/>
            <a:fld id="{6EEA275D-5A49-48A8-817D-44C3EA0A3A2F}" type="slidenum">
              <a:rPr lang="en-US" sz="1200">
                <a:solidFill>
                  <a:schemeClr val="bg1"/>
                </a:solidFill>
                <a:latin typeface="Arial" pitchFamily="34" charset="0"/>
              </a:rPr>
              <a:pPr algn="ctr"/>
              <a:t>49</a:t>
            </a:fld>
            <a:endParaRPr lang="en-US" sz="1200" dirty="0">
              <a:solidFill>
                <a:schemeClr val="bg1"/>
              </a:solidFill>
              <a:latin typeface="Arial" pitchFamily="34" charset="0"/>
            </a:endParaRPr>
          </a:p>
        </p:txBody>
      </p:sp>
      <p:sp>
        <p:nvSpPr>
          <p:cNvPr id="3" name="Rectangle 2"/>
          <p:cNvSpPr/>
          <p:nvPr/>
        </p:nvSpPr>
        <p:spPr>
          <a:xfrm>
            <a:off x="871747" y="5215986"/>
            <a:ext cx="1777339" cy="923330"/>
          </a:xfrm>
          <a:prstGeom prst="rect">
            <a:avLst/>
          </a:prstGeom>
        </p:spPr>
        <p:txBody>
          <a:bodyPr wrap="square">
            <a:spAutoFit/>
          </a:bodyPr>
          <a:lstStyle/>
          <a:p>
            <a:pPr algn="ctr"/>
            <a:r>
              <a:rPr lang="en-US" b="1" dirty="0">
                <a:solidFill>
                  <a:schemeClr val="bg1"/>
                </a:solidFill>
              </a:rPr>
              <a:t>100 watt </a:t>
            </a:r>
            <a:r>
              <a:rPr lang="en-US" b="1" dirty="0" smtClean="0">
                <a:solidFill>
                  <a:schemeClr val="bg1"/>
                </a:solidFill>
              </a:rPr>
              <a:t/>
            </a:r>
            <a:br>
              <a:rPr lang="en-US" b="1" dirty="0" smtClean="0">
                <a:solidFill>
                  <a:schemeClr val="bg1"/>
                </a:solidFill>
              </a:rPr>
            </a:br>
            <a:r>
              <a:rPr lang="en-US" b="1" dirty="0" smtClean="0">
                <a:solidFill>
                  <a:schemeClr val="bg1"/>
                </a:solidFill>
              </a:rPr>
              <a:t>soft </a:t>
            </a:r>
            <a:r>
              <a:rPr lang="en-US" b="1" dirty="0">
                <a:solidFill>
                  <a:schemeClr val="bg1"/>
                </a:solidFill>
              </a:rPr>
              <a:t>white incandescent</a:t>
            </a:r>
            <a:endParaRPr lang="en-US" dirty="0"/>
          </a:p>
        </p:txBody>
      </p:sp>
      <p:sp>
        <p:nvSpPr>
          <p:cNvPr id="5" name="Rectangle 4"/>
          <p:cNvSpPr/>
          <p:nvPr/>
        </p:nvSpPr>
        <p:spPr>
          <a:xfrm>
            <a:off x="2673027" y="5354486"/>
            <a:ext cx="968809" cy="646331"/>
          </a:xfrm>
          <a:prstGeom prst="rect">
            <a:avLst/>
          </a:prstGeom>
        </p:spPr>
        <p:txBody>
          <a:bodyPr wrap="square">
            <a:spAutoFit/>
          </a:bodyPr>
          <a:lstStyle/>
          <a:p>
            <a:pPr algn="ctr"/>
            <a:r>
              <a:rPr lang="en-US" b="1" dirty="0">
                <a:solidFill>
                  <a:schemeClr val="bg1"/>
                </a:solidFill>
              </a:rPr>
              <a:t>2700K CFL</a:t>
            </a:r>
            <a:endParaRPr lang="en-US" dirty="0"/>
          </a:p>
        </p:txBody>
      </p:sp>
      <p:sp>
        <p:nvSpPr>
          <p:cNvPr id="7" name="Rectangle 6"/>
          <p:cNvSpPr/>
          <p:nvPr/>
        </p:nvSpPr>
        <p:spPr>
          <a:xfrm>
            <a:off x="3624876" y="5354486"/>
            <a:ext cx="968809" cy="646331"/>
          </a:xfrm>
          <a:prstGeom prst="rect">
            <a:avLst/>
          </a:prstGeom>
        </p:spPr>
        <p:txBody>
          <a:bodyPr wrap="square">
            <a:spAutoFit/>
          </a:bodyPr>
          <a:lstStyle/>
          <a:p>
            <a:pPr algn="ctr"/>
            <a:r>
              <a:rPr lang="en-US" b="1" dirty="0" smtClean="0">
                <a:solidFill>
                  <a:schemeClr val="bg1"/>
                </a:solidFill>
              </a:rPr>
              <a:t>3500K </a:t>
            </a:r>
            <a:r>
              <a:rPr lang="en-US" b="1" dirty="0">
                <a:solidFill>
                  <a:schemeClr val="bg1"/>
                </a:solidFill>
              </a:rPr>
              <a:t>CFL</a:t>
            </a:r>
            <a:endParaRPr lang="en-US" dirty="0"/>
          </a:p>
        </p:txBody>
      </p:sp>
      <p:sp>
        <p:nvSpPr>
          <p:cNvPr id="8" name="Rectangle 7"/>
          <p:cNvSpPr/>
          <p:nvPr/>
        </p:nvSpPr>
        <p:spPr>
          <a:xfrm>
            <a:off x="4744787" y="5354486"/>
            <a:ext cx="968809" cy="646331"/>
          </a:xfrm>
          <a:prstGeom prst="rect">
            <a:avLst/>
          </a:prstGeom>
        </p:spPr>
        <p:txBody>
          <a:bodyPr wrap="square">
            <a:spAutoFit/>
          </a:bodyPr>
          <a:lstStyle/>
          <a:p>
            <a:pPr algn="ctr"/>
            <a:r>
              <a:rPr lang="en-US" b="1" dirty="0" smtClean="0">
                <a:solidFill>
                  <a:schemeClr val="bg1"/>
                </a:solidFill>
              </a:rPr>
              <a:t>4100K </a:t>
            </a:r>
            <a:r>
              <a:rPr lang="en-US" b="1" dirty="0">
                <a:solidFill>
                  <a:schemeClr val="bg1"/>
                </a:solidFill>
              </a:rPr>
              <a:t>CFL</a:t>
            </a:r>
            <a:endParaRPr lang="en-US" dirty="0"/>
          </a:p>
        </p:txBody>
      </p:sp>
      <p:sp>
        <p:nvSpPr>
          <p:cNvPr id="9" name="Rectangle 8"/>
          <p:cNvSpPr/>
          <p:nvPr/>
        </p:nvSpPr>
        <p:spPr>
          <a:xfrm>
            <a:off x="5657674" y="5354486"/>
            <a:ext cx="968809" cy="646331"/>
          </a:xfrm>
          <a:prstGeom prst="rect">
            <a:avLst/>
          </a:prstGeom>
        </p:spPr>
        <p:txBody>
          <a:bodyPr wrap="square">
            <a:spAutoFit/>
          </a:bodyPr>
          <a:lstStyle/>
          <a:p>
            <a:pPr algn="ctr"/>
            <a:r>
              <a:rPr lang="en-US" b="1" dirty="0" smtClean="0">
                <a:solidFill>
                  <a:schemeClr val="bg1"/>
                </a:solidFill>
              </a:rPr>
              <a:t>5500K </a:t>
            </a:r>
            <a:r>
              <a:rPr lang="en-US" b="1" dirty="0">
                <a:solidFill>
                  <a:schemeClr val="bg1"/>
                </a:solidFill>
              </a:rPr>
              <a:t>CFL</a:t>
            </a:r>
            <a:endParaRPr lang="en-US" dirty="0"/>
          </a:p>
        </p:txBody>
      </p:sp>
      <p:sp>
        <p:nvSpPr>
          <p:cNvPr id="10" name="Rectangle 9"/>
          <p:cNvSpPr/>
          <p:nvPr/>
        </p:nvSpPr>
        <p:spPr>
          <a:xfrm>
            <a:off x="6611335" y="5354486"/>
            <a:ext cx="968809" cy="646331"/>
          </a:xfrm>
          <a:prstGeom prst="rect">
            <a:avLst/>
          </a:prstGeom>
        </p:spPr>
        <p:txBody>
          <a:bodyPr wrap="square">
            <a:spAutoFit/>
          </a:bodyPr>
          <a:lstStyle/>
          <a:p>
            <a:pPr algn="ctr"/>
            <a:r>
              <a:rPr lang="en-US" b="1" dirty="0" smtClean="0">
                <a:solidFill>
                  <a:schemeClr val="bg1"/>
                </a:solidFill>
              </a:rPr>
              <a:t>6500K </a:t>
            </a:r>
            <a:r>
              <a:rPr lang="en-US" b="1" dirty="0">
                <a:solidFill>
                  <a:schemeClr val="bg1"/>
                </a:solidFill>
              </a:rPr>
              <a:t>CFL</a:t>
            </a:r>
            <a:endParaRPr lang="en-US" dirty="0"/>
          </a:p>
        </p:txBody>
      </p:sp>
      <p:sp>
        <p:nvSpPr>
          <p:cNvPr id="11" name="Action Button: Back or Previous 10">
            <a:hlinkClick r:id="rId3" action="ppaction://hlinksldjump" highlightClick="1"/>
          </p:cNvPr>
          <p:cNvSpPr/>
          <p:nvPr/>
        </p:nvSpPr>
        <p:spPr>
          <a:xfrm>
            <a:off x="7827820" y="6509841"/>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50474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9"/>
          <p:cNvSpPr>
            <a:spLocks noGrp="1"/>
          </p:cNvSpPr>
          <p:nvPr>
            <p:ph type="sldNum" sz="quarter" idx="11"/>
          </p:nvPr>
        </p:nvSpPr>
        <p:spPr bwMode="auto">
          <a:prstGeom prst="rect">
            <a:avLst/>
          </a:prstGeom>
          <a:noFill/>
          <a:ln>
            <a:miter lim="800000"/>
            <a:headEnd/>
            <a:tailEnd/>
          </a:ln>
        </p:spPr>
        <p:txBody>
          <a:bodyPr wrap="square" numCol="1" anchorCtr="0" compatLnSpc="1">
            <a:prstTxWarp prst="textNoShape">
              <a:avLst/>
            </a:prstTxWarp>
          </a:bodyPr>
          <a:lstStyle/>
          <a:p>
            <a:pPr algn="r" fontAlgn="base">
              <a:spcBef>
                <a:spcPct val="0"/>
              </a:spcBef>
              <a:spcAft>
                <a:spcPct val="0"/>
              </a:spcAft>
            </a:pPr>
            <a:fld id="{90944929-F3F1-48F8-BC26-BA0BFE417CEF}" type="slidenum">
              <a:rPr lang="en-US" sz="1200" smtClean="0">
                <a:solidFill>
                  <a:srgbClr val="004B32"/>
                </a:solidFill>
                <a:latin typeface="Arial" charset="0"/>
                <a:cs typeface="Arial" charset="0"/>
              </a:rPr>
              <a:pPr algn="r" fontAlgn="base">
                <a:spcBef>
                  <a:spcPct val="0"/>
                </a:spcBef>
                <a:spcAft>
                  <a:spcPct val="0"/>
                </a:spcAft>
              </a:pPr>
              <a:t>5</a:t>
            </a:fld>
            <a:endParaRPr lang="en-US" sz="1200" dirty="0" smtClean="0">
              <a:solidFill>
                <a:srgbClr val="004B32"/>
              </a:solidFill>
              <a:latin typeface="Arial" charset="0"/>
              <a:cs typeface="Arial" charset="0"/>
            </a:endParaRPr>
          </a:p>
        </p:txBody>
      </p:sp>
      <p:sp>
        <p:nvSpPr>
          <p:cNvPr id="15362" name="Title 5"/>
          <p:cNvSpPr>
            <a:spLocks noGrp="1"/>
          </p:cNvSpPr>
          <p:nvPr>
            <p:ph type="title" idx="4294967295"/>
          </p:nvPr>
        </p:nvSpPr>
        <p:spPr>
          <a:xfrm>
            <a:off x="458788" y="2461754"/>
            <a:ext cx="8229600" cy="618609"/>
          </a:xfrm>
        </p:spPr>
        <p:txBody>
          <a:bodyPr lIns="91418" tIns="45709" rIns="91418" bIns="45709">
            <a:spAutoFit/>
          </a:bodyPr>
          <a:lstStyle/>
          <a:p>
            <a:pPr defTabSz="914608">
              <a:lnSpc>
                <a:spcPct val="95000"/>
              </a:lnSpc>
              <a:tabLst>
                <a:tab pos="1696726" algn="l"/>
              </a:tabLst>
            </a:pPr>
            <a:r>
              <a:rPr lang="en-US" sz="3600" b="1" dirty="0">
                <a:solidFill>
                  <a:srgbClr val="FF0000"/>
                </a:solidFill>
                <a:effectLst>
                  <a:outerShdw blurRad="38100" dist="38100" dir="2700000" algn="tl">
                    <a:srgbClr val="C0C0C0"/>
                  </a:outerShdw>
                </a:effectLst>
                <a:ea typeface="+mn-ea"/>
                <a:cs typeface="+mn-cs"/>
              </a:rPr>
              <a:t>DOE’s Office of Science</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Text Box 2"/>
          <p:cNvSpPr txBox="1">
            <a:spLocks noChangeArrowheads="1"/>
          </p:cNvSpPr>
          <p:nvPr/>
        </p:nvSpPr>
        <p:spPr bwMode="auto">
          <a:xfrm>
            <a:off x="1" y="134587"/>
            <a:ext cx="9527886" cy="952500"/>
          </a:xfrm>
          <a:prstGeom prst="rect">
            <a:avLst/>
          </a:prstGeom>
          <a:noFill/>
          <a:ln w="9525" algn="ctr">
            <a:noFill/>
            <a:miter lim="800000"/>
            <a:headEnd/>
            <a:tailEnd/>
          </a:ln>
          <a:effectLst/>
        </p:spPr>
        <p:txBody>
          <a:bodyPr lIns="93503" tIns="46752" rIns="93503" bIns="46752"/>
          <a:lstStyle/>
          <a:p>
            <a:pPr marL="342900" indent="-342900" algn="ctr" defTabSz="820583">
              <a:defRPr/>
            </a:pPr>
            <a:r>
              <a:rPr lang="en-US" sz="2400" dirty="0" smtClean="0">
                <a:solidFill>
                  <a:srgbClr val="106636"/>
                </a:solidFill>
                <a:ea typeface="+mj-ea"/>
                <a:cs typeface="Arial" charset="0"/>
              </a:rPr>
              <a:t>Color Rendering Index (CRI)</a:t>
            </a:r>
            <a:endParaRPr lang="en-US" sz="2400" dirty="0">
              <a:solidFill>
                <a:srgbClr val="106636"/>
              </a:solidFill>
              <a:ea typeface="+mj-ea"/>
              <a:cs typeface="Arial" charset="0"/>
            </a:endParaRPr>
          </a:p>
        </p:txBody>
      </p:sp>
      <p:sp>
        <p:nvSpPr>
          <p:cNvPr id="18" name="Slide Number Placeholder 17"/>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50</a:t>
            </a:fld>
            <a:endParaRPr lang="en-US" sz="1200" dirty="0"/>
          </a:p>
        </p:txBody>
      </p:sp>
      <p:sp>
        <p:nvSpPr>
          <p:cNvPr id="3" name="Rectangle 2"/>
          <p:cNvSpPr/>
          <p:nvPr/>
        </p:nvSpPr>
        <p:spPr>
          <a:xfrm>
            <a:off x="817418" y="1073226"/>
            <a:ext cx="7758546" cy="4847481"/>
          </a:xfrm>
          <a:prstGeom prst="rect">
            <a:avLst/>
          </a:prstGeom>
        </p:spPr>
        <p:txBody>
          <a:bodyPr wrap="square">
            <a:spAutoFit/>
          </a:bodyPr>
          <a:lstStyle/>
          <a:p>
            <a:pPr marL="285750" indent="-285750">
              <a:spcAft>
                <a:spcPts val="1800"/>
              </a:spcAft>
              <a:buFont typeface="Wingdings" pitchFamily="2" charset="2"/>
              <a:buChar char="§"/>
            </a:pPr>
            <a:r>
              <a:rPr lang="en-US" sz="2400" dirty="0" smtClean="0"/>
              <a:t>The CRI measures the </a:t>
            </a:r>
            <a:r>
              <a:rPr lang="en-US" sz="2400" dirty="0"/>
              <a:t>ability of a light source to reproduce the colors of </a:t>
            </a:r>
            <a:r>
              <a:rPr lang="en-US" sz="2400" dirty="0" smtClean="0"/>
              <a:t>objects </a:t>
            </a:r>
            <a:r>
              <a:rPr lang="en-US" sz="2400" dirty="0"/>
              <a:t>faithfully in comparison with an ideal </a:t>
            </a:r>
            <a:r>
              <a:rPr lang="en-US" sz="2400" dirty="0" smtClean="0"/>
              <a:t>(blackbody) light source or </a:t>
            </a:r>
            <a:r>
              <a:rPr lang="en-US" sz="2400" dirty="0"/>
              <a:t>natural light source</a:t>
            </a:r>
            <a:r>
              <a:rPr lang="en-US" sz="2400" dirty="0" smtClean="0"/>
              <a:t>.</a:t>
            </a:r>
            <a:endParaRPr lang="en-US" sz="2400" dirty="0"/>
          </a:p>
          <a:p>
            <a:pPr marL="285750" indent="-285750">
              <a:spcAft>
                <a:spcPts val="1800"/>
              </a:spcAft>
              <a:buFont typeface="Wingdings" pitchFamily="2" charset="2"/>
              <a:buChar char="§"/>
            </a:pPr>
            <a:r>
              <a:rPr lang="en-US" sz="2400" dirty="0"/>
              <a:t>Blackbody radiation has a CRI of 100; incandescent lamps have that rating, because they are almost blackbody radiators. </a:t>
            </a:r>
          </a:p>
          <a:p>
            <a:pPr marL="285750" indent="-285750">
              <a:spcAft>
                <a:spcPts val="1800"/>
              </a:spcAft>
              <a:buFont typeface="Wingdings" pitchFamily="2" charset="2"/>
              <a:buChar char="§"/>
            </a:pPr>
            <a:r>
              <a:rPr lang="en-US" sz="2400" dirty="0" smtClean="0"/>
              <a:t>An </a:t>
            </a:r>
            <a:r>
              <a:rPr lang="en-US" sz="2400" dirty="0"/>
              <a:t>ideal light source for color rendering will have both a color temperature similar to daylight and a high CRI value.</a:t>
            </a:r>
          </a:p>
          <a:p>
            <a:pPr marL="285750" indent="-285750">
              <a:spcAft>
                <a:spcPts val="1800"/>
              </a:spcAft>
              <a:buFont typeface="Wingdings" pitchFamily="2" charset="2"/>
              <a:buChar char="§"/>
            </a:pPr>
            <a:endParaRPr lang="en-US" sz="2400" dirty="0"/>
          </a:p>
        </p:txBody>
      </p:sp>
    </p:spTree>
    <p:extLst>
      <p:ext uri="{BB962C8B-B14F-4D97-AF65-F5344CB8AC3E}">
        <p14:creationId xmlns:p14="http://schemas.microsoft.com/office/powerpoint/2010/main" xmlns="" val="56925066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Text Box 2"/>
          <p:cNvSpPr txBox="1">
            <a:spLocks noChangeArrowheads="1"/>
          </p:cNvSpPr>
          <p:nvPr/>
        </p:nvSpPr>
        <p:spPr bwMode="auto">
          <a:xfrm>
            <a:off x="1" y="134587"/>
            <a:ext cx="9527886" cy="952500"/>
          </a:xfrm>
          <a:prstGeom prst="rect">
            <a:avLst/>
          </a:prstGeom>
          <a:noFill/>
          <a:ln w="9525" algn="ctr">
            <a:noFill/>
            <a:miter lim="800000"/>
            <a:headEnd/>
            <a:tailEnd/>
          </a:ln>
          <a:effectLst/>
        </p:spPr>
        <p:txBody>
          <a:bodyPr lIns="93503" tIns="46752" rIns="93503" bIns="46752"/>
          <a:lstStyle/>
          <a:p>
            <a:pPr marL="342900" indent="-342900" algn="ctr" defTabSz="820583">
              <a:defRPr/>
            </a:pPr>
            <a:r>
              <a:rPr lang="en-US" sz="2400" dirty="0" smtClean="0">
                <a:solidFill>
                  <a:srgbClr val="106636"/>
                </a:solidFill>
                <a:ea typeface="+mj-ea"/>
                <a:cs typeface="Arial" charset="0"/>
              </a:rPr>
              <a:t>Color Rendering Index (CRI) made easier</a:t>
            </a:r>
            <a:endParaRPr lang="en-US" sz="2400" dirty="0">
              <a:solidFill>
                <a:srgbClr val="106636"/>
              </a:solidFill>
              <a:ea typeface="+mj-ea"/>
              <a:cs typeface="Arial" charset="0"/>
            </a:endParaRPr>
          </a:p>
        </p:txBody>
      </p:sp>
      <p:sp>
        <p:nvSpPr>
          <p:cNvPr id="18" name="Slide Number Placeholder 17"/>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51</a:t>
            </a:fld>
            <a:endParaRPr lang="en-US" sz="1200" dirty="0"/>
          </a:p>
        </p:txBody>
      </p:sp>
      <p:sp>
        <p:nvSpPr>
          <p:cNvPr id="3" name="Rectangle 2"/>
          <p:cNvSpPr/>
          <p:nvPr/>
        </p:nvSpPr>
        <p:spPr>
          <a:xfrm>
            <a:off x="817418" y="1073226"/>
            <a:ext cx="7758546" cy="4693593"/>
          </a:xfrm>
          <a:prstGeom prst="rect">
            <a:avLst/>
          </a:prstGeom>
        </p:spPr>
        <p:txBody>
          <a:bodyPr wrap="square">
            <a:spAutoFit/>
          </a:bodyPr>
          <a:lstStyle/>
          <a:p>
            <a:pPr marL="285750" indent="-285750">
              <a:spcAft>
                <a:spcPts val="600"/>
              </a:spcAft>
              <a:buFont typeface="Wingdings" pitchFamily="2" charset="2"/>
              <a:buChar char="§"/>
            </a:pPr>
            <a:r>
              <a:rPr lang="en-US" sz="2400" dirty="0"/>
              <a:t>Two different light spectra that have the same effect on the three color receptors in the human eye will be perceived as the same color. </a:t>
            </a:r>
            <a:endParaRPr lang="en-US" sz="2400" dirty="0" smtClean="0"/>
          </a:p>
          <a:p>
            <a:pPr marL="801688" indent="-338138">
              <a:spcAft>
                <a:spcPts val="0"/>
              </a:spcAft>
              <a:buFont typeface="Wingdings" pitchFamily="2" charset="2"/>
              <a:buChar char="Ø"/>
            </a:pPr>
            <a:r>
              <a:rPr lang="en-US" sz="2400" dirty="0"/>
              <a:t>Daylight, which has a continuous spectrum</a:t>
            </a:r>
          </a:p>
          <a:p>
            <a:pPr marL="801688" indent="-338138">
              <a:spcAft>
                <a:spcPts val="1800"/>
              </a:spcAft>
              <a:buFont typeface="Wingdings" pitchFamily="2" charset="2"/>
              <a:buChar char="Ø"/>
            </a:pPr>
            <a:r>
              <a:rPr lang="en-US" sz="2400" dirty="0" smtClean="0"/>
              <a:t>White </a:t>
            </a:r>
            <a:r>
              <a:rPr lang="en-US" sz="2400" dirty="0"/>
              <a:t>light emitted by fluorescent lamps, which </a:t>
            </a:r>
            <a:r>
              <a:rPr lang="en-US" sz="2400" dirty="0" smtClean="0"/>
              <a:t>has </a:t>
            </a:r>
            <a:r>
              <a:rPr lang="en-US" sz="2400" dirty="0"/>
              <a:t>a spectrum of a few </a:t>
            </a:r>
            <a:r>
              <a:rPr lang="en-US" sz="2400" dirty="0" smtClean="0"/>
              <a:t>bands</a:t>
            </a:r>
          </a:p>
          <a:p>
            <a:pPr marL="285750" indent="-285750">
              <a:spcAft>
                <a:spcPts val="1800"/>
              </a:spcAft>
              <a:buFont typeface="Wingdings" pitchFamily="2" charset="2"/>
              <a:buChar char="§"/>
            </a:pPr>
            <a:r>
              <a:rPr lang="en-US" sz="2400" dirty="0" smtClean="0"/>
              <a:t>The </a:t>
            </a:r>
            <a:r>
              <a:rPr lang="en-US" sz="2400" dirty="0"/>
              <a:t>human eye cannot tell the difference between such light spectra </a:t>
            </a:r>
            <a:r>
              <a:rPr lang="en-US" sz="2400" dirty="0" smtClean="0"/>
              <a:t>by </a:t>
            </a:r>
            <a:r>
              <a:rPr lang="en-US" sz="2400" dirty="0"/>
              <a:t>looking </a:t>
            </a:r>
            <a:r>
              <a:rPr lang="en-US" sz="2400" u="sng" dirty="0"/>
              <a:t>into the light source, </a:t>
            </a:r>
            <a:r>
              <a:rPr lang="en-US" sz="2400" u="sng" dirty="0" smtClean="0"/>
              <a:t>but reflected </a:t>
            </a:r>
            <a:r>
              <a:rPr lang="en-US" sz="2400" u="sng" dirty="0"/>
              <a:t>colors from objects can look different. </a:t>
            </a:r>
            <a:endParaRPr lang="en-US" sz="2400" u="sng" dirty="0" smtClean="0"/>
          </a:p>
          <a:p>
            <a:pPr marL="285750" indent="-285750">
              <a:spcAft>
                <a:spcPts val="1800"/>
              </a:spcAft>
              <a:buFont typeface="Wingdings" pitchFamily="2" charset="2"/>
              <a:buChar char="§"/>
            </a:pPr>
            <a:r>
              <a:rPr lang="en-US" sz="2400" dirty="0" smtClean="0"/>
              <a:t>This can be exploited to make things look better, e.g., </a:t>
            </a:r>
            <a:r>
              <a:rPr lang="en-US" sz="2400" dirty="0"/>
              <a:t>to make </a:t>
            </a:r>
            <a:r>
              <a:rPr lang="en-US" sz="2400" dirty="0" smtClean="0"/>
              <a:t>tomatoes </a:t>
            </a:r>
            <a:r>
              <a:rPr lang="en-US" sz="2400" dirty="0"/>
              <a:t>look more intensely red</a:t>
            </a:r>
            <a:r>
              <a:rPr lang="en-US" sz="2400" dirty="0" smtClean="0"/>
              <a:t>.</a:t>
            </a:r>
            <a:endParaRPr lang="en-US" sz="2400" dirty="0"/>
          </a:p>
        </p:txBody>
      </p:sp>
    </p:spTree>
    <p:extLst>
      <p:ext uri="{BB962C8B-B14F-4D97-AF65-F5344CB8AC3E}">
        <p14:creationId xmlns:p14="http://schemas.microsoft.com/office/powerpoint/2010/main" xmlns="" val="251433359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Text Box 2"/>
          <p:cNvSpPr txBox="1">
            <a:spLocks noChangeArrowheads="1"/>
          </p:cNvSpPr>
          <p:nvPr/>
        </p:nvSpPr>
        <p:spPr bwMode="auto">
          <a:xfrm>
            <a:off x="1" y="134587"/>
            <a:ext cx="9527886" cy="952500"/>
          </a:xfrm>
          <a:prstGeom prst="rect">
            <a:avLst/>
          </a:prstGeom>
          <a:noFill/>
          <a:ln w="9525" algn="ctr">
            <a:noFill/>
            <a:miter lim="800000"/>
            <a:headEnd/>
            <a:tailEnd/>
          </a:ln>
          <a:effectLst/>
        </p:spPr>
        <p:txBody>
          <a:bodyPr lIns="93503" tIns="46752" rIns="93503" bIns="46752"/>
          <a:lstStyle/>
          <a:p>
            <a:pPr marL="342900" indent="-342900" algn="ctr" defTabSz="820583">
              <a:defRPr/>
            </a:pPr>
            <a:r>
              <a:rPr lang="en-US" sz="2400" dirty="0" smtClean="0">
                <a:solidFill>
                  <a:srgbClr val="106636"/>
                </a:solidFill>
                <a:ea typeface="+mj-ea"/>
                <a:cs typeface="Arial" charset="0"/>
              </a:rPr>
              <a:t>Color Rendering Index</a:t>
            </a:r>
            <a:endParaRPr lang="en-US" sz="2400" dirty="0">
              <a:solidFill>
                <a:srgbClr val="106636"/>
              </a:solidFill>
              <a:ea typeface="+mj-ea"/>
              <a:cs typeface="Arial" charset="0"/>
            </a:endParaRPr>
          </a:p>
        </p:txBody>
      </p:sp>
      <p:sp>
        <p:nvSpPr>
          <p:cNvPr id="18" name="Slide Number Placeholder 17"/>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52</a:t>
            </a:fld>
            <a:endParaRPr lang="en-US" sz="1200" dirty="0"/>
          </a:p>
        </p:txBody>
      </p:sp>
      <p:pic>
        <p:nvPicPr>
          <p:cNvPr id="73729" name="Picture 1" descr="color rendering index"/>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4234"/>
          <a:stretch/>
        </p:blipFill>
        <p:spPr bwMode="auto">
          <a:xfrm>
            <a:off x="127963" y="1087087"/>
            <a:ext cx="8946285" cy="493621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Action Button: Back or Previous 4">
            <a:hlinkClick r:id="rId4" action="ppaction://hlinksldjump" highlightClick="1"/>
          </p:cNvPr>
          <p:cNvSpPr/>
          <p:nvPr/>
        </p:nvSpPr>
        <p:spPr>
          <a:xfrm>
            <a:off x="4267201" y="6497783"/>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7546281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32" t="20363"/>
          <a:stretch/>
        </p:blipFill>
        <p:spPr bwMode="auto">
          <a:xfrm>
            <a:off x="188949" y="872193"/>
            <a:ext cx="8769277" cy="5765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16"/>
          <p:cNvSpPr>
            <a:spLocks noGrp="1"/>
          </p:cNvSpPr>
          <p:nvPr>
            <p:ph type="sldNum" sz="quarter" idx="11"/>
          </p:nvPr>
        </p:nvSpPr>
        <p:spPr>
          <a:xfrm>
            <a:off x="8413750" y="6495638"/>
            <a:ext cx="381000" cy="365125"/>
          </a:xfrm>
        </p:spPr>
        <p:txBody>
          <a:bodyPr/>
          <a:lstStyle/>
          <a:p>
            <a:pPr>
              <a:defRPr/>
            </a:pPr>
            <a:fld id="{6EEA275D-5A49-48A8-817D-44C3EA0A3A2F}" type="slidenum">
              <a:rPr lang="en-US" sz="1200" smtClean="0"/>
              <a:pPr>
                <a:defRPr/>
              </a:pPr>
              <a:t>53</a:t>
            </a:fld>
            <a:endParaRPr lang="en-US" sz="1200" dirty="0"/>
          </a:p>
        </p:txBody>
      </p:sp>
      <p:sp>
        <p:nvSpPr>
          <p:cNvPr id="4" name="Rectangle 3"/>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Luminous efficacy (lumens/watt) for various light sources</a:t>
            </a:r>
            <a:endParaRPr lang="en-US" sz="1600" dirty="0">
              <a:solidFill>
                <a:srgbClr val="146737"/>
              </a:solidFill>
            </a:endParaRPr>
          </a:p>
        </p:txBody>
      </p:sp>
    </p:spTree>
    <p:extLst>
      <p:ext uri="{BB962C8B-B14F-4D97-AF65-F5344CB8AC3E}">
        <p14:creationId xmlns:p14="http://schemas.microsoft.com/office/powerpoint/2010/main" xmlns="" val="6403446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2159" y="893671"/>
            <a:ext cx="9028548" cy="5964340"/>
            <a:chOff x="50" y="737"/>
            <a:chExt cx="6256" cy="3892"/>
          </a:xfrm>
        </p:grpSpPr>
        <p:pic>
          <p:nvPicPr>
            <p:cNvPr id="861188" name="Picture 4"/>
            <p:cNvPicPr>
              <a:picLocks noChangeAspect="1" noChangeArrowheads="1"/>
            </p:cNvPicPr>
            <p:nvPr/>
          </p:nvPicPr>
          <p:blipFill>
            <a:blip r:embed="rId3" cstate="print"/>
            <a:srcRect/>
            <a:stretch>
              <a:fillRect/>
            </a:stretch>
          </p:blipFill>
          <p:spPr bwMode="auto">
            <a:xfrm>
              <a:off x="50" y="807"/>
              <a:ext cx="6256" cy="3822"/>
            </a:xfrm>
            <a:prstGeom prst="rect">
              <a:avLst/>
            </a:prstGeom>
            <a:noFill/>
            <a:ln w="9525" algn="ctr">
              <a:noFill/>
              <a:miter lim="800000"/>
              <a:headEnd/>
              <a:tailEnd/>
            </a:ln>
            <a:effectLst/>
          </p:spPr>
        </p:pic>
        <p:sp>
          <p:nvSpPr>
            <p:cNvPr id="861189" name="Text Box 5"/>
            <p:cNvSpPr txBox="1">
              <a:spLocks noChangeArrowheads="1"/>
            </p:cNvSpPr>
            <p:nvPr/>
          </p:nvSpPr>
          <p:spPr bwMode="auto">
            <a:xfrm>
              <a:off x="529" y="737"/>
              <a:ext cx="192" cy="195"/>
            </a:xfrm>
            <a:prstGeom prst="rect">
              <a:avLst/>
            </a:prstGeom>
            <a:noFill/>
            <a:ln w="9525" algn="ctr">
              <a:noFill/>
              <a:miter lim="800000"/>
              <a:headEnd/>
              <a:tailEnd/>
            </a:ln>
            <a:effectLst/>
          </p:spPr>
          <p:txBody>
            <a:bodyPr wrap="none">
              <a:spAutoFit/>
            </a:bodyPr>
            <a:lstStyle/>
            <a:p>
              <a:pPr defTabSz="914608"/>
              <a:r>
                <a:rPr lang="en-US" sz="1300" b="1" dirty="0">
                  <a:latin typeface="Arial" pitchFamily="34" charset="0"/>
                </a:rPr>
                <a:t>3</a:t>
              </a:r>
            </a:p>
          </p:txBody>
        </p:sp>
      </p:grpSp>
      <p:sp>
        <p:nvSpPr>
          <p:cNvPr id="861190" name="Text Box 6"/>
          <p:cNvSpPr txBox="1">
            <a:spLocks noChangeArrowheads="1"/>
          </p:cNvSpPr>
          <p:nvPr/>
        </p:nvSpPr>
        <p:spPr bwMode="auto">
          <a:xfrm>
            <a:off x="241012" y="6333992"/>
            <a:ext cx="4085328" cy="421414"/>
          </a:xfrm>
          <a:prstGeom prst="rect">
            <a:avLst/>
          </a:prstGeom>
          <a:noFill/>
          <a:ln w="9525" algn="ctr">
            <a:noFill/>
            <a:miter lim="800000"/>
            <a:headEnd/>
            <a:tailEnd/>
          </a:ln>
          <a:effectLst/>
        </p:spPr>
        <p:txBody>
          <a:bodyPr wrap="square" lIns="82058" tIns="41029" rIns="82058" bIns="41029">
            <a:spAutoFit/>
          </a:bodyPr>
          <a:lstStyle/>
          <a:p>
            <a:pPr defTabSz="914608"/>
            <a:r>
              <a:rPr lang="en-US" sz="1100" b="1" dirty="0">
                <a:latin typeface="Times New Roman" pitchFamily="18" charset="0"/>
              </a:rPr>
              <a:t>Jeff Y. </a:t>
            </a:r>
            <a:r>
              <a:rPr lang="en-US" sz="1100" b="1" dirty="0" err="1">
                <a:latin typeface="Times New Roman" pitchFamily="18" charset="0"/>
              </a:rPr>
              <a:t>Tsao</a:t>
            </a:r>
            <a:r>
              <a:rPr lang="en-US" sz="1100" b="1" dirty="0">
                <a:latin typeface="Times New Roman" pitchFamily="18" charset="0"/>
              </a:rPr>
              <a:t>, “Solid-State Lighting: Lamps, Chips and Materials for Tomorrow,” IEEE Circuits &amp; Devices 20(3), 28-37 (2004).</a:t>
            </a:r>
          </a:p>
        </p:txBody>
      </p:sp>
      <p:pic>
        <p:nvPicPr>
          <p:cNvPr id="861192" name="Picture 8" descr="Image:Incandescent Light Bulb.png">
            <a:hlinkClick r:id="rId4"/>
          </p:cNvPr>
          <p:cNvPicPr>
            <a:picLocks noChangeAspect="1" noChangeArrowheads="1"/>
          </p:cNvPicPr>
          <p:nvPr/>
        </p:nvPicPr>
        <p:blipFill>
          <a:blip r:embed="rId5" cstate="print"/>
          <a:srcRect/>
          <a:stretch>
            <a:fillRect/>
          </a:stretch>
        </p:blipFill>
        <p:spPr bwMode="auto">
          <a:xfrm>
            <a:off x="1291648" y="2871508"/>
            <a:ext cx="812511" cy="1309688"/>
          </a:xfrm>
          <a:prstGeom prst="rect">
            <a:avLst/>
          </a:prstGeom>
          <a:noFill/>
        </p:spPr>
      </p:pic>
      <p:pic>
        <p:nvPicPr>
          <p:cNvPr id="861204" name="Picture 20" descr="LEDs"/>
          <p:cNvPicPr>
            <a:picLocks noChangeAspect="1" noChangeArrowheads="1"/>
          </p:cNvPicPr>
          <p:nvPr/>
        </p:nvPicPr>
        <p:blipFill>
          <a:blip r:embed="rId6" cstate="print"/>
          <a:srcRect/>
          <a:stretch>
            <a:fillRect/>
          </a:stretch>
        </p:blipFill>
        <p:spPr bwMode="auto">
          <a:xfrm>
            <a:off x="6602558" y="3613897"/>
            <a:ext cx="1636568" cy="1058956"/>
          </a:xfrm>
          <a:prstGeom prst="rect">
            <a:avLst/>
          </a:prstGeom>
          <a:noFill/>
          <a:ln w="9525">
            <a:solidFill>
              <a:schemeClr val="tx1"/>
            </a:solidFill>
            <a:miter lim="800000"/>
            <a:headEnd/>
            <a:tailEnd/>
          </a:ln>
        </p:spPr>
      </p:pic>
      <p:pic>
        <p:nvPicPr>
          <p:cNvPr id="861206" name="Picture 22" descr="ipngroup"/>
          <p:cNvPicPr>
            <a:picLocks noChangeAspect="1" noChangeArrowheads="1"/>
          </p:cNvPicPr>
          <p:nvPr/>
        </p:nvPicPr>
        <p:blipFill>
          <a:blip r:embed="rId7" cstate="print"/>
          <a:srcRect/>
          <a:stretch>
            <a:fillRect/>
          </a:stretch>
        </p:blipFill>
        <p:spPr bwMode="auto">
          <a:xfrm>
            <a:off x="6866659" y="4399710"/>
            <a:ext cx="1548535" cy="924485"/>
          </a:xfrm>
          <a:prstGeom prst="rect">
            <a:avLst/>
          </a:prstGeom>
          <a:noFill/>
          <a:ln w="9525">
            <a:solidFill>
              <a:schemeClr val="tx1"/>
            </a:solidFill>
            <a:miter lim="800000"/>
            <a:headEnd/>
            <a:tailEnd/>
          </a:ln>
        </p:spPr>
      </p:pic>
      <p:pic>
        <p:nvPicPr>
          <p:cNvPr id="861208" name="Picture 24" descr="img59484336f8e634293"/>
          <p:cNvPicPr>
            <a:picLocks noChangeAspect="1" noChangeArrowheads="1"/>
          </p:cNvPicPr>
          <p:nvPr/>
        </p:nvPicPr>
        <p:blipFill>
          <a:blip r:embed="rId8" cstate="print"/>
          <a:srcRect/>
          <a:stretch>
            <a:fillRect/>
          </a:stretch>
        </p:blipFill>
        <p:spPr bwMode="auto">
          <a:xfrm>
            <a:off x="2182091" y="1718703"/>
            <a:ext cx="1320512" cy="735386"/>
          </a:xfrm>
          <a:prstGeom prst="rect">
            <a:avLst/>
          </a:prstGeom>
          <a:noFill/>
          <a:ln w="9525">
            <a:solidFill>
              <a:schemeClr val="tx1"/>
            </a:solidFill>
            <a:miter lim="800000"/>
            <a:headEnd/>
            <a:tailEnd/>
          </a:ln>
        </p:spPr>
      </p:pic>
      <p:pic>
        <p:nvPicPr>
          <p:cNvPr id="861200" name="Picture 16" descr="247975_300"/>
          <p:cNvPicPr>
            <a:picLocks noChangeAspect="1" noChangeArrowheads="1"/>
          </p:cNvPicPr>
          <p:nvPr/>
        </p:nvPicPr>
        <p:blipFill>
          <a:blip r:embed="rId9" cstate="print"/>
          <a:srcRect l="26666" t="7031" r="25667" b="6311"/>
          <a:stretch>
            <a:fillRect/>
          </a:stretch>
        </p:blipFill>
        <p:spPr bwMode="auto">
          <a:xfrm>
            <a:off x="3257262" y="1536607"/>
            <a:ext cx="617682" cy="1093974"/>
          </a:xfrm>
          <a:prstGeom prst="rect">
            <a:avLst/>
          </a:prstGeom>
          <a:noFill/>
          <a:ln w="9525">
            <a:solidFill>
              <a:schemeClr val="tx1"/>
            </a:solidFill>
            <a:miter lim="800000"/>
            <a:headEnd/>
            <a:tailEnd/>
          </a:ln>
        </p:spPr>
      </p:pic>
      <p:pic>
        <p:nvPicPr>
          <p:cNvPr id="861210" name="Picture 26" descr="05_04_51---Candle_web"/>
          <p:cNvPicPr>
            <a:picLocks noChangeAspect="1" noChangeArrowheads="1"/>
          </p:cNvPicPr>
          <p:nvPr/>
        </p:nvPicPr>
        <p:blipFill>
          <a:blip r:embed="rId10" cstate="print"/>
          <a:srcRect b="7167"/>
          <a:stretch>
            <a:fillRect/>
          </a:stretch>
        </p:blipFill>
        <p:spPr bwMode="auto">
          <a:xfrm>
            <a:off x="1384012" y="4758299"/>
            <a:ext cx="808182" cy="1093974"/>
          </a:xfrm>
          <a:prstGeom prst="rect">
            <a:avLst/>
          </a:prstGeom>
          <a:noFill/>
        </p:spPr>
      </p:pic>
      <p:pic>
        <p:nvPicPr>
          <p:cNvPr id="861220" name="Picture 36" descr="CFL%20-%20Energy%20Star"/>
          <p:cNvPicPr>
            <a:picLocks noChangeAspect="1" noChangeArrowheads="1"/>
          </p:cNvPicPr>
          <p:nvPr/>
        </p:nvPicPr>
        <p:blipFill>
          <a:blip r:embed="rId11" cstate="print"/>
          <a:srcRect/>
          <a:stretch>
            <a:fillRect/>
          </a:stretch>
        </p:blipFill>
        <p:spPr bwMode="auto">
          <a:xfrm>
            <a:off x="3847523" y="1538007"/>
            <a:ext cx="538307" cy="1092574"/>
          </a:xfrm>
          <a:prstGeom prst="rect">
            <a:avLst/>
          </a:prstGeom>
          <a:noFill/>
          <a:ln w="9525">
            <a:solidFill>
              <a:schemeClr val="tx1"/>
            </a:solidFill>
            <a:miter lim="800000"/>
            <a:headEnd/>
            <a:tailEnd/>
          </a:ln>
        </p:spPr>
      </p:pic>
      <p:sp>
        <p:nvSpPr>
          <p:cNvPr id="18" name="Slide Number Placeholder 17"/>
          <p:cNvSpPr>
            <a:spLocks noGrp="1"/>
          </p:cNvSpPr>
          <p:nvPr>
            <p:ph type="sldNum" sz="quarter" idx="11"/>
          </p:nvPr>
        </p:nvSpPr>
        <p:spPr/>
        <p:txBody>
          <a:bodyPr vert="horz" lIns="91440" tIns="45720" rIns="91440" bIns="45720" rtlCol="0" anchor="ctr"/>
          <a:lstStyle/>
          <a:p>
            <a:pPr algn="ctr"/>
            <a:fld id="{6EEA275D-5A49-48A8-817D-44C3EA0A3A2F}" type="slidenum">
              <a:rPr lang="en-US" sz="1200"/>
              <a:pPr algn="ctr"/>
              <a:t>54</a:t>
            </a:fld>
            <a:endParaRPr lang="en-US" sz="1200" dirty="0"/>
          </a:p>
        </p:txBody>
      </p:sp>
      <p:sp>
        <p:nvSpPr>
          <p:cNvPr id="17" name="Rectangle 16"/>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Luminous efficacy (lumens/watt) for various light sources</a:t>
            </a:r>
            <a:endParaRPr lang="en-US" sz="1600" dirty="0">
              <a:solidFill>
                <a:srgbClr val="146737"/>
              </a:solidFill>
            </a:endParaRPr>
          </a:p>
        </p:txBody>
      </p:sp>
    </p:spTree>
    <p:extLst>
      <p:ext uri="{BB962C8B-B14F-4D97-AF65-F5344CB8AC3E}">
        <p14:creationId xmlns:p14="http://schemas.microsoft.com/office/powerpoint/2010/main" xmlns="" val="110765842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Luminous efficacy vs. efficiency for a light source</a:t>
            </a:r>
            <a:endParaRPr lang="en-US" sz="1600" dirty="0">
              <a:solidFill>
                <a:srgbClr val="146737"/>
              </a:solidFill>
            </a:endParaRPr>
          </a:p>
        </p:txBody>
      </p:sp>
      <p:sp>
        <p:nvSpPr>
          <p:cNvPr id="2" name="Rectangle 1"/>
          <p:cNvSpPr/>
          <p:nvPr/>
        </p:nvSpPr>
        <p:spPr>
          <a:xfrm>
            <a:off x="936768" y="1261186"/>
            <a:ext cx="7273637" cy="4893647"/>
          </a:xfrm>
          <a:prstGeom prst="rect">
            <a:avLst/>
          </a:prstGeom>
        </p:spPr>
        <p:txBody>
          <a:bodyPr wrap="square">
            <a:spAutoFit/>
          </a:bodyPr>
          <a:lstStyle/>
          <a:p>
            <a:pPr marL="234950" indent="-234950">
              <a:buFont typeface="Wingdings" pitchFamily="2" charset="2"/>
              <a:buChar char="§"/>
            </a:pPr>
            <a:r>
              <a:rPr lang="en-US" sz="2400" dirty="0" smtClean="0"/>
              <a:t>Luminous efficacy is </a:t>
            </a:r>
            <a:r>
              <a:rPr lang="en-US" sz="2400" dirty="0"/>
              <a:t>the ratio </a:t>
            </a:r>
            <a:r>
              <a:rPr lang="en-US" sz="2400" dirty="0" smtClean="0"/>
              <a:t>of the luminous </a:t>
            </a:r>
            <a:r>
              <a:rPr lang="en-US" sz="2400" dirty="0"/>
              <a:t>flux emitted </a:t>
            </a:r>
            <a:r>
              <a:rPr lang="en-US" sz="2400" dirty="0" smtClean="0"/>
              <a:t>(lumens) to the input </a:t>
            </a:r>
            <a:r>
              <a:rPr lang="en-US" sz="2400" dirty="0"/>
              <a:t>power </a:t>
            </a:r>
            <a:r>
              <a:rPr lang="en-US" sz="2400" dirty="0" smtClean="0"/>
              <a:t>(watts).</a:t>
            </a:r>
          </a:p>
          <a:p>
            <a:pPr marL="234950" indent="-234950">
              <a:buFont typeface="Wingdings" pitchFamily="2" charset="2"/>
              <a:buChar char="§"/>
            </a:pPr>
            <a:endParaRPr lang="en-US" sz="2400" dirty="0" smtClean="0"/>
          </a:p>
          <a:p>
            <a:pPr marL="234950" indent="-234950">
              <a:buFont typeface="Wingdings" pitchFamily="2" charset="2"/>
              <a:buChar char="§"/>
            </a:pPr>
            <a:r>
              <a:rPr lang="en-US" sz="2400" dirty="0" smtClean="0"/>
              <a:t>But, remember, luminous </a:t>
            </a:r>
            <a:r>
              <a:rPr lang="en-US" sz="2400" dirty="0"/>
              <a:t>flux depends on </a:t>
            </a:r>
            <a:r>
              <a:rPr lang="en-US" sz="2400" dirty="0" smtClean="0"/>
              <a:t>response </a:t>
            </a:r>
            <a:r>
              <a:rPr lang="en-US" sz="2400" dirty="0"/>
              <a:t>of the human eye to different wavelengths as represented by the luminosity function. </a:t>
            </a:r>
            <a:endParaRPr lang="en-US" sz="2400" dirty="0" smtClean="0"/>
          </a:p>
          <a:p>
            <a:pPr marL="234950" indent="-234950">
              <a:buFont typeface="Wingdings" pitchFamily="2" charset="2"/>
              <a:buChar char="§"/>
            </a:pPr>
            <a:endParaRPr lang="en-US" sz="2400" dirty="0"/>
          </a:p>
          <a:p>
            <a:pPr marL="234950" indent="-234950">
              <a:buFont typeface="Wingdings" pitchFamily="2" charset="2"/>
              <a:buChar char="§"/>
            </a:pPr>
            <a:r>
              <a:rPr lang="en-US" sz="2400" dirty="0" smtClean="0"/>
              <a:t>When </a:t>
            </a:r>
            <a:r>
              <a:rPr lang="en-US" sz="2400" dirty="0"/>
              <a:t>expressed </a:t>
            </a:r>
            <a:r>
              <a:rPr lang="en-US" sz="2400" dirty="0" smtClean="0"/>
              <a:t>as </a:t>
            </a:r>
            <a:r>
              <a:rPr lang="en-US" sz="2400" dirty="0"/>
              <a:t>a fraction of the maximum possible luminous </a:t>
            </a:r>
            <a:r>
              <a:rPr lang="en-US" sz="2400" dirty="0" smtClean="0"/>
              <a:t>efficacy (i.e., uncorrected for the response of the eye),  </a:t>
            </a:r>
            <a:r>
              <a:rPr lang="en-US" sz="2400" dirty="0"/>
              <a:t>this </a:t>
            </a:r>
            <a:r>
              <a:rPr lang="en-US" sz="2400" dirty="0" smtClean="0"/>
              <a:t>is called lighting </a:t>
            </a:r>
            <a:r>
              <a:rPr lang="en-US" sz="2400" dirty="0"/>
              <a:t>efficiency</a:t>
            </a:r>
            <a:r>
              <a:rPr lang="en-US" sz="2400" dirty="0" smtClean="0"/>
              <a:t>.</a:t>
            </a:r>
          </a:p>
          <a:p>
            <a:pPr marL="234950" indent="-234950">
              <a:buFont typeface="Wingdings" pitchFamily="2" charset="2"/>
              <a:buChar char="§"/>
            </a:pPr>
            <a:endParaRPr lang="en-US" sz="2400" dirty="0" smtClean="0"/>
          </a:p>
        </p:txBody>
      </p:sp>
      <p:sp>
        <p:nvSpPr>
          <p:cNvPr id="5"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55</a:t>
            </a:fld>
            <a:endParaRPr lang="en-US" sz="1200" dirty="0">
              <a:latin typeface="Arial" pitchFamily="34" charset="0"/>
            </a:endParaRPr>
          </a:p>
        </p:txBody>
      </p:sp>
    </p:spTree>
    <p:extLst>
      <p:ext uri="{BB962C8B-B14F-4D97-AF65-F5344CB8AC3E}">
        <p14:creationId xmlns:p14="http://schemas.microsoft.com/office/powerpoint/2010/main" xmlns="" val="16628560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55" y="1288471"/>
            <a:ext cx="9144000" cy="45047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56</a:t>
            </a:fld>
            <a:endParaRPr lang="en-US" sz="1200" dirty="0">
              <a:latin typeface="Arial" pitchFamily="34" charset="0"/>
            </a:endParaRPr>
          </a:p>
        </p:txBody>
      </p:sp>
      <p:sp>
        <p:nvSpPr>
          <p:cNvPr id="8" name="Rectangle 7"/>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Luminous efficacy vs. efficiency for light sources</a:t>
            </a:r>
            <a:endParaRPr lang="en-US" sz="1600" dirty="0">
              <a:solidFill>
                <a:srgbClr val="146737"/>
              </a:solidFill>
            </a:endParaRPr>
          </a:p>
        </p:txBody>
      </p:sp>
      <p:sp>
        <p:nvSpPr>
          <p:cNvPr id="9" name="Action Button: Back or Previous 8">
            <a:hlinkClick r:id="rId3" action="ppaction://hlinksldjump" highlightClick="1"/>
          </p:cNvPr>
          <p:cNvSpPr/>
          <p:nvPr/>
        </p:nvSpPr>
        <p:spPr>
          <a:xfrm>
            <a:off x="4267201" y="6497783"/>
            <a:ext cx="581893" cy="360217"/>
          </a:xfrm>
          <a:prstGeom prst="actionButtonBackPrevio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152410" y="5181599"/>
            <a:ext cx="9462655" cy="720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6756051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8" y="0"/>
            <a:ext cx="9143999" cy="7054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026924" y="282355"/>
            <a:ext cx="1737360" cy="563231"/>
          </a:xfrm>
          <a:prstGeom prst="rect">
            <a:avLst/>
          </a:prstGeom>
          <a:solidFill>
            <a:schemeClr val="bg1">
              <a:lumMod val="85000"/>
            </a:schemeClr>
          </a:solidFill>
          <a:ln w="19050">
            <a:solidFill>
              <a:schemeClr val="tx1"/>
            </a:solidFill>
          </a:ln>
        </p:spPr>
        <p:txBody>
          <a:bodyPr wrap="square" rtlCol="0">
            <a:spAutoFit/>
          </a:bodyPr>
          <a:lstStyle/>
          <a:p>
            <a:pPr algn="ctr">
              <a:lnSpc>
                <a:spcPct val="85000"/>
              </a:lnSpc>
            </a:pPr>
            <a:r>
              <a:rPr lang="en-US" dirty="0" smtClean="0">
                <a:solidFill>
                  <a:schemeClr val="tx1">
                    <a:lumMod val="85000"/>
                    <a:lumOff val="15000"/>
                  </a:schemeClr>
                </a:solidFill>
              </a:rPr>
              <a:t>Traditional</a:t>
            </a:r>
          </a:p>
          <a:p>
            <a:pPr algn="ctr">
              <a:lnSpc>
                <a:spcPct val="85000"/>
              </a:lnSpc>
            </a:pPr>
            <a:r>
              <a:rPr lang="en-US" dirty="0" smtClean="0">
                <a:solidFill>
                  <a:schemeClr val="tx1">
                    <a:lumMod val="85000"/>
                    <a:lumOff val="15000"/>
                  </a:schemeClr>
                </a:solidFill>
              </a:rPr>
              <a:t>incandescent</a:t>
            </a:r>
            <a:endParaRPr lang="en-US" dirty="0">
              <a:solidFill>
                <a:schemeClr val="tx1">
                  <a:lumMod val="85000"/>
                  <a:lumOff val="15000"/>
                </a:schemeClr>
              </a:solidFill>
            </a:endParaRPr>
          </a:p>
        </p:txBody>
      </p:sp>
      <p:sp>
        <p:nvSpPr>
          <p:cNvPr id="6" name="TextBox 5"/>
          <p:cNvSpPr txBox="1"/>
          <p:nvPr/>
        </p:nvSpPr>
        <p:spPr>
          <a:xfrm>
            <a:off x="2997191" y="282355"/>
            <a:ext cx="1737360" cy="563231"/>
          </a:xfrm>
          <a:prstGeom prst="rect">
            <a:avLst/>
          </a:prstGeom>
          <a:solidFill>
            <a:schemeClr val="bg1">
              <a:lumMod val="85000"/>
            </a:schemeClr>
          </a:solidFill>
          <a:ln w="19050">
            <a:solidFill>
              <a:schemeClr val="tx1"/>
            </a:solidFill>
          </a:ln>
        </p:spPr>
        <p:txBody>
          <a:bodyPr wrap="square" rtlCol="0">
            <a:spAutoFit/>
          </a:bodyPr>
          <a:lstStyle/>
          <a:p>
            <a:pPr algn="ctr">
              <a:lnSpc>
                <a:spcPct val="85000"/>
              </a:lnSpc>
            </a:pPr>
            <a:r>
              <a:rPr lang="en-US" dirty="0" smtClean="0">
                <a:solidFill>
                  <a:schemeClr val="tx1">
                    <a:lumMod val="85000"/>
                    <a:lumOff val="15000"/>
                  </a:schemeClr>
                </a:solidFill>
              </a:rPr>
              <a:t>Halogen</a:t>
            </a:r>
          </a:p>
          <a:p>
            <a:pPr algn="ctr">
              <a:lnSpc>
                <a:spcPct val="85000"/>
              </a:lnSpc>
            </a:pPr>
            <a:r>
              <a:rPr lang="en-US" dirty="0" smtClean="0">
                <a:solidFill>
                  <a:schemeClr val="tx1">
                    <a:lumMod val="85000"/>
                    <a:lumOff val="15000"/>
                  </a:schemeClr>
                </a:solidFill>
              </a:rPr>
              <a:t>incandescent</a:t>
            </a:r>
            <a:endParaRPr lang="en-US" dirty="0">
              <a:solidFill>
                <a:schemeClr val="tx1">
                  <a:lumMod val="85000"/>
                  <a:lumOff val="15000"/>
                </a:schemeClr>
              </a:solidFill>
            </a:endParaRPr>
          </a:p>
        </p:txBody>
      </p:sp>
      <p:sp>
        <p:nvSpPr>
          <p:cNvPr id="7" name="TextBox 6"/>
          <p:cNvSpPr txBox="1"/>
          <p:nvPr/>
        </p:nvSpPr>
        <p:spPr>
          <a:xfrm>
            <a:off x="4967458" y="282355"/>
            <a:ext cx="1874873" cy="563231"/>
          </a:xfrm>
          <a:prstGeom prst="rect">
            <a:avLst/>
          </a:prstGeom>
          <a:solidFill>
            <a:schemeClr val="bg1">
              <a:lumMod val="85000"/>
            </a:schemeClr>
          </a:solidFill>
          <a:ln w="19050">
            <a:solidFill>
              <a:schemeClr val="tx1"/>
            </a:solidFill>
          </a:ln>
        </p:spPr>
        <p:txBody>
          <a:bodyPr wrap="none" lIns="45720" rIns="45720" rtlCol="0">
            <a:spAutoFit/>
          </a:bodyPr>
          <a:lstStyle/>
          <a:p>
            <a:pPr algn="ctr">
              <a:lnSpc>
                <a:spcPct val="85000"/>
              </a:lnSpc>
            </a:pPr>
            <a:r>
              <a:rPr lang="en-US" dirty="0" smtClean="0">
                <a:solidFill>
                  <a:schemeClr val="tx1">
                    <a:lumMod val="85000"/>
                    <a:lumOff val="15000"/>
                  </a:schemeClr>
                </a:solidFill>
              </a:rPr>
              <a:t>Compact</a:t>
            </a:r>
          </a:p>
          <a:p>
            <a:pPr algn="ctr">
              <a:lnSpc>
                <a:spcPct val="85000"/>
              </a:lnSpc>
            </a:pPr>
            <a:r>
              <a:rPr lang="en-US" dirty="0" smtClean="0">
                <a:solidFill>
                  <a:schemeClr val="tx1">
                    <a:lumMod val="85000"/>
                    <a:lumOff val="15000"/>
                  </a:schemeClr>
                </a:solidFill>
              </a:rPr>
              <a:t>fluorescent (CFL)</a:t>
            </a:r>
            <a:endParaRPr lang="en-US" dirty="0">
              <a:solidFill>
                <a:schemeClr val="tx1">
                  <a:lumMod val="85000"/>
                  <a:lumOff val="15000"/>
                </a:schemeClr>
              </a:solidFill>
            </a:endParaRPr>
          </a:p>
        </p:txBody>
      </p:sp>
      <p:sp>
        <p:nvSpPr>
          <p:cNvPr id="8" name="TextBox 7"/>
          <p:cNvSpPr txBox="1"/>
          <p:nvPr/>
        </p:nvSpPr>
        <p:spPr>
          <a:xfrm>
            <a:off x="7075237" y="282355"/>
            <a:ext cx="1737360" cy="563231"/>
          </a:xfrm>
          <a:prstGeom prst="rect">
            <a:avLst/>
          </a:prstGeom>
          <a:solidFill>
            <a:schemeClr val="bg1">
              <a:lumMod val="85000"/>
            </a:schemeClr>
          </a:solidFill>
          <a:ln w="19050">
            <a:solidFill>
              <a:schemeClr val="tx1"/>
            </a:solidFill>
          </a:ln>
        </p:spPr>
        <p:txBody>
          <a:bodyPr wrap="none" lIns="0" rIns="0" rtlCol="0">
            <a:spAutoFit/>
          </a:bodyPr>
          <a:lstStyle/>
          <a:p>
            <a:pPr algn="ctr">
              <a:lnSpc>
                <a:spcPct val="85000"/>
              </a:lnSpc>
            </a:pPr>
            <a:r>
              <a:rPr lang="en-US" dirty="0" smtClean="0">
                <a:solidFill>
                  <a:schemeClr val="tx1">
                    <a:lumMod val="85000"/>
                    <a:lumOff val="15000"/>
                  </a:schemeClr>
                </a:solidFill>
              </a:rPr>
              <a:t>Light-emitting</a:t>
            </a:r>
          </a:p>
          <a:p>
            <a:pPr algn="ctr">
              <a:lnSpc>
                <a:spcPct val="85000"/>
              </a:lnSpc>
            </a:pPr>
            <a:r>
              <a:rPr lang="en-US" dirty="0" smtClean="0">
                <a:solidFill>
                  <a:schemeClr val="tx1">
                    <a:lumMod val="85000"/>
                    <a:lumOff val="15000"/>
                  </a:schemeClr>
                </a:solidFill>
              </a:rPr>
              <a:t>diode (LED)</a:t>
            </a:r>
          </a:p>
        </p:txBody>
      </p:sp>
      <p:sp>
        <p:nvSpPr>
          <p:cNvPr id="9" name="TextBox 8"/>
          <p:cNvSpPr txBox="1"/>
          <p:nvPr/>
        </p:nvSpPr>
        <p:spPr>
          <a:xfrm>
            <a:off x="68241" y="912261"/>
            <a:ext cx="1228298" cy="720197"/>
          </a:xfrm>
          <a:prstGeom prst="rect">
            <a:avLst/>
          </a:prstGeom>
          <a:solidFill>
            <a:schemeClr val="bg1">
              <a:lumMod val="85000"/>
            </a:schemeClr>
          </a:solidFill>
          <a:ln w="19050">
            <a:solidFill>
              <a:schemeClr val="tx1"/>
            </a:solidFill>
          </a:ln>
        </p:spPr>
        <p:txBody>
          <a:bodyPr wrap="square" rtlCol="0">
            <a:spAutoFit/>
          </a:bodyPr>
          <a:lstStyle/>
          <a:p>
            <a:pPr>
              <a:lnSpc>
                <a:spcPct val="85000"/>
              </a:lnSpc>
            </a:pPr>
            <a:r>
              <a:rPr lang="en-US" sz="1200" dirty="0" smtClean="0">
                <a:solidFill>
                  <a:schemeClr val="tx1">
                    <a:lumMod val="85000"/>
                    <a:lumOff val="15000"/>
                  </a:schemeClr>
                </a:solidFill>
              </a:rPr>
              <a:t>Approximate wattage to produce 1,600 lumens</a:t>
            </a:r>
            <a:endParaRPr lang="en-US" sz="1200" dirty="0">
              <a:solidFill>
                <a:schemeClr val="tx1">
                  <a:lumMod val="85000"/>
                  <a:lumOff val="15000"/>
                </a:schemeClr>
              </a:solidFill>
            </a:endParaRPr>
          </a:p>
        </p:txBody>
      </p:sp>
      <p:sp>
        <p:nvSpPr>
          <p:cNvPr id="10"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57</a:t>
            </a:fld>
            <a:endParaRPr lang="en-US" sz="1200" dirty="0">
              <a:latin typeface="Arial" pitchFamily="34" charset="0"/>
            </a:endParaRPr>
          </a:p>
        </p:txBody>
      </p:sp>
      <p:sp>
        <p:nvSpPr>
          <p:cNvPr id="3" name="TextBox 2"/>
          <p:cNvSpPr txBox="1"/>
          <p:nvPr/>
        </p:nvSpPr>
        <p:spPr>
          <a:xfrm>
            <a:off x="1492401" y="953775"/>
            <a:ext cx="723275" cy="590931"/>
          </a:xfrm>
          <a:prstGeom prst="rect">
            <a:avLst/>
          </a:prstGeom>
          <a:solidFill>
            <a:schemeClr val="bg1"/>
          </a:solidFill>
        </p:spPr>
        <p:txBody>
          <a:bodyPr wrap="none" rtlCol="0">
            <a:spAutoFit/>
          </a:bodyPr>
          <a:lstStyle/>
          <a:p>
            <a:pPr algn="ctr">
              <a:lnSpc>
                <a:spcPct val="90000"/>
              </a:lnSpc>
            </a:pPr>
            <a:r>
              <a:rPr lang="en-US" dirty="0" smtClean="0"/>
              <a:t>100</a:t>
            </a:r>
          </a:p>
          <a:p>
            <a:pPr algn="ctr">
              <a:lnSpc>
                <a:spcPct val="90000"/>
              </a:lnSpc>
            </a:pPr>
            <a:r>
              <a:rPr lang="en-US" dirty="0" smtClean="0"/>
              <a:t>watts</a:t>
            </a:r>
            <a:endParaRPr lang="en-US" dirty="0"/>
          </a:p>
        </p:txBody>
      </p:sp>
      <p:sp>
        <p:nvSpPr>
          <p:cNvPr id="11" name="TextBox 10"/>
          <p:cNvSpPr txBox="1"/>
          <p:nvPr/>
        </p:nvSpPr>
        <p:spPr>
          <a:xfrm>
            <a:off x="3515289" y="953775"/>
            <a:ext cx="723275" cy="590931"/>
          </a:xfrm>
          <a:prstGeom prst="rect">
            <a:avLst/>
          </a:prstGeom>
          <a:solidFill>
            <a:schemeClr val="bg1"/>
          </a:solidFill>
        </p:spPr>
        <p:txBody>
          <a:bodyPr wrap="none" rtlCol="0">
            <a:spAutoFit/>
          </a:bodyPr>
          <a:lstStyle/>
          <a:p>
            <a:pPr algn="ctr">
              <a:lnSpc>
                <a:spcPct val="90000"/>
              </a:lnSpc>
            </a:pPr>
            <a:r>
              <a:rPr lang="en-US" dirty="0" smtClean="0"/>
              <a:t>77</a:t>
            </a:r>
          </a:p>
          <a:p>
            <a:pPr algn="ctr">
              <a:lnSpc>
                <a:spcPct val="90000"/>
              </a:lnSpc>
            </a:pPr>
            <a:r>
              <a:rPr lang="en-US" dirty="0" smtClean="0"/>
              <a:t>watts</a:t>
            </a:r>
            <a:endParaRPr lang="en-US" dirty="0"/>
          </a:p>
        </p:txBody>
      </p:sp>
      <p:sp>
        <p:nvSpPr>
          <p:cNvPr id="12" name="TextBox 11"/>
          <p:cNvSpPr txBox="1"/>
          <p:nvPr/>
        </p:nvSpPr>
        <p:spPr>
          <a:xfrm>
            <a:off x="5538177" y="953775"/>
            <a:ext cx="723275" cy="590931"/>
          </a:xfrm>
          <a:prstGeom prst="rect">
            <a:avLst/>
          </a:prstGeom>
          <a:solidFill>
            <a:schemeClr val="bg1"/>
          </a:solidFill>
        </p:spPr>
        <p:txBody>
          <a:bodyPr wrap="none" rtlCol="0">
            <a:spAutoFit/>
          </a:bodyPr>
          <a:lstStyle/>
          <a:p>
            <a:pPr algn="ctr">
              <a:lnSpc>
                <a:spcPct val="90000"/>
              </a:lnSpc>
            </a:pPr>
            <a:r>
              <a:rPr lang="en-US" dirty="0" smtClean="0"/>
              <a:t>23</a:t>
            </a:r>
          </a:p>
          <a:p>
            <a:pPr algn="ctr">
              <a:lnSpc>
                <a:spcPct val="90000"/>
              </a:lnSpc>
            </a:pPr>
            <a:r>
              <a:rPr lang="en-US" dirty="0" smtClean="0"/>
              <a:t>watts</a:t>
            </a:r>
            <a:endParaRPr lang="en-US" dirty="0"/>
          </a:p>
        </p:txBody>
      </p:sp>
      <p:sp>
        <p:nvSpPr>
          <p:cNvPr id="13" name="TextBox 12"/>
          <p:cNvSpPr txBox="1"/>
          <p:nvPr/>
        </p:nvSpPr>
        <p:spPr>
          <a:xfrm>
            <a:off x="7561066" y="953775"/>
            <a:ext cx="723275" cy="590931"/>
          </a:xfrm>
          <a:prstGeom prst="rect">
            <a:avLst/>
          </a:prstGeom>
          <a:solidFill>
            <a:schemeClr val="bg1"/>
          </a:solidFill>
        </p:spPr>
        <p:txBody>
          <a:bodyPr wrap="none" rtlCol="0">
            <a:spAutoFit/>
          </a:bodyPr>
          <a:lstStyle/>
          <a:p>
            <a:pPr algn="ctr">
              <a:lnSpc>
                <a:spcPct val="90000"/>
              </a:lnSpc>
            </a:pPr>
            <a:r>
              <a:rPr lang="en-US" dirty="0" smtClean="0"/>
              <a:t>20</a:t>
            </a:r>
          </a:p>
          <a:p>
            <a:pPr algn="ctr">
              <a:lnSpc>
                <a:spcPct val="90000"/>
              </a:lnSpc>
            </a:pPr>
            <a:r>
              <a:rPr lang="en-US" dirty="0" smtClean="0"/>
              <a:t>watts</a:t>
            </a:r>
            <a:endParaRPr lang="en-US" dirty="0"/>
          </a:p>
        </p:txBody>
      </p:sp>
      <p:sp>
        <p:nvSpPr>
          <p:cNvPr id="4" name="TextBox 3"/>
          <p:cNvSpPr txBox="1"/>
          <p:nvPr/>
        </p:nvSpPr>
        <p:spPr>
          <a:xfrm>
            <a:off x="765424" y="2615893"/>
            <a:ext cx="697627" cy="311624"/>
          </a:xfrm>
          <a:prstGeom prst="rect">
            <a:avLst/>
          </a:prstGeom>
          <a:solidFill>
            <a:schemeClr val="bg1"/>
          </a:solidFill>
        </p:spPr>
        <p:txBody>
          <a:bodyPr wrap="none" tIns="0" bIns="0" rtlCol="0">
            <a:spAutoFit/>
          </a:bodyPr>
          <a:lstStyle/>
          <a:p>
            <a:pPr algn="ctr">
              <a:lnSpc>
                <a:spcPct val="75000"/>
              </a:lnSpc>
            </a:pPr>
            <a:r>
              <a:rPr lang="en-US" sz="1600" dirty="0" smtClean="0"/>
              <a:t>1,600</a:t>
            </a:r>
          </a:p>
          <a:p>
            <a:pPr algn="ctr">
              <a:lnSpc>
                <a:spcPct val="75000"/>
              </a:lnSpc>
            </a:pPr>
            <a:r>
              <a:rPr lang="en-US" sz="1100" b="1" dirty="0" smtClean="0">
                <a:solidFill>
                  <a:srgbClr val="FFC000"/>
                </a:solidFill>
              </a:rPr>
              <a:t>lumens</a:t>
            </a:r>
            <a:endParaRPr lang="en-US" sz="1100" b="1" dirty="0">
              <a:solidFill>
                <a:srgbClr val="FFC000"/>
              </a:solidFill>
            </a:endParaRPr>
          </a:p>
        </p:txBody>
      </p:sp>
      <p:sp>
        <p:nvSpPr>
          <p:cNvPr id="14" name="TextBox 13"/>
          <p:cNvSpPr txBox="1"/>
          <p:nvPr/>
        </p:nvSpPr>
        <p:spPr>
          <a:xfrm>
            <a:off x="3054783" y="2614747"/>
            <a:ext cx="512961" cy="311624"/>
          </a:xfrm>
          <a:prstGeom prst="rect">
            <a:avLst/>
          </a:prstGeom>
          <a:solidFill>
            <a:schemeClr val="bg1"/>
          </a:solidFill>
        </p:spPr>
        <p:txBody>
          <a:bodyPr wrap="none" lIns="0" tIns="0" rIns="0" bIns="0" rtlCol="0">
            <a:spAutoFit/>
          </a:bodyPr>
          <a:lstStyle/>
          <a:p>
            <a:pPr algn="ctr">
              <a:lnSpc>
                <a:spcPct val="75000"/>
              </a:lnSpc>
            </a:pPr>
            <a:r>
              <a:rPr lang="en-US" sz="1600" dirty="0" smtClean="0"/>
              <a:t>1,600</a:t>
            </a:r>
          </a:p>
          <a:p>
            <a:pPr algn="ctr">
              <a:lnSpc>
                <a:spcPct val="75000"/>
              </a:lnSpc>
            </a:pPr>
            <a:r>
              <a:rPr lang="en-US" sz="1100" b="1" dirty="0" smtClean="0">
                <a:solidFill>
                  <a:srgbClr val="FFC000"/>
                </a:solidFill>
              </a:rPr>
              <a:t>lumens</a:t>
            </a:r>
            <a:endParaRPr lang="en-US" sz="1100" b="1" dirty="0">
              <a:solidFill>
                <a:srgbClr val="FFC000"/>
              </a:solidFill>
            </a:endParaRPr>
          </a:p>
        </p:txBody>
      </p:sp>
      <p:sp>
        <p:nvSpPr>
          <p:cNvPr id="15" name="TextBox 14"/>
          <p:cNvSpPr txBox="1"/>
          <p:nvPr/>
        </p:nvSpPr>
        <p:spPr>
          <a:xfrm>
            <a:off x="5276060" y="2625097"/>
            <a:ext cx="512961" cy="311624"/>
          </a:xfrm>
          <a:prstGeom prst="rect">
            <a:avLst/>
          </a:prstGeom>
          <a:solidFill>
            <a:schemeClr val="bg1"/>
          </a:solidFill>
        </p:spPr>
        <p:txBody>
          <a:bodyPr wrap="none" lIns="0" tIns="0" rIns="0" bIns="0" rtlCol="0">
            <a:spAutoFit/>
          </a:bodyPr>
          <a:lstStyle/>
          <a:p>
            <a:pPr algn="ctr">
              <a:lnSpc>
                <a:spcPct val="75000"/>
              </a:lnSpc>
            </a:pPr>
            <a:r>
              <a:rPr lang="en-US" sz="1600" dirty="0" smtClean="0"/>
              <a:t>1,600</a:t>
            </a:r>
          </a:p>
          <a:p>
            <a:pPr algn="ctr">
              <a:lnSpc>
                <a:spcPct val="75000"/>
              </a:lnSpc>
            </a:pPr>
            <a:r>
              <a:rPr lang="en-US" sz="1100" b="1" dirty="0" smtClean="0">
                <a:solidFill>
                  <a:srgbClr val="FFC000"/>
                </a:solidFill>
              </a:rPr>
              <a:t>lumens</a:t>
            </a:r>
            <a:endParaRPr lang="en-US" sz="1100" b="1" dirty="0">
              <a:solidFill>
                <a:srgbClr val="FFC000"/>
              </a:solidFill>
            </a:endParaRPr>
          </a:p>
        </p:txBody>
      </p:sp>
      <p:sp>
        <p:nvSpPr>
          <p:cNvPr id="16" name="TextBox 15"/>
          <p:cNvSpPr txBox="1"/>
          <p:nvPr/>
        </p:nvSpPr>
        <p:spPr>
          <a:xfrm>
            <a:off x="7264168" y="2625097"/>
            <a:ext cx="512961" cy="311624"/>
          </a:xfrm>
          <a:prstGeom prst="rect">
            <a:avLst/>
          </a:prstGeom>
          <a:solidFill>
            <a:schemeClr val="bg1"/>
          </a:solidFill>
        </p:spPr>
        <p:txBody>
          <a:bodyPr wrap="none" lIns="0" tIns="0" rIns="0" bIns="0" rtlCol="0">
            <a:spAutoFit/>
          </a:bodyPr>
          <a:lstStyle/>
          <a:p>
            <a:pPr algn="ctr">
              <a:lnSpc>
                <a:spcPct val="75000"/>
              </a:lnSpc>
            </a:pPr>
            <a:r>
              <a:rPr lang="en-US" sz="1600" dirty="0" smtClean="0"/>
              <a:t>1,600</a:t>
            </a:r>
          </a:p>
          <a:p>
            <a:pPr algn="ctr">
              <a:lnSpc>
                <a:spcPct val="75000"/>
              </a:lnSpc>
            </a:pPr>
            <a:r>
              <a:rPr lang="en-US" sz="1100" b="1" dirty="0" smtClean="0">
                <a:solidFill>
                  <a:srgbClr val="FFC000"/>
                </a:solidFill>
              </a:rPr>
              <a:t>lumens</a:t>
            </a:r>
            <a:endParaRPr lang="en-US" sz="1100" b="1" dirty="0">
              <a:solidFill>
                <a:srgbClr val="FFC000"/>
              </a:solidFill>
            </a:endParaRPr>
          </a:p>
        </p:txBody>
      </p:sp>
    </p:spTree>
    <p:extLst>
      <p:ext uri="{BB962C8B-B14F-4D97-AF65-F5344CB8AC3E}">
        <p14:creationId xmlns:p14="http://schemas.microsoft.com/office/powerpoint/2010/main" xmlns="" val="4312554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06" name="Picture 2" descr="http://www.energystar.gov/ia/products/images/lighting_package_l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89121" y="58056"/>
            <a:ext cx="492718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58</a:t>
            </a:fld>
            <a:endParaRPr lang="en-US" sz="1200" dirty="0">
              <a:latin typeface="Arial" pitchFamily="34" charset="0"/>
            </a:endParaRPr>
          </a:p>
        </p:txBody>
      </p:sp>
    </p:spTree>
    <p:extLst>
      <p:ext uri="{BB962C8B-B14F-4D97-AF65-F5344CB8AC3E}">
        <p14:creationId xmlns:p14="http://schemas.microsoft.com/office/powerpoint/2010/main" xmlns="" val="42817565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826" name="Picture 2" descr="http://www.ieslightlogic.org/wp-content/uploads/2012/06/DOE-Lighting-Facts-Label-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31" y="859808"/>
            <a:ext cx="9232776" cy="599819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59</a:t>
            </a:fld>
            <a:endParaRPr lang="en-US" sz="1200" dirty="0">
              <a:latin typeface="Arial" pitchFamily="34" charset="0"/>
            </a:endParaRPr>
          </a:p>
        </p:txBody>
      </p:sp>
    </p:spTree>
    <p:extLst>
      <p:ext uri="{BB962C8B-B14F-4D97-AF65-F5344CB8AC3E}">
        <p14:creationId xmlns:p14="http://schemas.microsoft.com/office/powerpoint/2010/main" xmlns="" val="4216217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oday.slac.stanford.edu/images/2009/lcls-21-undulators.jpg"/>
          <p:cNvPicPr>
            <a:picLocks noChangeAspect="1" noChangeArrowheads="1"/>
          </p:cNvPicPr>
          <p:nvPr/>
        </p:nvPicPr>
        <p:blipFill>
          <a:blip r:embed="rId3" cstate="print"/>
          <a:srcRect/>
          <a:stretch>
            <a:fillRect/>
          </a:stretch>
        </p:blipFill>
        <p:spPr bwMode="auto">
          <a:xfrm>
            <a:off x="-7815" y="773723"/>
            <a:ext cx="6515493" cy="6084277"/>
          </a:xfrm>
          <a:prstGeom prst="rect">
            <a:avLst/>
          </a:prstGeom>
          <a:noFill/>
        </p:spPr>
      </p:pic>
      <p:sp>
        <p:nvSpPr>
          <p:cNvPr id="11" name="Rectangle 10"/>
          <p:cNvSpPr/>
          <p:nvPr/>
        </p:nvSpPr>
        <p:spPr>
          <a:xfrm>
            <a:off x="0" y="-19444"/>
            <a:ext cx="9147176" cy="850900"/>
          </a:xfrm>
          <a:prstGeom prst="rect">
            <a:avLst/>
          </a:prstGeom>
          <a:noFill/>
          <a:ln w="9525">
            <a:noFill/>
            <a:miter lim="800000"/>
            <a:headEnd/>
            <a:tailEnd/>
          </a:ln>
        </p:spPr>
        <p:txBody>
          <a:bodyPr anchor="ctr"/>
          <a:lstStyle/>
          <a:p>
            <a:pPr algn="ctr" eaLnBrk="0" hangingPunct="0">
              <a:lnSpc>
                <a:spcPct val="80000"/>
              </a:lnSpc>
              <a:defRPr/>
            </a:pPr>
            <a:r>
              <a:rPr lang="en-US" sz="2400" dirty="0" smtClean="0">
                <a:solidFill>
                  <a:srgbClr val="014B32"/>
                </a:solidFill>
                <a:cs typeface="Arial" charset="0"/>
              </a:rPr>
              <a:t>DOE’s Office of Science, by the Numbers</a:t>
            </a:r>
            <a:endParaRPr lang="en-US" sz="1600" dirty="0" smtClean="0">
              <a:solidFill>
                <a:srgbClr val="014B32"/>
              </a:solidFill>
              <a:cs typeface="Arial" charset="0"/>
            </a:endParaRPr>
          </a:p>
        </p:txBody>
      </p:sp>
      <p:sp>
        <p:nvSpPr>
          <p:cNvPr id="8" name="Rectangle 7"/>
          <p:cNvSpPr/>
          <p:nvPr/>
        </p:nvSpPr>
        <p:spPr>
          <a:xfrm>
            <a:off x="6507678" y="772732"/>
            <a:ext cx="2640257" cy="6085268"/>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0" y="772732"/>
            <a:ext cx="9144000" cy="6085268"/>
          </a:xfrm>
          <a:prstGeom prst="rect">
            <a:avLst/>
          </a:prstGeom>
          <a:gradFill flip="none" rotWithShape="1">
            <a:gsLst>
              <a:gs pos="41000">
                <a:schemeClr val="bg1">
                  <a:lumMod val="95000"/>
                  <a:alpha val="0"/>
                </a:schemeClr>
              </a:gs>
              <a:gs pos="52000">
                <a:schemeClr val="accent1">
                  <a:tint val="44500"/>
                  <a:satMod val="160000"/>
                  <a:alpha val="43000"/>
                </a:schemeClr>
              </a:gs>
              <a:gs pos="61000">
                <a:schemeClr val="accent1">
                  <a:tint val="23500"/>
                  <a:satMod val="160000"/>
                  <a:alpha val="9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nvGraphicFramePr>
        <p:xfrm>
          <a:off x="406400" y="6355080"/>
          <a:ext cx="3735294" cy="487680"/>
        </p:xfrm>
        <a:graphic>
          <a:graphicData uri="http://schemas.openxmlformats.org/drawingml/2006/table">
            <a:tbl>
              <a:tblPr/>
              <a:tblGrid>
                <a:gridCol w="3735294"/>
              </a:tblGrid>
              <a:tr h="0">
                <a:tc>
                  <a:txBody>
                    <a:bodyPr/>
                    <a:lstStyle/>
                    <a:p>
                      <a:r>
                        <a:rPr lang="en-US" sz="1600" b="1" dirty="0">
                          <a:solidFill>
                            <a:schemeClr val="tx1"/>
                          </a:solidFill>
                        </a:rPr>
                        <a:t>The </a:t>
                      </a:r>
                      <a:r>
                        <a:rPr lang="en-US" sz="1600" b="1" dirty="0" err="1" smtClean="0">
                          <a:solidFill>
                            <a:schemeClr val="tx1"/>
                          </a:solidFill>
                        </a:rPr>
                        <a:t>undulator</a:t>
                      </a:r>
                      <a:r>
                        <a:rPr lang="en-US" sz="1600" b="1" dirty="0" smtClean="0">
                          <a:solidFill>
                            <a:schemeClr val="tx1"/>
                          </a:solidFill>
                        </a:rPr>
                        <a:t> hall at the </a:t>
                      </a:r>
                      <a:br>
                        <a:rPr lang="en-US" sz="1600" b="1" dirty="0" smtClean="0">
                          <a:solidFill>
                            <a:schemeClr val="tx1"/>
                          </a:solidFill>
                        </a:rPr>
                      </a:br>
                      <a:r>
                        <a:rPr lang="en-US" sz="1600" b="1" dirty="0" err="1" smtClean="0">
                          <a:solidFill>
                            <a:schemeClr val="tx1"/>
                          </a:solidFill>
                        </a:rPr>
                        <a:t>Linac</a:t>
                      </a:r>
                      <a:r>
                        <a:rPr lang="en-US" sz="1600" b="1" dirty="0" smtClean="0">
                          <a:solidFill>
                            <a:schemeClr val="tx1"/>
                          </a:solidFill>
                        </a:rPr>
                        <a:t> Coherent Light Source, SLAC, 2011.</a:t>
                      </a:r>
                      <a:endParaRPr lang="en-US" sz="1600" b="1" dirty="0">
                        <a:solidFill>
                          <a:schemeClr val="tx1"/>
                        </a:solidFill>
                      </a:endParaRPr>
                    </a:p>
                  </a:txBody>
                  <a:tcPr marL="0" marR="0" marT="0" marB="0" anchor="ctr">
                    <a:lnL>
                      <a:noFill/>
                    </a:lnL>
                    <a:lnR>
                      <a:noFill/>
                    </a:lnR>
                    <a:lnT>
                      <a:noFill/>
                    </a:lnT>
                    <a:lnB>
                      <a:noFill/>
                    </a:lnB>
                  </a:tcPr>
                </a:tc>
              </a:tr>
            </a:tbl>
          </a:graphicData>
        </a:graphic>
      </p:graphicFrame>
      <p:sp>
        <p:nvSpPr>
          <p:cNvPr id="13" name="Slide Number Placeholder 2"/>
          <p:cNvSpPr>
            <a:spLocks noGrp="1"/>
          </p:cNvSpPr>
          <p:nvPr>
            <p:ph type="sldNum" sz="quarter" idx="11"/>
          </p:nvPr>
        </p:nvSpPr>
        <p:spPr>
          <a:xfrm>
            <a:off x="8413750" y="6353969"/>
            <a:ext cx="381000" cy="365125"/>
          </a:xfrm>
        </p:spPr>
        <p:txBody>
          <a:bodyPr/>
          <a:lstStyle/>
          <a:p>
            <a:pPr algn="ctr">
              <a:defRPr/>
            </a:pPr>
            <a:fld id="{6EEA275D-5A49-48A8-817D-44C3EA0A3A2F}" type="slidenum">
              <a:rPr lang="en-US" sz="1200" smtClean="0">
                <a:latin typeface="Arial" pitchFamily="34" charset="0"/>
              </a:rPr>
              <a:pPr algn="ctr">
                <a:defRPr/>
              </a:pPr>
              <a:t>6</a:t>
            </a:fld>
            <a:endParaRPr lang="en-US" sz="1200" dirty="0">
              <a:latin typeface="Arial" pitchFamily="34" charset="0"/>
            </a:endParaRPr>
          </a:p>
        </p:txBody>
      </p:sp>
      <p:sp>
        <p:nvSpPr>
          <p:cNvPr id="9" name="Text Box 3"/>
          <p:cNvSpPr txBox="1">
            <a:spLocks noChangeArrowheads="1"/>
          </p:cNvSpPr>
          <p:nvPr/>
        </p:nvSpPr>
        <p:spPr bwMode="auto">
          <a:xfrm>
            <a:off x="5207886" y="1421147"/>
            <a:ext cx="3963833" cy="5109868"/>
          </a:xfrm>
          <a:prstGeom prst="rect">
            <a:avLst/>
          </a:prstGeom>
          <a:noFill/>
          <a:ln w="9525">
            <a:noFill/>
            <a:miter lim="800000"/>
            <a:headEnd/>
            <a:tailEnd/>
          </a:ln>
          <a:effectLst/>
        </p:spPr>
        <p:txBody>
          <a:bodyPr wrap="square" lIns="82048" tIns="41025" rIns="82048" bIns="41025">
            <a:spAutoFit/>
          </a:bodyPr>
          <a:lstStyle/>
          <a:p>
            <a:pPr marL="284163" lvl="1" indent="-284163">
              <a:lnSpc>
                <a:spcPts val="2600"/>
              </a:lnSpc>
              <a:spcAft>
                <a:spcPts val="1800"/>
              </a:spcAft>
              <a:buFont typeface="Wingdings" pitchFamily="2" charset="2"/>
              <a:buChar char="Ø"/>
            </a:pPr>
            <a:r>
              <a:rPr lang="en-US" sz="2400" dirty="0" smtClean="0">
                <a:latin typeface="Arial" pitchFamily="34" charset="0"/>
                <a:cs typeface="Arial" pitchFamily="34" charset="0"/>
              </a:rPr>
              <a:t>$5B </a:t>
            </a:r>
            <a:r>
              <a:rPr lang="en-US" sz="2000" dirty="0" smtClean="0">
                <a:latin typeface="Arial" pitchFamily="34" charset="0"/>
                <a:cs typeface="Arial" pitchFamily="34" charset="0"/>
              </a:rPr>
              <a:t>budget, supporting:</a:t>
            </a:r>
            <a:endParaRPr lang="en-US" sz="2400" dirty="0" smtClean="0">
              <a:latin typeface="Arial" pitchFamily="34" charset="0"/>
              <a:cs typeface="Arial" pitchFamily="34" charset="0"/>
            </a:endParaRPr>
          </a:p>
          <a:p>
            <a:pPr marL="688975" lvl="1" indent="-225425">
              <a:lnSpc>
                <a:spcPts val="2600"/>
              </a:lnSpc>
              <a:spcAft>
                <a:spcPts val="1000"/>
              </a:spcAft>
              <a:buFont typeface="Wingdings" pitchFamily="2" charset="2"/>
              <a:buChar char="§"/>
            </a:pPr>
            <a:r>
              <a:rPr lang="en-US" sz="2000" dirty="0" smtClean="0">
                <a:latin typeface="Arial" pitchFamily="34" charset="0"/>
                <a:cs typeface="Arial" pitchFamily="34" charset="0"/>
              </a:rPr>
              <a:t>25,000</a:t>
            </a:r>
            <a:r>
              <a:rPr lang="en-US" dirty="0" smtClean="0">
                <a:latin typeface="Arial" pitchFamily="34" charset="0"/>
                <a:cs typeface="Arial" pitchFamily="34" charset="0"/>
              </a:rPr>
              <a:t> Ph.D. scientists, graduate students, under-graduates, engineers, and technical staff at more than </a:t>
            </a:r>
            <a:r>
              <a:rPr lang="en-US" sz="2000" dirty="0" smtClean="0">
                <a:latin typeface="Arial" pitchFamily="34" charset="0"/>
                <a:cs typeface="Arial" pitchFamily="34" charset="0"/>
              </a:rPr>
              <a:t>300</a:t>
            </a:r>
            <a:r>
              <a:rPr lang="en-US" dirty="0" smtClean="0">
                <a:latin typeface="Arial" pitchFamily="34" charset="0"/>
                <a:cs typeface="Arial" pitchFamily="34" charset="0"/>
              </a:rPr>
              <a:t> institutions in all </a:t>
            </a:r>
            <a:r>
              <a:rPr lang="en-US" sz="2000" dirty="0" smtClean="0">
                <a:latin typeface="Arial" pitchFamily="34" charset="0"/>
                <a:cs typeface="Arial" pitchFamily="34" charset="0"/>
              </a:rPr>
              <a:t>50</a:t>
            </a:r>
            <a:r>
              <a:rPr lang="en-US" dirty="0" smtClean="0">
                <a:latin typeface="Arial" pitchFamily="34" charset="0"/>
                <a:cs typeface="Arial" pitchFamily="34" charset="0"/>
              </a:rPr>
              <a:t> States and DC through competitive awards</a:t>
            </a:r>
            <a:endParaRPr lang="en-US" sz="900" dirty="0" smtClean="0">
              <a:latin typeface="Arial" pitchFamily="34" charset="0"/>
              <a:cs typeface="Arial" pitchFamily="34" charset="0"/>
            </a:endParaRPr>
          </a:p>
          <a:p>
            <a:pPr marL="688975" lvl="1" indent="-225425">
              <a:lnSpc>
                <a:spcPts val="2600"/>
              </a:lnSpc>
              <a:spcAft>
                <a:spcPts val="1800"/>
              </a:spcAft>
              <a:buFont typeface="Wingdings" pitchFamily="2" charset="2"/>
              <a:buChar char="§"/>
            </a:pPr>
            <a:r>
              <a:rPr lang="en-US" sz="2000" dirty="0" smtClean="0">
                <a:latin typeface="Arial" pitchFamily="34" charset="0"/>
                <a:cs typeface="Arial" pitchFamily="34" charset="0"/>
              </a:rPr>
              <a:t>26,000 </a:t>
            </a:r>
            <a:r>
              <a:rPr lang="en-US" dirty="0" smtClean="0">
                <a:latin typeface="Arial" pitchFamily="34" charset="0"/>
                <a:cs typeface="Arial" pitchFamily="34" charset="0"/>
              </a:rPr>
              <a:t>users at </a:t>
            </a:r>
            <a:r>
              <a:rPr lang="en-US" sz="2000" dirty="0" smtClean="0">
                <a:latin typeface="Arial" pitchFamily="34" charset="0"/>
                <a:cs typeface="Arial" pitchFamily="34" charset="0"/>
              </a:rPr>
              <a:t>32 </a:t>
            </a:r>
            <a:r>
              <a:rPr lang="en-US" dirty="0">
                <a:latin typeface="Arial" pitchFamily="34" charset="0"/>
                <a:cs typeface="Arial" pitchFamily="34" charset="0"/>
              </a:rPr>
              <a:t>national </a:t>
            </a:r>
            <a:r>
              <a:rPr lang="en-US" dirty="0" smtClean="0">
                <a:latin typeface="Arial" pitchFamily="34" charset="0"/>
                <a:cs typeface="Arial" pitchFamily="34" charset="0"/>
              </a:rPr>
              <a:t>scientific user facilities</a:t>
            </a:r>
            <a:endParaRPr lang="en-US" dirty="0">
              <a:latin typeface="Arial" pitchFamily="34" charset="0"/>
              <a:cs typeface="Arial" pitchFamily="34" charset="0"/>
            </a:endParaRPr>
          </a:p>
          <a:p>
            <a:pPr marL="284163" lvl="1" indent="-284163">
              <a:lnSpc>
                <a:spcPts val="2600"/>
              </a:lnSpc>
              <a:spcAft>
                <a:spcPts val="1800"/>
              </a:spcAft>
              <a:buFont typeface="Wingdings" pitchFamily="2" charset="2"/>
              <a:buChar char="Ø"/>
            </a:pPr>
            <a:r>
              <a:rPr lang="en-US" sz="2400" dirty="0" smtClean="0">
                <a:latin typeface="Arial" pitchFamily="34" charset="0"/>
                <a:cs typeface="Arial" pitchFamily="34" charset="0"/>
              </a:rPr>
              <a:t>100</a:t>
            </a:r>
            <a:r>
              <a:rPr lang="en-US" dirty="0" smtClean="0">
                <a:latin typeface="Arial" pitchFamily="34" charset="0"/>
                <a:cs typeface="Arial" pitchFamily="34" charset="0"/>
              </a:rPr>
              <a:t> </a:t>
            </a:r>
            <a:r>
              <a:rPr lang="en-US" sz="2000" dirty="0" smtClean="0">
                <a:latin typeface="Arial" pitchFamily="34" charset="0"/>
                <a:cs typeface="Arial" pitchFamily="34" charset="0"/>
              </a:rPr>
              <a:t>Nobel Prizes during the past </a:t>
            </a:r>
            <a:r>
              <a:rPr lang="en-US" sz="2400" dirty="0" smtClean="0">
                <a:latin typeface="Arial" pitchFamily="34" charset="0"/>
                <a:cs typeface="Arial" pitchFamily="34" charset="0"/>
              </a:rPr>
              <a:t>6</a:t>
            </a:r>
            <a:r>
              <a:rPr lang="en-US" dirty="0" smtClean="0">
                <a:latin typeface="Arial" pitchFamily="34" charset="0"/>
                <a:cs typeface="Arial" pitchFamily="34" charset="0"/>
              </a:rPr>
              <a:t> </a:t>
            </a:r>
            <a:r>
              <a:rPr lang="en-US" sz="2000" dirty="0" smtClean="0">
                <a:latin typeface="Arial" pitchFamily="34" charset="0"/>
                <a:cs typeface="Arial" pitchFamily="34" charset="0"/>
              </a:rPr>
              <a:t>decades—more than </a:t>
            </a:r>
            <a:r>
              <a:rPr lang="en-US" sz="2400" dirty="0" smtClean="0">
                <a:latin typeface="Arial" pitchFamily="34" charset="0"/>
                <a:cs typeface="Arial" pitchFamily="34" charset="0"/>
              </a:rPr>
              <a:t>20</a:t>
            </a:r>
            <a:r>
              <a:rPr lang="en-US" dirty="0" smtClean="0">
                <a:latin typeface="Arial" pitchFamily="34" charset="0"/>
                <a:cs typeface="Arial" pitchFamily="34" charset="0"/>
              </a:rPr>
              <a:t> </a:t>
            </a:r>
            <a:r>
              <a:rPr lang="en-US" sz="2000" dirty="0" smtClean="0">
                <a:latin typeface="Arial" pitchFamily="34" charset="0"/>
                <a:cs typeface="Arial" pitchFamily="34" charset="0"/>
              </a:rPr>
              <a:t>in the past </a:t>
            </a:r>
            <a:r>
              <a:rPr lang="en-US" sz="2400" dirty="0" smtClean="0">
                <a:latin typeface="Arial" pitchFamily="34" charset="0"/>
                <a:cs typeface="Arial" pitchFamily="34" charset="0"/>
              </a:rPr>
              <a:t>10</a:t>
            </a:r>
            <a:r>
              <a:rPr lang="en-US" dirty="0" smtClean="0">
                <a:latin typeface="Arial" pitchFamily="34" charset="0"/>
                <a:cs typeface="Arial" pitchFamily="34" charset="0"/>
              </a:rPr>
              <a:t> </a:t>
            </a:r>
            <a:r>
              <a:rPr lang="en-US" sz="2000" dirty="0" smtClean="0">
                <a:latin typeface="Arial" pitchFamily="34" charset="0"/>
                <a:cs typeface="Arial" pitchFamily="34" charset="0"/>
              </a:rPr>
              <a:t>years</a:t>
            </a:r>
          </a:p>
        </p:txBody>
      </p:sp>
    </p:spTree>
    <p:extLst>
      <p:ext uri="{BB962C8B-B14F-4D97-AF65-F5344CB8AC3E}">
        <p14:creationId xmlns:p14="http://schemas.microsoft.com/office/powerpoint/2010/main" xmlns="" val="220595989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descr="http://www.finelite.com/fileadmin/user_upload/PLS_WebImages/NEW_Lighting_Labels_Performance_Ta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500" y="-136526"/>
            <a:ext cx="9144000" cy="69945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latin typeface="Arial" pitchFamily="34" charset="0"/>
              </a:rPr>
              <a:pPr algn="ctr"/>
              <a:t>60</a:t>
            </a:fld>
            <a:endParaRPr lang="en-US" sz="1200" dirty="0">
              <a:latin typeface="Arial" pitchFamily="34" charset="0"/>
            </a:endParaRPr>
          </a:p>
        </p:txBody>
      </p:sp>
    </p:spTree>
    <p:extLst>
      <p:ext uri="{BB962C8B-B14F-4D97-AF65-F5344CB8AC3E}">
        <p14:creationId xmlns:p14="http://schemas.microsoft.com/office/powerpoint/2010/main" xmlns="" val="27752175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3194" y="179408"/>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Lighting Tutorial</a:t>
            </a:r>
            <a:endParaRPr lang="en-US" sz="1600" dirty="0">
              <a:solidFill>
                <a:srgbClr val="146737"/>
              </a:solidFill>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70662" name="Picture 6" descr="http://0.static.wix.com/media/41079f_e719087968292f213e4b017461863ab3.jpg_102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546" y="-136526"/>
            <a:ext cx="9144000" cy="710803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439432" y="4959342"/>
            <a:ext cx="4668694" cy="1847878"/>
          </a:xfrm>
          <a:prstGeom prst="rect">
            <a:avLst/>
          </a:prstGeom>
          <a:solidFill>
            <a:srgbClr val="9B9B9B"/>
          </a:solidFill>
          <a:ln w="57150">
            <a:solidFill>
              <a:srgbClr val="FFFF00"/>
            </a:solidFill>
          </a:ln>
        </p:spPr>
        <p:txBody>
          <a:bodyPr wrap="square" tIns="91440" bIns="91440" rtlCol="0">
            <a:spAutoFit/>
          </a:bodyPr>
          <a:lstStyle/>
          <a:p>
            <a:pPr algn="ctr">
              <a:lnSpc>
                <a:spcPct val="75000"/>
              </a:lnSpc>
            </a:pPr>
            <a:r>
              <a:rPr lang="en-US" sz="3600" b="1" dirty="0" smtClean="0">
                <a:solidFill>
                  <a:srgbClr val="FFFF00"/>
                </a:solidFill>
              </a:rPr>
              <a:t>So we return to the light bulb aisle </a:t>
            </a:r>
            <a:r>
              <a:rPr lang="en-US" sz="3600" b="1" dirty="0">
                <a:solidFill>
                  <a:srgbClr val="FFFF00"/>
                </a:solidFill>
              </a:rPr>
              <a:t>now </a:t>
            </a:r>
            <a:r>
              <a:rPr lang="en-US" sz="3600" b="1" dirty="0" smtClean="0">
                <a:solidFill>
                  <a:srgbClr val="FFFF00"/>
                </a:solidFill>
              </a:rPr>
              <a:t>understanding the package labels.</a:t>
            </a:r>
            <a:endParaRPr lang="en-US" sz="3600" b="1" dirty="0">
              <a:solidFill>
                <a:srgbClr val="FFFF00"/>
              </a:solidFill>
            </a:endParaRPr>
          </a:p>
        </p:txBody>
      </p:sp>
    </p:spTree>
    <p:extLst>
      <p:ext uri="{BB962C8B-B14F-4D97-AF65-F5344CB8AC3E}">
        <p14:creationId xmlns:p14="http://schemas.microsoft.com/office/powerpoint/2010/main" xmlns="" val="4226777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ianuschristius.files.wordpress.com/2011/12/candles_flame_in_the_wind-other.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792" b="4849"/>
          <a:stretch/>
        </p:blipFill>
        <p:spPr bwMode="auto">
          <a:xfrm>
            <a:off x="-27297" y="-150125"/>
            <a:ext cx="10866097" cy="70081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solidFill>
                  <a:schemeClr val="bg1"/>
                </a:solidFill>
                <a:latin typeface="Arial" pitchFamily="34" charset="0"/>
              </a:rPr>
              <a:pPr algn="ctr"/>
              <a:t>62</a:t>
            </a:fld>
            <a:endParaRPr lang="en-US" sz="1200" dirty="0">
              <a:solidFill>
                <a:schemeClr val="bg1"/>
              </a:solidFill>
              <a:latin typeface="Arial" pitchFamily="34" charset="0"/>
            </a:endParaRPr>
          </a:p>
        </p:txBody>
      </p:sp>
    </p:spTree>
    <p:extLst>
      <p:ext uri="{BB962C8B-B14F-4D97-AF65-F5344CB8AC3E}">
        <p14:creationId xmlns:p14="http://schemas.microsoft.com/office/powerpoint/2010/main" xmlns="" val="24135299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naturematters.files.wordpress.com/2009/12/cfl.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924" r="4934" b="9996"/>
          <a:stretch/>
        </p:blipFill>
        <p:spPr bwMode="auto">
          <a:xfrm>
            <a:off x="-253224" y="0"/>
            <a:ext cx="9616796"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solidFill>
                  <a:schemeClr val="bg1"/>
                </a:solidFill>
                <a:latin typeface="Arial" pitchFamily="34" charset="0"/>
              </a:rPr>
              <a:pPr algn="ctr"/>
              <a:t>63</a:t>
            </a:fld>
            <a:endParaRPr lang="en-US" sz="1200" dirty="0">
              <a:solidFill>
                <a:schemeClr val="bg1"/>
              </a:solidFill>
              <a:latin typeface="Arial" pitchFamily="34" charset="0"/>
            </a:endParaRPr>
          </a:p>
        </p:txBody>
      </p:sp>
    </p:spTree>
    <p:extLst>
      <p:ext uri="{BB962C8B-B14F-4D97-AF65-F5344CB8AC3E}">
        <p14:creationId xmlns:p14="http://schemas.microsoft.com/office/powerpoint/2010/main" xmlns="" val="21136875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14638" t="11442" r="15142" b="17273"/>
          <a:stretch/>
        </p:blipFill>
        <p:spPr>
          <a:xfrm rot="60000">
            <a:off x="-56019" y="-82486"/>
            <a:ext cx="9258486" cy="7020202"/>
          </a:xfrm>
          <a:prstGeom prst="rect">
            <a:avLst/>
          </a:prstGeom>
        </p:spPr>
      </p:pic>
      <p:sp>
        <p:nvSpPr>
          <p:cNvPr id="5" name="TextBox 4"/>
          <p:cNvSpPr txBox="1"/>
          <p:nvPr/>
        </p:nvSpPr>
        <p:spPr>
          <a:xfrm>
            <a:off x="0" y="6350602"/>
            <a:ext cx="9075764" cy="461665"/>
          </a:xfrm>
          <a:prstGeom prst="rect">
            <a:avLst/>
          </a:prstGeom>
          <a:solidFill>
            <a:srgbClr val="18170E"/>
          </a:solidFill>
          <a:ln>
            <a:solidFill>
              <a:schemeClr val="bg1"/>
            </a:solidFill>
          </a:ln>
        </p:spPr>
        <p:txBody>
          <a:bodyPr wrap="square" rtlCol="0">
            <a:spAutoFit/>
          </a:bodyPr>
          <a:lstStyle/>
          <a:p>
            <a:r>
              <a:rPr lang="en-US" sz="1200" dirty="0" smtClean="0">
                <a:solidFill>
                  <a:schemeClr val="bg1"/>
                </a:solidFill>
              </a:rPr>
              <a:t>View looking down through the shade of a lamp on an end table in our hotel, showing the use of two different CFLs.  The use of dissimilar, independently operable lamps seems clever until one inspects the identical lamp on the other side of the room …..</a:t>
            </a:r>
            <a:endParaRPr lang="en-US" sz="1200" dirty="0">
              <a:solidFill>
                <a:schemeClr val="bg1"/>
              </a:solidFill>
            </a:endParaRPr>
          </a:p>
        </p:txBody>
      </p:sp>
      <p:sp>
        <p:nvSpPr>
          <p:cNvPr id="6" name="Slide Number Placeholder 16"/>
          <p:cNvSpPr>
            <a:spLocks noGrp="1"/>
          </p:cNvSpPr>
          <p:nvPr>
            <p:ph type="sldNum" sz="quarter" idx="11"/>
          </p:nvPr>
        </p:nvSpPr>
        <p:spPr>
          <a:xfrm>
            <a:off x="8563878" y="6058902"/>
            <a:ext cx="381000" cy="365125"/>
          </a:xfrm>
        </p:spPr>
        <p:txBody>
          <a:bodyPr vert="horz" lIns="91440" tIns="45720" rIns="91440" bIns="45720" rtlCol="0" anchor="ctr"/>
          <a:lstStyle/>
          <a:p>
            <a:pPr algn="ctr"/>
            <a:fld id="{6EEA275D-5A49-48A8-817D-44C3EA0A3A2F}" type="slidenum">
              <a:rPr lang="en-US" sz="1200">
                <a:solidFill>
                  <a:schemeClr val="bg1"/>
                </a:solidFill>
                <a:latin typeface="Arial" pitchFamily="34" charset="0"/>
              </a:rPr>
              <a:pPr algn="ctr"/>
              <a:t>64</a:t>
            </a:fld>
            <a:endParaRPr lang="en-US" sz="1200" dirty="0">
              <a:solidFill>
                <a:schemeClr val="bg1"/>
              </a:solidFill>
              <a:latin typeface="Arial" pitchFamily="34" charset="0"/>
            </a:endParaRPr>
          </a:p>
        </p:txBody>
      </p:sp>
    </p:spTree>
    <p:extLst>
      <p:ext uri="{BB962C8B-B14F-4D97-AF65-F5344CB8AC3E}">
        <p14:creationId xmlns:p14="http://schemas.microsoft.com/office/powerpoint/2010/main" xmlns="" val="15190526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4306" t="13672" r="7579" b="3887"/>
          <a:stretch/>
        </p:blipFill>
        <p:spPr>
          <a:xfrm rot="10800000">
            <a:off x="-467774" y="-303937"/>
            <a:ext cx="10604320" cy="7410451"/>
          </a:xfrm>
          <a:prstGeom prst="rect">
            <a:avLst/>
          </a:prstGeom>
        </p:spPr>
      </p:pic>
      <p:sp>
        <p:nvSpPr>
          <p:cNvPr id="5"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solidFill>
                  <a:schemeClr val="bg1"/>
                </a:solidFill>
                <a:latin typeface="Arial" pitchFamily="34" charset="0"/>
              </a:rPr>
              <a:pPr algn="ctr"/>
              <a:t>65</a:t>
            </a:fld>
            <a:endParaRPr lang="en-US" sz="1200" dirty="0">
              <a:solidFill>
                <a:schemeClr val="bg1"/>
              </a:solidFill>
              <a:latin typeface="Arial" pitchFamily="34" charset="0"/>
            </a:endParaRPr>
          </a:p>
        </p:txBody>
      </p:sp>
    </p:spTree>
    <p:extLst>
      <p:ext uri="{BB962C8B-B14F-4D97-AF65-F5344CB8AC3E}">
        <p14:creationId xmlns:p14="http://schemas.microsoft.com/office/powerpoint/2010/main" xmlns="" val="19194933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3.bp.blogspot.com/_qLNfLGceA-4/SxMW8VDUw8I/AAAAAAAABSM/0-VNqDjj8U8/s1600/art+gallery+lighting+for+sketchbook.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607601" cy="686943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95388" y="4080602"/>
            <a:ext cx="2763898" cy="1862048"/>
          </a:xfrm>
          <a:prstGeom prst="rect">
            <a:avLst/>
          </a:prstGeom>
          <a:noFill/>
        </p:spPr>
        <p:txBody>
          <a:bodyPr wrap="none" rtlCol="0">
            <a:spAutoFit/>
          </a:bodyPr>
          <a:lstStyle/>
          <a:p>
            <a:r>
              <a:rPr lang="en-US" sz="11500" dirty="0" smtClean="0">
                <a:solidFill>
                  <a:schemeClr val="bg1"/>
                </a:solidFill>
                <a:latin typeface="+mn-lt"/>
              </a:rPr>
              <a:t>END</a:t>
            </a:r>
            <a:endParaRPr lang="en-US" sz="11500" dirty="0">
              <a:solidFill>
                <a:schemeClr val="bg1"/>
              </a:solidFill>
              <a:latin typeface="+mn-lt"/>
            </a:endParaRPr>
          </a:p>
        </p:txBody>
      </p:sp>
      <p:sp>
        <p:nvSpPr>
          <p:cNvPr id="6" name="Slide Number Placeholder 16"/>
          <p:cNvSpPr>
            <a:spLocks noGrp="1"/>
          </p:cNvSpPr>
          <p:nvPr>
            <p:ph type="sldNum" sz="quarter" idx="11"/>
          </p:nvPr>
        </p:nvSpPr>
        <p:spPr>
          <a:xfrm>
            <a:off x="8413750" y="6495638"/>
            <a:ext cx="381000" cy="365125"/>
          </a:xfrm>
        </p:spPr>
        <p:txBody>
          <a:bodyPr vert="horz" lIns="91440" tIns="45720" rIns="91440" bIns="45720" rtlCol="0" anchor="ctr"/>
          <a:lstStyle/>
          <a:p>
            <a:pPr algn="ctr"/>
            <a:fld id="{6EEA275D-5A49-48A8-817D-44C3EA0A3A2F}" type="slidenum">
              <a:rPr lang="en-US" sz="1200">
                <a:solidFill>
                  <a:schemeClr val="bg1"/>
                </a:solidFill>
                <a:latin typeface="Arial" pitchFamily="34" charset="0"/>
              </a:rPr>
              <a:pPr algn="ctr"/>
              <a:t>66</a:t>
            </a:fld>
            <a:endParaRPr lang="en-US" sz="1200" dirty="0">
              <a:solidFill>
                <a:schemeClr val="bg1"/>
              </a:solidFill>
              <a:latin typeface="Arial" pitchFamily="34" charset="0"/>
            </a:endParaRPr>
          </a:p>
        </p:txBody>
      </p:sp>
    </p:spTree>
    <p:extLst>
      <p:ext uri="{BB962C8B-B14F-4D97-AF65-F5344CB8AC3E}">
        <p14:creationId xmlns:p14="http://schemas.microsoft.com/office/powerpoint/2010/main" xmlns="" val="3657484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p:cNvSpPr>
            <a:spLocks noGrp="1"/>
          </p:cNvSpPr>
          <p:nvPr>
            <p:ph type="title"/>
          </p:nvPr>
        </p:nvSpPr>
        <p:spPr>
          <a:xfrm>
            <a:off x="0" y="77855"/>
            <a:ext cx="9144000" cy="598714"/>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dirty="0" smtClean="0">
                <a:latin typeface="Arial" charset="0"/>
                <a:cs typeface="Arial" charset="0"/>
              </a:rPr>
              <a:t>The Budget for Research and Facilities in the Office of Science</a:t>
            </a:r>
            <a:endParaRPr lang="en-US" dirty="0">
              <a:latin typeface="Arial" charset="0"/>
              <a:cs typeface="Arial" charset="0"/>
            </a:endParaRPr>
          </a:p>
        </p:txBody>
      </p:sp>
      <p:sp>
        <p:nvSpPr>
          <p:cNvPr id="3" name="Slide Number Placeholder 2"/>
          <p:cNvSpPr>
            <a:spLocks noGrp="1"/>
          </p:cNvSpPr>
          <p:nvPr>
            <p:ph type="sldNum" sz="quarter" idx="11"/>
          </p:nvPr>
        </p:nvSpPr>
        <p:spPr/>
        <p:txBody>
          <a:bodyPr/>
          <a:lstStyle/>
          <a:p>
            <a:pPr algn="ctr">
              <a:defRPr/>
            </a:pPr>
            <a:fld id="{69DE7923-09E4-41C2-83EA-D1A09CA1BB7E}" type="slidenum">
              <a:rPr lang="en-US" sz="1200" smtClean="0"/>
              <a:pPr algn="ctr">
                <a:defRPr/>
              </a:pPr>
              <a:t>7</a:t>
            </a:fld>
            <a:endParaRPr lang="en-US" sz="1200" dirty="0"/>
          </a:p>
        </p:txBody>
      </p:sp>
      <p:graphicFrame>
        <p:nvGraphicFramePr>
          <p:cNvPr id="4" name="Chart 3"/>
          <p:cNvGraphicFramePr/>
          <p:nvPr/>
        </p:nvGraphicFramePr>
        <p:xfrm>
          <a:off x="889000" y="1397000"/>
          <a:ext cx="7121525"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12"/>
          <p:cNvSpPr txBox="1">
            <a:spLocks noChangeArrowheads="1"/>
          </p:cNvSpPr>
          <p:nvPr/>
        </p:nvSpPr>
        <p:spPr bwMode="auto">
          <a:xfrm>
            <a:off x="6547218" y="3160059"/>
            <a:ext cx="1340432" cy="400110"/>
          </a:xfrm>
          <a:prstGeom prst="rect">
            <a:avLst/>
          </a:prstGeom>
          <a:noFill/>
          <a:ln w="19050">
            <a:noFill/>
            <a:miter lim="800000"/>
            <a:headEnd/>
            <a:tailEnd/>
          </a:ln>
        </p:spPr>
        <p:txBody>
          <a:bodyPr wrap="none">
            <a:spAutoFit/>
          </a:bodyPr>
          <a:lstStyle/>
          <a:p>
            <a:pPr algn="ctr" eaLnBrk="0" hangingPunct="0"/>
            <a:r>
              <a:rPr lang="en-US" sz="2000" b="1" dirty="0" smtClean="0">
                <a:solidFill>
                  <a:srgbClr val="C00000"/>
                </a:solidFill>
                <a:latin typeface="Arial" pitchFamily="34" charset="0"/>
                <a:cs typeface="Arial" pitchFamily="34" charset="0"/>
              </a:rPr>
              <a:t>Research</a:t>
            </a:r>
            <a:endParaRPr lang="en-US" sz="2000" b="1" dirty="0">
              <a:solidFill>
                <a:srgbClr val="C00000"/>
              </a:solidFill>
              <a:latin typeface="Arial" pitchFamily="34" charset="0"/>
              <a:cs typeface="Arial" pitchFamily="34" charset="0"/>
            </a:endParaRPr>
          </a:p>
        </p:txBody>
      </p:sp>
      <p:sp>
        <p:nvSpPr>
          <p:cNvPr id="6" name="Text Box 13"/>
          <p:cNvSpPr txBox="1">
            <a:spLocks noChangeArrowheads="1"/>
          </p:cNvSpPr>
          <p:nvPr/>
        </p:nvSpPr>
        <p:spPr bwMode="auto">
          <a:xfrm>
            <a:off x="165876" y="4572000"/>
            <a:ext cx="2489784" cy="400110"/>
          </a:xfrm>
          <a:prstGeom prst="rect">
            <a:avLst/>
          </a:prstGeom>
          <a:noFill/>
          <a:ln w="9525">
            <a:noFill/>
            <a:miter lim="800000"/>
            <a:headEnd/>
            <a:tailEnd/>
          </a:ln>
        </p:spPr>
        <p:txBody>
          <a:bodyPr wrap="none">
            <a:spAutoFit/>
          </a:bodyPr>
          <a:lstStyle/>
          <a:p>
            <a:pPr eaLnBrk="0" hangingPunct="0"/>
            <a:r>
              <a:rPr lang="en-US" sz="2000" b="1" dirty="0">
                <a:solidFill>
                  <a:srgbClr val="0000FF"/>
                </a:solidFill>
                <a:latin typeface="Arial" pitchFamily="34" charset="0"/>
                <a:cs typeface="Arial" pitchFamily="34" charset="0"/>
              </a:rPr>
              <a:t>Facility Operations</a:t>
            </a:r>
          </a:p>
        </p:txBody>
      </p:sp>
      <p:sp>
        <p:nvSpPr>
          <p:cNvPr id="7" name="Text Box 14"/>
          <p:cNvSpPr txBox="1">
            <a:spLocks noChangeArrowheads="1"/>
          </p:cNvSpPr>
          <p:nvPr/>
        </p:nvSpPr>
        <p:spPr bwMode="auto">
          <a:xfrm>
            <a:off x="114300" y="2514600"/>
            <a:ext cx="2494594" cy="400110"/>
          </a:xfrm>
          <a:prstGeom prst="rect">
            <a:avLst/>
          </a:prstGeom>
          <a:noFill/>
          <a:ln w="9525">
            <a:noFill/>
            <a:miter lim="800000"/>
            <a:headEnd/>
            <a:tailEnd/>
          </a:ln>
        </p:spPr>
        <p:txBody>
          <a:bodyPr wrap="none">
            <a:spAutoFit/>
          </a:bodyPr>
          <a:lstStyle/>
          <a:p>
            <a:pPr eaLnBrk="0" hangingPunct="0"/>
            <a:r>
              <a:rPr lang="en-US" sz="2000" dirty="0">
                <a:solidFill>
                  <a:srgbClr val="0000FF"/>
                </a:solidFill>
                <a:latin typeface="Arial" pitchFamily="34" charset="0"/>
                <a:cs typeface="Arial" pitchFamily="34" charset="0"/>
              </a:rPr>
              <a:t>Facility Construction</a:t>
            </a:r>
          </a:p>
        </p:txBody>
      </p:sp>
      <p:sp>
        <p:nvSpPr>
          <p:cNvPr id="8" name="Text Box 15"/>
          <p:cNvSpPr txBox="1">
            <a:spLocks noChangeArrowheads="1"/>
          </p:cNvSpPr>
          <p:nvPr/>
        </p:nvSpPr>
        <p:spPr bwMode="auto">
          <a:xfrm>
            <a:off x="-14042" y="1676400"/>
            <a:ext cx="3102131" cy="400110"/>
          </a:xfrm>
          <a:prstGeom prst="rect">
            <a:avLst/>
          </a:prstGeom>
          <a:noFill/>
          <a:ln w="9525">
            <a:noFill/>
            <a:miter lim="800000"/>
            <a:headEnd/>
            <a:tailEnd/>
          </a:ln>
        </p:spPr>
        <p:txBody>
          <a:bodyPr wrap="none">
            <a:spAutoFit/>
          </a:bodyPr>
          <a:lstStyle/>
          <a:p>
            <a:pPr algn="ctr" eaLnBrk="0" hangingPunct="0"/>
            <a:r>
              <a:rPr lang="en-US" sz="2000" dirty="0">
                <a:solidFill>
                  <a:srgbClr val="0000FF"/>
                </a:solidFill>
                <a:latin typeface="Arial" pitchFamily="34" charset="0"/>
                <a:cs typeface="Arial" pitchFamily="34" charset="0"/>
              </a:rPr>
              <a:t>Major Items of </a:t>
            </a:r>
            <a:r>
              <a:rPr lang="en-US" sz="2000" dirty="0" smtClean="0">
                <a:solidFill>
                  <a:srgbClr val="0000FF"/>
                </a:solidFill>
                <a:latin typeface="Arial" pitchFamily="34" charset="0"/>
                <a:cs typeface="Arial" pitchFamily="34" charset="0"/>
              </a:rPr>
              <a:t>Equipment</a:t>
            </a:r>
            <a:endParaRPr lang="en-US" sz="2000" dirty="0">
              <a:solidFill>
                <a:srgbClr val="0000FF"/>
              </a:solidFill>
              <a:latin typeface="Arial" pitchFamily="34" charset="0"/>
              <a:cs typeface="Arial" pitchFamily="34" charset="0"/>
            </a:endParaRPr>
          </a:p>
        </p:txBody>
      </p:sp>
      <p:sp>
        <p:nvSpPr>
          <p:cNvPr id="9" name="Text Box 16"/>
          <p:cNvSpPr txBox="1">
            <a:spLocks noChangeArrowheads="1"/>
          </p:cNvSpPr>
          <p:nvPr/>
        </p:nvSpPr>
        <p:spPr bwMode="auto">
          <a:xfrm>
            <a:off x="2979872" y="1219200"/>
            <a:ext cx="1181735" cy="400110"/>
          </a:xfrm>
          <a:prstGeom prst="rect">
            <a:avLst/>
          </a:prstGeom>
          <a:noFill/>
          <a:ln w="9525">
            <a:noFill/>
            <a:miter lim="800000"/>
            <a:headEnd/>
            <a:tailEnd/>
          </a:ln>
        </p:spPr>
        <p:txBody>
          <a:bodyPr wrap="none">
            <a:spAutoFit/>
          </a:bodyPr>
          <a:lstStyle/>
          <a:p>
            <a:pPr algn="ctr" eaLnBrk="0" hangingPunct="0"/>
            <a:r>
              <a:rPr lang="en-US" sz="2000" dirty="0">
                <a:solidFill>
                  <a:schemeClr val="tx1">
                    <a:lumMod val="65000"/>
                    <a:lumOff val="35000"/>
                  </a:schemeClr>
                </a:solidFill>
                <a:latin typeface="Arial" pitchFamily="34" charset="0"/>
                <a:cs typeface="Arial" pitchFamily="34" charset="0"/>
              </a:rPr>
              <a:t>All </a:t>
            </a:r>
            <a:r>
              <a:rPr lang="en-US" sz="2000" dirty="0" smtClean="0">
                <a:solidFill>
                  <a:schemeClr val="tx1">
                    <a:lumMod val="65000"/>
                    <a:lumOff val="35000"/>
                  </a:schemeClr>
                </a:solidFill>
                <a:latin typeface="Arial" pitchFamily="34" charset="0"/>
                <a:cs typeface="Arial" pitchFamily="34" charset="0"/>
              </a:rPr>
              <a:t>Other</a:t>
            </a:r>
            <a:endParaRPr lang="en-US" sz="2000" dirty="0">
              <a:solidFill>
                <a:schemeClr val="tx1">
                  <a:lumMod val="65000"/>
                  <a:lumOff val="35000"/>
                </a:schemeClr>
              </a:solidFill>
              <a:latin typeface="Arial" pitchFamily="34" charset="0"/>
              <a:cs typeface="Arial" pitchFamily="34" charset="0"/>
            </a:endParaRPr>
          </a:p>
        </p:txBody>
      </p:sp>
      <p:sp>
        <p:nvSpPr>
          <p:cNvPr id="10" name="Text Box 18"/>
          <p:cNvSpPr txBox="1">
            <a:spLocks noChangeArrowheads="1"/>
          </p:cNvSpPr>
          <p:nvPr/>
        </p:nvSpPr>
        <p:spPr bwMode="auto">
          <a:xfrm>
            <a:off x="6340162" y="1134057"/>
            <a:ext cx="1764406" cy="369332"/>
          </a:xfrm>
          <a:prstGeom prst="rect">
            <a:avLst/>
          </a:prstGeom>
          <a:solidFill>
            <a:srgbClr val="FBF9B7"/>
          </a:solidFill>
          <a:ln w="19050">
            <a:solidFill>
              <a:schemeClr val="tx1"/>
            </a:solidFill>
            <a:miter lim="800000"/>
            <a:headEnd/>
            <a:tailEnd/>
          </a:ln>
        </p:spPr>
        <p:txBody>
          <a:bodyPr wrap="square">
            <a:spAutoFit/>
          </a:bodyPr>
          <a:lstStyle/>
          <a:p>
            <a:pPr algn="ctr" eaLnBrk="0" hangingPunct="0"/>
            <a:r>
              <a:rPr lang="en-US" dirty="0" smtClean="0">
                <a:latin typeface="Arial" pitchFamily="34" charset="0"/>
                <a:cs typeface="Arial" pitchFamily="34" charset="0"/>
              </a:rPr>
              <a:t>Funding</a:t>
            </a:r>
            <a:r>
              <a:rPr lang="en-US" dirty="0">
                <a:latin typeface="Arial" pitchFamily="34" charset="0"/>
                <a:cs typeface="Arial" pitchFamily="34" charset="0"/>
              </a:rPr>
              <a:t> </a:t>
            </a:r>
            <a:r>
              <a:rPr lang="en-US" dirty="0" smtClean="0">
                <a:latin typeface="Arial" pitchFamily="34" charset="0"/>
                <a:cs typeface="Arial" pitchFamily="34" charset="0"/>
              </a:rPr>
              <a:t>= $5B</a:t>
            </a:r>
            <a:endParaRPr lang="en-US" dirty="0">
              <a:latin typeface="Arial" pitchFamily="34" charset="0"/>
              <a:cs typeface="Arial" pitchFamily="34" charset="0"/>
            </a:endParaRPr>
          </a:p>
        </p:txBody>
      </p:sp>
      <p:sp>
        <p:nvSpPr>
          <p:cNvPr id="15" name="Rectangle 14"/>
          <p:cNvSpPr/>
          <p:nvPr/>
        </p:nvSpPr>
        <p:spPr>
          <a:xfrm>
            <a:off x="4687913" y="2302654"/>
            <a:ext cx="1738647" cy="1631216"/>
          </a:xfrm>
          <a:prstGeom prst="rect">
            <a:avLst/>
          </a:prstGeom>
        </p:spPr>
        <p:txBody>
          <a:bodyPr wrap="square">
            <a:spAutoFit/>
          </a:bodyPr>
          <a:lstStyle/>
          <a:p>
            <a:pPr marL="0" lvl="1">
              <a:lnSpc>
                <a:spcPts val="2000"/>
              </a:lnSpc>
              <a:spcAft>
                <a:spcPts val="1800"/>
              </a:spcAft>
              <a:buClr>
                <a:schemeClr val="bg1"/>
              </a:buClr>
            </a:pPr>
            <a:r>
              <a:rPr lang="en-US" sz="1400" b="1" dirty="0" smtClean="0">
                <a:solidFill>
                  <a:schemeClr val="bg1"/>
                </a:solidFill>
                <a:cs typeface="Arial" pitchFamily="34" charset="0"/>
              </a:rPr>
              <a:t>Support for </a:t>
            </a:r>
            <a:r>
              <a:rPr lang="en-US" b="1" dirty="0" smtClean="0">
                <a:solidFill>
                  <a:schemeClr val="bg1"/>
                </a:solidFill>
                <a:cs typeface="Arial" pitchFamily="34" charset="0"/>
              </a:rPr>
              <a:t>25,000 </a:t>
            </a:r>
            <a:r>
              <a:rPr lang="en-US" sz="1400" b="1" dirty="0" smtClean="0">
                <a:solidFill>
                  <a:schemeClr val="bg1"/>
                </a:solidFill>
                <a:cs typeface="Arial" pitchFamily="34" charset="0"/>
              </a:rPr>
              <a:t>Ph.D.s, grad students, undergrads, engineers, and support staff</a:t>
            </a:r>
            <a:endParaRPr lang="en-US" sz="1400" b="1" dirty="0" smtClean="0">
              <a:solidFill>
                <a:schemeClr val="bg1"/>
              </a:solidFill>
            </a:endParaRPr>
          </a:p>
        </p:txBody>
      </p:sp>
      <p:sp>
        <p:nvSpPr>
          <p:cNvPr id="17" name="Rectangle 16"/>
          <p:cNvSpPr/>
          <p:nvPr/>
        </p:nvSpPr>
        <p:spPr>
          <a:xfrm>
            <a:off x="2823882" y="3667814"/>
            <a:ext cx="1749706" cy="1374735"/>
          </a:xfrm>
          <a:prstGeom prst="rect">
            <a:avLst/>
          </a:prstGeom>
        </p:spPr>
        <p:txBody>
          <a:bodyPr wrap="square">
            <a:spAutoFit/>
          </a:bodyPr>
          <a:lstStyle/>
          <a:p>
            <a:pPr marL="15875" lvl="1" indent="-15875" defTabSz="914608">
              <a:lnSpc>
                <a:spcPts val="2000"/>
              </a:lnSpc>
              <a:spcAft>
                <a:spcPts val="1200"/>
              </a:spcAft>
              <a:buClr>
                <a:schemeClr val="bg1"/>
              </a:buClr>
            </a:pPr>
            <a:r>
              <a:rPr lang="en-US" sz="1400" b="1" dirty="0" smtClean="0">
                <a:solidFill>
                  <a:schemeClr val="bg1"/>
                </a:solidFill>
                <a:cs typeface="Arial" pitchFamily="34" charset="0"/>
              </a:rPr>
              <a:t>The world’s largest collection of  scientific user facilities with over </a:t>
            </a:r>
            <a:r>
              <a:rPr lang="en-US" b="1" dirty="0" smtClean="0">
                <a:solidFill>
                  <a:schemeClr val="bg1"/>
                </a:solidFill>
                <a:cs typeface="Arial" pitchFamily="34" charset="0"/>
              </a:rPr>
              <a:t>26,000</a:t>
            </a:r>
            <a:r>
              <a:rPr lang="en-US" sz="1400" b="1" dirty="0" smtClean="0">
                <a:solidFill>
                  <a:schemeClr val="bg1"/>
                </a:solidFill>
                <a:cs typeface="Arial" pitchFamily="34" charset="0"/>
              </a:rPr>
              <a:t> users /yr</a:t>
            </a:r>
            <a:endParaRPr lang="en-US" sz="1400" b="1"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6EEA275D-5A49-48A8-817D-44C3EA0A3A2F}" type="slidenum">
              <a:rPr lang="en-US" sz="1200" smtClean="0">
                <a:solidFill>
                  <a:schemeClr val="bg1"/>
                </a:solidFill>
              </a:rPr>
              <a:pPr>
                <a:defRPr/>
              </a:pPr>
              <a:t>8</a:t>
            </a:fld>
            <a:endParaRPr lang="en-US" sz="1200" dirty="0">
              <a:solidFill>
                <a:schemeClr val="bg1"/>
              </a:solidFill>
            </a:endParaRPr>
          </a:p>
        </p:txBody>
      </p:sp>
      <p:sp>
        <p:nvSpPr>
          <p:cNvPr id="9" name="Title 8"/>
          <p:cNvSpPr>
            <a:spLocks noGrp="1"/>
          </p:cNvSpPr>
          <p:nvPr>
            <p:ph type="title" idx="4294967295"/>
          </p:nvPr>
        </p:nvSpPr>
        <p:spPr>
          <a:xfrm>
            <a:off x="0" y="2283383"/>
            <a:ext cx="9144000" cy="1144929"/>
          </a:xfrm>
          <a:noFill/>
          <a:ln w="9525">
            <a:noFill/>
            <a:miter lim="800000"/>
            <a:headEnd/>
            <a:tailEnd/>
          </a:ln>
        </p:spPr>
        <p:txBody>
          <a:bodyPr vert="horz" wrap="square" lIns="91418" tIns="45709" rIns="91418" bIns="45709" numCol="1" anchor="ctr" anchorCtr="0" compatLnSpc="1">
            <a:prstTxWarp prst="textNoShape">
              <a:avLst/>
            </a:prstTxWarp>
            <a:spAutoFit/>
          </a:bodyPr>
          <a:lstStyle/>
          <a:p>
            <a:pPr defTabSz="914608">
              <a:lnSpc>
                <a:spcPct val="95000"/>
              </a:lnSpc>
              <a:tabLst>
                <a:tab pos="1696726" algn="l"/>
              </a:tabLst>
            </a:pPr>
            <a:r>
              <a:rPr lang="en-US" sz="3600" b="1" dirty="0">
                <a:solidFill>
                  <a:srgbClr val="FF0000"/>
                </a:solidFill>
                <a:effectLst>
                  <a:outerShdw blurRad="38100" dist="38100" dir="2700000" algn="tl">
                    <a:srgbClr val="C0C0C0"/>
                  </a:outerShdw>
                </a:effectLst>
                <a:ea typeface="+mn-ea"/>
                <a:cs typeface="+mn-cs"/>
              </a:rPr>
              <a:t>Facilities and the</a:t>
            </a:r>
            <a:br>
              <a:rPr lang="en-US" sz="3600" b="1" dirty="0">
                <a:solidFill>
                  <a:srgbClr val="FF0000"/>
                </a:solidFill>
                <a:effectLst>
                  <a:outerShdw blurRad="38100" dist="38100" dir="2700000" algn="tl">
                    <a:srgbClr val="C0C0C0"/>
                  </a:outerShdw>
                </a:effectLst>
                <a:ea typeface="+mn-ea"/>
                <a:cs typeface="+mn-cs"/>
              </a:rPr>
            </a:br>
            <a:r>
              <a:rPr lang="en-US" sz="3600" b="1" dirty="0">
                <a:solidFill>
                  <a:srgbClr val="FF0000"/>
                </a:solidFill>
                <a:effectLst>
                  <a:outerShdw blurRad="38100" dist="38100" dir="2700000" algn="tl">
                    <a:srgbClr val="C0C0C0"/>
                  </a:outerShdw>
                </a:effectLst>
                <a:ea typeface="+mn-ea"/>
                <a:cs typeface="+mn-cs"/>
              </a:rPr>
              <a:t>evolution of DOE/SC labs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ctr"/>
            <a:fld id="{26CA2777-A89F-4130-B308-73BB65955918}" type="slidenum">
              <a:rPr lang="en-US" sz="1200" smtClean="0"/>
              <a:pPr algn="ctr"/>
              <a:t>9</a:t>
            </a:fld>
            <a:endParaRPr lang="en-US" sz="1200" dirty="0"/>
          </a:p>
        </p:txBody>
      </p:sp>
      <p:sp>
        <p:nvSpPr>
          <p:cNvPr id="11" name="Title 10"/>
          <p:cNvSpPr>
            <a:spLocks noGrp="1"/>
          </p:cNvSpPr>
          <p:nvPr>
            <p:ph type="title" idx="4294967295"/>
          </p:nvPr>
        </p:nvSpPr>
        <p:spPr>
          <a:xfrm>
            <a:off x="0" y="61913"/>
            <a:ext cx="9144000" cy="598487"/>
          </a:xfrm>
        </p:spPr>
        <p:txBody>
          <a:bodyPr/>
          <a:lstStyle/>
          <a:p>
            <a:pPr>
              <a:lnSpc>
                <a:spcPct val="90000"/>
              </a:lnSpc>
            </a:pPr>
            <a:r>
              <a:rPr lang="en-US" dirty="0" smtClean="0">
                <a:solidFill>
                  <a:srgbClr val="014B32"/>
                </a:solidFill>
              </a:rPr>
              <a:t>Origins of Accelerator Science in</a:t>
            </a:r>
            <a:br>
              <a:rPr lang="en-US" dirty="0" smtClean="0">
                <a:solidFill>
                  <a:srgbClr val="014B32"/>
                </a:solidFill>
              </a:rPr>
            </a:br>
            <a:r>
              <a:rPr lang="en-US" dirty="0" smtClean="0">
                <a:solidFill>
                  <a:srgbClr val="014B32"/>
                </a:solidFill>
              </a:rPr>
              <a:t>(the Earliest Predecessor of) the Office of Science</a:t>
            </a:r>
            <a:endParaRPr lang="en-US" dirty="0">
              <a:solidFill>
                <a:srgbClr val="014B32"/>
              </a:solidFill>
            </a:endParaRPr>
          </a:p>
        </p:txBody>
      </p:sp>
      <p:pic>
        <p:nvPicPr>
          <p:cNvPr id="63490" name="Picture 2"/>
          <p:cNvPicPr>
            <a:picLocks noChangeAspect="1" noChangeArrowheads="1"/>
          </p:cNvPicPr>
          <p:nvPr/>
        </p:nvPicPr>
        <p:blipFill>
          <a:blip r:embed="rId2" cstate="print"/>
          <a:srcRect/>
          <a:stretch>
            <a:fillRect/>
          </a:stretch>
        </p:blipFill>
        <p:spPr bwMode="auto">
          <a:xfrm>
            <a:off x="5072756" y="1181377"/>
            <a:ext cx="3135112" cy="3968496"/>
          </a:xfrm>
          <a:prstGeom prst="rect">
            <a:avLst/>
          </a:prstGeom>
          <a:noFill/>
          <a:ln w="38100">
            <a:solidFill>
              <a:srgbClr val="FF0000"/>
            </a:solidFill>
            <a:miter lim="800000"/>
            <a:headEnd/>
            <a:tailEnd/>
          </a:ln>
        </p:spPr>
      </p:pic>
      <p:sp>
        <p:nvSpPr>
          <p:cNvPr id="8" name="TextBox 7"/>
          <p:cNvSpPr txBox="1"/>
          <p:nvPr/>
        </p:nvSpPr>
        <p:spPr>
          <a:xfrm>
            <a:off x="1381681" y="5455634"/>
            <a:ext cx="2223686" cy="646331"/>
          </a:xfrm>
          <a:prstGeom prst="rect">
            <a:avLst/>
          </a:prstGeom>
          <a:noFill/>
        </p:spPr>
        <p:txBody>
          <a:bodyPr wrap="none" rtlCol="0">
            <a:spAutoFit/>
          </a:bodyPr>
          <a:lstStyle/>
          <a:p>
            <a:pPr algn="ctr"/>
            <a:r>
              <a:rPr lang="en-US" dirty="0" smtClean="0"/>
              <a:t>Ernest O. Lawrence</a:t>
            </a:r>
          </a:p>
          <a:p>
            <a:pPr algn="ctr"/>
            <a:r>
              <a:rPr lang="en-US" dirty="0" smtClean="0"/>
              <a:t>November 1, 1937</a:t>
            </a:r>
            <a:endParaRPr lang="en-US" dirty="0"/>
          </a:p>
        </p:txBody>
      </p:sp>
      <p:sp>
        <p:nvSpPr>
          <p:cNvPr id="9" name="TextBox 8"/>
          <p:cNvSpPr txBox="1"/>
          <p:nvPr/>
        </p:nvSpPr>
        <p:spPr>
          <a:xfrm>
            <a:off x="4942273" y="5455634"/>
            <a:ext cx="3266920" cy="646331"/>
          </a:xfrm>
          <a:prstGeom prst="rect">
            <a:avLst/>
          </a:prstGeom>
          <a:noFill/>
        </p:spPr>
        <p:txBody>
          <a:bodyPr wrap="none" rtlCol="0">
            <a:spAutoFit/>
          </a:bodyPr>
          <a:lstStyle/>
          <a:p>
            <a:pPr algn="ctr"/>
            <a:r>
              <a:rPr lang="en-US" dirty="0" smtClean="0"/>
              <a:t>Lawrence’s original </a:t>
            </a:r>
          </a:p>
          <a:p>
            <a:pPr algn="ctr"/>
            <a:r>
              <a:rPr lang="en-US" dirty="0" smtClean="0"/>
              <a:t>5-inch cyclotron, 80 </a:t>
            </a:r>
            <a:r>
              <a:rPr lang="en-US" dirty="0" err="1" smtClean="0"/>
              <a:t>keV</a:t>
            </a:r>
            <a:r>
              <a:rPr lang="en-US" dirty="0" smtClean="0"/>
              <a:t>, 1931</a:t>
            </a:r>
            <a:endParaRPr lang="en-US" dirty="0"/>
          </a:p>
        </p:txBody>
      </p:sp>
      <p:pic>
        <p:nvPicPr>
          <p:cNvPr id="1026" name="Picture 2" descr="Physicist Ernest O. Lawrence, inventor of the cyclotro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2836" y="1014161"/>
            <a:ext cx="3241377" cy="430292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6_SC_BES_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Opulent</Template>
  <TotalTime>13466</TotalTime>
  <Words>2869</Words>
  <Application>Microsoft Office PowerPoint</Application>
  <PresentationFormat>On-screen Show (4:3)</PresentationFormat>
  <Paragraphs>504</Paragraphs>
  <Slides>66</Slides>
  <Notes>20</Notes>
  <HiddenSlides>16</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Office Theme</vt:lpstr>
      <vt:lpstr>Image</vt:lpstr>
      <vt:lpstr>DOE Office of Science Graduate Fellows Meeting 30 July 2012</vt:lpstr>
      <vt:lpstr>The Department of Energy</vt:lpstr>
      <vt:lpstr>DOE and its predecessors—and the formation of major labs</vt:lpstr>
      <vt:lpstr>The DOE Portfolio Today Area map of the FY 2013 budget request to Congress ($27.2B)</vt:lpstr>
      <vt:lpstr>DOE’s Office of Science</vt:lpstr>
      <vt:lpstr>Slide 6</vt:lpstr>
      <vt:lpstr>The Budget for Research and Facilities in the Office of Science</vt:lpstr>
      <vt:lpstr>Facilities and the evolution of DOE/SC labs</vt:lpstr>
      <vt:lpstr>Origins of Accelerator Science in (the Earliest Predecessor of) the Office of Science</vt:lpstr>
      <vt:lpstr>After several intermediate sizes came the 184-inch cyclotron …</vt:lpstr>
      <vt:lpstr>... housed in its own designer building at LBNL , c 1941.</vt:lpstr>
      <vt:lpstr>This building now houses  the Advanced Light Source, commissioned 1993.</vt:lpstr>
      <vt:lpstr>Slide 13</vt:lpstr>
      <vt:lpstr>Slide 14</vt:lpstr>
      <vt:lpstr>Slide 15</vt:lpstr>
      <vt:lpstr>Slide 16</vt:lpstr>
      <vt:lpstr>Slide 17</vt:lpstr>
      <vt:lpstr>Users Come from all 50 States and D.C.</vt:lpstr>
      <vt:lpstr>Slide 19</vt:lpstr>
      <vt:lpstr>The Energy Challenge</vt:lpstr>
      <vt:lpstr>400 Years of Energy Use in the U.S.  19th C discoveries and 20th C technologies are very much part of today’s infrastructure</vt:lpstr>
      <vt:lpstr>Slide 22</vt:lpstr>
      <vt:lpstr>Slide 23</vt:lpstr>
      <vt:lpstr>Slide 24</vt:lpstr>
      <vt:lpstr>On-Line Energy Conversion Calculators Banish Fear of Units</vt:lpstr>
      <vt:lpstr>Fear of Too Many Facts</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One small step: Let’s buy some new light bulbs.</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Department of Energy</cp:lastModifiedBy>
  <cp:revision>1323</cp:revision>
  <cp:lastPrinted>2012-07-29T10:34:14Z</cp:lastPrinted>
  <dcterms:created xsi:type="dcterms:W3CDTF">2009-10-19T15:58:14Z</dcterms:created>
  <dcterms:modified xsi:type="dcterms:W3CDTF">2012-08-01T01:33:12Z</dcterms:modified>
</cp:coreProperties>
</file>