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theme/themeOverride5.xml" ContentType="application/vnd.openxmlformats-officedocument.themeOverride+xml"/>
  <Override PartName="/ppt/drawings/drawing2.xml" ContentType="application/vnd.openxmlformats-officedocument.drawingml.chartshapes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4.xml" ContentType="application/vnd.openxmlformats-officedocument.presentationml.notesSlide+xml"/>
  <Override PartName="/ppt/charts/chart9.xml" ContentType="application/vnd.openxmlformats-officedocument.drawingml.chart+xml"/>
  <Override PartName="/ppt/charts/chart7.xml" ContentType="application/vnd.openxmlformats-officedocument.drawingml.chart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charts/chart5.xml" ContentType="application/vnd.openxmlformats-officedocument.drawingml.chart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theme/themeOverride8.xml" ContentType="application/vnd.openxmlformats-officedocument.themeOverr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rawings/drawing1.xml" ContentType="application/vnd.openxmlformats-officedocument.drawingml.chartshapes+xml"/>
  <Override PartName="/ppt/theme/themeOverride6.xml" ContentType="application/vnd.openxmlformats-officedocument.themeOverr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theme/themeOverride4.xml" ContentType="application/vnd.openxmlformats-officedocument.themeOverride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Override2.xml" ContentType="application/vnd.openxmlformats-officedocument.themeOverride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charts/chart8.xml" ContentType="application/vnd.openxmlformats-officedocument.drawingml.chart+xml"/>
  <Override PartName="/ppt/notesSlides/notesSlide13.xml" ContentType="application/vnd.openxmlformats-officedocument.presentationml.notesSlide+xml"/>
  <Default Extension="gif" ContentType="image/gif"/>
  <Override PartName="/ppt/notesSlides/notesSlide8.xml" ContentType="application/vnd.openxmlformats-officedocument.presentationml.notesSlide+xml"/>
  <Override PartName="/ppt/charts/chart6.xml" ContentType="application/vnd.openxmlformats-officedocument.drawingml.chart+xml"/>
  <Default Extension="vml" ContentType="application/vnd.openxmlformats-officedocument.vmlDrawing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4.xml" ContentType="application/vnd.openxmlformats-officedocument.drawingml.char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theme/themeOverride7.xml" ContentType="application/vnd.openxmlformats-officedocument.themeOverr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theme/themeOverride3.xml" ContentType="application/vnd.openxmlformats-officedocument.themeOverride+xml"/>
  <Default Extension="xls" ContentType="application/vnd.ms-exce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5"/>
  </p:notesMasterIdLst>
  <p:handoutMasterIdLst>
    <p:handoutMasterId r:id="rId56"/>
  </p:handoutMasterIdLst>
  <p:sldIdLst>
    <p:sldId id="256" r:id="rId2"/>
    <p:sldId id="325" r:id="rId3"/>
    <p:sldId id="262" r:id="rId4"/>
    <p:sldId id="331" r:id="rId5"/>
    <p:sldId id="365" r:id="rId6"/>
    <p:sldId id="326" r:id="rId7"/>
    <p:sldId id="327" r:id="rId8"/>
    <p:sldId id="328" r:id="rId9"/>
    <p:sldId id="329" r:id="rId10"/>
    <p:sldId id="373" r:id="rId11"/>
    <p:sldId id="376" r:id="rId12"/>
    <p:sldId id="375" r:id="rId13"/>
    <p:sldId id="369" r:id="rId14"/>
    <p:sldId id="382" r:id="rId15"/>
    <p:sldId id="383" r:id="rId16"/>
    <p:sldId id="330" r:id="rId17"/>
    <p:sldId id="305" r:id="rId18"/>
    <p:sldId id="306" r:id="rId19"/>
    <p:sldId id="268" r:id="rId20"/>
    <p:sldId id="338" r:id="rId21"/>
    <p:sldId id="384" r:id="rId22"/>
    <p:sldId id="385" r:id="rId23"/>
    <p:sldId id="378" r:id="rId24"/>
    <p:sldId id="354" r:id="rId25"/>
    <p:sldId id="356" r:id="rId26"/>
    <p:sldId id="360" r:id="rId27"/>
    <p:sldId id="361" r:id="rId28"/>
    <p:sldId id="362" r:id="rId29"/>
    <p:sldId id="379" r:id="rId30"/>
    <p:sldId id="387" r:id="rId31"/>
    <p:sldId id="352" r:id="rId32"/>
    <p:sldId id="367" r:id="rId33"/>
    <p:sldId id="333" r:id="rId34"/>
    <p:sldId id="334" r:id="rId35"/>
    <p:sldId id="335" r:id="rId36"/>
    <p:sldId id="380" r:id="rId37"/>
    <p:sldId id="332" r:id="rId38"/>
    <p:sldId id="370" r:id="rId39"/>
    <p:sldId id="315" r:id="rId40"/>
    <p:sldId id="308" r:id="rId41"/>
    <p:sldId id="309" r:id="rId42"/>
    <p:sldId id="316" r:id="rId43"/>
    <p:sldId id="318" r:id="rId44"/>
    <p:sldId id="319" r:id="rId45"/>
    <p:sldId id="312" r:id="rId46"/>
    <p:sldId id="307" r:id="rId47"/>
    <p:sldId id="311" r:id="rId48"/>
    <p:sldId id="313" r:id="rId49"/>
    <p:sldId id="314" r:id="rId50"/>
    <p:sldId id="366" r:id="rId51"/>
    <p:sldId id="377" r:id="rId52"/>
    <p:sldId id="368" r:id="rId53"/>
    <p:sldId id="303" r:id="rId54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F0000"/>
    <a:srgbClr val="106636"/>
    <a:srgbClr val="006600"/>
    <a:srgbClr val="0B6F0B"/>
    <a:srgbClr val="FBF9B7"/>
    <a:srgbClr val="33CC33"/>
    <a:srgbClr val="EAEAEA"/>
    <a:srgbClr val="E6E6E6"/>
    <a:srgbClr val="E0E0E0"/>
    <a:srgbClr val="DCDCDC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162" autoAdjust="0"/>
    <p:restoredTop sz="61482" autoAdjust="0"/>
  </p:normalViewPr>
  <p:slideViewPr>
    <p:cSldViewPr snapToGrid="0" showGuides="1">
      <p:cViewPr varScale="1">
        <p:scale>
          <a:sx n="117" d="100"/>
          <a:sy n="117" d="100"/>
        </p:scale>
        <p:origin x="-114" y="-312"/>
      </p:cViewPr>
      <p:guideLst>
        <p:guide orient="horz" pos="312"/>
        <p:guide pos="288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2064"/>
    </p:cViewPr>
  </p:sorterViewPr>
  <p:notesViewPr>
    <p:cSldViewPr snapToGrid="0" showGuides="1">
      <p:cViewPr varScale="1">
        <p:scale>
          <a:sx n="93" d="100"/>
          <a:sy n="93" d="100"/>
        </p:scale>
        <p:origin x="-2934" y="-96"/>
      </p:cViewPr>
      <p:guideLst>
        <p:guide orient="horz" pos="2928"/>
        <p:guide pos="2208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file:///C:\Documents%20and%20Settings\dividan\My%20Documents\Pie%20Charts.xlsx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\\scnas5p\dehmer\!GRAPHICS\!Presentations%20by%20Year\2010\FY11%20Rollout\facilities-users.xlsx" TargetMode="External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\\scnas5p\nguyenv\BES%2011%20Stats\Lightsource_users_FY82-FY11.xls" TargetMode="Externa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file:///\\scnas5p\nguyenv\BES%2010%20Stats\Q%20folder\Summary_spreadsheet_all_years\Master_Sync_Light_users_90_10.xls" TargetMode="External"/><Relationship Id="rId1" Type="http://schemas.openxmlformats.org/officeDocument/2006/relationships/themeOverride" Target="../theme/themeOverride3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oleObject" Target="file:///\\scnas5p\nguyenv\BES%2010%20Stats\Q%20folder\Master_Sync_Light_users_90_10.xls" TargetMode="External"/><Relationship Id="rId1" Type="http://schemas.openxmlformats.org/officeDocument/2006/relationships/themeOverride" Target="../theme/themeOverride4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oleObject" Target="file:///\\scnas5p\nguyenv\BES%2010%20Stats\Q%20folder\Master_Sync_Light_users_90_10.xls" TargetMode="External"/><Relationship Id="rId1" Type="http://schemas.openxmlformats.org/officeDocument/2006/relationships/themeOverride" Target="../theme/themeOverride5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oleObject" Target="file:///\\scnas5p\nguyenv\BES%2010%20Stats\Q%20folder\Master_Sync_Light_users_90_10.xls" TargetMode="External"/><Relationship Id="rId1" Type="http://schemas.openxmlformats.org/officeDocument/2006/relationships/themeOverride" Target="../theme/themeOverride6.xm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oleObject" Target="file:///\\scnas5p\nguyenv\BES%2010%20Stats\Q%20folder\Master_Sync_Light_users_90_10.xls" TargetMode="External"/><Relationship Id="rId1" Type="http://schemas.openxmlformats.org/officeDocument/2006/relationships/themeOverride" Target="../theme/themeOverride7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.xml"/><Relationship Id="rId2" Type="http://schemas.openxmlformats.org/officeDocument/2006/relationships/oleObject" Target="file:///C:\Documents%20and%20Settings\dividan\My%20Documents\Pie%20Charts.xlsx" TargetMode="External"/><Relationship Id="rId1" Type="http://schemas.openxmlformats.org/officeDocument/2006/relationships/themeOverride" Target="../theme/themeOverrid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lrMapOvr bg1="lt1" tx1="dk1" bg2="lt2" tx2="dk2" accent1="accent1" accent2="accent2" accent3="accent3" accent4="accent4" accent5="accent5" accent6="accent6" hlink="hlink" folHlink="folHlink"/>
  <c:chart>
    <c:plotArea>
      <c:layout/>
      <c:pieChart>
        <c:varyColors val="1"/>
        <c:ser>
          <c:idx val="0"/>
          <c:order val="0"/>
          <c:explosion val="2"/>
          <c:dPt>
            <c:idx val="0"/>
            <c:spPr>
              <a:solidFill>
                <a:srgbClr val="C00000"/>
              </a:solidFill>
              <a:ln>
                <a:solidFill>
                  <a:sysClr val="windowText" lastClr="000000"/>
                </a:solidFill>
              </a:ln>
            </c:spPr>
          </c:dPt>
          <c:dPt>
            <c:idx val="1"/>
            <c:spPr>
              <a:solidFill>
                <a:srgbClr val="0B21F3"/>
              </a:solidFill>
              <a:ln>
                <a:solidFill>
                  <a:sysClr val="windowText" lastClr="000000"/>
                </a:solidFill>
              </a:ln>
            </c:spPr>
          </c:dPt>
          <c:dPt>
            <c:idx val="2"/>
            <c:spPr>
              <a:solidFill>
                <a:srgbClr val="5960E9"/>
              </a:solidFill>
              <a:ln>
                <a:solidFill>
                  <a:sysClr val="windowText" lastClr="000000"/>
                </a:solidFill>
              </a:ln>
            </c:spPr>
          </c:dPt>
          <c:dPt>
            <c:idx val="3"/>
            <c:spPr>
              <a:solidFill>
                <a:srgbClr val="9490E2"/>
              </a:solidFill>
              <a:ln>
                <a:solidFill>
                  <a:sysClr val="windowText" lastClr="000000"/>
                </a:solidFill>
              </a:ln>
            </c:spPr>
          </c:dPt>
          <c:dPt>
            <c:idx val="4"/>
            <c:spPr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ysClr val="windowText" lastClr="000000"/>
                </a:solidFill>
              </a:ln>
            </c:spPr>
          </c:dPt>
          <c:cat>
            <c:strRef>
              <c:f>Sheet1!$H$136:$H$140</c:f>
              <c:strCache>
                <c:ptCount val="5"/>
                <c:pt idx="0">
                  <c:v>Research</c:v>
                </c:pt>
                <c:pt idx="1">
                  <c:v>Facility Operations</c:v>
                </c:pt>
                <c:pt idx="2">
                  <c:v>Facility Construction</c:v>
                </c:pt>
                <c:pt idx="3">
                  <c:v>Major Items of Equipment</c:v>
                </c:pt>
                <c:pt idx="4">
                  <c:v>All Other</c:v>
                </c:pt>
              </c:strCache>
            </c:strRef>
          </c:cat>
          <c:val>
            <c:numRef>
              <c:f>Sheet1!$I$136:$I$140</c:f>
              <c:numCache>
                <c:formatCode>_("$"* #,##0_);_("$"* \(#,##0\);_("$"* "-"??_);_(@_)</c:formatCode>
                <c:ptCount val="5"/>
                <c:pt idx="0">
                  <c:v>2183513</c:v>
                </c:pt>
                <c:pt idx="1">
                  <c:v>1825836</c:v>
                </c:pt>
                <c:pt idx="2">
                  <c:v>321955</c:v>
                </c:pt>
                <c:pt idx="3">
                  <c:v>258870</c:v>
                </c:pt>
                <c:pt idx="4">
                  <c:v>429826</c:v>
                </c:pt>
              </c:numCache>
            </c:numRef>
          </c:val>
        </c:ser>
        <c:firstSliceAng val="0"/>
      </c:pieChart>
    </c:plotArea>
    <c:plotVisOnly val="1"/>
    <c:dispBlanksAs val="zero"/>
  </c:chart>
  <c:externalData r:id="rId2"/>
  <c:userShapes r:id="rId3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lrMapOvr bg1="lt1" tx1="dk1" bg2="lt2" tx2="dk2" accent1="accent1" accent2="accent2" accent3="accent3" accent4="accent4" accent5="accent5" accent6="accent6" hlink="hlink" folHlink="folHlink"/>
  <c:chart>
    <c:plotArea>
      <c:layout>
        <c:manualLayout>
          <c:layoutTarget val="inner"/>
          <c:xMode val="edge"/>
          <c:yMode val="edge"/>
          <c:x val="1.9503546099290801E-2"/>
          <c:y val="0.14043356976298071"/>
          <c:w val="0.80097601496621429"/>
          <c:h val="0.71282134685383025"/>
        </c:manualLayout>
      </c:layout>
      <c:pieChart>
        <c:varyColors val="1"/>
        <c:ser>
          <c:idx val="7"/>
          <c:order val="7"/>
          <c:spPr>
            <a:ln w="9525">
              <a:solidFill>
                <a:sysClr val="windowText" lastClr="000000">
                  <a:lumMod val="95000"/>
                  <a:lumOff val="5000"/>
                </a:sysClr>
              </a:solidFill>
            </a:ln>
          </c:spPr>
          <c:dPt>
            <c:idx val="0"/>
            <c:spPr>
              <a:solidFill>
                <a:srgbClr val="3366FF"/>
              </a:solidFill>
              <a:ln w="9525">
                <a:solidFill>
                  <a:sysClr val="windowText" lastClr="000000">
                    <a:lumMod val="95000"/>
                    <a:lumOff val="5000"/>
                  </a:sysClr>
                </a:solidFill>
              </a:ln>
            </c:spPr>
          </c:dPt>
          <c:dPt>
            <c:idx val="1"/>
            <c:spPr>
              <a:solidFill>
                <a:srgbClr val="3366FF"/>
              </a:solidFill>
              <a:ln w="9525">
                <a:solidFill>
                  <a:sysClr val="windowText" lastClr="000000">
                    <a:lumMod val="95000"/>
                    <a:lumOff val="5000"/>
                  </a:sysClr>
                </a:solidFill>
              </a:ln>
            </c:spPr>
          </c:dPt>
          <c:dPt>
            <c:idx val="2"/>
            <c:spPr>
              <a:solidFill>
                <a:srgbClr val="3366FF"/>
              </a:solidFill>
              <a:ln w="9525">
                <a:solidFill>
                  <a:sysClr val="windowText" lastClr="000000">
                    <a:lumMod val="95000"/>
                    <a:lumOff val="5000"/>
                  </a:sysClr>
                </a:solidFill>
              </a:ln>
            </c:spPr>
          </c:dPt>
          <c:dPt>
            <c:idx val="3"/>
            <c:spPr>
              <a:solidFill>
                <a:srgbClr val="3366FF"/>
              </a:solidFill>
              <a:ln w="9525">
                <a:solidFill>
                  <a:sysClr val="windowText" lastClr="000000">
                    <a:lumMod val="95000"/>
                    <a:lumOff val="5000"/>
                  </a:sysClr>
                </a:solidFill>
              </a:ln>
            </c:spPr>
          </c:dPt>
          <c:dPt>
            <c:idx val="4"/>
            <c:spPr>
              <a:solidFill>
                <a:srgbClr val="3366FF"/>
              </a:solidFill>
              <a:ln w="9525">
                <a:solidFill>
                  <a:sysClr val="windowText" lastClr="000000">
                    <a:lumMod val="95000"/>
                    <a:lumOff val="5000"/>
                  </a:sysClr>
                </a:solidFill>
              </a:ln>
            </c:spPr>
          </c:dPt>
          <c:dPt>
            <c:idx val="5"/>
            <c:spPr>
              <a:solidFill>
                <a:srgbClr val="6699FF"/>
              </a:solidFill>
              <a:ln w="9525">
                <a:solidFill>
                  <a:sysClr val="windowText" lastClr="000000">
                    <a:lumMod val="95000"/>
                    <a:lumOff val="5000"/>
                  </a:sysClr>
                </a:solidFill>
              </a:ln>
            </c:spPr>
          </c:dPt>
          <c:dPt>
            <c:idx val="6"/>
            <c:spPr>
              <a:solidFill>
                <a:srgbClr val="6699FF"/>
              </a:solidFill>
              <a:ln w="9525">
                <a:solidFill>
                  <a:sysClr val="windowText" lastClr="000000">
                    <a:lumMod val="95000"/>
                    <a:lumOff val="5000"/>
                  </a:sysClr>
                </a:solidFill>
              </a:ln>
            </c:spPr>
          </c:dPt>
          <c:dPt>
            <c:idx val="7"/>
            <c:spPr>
              <a:solidFill>
                <a:srgbClr val="6699FF"/>
              </a:solidFill>
              <a:ln w="9525">
                <a:solidFill>
                  <a:sysClr val="windowText" lastClr="000000">
                    <a:lumMod val="95000"/>
                    <a:lumOff val="5000"/>
                  </a:sysClr>
                </a:solidFill>
              </a:ln>
            </c:spPr>
          </c:dPt>
          <c:dPt>
            <c:idx val="8"/>
            <c:spPr>
              <a:solidFill>
                <a:srgbClr val="99CCFF"/>
              </a:solidFill>
              <a:ln w="9525">
                <a:solidFill>
                  <a:sysClr val="windowText" lastClr="000000">
                    <a:lumMod val="95000"/>
                    <a:lumOff val="5000"/>
                  </a:sysClr>
                </a:solidFill>
              </a:ln>
            </c:spPr>
          </c:dPt>
          <c:dPt>
            <c:idx val="9"/>
            <c:spPr>
              <a:solidFill>
                <a:srgbClr val="99CCFF"/>
              </a:solidFill>
              <a:ln w="9525">
                <a:solidFill>
                  <a:sysClr val="windowText" lastClr="000000">
                    <a:lumMod val="95000"/>
                    <a:lumOff val="5000"/>
                  </a:sysClr>
                </a:solidFill>
              </a:ln>
            </c:spPr>
          </c:dPt>
          <c:dPt>
            <c:idx val="10"/>
            <c:spPr>
              <a:solidFill>
                <a:srgbClr val="99CCFF"/>
              </a:solidFill>
              <a:ln w="9525">
                <a:solidFill>
                  <a:sysClr val="windowText" lastClr="000000">
                    <a:lumMod val="95000"/>
                    <a:lumOff val="5000"/>
                  </a:sysClr>
                </a:solidFill>
              </a:ln>
            </c:spPr>
          </c:dPt>
          <c:dPt>
            <c:idx val="11"/>
            <c:spPr>
              <a:solidFill>
                <a:srgbClr val="99CCFF"/>
              </a:solidFill>
              <a:ln w="9525">
                <a:solidFill>
                  <a:sysClr val="windowText" lastClr="000000">
                    <a:lumMod val="95000"/>
                    <a:lumOff val="5000"/>
                  </a:sysClr>
                </a:solidFill>
              </a:ln>
            </c:spPr>
          </c:dPt>
          <c:dPt>
            <c:idx val="12"/>
            <c:spPr>
              <a:solidFill>
                <a:srgbClr val="99CCFF"/>
              </a:solidFill>
              <a:ln w="9525">
                <a:solidFill>
                  <a:sysClr val="windowText" lastClr="000000">
                    <a:lumMod val="95000"/>
                    <a:lumOff val="5000"/>
                  </a:sysClr>
                </a:solidFill>
              </a:ln>
            </c:spPr>
          </c:dPt>
          <c:dPt>
            <c:idx val="13"/>
            <c:spPr>
              <a:solidFill>
                <a:srgbClr val="FF6600"/>
              </a:solidFill>
              <a:ln w="9525">
                <a:solidFill>
                  <a:sysClr val="windowText" lastClr="000000">
                    <a:lumMod val="95000"/>
                    <a:lumOff val="5000"/>
                  </a:sysClr>
                </a:solidFill>
              </a:ln>
            </c:spPr>
          </c:dPt>
          <c:dPt>
            <c:idx val="14"/>
            <c:spPr>
              <a:solidFill>
                <a:srgbClr val="FF7D25"/>
              </a:solidFill>
              <a:ln w="9525">
                <a:solidFill>
                  <a:sysClr val="windowText" lastClr="000000">
                    <a:lumMod val="95000"/>
                    <a:lumOff val="5000"/>
                  </a:sysClr>
                </a:solidFill>
              </a:ln>
            </c:spPr>
          </c:dPt>
          <c:dPt>
            <c:idx val="15"/>
            <c:spPr>
              <a:solidFill>
                <a:srgbClr val="FF7D25"/>
              </a:solidFill>
              <a:ln w="9525">
                <a:solidFill>
                  <a:sysClr val="windowText" lastClr="000000">
                    <a:lumMod val="95000"/>
                    <a:lumOff val="5000"/>
                  </a:sysClr>
                </a:solidFill>
              </a:ln>
            </c:spPr>
          </c:dPt>
          <c:dPt>
            <c:idx val="16"/>
            <c:spPr>
              <a:solidFill>
                <a:srgbClr val="AA3871"/>
              </a:solidFill>
              <a:ln w="9525">
                <a:solidFill>
                  <a:sysClr val="windowText" lastClr="000000">
                    <a:lumMod val="95000"/>
                    <a:lumOff val="5000"/>
                  </a:sysClr>
                </a:solidFill>
              </a:ln>
            </c:spPr>
          </c:dPt>
          <c:dPt>
            <c:idx val="17"/>
            <c:spPr>
              <a:solidFill>
                <a:srgbClr val="AA3871"/>
              </a:solidFill>
              <a:ln w="9525">
                <a:solidFill>
                  <a:sysClr val="windowText" lastClr="000000">
                    <a:lumMod val="95000"/>
                    <a:lumOff val="5000"/>
                  </a:sysClr>
                </a:solidFill>
              </a:ln>
            </c:spPr>
          </c:dPt>
          <c:dPt>
            <c:idx val="18"/>
            <c:spPr>
              <a:solidFill>
                <a:srgbClr val="00AA00"/>
              </a:solidFill>
              <a:ln w="9525">
                <a:solidFill>
                  <a:sysClr val="windowText" lastClr="000000">
                    <a:lumMod val="95000"/>
                    <a:lumOff val="5000"/>
                  </a:sysClr>
                </a:solidFill>
              </a:ln>
            </c:spPr>
          </c:dPt>
          <c:dPt>
            <c:idx val="19"/>
            <c:spPr>
              <a:solidFill>
                <a:srgbClr val="00BE00"/>
              </a:solidFill>
              <a:ln w="9525">
                <a:solidFill>
                  <a:sysClr val="windowText" lastClr="000000">
                    <a:lumMod val="95000"/>
                    <a:lumOff val="5000"/>
                  </a:sysClr>
                </a:solidFill>
              </a:ln>
            </c:spPr>
          </c:dPt>
          <c:dPt>
            <c:idx val="20"/>
            <c:spPr>
              <a:solidFill>
                <a:srgbClr val="00D200"/>
              </a:solidFill>
              <a:ln w="9525">
                <a:solidFill>
                  <a:sysClr val="windowText" lastClr="000000">
                    <a:lumMod val="95000"/>
                    <a:lumOff val="5000"/>
                  </a:sysClr>
                </a:solidFill>
              </a:ln>
            </c:spPr>
          </c:dPt>
          <c:dPt>
            <c:idx val="21"/>
            <c:spPr>
              <a:solidFill>
                <a:srgbClr val="00D200"/>
              </a:solidFill>
              <a:ln w="9525">
                <a:solidFill>
                  <a:sysClr val="windowText" lastClr="000000">
                    <a:lumMod val="95000"/>
                    <a:lumOff val="5000"/>
                  </a:sysClr>
                </a:solidFill>
              </a:ln>
            </c:spPr>
          </c:dPt>
          <c:dPt>
            <c:idx val="22"/>
            <c:spPr>
              <a:solidFill>
                <a:srgbClr val="FFFF00"/>
              </a:solidFill>
              <a:ln w="9525">
                <a:solidFill>
                  <a:sysClr val="windowText" lastClr="000000">
                    <a:lumMod val="95000"/>
                    <a:lumOff val="5000"/>
                  </a:sysClr>
                </a:solidFill>
              </a:ln>
            </c:spPr>
          </c:dPt>
          <c:dPt>
            <c:idx val="23"/>
            <c:spPr>
              <a:solidFill>
                <a:srgbClr val="FFFF5A"/>
              </a:solidFill>
              <a:ln w="9525">
                <a:solidFill>
                  <a:sysClr val="windowText" lastClr="000000">
                    <a:lumMod val="95000"/>
                    <a:lumOff val="5000"/>
                  </a:sysClr>
                </a:solidFill>
              </a:ln>
            </c:spPr>
          </c:dPt>
          <c:dPt>
            <c:idx val="24"/>
            <c:spPr>
              <a:solidFill>
                <a:srgbClr val="FFFFA0"/>
              </a:solidFill>
              <a:ln w="9525">
                <a:solidFill>
                  <a:sysClr val="windowText" lastClr="000000">
                    <a:lumMod val="95000"/>
                    <a:lumOff val="5000"/>
                  </a:sysClr>
                </a:solidFill>
              </a:ln>
            </c:spPr>
          </c:dPt>
          <c:dPt>
            <c:idx val="25"/>
            <c:spPr>
              <a:solidFill>
                <a:srgbClr val="FF5050"/>
              </a:solidFill>
              <a:ln w="9525">
                <a:solidFill>
                  <a:sysClr val="windowText" lastClr="000000">
                    <a:lumMod val="95000"/>
                    <a:lumOff val="5000"/>
                  </a:sysClr>
                </a:solidFill>
              </a:ln>
            </c:spPr>
          </c:dPt>
          <c:dPt>
            <c:idx val="26"/>
            <c:spPr>
              <a:solidFill>
                <a:srgbClr val="FF5050"/>
              </a:solidFill>
              <a:ln w="9525">
                <a:solidFill>
                  <a:sysClr val="windowText" lastClr="000000">
                    <a:lumMod val="95000"/>
                    <a:lumOff val="5000"/>
                  </a:sysClr>
                </a:solidFill>
              </a:ln>
            </c:spPr>
          </c:dPt>
          <c:dPt>
            <c:idx val="27"/>
            <c:spPr>
              <a:solidFill>
                <a:srgbClr val="FF5050"/>
              </a:solidFill>
              <a:ln w="9525">
                <a:solidFill>
                  <a:sysClr val="windowText" lastClr="000000">
                    <a:lumMod val="95000"/>
                    <a:lumOff val="5000"/>
                  </a:sysClr>
                </a:solidFill>
              </a:ln>
            </c:spPr>
          </c:dPt>
          <c:cat>
            <c:strRef>
              <c:f>'Users for Plotting'!$A$8:$A$71</c:f>
              <c:strCache>
                <c:ptCount val="28"/>
                <c:pt idx="0">
                  <c:v>SSRL (SLAC)</c:v>
                </c:pt>
                <c:pt idx="1">
                  <c:v>ALS (LBNL)</c:v>
                </c:pt>
                <c:pt idx="2">
                  <c:v>APS (ANL)</c:v>
                </c:pt>
                <c:pt idx="3">
                  <c:v>NSLS (BNL)</c:v>
                </c:pt>
                <c:pt idx="4">
                  <c:v>LCLS (SLAC)</c:v>
                </c:pt>
                <c:pt idx="5">
                  <c:v>HFIR (ORNL)</c:v>
                </c:pt>
                <c:pt idx="6">
                  <c:v>Lujan (LANL)</c:v>
                </c:pt>
                <c:pt idx="7">
                  <c:v>SNS (ORNL)</c:v>
                </c:pt>
                <c:pt idx="8">
                  <c:v>CCNM (ANL)</c:v>
                </c:pt>
                <c:pt idx="9">
                  <c:v>Foundry (LBNL)</c:v>
                </c:pt>
                <c:pt idx="10">
                  <c:v>CNMS (ORNL)</c:v>
                </c:pt>
                <c:pt idx="11">
                  <c:v>CINT (SNL/LANL)</c:v>
                </c:pt>
                <c:pt idx="12">
                  <c:v>CFN (BNL)</c:v>
                </c:pt>
                <c:pt idx="13">
                  <c:v>NERSC (LBNL)</c:v>
                </c:pt>
                <c:pt idx="14">
                  <c:v>OLCF (ORNL)</c:v>
                </c:pt>
                <c:pt idx="15">
                  <c:v>ALCF (ANL)</c:v>
                </c:pt>
                <c:pt idx="16">
                  <c:v>Tevatron (FNAL)</c:v>
                </c:pt>
                <c:pt idx="17">
                  <c:v>B-Factory, SLAC</c:v>
                </c:pt>
                <c:pt idx="18">
                  <c:v>RHIC (BNL)</c:v>
                </c:pt>
                <c:pt idx="19">
                  <c:v>TJNAF </c:v>
                </c:pt>
                <c:pt idx="20">
                  <c:v>HRIBF (ORNL)</c:v>
                </c:pt>
                <c:pt idx="21">
                  <c:v>ATLAS (ANL)</c:v>
                </c:pt>
                <c:pt idx="22">
                  <c:v>EMSL (PNNL)</c:v>
                </c:pt>
                <c:pt idx="23">
                  <c:v>JGI (LBNL)</c:v>
                </c:pt>
                <c:pt idx="24">
                  <c:v>ARM </c:v>
                </c:pt>
                <c:pt idx="25">
                  <c:v>DIII-D (GA) </c:v>
                </c:pt>
                <c:pt idx="26">
                  <c:v>Alcator (MIT)</c:v>
                </c:pt>
                <c:pt idx="27">
                  <c:v>NSTX (PPPL)</c:v>
                </c:pt>
              </c:strCache>
            </c:strRef>
          </c:cat>
          <c:val>
            <c:numRef>
              <c:f>'Users for Plotting'!$I$8:$I$71</c:f>
              <c:numCache>
                <c:formatCode>#,##0_);\-#,##0_);\ ......_)</c:formatCode>
                <c:ptCount val="28"/>
                <c:pt idx="0">
                  <c:v>1400</c:v>
                </c:pt>
                <c:pt idx="1">
                  <c:v>2300</c:v>
                </c:pt>
                <c:pt idx="2">
                  <c:v>3800</c:v>
                </c:pt>
                <c:pt idx="3">
                  <c:v>2200</c:v>
                </c:pt>
                <c:pt idx="4">
                  <c:v>250</c:v>
                </c:pt>
                <c:pt idx="5">
                  <c:v>600</c:v>
                </c:pt>
                <c:pt idx="6">
                  <c:v>400</c:v>
                </c:pt>
                <c:pt idx="7">
                  <c:v>750</c:v>
                </c:pt>
                <c:pt idx="8">
                  <c:v>380</c:v>
                </c:pt>
                <c:pt idx="9">
                  <c:v>350</c:v>
                </c:pt>
                <c:pt idx="10">
                  <c:v>380</c:v>
                </c:pt>
                <c:pt idx="11">
                  <c:v>400</c:v>
                </c:pt>
                <c:pt idx="12">
                  <c:v>350</c:v>
                </c:pt>
                <c:pt idx="13">
                  <c:v>3100</c:v>
                </c:pt>
                <c:pt idx="14">
                  <c:v>625</c:v>
                </c:pt>
                <c:pt idx="15">
                  <c:v>300</c:v>
                </c:pt>
                <c:pt idx="16">
                  <c:v>1800</c:v>
                </c:pt>
                <c:pt idx="17">
                  <c:v>300</c:v>
                </c:pt>
                <c:pt idx="18">
                  <c:v>1200</c:v>
                </c:pt>
                <c:pt idx="19">
                  <c:v>1430</c:v>
                </c:pt>
                <c:pt idx="20">
                  <c:v>260</c:v>
                </c:pt>
                <c:pt idx="21">
                  <c:v>410</c:v>
                </c:pt>
                <c:pt idx="22">
                  <c:v>750</c:v>
                </c:pt>
                <c:pt idx="23">
                  <c:v>940</c:v>
                </c:pt>
                <c:pt idx="24">
                  <c:v>1000</c:v>
                </c:pt>
                <c:pt idx="25">
                  <c:v>235</c:v>
                </c:pt>
                <c:pt idx="26">
                  <c:v>200</c:v>
                </c:pt>
                <c:pt idx="27">
                  <c:v>145</c:v>
                </c:pt>
              </c:numCache>
            </c:numRef>
          </c:val>
        </c:ser>
        <c:ser>
          <c:idx val="6"/>
          <c:order val="6"/>
          <c:cat>
            <c:strRef>
              <c:f>'Users for Plotting'!$A$8:$A$71</c:f>
              <c:strCache>
                <c:ptCount val="28"/>
                <c:pt idx="0">
                  <c:v>SSRL (SLAC)</c:v>
                </c:pt>
                <c:pt idx="1">
                  <c:v>ALS (LBNL)</c:v>
                </c:pt>
                <c:pt idx="2">
                  <c:v>APS (ANL)</c:v>
                </c:pt>
                <c:pt idx="3">
                  <c:v>NSLS (BNL)</c:v>
                </c:pt>
                <c:pt idx="4">
                  <c:v>LCLS (SLAC)</c:v>
                </c:pt>
                <c:pt idx="5">
                  <c:v>HFIR (ORNL)</c:v>
                </c:pt>
                <c:pt idx="6">
                  <c:v>Lujan (LANL)</c:v>
                </c:pt>
                <c:pt idx="7">
                  <c:v>SNS (ORNL)</c:v>
                </c:pt>
                <c:pt idx="8">
                  <c:v>CCNM (ANL)</c:v>
                </c:pt>
                <c:pt idx="9">
                  <c:v>Foundry (LBNL)</c:v>
                </c:pt>
                <c:pt idx="10">
                  <c:v>CNMS (ORNL)</c:v>
                </c:pt>
                <c:pt idx="11">
                  <c:v>CINT (SNL/LANL)</c:v>
                </c:pt>
                <c:pt idx="12">
                  <c:v>CFN (BNL)</c:v>
                </c:pt>
                <c:pt idx="13">
                  <c:v>NERSC (LBNL)</c:v>
                </c:pt>
                <c:pt idx="14">
                  <c:v>OLCF (ORNL)</c:v>
                </c:pt>
                <c:pt idx="15">
                  <c:v>ALCF (ANL)</c:v>
                </c:pt>
                <c:pt idx="16">
                  <c:v>Tevatron (FNAL)</c:v>
                </c:pt>
                <c:pt idx="17">
                  <c:v>B-Factory, SLAC</c:v>
                </c:pt>
                <c:pt idx="18">
                  <c:v>RHIC (BNL)</c:v>
                </c:pt>
                <c:pt idx="19">
                  <c:v>TJNAF </c:v>
                </c:pt>
                <c:pt idx="20">
                  <c:v>HRIBF (ORNL)</c:v>
                </c:pt>
                <c:pt idx="21">
                  <c:v>ATLAS (ANL)</c:v>
                </c:pt>
                <c:pt idx="22">
                  <c:v>EMSL (PNNL)</c:v>
                </c:pt>
                <c:pt idx="23">
                  <c:v>JGI (LBNL)</c:v>
                </c:pt>
                <c:pt idx="24">
                  <c:v>ARM </c:v>
                </c:pt>
                <c:pt idx="25">
                  <c:v>DIII-D (GA) </c:v>
                </c:pt>
                <c:pt idx="26">
                  <c:v>Alcator (MIT)</c:v>
                </c:pt>
                <c:pt idx="27">
                  <c:v>NSTX (PPPL)</c:v>
                </c:pt>
              </c:strCache>
            </c:strRef>
          </c:cat>
          <c:val>
            <c:numRef>
              <c:f>'Users for Plotting'!$H$8:$H$71</c:f>
            </c:numRef>
          </c:val>
        </c:ser>
        <c:ser>
          <c:idx val="5"/>
          <c:order val="5"/>
          <c:cat>
            <c:strRef>
              <c:f>'Users for Plotting'!$A$8:$A$71</c:f>
              <c:strCache>
                <c:ptCount val="28"/>
                <c:pt idx="0">
                  <c:v>SSRL (SLAC)</c:v>
                </c:pt>
                <c:pt idx="1">
                  <c:v>ALS (LBNL)</c:v>
                </c:pt>
                <c:pt idx="2">
                  <c:v>APS (ANL)</c:v>
                </c:pt>
                <c:pt idx="3">
                  <c:v>NSLS (BNL)</c:v>
                </c:pt>
                <c:pt idx="4">
                  <c:v>LCLS (SLAC)</c:v>
                </c:pt>
                <c:pt idx="5">
                  <c:v>HFIR (ORNL)</c:v>
                </c:pt>
                <c:pt idx="6">
                  <c:v>Lujan (LANL)</c:v>
                </c:pt>
                <c:pt idx="7">
                  <c:v>SNS (ORNL)</c:v>
                </c:pt>
                <c:pt idx="8">
                  <c:v>CCNM (ANL)</c:v>
                </c:pt>
                <c:pt idx="9">
                  <c:v>Foundry (LBNL)</c:v>
                </c:pt>
                <c:pt idx="10">
                  <c:v>CNMS (ORNL)</c:v>
                </c:pt>
                <c:pt idx="11">
                  <c:v>CINT (SNL/LANL)</c:v>
                </c:pt>
                <c:pt idx="12">
                  <c:v>CFN (BNL)</c:v>
                </c:pt>
                <c:pt idx="13">
                  <c:v>NERSC (LBNL)</c:v>
                </c:pt>
                <c:pt idx="14">
                  <c:v>OLCF (ORNL)</c:v>
                </c:pt>
                <c:pt idx="15">
                  <c:v>ALCF (ANL)</c:v>
                </c:pt>
                <c:pt idx="16">
                  <c:v>Tevatron (FNAL)</c:v>
                </c:pt>
                <c:pt idx="17">
                  <c:v>B-Factory, SLAC</c:v>
                </c:pt>
                <c:pt idx="18">
                  <c:v>RHIC (BNL)</c:v>
                </c:pt>
                <c:pt idx="19">
                  <c:v>TJNAF </c:v>
                </c:pt>
                <c:pt idx="20">
                  <c:v>HRIBF (ORNL)</c:v>
                </c:pt>
                <c:pt idx="21">
                  <c:v>ATLAS (ANL)</c:v>
                </c:pt>
                <c:pt idx="22">
                  <c:v>EMSL (PNNL)</c:v>
                </c:pt>
                <c:pt idx="23">
                  <c:v>JGI (LBNL)</c:v>
                </c:pt>
                <c:pt idx="24">
                  <c:v>ARM </c:v>
                </c:pt>
                <c:pt idx="25">
                  <c:v>DIII-D (GA) </c:v>
                </c:pt>
                <c:pt idx="26">
                  <c:v>Alcator (MIT)</c:v>
                </c:pt>
                <c:pt idx="27">
                  <c:v>NSTX (PPPL)</c:v>
                </c:pt>
              </c:strCache>
            </c:strRef>
          </c:cat>
          <c:val>
            <c:numRef>
              <c:f>'Users for Plotting'!$G$8:$G$71</c:f>
            </c:numRef>
          </c:val>
        </c:ser>
        <c:ser>
          <c:idx val="4"/>
          <c:order val="4"/>
          <c:cat>
            <c:strRef>
              <c:f>'Users for Plotting'!$A$8:$A$71</c:f>
              <c:strCache>
                <c:ptCount val="28"/>
                <c:pt idx="0">
                  <c:v>SSRL (SLAC)</c:v>
                </c:pt>
                <c:pt idx="1">
                  <c:v>ALS (LBNL)</c:v>
                </c:pt>
                <c:pt idx="2">
                  <c:v>APS (ANL)</c:v>
                </c:pt>
                <c:pt idx="3">
                  <c:v>NSLS (BNL)</c:v>
                </c:pt>
                <c:pt idx="4">
                  <c:v>LCLS (SLAC)</c:v>
                </c:pt>
                <c:pt idx="5">
                  <c:v>HFIR (ORNL)</c:v>
                </c:pt>
                <c:pt idx="6">
                  <c:v>Lujan (LANL)</c:v>
                </c:pt>
                <c:pt idx="7">
                  <c:v>SNS (ORNL)</c:v>
                </c:pt>
                <c:pt idx="8">
                  <c:v>CCNM (ANL)</c:v>
                </c:pt>
                <c:pt idx="9">
                  <c:v>Foundry (LBNL)</c:v>
                </c:pt>
                <c:pt idx="10">
                  <c:v>CNMS (ORNL)</c:v>
                </c:pt>
                <c:pt idx="11">
                  <c:v>CINT (SNL/LANL)</c:v>
                </c:pt>
                <c:pt idx="12">
                  <c:v>CFN (BNL)</c:v>
                </c:pt>
                <c:pt idx="13">
                  <c:v>NERSC (LBNL)</c:v>
                </c:pt>
                <c:pt idx="14">
                  <c:v>OLCF (ORNL)</c:v>
                </c:pt>
                <c:pt idx="15">
                  <c:v>ALCF (ANL)</c:v>
                </c:pt>
                <c:pt idx="16">
                  <c:v>Tevatron (FNAL)</c:v>
                </c:pt>
                <c:pt idx="17">
                  <c:v>B-Factory, SLAC</c:v>
                </c:pt>
                <c:pt idx="18">
                  <c:v>RHIC (BNL)</c:v>
                </c:pt>
                <c:pt idx="19">
                  <c:v>TJNAF </c:v>
                </c:pt>
                <c:pt idx="20">
                  <c:v>HRIBF (ORNL)</c:v>
                </c:pt>
                <c:pt idx="21">
                  <c:v>ATLAS (ANL)</c:v>
                </c:pt>
                <c:pt idx="22">
                  <c:v>EMSL (PNNL)</c:v>
                </c:pt>
                <c:pt idx="23">
                  <c:v>JGI (LBNL)</c:v>
                </c:pt>
                <c:pt idx="24">
                  <c:v>ARM </c:v>
                </c:pt>
                <c:pt idx="25">
                  <c:v>DIII-D (GA) </c:v>
                </c:pt>
                <c:pt idx="26">
                  <c:v>Alcator (MIT)</c:v>
                </c:pt>
                <c:pt idx="27">
                  <c:v>NSTX (PPPL)</c:v>
                </c:pt>
              </c:strCache>
            </c:strRef>
          </c:cat>
          <c:val>
            <c:numRef>
              <c:f>'Users for Plotting'!$F$8:$F$71</c:f>
            </c:numRef>
          </c:val>
        </c:ser>
        <c:ser>
          <c:idx val="3"/>
          <c:order val="3"/>
          <c:cat>
            <c:strRef>
              <c:f>'Users for Plotting'!$A$8:$A$71</c:f>
              <c:strCache>
                <c:ptCount val="28"/>
                <c:pt idx="0">
                  <c:v>SSRL (SLAC)</c:v>
                </c:pt>
                <c:pt idx="1">
                  <c:v>ALS (LBNL)</c:v>
                </c:pt>
                <c:pt idx="2">
                  <c:v>APS (ANL)</c:v>
                </c:pt>
                <c:pt idx="3">
                  <c:v>NSLS (BNL)</c:v>
                </c:pt>
                <c:pt idx="4">
                  <c:v>LCLS (SLAC)</c:v>
                </c:pt>
                <c:pt idx="5">
                  <c:v>HFIR (ORNL)</c:v>
                </c:pt>
                <c:pt idx="6">
                  <c:v>Lujan (LANL)</c:v>
                </c:pt>
                <c:pt idx="7">
                  <c:v>SNS (ORNL)</c:v>
                </c:pt>
                <c:pt idx="8">
                  <c:v>CCNM (ANL)</c:v>
                </c:pt>
                <c:pt idx="9">
                  <c:v>Foundry (LBNL)</c:v>
                </c:pt>
                <c:pt idx="10">
                  <c:v>CNMS (ORNL)</c:v>
                </c:pt>
                <c:pt idx="11">
                  <c:v>CINT (SNL/LANL)</c:v>
                </c:pt>
                <c:pt idx="12">
                  <c:v>CFN (BNL)</c:v>
                </c:pt>
                <c:pt idx="13">
                  <c:v>NERSC (LBNL)</c:v>
                </c:pt>
                <c:pt idx="14">
                  <c:v>OLCF (ORNL)</c:v>
                </c:pt>
                <c:pt idx="15">
                  <c:v>ALCF (ANL)</c:v>
                </c:pt>
                <c:pt idx="16">
                  <c:v>Tevatron (FNAL)</c:v>
                </c:pt>
                <c:pt idx="17">
                  <c:v>B-Factory, SLAC</c:v>
                </c:pt>
                <c:pt idx="18">
                  <c:v>RHIC (BNL)</c:v>
                </c:pt>
                <c:pt idx="19">
                  <c:v>TJNAF </c:v>
                </c:pt>
                <c:pt idx="20">
                  <c:v>HRIBF (ORNL)</c:v>
                </c:pt>
                <c:pt idx="21">
                  <c:v>ATLAS (ANL)</c:v>
                </c:pt>
                <c:pt idx="22">
                  <c:v>EMSL (PNNL)</c:v>
                </c:pt>
                <c:pt idx="23">
                  <c:v>JGI (LBNL)</c:v>
                </c:pt>
                <c:pt idx="24">
                  <c:v>ARM </c:v>
                </c:pt>
                <c:pt idx="25">
                  <c:v>DIII-D (GA) </c:v>
                </c:pt>
                <c:pt idx="26">
                  <c:v>Alcator (MIT)</c:v>
                </c:pt>
                <c:pt idx="27">
                  <c:v>NSTX (PPPL)</c:v>
                </c:pt>
              </c:strCache>
            </c:strRef>
          </c:cat>
          <c:val>
            <c:numRef>
              <c:f>'Users for Plotting'!$E$8:$E$71</c:f>
            </c:numRef>
          </c:val>
        </c:ser>
        <c:ser>
          <c:idx val="2"/>
          <c:order val="2"/>
          <c:cat>
            <c:strRef>
              <c:f>'Users for Plotting'!$A$8:$A$71</c:f>
              <c:strCache>
                <c:ptCount val="28"/>
                <c:pt idx="0">
                  <c:v>SSRL (SLAC)</c:v>
                </c:pt>
                <c:pt idx="1">
                  <c:v>ALS (LBNL)</c:v>
                </c:pt>
                <c:pt idx="2">
                  <c:v>APS (ANL)</c:v>
                </c:pt>
                <c:pt idx="3">
                  <c:v>NSLS (BNL)</c:v>
                </c:pt>
                <c:pt idx="4">
                  <c:v>LCLS (SLAC)</c:v>
                </c:pt>
                <c:pt idx="5">
                  <c:v>HFIR (ORNL)</c:v>
                </c:pt>
                <c:pt idx="6">
                  <c:v>Lujan (LANL)</c:v>
                </c:pt>
                <c:pt idx="7">
                  <c:v>SNS (ORNL)</c:v>
                </c:pt>
                <c:pt idx="8">
                  <c:v>CCNM (ANL)</c:v>
                </c:pt>
                <c:pt idx="9">
                  <c:v>Foundry (LBNL)</c:v>
                </c:pt>
                <c:pt idx="10">
                  <c:v>CNMS (ORNL)</c:v>
                </c:pt>
                <c:pt idx="11">
                  <c:v>CINT (SNL/LANL)</c:v>
                </c:pt>
                <c:pt idx="12">
                  <c:v>CFN (BNL)</c:v>
                </c:pt>
                <c:pt idx="13">
                  <c:v>NERSC (LBNL)</c:v>
                </c:pt>
                <c:pt idx="14">
                  <c:v>OLCF (ORNL)</c:v>
                </c:pt>
                <c:pt idx="15">
                  <c:v>ALCF (ANL)</c:v>
                </c:pt>
                <c:pt idx="16">
                  <c:v>Tevatron (FNAL)</c:v>
                </c:pt>
                <c:pt idx="17">
                  <c:v>B-Factory, SLAC</c:v>
                </c:pt>
                <c:pt idx="18">
                  <c:v>RHIC (BNL)</c:v>
                </c:pt>
                <c:pt idx="19">
                  <c:v>TJNAF </c:v>
                </c:pt>
                <c:pt idx="20">
                  <c:v>HRIBF (ORNL)</c:v>
                </c:pt>
                <c:pt idx="21">
                  <c:v>ATLAS (ANL)</c:v>
                </c:pt>
                <c:pt idx="22">
                  <c:v>EMSL (PNNL)</c:v>
                </c:pt>
                <c:pt idx="23">
                  <c:v>JGI (LBNL)</c:v>
                </c:pt>
                <c:pt idx="24">
                  <c:v>ARM </c:v>
                </c:pt>
                <c:pt idx="25">
                  <c:v>DIII-D (GA) </c:v>
                </c:pt>
                <c:pt idx="26">
                  <c:v>Alcator (MIT)</c:v>
                </c:pt>
                <c:pt idx="27">
                  <c:v>NSTX (PPPL)</c:v>
                </c:pt>
              </c:strCache>
            </c:strRef>
          </c:cat>
          <c:val>
            <c:numRef>
              <c:f>'Users for Plotting'!$D$8:$D$71</c:f>
            </c:numRef>
          </c:val>
        </c:ser>
        <c:ser>
          <c:idx val="1"/>
          <c:order val="1"/>
          <c:cat>
            <c:strRef>
              <c:f>'Users for Plotting'!$A$8:$A$71</c:f>
              <c:strCache>
                <c:ptCount val="28"/>
                <c:pt idx="0">
                  <c:v>SSRL (SLAC)</c:v>
                </c:pt>
                <c:pt idx="1">
                  <c:v>ALS (LBNL)</c:v>
                </c:pt>
                <c:pt idx="2">
                  <c:v>APS (ANL)</c:v>
                </c:pt>
                <c:pt idx="3">
                  <c:v>NSLS (BNL)</c:v>
                </c:pt>
                <c:pt idx="4">
                  <c:v>LCLS (SLAC)</c:v>
                </c:pt>
                <c:pt idx="5">
                  <c:v>HFIR (ORNL)</c:v>
                </c:pt>
                <c:pt idx="6">
                  <c:v>Lujan (LANL)</c:v>
                </c:pt>
                <c:pt idx="7">
                  <c:v>SNS (ORNL)</c:v>
                </c:pt>
                <c:pt idx="8">
                  <c:v>CCNM (ANL)</c:v>
                </c:pt>
                <c:pt idx="9">
                  <c:v>Foundry (LBNL)</c:v>
                </c:pt>
                <c:pt idx="10">
                  <c:v>CNMS (ORNL)</c:v>
                </c:pt>
                <c:pt idx="11">
                  <c:v>CINT (SNL/LANL)</c:v>
                </c:pt>
                <c:pt idx="12">
                  <c:v>CFN (BNL)</c:v>
                </c:pt>
                <c:pt idx="13">
                  <c:v>NERSC (LBNL)</c:v>
                </c:pt>
                <c:pt idx="14">
                  <c:v>OLCF (ORNL)</c:v>
                </c:pt>
                <c:pt idx="15">
                  <c:v>ALCF (ANL)</c:v>
                </c:pt>
                <c:pt idx="16">
                  <c:v>Tevatron (FNAL)</c:v>
                </c:pt>
                <c:pt idx="17">
                  <c:v>B-Factory, SLAC</c:v>
                </c:pt>
                <c:pt idx="18">
                  <c:v>RHIC (BNL)</c:v>
                </c:pt>
                <c:pt idx="19">
                  <c:v>TJNAF </c:v>
                </c:pt>
                <c:pt idx="20">
                  <c:v>HRIBF (ORNL)</c:v>
                </c:pt>
                <c:pt idx="21">
                  <c:v>ATLAS (ANL)</c:v>
                </c:pt>
                <c:pt idx="22">
                  <c:v>EMSL (PNNL)</c:v>
                </c:pt>
                <c:pt idx="23">
                  <c:v>JGI (LBNL)</c:v>
                </c:pt>
                <c:pt idx="24">
                  <c:v>ARM </c:v>
                </c:pt>
                <c:pt idx="25">
                  <c:v>DIII-D (GA) </c:v>
                </c:pt>
                <c:pt idx="26">
                  <c:v>Alcator (MIT)</c:v>
                </c:pt>
                <c:pt idx="27">
                  <c:v>NSTX (PPPL)</c:v>
                </c:pt>
              </c:strCache>
            </c:strRef>
          </c:cat>
          <c:val>
            <c:numRef>
              <c:f>'Users for Plotting'!$C$8:$C$71</c:f>
            </c:numRef>
          </c:val>
        </c:ser>
        <c:ser>
          <c:idx val="0"/>
          <c:order val="0"/>
          <c:cat>
            <c:strRef>
              <c:f>'Users for Plotting'!$A$8:$A$71</c:f>
              <c:strCache>
                <c:ptCount val="28"/>
                <c:pt idx="0">
                  <c:v>SSRL (SLAC)</c:v>
                </c:pt>
                <c:pt idx="1">
                  <c:v>ALS (LBNL)</c:v>
                </c:pt>
                <c:pt idx="2">
                  <c:v>APS (ANL)</c:v>
                </c:pt>
                <c:pt idx="3">
                  <c:v>NSLS (BNL)</c:v>
                </c:pt>
                <c:pt idx="4">
                  <c:v>LCLS (SLAC)</c:v>
                </c:pt>
                <c:pt idx="5">
                  <c:v>HFIR (ORNL)</c:v>
                </c:pt>
                <c:pt idx="6">
                  <c:v>Lujan (LANL)</c:v>
                </c:pt>
                <c:pt idx="7">
                  <c:v>SNS (ORNL)</c:v>
                </c:pt>
                <c:pt idx="8">
                  <c:v>CCNM (ANL)</c:v>
                </c:pt>
                <c:pt idx="9">
                  <c:v>Foundry (LBNL)</c:v>
                </c:pt>
                <c:pt idx="10">
                  <c:v>CNMS (ORNL)</c:v>
                </c:pt>
                <c:pt idx="11">
                  <c:v>CINT (SNL/LANL)</c:v>
                </c:pt>
                <c:pt idx="12">
                  <c:v>CFN (BNL)</c:v>
                </c:pt>
                <c:pt idx="13">
                  <c:v>NERSC (LBNL)</c:v>
                </c:pt>
                <c:pt idx="14">
                  <c:v>OLCF (ORNL)</c:v>
                </c:pt>
                <c:pt idx="15">
                  <c:v>ALCF (ANL)</c:v>
                </c:pt>
                <c:pt idx="16">
                  <c:v>Tevatron (FNAL)</c:v>
                </c:pt>
                <c:pt idx="17">
                  <c:v>B-Factory, SLAC</c:v>
                </c:pt>
                <c:pt idx="18">
                  <c:v>RHIC (BNL)</c:v>
                </c:pt>
                <c:pt idx="19">
                  <c:v>TJNAF </c:v>
                </c:pt>
                <c:pt idx="20">
                  <c:v>HRIBF (ORNL)</c:v>
                </c:pt>
                <c:pt idx="21">
                  <c:v>ATLAS (ANL)</c:v>
                </c:pt>
                <c:pt idx="22">
                  <c:v>EMSL (PNNL)</c:v>
                </c:pt>
                <c:pt idx="23">
                  <c:v>JGI (LBNL)</c:v>
                </c:pt>
                <c:pt idx="24">
                  <c:v>ARM </c:v>
                </c:pt>
                <c:pt idx="25">
                  <c:v>DIII-D (GA) </c:v>
                </c:pt>
                <c:pt idx="26">
                  <c:v>Alcator (MIT)</c:v>
                </c:pt>
                <c:pt idx="27">
                  <c:v>NSTX (PPPL)</c:v>
                </c:pt>
              </c:strCache>
            </c:strRef>
          </c:cat>
          <c:val>
            <c:numRef>
              <c:f>'Users for Plotting'!$B$8:$B$71</c:f>
            </c:numRef>
          </c:val>
        </c:ser>
        <c:firstSliceAng val="0"/>
      </c:pieChart>
    </c:plotArea>
    <c:legend>
      <c:legendPos val="r"/>
      <c:layout>
        <c:manualLayout>
          <c:xMode val="edge"/>
          <c:yMode val="edge"/>
          <c:x val="0.81397942989684424"/>
          <c:y val="0.20557685333439871"/>
          <c:w val="0.16356304820871737"/>
          <c:h val="0.58199774964121109"/>
        </c:manualLayout>
      </c:layout>
      <c:txPr>
        <a:bodyPr/>
        <a:lstStyle/>
        <a:p>
          <a:pPr>
            <a:defRPr sz="800" baseline="0"/>
          </a:pPr>
          <a:endParaRPr lang="en-US"/>
        </a:p>
      </c:txPr>
    </c:legend>
    <c:plotVisOnly val="1"/>
  </c:chart>
  <c:externalData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plotArea>
      <c:layout>
        <c:manualLayout>
          <c:layoutTarget val="inner"/>
          <c:xMode val="edge"/>
          <c:yMode val="edge"/>
          <c:x val="0.12333791950872598"/>
          <c:y val="3.1474810950071951E-2"/>
          <c:w val="0.8609107943512635"/>
          <c:h val="0.76663022796468783"/>
        </c:manualLayout>
      </c:layout>
      <c:barChart>
        <c:barDir val="col"/>
        <c:grouping val="stacked"/>
        <c:ser>
          <c:idx val="0"/>
          <c:order val="0"/>
          <c:tx>
            <c:strRef>
              <c:f>'FY82-FY11 Chart'!$A$4</c:f>
              <c:strCache>
                <c:ptCount val="1"/>
                <c:pt idx="0">
                  <c:v>NSLS</c:v>
                </c:pt>
              </c:strCache>
            </c:strRef>
          </c:tx>
          <c:spPr>
            <a:solidFill>
              <a:srgbClr val="3366FF"/>
            </a:solidFill>
            <a:ln w="12700">
              <a:solidFill>
                <a:srgbClr val="000000"/>
              </a:solidFill>
              <a:prstDash val="solid"/>
            </a:ln>
          </c:spPr>
          <c:cat>
            <c:strRef>
              <c:f>'FY82-FY11 Chart'!$B$3:$AE$3</c:f>
              <c:strCache>
                <c:ptCount val="30"/>
                <c:pt idx="0">
                  <c:v> '82</c:v>
                </c:pt>
                <c:pt idx="1">
                  <c:v> '83</c:v>
                </c:pt>
                <c:pt idx="2">
                  <c:v> '84</c:v>
                </c:pt>
                <c:pt idx="3">
                  <c:v> '85</c:v>
                </c:pt>
                <c:pt idx="4">
                  <c:v> '86</c:v>
                </c:pt>
                <c:pt idx="5">
                  <c:v> '87</c:v>
                </c:pt>
                <c:pt idx="6">
                  <c:v> '88</c:v>
                </c:pt>
                <c:pt idx="7">
                  <c:v> '89</c:v>
                </c:pt>
                <c:pt idx="8">
                  <c:v> '90</c:v>
                </c:pt>
                <c:pt idx="9">
                  <c:v> '91</c:v>
                </c:pt>
                <c:pt idx="10">
                  <c:v> '92</c:v>
                </c:pt>
                <c:pt idx="11">
                  <c:v> '93</c:v>
                </c:pt>
                <c:pt idx="12">
                  <c:v> '94</c:v>
                </c:pt>
                <c:pt idx="13">
                  <c:v> '95</c:v>
                </c:pt>
                <c:pt idx="14">
                  <c:v> '96</c:v>
                </c:pt>
                <c:pt idx="15">
                  <c:v> '97</c:v>
                </c:pt>
                <c:pt idx="16">
                  <c:v> '98</c:v>
                </c:pt>
                <c:pt idx="17">
                  <c:v> '99</c:v>
                </c:pt>
                <c:pt idx="18">
                  <c:v> '00</c:v>
                </c:pt>
                <c:pt idx="19">
                  <c:v> '01</c:v>
                </c:pt>
                <c:pt idx="20">
                  <c:v> '02</c:v>
                </c:pt>
                <c:pt idx="21">
                  <c:v> '03</c:v>
                </c:pt>
                <c:pt idx="22">
                  <c:v> '04</c:v>
                </c:pt>
                <c:pt idx="23">
                  <c:v> '05</c:v>
                </c:pt>
                <c:pt idx="24">
                  <c:v> '06</c:v>
                </c:pt>
                <c:pt idx="25">
                  <c:v> '07</c:v>
                </c:pt>
                <c:pt idx="26">
                  <c:v> '08</c:v>
                </c:pt>
                <c:pt idx="27">
                  <c:v> '09</c:v>
                </c:pt>
                <c:pt idx="28">
                  <c:v> '10</c:v>
                </c:pt>
                <c:pt idx="29">
                  <c:v> '11 </c:v>
                </c:pt>
              </c:strCache>
            </c:strRef>
          </c:cat>
          <c:val>
            <c:numRef>
              <c:f>'FY82-FY11 Chart'!$B$4:$AE$4</c:f>
              <c:numCache>
                <c:formatCode>_(* #,##0_);_(* \(#,##0\);_(* "-"??_);_(@_)</c:formatCode>
                <c:ptCount val="30"/>
                <c:pt idx="0">
                  <c:v>90</c:v>
                </c:pt>
                <c:pt idx="1">
                  <c:v>124</c:v>
                </c:pt>
                <c:pt idx="2">
                  <c:v>210</c:v>
                </c:pt>
                <c:pt idx="3">
                  <c:v>276</c:v>
                </c:pt>
                <c:pt idx="4">
                  <c:v>507</c:v>
                </c:pt>
                <c:pt idx="5">
                  <c:v>670</c:v>
                </c:pt>
                <c:pt idx="6">
                  <c:v>828</c:v>
                </c:pt>
                <c:pt idx="7">
                  <c:v>1215</c:v>
                </c:pt>
                <c:pt idx="8">
                  <c:v>1550</c:v>
                </c:pt>
                <c:pt idx="9">
                  <c:v>1725</c:v>
                </c:pt>
                <c:pt idx="10">
                  <c:v>1897</c:v>
                </c:pt>
                <c:pt idx="11">
                  <c:v>2193</c:v>
                </c:pt>
                <c:pt idx="12">
                  <c:v>2228</c:v>
                </c:pt>
                <c:pt idx="13">
                  <c:v>2206</c:v>
                </c:pt>
                <c:pt idx="14">
                  <c:v>2261</c:v>
                </c:pt>
                <c:pt idx="15">
                  <c:v>2320</c:v>
                </c:pt>
                <c:pt idx="16">
                  <c:v>2380</c:v>
                </c:pt>
                <c:pt idx="17">
                  <c:v>2416</c:v>
                </c:pt>
                <c:pt idx="18">
                  <c:v>2551</c:v>
                </c:pt>
                <c:pt idx="19">
                  <c:v>2523</c:v>
                </c:pt>
                <c:pt idx="20">
                  <c:v>2413</c:v>
                </c:pt>
                <c:pt idx="21">
                  <c:v>2206</c:v>
                </c:pt>
                <c:pt idx="22">
                  <c:v>2299</c:v>
                </c:pt>
                <c:pt idx="23">
                  <c:v>2256</c:v>
                </c:pt>
                <c:pt idx="24">
                  <c:v>2105</c:v>
                </c:pt>
                <c:pt idx="25">
                  <c:v>2219</c:v>
                </c:pt>
                <c:pt idx="26">
                  <c:v>2128</c:v>
                </c:pt>
                <c:pt idx="27">
                  <c:v>2214</c:v>
                </c:pt>
                <c:pt idx="28">
                  <c:v>2229</c:v>
                </c:pt>
                <c:pt idx="29">
                  <c:v>2313</c:v>
                </c:pt>
              </c:numCache>
            </c:numRef>
          </c:val>
        </c:ser>
        <c:ser>
          <c:idx val="1"/>
          <c:order val="1"/>
          <c:tx>
            <c:strRef>
              <c:f>'FY82-FY11 Chart'!$A$5</c:f>
              <c:strCache>
                <c:ptCount val="1"/>
                <c:pt idx="0">
                  <c:v>SSRL</c:v>
                </c:pt>
              </c:strCache>
            </c:strRef>
          </c:tx>
          <c:spPr>
            <a:solidFill>
              <a:srgbClr val="FFFF00"/>
            </a:solidFill>
            <a:ln w="12700">
              <a:solidFill>
                <a:srgbClr val="000000"/>
              </a:solidFill>
              <a:prstDash val="solid"/>
            </a:ln>
          </c:spPr>
          <c:cat>
            <c:strRef>
              <c:f>'FY82-FY11 Chart'!$B$3:$AE$3</c:f>
              <c:strCache>
                <c:ptCount val="30"/>
                <c:pt idx="0">
                  <c:v> '82</c:v>
                </c:pt>
                <c:pt idx="1">
                  <c:v> '83</c:v>
                </c:pt>
                <c:pt idx="2">
                  <c:v> '84</c:v>
                </c:pt>
                <c:pt idx="3">
                  <c:v> '85</c:v>
                </c:pt>
                <c:pt idx="4">
                  <c:v> '86</c:v>
                </c:pt>
                <c:pt idx="5">
                  <c:v> '87</c:v>
                </c:pt>
                <c:pt idx="6">
                  <c:v> '88</c:v>
                </c:pt>
                <c:pt idx="7">
                  <c:v> '89</c:v>
                </c:pt>
                <c:pt idx="8">
                  <c:v> '90</c:v>
                </c:pt>
                <c:pt idx="9">
                  <c:v> '91</c:v>
                </c:pt>
                <c:pt idx="10">
                  <c:v> '92</c:v>
                </c:pt>
                <c:pt idx="11">
                  <c:v> '93</c:v>
                </c:pt>
                <c:pt idx="12">
                  <c:v> '94</c:v>
                </c:pt>
                <c:pt idx="13">
                  <c:v> '95</c:v>
                </c:pt>
                <c:pt idx="14">
                  <c:v> '96</c:v>
                </c:pt>
                <c:pt idx="15">
                  <c:v> '97</c:v>
                </c:pt>
                <c:pt idx="16">
                  <c:v> '98</c:v>
                </c:pt>
                <c:pt idx="17">
                  <c:v> '99</c:v>
                </c:pt>
                <c:pt idx="18">
                  <c:v> '00</c:v>
                </c:pt>
                <c:pt idx="19">
                  <c:v> '01</c:v>
                </c:pt>
                <c:pt idx="20">
                  <c:v> '02</c:v>
                </c:pt>
                <c:pt idx="21">
                  <c:v> '03</c:v>
                </c:pt>
                <c:pt idx="22">
                  <c:v> '04</c:v>
                </c:pt>
                <c:pt idx="23">
                  <c:v> '05</c:v>
                </c:pt>
                <c:pt idx="24">
                  <c:v> '06</c:v>
                </c:pt>
                <c:pt idx="25">
                  <c:v> '07</c:v>
                </c:pt>
                <c:pt idx="26">
                  <c:v> '08</c:v>
                </c:pt>
                <c:pt idx="27">
                  <c:v> '09</c:v>
                </c:pt>
                <c:pt idx="28">
                  <c:v> '10</c:v>
                </c:pt>
                <c:pt idx="29">
                  <c:v> '11 </c:v>
                </c:pt>
              </c:strCache>
            </c:strRef>
          </c:cat>
          <c:val>
            <c:numRef>
              <c:f>'FY82-FY11 Chart'!$B$5:$AE$5</c:f>
              <c:numCache>
                <c:formatCode>_(* #,##0_);_(* \(#,##0\);_(* "-"??_);_(@_)</c:formatCode>
                <c:ptCount val="30"/>
                <c:pt idx="0">
                  <c:v>148</c:v>
                </c:pt>
                <c:pt idx="1">
                  <c:v>177</c:v>
                </c:pt>
                <c:pt idx="2">
                  <c:v>189</c:v>
                </c:pt>
                <c:pt idx="3">
                  <c:v>189</c:v>
                </c:pt>
                <c:pt idx="4">
                  <c:v>191</c:v>
                </c:pt>
                <c:pt idx="5">
                  <c:v>191</c:v>
                </c:pt>
                <c:pt idx="6">
                  <c:v>146</c:v>
                </c:pt>
                <c:pt idx="7">
                  <c:v>144</c:v>
                </c:pt>
                <c:pt idx="8">
                  <c:v>107</c:v>
                </c:pt>
                <c:pt idx="9">
                  <c:v>250</c:v>
                </c:pt>
                <c:pt idx="10">
                  <c:v>240</c:v>
                </c:pt>
                <c:pt idx="11">
                  <c:v>292</c:v>
                </c:pt>
                <c:pt idx="12">
                  <c:v>387</c:v>
                </c:pt>
                <c:pt idx="13">
                  <c:v>493</c:v>
                </c:pt>
                <c:pt idx="14">
                  <c:v>647</c:v>
                </c:pt>
                <c:pt idx="15">
                  <c:v>721</c:v>
                </c:pt>
                <c:pt idx="16">
                  <c:v>763</c:v>
                </c:pt>
                <c:pt idx="17">
                  <c:v>782</c:v>
                </c:pt>
                <c:pt idx="18">
                  <c:v>895</c:v>
                </c:pt>
                <c:pt idx="19">
                  <c:v>907</c:v>
                </c:pt>
                <c:pt idx="20">
                  <c:v>1023</c:v>
                </c:pt>
                <c:pt idx="21">
                  <c:v>867</c:v>
                </c:pt>
                <c:pt idx="22">
                  <c:v>741</c:v>
                </c:pt>
                <c:pt idx="23">
                  <c:v>1007</c:v>
                </c:pt>
                <c:pt idx="24">
                  <c:v>1124</c:v>
                </c:pt>
                <c:pt idx="25">
                  <c:v>1151</c:v>
                </c:pt>
                <c:pt idx="26">
                  <c:v>1147</c:v>
                </c:pt>
                <c:pt idx="27">
                  <c:v>1361</c:v>
                </c:pt>
                <c:pt idx="28">
                  <c:v>1436</c:v>
                </c:pt>
                <c:pt idx="29">
                  <c:v>1515</c:v>
                </c:pt>
              </c:numCache>
            </c:numRef>
          </c:val>
        </c:ser>
        <c:ser>
          <c:idx val="2"/>
          <c:order val="2"/>
          <c:tx>
            <c:strRef>
              <c:f>'FY82-FY11 Chart'!$A$6</c:f>
              <c:strCache>
                <c:ptCount val="1"/>
                <c:pt idx="0">
                  <c:v>ALS</c:v>
                </c:pt>
              </c:strCache>
            </c:strRef>
          </c:tx>
          <c:spPr>
            <a:solidFill>
              <a:srgbClr val="FF0000"/>
            </a:solidFill>
            <a:ln w="12700">
              <a:solidFill>
                <a:srgbClr val="000000"/>
              </a:solidFill>
              <a:prstDash val="solid"/>
            </a:ln>
          </c:spPr>
          <c:cat>
            <c:strRef>
              <c:f>'FY82-FY11 Chart'!$B$3:$AE$3</c:f>
              <c:strCache>
                <c:ptCount val="30"/>
                <c:pt idx="0">
                  <c:v> '82</c:v>
                </c:pt>
                <c:pt idx="1">
                  <c:v> '83</c:v>
                </c:pt>
                <c:pt idx="2">
                  <c:v> '84</c:v>
                </c:pt>
                <c:pt idx="3">
                  <c:v> '85</c:v>
                </c:pt>
                <c:pt idx="4">
                  <c:v> '86</c:v>
                </c:pt>
                <c:pt idx="5">
                  <c:v> '87</c:v>
                </c:pt>
                <c:pt idx="6">
                  <c:v> '88</c:v>
                </c:pt>
                <c:pt idx="7">
                  <c:v> '89</c:v>
                </c:pt>
                <c:pt idx="8">
                  <c:v> '90</c:v>
                </c:pt>
                <c:pt idx="9">
                  <c:v> '91</c:v>
                </c:pt>
                <c:pt idx="10">
                  <c:v> '92</c:v>
                </c:pt>
                <c:pt idx="11">
                  <c:v> '93</c:v>
                </c:pt>
                <c:pt idx="12">
                  <c:v> '94</c:v>
                </c:pt>
                <c:pt idx="13">
                  <c:v> '95</c:v>
                </c:pt>
                <c:pt idx="14">
                  <c:v> '96</c:v>
                </c:pt>
                <c:pt idx="15">
                  <c:v> '97</c:v>
                </c:pt>
                <c:pt idx="16">
                  <c:v> '98</c:v>
                </c:pt>
                <c:pt idx="17">
                  <c:v> '99</c:v>
                </c:pt>
                <c:pt idx="18">
                  <c:v> '00</c:v>
                </c:pt>
                <c:pt idx="19">
                  <c:v> '01</c:v>
                </c:pt>
                <c:pt idx="20">
                  <c:v> '02</c:v>
                </c:pt>
                <c:pt idx="21">
                  <c:v> '03</c:v>
                </c:pt>
                <c:pt idx="22">
                  <c:v> '04</c:v>
                </c:pt>
                <c:pt idx="23">
                  <c:v> '05</c:v>
                </c:pt>
                <c:pt idx="24">
                  <c:v> '06</c:v>
                </c:pt>
                <c:pt idx="25">
                  <c:v> '07</c:v>
                </c:pt>
                <c:pt idx="26">
                  <c:v> '08</c:v>
                </c:pt>
                <c:pt idx="27">
                  <c:v> '09</c:v>
                </c:pt>
                <c:pt idx="28">
                  <c:v> '10</c:v>
                </c:pt>
                <c:pt idx="29">
                  <c:v> '11 </c:v>
                </c:pt>
              </c:strCache>
            </c:strRef>
          </c:cat>
          <c:val>
            <c:numRef>
              <c:f>'FY82-FY11 Chart'!$B$6:$AE$6</c:f>
              <c:numCache>
                <c:formatCode>_(* #,##0_);_(* \(#,##0\);_(* "-"??_);_(@_)</c:formatCode>
                <c:ptCount val="3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91</c:v>
                </c:pt>
                <c:pt idx="13">
                  <c:v>182</c:v>
                </c:pt>
                <c:pt idx="14">
                  <c:v>184</c:v>
                </c:pt>
                <c:pt idx="15">
                  <c:v>295</c:v>
                </c:pt>
                <c:pt idx="16">
                  <c:v>659</c:v>
                </c:pt>
                <c:pt idx="17">
                  <c:v>805</c:v>
                </c:pt>
                <c:pt idx="18">
                  <c:v>1036</c:v>
                </c:pt>
                <c:pt idx="19">
                  <c:v>1163</c:v>
                </c:pt>
                <c:pt idx="20">
                  <c:v>1385</c:v>
                </c:pt>
                <c:pt idx="21">
                  <c:v>1662</c:v>
                </c:pt>
                <c:pt idx="22">
                  <c:v>1898</c:v>
                </c:pt>
                <c:pt idx="23">
                  <c:v>2003</c:v>
                </c:pt>
                <c:pt idx="24">
                  <c:v>2158</c:v>
                </c:pt>
                <c:pt idx="25">
                  <c:v>1748</c:v>
                </c:pt>
                <c:pt idx="26">
                  <c:v>1938</c:v>
                </c:pt>
                <c:pt idx="27">
                  <c:v>1918</c:v>
                </c:pt>
                <c:pt idx="28">
                  <c:v>2032</c:v>
                </c:pt>
                <c:pt idx="29">
                  <c:v>1931</c:v>
                </c:pt>
              </c:numCache>
            </c:numRef>
          </c:val>
        </c:ser>
        <c:ser>
          <c:idx val="3"/>
          <c:order val="3"/>
          <c:tx>
            <c:strRef>
              <c:f>'FY82-FY11 Chart'!$A$7</c:f>
              <c:strCache>
                <c:ptCount val="1"/>
                <c:pt idx="0">
                  <c:v>APS</c:v>
                </c:pt>
              </c:strCache>
            </c:strRef>
          </c:tx>
          <c:spPr>
            <a:solidFill>
              <a:srgbClr val="00FF00"/>
            </a:solidFill>
            <a:ln w="12700">
              <a:solidFill>
                <a:srgbClr val="000000"/>
              </a:solidFill>
              <a:prstDash val="solid"/>
            </a:ln>
          </c:spPr>
          <c:cat>
            <c:strRef>
              <c:f>'FY82-FY11 Chart'!$B$3:$AE$3</c:f>
              <c:strCache>
                <c:ptCount val="30"/>
                <c:pt idx="0">
                  <c:v> '82</c:v>
                </c:pt>
                <c:pt idx="1">
                  <c:v> '83</c:v>
                </c:pt>
                <c:pt idx="2">
                  <c:v> '84</c:v>
                </c:pt>
                <c:pt idx="3">
                  <c:v> '85</c:v>
                </c:pt>
                <c:pt idx="4">
                  <c:v> '86</c:v>
                </c:pt>
                <c:pt idx="5">
                  <c:v> '87</c:v>
                </c:pt>
                <c:pt idx="6">
                  <c:v> '88</c:v>
                </c:pt>
                <c:pt idx="7">
                  <c:v> '89</c:v>
                </c:pt>
                <c:pt idx="8">
                  <c:v> '90</c:v>
                </c:pt>
                <c:pt idx="9">
                  <c:v> '91</c:v>
                </c:pt>
                <c:pt idx="10">
                  <c:v> '92</c:v>
                </c:pt>
                <c:pt idx="11">
                  <c:v> '93</c:v>
                </c:pt>
                <c:pt idx="12">
                  <c:v> '94</c:v>
                </c:pt>
                <c:pt idx="13">
                  <c:v> '95</c:v>
                </c:pt>
                <c:pt idx="14">
                  <c:v> '96</c:v>
                </c:pt>
                <c:pt idx="15">
                  <c:v> '97</c:v>
                </c:pt>
                <c:pt idx="16">
                  <c:v> '98</c:v>
                </c:pt>
                <c:pt idx="17">
                  <c:v> '99</c:v>
                </c:pt>
                <c:pt idx="18">
                  <c:v> '00</c:v>
                </c:pt>
                <c:pt idx="19">
                  <c:v> '01</c:v>
                </c:pt>
                <c:pt idx="20">
                  <c:v> '02</c:v>
                </c:pt>
                <c:pt idx="21">
                  <c:v> '03</c:v>
                </c:pt>
                <c:pt idx="22">
                  <c:v> '04</c:v>
                </c:pt>
                <c:pt idx="23">
                  <c:v> '05</c:v>
                </c:pt>
                <c:pt idx="24">
                  <c:v> '06</c:v>
                </c:pt>
                <c:pt idx="25">
                  <c:v> '07</c:v>
                </c:pt>
                <c:pt idx="26">
                  <c:v> '08</c:v>
                </c:pt>
                <c:pt idx="27">
                  <c:v> '09</c:v>
                </c:pt>
                <c:pt idx="28">
                  <c:v> '10</c:v>
                </c:pt>
                <c:pt idx="29">
                  <c:v> '11 </c:v>
                </c:pt>
              </c:strCache>
            </c:strRef>
          </c:cat>
          <c:val>
            <c:numRef>
              <c:f>'FY82-FY11 Chart'!$B$7:$AE$7</c:f>
              <c:numCache>
                <c:formatCode>_(* #,##0_);_(* \(#,##0\);_(* "-"??_);_(@_)</c:formatCode>
                <c:ptCount val="3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536</c:v>
                </c:pt>
                <c:pt idx="16">
                  <c:v>734</c:v>
                </c:pt>
                <c:pt idx="17">
                  <c:v>1222</c:v>
                </c:pt>
                <c:pt idx="18">
                  <c:v>1527</c:v>
                </c:pt>
                <c:pt idx="19">
                  <c:v>1989</c:v>
                </c:pt>
                <c:pt idx="20">
                  <c:v>2299</c:v>
                </c:pt>
                <c:pt idx="21">
                  <c:v>2767</c:v>
                </c:pt>
                <c:pt idx="22">
                  <c:v>2773</c:v>
                </c:pt>
                <c:pt idx="23">
                  <c:v>3215</c:v>
                </c:pt>
                <c:pt idx="24">
                  <c:v>3274</c:v>
                </c:pt>
                <c:pt idx="25">
                  <c:v>3420</c:v>
                </c:pt>
                <c:pt idx="26">
                  <c:v>3279</c:v>
                </c:pt>
                <c:pt idx="27">
                  <c:v>3537</c:v>
                </c:pt>
                <c:pt idx="28">
                  <c:v>3796</c:v>
                </c:pt>
                <c:pt idx="29">
                  <c:v>3986</c:v>
                </c:pt>
              </c:numCache>
            </c:numRef>
          </c:val>
        </c:ser>
        <c:ser>
          <c:idx val="4"/>
          <c:order val="4"/>
          <c:tx>
            <c:strRef>
              <c:f>'FY82-FY11 Chart'!$A$8</c:f>
              <c:strCache>
                <c:ptCount val="1"/>
                <c:pt idx="0">
                  <c:v>LCLS</c:v>
                </c:pt>
              </c:strCache>
            </c:strRef>
          </c:tx>
          <c:spPr>
            <a:solidFill>
              <a:srgbClr val="003366"/>
            </a:solidFill>
            <a:ln>
              <a:solidFill>
                <a:srgbClr val="000000"/>
              </a:solidFill>
            </a:ln>
          </c:spPr>
          <c:cat>
            <c:strRef>
              <c:f>'FY82-FY11 Chart'!$B$3:$AE$3</c:f>
              <c:strCache>
                <c:ptCount val="30"/>
                <c:pt idx="0">
                  <c:v> '82</c:v>
                </c:pt>
                <c:pt idx="1">
                  <c:v> '83</c:v>
                </c:pt>
                <c:pt idx="2">
                  <c:v> '84</c:v>
                </c:pt>
                <c:pt idx="3">
                  <c:v> '85</c:v>
                </c:pt>
                <c:pt idx="4">
                  <c:v> '86</c:v>
                </c:pt>
                <c:pt idx="5">
                  <c:v> '87</c:v>
                </c:pt>
                <c:pt idx="6">
                  <c:v> '88</c:v>
                </c:pt>
                <c:pt idx="7">
                  <c:v> '89</c:v>
                </c:pt>
                <c:pt idx="8">
                  <c:v> '90</c:v>
                </c:pt>
                <c:pt idx="9">
                  <c:v> '91</c:v>
                </c:pt>
                <c:pt idx="10">
                  <c:v> '92</c:v>
                </c:pt>
                <c:pt idx="11">
                  <c:v> '93</c:v>
                </c:pt>
                <c:pt idx="12">
                  <c:v> '94</c:v>
                </c:pt>
                <c:pt idx="13">
                  <c:v> '95</c:v>
                </c:pt>
                <c:pt idx="14">
                  <c:v> '96</c:v>
                </c:pt>
                <c:pt idx="15">
                  <c:v> '97</c:v>
                </c:pt>
                <c:pt idx="16">
                  <c:v> '98</c:v>
                </c:pt>
                <c:pt idx="17">
                  <c:v> '99</c:v>
                </c:pt>
                <c:pt idx="18">
                  <c:v> '00</c:v>
                </c:pt>
                <c:pt idx="19">
                  <c:v> '01</c:v>
                </c:pt>
                <c:pt idx="20">
                  <c:v> '02</c:v>
                </c:pt>
                <c:pt idx="21">
                  <c:v> '03</c:v>
                </c:pt>
                <c:pt idx="22">
                  <c:v> '04</c:v>
                </c:pt>
                <c:pt idx="23">
                  <c:v> '05</c:v>
                </c:pt>
                <c:pt idx="24">
                  <c:v> '06</c:v>
                </c:pt>
                <c:pt idx="25">
                  <c:v> '07</c:v>
                </c:pt>
                <c:pt idx="26">
                  <c:v> '08</c:v>
                </c:pt>
                <c:pt idx="27">
                  <c:v> '09</c:v>
                </c:pt>
                <c:pt idx="28">
                  <c:v> '10</c:v>
                </c:pt>
                <c:pt idx="29">
                  <c:v> '11 </c:v>
                </c:pt>
              </c:strCache>
            </c:strRef>
          </c:cat>
          <c:val>
            <c:numRef>
              <c:f>'FY82-FY11 Chart'!$B$8:$AE$8</c:f>
              <c:numCache>
                <c:formatCode>General</c:formatCode>
                <c:ptCount val="30"/>
                <c:pt idx="28" formatCode="_(* #,##0_);_(* \(#,##0\);_(* &quot;-&quot;??_);_(@_)">
                  <c:v>359</c:v>
                </c:pt>
                <c:pt idx="29" formatCode="_(* #,##0_);_(* \(#,##0\);_(* &quot;-&quot;??_);_(@_)">
                  <c:v>516</c:v>
                </c:pt>
              </c:numCache>
            </c:numRef>
          </c:val>
        </c:ser>
        <c:gapWidth val="60"/>
        <c:overlap val="100"/>
        <c:axId val="67588480"/>
        <c:axId val="67590400"/>
      </c:barChart>
      <c:catAx>
        <c:axId val="67588480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 sz="12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 dirty="0"/>
                  <a:t>Fiscal Year</a:t>
                </a:r>
              </a:p>
            </c:rich>
          </c:tx>
          <c:layout>
            <c:manualLayout>
              <c:xMode val="edge"/>
              <c:yMode val="edge"/>
              <c:x val="0.50325125747241461"/>
              <c:y val="0.91516710411198243"/>
            </c:manualLayout>
          </c:layout>
          <c:spPr>
            <a:noFill/>
            <a:ln w="25400">
              <a:noFill/>
            </a:ln>
          </c:spPr>
        </c:title>
        <c:numFmt formatCode="@" sourceLinked="0"/>
        <c:majorTickMark val="none"/>
        <c:tickLblPos val="nextTo"/>
        <c:spPr>
          <a:ln w="25400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67590400"/>
        <c:crossesAt val="0"/>
        <c:lblAlgn val="ctr"/>
        <c:lblOffset val="100"/>
        <c:tickLblSkip val="1"/>
        <c:tickMarkSkip val="1"/>
      </c:catAx>
      <c:valAx>
        <c:axId val="67590400"/>
        <c:scaling>
          <c:orientation val="minMax"/>
          <c:max val="12000"/>
          <c:min val="0"/>
        </c:scaling>
        <c:axPos val="l"/>
        <c:majorGridlines>
          <c:spPr>
            <a:ln w="12700">
              <a:solidFill>
                <a:srgbClr val="C0C0C0"/>
              </a:solidFill>
              <a:prstDash val="sysDash"/>
            </a:ln>
          </c:spPr>
        </c:majorGridlines>
        <c:title>
          <c:tx>
            <c:rich>
              <a:bodyPr/>
              <a:lstStyle/>
              <a:p>
                <a:pPr>
                  <a:defRPr sz="12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 dirty="0"/>
                  <a:t>Number of Users</a:t>
                </a:r>
              </a:p>
            </c:rich>
          </c:tx>
          <c:layout>
            <c:manualLayout>
              <c:xMode val="edge"/>
              <c:yMode val="edge"/>
              <c:x val="1.3003859467399433E-2"/>
              <c:y val="0.28534706238643248"/>
            </c:manualLayout>
          </c:layout>
          <c:spPr>
            <a:noFill/>
            <a:ln w="25400">
              <a:noFill/>
            </a:ln>
          </c:spPr>
        </c:title>
        <c:numFmt formatCode="#,##0" sourceLinked="0"/>
        <c:majorTickMark val="in"/>
        <c:tickLblPos val="nextTo"/>
        <c:spPr>
          <a:ln w="25400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67588480"/>
        <c:crosses val="autoZero"/>
        <c:crossBetween val="between"/>
        <c:majorUnit val="1000"/>
        <c:minorUnit val="200"/>
      </c:valAx>
      <c:spPr>
        <a:solidFill>
          <a:srgbClr val="FFFFFF"/>
        </a:solidFill>
        <a:ln w="25400">
          <a:noFill/>
        </a:ln>
      </c:spPr>
    </c:plotArea>
    <c:legend>
      <c:legendPos val="r"/>
      <c:layout>
        <c:manualLayout>
          <c:xMode val="edge"/>
          <c:yMode val="edge"/>
          <c:x val="0.1541666666666667"/>
          <c:y val="0.41419596223819516"/>
          <c:w val="9.0035764154688266E-2"/>
          <c:h val="0.28851845126326414"/>
        </c:manualLayout>
      </c:layout>
      <c:spPr>
        <a:solidFill>
          <a:srgbClr val="FFFFFF"/>
        </a:solidFill>
        <a:ln w="3175">
          <a:solidFill>
            <a:srgbClr val="000000"/>
          </a:solidFill>
          <a:prstDash val="solid"/>
        </a:ln>
        <a:effectLst>
          <a:outerShdw dist="35921" dir="2700000" algn="br">
            <a:srgbClr val="000000"/>
          </a:outerShdw>
        </a:effectLst>
      </c:spPr>
      <c:txPr>
        <a:bodyPr/>
        <a:lstStyle/>
        <a:p>
          <a:pPr>
            <a:defRPr sz="1400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</c:chart>
  <c:spPr>
    <a:solidFill>
      <a:srgbClr val="FFFFFF"/>
    </a:solidFill>
    <a:ln w="9525">
      <a:noFill/>
    </a:ln>
  </c:spPr>
  <c:txPr>
    <a:bodyPr/>
    <a:lstStyle/>
    <a:p>
      <a:pPr>
        <a:defRPr sz="9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lrMapOvr bg1="lt1" tx1="dk1" bg2="lt2" tx2="dk2" accent1="accent1" accent2="accent2" accent3="accent3" accent4="accent4" accent5="accent5" accent6="accent6" hlink="hlink" folHlink="folHlink"/>
  <c:chart>
    <c:plotArea>
      <c:layout>
        <c:manualLayout>
          <c:layoutTarget val="inner"/>
          <c:xMode val="edge"/>
          <c:yMode val="edge"/>
          <c:x val="0.12232866617538689"/>
          <c:y val="3.11418685121111E-2"/>
          <c:w val="0.57406042741341723"/>
          <c:h val="0.77162629757786116"/>
        </c:manualLayout>
      </c:layout>
      <c:barChart>
        <c:barDir val="col"/>
        <c:grouping val="percentStacked"/>
        <c:ser>
          <c:idx val="4"/>
          <c:order val="0"/>
          <c:tx>
            <c:strRef>
              <c:f>'4Total Charts'!$B$27</c:f>
              <c:strCache>
                <c:ptCount val="1"/>
                <c:pt idx="0">
                  <c:v>Other</c:v>
                </c:pt>
              </c:strCache>
            </c:strRef>
          </c:tx>
          <c:spPr>
            <a:solidFill>
              <a:srgbClr val="C0C0C0"/>
            </a:solidFill>
            <a:ln w="12700">
              <a:solidFill>
                <a:srgbClr val="000000"/>
              </a:solidFill>
              <a:prstDash val="solid"/>
            </a:ln>
          </c:spPr>
          <c:cat>
            <c:numRef>
              <c:f>'4Total Charts'!$C$3:$W$3</c:f>
              <c:numCache>
                <c:formatCode>General</c:formatCode>
                <c:ptCount val="21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</c:numCache>
            </c:numRef>
          </c:cat>
          <c:val>
            <c:numRef>
              <c:f>'4Total Charts'!$C$27:$W$27</c:f>
              <c:numCache>
                <c:formatCode>_(* #,##0_);_(* \(#,##0\);_(* "-"??_);_(@_)</c:formatCode>
                <c:ptCount val="21"/>
                <c:pt idx="0">
                  <c:v>0</c:v>
                </c:pt>
                <c:pt idx="1">
                  <c:v>2</c:v>
                </c:pt>
                <c:pt idx="2">
                  <c:v>2</c:v>
                </c:pt>
                <c:pt idx="3">
                  <c:v>0</c:v>
                </c:pt>
                <c:pt idx="4">
                  <c:v>61</c:v>
                </c:pt>
                <c:pt idx="5">
                  <c:v>69</c:v>
                </c:pt>
                <c:pt idx="6">
                  <c:v>79</c:v>
                </c:pt>
                <c:pt idx="7">
                  <c:v>92</c:v>
                </c:pt>
                <c:pt idx="8">
                  <c:v>90</c:v>
                </c:pt>
                <c:pt idx="9">
                  <c:v>68</c:v>
                </c:pt>
                <c:pt idx="10">
                  <c:v>86</c:v>
                </c:pt>
                <c:pt idx="11">
                  <c:v>62</c:v>
                </c:pt>
                <c:pt idx="12">
                  <c:v>68</c:v>
                </c:pt>
                <c:pt idx="13">
                  <c:v>85</c:v>
                </c:pt>
                <c:pt idx="14">
                  <c:v>196</c:v>
                </c:pt>
                <c:pt idx="15">
                  <c:v>239</c:v>
                </c:pt>
                <c:pt idx="16">
                  <c:v>168</c:v>
                </c:pt>
                <c:pt idx="17">
                  <c:v>155.22999999999999</c:v>
                </c:pt>
                <c:pt idx="18">
                  <c:v>158</c:v>
                </c:pt>
                <c:pt idx="19">
                  <c:v>187</c:v>
                </c:pt>
                <c:pt idx="20">
                  <c:v>168</c:v>
                </c:pt>
              </c:numCache>
            </c:numRef>
          </c:val>
        </c:ser>
        <c:ser>
          <c:idx val="0"/>
          <c:order val="1"/>
          <c:tx>
            <c:strRef>
              <c:f>'4Total Charts'!$B$22</c:f>
              <c:strCache>
                <c:ptCount val="1"/>
                <c:pt idx="0">
                  <c:v>Materials Sciences</c:v>
                </c:pt>
              </c:strCache>
            </c:strRef>
          </c:tx>
          <c:spPr>
            <a:solidFill>
              <a:srgbClr val="4600A5"/>
            </a:solidFill>
            <a:ln w="12700">
              <a:solidFill>
                <a:srgbClr val="000000"/>
              </a:solidFill>
              <a:prstDash val="solid"/>
            </a:ln>
          </c:spPr>
          <c:cat>
            <c:numRef>
              <c:f>'4Total Charts'!$C$3:$W$3</c:f>
              <c:numCache>
                <c:formatCode>General</c:formatCode>
                <c:ptCount val="21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</c:numCache>
            </c:numRef>
          </c:cat>
          <c:val>
            <c:numRef>
              <c:f>'4Total Charts'!$C$22:$W$22</c:f>
              <c:numCache>
                <c:formatCode>_(* #,##0_);_(* \(#,##0\);_(* "-"??_);_(@_)</c:formatCode>
                <c:ptCount val="21"/>
                <c:pt idx="0">
                  <c:v>881</c:v>
                </c:pt>
                <c:pt idx="1">
                  <c:v>1083</c:v>
                </c:pt>
                <c:pt idx="2">
                  <c:v>975</c:v>
                </c:pt>
                <c:pt idx="3">
                  <c:v>1212</c:v>
                </c:pt>
                <c:pt idx="4">
                  <c:v>1119</c:v>
                </c:pt>
                <c:pt idx="5">
                  <c:v>1233</c:v>
                </c:pt>
                <c:pt idx="6">
                  <c:v>1266</c:v>
                </c:pt>
                <c:pt idx="7">
                  <c:v>1303</c:v>
                </c:pt>
                <c:pt idx="8">
                  <c:v>1479</c:v>
                </c:pt>
                <c:pt idx="9">
                  <c:v>1633</c:v>
                </c:pt>
                <c:pt idx="10">
                  <c:v>1644</c:v>
                </c:pt>
                <c:pt idx="11">
                  <c:v>1765</c:v>
                </c:pt>
                <c:pt idx="12">
                  <c:v>1940</c:v>
                </c:pt>
                <c:pt idx="13">
                  <c:v>1789</c:v>
                </c:pt>
                <c:pt idx="14">
                  <c:v>1560</c:v>
                </c:pt>
                <c:pt idx="15">
                  <c:v>1696</c:v>
                </c:pt>
                <c:pt idx="16">
                  <c:v>1833</c:v>
                </c:pt>
                <c:pt idx="17">
                  <c:v>1856.6289999999999</c:v>
                </c:pt>
                <c:pt idx="18">
                  <c:v>1903</c:v>
                </c:pt>
                <c:pt idx="19">
                  <c:v>2011</c:v>
                </c:pt>
                <c:pt idx="20">
                  <c:v>2281</c:v>
                </c:pt>
              </c:numCache>
            </c:numRef>
          </c:val>
        </c:ser>
        <c:ser>
          <c:idx val="3"/>
          <c:order val="2"/>
          <c:tx>
            <c:strRef>
              <c:f>'4Total Charts'!$B$26</c:f>
              <c:strCache>
                <c:ptCount val="1"/>
                <c:pt idx="0">
                  <c:v>Optical/General Physics</c:v>
                </c:pt>
              </c:strCache>
            </c:strRef>
          </c:tx>
          <c:spPr>
            <a:solidFill>
              <a:srgbClr val="FF8080"/>
            </a:solidFill>
            <a:ln w="12700">
              <a:solidFill>
                <a:srgbClr val="000000"/>
              </a:solidFill>
              <a:prstDash val="solid"/>
            </a:ln>
          </c:spPr>
          <c:cat>
            <c:numRef>
              <c:f>'4Total Charts'!$C$3:$W$3</c:f>
              <c:numCache>
                <c:formatCode>General</c:formatCode>
                <c:ptCount val="21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</c:numCache>
            </c:numRef>
          </c:cat>
          <c:val>
            <c:numRef>
              <c:f>'4Total Charts'!$C$26:$W$26</c:f>
              <c:numCache>
                <c:formatCode>_(* #,##0_);_(* \(#,##0\);_(* "-"??_);_(@_)</c:formatCode>
                <c:ptCount val="21"/>
                <c:pt idx="0">
                  <c:v>171</c:v>
                </c:pt>
                <c:pt idx="1">
                  <c:v>130</c:v>
                </c:pt>
                <c:pt idx="2">
                  <c:v>186</c:v>
                </c:pt>
                <c:pt idx="3">
                  <c:v>154</c:v>
                </c:pt>
                <c:pt idx="4">
                  <c:v>137</c:v>
                </c:pt>
                <c:pt idx="5">
                  <c:v>133</c:v>
                </c:pt>
                <c:pt idx="6">
                  <c:v>123</c:v>
                </c:pt>
                <c:pt idx="7">
                  <c:v>344</c:v>
                </c:pt>
                <c:pt idx="8">
                  <c:v>476</c:v>
                </c:pt>
                <c:pt idx="9">
                  <c:v>426</c:v>
                </c:pt>
                <c:pt idx="10">
                  <c:v>559</c:v>
                </c:pt>
                <c:pt idx="11">
                  <c:v>639</c:v>
                </c:pt>
                <c:pt idx="12">
                  <c:v>617</c:v>
                </c:pt>
                <c:pt idx="13">
                  <c:v>700</c:v>
                </c:pt>
                <c:pt idx="14">
                  <c:v>768</c:v>
                </c:pt>
                <c:pt idx="15">
                  <c:v>855</c:v>
                </c:pt>
                <c:pt idx="16">
                  <c:v>880</c:v>
                </c:pt>
                <c:pt idx="17">
                  <c:v>908.26400000000001</c:v>
                </c:pt>
                <c:pt idx="18">
                  <c:v>981</c:v>
                </c:pt>
                <c:pt idx="19">
                  <c:v>1076</c:v>
                </c:pt>
                <c:pt idx="20">
                  <c:v>1051</c:v>
                </c:pt>
              </c:numCache>
            </c:numRef>
          </c:val>
        </c:ser>
        <c:ser>
          <c:idx val="2"/>
          <c:order val="3"/>
          <c:tx>
            <c:strRef>
              <c:f>'4Total Charts'!$B$25</c:f>
              <c:strCache>
                <c:ptCount val="1"/>
                <c:pt idx="0">
                  <c:v>Applied Science/Engineering</c:v>
                </c:pt>
              </c:strCache>
            </c:strRef>
          </c:tx>
          <c:spPr>
            <a:solidFill>
              <a:srgbClr val="CC99FF"/>
            </a:solidFill>
            <a:ln w="12700">
              <a:solidFill>
                <a:srgbClr val="000000"/>
              </a:solidFill>
              <a:prstDash val="solid"/>
            </a:ln>
          </c:spPr>
          <c:cat>
            <c:numRef>
              <c:f>'4Total Charts'!$C$3:$W$3</c:f>
              <c:numCache>
                <c:formatCode>General</c:formatCode>
                <c:ptCount val="21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</c:numCache>
            </c:numRef>
          </c:cat>
          <c:val>
            <c:numRef>
              <c:f>'4Total Charts'!$C$25:$W$25</c:f>
              <c:numCache>
                <c:formatCode>_(* #,##0_);_(* \(#,##0\);_(* "-"??_);_(@_)</c:formatCode>
                <c:ptCount val="21"/>
                <c:pt idx="0">
                  <c:v>163</c:v>
                </c:pt>
                <c:pt idx="1">
                  <c:v>117</c:v>
                </c:pt>
                <c:pt idx="2">
                  <c:v>186</c:v>
                </c:pt>
                <c:pt idx="3">
                  <c:v>198</c:v>
                </c:pt>
                <c:pt idx="4">
                  <c:v>203</c:v>
                </c:pt>
                <c:pt idx="5">
                  <c:v>205</c:v>
                </c:pt>
                <c:pt idx="6">
                  <c:v>195</c:v>
                </c:pt>
                <c:pt idx="7">
                  <c:v>199</c:v>
                </c:pt>
                <c:pt idx="8">
                  <c:v>246</c:v>
                </c:pt>
                <c:pt idx="9">
                  <c:v>295</c:v>
                </c:pt>
                <c:pt idx="10">
                  <c:v>415</c:v>
                </c:pt>
                <c:pt idx="11">
                  <c:v>466</c:v>
                </c:pt>
                <c:pt idx="12">
                  <c:v>466</c:v>
                </c:pt>
                <c:pt idx="13">
                  <c:v>559</c:v>
                </c:pt>
                <c:pt idx="14">
                  <c:v>623</c:v>
                </c:pt>
                <c:pt idx="15">
                  <c:v>528</c:v>
                </c:pt>
                <c:pt idx="16">
                  <c:v>502</c:v>
                </c:pt>
                <c:pt idx="17">
                  <c:v>383.21000000000004</c:v>
                </c:pt>
                <c:pt idx="18">
                  <c:v>396</c:v>
                </c:pt>
                <c:pt idx="19">
                  <c:v>448</c:v>
                </c:pt>
                <c:pt idx="20">
                  <c:v>425</c:v>
                </c:pt>
              </c:numCache>
            </c:numRef>
          </c:val>
        </c:ser>
        <c:ser>
          <c:idx val="7"/>
          <c:order val="4"/>
          <c:tx>
            <c:strRef>
              <c:f>'4Total Charts'!$B$24</c:f>
              <c:strCache>
                <c:ptCount val="1"/>
                <c:pt idx="0">
                  <c:v>Geosciences &amp; Ecology</c:v>
                </c:pt>
              </c:strCache>
            </c:strRef>
          </c:tx>
          <c:spPr>
            <a:solidFill>
              <a:srgbClr val="99CCFF"/>
            </a:solidFill>
            <a:ln w="12700">
              <a:solidFill>
                <a:srgbClr val="000000"/>
              </a:solidFill>
              <a:prstDash val="solid"/>
            </a:ln>
          </c:spPr>
          <c:cat>
            <c:numRef>
              <c:f>'4Total Charts'!$C$3:$W$3</c:f>
              <c:numCache>
                <c:formatCode>General</c:formatCode>
                <c:ptCount val="21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</c:numCache>
            </c:numRef>
          </c:cat>
          <c:val>
            <c:numRef>
              <c:f>'4Total Charts'!$C$24:$W$24</c:f>
              <c:numCache>
                <c:formatCode>_(* #,##0_);_(* \(#,##0\);_(* "-"??_);_(@_)</c:formatCode>
                <c:ptCount val="21"/>
                <c:pt idx="0">
                  <c:v>70</c:v>
                </c:pt>
                <c:pt idx="1">
                  <c:v>51</c:v>
                </c:pt>
                <c:pt idx="2">
                  <c:v>89</c:v>
                </c:pt>
                <c:pt idx="3">
                  <c:v>100</c:v>
                </c:pt>
                <c:pt idx="4">
                  <c:v>151</c:v>
                </c:pt>
                <c:pt idx="5">
                  <c:v>164</c:v>
                </c:pt>
                <c:pt idx="6">
                  <c:v>201</c:v>
                </c:pt>
                <c:pt idx="7">
                  <c:v>275</c:v>
                </c:pt>
                <c:pt idx="8">
                  <c:v>251</c:v>
                </c:pt>
                <c:pt idx="9">
                  <c:v>378</c:v>
                </c:pt>
                <c:pt idx="10">
                  <c:v>421</c:v>
                </c:pt>
                <c:pt idx="11">
                  <c:v>520</c:v>
                </c:pt>
                <c:pt idx="12">
                  <c:v>559</c:v>
                </c:pt>
                <c:pt idx="13">
                  <c:v>619</c:v>
                </c:pt>
                <c:pt idx="14">
                  <c:v>642</c:v>
                </c:pt>
                <c:pt idx="15">
                  <c:v>780</c:v>
                </c:pt>
                <c:pt idx="16">
                  <c:v>810</c:v>
                </c:pt>
                <c:pt idx="17">
                  <c:v>790.17000000000053</c:v>
                </c:pt>
                <c:pt idx="18">
                  <c:v>792</c:v>
                </c:pt>
                <c:pt idx="19">
                  <c:v>861</c:v>
                </c:pt>
                <c:pt idx="20">
                  <c:v>847</c:v>
                </c:pt>
              </c:numCache>
            </c:numRef>
          </c:val>
        </c:ser>
        <c:ser>
          <c:idx val="1"/>
          <c:order val="5"/>
          <c:tx>
            <c:strRef>
              <c:f>'4Total Charts'!$B$21</c:f>
              <c:strCache>
                <c:ptCount val="1"/>
                <c:pt idx="0">
                  <c:v>Chemical Sciences</c:v>
                </c:pt>
              </c:strCache>
            </c:strRef>
          </c:tx>
          <c:spPr>
            <a:solidFill>
              <a:srgbClr val="FCF305"/>
            </a:solidFill>
            <a:ln w="12700">
              <a:solidFill>
                <a:srgbClr val="000000"/>
              </a:solidFill>
              <a:prstDash val="solid"/>
            </a:ln>
          </c:spPr>
          <c:cat>
            <c:numRef>
              <c:f>'4Total Charts'!$C$3:$W$3</c:f>
              <c:numCache>
                <c:formatCode>General</c:formatCode>
                <c:ptCount val="21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</c:numCache>
            </c:numRef>
          </c:cat>
          <c:val>
            <c:numRef>
              <c:f>'4Total Charts'!$C$21:$W$21</c:f>
              <c:numCache>
                <c:formatCode>_(* #,##0_);_(* \(#,##0\);_(* "-"??_);_(@_)</c:formatCode>
                <c:ptCount val="21"/>
                <c:pt idx="0">
                  <c:v>271</c:v>
                </c:pt>
                <c:pt idx="1">
                  <c:v>321</c:v>
                </c:pt>
                <c:pt idx="2">
                  <c:v>324</c:v>
                </c:pt>
                <c:pt idx="3">
                  <c:v>353</c:v>
                </c:pt>
                <c:pt idx="4">
                  <c:v>362</c:v>
                </c:pt>
                <c:pt idx="5">
                  <c:v>348</c:v>
                </c:pt>
                <c:pt idx="6">
                  <c:v>371</c:v>
                </c:pt>
                <c:pt idx="7">
                  <c:v>443</c:v>
                </c:pt>
                <c:pt idx="8">
                  <c:v>467</c:v>
                </c:pt>
                <c:pt idx="9">
                  <c:v>486</c:v>
                </c:pt>
                <c:pt idx="10">
                  <c:v>482</c:v>
                </c:pt>
                <c:pt idx="11">
                  <c:v>510</c:v>
                </c:pt>
                <c:pt idx="12">
                  <c:v>562</c:v>
                </c:pt>
                <c:pt idx="13">
                  <c:v>644</c:v>
                </c:pt>
                <c:pt idx="14">
                  <c:v>699</c:v>
                </c:pt>
                <c:pt idx="15">
                  <c:v>756</c:v>
                </c:pt>
                <c:pt idx="16">
                  <c:v>829</c:v>
                </c:pt>
                <c:pt idx="17">
                  <c:v>745.83999999999946</c:v>
                </c:pt>
                <c:pt idx="18">
                  <c:v>798</c:v>
                </c:pt>
                <c:pt idx="19">
                  <c:v>885</c:v>
                </c:pt>
                <c:pt idx="20">
                  <c:v>1042</c:v>
                </c:pt>
              </c:numCache>
            </c:numRef>
          </c:val>
        </c:ser>
        <c:ser>
          <c:idx val="6"/>
          <c:order val="6"/>
          <c:tx>
            <c:strRef>
              <c:f>'4Total Charts'!$B$23</c:f>
              <c:strCache>
                <c:ptCount val="1"/>
                <c:pt idx="0">
                  <c:v>Life Sciences</c:v>
                </c:pt>
              </c:strCache>
            </c:strRef>
          </c:tx>
          <c:spPr>
            <a:solidFill>
              <a:srgbClr val="1FB714"/>
            </a:solidFill>
            <a:ln w="12700">
              <a:solidFill>
                <a:sysClr val="windowText" lastClr="000000"/>
              </a:solidFill>
              <a:prstDash val="solid"/>
            </a:ln>
          </c:spPr>
          <c:cat>
            <c:numRef>
              <c:f>'4Total Charts'!$C$3:$W$3</c:f>
              <c:numCache>
                <c:formatCode>General</c:formatCode>
                <c:ptCount val="21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</c:numCache>
            </c:numRef>
          </c:cat>
          <c:val>
            <c:numRef>
              <c:f>'4Total Charts'!$C$23:$W$23</c:f>
              <c:numCache>
                <c:formatCode>_(* #,##0_);_(* \(#,##0\);_(* "-"??_);_(@_)</c:formatCode>
                <c:ptCount val="21"/>
                <c:pt idx="0">
                  <c:v>101</c:v>
                </c:pt>
                <c:pt idx="1">
                  <c:v>271</c:v>
                </c:pt>
                <c:pt idx="2">
                  <c:v>375</c:v>
                </c:pt>
                <c:pt idx="3">
                  <c:v>468</c:v>
                </c:pt>
                <c:pt idx="4">
                  <c:v>673</c:v>
                </c:pt>
                <c:pt idx="5">
                  <c:v>729</c:v>
                </c:pt>
                <c:pt idx="6">
                  <c:v>857</c:v>
                </c:pt>
                <c:pt idx="7">
                  <c:v>1216</c:v>
                </c:pt>
                <c:pt idx="8">
                  <c:v>1527</c:v>
                </c:pt>
                <c:pt idx="9">
                  <c:v>1939</c:v>
                </c:pt>
                <c:pt idx="10">
                  <c:v>2402</c:v>
                </c:pt>
                <c:pt idx="11">
                  <c:v>2620</c:v>
                </c:pt>
                <c:pt idx="12">
                  <c:v>2908</c:v>
                </c:pt>
                <c:pt idx="13">
                  <c:v>3106</c:v>
                </c:pt>
                <c:pt idx="14">
                  <c:v>3223</c:v>
                </c:pt>
                <c:pt idx="15">
                  <c:v>3627</c:v>
                </c:pt>
                <c:pt idx="16">
                  <c:v>3639</c:v>
                </c:pt>
                <c:pt idx="17">
                  <c:v>3698.62</c:v>
                </c:pt>
                <c:pt idx="18">
                  <c:v>3464</c:v>
                </c:pt>
                <c:pt idx="19">
                  <c:v>3562</c:v>
                </c:pt>
                <c:pt idx="20">
                  <c:v>3678</c:v>
                </c:pt>
              </c:numCache>
            </c:numRef>
          </c:val>
        </c:ser>
        <c:overlap val="100"/>
        <c:axId val="67502464"/>
        <c:axId val="67504768"/>
      </c:barChart>
      <c:lineChart>
        <c:grouping val="standard"/>
        <c:ser>
          <c:idx val="5"/>
          <c:order val="7"/>
          <c:tx>
            <c:strRef>
              <c:f>'4Total Charts'!$B$4</c:f>
              <c:strCache>
                <c:ptCount val="1"/>
                <c:pt idx="0">
                  <c:v>Total Number of Users</c:v>
                </c:pt>
              </c:strCache>
            </c:strRef>
          </c:tx>
          <c:spPr>
            <a:ln w="25400">
              <a:solidFill>
                <a:srgbClr val="FF0000"/>
              </a:solidFill>
              <a:prstDash val="solid"/>
            </a:ln>
          </c:spPr>
          <c:marker>
            <c:symbol val="diamond"/>
            <c:size val="12"/>
            <c:spPr>
              <a:solidFill>
                <a:srgbClr val="FF0000"/>
              </a:solidFill>
              <a:ln>
                <a:solidFill>
                  <a:srgbClr val="FF0000"/>
                </a:solidFill>
                <a:prstDash val="solid"/>
              </a:ln>
              <a:effectLst>
                <a:outerShdw dist="35921" dir="2700000" algn="br">
                  <a:srgbClr val="000000"/>
                </a:outerShdw>
              </a:effectLst>
            </c:spPr>
          </c:marker>
          <c:val>
            <c:numRef>
              <c:f>'4Total Charts'!$C$4:$W$4</c:f>
              <c:numCache>
                <c:formatCode>_(* #,##0_);_(* \(#,##0\);_(* "-"??_);_(@_)</c:formatCode>
                <c:ptCount val="21"/>
                <c:pt idx="0">
                  <c:v>1657</c:v>
                </c:pt>
                <c:pt idx="1">
                  <c:v>1975</c:v>
                </c:pt>
                <c:pt idx="2">
                  <c:v>2137</c:v>
                </c:pt>
                <c:pt idx="3">
                  <c:v>2485</c:v>
                </c:pt>
                <c:pt idx="4">
                  <c:v>2706</c:v>
                </c:pt>
                <c:pt idx="5">
                  <c:v>2881</c:v>
                </c:pt>
                <c:pt idx="6">
                  <c:v>3092</c:v>
                </c:pt>
                <c:pt idx="7">
                  <c:v>3872</c:v>
                </c:pt>
                <c:pt idx="8">
                  <c:v>4536</c:v>
                </c:pt>
                <c:pt idx="9">
                  <c:v>5225</c:v>
                </c:pt>
                <c:pt idx="10">
                  <c:v>6009</c:v>
                </c:pt>
                <c:pt idx="11">
                  <c:v>6582</c:v>
                </c:pt>
                <c:pt idx="12">
                  <c:v>7120</c:v>
                </c:pt>
                <c:pt idx="13">
                  <c:v>7502</c:v>
                </c:pt>
                <c:pt idx="14">
                  <c:v>7711</c:v>
                </c:pt>
                <c:pt idx="15">
                  <c:v>8481</c:v>
                </c:pt>
                <c:pt idx="16">
                  <c:v>8661</c:v>
                </c:pt>
                <c:pt idx="17">
                  <c:v>8538</c:v>
                </c:pt>
                <c:pt idx="18">
                  <c:v>8492</c:v>
                </c:pt>
                <c:pt idx="19">
                  <c:v>9030</c:v>
                </c:pt>
                <c:pt idx="20">
                  <c:v>9492</c:v>
                </c:pt>
              </c:numCache>
            </c:numRef>
          </c:val>
        </c:ser>
        <c:marker val="1"/>
        <c:axId val="67506944"/>
        <c:axId val="67508480"/>
      </c:lineChart>
      <c:catAx>
        <c:axId val="67502464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 sz="160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 b="0" dirty="0"/>
                  <a:t>Fiscal Year</a:t>
                </a:r>
              </a:p>
            </c:rich>
          </c:tx>
          <c:layout>
            <c:manualLayout>
              <c:xMode val="edge"/>
              <c:yMode val="edge"/>
              <c:x val="0.36499912319876798"/>
              <c:y val="0.88586494622538969"/>
            </c:manualLayout>
          </c:layout>
          <c:spPr>
            <a:noFill/>
            <a:ln w="25400">
              <a:noFill/>
            </a:ln>
          </c:spPr>
        </c:title>
        <c:numFmt formatCode="General" sourceLinked="1"/>
        <c:tickLblPos val="nextTo"/>
        <c:spPr>
          <a:ln w="25400">
            <a:solidFill>
              <a:srgbClr val="000000"/>
            </a:solidFill>
            <a:prstDash val="solid"/>
          </a:ln>
        </c:spPr>
        <c:txPr>
          <a:bodyPr rot="-5400000" vert="horz"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67504768"/>
        <c:crosses val="autoZero"/>
        <c:lblAlgn val="ctr"/>
        <c:lblOffset val="100"/>
        <c:tickLblSkip val="1"/>
        <c:tickMarkSkip val="1"/>
      </c:catAx>
      <c:valAx>
        <c:axId val="67504768"/>
        <c:scaling>
          <c:orientation val="minMax"/>
        </c:scaling>
        <c:axPos val="l"/>
        <c:majorGridlines>
          <c:spPr>
            <a:ln w="3175">
              <a:solidFill>
                <a:srgbClr val="000000"/>
              </a:solidFill>
              <a:prstDash val="sysDash"/>
            </a:ln>
          </c:spPr>
        </c:majorGridlines>
        <c:title>
          <c:tx>
            <c:rich>
              <a:bodyPr/>
              <a:lstStyle/>
              <a:p>
                <a:pPr>
                  <a:defRPr sz="180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 sz="1800" b="0" dirty="0" smtClean="0"/>
                  <a:t>% of Users</a:t>
                </a:r>
                <a:endParaRPr lang="en-US" sz="1800" b="0" dirty="0"/>
              </a:p>
            </c:rich>
          </c:tx>
          <c:layout>
            <c:manualLayout>
              <c:xMode val="edge"/>
              <c:yMode val="edge"/>
              <c:x val="2.8059567636832677E-2"/>
              <c:y val="0.2790518466578803"/>
            </c:manualLayout>
          </c:layout>
          <c:spPr>
            <a:noFill/>
            <a:ln w="25400">
              <a:noFill/>
            </a:ln>
          </c:spPr>
        </c:title>
        <c:numFmt formatCode="0%" sourceLinked="1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67502464"/>
        <c:crosses val="autoZero"/>
        <c:crossBetween val="between"/>
        <c:majorUnit val="0.1"/>
        <c:minorUnit val="5.0000000000000024E-2"/>
      </c:valAx>
      <c:catAx>
        <c:axId val="67506944"/>
        <c:scaling>
          <c:orientation val="minMax"/>
        </c:scaling>
        <c:delete val="1"/>
        <c:axPos val="b"/>
        <c:tickLblPos val="none"/>
        <c:crossAx val="67508480"/>
        <c:crosses val="autoZero"/>
        <c:lblAlgn val="ctr"/>
        <c:lblOffset val="100"/>
      </c:catAx>
      <c:valAx>
        <c:axId val="67508480"/>
        <c:scaling>
          <c:orientation val="minMax"/>
          <c:min val="0"/>
        </c:scaling>
        <c:axPos val="r"/>
        <c:title>
          <c:tx>
            <c:rich>
              <a:bodyPr rot="0" vert="horz"/>
              <a:lstStyle/>
              <a:p>
                <a:pPr algn="l">
                  <a:defRPr sz="1600" b="1" i="0" u="none" strike="noStrike" baseline="0">
                    <a:solidFill>
                      <a:srgbClr val="FF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 dirty="0" smtClean="0">
                    <a:solidFill>
                      <a:srgbClr val="FF0000"/>
                    </a:solidFill>
                  </a:rPr>
                  <a:t>Number </a:t>
                </a:r>
                <a:r>
                  <a:rPr lang="en-US" dirty="0">
                    <a:solidFill>
                      <a:srgbClr val="FF0000"/>
                    </a:solidFill>
                  </a:rPr>
                  <a:t>of Users</a:t>
                </a:r>
              </a:p>
            </c:rich>
          </c:tx>
          <c:layout>
            <c:manualLayout>
              <c:xMode val="edge"/>
              <c:yMode val="edge"/>
              <c:x val="0.46525140842558177"/>
              <c:y val="6.9714847864551122E-2"/>
            </c:manualLayout>
          </c:layout>
          <c:spPr>
            <a:solidFill>
              <a:srgbClr val="FFFFFF"/>
            </a:solidFill>
            <a:ln w="12700">
              <a:solidFill>
                <a:srgbClr val="000000"/>
              </a:solidFill>
              <a:prstDash val="solid"/>
            </a:ln>
            <a:effectLst>
              <a:outerShdw dist="35921" dir="2700000" algn="br">
                <a:srgbClr val="000000"/>
              </a:outerShdw>
            </a:effectLst>
          </c:spPr>
        </c:title>
        <c:numFmt formatCode="_(* #,##0_);_(* \(#,##0\);_(* &quot;-&quot;??_);_(@_)" sourceLinked="1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 b="1" i="0" u="none" strike="noStrike" baseline="0">
                <a:solidFill>
                  <a:srgbClr val="FF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67506944"/>
        <c:crosses val="max"/>
        <c:crossBetween val="between"/>
        <c:majorUnit val="500"/>
        <c:minorUnit val="100"/>
      </c:valAx>
      <c:spPr>
        <a:solidFill>
          <a:srgbClr val="FFFFFF"/>
        </a:solidFill>
        <a:ln w="12700">
          <a:solidFill>
            <a:srgbClr val="000000"/>
          </a:solidFill>
          <a:prstDash val="solid"/>
        </a:ln>
      </c:spPr>
    </c:plotArea>
    <c:legend>
      <c:legendPos val="r"/>
      <c:legendEntry>
        <c:idx val="7"/>
        <c:txPr>
          <a:bodyPr/>
          <a:lstStyle/>
          <a:p>
            <a:pPr>
              <a:defRPr sz="1400" b="0" i="0" u="none" strike="noStrike" baseline="0">
                <a:solidFill>
                  <a:srgbClr val="FF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</c:legendEntry>
      <c:layout>
        <c:manualLayout>
          <c:xMode val="edge"/>
          <c:yMode val="edge"/>
          <c:x val="0.78333832299230655"/>
          <c:y val="6.6649241277491625E-2"/>
          <c:w val="0.21591709713125987"/>
          <c:h val="0.67614406039113228"/>
        </c:manualLayout>
      </c:layout>
      <c:spPr>
        <a:noFill/>
        <a:ln w="12700">
          <a:noFill/>
          <a:prstDash val="solid"/>
        </a:ln>
        <a:effectLst/>
      </c:spPr>
      <c:txPr>
        <a:bodyPr/>
        <a:lstStyle/>
        <a:p>
          <a:pPr>
            <a:defRPr sz="1400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</c:chart>
  <c:spPr>
    <a:solidFill>
      <a:srgbClr val="FFFFFF"/>
    </a:solidFill>
    <a:ln w="9525"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4735336194563661"/>
          <c:y val="0.13480598879889341"/>
          <c:w val="0.51931330472102222"/>
          <c:h val="0.69916326394002259"/>
        </c:manualLayout>
      </c:layout>
      <c:barChart>
        <c:barDir val="col"/>
        <c:grouping val="percentStacked"/>
        <c:ser>
          <c:idx val="0"/>
          <c:order val="0"/>
          <c:tx>
            <c:strRef>
              <c:f>'4Total Charts'!$B$6</c:f>
              <c:strCache>
                <c:ptCount val="1"/>
                <c:pt idx="0">
                  <c:v>University</c:v>
                </c:pt>
              </c:strCache>
            </c:strRef>
          </c:tx>
          <c:spPr>
            <a:solidFill>
              <a:srgbClr val="9999FF"/>
            </a:solidFill>
            <a:ln w="9525">
              <a:solidFill>
                <a:srgbClr val="000000"/>
              </a:solidFill>
              <a:prstDash val="solid"/>
            </a:ln>
          </c:spPr>
          <c:cat>
            <c:numRef>
              <c:f>'4Total Charts'!$C$3:$W$3</c:f>
              <c:numCache>
                <c:formatCode>General</c:formatCode>
                <c:ptCount val="21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</c:numCache>
            </c:numRef>
          </c:cat>
          <c:val>
            <c:numRef>
              <c:f>'4Total Charts'!$C$6:$W$6</c:f>
              <c:numCache>
                <c:formatCode>_(* #,##0_);_(* \(#,##0\);_(* "-"??_);_(@_)</c:formatCode>
                <c:ptCount val="21"/>
                <c:pt idx="0">
                  <c:v>913</c:v>
                </c:pt>
                <c:pt idx="1">
                  <c:v>962</c:v>
                </c:pt>
                <c:pt idx="2">
                  <c:v>1116</c:v>
                </c:pt>
                <c:pt idx="3">
                  <c:v>1272</c:v>
                </c:pt>
                <c:pt idx="4">
                  <c:v>1343</c:v>
                </c:pt>
                <c:pt idx="5">
                  <c:v>1424</c:v>
                </c:pt>
                <c:pt idx="6">
                  <c:v>1587</c:v>
                </c:pt>
                <c:pt idx="7">
                  <c:v>1888</c:v>
                </c:pt>
                <c:pt idx="8">
                  <c:v>2283</c:v>
                </c:pt>
                <c:pt idx="9">
                  <c:v>2583</c:v>
                </c:pt>
                <c:pt idx="10">
                  <c:v>3077</c:v>
                </c:pt>
                <c:pt idx="11">
                  <c:v>3352</c:v>
                </c:pt>
                <c:pt idx="12">
                  <c:v>3811</c:v>
                </c:pt>
                <c:pt idx="13">
                  <c:v>4077</c:v>
                </c:pt>
                <c:pt idx="14">
                  <c:v>4203</c:v>
                </c:pt>
                <c:pt idx="15">
                  <c:v>4635</c:v>
                </c:pt>
                <c:pt idx="16">
                  <c:v>4651</c:v>
                </c:pt>
                <c:pt idx="17">
                  <c:v>4788</c:v>
                </c:pt>
                <c:pt idx="18">
                  <c:v>4696</c:v>
                </c:pt>
                <c:pt idx="19">
                  <c:v>5205</c:v>
                </c:pt>
                <c:pt idx="20">
                  <c:v>5559</c:v>
                </c:pt>
              </c:numCache>
            </c:numRef>
          </c:val>
        </c:ser>
        <c:ser>
          <c:idx val="1"/>
          <c:order val="1"/>
          <c:tx>
            <c:strRef>
              <c:f>'4Total Charts'!$B$7</c:f>
              <c:strCache>
                <c:ptCount val="1"/>
                <c:pt idx="0">
                  <c:v>Industry</c:v>
                </c:pt>
              </c:strCache>
            </c:strRef>
          </c:tx>
          <c:spPr>
            <a:solidFill>
              <a:srgbClr val="FF00FF"/>
            </a:solidFill>
            <a:ln w="9525">
              <a:solidFill>
                <a:srgbClr val="000000"/>
              </a:solidFill>
              <a:prstDash val="solid"/>
            </a:ln>
          </c:spPr>
          <c:cat>
            <c:numRef>
              <c:f>'4Total Charts'!$C$3:$W$3</c:f>
              <c:numCache>
                <c:formatCode>General</c:formatCode>
                <c:ptCount val="21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</c:numCache>
            </c:numRef>
          </c:cat>
          <c:val>
            <c:numRef>
              <c:f>'4Total Charts'!$C$7:$W$7</c:f>
              <c:numCache>
                <c:formatCode>_(* #,##0_);_(* \(#,##0\);_(* "-"??_);_(@_)</c:formatCode>
                <c:ptCount val="21"/>
                <c:pt idx="0">
                  <c:v>306</c:v>
                </c:pt>
                <c:pt idx="1">
                  <c:v>387</c:v>
                </c:pt>
                <c:pt idx="2">
                  <c:v>352</c:v>
                </c:pt>
                <c:pt idx="3">
                  <c:v>361</c:v>
                </c:pt>
                <c:pt idx="4">
                  <c:v>360</c:v>
                </c:pt>
                <c:pt idx="5">
                  <c:v>364</c:v>
                </c:pt>
                <c:pt idx="6">
                  <c:v>325</c:v>
                </c:pt>
                <c:pt idx="7">
                  <c:v>450</c:v>
                </c:pt>
                <c:pt idx="8">
                  <c:v>522</c:v>
                </c:pt>
                <c:pt idx="9">
                  <c:v>550</c:v>
                </c:pt>
                <c:pt idx="10">
                  <c:v>543</c:v>
                </c:pt>
                <c:pt idx="11">
                  <c:v>568</c:v>
                </c:pt>
                <c:pt idx="12">
                  <c:v>550</c:v>
                </c:pt>
                <c:pt idx="13">
                  <c:v>635</c:v>
                </c:pt>
                <c:pt idx="14">
                  <c:v>513</c:v>
                </c:pt>
                <c:pt idx="15">
                  <c:v>572</c:v>
                </c:pt>
                <c:pt idx="16">
                  <c:v>546</c:v>
                </c:pt>
                <c:pt idx="17">
                  <c:v>493</c:v>
                </c:pt>
                <c:pt idx="18">
                  <c:v>477</c:v>
                </c:pt>
                <c:pt idx="19">
                  <c:v>438</c:v>
                </c:pt>
                <c:pt idx="20">
                  <c:v>391</c:v>
                </c:pt>
              </c:numCache>
            </c:numRef>
          </c:val>
        </c:ser>
        <c:ser>
          <c:idx val="2"/>
          <c:order val="2"/>
          <c:tx>
            <c:strRef>
              <c:f>'4Total Charts'!$B$8</c:f>
              <c:strCache>
                <c:ptCount val="1"/>
                <c:pt idx="0">
                  <c:v>Laboratory On Site</c:v>
                </c:pt>
              </c:strCache>
            </c:strRef>
          </c:tx>
          <c:spPr>
            <a:solidFill>
              <a:srgbClr val="FCF305"/>
            </a:solidFill>
            <a:ln w="9525">
              <a:solidFill>
                <a:srgbClr val="000000"/>
              </a:solidFill>
              <a:prstDash val="solid"/>
            </a:ln>
          </c:spPr>
          <c:cat>
            <c:numRef>
              <c:f>'4Total Charts'!$C$3:$W$3</c:f>
              <c:numCache>
                <c:formatCode>General</c:formatCode>
                <c:ptCount val="21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</c:numCache>
            </c:numRef>
          </c:cat>
          <c:val>
            <c:numRef>
              <c:f>'4Total Charts'!$C$8:$W$8</c:f>
              <c:numCache>
                <c:formatCode>_(* #,##0_);_(* \(#,##0\);_(* "-"??_);_(@_)</c:formatCode>
                <c:ptCount val="21"/>
                <c:pt idx="0">
                  <c:v>97</c:v>
                </c:pt>
                <c:pt idx="1">
                  <c:v>20</c:v>
                </c:pt>
                <c:pt idx="2">
                  <c:v>58</c:v>
                </c:pt>
                <c:pt idx="3">
                  <c:v>103</c:v>
                </c:pt>
                <c:pt idx="4">
                  <c:v>205</c:v>
                </c:pt>
                <c:pt idx="5">
                  <c:v>246</c:v>
                </c:pt>
                <c:pt idx="6">
                  <c:v>304</c:v>
                </c:pt>
                <c:pt idx="7">
                  <c:v>504</c:v>
                </c:pt>
                <c:pt idx="8">
                  <c:v>580</c:v>
                </c:pt>
                <c:pt idx="9">
                  <c:v>667</c:v>
                </c:pt>
                <c:pt idx="10">
                  <c:v>957</c:v>
                </c:pt>
                <c:pt idx="11">
                  <c:v>905</c:v>
                </c:pt>
                <c:pt idx="12">
                  <c:v>982</c:v>
                </c:pt>
                <c:pt idx="13">
                  <c:v>823</c:v>
                </c:pt>
                <c:pt idx="14">
                  <c:v>1034</c:v>
                </c:pt>
                <c:pt idx="15">
                  <c:v>1088</c:v>
                </c:pt>
                <c:pt idx="16">
                  <c:v>1151</c:v>
                </c:pt>
                <c:pt idx="17">
                  <c:v>1087</c:v>
                </c:pt>
                <c:pt idx="18">
                  <c:v>1096</c:v>
                </c:pt>
                <c:pt idx="19">
                  <c:v>1144</c:v>
                </c:pt>
                <c:pt idx="20">
                  <c:v>1078</c:v>
                </c:pt>
              </c:numCache>
            </c:numRef>
          </c:val>
        </c:ser>
        <c:ser>
          <c:idx val="3"/>
          <c:order val="3"/>
          <c:tx>
            <c:strRef>
              <c:f>'4Total Charts'!$B$9</c:f>
              <c:strCache>
                <c:ptCount val="1"/>
                <c:pt idx="0">
                  <c:v>Other DOE Laboratories</c:v>
                </c:pt>
              </c:strCache>
            </c:strRef>
          </c:tx>
          <c:spPr>
            <a:solidFill>
              <a:srgbClr val="FFFFCC"/>
            </a:solidFill>
            <a:ln w="9525">
              <a:solidFill>
                <a:srgbClr val="000000"/>
              </a:solidFill>
              <a:prstDash val="solid"/>
            </a:ln>
          </c:spPr>
          <c:cat>
            <c:numRef>
              <c:f>'4Total Charts'!$C$3:$W$3</c:f>
              <c:numCache>
                <c:formatCode>General</c:formatCode>
                <c:ptCount val="21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</c:numCache>
            </c:numRef>
          </c:cat>
          <c:val>
            <c:numRef>
              <c:f>'4Total Charts'!$C$9:$W$9</c:f>
              <c:numCache>
                <c:formatCode>_(* #,##0_);_(* \(#,##0\);_(* "-"??_);_(@_)</c:formatCode>
                <c:ptCount val="21"/>
                <c:pt idx="0">
                  <c:v>186</c:v>
                </c:pt>
                <c:pt idx="1">
                  <c:v>362</c:v>
                </c:pt>
                <c:pt idx="2">
                  <c:v>252</c:v>
                </c:pt>
                <c:pt idx="3">
                  <c:v>285</c:v>
                </c:pt>
                <c:pt idx="4">
                  <c:v>281</c:v>
                </c:pt>
                <c:pt idx="5">
                  <c:v>292</c:v>
                </c:pt>
                <c:pt idx="6">
                  <c:v>285</c:v>
                </c:pt>
                <c:pt idx="7">
                  <c:v>302</c:v>
                </c:pt>
                <c:pt idx="8">
                  <c:v>308</c:v>
                </c:pt>
                <c:pt idx="9">
                  <c:v>340</c:v>
                </c:pt>
                <c:pt idx="10">
                  <c:v>259</c:v>
                </c:pt>
                <c:pt idx="11">
                  <c:v>344</c:v>
                </c:pt>
                <c:pt idx="12">
                  <c:v>366</c:v>
                </c:pt>
                <c:pt idx="13">
                  <c:v>348</c:v>
                </c:pt>
                <c:pt idx="14">
                  <c:v>388</c:v>
                </c:pt>
                <c:pt idx="15">
                  <c:v>422</c:v>
                </c:pt>
                <c:pt idx="16">
                  <c:v>408</c:v>
                </c:pt>
                <c:pt idx="17">
                  <c:v>387</c:v>
                </c:pt>
                <c:pt idx="18">
                  <c:v>377</c:v>
                </c:pt>
                <c:pt idx="19">
                  <c:v>392</c:v>
                </c:pt>
                <c:pt idx="20">
                  <c:v>449</c:v>
                </c:pt>
              </c:numCache>
            </c:numRef>
          </c:val>
        </c:ser>
        <c:ser>
          <c:idx val="4"/>
          <c:order val="4"/>
          <c:tx>
            <c:strRef>
              <c:f>'4Total Charts'!$B$10</c:f>
              <c:strCache>
                <c:ptCount val="1"/>
                <c:pt idx="0">
                  <c:v>Other Government Labs</c:v>
                </c:pt>
              </c:strCache>
            </c:strRef>
          </c:tx>
          <c:spPr>
            <a:solidFill>
              <a:srgbClr val="FF8080"/>
            </a:solidFill>
            <a:ln w="9525">
              <a:solidFill>
                <a:srgbClr val="000000"/>
              </a:solidFill>
              <a:prstDash val="solid"/>
            </a:ln>
          </c:spPr>
          <c:cat>
            <c:numRef>
              <c:f>'4Total Charts'!$C$3:$W$3</c:f>
              <c:numCache>
                <c:formatCode>General</c:formatCode>
                <c:ptCount val="21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</c:numCache>
            </c:numRef>
          </c:cat>
          <c:val>
            <c:numRef>
              <c:f>'4Total Charts'!$C$10:$W$10</c:f>
              <c:numCache>
                <c:formatCode>_(* #,##0_);_(* \(#,##0\);_(* "-"??_);_(@_)</c:formatCode>
                <c:ptCount val="21"/>
                <c:pt idx="0">
                  <c:v>41</c:v>
                </c:pt>
                <c:pt idx="1">
                  <c:v>4</c:v>
                </c:pt>
                <c:pt idx="2">
                  <c:v>46</c:v>
                </c:pt>
                <c:pt idx="3">
                  <c:v>68</c:v>
                </c:pt>
                <c:pt idx="4">
                  <c:v>107</c:v>
                </c:pt>
                <c:pt idx="5">
                  <c:v>116</c:v>
                </c:pt>
                <c:pt idx="6">
                  <c:v>119</c:v>
                </c:pt>
                <c:pt idx="7">
                  <c:v>146</c:v>
                </c:pt>
                <c:pt idx="8">
                  <c:v>162</c:v>
                </c:pt>
                <c:pt idx="9">
                  <c:v>170</c:v>
                </c:pt>
                <c:pt idx="10">
                  <c:v>201</c:v>
                </c:pt>
                <c:pt idx="11">
                  <c:v>191</c:v>
                </c:pt>
                <c:pt idx="12">
                  <c:v>192</c:v>
                </c:pt>
                <c:pt idx="13">
                  <c:v>370</c:v>
                </c:pt>
                <c:pt idx="14">
                  <c:v>276</c:v>
                </c:pt>
                <c:pt idx="15">
                  <c:v>261</c:v>
                </c:pt>
                <c:pt idx="16">
                  <c:v>189</c:v>
                </c:pt>
                <c:pt idx="17">
                  <c:v>185</c:v>
                </c:pt>
                <c:pt idx="18">
                  <c:v>187</c:v>
                </c:pt>
                <c:pt idx="19">
                  <c:v>195</c:v>
                </c:pt>
                <c:pt idx="20">
                  <c:v>220</c:v>
                </c:pt>
              </c:numCache>
            </c:numRef>
          </c:val>
        </c:ser>
        <c:ser>
          <c:idx val="5"/>
          <c:order val="5"/>
          <c:tx>
            <c:strRef>
              <c:f>'4Total Charts'!$B$11</c:f>
              <c:strCache>
                <c:ptCount val="1"/>
                <c:pt idx="0">
                  <c:v>Foreign</c:v>
                </c:pt>
              </c:strCache>
            </c:strRef>
          </c:tx>
          <c:spPr>
            <a:solidFill>
              <a:srgbClr val="33CCCC"/>
            </a:solidFill>
            <a:ln w="9525">
              <a:solidFill>
                <a:srgbClr val="000000"/>
              </a:solidFill>
              <a:prstDash val="solid"/>
            </a:ln>
          </c:spPr>
          <c:cat>
            <c:numRef>
              <c:f>'4Total Charts'!$C$3:$W$3</c:f>
              <c:numCache>
                <c:formatCode>General</c:formatCode>
                <c:ptCount val="21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</c:numCache>
            </c:numRef>
          </c:cat>
          <c:val>
            <c:numRef>
              <c:f>'4Total Charts'!$C$11:$W$11</c:f>
              <c:numCache>
                <c:formatCode>_(* #,##0_);_(* \(#,##0\);_(* "-"??_);_(@_)</c:formatCode>
                <c:ptCount val="21"/>
                <c:pt idx="0">
                  <c:v>114</c:v>
                </c:pt>
                <c:pt idx="1">
                  <c:v>134</c:v>
                </c:pt>
                <c:pt idx="2">
                  <c:v>188</c:v>
                </c:pt>
                <c:pt idx="3">
                  <c:v>261</c:v>
                </c:pt>
                <c:pt idx="4">
                  <c:v>280</c:v>
                </c:pt>
                <c:pt idx="5">
                  <c:v>308</c:v>
                </c:pt>
                <c:pt idx="6">
                  <c:v>347</c:v>
                </c:pt>
                <c:pt idx="7">
                  <c:v>446</c:v>
                </c:pt>
                <c:pt idx="8">
                  <c:v>523</c:v>
                </c:pt>
                <c:pt idx="9">
                  <c:v>652</c:v>
                </c:pt>
                <c:pt idx="10">
                  <c:v>698</c:v>
                </c:pt>
                <c:pt idx="11">
                  <c:v>828</c:v>
                </c:pt>
                <c:pt idx="12">
                  <c:v>856</c:v>
                </c:pt>
                <c:pt idx="13">
                  <c:v>870</c:v>
                </c:pt>
                <c:pt idx="14">
                  <c:v>912</c:v>
                </c:pt>
                <c:pt idx="15">
                  <c:v>1081</c:v>
                </c:pt>
                <c:pt idx="16">
                  <c:v>1158</c:v>
                </c:pt>
                <c:pt idx="17">
                  <c:v>1089</c:v>
                </c:pt>
                <c:pt idx="18">
                  <c:v>1131</c:v>
                </c:pt>
                <c:pt idx="19">
                  <c:v>1122</c:v>
                </c:pt>
                <c:pt idx="20">
                  <c:v>1222</c:v>
                </c:pt>
              </c:numCache>
            </c:numRef>
          </c:val>
        </c:ser>
        <c:ser>
          <c:idx val="6"/>
          <c:order val="6"/>
          <c:tx>
            <c:strRef>
              <c:f>'4Total Charts'!$B$12</c:f>
              <c:strCache>
                <c:ptCount val="1"/>
                <c:pt idx="0">
                  <c:v>Other (US, Foreign)</c:v>
                </c:pt>
              </c:strCache>
            </c:strRef>
          </c:tx>
          <c:spPr>
            <a:solidFill>
              <a:srgbClr val="C0C0C0"/>
            </a:solidFill>
            <a:ln w="9525">
              <a:solidFill>
                <a:srgbClr val="000000"/>
              </a:solidFill>
              <a:prstDash val="solid"/>
            </a:ln>
          </c:spPr>
          <c:cat>
            <c:numRef>
              <c:f>'4Total Charts'!$C$3:$W$3</c:f>
              <c:numCache>
                <c:formatCode>General</c:formatCode>
                <c:ptCount val="21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</c:numCache>
            </c:numRef>
          </c:cat>
          <c:val>
            <c:numRef>
              <c:f>'4Total Charts'!$C$12:$W$12</c:f>
              <c:numCache>
                <c:formatCode>_(* #,##0_);_(* \(#,##0\);_(* "-"??_);_(@_)</c:formatCode>
                <c:ptCount val="21"/>
                <c:pt idx="0">
                  <c:v>0</c:v>
                </c:pt>
                <c:pt idx="1">
                  <c:v>106</c:v>
                </c:pt>
                <c:pt idx="2">
                  <c:v>125</c:v>
                </c:pt>
                <c:pt idx="3">
                  <c:v>135</c:v>
                </c:pt>
                <c:pt idx="4">
                  <c:v>130</c:v>
                </c:pt>
                <c:pt idx="5">
                  <c:v>131</c:v>
                </c:pt>
                <c:pt idx="6">
                  <c:v>125</c:v>
                </c:pt>
                <c:pt idx="7">
                  <c:v>136</c:v>
                </c:pt>
                <c:pt idx="8">
                  <c:v>158</c:v>
                </c:pt>
                <c:pt idx="9">
                  <c:v>263</c:v>
                </c:pt>
                <c:pt idx="10">
                  <c:v>274</c:v>
                </c:pt>
                <c:pt idx="11">
                  <c:v>394</c:v>
                </c:pt>
                <c:pt idx="12">
                  <c:v>363</c:v>
                </c:pt>
                <c:pt idx="13">
                  <c:v>379</c:v>
                </c:pt>
                <c:pt idx="14">
                  <c:v>385</c:v>
                </c:pt>
                <c:pt idx="15">
                  <c:v>422</c:v>
                </c:pt>
                <c:pt idx="16">
                  <c:v>558</c:v>
                </c:pt>
                <c:pt idx="17">
                  <c:v>509</c:v>
                </c:pt>
                <c:pt idx="18">
                  <c:v>528</c:v>
                </c:pt>
                <c:pt idx="19">
                  <c:v>534</c:v>
                </c:pt>
                <c:pt idx="20">
                  <c:v>573</c:v>
                </c:pt>
              </c:numCache>
            </c:numRef>
          </c:val>
        </c:ser>
        <c:overlap val="100"/>
        <c:axId val="67784704"/>
        <c:axId val="67786624"/>
      </c:barChart>
      <c:catAx>
        <c:axId val="67784704"/>
        <c:scaling>
          <c:orientation val="minMax"/>
        </c:scaling>
        <c:axPos val="b"/>
        <c:title>
          <c:tx>
            <c:rich>
              <a:bodyPr/>
              <a:lstStyle/>
              <a:p>
                <a:pPr marL="0" marR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200" b="1" i="0" u="none" strike="noStrike" kern="1200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 sz="1200" b="0" i="0" baseline="0" dirty="0" smtClean="0"/>
                  <a:t>Fiscal Year</a:t>
                </a:r>
                <a:endParaRPr lang="en-US" sz="1200" dirty="0" smtClean="0"/>
              </a:p>
            </c:rich>
          </c:tx>
          <c:layout>
            <c:manualLayout>
              <c:xMode val="edge"/>
              <c:yMode val="edge"/>
              <c:x val="0.36532397745872502"/>
              <c:y val="0.89755056791296683"/>
            </c:manualLayout>
          </c:layout>
          <c:spPr>
            <a:noFill/>
            <a:ln w="25400">
              <a:noFill/>
            </a:ln>
            <a:effectLst/>
          </c:spPr>
        </c:title>
        <c:numFmt formatCode="General" sourceLinked="1"/>
        <c:tickLblPos val="nextTo"/>
        <c:spPr>
          <a:ln w="25400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5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67786624"/>
        <c:crosses val="autoZero"/>
        <c:auto val="1"/>
        <c:lblAlgn val="ctr"/>
        <c:lblOffset val="100"/>
        <c:tickLblSkip val="2"/>
        <c:tickMarkSkip val="1"/>
      </c:catAx>
      <c:valAx>
        <c:axId val="67786624"/>
        <c:scaling>
          <c:orientation val="minMax"/>
        </c:scaling>
        <c:axPos val="l"/>
        <c:majorGridlines>
          <c:spPr>
            <a:ln w="3175">
              <a:solidFill>
                <a:srgbClr val="000000"/>
              </a:solidFill>
              <a:prstDash val="sysDash"/>
            </a:ln>
          </c:spPr>
        </c:majorGridlines>
        <c:title>
          <c:tx>
            <c:rich>
              <a:bodyPr/>
              <a:lstStyle/>
              <a:p>
                <a:pPr>
                  <a:defRPr sz="15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 sz="1800" b="0" i="0" baseline="0" dirty="0" smtClean="0"/>
                  <a:t>% of Users</a:t>
                </a:r>
                <a:endParaRPr lang="en-US" sz="1800" b="0" i="0" baseline="0" dirty="0"/>
              </a:p>
            </c:rich>
          </c:tx>
          <c:layout>
            <c:manualLayout>
              <c:xMode val="edge"/>
              <c:yMode val="edge"/>
              <c:x val="6.2066370355459123E-2"/>
              <c:y val="0.37223950640863163"/>
            </c:manualLayout>
          </c:layout>
          <c:spPr>
            <a:noFill/>
            <a:ln w="25400">
              <a:noFill/>
            </a:ln>
          </c:spPr>
        </c:title>
        <c:numFmt formatCode="0%" sourceLinked="1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5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67784704"/>
        <c:crosses val="autoZero"/>
        <c:crossBetween val="between"/>
      </c:valAx>
      <c:spPr>
        <a:solidFill>
          <a:srgbClr val="FFFFFF"/>
        </a:solidFill>
        <a:ln w="12700">
          <a:solidFill>
            <a:srgbClr val="00000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68183221523184423"/>
          <c:y val="0.25664126812715449"/>
          <c:w val="0.21248040847934896"/>
          <c:h val="0.46762490904671838"/>
        </c:manualLayout>
      </c:layout>
      <c:spPr>
        <a:solidFill>
          <a:srgbClr val="FFFFFF"/>
        </a:solidFill>
        <a:ln w="12700">
          <a:noFill/>
          <a:prstDash val="solid"/>
        </a:ln>
        <a:effectLst/>
      </c:spPr>
      <c:txPr>
        <a:bodyPr/>
        <a:lstStyle/>
        <a:p>
          <a:pPr>
            <a:defRPr sz="1200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</c:chart>
  <c:spPr>
    <a:solidFill>
      <a:srgbClr val="FFFFFF"/>
    </a:solidFill>
    <a:ln w="9525">
      <a:noFill/>
    </a:ln>
  </c:spPr>
  <c:txPr>
    <a:bodyPr/>
    <a:lstStyle/>
    <a:p>
      <a:pPr>
        <a:defRPr sz="12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7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US" b="0" dirty="0"/>
              <a:t>User Employment Level</a:t>
            </a:r>
          </a:p>
        </c:rich>
      </c:tx>
      <c:layout>
        <c:manualLayout>
          <c:xMode val="edge"/>
          <c:yMode val="edge"/>
          <c:x val="0.27272821069780262"/>
          <c:y val="3.4482813142333112E-2"/>
        </c:manualLayout>
      </c:layout>
      <c:spPr>
        <a:noFill/>
        <a:ln w="25400">
          <a:noFill/>
        </a:ln>
      </c:spPr>
    </c:title>
    <c:plotArea>
      <c:layout>
        <c:manualLayout>
          <c:layoutTarget val="inner"/>
          <c:xMode val="edge"/>
          <c:yMode val="edge"/>
          <c:x val="8.9194123854671264E-2"/>
          <c:y val="0.15987558701255764"/>
          <c:w val="0.4099499154089683"/>
          <c:h val="0.74922088815689258"/>
        </c:manualLayout>
      </c:layout>
      <c:pieChart>
        <c:varyColors val="1"/>
        <c:ser>
          <c:idx val="0"/>
          <c:order val="0"/>
          <c:spPr>
            <a:solidFill>
              <a:srgbClr val="9999FF"/>
            </a:solidFill>
            <a:ln w="12700">
              <a:solidFill>
                <a:srgbClr val="000000"/>
              </a:solidFill>
              <a:prstDash val="solid"/>
            </a:ln>
          </c:spPr>
          <c:dPt>
            <c:idx val="1"/>
            <c:spPr>
              <a:solidFill>
                <a:srgbClr val="0000D4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2"/>
            <c:spPr>
              <a:solidFill>
                <a:srgbClr val="1FB714"/>
              </a:solidFill>
              <a:ln w="12700">
                <a:solidFill>
                  <a:sysClr val="windowText" lastClr="000000"/>
                </a:solidFill>
                <a:prstDash val="solid"/>
              </a:ln>
            </c:spPr>
          </c:dPt>
          <c:dPt>
            <c:idx val="3"/>
            <c:spPr>
              <a:solidFill>
                <a:srgbClr val="DD0806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4"/>
            <c:spPr>
              <a:solidFill>
                <a:srgbClr val="C0C0C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cat>
            <c:strRef>
              <c:f>'[Master_Sync_Light_users_90_10.xls]FY10'!$W$40:$W$44</c:f>
              <c:strCache>
                <c:ptCount val="5"/>
                <c:pt idx="0">
                  <c:v>Undergraduate Students</c:v>
                </c:pt>
                <c:pt idx="1">
                  <c:v>Graduate Students</c:v>
                </c:pt>
                <c:pt idx="2">
                  <c:v>Post Doctoral Associates</c:v>
                </c:pt>
                <c:pt idx="3">
                  <c:v>Professional</c:v>
                </c:pt>
                <c:pt idx="4">
                  <c:v>Other/NA</c:v>
                </c:pt>
              </c:strCache>
            </c:strRef>
          </c:cat>
          <c:val>
            <c:numRef>
              <c:f>'[Master_Sync_Light_users_90_10.xls]FY10'!$X$40:$X$44</c:f>
              <c:numCache>
                <c:formatCode>_(* #,##0_);_(* \(#,##0\);_(* "-"??_);_(@_)</c:formatCode>
                <c:ptCount val="5"/>
                <c:pt idx="0">
                  <c:v>561</c:v>
                </c:pt>
                <c:pt idx="1">
                  <c:v>2909</c:v>
                </c:pt>
                <c:pt idx="2">
                  <c:v>2112</c:v>
                </c:pt>
                <c:pt idx="3">
                  <c:v>3694</c:v>
                </c:pt>
                <c:pt idx="4">
                  <c:v>216</c:v>
                </c:pt>
              </c:numCache>
            </c:numRef>
          </c:val>
        </c:ser>
        <c:firstSliceAng val="0"/>
      </c:pieChart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53688007964521678"/>
          <c:y val="0.17450321274952429"/>
          <c:w val="0.4442554077292063"/>
          <c:h val="0.76944909454380983"/>
        </c:manualLayout>
      </c:layout>
      <c:spPr>
        <a:solidFill>
          <a:srgbClr val="FFFFFF"/>
        </a:solidFill>
        <a:ln w="3175">
          <a:noFill/>
          <a:prstDash val="solid"/>
        </a:ln>
      </c:spPr>
      <c:txPr>
        <a:bodyPr/>
        <a:lstStyle/>
        <a:p>
          <a:pPr>
            <a:defRPr sz="1285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zero"/>
  </c:chart>
  <c:spPr>
    <a:solidFill>
      <a:srgbClr val="FFFFFF"/>
    </a:solidFill>
    <a:ln w="9525">
      <a:noFill/>
    </a:ln>
  </c:spPr>
  <c:txPr>
    <a:bodyPr/>
    <a:lstStyle/>
    <a:p>
      <a:pPr>
        <a:defRPr sz="8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2398373983739837"/>
          <c:y val="5.3398058252427182E-2"/>
          <c:w val="0.86585365853659357"/>
          <c:h val="0.80097087378640774"/>
        </c:manualLayout>
      </c:layout>
      <c:barChart>
        <c:barDir val="col"/>
        <c:grouping val="clustered"/>
        <c:ser>
          <c:idx val="0"/>
          <c:order val="0"/>
          <c:tx>
            <c:strRef>
              <c:f>'FY10'!$X$22</c:f>
              <c:strCache>
                <c:ptCount val="1"/>
                <c:pt idx="0">
                  <c:v>Number of Users</c:v>
                </c:pt>
              </c:strCache>
            </c:strRef>
          </c:tx>
          <c:spPr>
            <a:solidFill>
              <a:srgbClr val="969696"/>
            </a:solidFill>
            <a:ln w="12700">
              <a:solidFill>
                <a:srgbClr val="000000"/>
              </a:solidFill>
              <a:prstDash val="solid"/>
            </a:ln>
          </c:spPr>
          <c:cat>
            <c:strRef>
              <c:f>'FY10'!$W$23:$W$30</c:f>
              <c:strCache>
                <c:ptCount val="8"/>
                <c:pt idx="0">
                  <c:v>&lt; 20</c:v>
                </c:pt>
                <c:pt idx="1">
                  <c:v>20–29</c:v>
                </c:pt>
                <c:pt idx="2">
                  <c:v>30–39</c:v>
                </c:pt>
                <c:pt idx="3">
                  <c:v>40–49</c:v>
                </c:pt>
                <c:pt idx="4">
                  <c:v>50–59</c:v>
                </c:pt>
                <c:pt idx="5">
                  <c:v>60–69</c:v>
                </c:pt>
                <c:pt idx="6">
                  <c:v>&gt; 69</c:v>
                </c:pt>
                <c:pt idx="7">
                  <c:v>N/A</c:v>
                </c:pt>
              </c:strCache>
            </c:strRef>
          </c:cat>
          <c:val>
            <c:numRef>
              <c:f>'FY10'!$X$23:$X$30</c:f>
              <c:numCache>
                <c:formatCode>_(* #,##0_);_(* \(#,##0\);_(* "-"??_);_(@_)</c:formatCode>
                <c:ptCount val="8"/>
                <c:pt idx="0">
                  <c:v>45</c:v>
                </c:pt>
                <c:pt idx="1">
                  <c:v>3303</c:v>
                </c:pt>
                <c:pt idx="2">
                  <c:v>3315</c:v>
                </c:pt>
                <c:pt idx="3">
                  <c:v>1495</c:v>
                </c:pt>
                <c:pt idx="4">
                  <c:v>742</c:v>
                </c:pt>
                <c:pt idx="5">
                  <c:v>261</c:v>
                </c:pt>
                <c:pt idx="6">
                  <c:v>64</c:v>
                </c:pt>
                <c:pt idx="7">
                  <c:v>267</c:v>
                </c:pt>
              </c:numCache>
            </c:numRef>
          </c:val>
        </c:ser>
        <c:gapWidth val="20"/>
        <c:axId val="67808640"/>
        <c:axId val="67921408"/>
      </c:barChart>
      <c:catAx>
        <c:axId val="67808640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 sz="1475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Age (years)</a:t>
                </a:r>
              </a:p>
            </c:rich>
          </c:tx>
          <c:layout>
            <c:manualLayout>
              <c:xMode val="edge"/>
              <c:yMode val="edge"/>
              <c:x val="0.44735057205070633"/>
              <c:y val="0.93456259715108358"/>
            </c:manualLayout>
          </c:layout>
          <c:spPr>
            <a:noFill/>
            <a:ln w="25400">
              <a:noFill/>
            </a:ln>
          </c:spPr>
        </c:title>
        <c:numFmt formatCode="General" sourceLinked="1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67921408"/>
        <c:crossesAt val="0"/>
        <c:auto val="1"/>
        <c:lblAlgn val="ctr"/>
        <c:lblOffset val="100"/>
        <c:tickLblSkip val="1"/>
        <c:tickMarkSkip val="1"/>
      </c:catAx>
      <c:valAx>
        <c:axId val="67921408"/>
        <c:scaling>
          <c:orientation val="minMax"/>
          <c:max val="3500"/>
          <c:min val="0"/>
        </c:scaling>
        <c:axPos val="l"/>
        <c:majorGridlines>
          <c:spPr>
            <a:ln w="3175">
              <a:solidFill>
                <a:srgbClr val="FFFFFF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325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Number of Users</a:t>
                </a:r>
              </a:p>
            </c:rich>
          </c:tx>
          <c:layout>
            <c:manualLayout>
              <c:xMode val="edge"/>
              <c:yMode val="edge"/>
              <c:x val="0.10889289954374365"/>
              <c:y val="9.1335269984455847E-2"/>
            </c:manualLayout>
          </c:layout>
          <c:spPr>
            <a:noFill/>
            <a:ln w="25400">
              <a:noFill/>
            </a:ln>
          </c:spPr>
        </c:title>
        <c:numFmt formatCode="_(* #,##0_);_(* \(#,##0\);_(* &quot;-&quot;??_);_(@_)" sourceLinked="1"/>
        <c:tickLblPos val="nextTo"/>
        <c:spPr>
          <a:ln w="9525">
            <a:noFill/>
          </a:ln>
        </c:spPr>
        <c:txPr>
          <a:bodyPr rot="0" vert="horz"/>
          <a:lstStyle/>
          <a:p>
            <a:pPr>
              <a:defRPr sz="1025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67808640"/>
        <c:crosses val="autoZero"/>
        <c:crossBetween val="between"/>
      </c:valAx>
      <c:spPr>
        <a:solidFill>
          <a:srgbClr val="FFFFFF"/>
        </a:solidFill>
        <a:ln w="25400">
          <a:noFill/>
        </a:ln>
      </c:spPr>
    </c:plotArea>
    <c:plotVisOnly val="1"/>
    <c:dispBlanksAs val="gap"/>
  </c:chart>
  <c:spPr>
    <a:solidFill>
      <a:srgbClr val="FFFFFF"/>
    </a:solidFill>
    <a:ln w="9525">
      <a:noFill/>
    </a:ln>
  </c:spPr>
  <c:txPr>
    <a:bodyPr/>
    <a:lstStyle/>
    <a:p>
      <a:pPr>
        <a:defRPr sz="8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675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US" b="0"/>
              <a:t>Source of User Support</a:t>
            </a:r>
          </a:p>
        </c:rich>
      </c:tx>
      <c:layout>
        <c:manualLayout>
          <c:xMode val="edge"/>
          <c:yMode val="edge"/>
          <c:x val="0.15928401328321681"/>
          <c:y val="0.10166758077467559"/>
        </c:manualLayout>
      </c:layout>
      <c:spPr>
        <a:noFill/>
        <a:ln w="25400">
          <a:noFill/>
        </a:ln>
      </c:spPr>
    </c:title>
    <c:plotArea>
      <c:layout>
        <c:manualLayout>
          <c:layoutTarget val="inner"/>
          <c:xMode val="edge"/>
          <c:yMode val="edge"/>
          <c:x val="7.0626003210272875E-2"/>
          <c:y val="0.19365319510410595"/>
          <c:w val="0.36115569823435206"/>
          <c:h val="0.71429457210531289"/>
        </c:manualLayout>
      </c:layout>
      <c:pieChart>
        <c:varyColors val="1"/>
        <c:ser>
          <c:idx val="0"/>
          <c:order val="0"/>
          <c:spPr>
            <a:solidFill>
              <a:srgbClr val="9999FF"/>
            </a:solidFill>
            <a:ln w="12700">
              <a:solidFill>
                <a:srgbClr val="000000"/>
              </a:solidFill>
              <a:prstDash val="solid"/>
            </a:ln>
          </c:spPr>
          <c:dPt>
            <c:idx val="1"/>
            <c:spPr>
              <a:solidFill>
                <a:srgbClr val="0000D4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2"/>
            <c:spPr>
              <a:solidFill>
                <a:srgbClr val="1FB714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3"/>
            <c:spPr>
              <a:solidFill>
                <a:srgbClr val="DD0806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4"/>
            <c:spPr>
              <a:solidFill>
                <a:srgbClr val="FF808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5"/>
            <c:spPr>
              <a:solidFill>
                <a:srgbClr val="FCF305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6"/>
            <c:spPr>
              <a:solidFill>
                <a:srgbClr val="4600A5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7"/>
            <c:spPr>
              <a:solidFill>
                <a:srgbClr val="C0C0C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cat>
            <c:strRef>
              <c:f>'FY10'!$W$46:$W$53</c:f>
              <c:strCache>
                <c:ptCount val="8"/>
                <c:pt idx="0">
                  <c:v>BES</c:v>
                </c:pt>
                <c:pt idx="1">
                  <c:v>Other DOE</c:v>
                </c:pt>
                <c:pt idx="2">
                  <c:v>NIH</c:v>
                </c:pt>
                <c:pt idx="3">
                  <c:v>NSF</c:v>
                </c:pt>
                <c:pt idx="4">
                  <c:v>Other Gov.</c:v>
                </c:pt>
                <c:pt idx="5">
                  <c:v>Industry</c:v>
                </c:pt>
                <c:pt idx="6">
                  <c:v>Foreign</c:v>
                </c:pt>
                <c:pt idx="7">
                  <c:v>Other/NA</c:v>
                </c:pt>
              </c:strCache>
            </c:strRef>
          </c:cat>
          <c:val>
            <c:numRef>
              <c:f>'FY10'!$X$46:$X$53</c:f>
              <c:numCache>
                <c:formatCode>_(* #,##0_);_(* \(#,##0\);_(* "-"??_);_(@_)</c:formatCode>
                <c:ptCount val="8"/>
                <c:pt idx="0">
                  <c:v>2057</c:v>
                </c:pt>
                <c:pt idx="1">
                  <c:v>619</c:v>
                </c:pt>
                <c:pt idx="2">
                  <c:v>2413</c:v>
                </c:pt>
                <c:pt idx="3">
                  <c:v>1040</c:v>
                </c:pt>
                <c:pt idx="4">
                  <c:v>508</c:v>
                </c:pt>
                <c:pt idx="5">
                  <c:v>501</c:v>
                </c:pt>
                <c:pt idx="6">
                  <c:v>771</c:v>
                </c:pt>
                <c:pt idx="7">
                  <c:v>1583</c:v>
                </c:pt>
              </c:numCache>
            </c:numRef>
          </c:val>
        </c:ser>
        <c:firstSliceAng val="0"/>
      </c:pieChart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46888757029905648"/>
          <c:y val="0.29207834374891012"/>
          <c:w val="0.34368701165061138"/>
          <c:h val="0.51111740605594957"/>
        </c:manualLayout>
      </c:layout>
      <c:spPr>
        <a:solidFill>
          <a:srgbClr val="FFFFFF"/>
        </a:solidFill>
        <a:ln w="3175">
          <a:noFill/>
          <a:prstDash val="solid"/>
        </a:ln>
      </c:spPr>
      <c:txPr>
        <a:bodyPr/>
        <a:lstStyle/>
        <a:p>
          <a:pPr>
            <a:defRPr sz="1285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zero"/>
  </c:chart>
  <c:spPr>
    <a:solidFill>
      <a:srgbClr val="FFFFFF"/>
    </a:solidFill>
    <a:ln w="9525">
      <a:noFill/>
    </a:ln>
  </c:spPr>
  <c:txPr>
    <a:bodyPr/>
    <a:lstStyle/>
    <a:p>
      <a:pPr>
        <a:defRPr sz="8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2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lrMapOvr bg1="lt1" tx1="dk1" bg2="lt2" tx2="dk2" accent1="accent1" accent2="accent2" accent3="accent3" accent4="accent4" accent5="accent5" accent6="accent6" hlink="hlink" folHlink="folHlink"/>
  <c:chart>
    <c:plotArea>
      <c:layout/>
      <c:pieChart>
        <c:varyColors val="1"/>
        <c:ser>
          <c:idx val="0"/>
          <c:order val="0"/>
          <c:explosion val="2"/>
          <c:dPt>
            <c:idx val="0"/>
            <c:spPr>
              <a:solidFill>
                <a:srgbClr val="C00000"/>
              </a:solidFill>
              <a:ln>
                <a:solidFill>
                  <a:sysClr val="windowText" lastClr="000000"/>
                </a:solidFill>
              </a:ln>
            </c:spPr>
          </c:dPt>
          <c:dPt>
            <c:idx val="1"/>
            <c:spPr>
              <a:solidFill>
                <a:srgbClr val="0B21F3"/>
              </a:solidFill>
              <a:ln>
                <a:solidFill>
                  <a:sysClr val="windowText" lastClr="000000"/>
                </a:solidFill>
              </a:ln>
            </c:spPr>
          </c:dPt>
          <c:dPt>
            <c:idx val="2"/>
            <c:spPr>
              <a:solidFill>
                <a:srgbClr val="5960E9"/>
              </a:solidFill>
              <a:ln>
                <a:solidFill>
                  <a:sysClr val="windowText" lastClr="000000"/>
                </a:solidFill>
              </a:ln>
            </c:spPr>
          </c:dPt>
          <c:dPt>
            <c:idx val="3"/>
            <c:spPr>
              <a:solidFill>
                <a:srgbClr val="9490E2"/>
              </a:solidFill>
              <a:ln>
                <a:solidFill>
                  <a:sysClr val="windowText" lastClr="000000"/>
                </a:solidFill>
              </a:ln>
            </c:spPr>
          </c:dPt>
          <c:dPt>
            <c:idx val="4"/>
            <c:spPr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ysClr val="windowText" lastClr="000000"/>
                </a:solidFill>
              </a:ln>
            </c:spPr>
          </c:dPt>
          <c:cat>
            <c:strRef>
              <c:f>Sheet1!$H$136:$H$140</c:f>
              <c:strCache>
                <c:ptCount val="5"/>
                <c:pt idx="0">
                  <c:v>Research</c:v>
                </c:pt>
                <c:pt idx="1">
                  <c:v>Facility Operations</c:v>
                </c:pt>
                <c:pt idx="2">
                  <c:v>Facility Construction</c:v>
                </c:pt>
                <c:pt idx="3">
                  <c:v>Major Items of Equipment</c:v>
                </c:pt>
                <c:pt idx="4">
                  <c:v>All Other</c:v>
                </c:pt>
              </c:strCache>
            </c:strRef>
          </c:cat>
          <c:val>
            <c:numRef>
              <c:f>Sheet1!$I$136:$I$140</c:f>
              <c:numCache>
                <c:formatCode>_("$"* #,##0_);_("$"* \(#,##0\);_("$"* "-"??_);_(@_)</c:formatCode>
                <c:ptCount val="5"/>
                <c:pt idx="0">
                  <c:v>2183513</c:v>
                </c:pt>
                <c:pt idx="1">
                  <c:v>1825836</c:v>
                </c:pt>
                <c:pt idx="2">
                  <c:v>321955</c:v>
                </c:pt>
                <c:pt idx="3">
                  <c:v>258870</c:v>
                </c:pt>
                <c:pt idx="4">
                  <c:v>429826</c:v>
                </c:pt>
              </c:numCache>
            </c:numRef>
          </c:val>
        </c:ser>
        <c:firstSliceAng val="0"/>
      </c:pieChart>
    </c:plotArea>
    <c:plotVisOnly val="1"/>
    <c:dispBlanksAs val="zero"/>
  </c:chart>
  <c:externalData r:id="rId2"/>
  <c:userShapes r:id="rId3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0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0.17665</cdr:x>
      <cdr:y>0.26434</cdr:y>
    </cdr:from>
    <cdr:to>
      <cdr:x>0.26295</cdr:x>
      <cdr:y>0.30502</cdr:y>
    </cdr:to>
    <cdr:sp macro="" textlink="">
      <cdr:nvSpPr>
        <cdr:cNvPr id="2" name="AutoShape 24"/>
        <cdr:cNvSpPr>
          <a:spLocks xmlns:a="http://schemas.openxmlformats.org/drawingml/2006/main"/>
        </cdr:cNvSpPr>
      </cdr:nvSpPr>
      <cdr:spPr bwMode="auto">
        <a:xfrm xmlns:a="http://schemas.openxmlformats.org/drawingml/2006/main" rot="14326625" flipH="1">
          <a:off x="1475957" y="943655"/>
          <a:ext cx="178775" cy="614589"/>
        </a:xfrm>
        <a:prstGeom xmlns:a="http://schemas.openxmlformats.org/drawingml/2006/main" prst="rightBrace">
          <a:avLst>
            <a:gd name="adj1" fmla="val 35156"/>
            <a:gd name="adj2" fmla="val 63833"/>
          </a:avLst>
        </a:prstGeom>
        <a:noFill xmlns:a="http://schemas.openxmlformats.org/drawingml/2006/main"/>
        <a:ln xmlns:a="http://schemas.openxmlformats.org/drawingml/2006/main" w="9525">
          <a:solidFill>
            <a:sysClr val="window" lastClr="FFFFFF"/>
          </a:solidFill>
          <a:round/>
          <a:headEnd/>
          <a:tailEnd/>
        </a:ln>
      </cdr:spPr>
      <cdr:txBody>
        <a:bodyPr xmlns:a="http://schemas.openxmlformats.org/drawingml/2006/main" wrap="none" anchor="ctr"/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1pPr>
          <a:lvl2pPr marL="457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2pPr>
          <a:lvl3pPr marL="914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3pPr>
          <a:lvl4pPr marL="1371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4pPr>
          <a:lvl5pPr marL="18288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5pPr>
          <a:lvl6pPr marL="22860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6pPr>
          <a:lvl7pPr marL="2743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7pPr>
          <a:lvl8pPr marL="3200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8pPr>
          <a:lvl9pPr marL="3657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endParaRPr lang="en-US" dirty="0">
            <a:solidFill>
              <a:sysClr val="window" lastClr="FFFFFF"/>
            </a:solidFill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0.17665</cdr:x>
      <cdr:y>0.26434</cdr:y>
    </cdr:from>
    <cdr:to>
      <cdr:x>0.26295</cdr:x>
      <cdr:y>0.30502</cdr:y>
    </cdr:to>
    <cdr:sp macro="" textlink="">
      <cdr:nvSpPr>
        <cdr:cNvPr id="2" name="AutoShape 24"/>
        <cdr:cNvSpPr>
          <a:spLocks xmlns:a="http://schemas.openxmlformats.org/drawingml/2006/main"/>
        </cdr:cNvSpPr>
      </cdr:nvSpPr>
      <cdr:spPr bwMode="auto">
        <a:xfrm xmlns:a="http://schemas.openxmlformats.org/drawingml/2006/main" rot="14326625" flipH="1">
          <a:off x="1475957" y="943655"/>
          <a:ext cx="178775" cy="614589"/>
        </a:xfrm>
        <a:prstGeom xmlns:a="http://schemas.openxmlformats.org/drawingml/2006/main" prst="rightBrace">
          <a:avLst>
            <a:gd name="adj1" fmla="val 35156"/>
            <a:gd name="adj2" fmla="val 63833"/>
          </a:avLst>
        </a:prstGeom>
        <a:noFill xmlns:a="http://schemas.openxmlformats.org/drawingml/2006/main"/>
        <a:ln xmlns:a="http://schemas.openxmlformats.org/drawingml/2006/main" w="9525">
          <a:solidFill>
            <a:sysClr val="window" lastClr="FFFFFF"/>
          </a:solidFill>
          <a:round/>
          <a:headEnd/>
          <a:tailEnd/>
        </a:ln>
      </cdr:spPr>
      <cdr:txBody>
        <a:bodyPr xmlns:a="http://schemas.openxmlformats.org/drawingml/2006/main" wrap="none" anchor="ctr"/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1pPr>
          <a:lvl2pPr marL="457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2pPr>
          <a:lvl3pPr marL="914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3pPr>
          <a:lvl4pPr marL="1371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4pPr>
          <a:lvl5pPr marL="18288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5pPr>
          <a:lvl6pPr marL="22860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6pPr>
          <a:lvl7pPr marL="2743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7pPr>
          <a:lvl8pPr marL="3200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8pPr>
          <a:lvl9pPr marL="3657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endParaRPr lang="en-US" dirty="0">
            <a:solidFill>
              <a:sysClr val="window" lastClr="FFFFFF"/>
            </a:solidFill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8475" cy="465138"/>
          </a:xfrm>
          <a:prstGeom prst="rect">
            <a:avLst/>
          </a:prstGeom>
        </p:spPr>
        <p:txBody>
          <a:bodyPr vert="horz" lIns="91416" tIns="45707" rIns="91416" bIns="4570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40" y="0"/>
            <a:ext cx="3038475" cy="465138"/>
          </a:xfrm>
          <a:prstGeom prst="rect">
            <a:avLst/>
          </a:prstGeom>
        </p:spPr>
        <p:txBody>
          <a:bodyPr vert="horz" lIns="91416" tIns="45707" rIns="91416" bIns="45707" rtlCol="0"/>
          <a:lstStyle>
            <a:lvl1pPr algn="r">
              <a:defRPr sz="1200"/>
            </a:lvl1pPr>
          </a:lstStyle>
          <a:p>
            <a:fld id="{1DCF576A-B395-4BA3-973E-2655D899A55A}" type="datetimeFigureOut">
              <a:rPr lang="en-US" smtClean="0"/>
              <a:pPr/>
              <a:t>7/19/2012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29675"/>
            <a:ext cx="3038475" cy="465138"/>
          </a:xfrm>
          <a:prstGeom prst="rect">
            <a:avLst/>
          </a:prstGeom>
        </p:spPr>
        <p:txBody>
          <a:bodyPr vert="horz" lIns="91416" tIns="45707" rIns="91416" bIns="4570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40" y="8829675"/>
            <a:ext cx="3038475" cy="465138"/>
          </a:xfrm>
          <a:prstGeom prst="rect">
            <a:avLst/>
          </a:prstGeom>
        </p:spPr>
        <p:txBody>
          <a:bodyPr vert="horz" lIns="91416" tIns="45707" rIns="91416" bIns="45707" rtlCol="0" anchor="b"/>
          <a:lstStyle>
            <a:lvl1pPr algn="r">
              <a:defRPr sz="1200"/>
            </a:lvl1pPr>
          </a:lstStyle>
          <a:p>
            <a:fld id="{A0D92419-4B5B-4C6E-854B-DA725B5B53F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274041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" y="2"/>
            <a:ext cx="3036888" cy="464980"/>
          </a:xfrm>
          <a:prstGeom prst="rect">
            <a:avLst/>
          </a:prstGeom>
        </p:spPr>
        <p:txBody>
          <a:bodyPr vert="horz" lIns="92379" tIns="46191" rIns="92379" bIns="46191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1927" y="2"/>
            <a:ext cx="3036888" cy="464980"/>
          </a:xfrm>
          <a:prstGeom prst="rect">
            <a:avLst/>
          </a:prstGeom>
        </p:spPr>
        <p:txBody>
          <a:bodyPr vert="horz" lIns="92379" tIns="46191" rIns="92379" bIns="46191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E8BFB6E3-E718-4ADF-8A24-8EDFEB6E0545}" type="datetimeFigureOut">
              <a:rPr lang="en-US"/>
              <a:pPr>
                <a:defRPr/>
              </a:pPr>
              <a:t>7/19/2012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2688" y="696913"/>
            <a:ext cx="4645025" cy="3484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79" tIns="46191" rIns="92379" bIns="46191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7" y="4416513"/>
            <a:ext cx="5607050" cy="4183221"/>
          </a:xfrm>
          <a:prstGeom prst="rect">
            <a:avLst/>
          </a:prstGeom>
        </p:spPr>
        <p:txBody>
          <a:bodyPr vert="horz" lIns="92379" tIns="46191" rIns="92379" bIns="46191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" y="8829826"/>
            <a:ext cx="3036888" cy="464980"/>
          </a:xfrm>
          <a:prstGeom prst="rect">
            <a:avLst/>
          </a:prstGeom>
        </p:spPr>
        <p:txBody>
          <a:bodyPr vert="horz" lIns="92379" tIns="46191" rIns="92379" bIns="46191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1927" y="8829826"/>
            <a:ext cx="3036888" cy="464980"/>
          </a:xfrm>
          <a:prstGeom prst="rect">
            <a:avLst/>
          </a:prstGeom>
        </p:spPr>
        <p:txBody>
          <a:bodyPr vert="horz" lIns="92379" tIns="46191" rIns="92379" bIns="46191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B9E21006-5B50-44E3-AEBF-5DCAA283C6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2756341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E21006-5B50-44E3-AEBF-5DCAA283C668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B1DF7A1-5830-4DD0-B533-CC8BB9AE064A}" type="slidenum">
              <a:rPr lang="en-US"/>
              <a:pPr/>
              <a:t>45</a:t>
            </a:fld>
            <a:endParaRPr lang="en-US"/>
          </a:p>
        </p:txBody>
      </p:sp>
      <p:sp>
        <p:nvSpPr>
          <p:cNvPr id="454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6913"/>
            <a:ext cx="4649788" cy="3487737"/>
          </a:xfrm>
          <a:ln/>
        </p:spPr>
      </p:sp>
      <p:sp>
        <p:nvSpPr>
          <p:cNvPr id="454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676" y="4414840"/>
            <a:ext cx="5607050" cy="418465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B1DF7A1-5830-4DD0-B533-CC8BB9AE064A}" type="slidenum">
              <a:rPr lang="en-US"/>
              <a:pPr/>
              <a:t>46</a:t>
            </a:fld>
            <a:endParaRPr lang="en-US"/>
          </a:p>
        </p:txBody>
      </p:sp>
      <p:sp>
        <p:nvSpPr>
          <p:cNvPr id="454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6913"/>
            <a:ext cx="4649788" cy="3487737"/>
          </a:xfrm>
          <a:ln/>
        </p:spPr>
      </p:sp>
      <p:sp>
        <p:nvSpPr>
          <p:cNvPr id="454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676" y="4414840"/>
            <a:ext cx="5607050" cy="418465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B1DF7A1-5830-4DD0-B533-CC8BB9AE064A}" type="slidenum">
              <a:rPr lang="en-US"/>
              <a:pPr/>
              <a:t>47</a:t>
            </a:fld>
            <a:endParaRPr lang="en-US"/>
          </a:p>
        </p:txBody>
      </p:sp>
      <p:sp>
        <p:nvSpPr>
          <p:cNvPr id="454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6913"/>
            <a:ext cx="4649788" cy="3487737"/>
          </a:xfrm>
          <a:ln/>
        </p:spPr>
      </p:sp>
      <p:sp>
        <p:nvSpPr>
          <p:cNvPr id="454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676" y="4414840"/>
            <a:ext cx="5607050" cy="418465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B1DF7A1-5830-4DD0-B533-CC8BB9AE064A}" type="slidenum">
              <a:rPr lang="en-US"/>
              <a:pPr/>
              <a:t>48</a:t>
            </a:fld>
            <a:endParaRPr lang="en-US"/>
          </a:p>
        </p:txBody>
      </p:sp>
      <p:sp>
        <p:nvSpPr>
          <p:cNvPr id="454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6913"/>
            <a:ext cx="4649788" cy="3487737"/>
          </a:xfrm>
          <a:ln/>
        </p:spPr>
      </p:sp>
      <p:sp>
        <p:nvSpPr>
          <p:cNvPr id="454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676" y="4414840"/>
            <a:ext cx="5607050" cy="418465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B1DF7A1-5830-4DD0-B533-CC8BB9AE064A}" type="slidenum">
              <a:rPr lang="en-US"/>
              <a:pPr/>
              <a:t>49</a:t>
            </a:fld>
            <a:endParaRPr lang="en-US"/>
          </a:p>
        </p:txBody>
      </p:sp>
      <p:sp>
        <p:nvSpPr>
          <p:cNvPr id="454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6913"/>
            <a:ext cx="4649788" cy="3487737"/>
          </a:xfrm>
          <a:ln/>
        </p:spPr>
      </p:sp>
      <p:sp>
        <p:nvSpPr>
          <p:cNvPr id="454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676" y="4414840"/>
            <a:ext cx="5607050" cy="418465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E21006-5B50-44E3-AEBF-5DCAA283C668}" type="slidenum">
              <a:rPr lang="en-US" smtClean="0"/>
              <a:pPr>
                <a:defRPr/>
              </a:pPr>
              <a:t>53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B1DF7A1-5830-4DD0-B533-CC8BB9AE064A}" type="slidenum">
              <a:rPr lang="en-US"/>
              <a:pPr/>
              <a:t>14</a:t>
            </a:fld>
            <a:endParaRPr lang="en-US"/>
          </a:p>
        </p:txBody>
      </p:sp>
      <p:sp>
        <p:nvSpPr>
          <p:cNvPr id="454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6913"/>
            <a:ext cx="4649788" cy="3487737"/>
          </a:xfrm>
          <a:ln/>
        </p:spPr>
      </p:sp>
      <p:sp>
        <p:nvSpPr>
          <p:cNvPr id="454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676" y="4414841"/>
            <a:ext cx="5607050" cy="418465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B1DF7A1-5830-4DD0-B533-CC8BB9AE064A}" type="slidenum">
              <a:rPr lang="en-US"/>
              <a:pPr/>
              <a:t>15</a:t>
            </a:fld>
            <a:endParaRPr lang="en-US"/>
          </a:p>
        </p:txBody>
      </p:sp>
      <p:sp>
        <p:nvSpPr>
          <p:cNvPr id="454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6913"/>
            <a:ext cx="4649788" cy="3487737"/>
          </a:xfrm>
          <a:ln/>
        </p:spPr>
      </p:sp>
      <p:sp>
        <p:nvSpPr>
          <p:cNvPr id="454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676" y="4414841"/>
            <a:ext cx="5607050" cy="418465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B1DF7A1-5830-4DD0-B533-CC8BB9AE064A}" type="slidenum">
              <a:rPr lang="en-US"/>
              <a:pPr/>
              <a:t>16</a:t>
            </a:fld>
            <a:endParaRPr lang="en-US"/>
          </a:p>
        </p:txBody>
      </p:sp>
      <p:sp>
        <p:nvSpPr>
          <p:cNvPr id="454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6913"/>
            <a:ext cx="4649788" cy="3487737"/>
          </a:xfrm>
          <a:ln/>
        </p:spPr>
      </p:sp>
      <p:sp>
        <p:nvSpPr>
          <p:cNvPr id="454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676" y="4414841"/>
            <a:ext cx="5607050" cy="418465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E21006-5B50-44E3-AEBF-5DCAA283C668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E21006-5B50-44E3-AEBF-5DCAA283C668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76D4B8-3D7E-42E7-AF06-6D9133F7F081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92213" y="695325"/>
            <a:ext cx="4625975" cy="3470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C815CE-594B-44AB-BC3C-68E8EAF5333B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7943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4535" indent="-286359" defTabSz="917943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5439" indent="-229088" defTabSz="917943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3613" indent="-229088" defTabSz="917943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61789" indent="-229088" defTabSz="917943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9964" indent="-229088" defTabSz="91794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8139" indent="-229088" defTabSz="91794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36315" indent="-229088" defTabSz="91794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94490" indent="-229088" defTabSz="91794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CB592AFB-39D6-457B-BD45-4D6F365E8D71}" type="slidenum">
              <a:rPr lang="en-US" sz="1200"/>
              <a:pPr/>
              <a:t>44</a:t>
            </a:fld>
            <a:endParaRPr lang="en-US" sz="1200" dirty="0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304800" y="6248400"/>
            <a:ext cx="2667000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5" name="Picture 8" descr="horizontal-logo-green-text.jp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0" y="304800"/>
            <a:ext cx="5334000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EEA275D-5A49-48A8-817D-44C3EA0A3A2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3969"/>
            <a:ext cx="533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106636"/>
                </a:solidFill>
                <a:latin typeface="+mn-lt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smtClean="0"/>
              <a:t>DOE Review of EM Program and Project Organization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1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D9F0FF"/>
              </a:gs>
              <a:gs pos="100000">
                <a:srgbClr val="D6D6D8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82058" tIns="41029" rIns="82058" bIns="41029" anchor="ctr"/>
          <a:lstStyle/>
          <a:p>
            <a:pPr defTabSz="914608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EEA275D-5A49-48A8-817D-44C3EA0A3A2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455FD-F83C-4433-AE11-4D89943CC4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10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SC New Employee Orientation</a:t>
            </a:r>
            <a:endParaRPr lang="en-US"/>
          </a:p>
        </p:txBody>
      </p:sp>
      <p:sp>
        <p:nvSpPr>
          <p:cNvPr id="4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B29B34-169A-448E-ADA3-90215CC0E92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2429" y="866775"/>
            <a:ext cx="8410575" cy="52593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Office of Science FY 2011 Budget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722FF3-B2FF-4B9D-A1FC-2641F0BD8CF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489" y="274544"/>
            <a:ext cx="8229023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489" y="1599640"/>
            <a:ext cx="4045238" cy="4527176"/>
          </a:xfrm>
          <a:prstGeom prst="rect">
            <a:avLst/>
          </a:prstGeom>
        </p:spPr>
        <p:txBody>
          <a:bodyPr lIns="82058" tIns="41029" rIns="82058" bIns="41029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1273" y="1599640"/>
            <a:ext cx="4045239" cy="2196353"/>
          </a:xfrm>
          <a:prstGeom prst="rect">
            <a:avLst/>
          </a:prstGeom>
        </p:spPr>
        <p:txBody>
          <a:bodyPr lIns="82058" tIns="41029" rIns="82058" bIns="41029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1273" y="3930463"/>
            <a:ext cx="4045239" cy="2196353"/>
          </a:xfrm>
          <a:prstGeom prst="rect">
            <a:avLst/>
          </a:prstGeom>
        </p:spPr>
        <p:txBody>
          <a:bodyPr lIns="82058" tIns="41029" rIns="82058" bIns="41029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001157657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4008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ASCR FY 2012 Budget Briefing to OMB</a:t>
            </a:r>
            <a:endParaRPr lang="en-US" dirty="0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F426CB-FC75-CC41-833A-3ECDE8D1C45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0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0" y="87088"/>
            <a:ext cx="9144000" cy="598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Insert Title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3969"/>
            <a:ext cx="533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106636"/>
                </a:solidFill>
                <a:latin typeface="+mn-lt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smtClean="0"/>
              <a:t>DOE Review of EM Program and Project Organization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13750" y="6353969"/>
            <a:ext cx="381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106636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EEA275D-5A49-48A8-817D-44C3EA0A3A2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9" r:id="rId2"/>
    <p:sldLayoutId id="2147483800" r:id="rId3"/>
    <p:sldLayoutId id="2147483803" r:id="rId4"/>
    <p:sldLayoutId id="2147483804" r:id="rId5"/>
    <p:sldLayoutId id="2147483805" r:id="rId6"/>
    <p:sldLayoutId id="2147483806" r:id="rId7"/>
    <p:sldLayoutId id="2147483809" r:id="rId8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kern="1200" baseline="0">
          <a:solidFill>
            <a:srgbClr val="106636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b="1" kern="1200">
          <a:solidFill>
            <a:srgbClr val="146737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200" kern="1200">
          <a:solidFill>
            <a:srgbClr val="404040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cience.energy.gov/sc-2/presentations-and-testimony/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18" Type="http://schemas.openxmlformats.org/officeDocument/2006/relationships/image" Target="../media/image49.jpeg"/><Relationship Id="rId26" Type="http://schemas.openxmlformats.org/officeDocument/2006/relationships/image" Target="../media/image57.png"/><Relationship Id="rId39" Type="http://schemas.openxmlformats.org/officeDocument/2006/relationships/image" Target="../media/image68.png"/><Relationship Id="rId3" Type="http://schemas.openxmlformats.org/officeDocument/2006/relationships/image" Target="../media/image34.png"/><Relationship Id="rId21" Type="http://schemas.openxmlformats.org/officeDocument/2006/relationships/image" Target="../media/image52.png"/><Relationship Id="rId34" Type="http://schemas.openxmlformats.org/officeDocument/2006/relationships/image" Target="../media/image63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17" Type="http://schemas.openxmlformats.org/officeDocument/2006/relationships/image" Target="../media/image48.png"/><Relationship Id="rId25" Type="http://schemas.openxmlformats.org/officeDocument/2006/relationships/image" Target="../media/image56.png"/><Relationship Id="rId33" Type="http://schemas.openxmlformats.org/officeDocument/2006/relationships/image" Target="../media/image62.png"/><Relationship Id="rId38" Type="http://schemas.openxmlformats.org/officeDocument/2006/relationships/image" Target="../media/image67.png"/><Relationship Id="rId2" Type="http://schemas.openxmlformats.org/officeDocument/2006/relationships/image" Target="../media/image33.png"/><Relationship Id="rId16" Type="http://schemas.openxmlformats.org/officeDocument/2006/relationships/image" Target="../media/image47.png"/><Relationship Id="rId20" Type="http://schemas.openxmlformats.org/officeDocument/2006/relationships/image" Target="../media/image51.png"/><Relationship Id="rId29" Type="http://schemas.openxmlformats.org/officeDocument/2006/relationships/image" Target="../media/image5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24" Type="http://schemas.openxmlformats.org/officeDocument/2006/relationships/image" Target="../media/image55.png"/><Relationship Id="rId32" Type="http://schemas.openxmlformats.org/officeDocument/2006/relationships/image" Target="../media/image61.jpeg"/><Relationship Id="rId37" Type="http://schemas.openxmlformats.org/officeDocument/2006/relationships/image" Target="../media/image66.png"/><Relationship Id="rId40" Type="http://schemas.openxmlformats.org/officeDocument/2006/relationships/image" Target="../media/image69.png"/><Relationship Id="rId5" Type="http://schemas.openxmlformats.org/officeDocument/2006/relationships/image" Target="../media/image36.png"/><Relationship Id="rId15" Type="http://schemas.openxmlformats.org/officeDocument/2006/relationships/image" Target="../media/image46.png"/><Relationship Id="rId23" Type="http://schemas.openxmlformats.org/officeDocument/2006/relationships/image" Target="../media/image54.png"/><Relationship Id="rId28" Type="http://schemas.openxmlformats.org/officeDocument/2006/relationships/hyperlink" Target="http://www.rockwellcollins.com/" TargetMode="External"/><Relationship Id="rId36" Type="http://schemas.openxmlformats.org/officeDocument/2006/relationships/image" Target="../media/image65.png"/><Relationship Id="rId10" Type="http://schemas.openxmlformats.org/officeDocument/2006/relationships/image" Target="../media/image41.png"/><Relationship Id="rId19" Type="http://schemas.openxmlformats.org/officeDocument/2006/relationships/image" Target="../media/image50.png"/><Relationship Id="rId31" Type="http://schemas.openxmlformats.org/officeDocument/2006/relationships/image" Target="../media/image60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Relationship Id="rId14" Type="http://schemas.openxmlformats.org/officeDocument/2006/relationships/image" Target="../media/image45.png"/><Relationship Id="rId22" Type="http://schemas.openxmlformats.org/officeDocument/2006/relationships/image" Target="../media/image53.png"/><Relationship Id="rId27" Type="http://schemas.openxmlformats.org/officeDocument/2006/relationships/image" Target="../media/image58.png"/><Relationship Id="rId30" Type="http://schemas.openxmlformats.org/officeDocument/2006/relationships/hyperlink" Target="http://www.bostonscientific.com/home.bsci" TargetMode="External"/><Relationship Id="rId35" Type="http://schemas.openxmlformats.org/officeDocument/2006/relationships/image" Target="../media/image6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81.jpeg"/><Relationship Id="rId18" Type="http://schemas.openxmlformats.org/officeDocument/2006/relationships/image" Target="../media/image85.jpeg"/><Relationship Id="rId26" Type="http://schemas.openxmlformats.org/officeDocument/2006/relationships/image" Target="../media/image93.png"/><Relationship Id="rId3" Type="http://schemas.openxmlformats.org/officeDocument/2006/relationships/image" Target="../media/image71.png"/><Relationship Id="rId21" Type="http://schemas.openxmlformats.org/officeDocument/2006/relationships/image" Target="../media/image88.png"/><Relationship Id="rId7" Type="http://schemas.openxmlformats.org/officeDocument/2006/relationships/image" Target="../media/image75.png"/><Relationship Id="rId12" Type="http://schemas.openxmlformats.org/officeDocument/2006/relationships/image" Target="../media/image80.png"/><Relationship Id="rId17" Type="http://schemas.openxmlformats.org/officeDocument/2006/relationships/image" Target="../media/image84.gif"/><Relationship Id="rId25" Type="http://schemas.openxmlformats.org/officeDocument/2006/relationships/image" Target="../media/image92.png"/><Relationship Id="rId33" Type="http://schemas.openxmlformats.org/officeDocument/2006/relationships/image" Target="../media/image100.png"/><Relationship Id="rId2" Type="http://schemas.openxmlformats.org/officeDocument/2006/relationships/image" Target="../media/image70.png"/><Relationship Id="rId16" Type="http://schemas.openxmlformats.org/officeDocument/2006/relationships/image" Target="../media/image83.png"/><Relationship Id="rId20" Type="http://schemas.openxmlformats.org/officeDocument/2006/relationships/image" Target="../media/image87.gif"/><Relationship Id="rId29" Type="http://schemas.openxmlformats.org/officeDocument/2006/relationships/image" Target="../media/image9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4.jpeg"/><Relationship Id="rId11" Type="http://schemas.openxmlformats.org/officeDocument/2006/relationships/image" Target="../media/image79.png"/><Relationship Id="rId24" Type="http://schemas.openxmlformats.org/officeDocument/2006/relationships/image" Target="../media/image91.png"/><Relationship Id="rId32" Type="http://schemas.openxmlformats.org/officeDocument/2006/relationships/image" Target="../media/image99.png"/><Relationship Id="rId5" Type="http://schemas.openxmlformats.org/officeDocument/2006/relationships/image" Target="../media/image73.jpeg"/><Relationship Id="rId15" Type="http://schemas.openxmlformats.org/officeDocument/2006/relationships/hyperlink" Target="http://www.neteffect.com/" TargetMode="External"/><Relationship Id="rId23" Type="http://schemas.openxmlformats.org/officeDocument/2006/relationships/image" Target="../media/image90.png"/><Relationship Id="rId28" Type="http://schemas.openxmlformats.org/officeDocument/2006/relationships/image" Target="../media/image95.png"/><Relationship Id="rId10" Type="http://schemas.openxmlformats.org/officeDocument/2006/relationships/image" Target="../media/image78.png"/><Relationship Id="rId19" Type="http://schemas.openxmlformats.org/officeDocument/2006/relationships/image" Target="../media/image86.gif"/><Relationship Id="rId31" Type="http://schemas.openxmlformats.org/officeDocument/2006/relationships/image" Target="../media/image98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Relationship Id="rId14" Type="http://schemas.openxmlformats.org/officeDocument/2006/relationships/image" Target="../media/image82.png"/><Relationship Id="rId22" Type="http://schemas.openxmlformats.org/officeDocument/2006/relationships/image" Target="../media/image89.png"/><Relationship Id="rId27" Type="http://schemas.openxmlformats.org/officeDocument/2006/relationships/image" Target="../media/image94.png"/><Relationship Id="rId30" Type="http://schemas.openxmlformats.org/officeDocument/2006/relationships/image" Target="../media/image97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102.png"/><Relationship Id="rId7" Type="http://schemas.openxmlformats.org/officeDocument/2006/relationships/image" Target="../media/image106.png"/><Relationship Id="rId12" Type="http://schemas.openxmlformats.org/officeDocument/2006/relationships/image" Target="../media/image111.pn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5.png"/><Relationship Id="rId11" Type="http://schemas.openxmlformats.org/officeDocument/2006/relationships/image" Target="../media/image110.jpeg"/><Relationship Id="rId5" Type="http://schemas.openxmlformats.org/officeDocument/2006/relationships/image" Target="../media/image104.jpeg"/><Relationship Id="rId10" Type="http://schemas.openxmlformats.org/officeDocument/2006/relationships/image" Target="../media/image109.jpeg"/><Relationship Id="rId4" Type="http://schemas.openxmlformats.org/officeDocument/2006/relationships/image" Target="../media/image103.jpeg"/><Relationship Id="rId9" Type="http://schemas.openxmlformats.org/officeDocument/2006/relationships/image" Target="../media/image108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braccoimaging.com/" TargetMode="External"/><Relationship Id="rId13" Type="http://schemas.openxmlformats.org/officeDocument/2006/relationships/image" Target="../media/image120.jpeg"/><Relationship Id="rId18" Type="http://schemas.openxmlformats.org/officeDocument/2006/relationships/image" Target="../media/image124.png"/><Relationship Id="rId26" Type="http://schemas.openxmlformats.org/officeDocument/2006/relationships/image" Target="../media/image130.png"/><Relationship Id="rId39" Type="http://schemas.openxmlformats.org/officeDocument/2006/relationships/hyperlink" Target="http://www.excelitas.com/Index.aspx" TargetMode="External"/><Relationship Id="rId3" Type="http://schemas.openxmlformats.org/officeDocument/2006/relationships/image" Target="../media/image112.png"/><Relationship Id="rId21" Type="http://schemas.openxmlformats.org/officeDocument/2006/relationships/image" Target="../media/image126.gif"/><Relationship Id="rId34" Type="http://schemas.openxmlformats.org/officeDocument/2006/relationships/image" Target="../media/image135.gif"/><Relationship Id="rId42" Type="http://schemas.openxmlformats.org/officeDocument/2006/relationships/image" Target="../media/image140.png"/><Relationship Id="rId7" Type="http://schemas.openxmlformats.org/officeDocument/2006/relationships/image" Target="../media/image116.gif"/><Relationship Id="rId12" Type="http://schemas.openxmlformats.org/officeDocument/2006/relationships/image" Target="../media/image119.jpeg"/><Relationship Id="rId17" Type="http://schemas.openxmlformats.org/officeDocument/2006/relationships/image" Target="../media/image123.gif"/><Relationship Id="rId25" Type="http://schemas.openxmlformats.org/officeDocument/2006/relationships/image" Target="../media/image129.gif"/><Relationship Id="rId33" Type="http://schemas.openxmlformats.org/officeDocument/2006/relationships/hyperlink" Target="http://inorganicventures.com/" TargetMode="External"/><Relationship Id="rId38" Type="http://schemas.openxmlformats.org/officeDocument/2006/relationships/image" Target="../media/image137.gif"/><Relationship Id="rId2" Type="http://schemas.openxmlformats.org/officeDocument/2006/relationships/notesSlide" Target="../notesSlides/notesSlide7.xml"/><Relationship Id="rId16" Type="http://schemas.openxmlformats.org/officeDocument/2006/relationships/hyperlink" Target="http://www.actiniumpharmaceuticals.com/index.htm" TargetMode="External"/><Relationship Id="rId20" Type="http://schemas.openxmlformats.org/officeDocument/2006/relationships/hyperlink" Target="http://www.qsa-global.com/home.aspx" TargetMode="External"/><Relationship Id="rId29" Type="http://schemas.openxmlformats.org/officeDocument/2006/relationships/hyperlink" Target="http://www.thermofisher.com/global/en/home.asp" TargetMode="External"/><Relationship Id="rId41" Type="http://schemas.openxmlformats.org/officeDocument/2006/relationships/image" Target="../media/image139.g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5.gif"/><Relationship Id="rId11" Type="http://schemas.openxmlformats.org/officeDocument/2006/relationships/image" Target="../media/image118.gif"/><Relationship Id="rId24" Type="http://schemas.openxmlformats.org/officeDocument/2006/relationships/image" Target="../media/image128.jpeg"/><Relationship Id="rId32" Type="http://schemas.openxmlformats.org/officeDocument/2006/relationships/image" Target="../media/image134.jpeg"/><Relationship Id="rId37" Type="http://schemas.openxmlformats.org/officeDocument/2006/relationships/hyperlink" Target="http://www.sigmaaldrich.com/chemistry.html" TargetMode="External"/><Relationship Id="rId40" Type="http://schemas.openxmlformats.org/officeDocument/2006/relationships/image" Target="../media/image138.png"/><Relationship Id="rId5" Type="http://schemas.openxmlformats.org/officeDocument/2006/relationships/image" Target="../media/image114.gif"/><Relationship Id="rId15" Type="http://schemas.openxmlformats.org/officeDocument/2006/relationships/image" Target="../media/image122.png"/><Relationship Id="rId23" Type="http://schemas.openxmlformats.org/officeDocument/2006/relationships/hyperlink" Target="http://www.bmc.org/index.htm" TargetMode="External"/><Relationship Id="rId28" Type="http://schemas.openxmlformats.org/officeDocument/2006/relationships/image" Target="../media/image132.png"/><Relationship Id="rId36" Type="http://schemas.openxmlformats.org/officeDocument/2006/relationships/image" Target="../media/image136.png"/><Relationship Id="rId10" Type="http://schemas.openxmlformats.org/officeDocument/2006/relationships/hyperlink" Target="http://www.slb.com/" TargetMode="External"/><Relationship Id="rId19" Type="http://schemas.openxmlformats.org/officeDocument/2006/relationships/image" Target="../media/image125.png"/><Relationship Id="rId31" Type="http://schemas.openxmlformats.org/officeDocument/2006/relationships/hyperlink" Target="http://www.iconisotopes.com/Index.asp" TargetMode="External"/><Relationship Id="rId4" Type="http://schemas.openxmlformats.org/officeDocument/2006/relationships/image" Target="../media/image113.gif"/><Relationship Id="rId9" Type="http://schemas.openxmlformats.org/officeDocument/2006/relationships/image" Target="../media/image117.jpeg"/><Relationship Id="rId14" Type="http://schemas.openxmlformats.org/officeDocument/2006/relationships/image" Target="../media/image121.png"/><Relationship Id="rId22" Type="http://schemas.openxmlformats.org/officeDocument/2006/relationships/image" Target="../media/image127.png"/><Relationship Id="rId27" Type="http://schemas.openxmlformats.org/officeDocument/2006/relationships/image" Target="../media/image131.gif"/><Relationship Id="rId30" Type="http://schemas.openxmlformats.org/officeDocument/2006/relationships/image" Target="../media/image133.gif"/><Relationship Id="rId35" Type="http://schemas.openxmlformats.org/officeDocument/2006/relationships/hyperlink" Target="http://www.medicalisotopes.com/index.php" TargetMode="Externa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jpeg"/><Relationship Id="rId3" Type="http://schemas.openxmlformats.org/officeDocument/2006/relationships/chart" Target="../charts/chart3.xml"/><Relationship Id="rId7" Type="http://schemas.openxmlformats.org/officeDocument/2006/relationships/image" Target="../media/image14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5.jpeg"/><Relationship Id="rId5" Type="http://schemas.openxmlformats.org/officeDocument/2006/relationships/image" Target="../media/image144.jpeg"/><Relationship Id="rId4" Type="http://schemas.openxmlformats.org/officeDocument/2006/relationships/image" Target="../media/image143.jpeg"/><Relationship Id="rId9" Type="http://schemas.openxmlformats.org/officeDocument/2006/relationships/image" Target="../media/image148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emf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5.xml"/><Relationship Id="rId5" Type="http://schemas.openxmlformats.org/officeDocument/2006/relationships/chart" Target="../charts/chart8.xml"/><Relationship Id="rId4" Type="http://schemas.openxmlformats.org/officeDocument/2006/relationships/chart" Target="../charts/char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Microsoft_Office_Excel_97-2003_Worksheet1.xls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5" name="Title 3"/>
          <p:cNvSpPr>
            <a:spLocks noGrp="1"/>
          </p:cNvSpPr>
          <p:nvPr>
            <p:ph type="title" idx="4294967295"/>
          </p:nvPr>
        </p:nvSpPr>
        <p:spPr>
          <a:xfrm>
            <a:off x="69156" y="3693810"/>
            <a:ext cx="8978900" cy="707886"/>
          </a:xfr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dirty="0" smtClean="0"/>
              <a:t>DOE User Facility Forum </a:t>
            </a:r>
            <a:r>
              <a:rPr lang="en-US" sz="2000" dirty="0" smtClean="0">
                <a:solidFill>
                  <a:schemeClr val="tx1"/>
                </a:solidFill>
              </a:rPr>
              <a:t/>
            </a:r>
            <a:br>
              <a:rPr lang="en-US" sz="2000" dirty="0" smtClean="0">
                <a:solidFill>
                  <a:schemeClr val="tx1"/>
                </a:solidFill>
              </a:rPr>
            </a:br>
            <a:r>
              <a:rPr lang="en-US" sz="2000" dirty="0" smtClean="0">
                <a:solidFill>
                  <a:schemeClr val="tx1"/>
                </a:solidFill>
              </a:rPr>
              <a:t>19 July 2012</a:t>
            </a:r>
            <a:endParaRPr lang="en-US" sz="2000" i="1" dirty="0" smtClean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677449" y="5851571"/>
            <a:ext cx="7792278" cy="1006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ts val="0"/>
              </a:spcBef>
            </a:pPr>
            <a:r>
              <a:rPr lang="en-US" dirty="0">
                <a:latin typeface="+mn-lt"/>
                <a:cs typeface="Arial" charset="0"/>
              </a:rPr>
              <a:t>Dr. Patricia M. Dehmer</a:t>
            </a:r>
            <a:br>
              <a:rPr lang="en-US" dirty="0">
                <a:latin typeface="+mn-lt"/>
                <a:cs typeface="Arial" charset="0"/>
              </a:rPr>
            </a:br>
            <a:r>
              <a:rPr lang="en-US" dirty="0">
                <a:latin typeface="+mn-lt"/>
                <a:cs typeface="Arial" charset="0"/>
              </a:rPr>
              <a:t>Deputy Director for Science Programs</a:t>
            </a:r>
          </a:p>
          <a:p>
            <a:pPr algn="ctr">
              <a:lnSpc>
                <a:spcPct val="90000"/>
              </a:lnSpc>
              <a:spcBef>
                <a:spcPts val="0"/>
              </a:spcBef>
            </a:pPr>
            <a:r>
              <a:rPr lang="en-US" dirty="0">
                <a:latin typeface="+mn-lt"/>
                <a:cs typeface="Arial" charset="0"/>
              </a:rPr>
              <a:t>Office of Science, U.S. Department of </a:t>
            </a:r>
            <a:r>
              <a:rPr lang="en-US" dirty="0" smtClean="0">
                <a:latin typeface="+mn-lt"/>
                <a:cs typeface="Arial" charset="0"/>
              </a:rPr>
              <a:t>Energy</a:t>
            </a:r>
          </a:p>
          <a:p>
            <a:pPr algn="ctr">
              <a:lnSpc>
                <a:spcPct val="90000"/>
              </a:lnSpc>
              <a:spcBef>
                <a:spcPts val="0"/>
              </a:spcBef>
            </a:pPr>
            <a:r>
              <a:rPr lang="en-US" sz="1200" dirty="0" smtClean="0">
                <a:latin typeface="+mn-lt"/>
                <a:cs typeface="Arial" charset="0"/>
                <a:hlinkClick r:id="rId2"/>
              </a:rPr>
              <a:t>http://www.science.energy.gov/sc-2/presentations-and-testimony/</a:t>
            </a:r>
            <a:r>
              <a:rPr lang="en-US" sz="1200" dirty="0" smtClean="0">
                <a:latin typeface="+mn-lt"/>
                <a:cs typeface="Arial" charset="0"/>
              </a:rPr>
              <a:t> </a:t>
            </a:r>
            <a:endParaRPr lang="en-US" dirty="0">
              <a:latin typeface="+mn-lt"/>
              <a:cs typeface="Arial" charset="0"/>
            </a:endParaRPr>
          </a:p>
        </p:txBody>
      </p:sp>
      <p:sp useBgFill="1">
        <p:nvSpPr>
          <p:cNvPr id="7" name="Title 3"/>
          <p:cNvSpPr txBox="1">
            <a:spLocks/>
          </p:cNvSpPr>
          <p:nvPr/>
        </p:nvSpPr>
        <p:spPr bwMode="auto">
          <a:xfrm>
            <a:off x="0" y="2024432"/>
            <a:ext cx="8978900" cy="1311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50" normalizeH="0" baseline="0" noProof="0" dirty="0" smtClean="0">
                <a:ln w="11430"/>
                <a:solidFill>
                  <a:srgbClr val="0B6F0B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n-lt"/>
                <a:ea typeface="+mj-ea"/>
                <a:cs typeface="Arial" pitchFamily="34" charset="0"/>
              </a:rPr>
              <a:t>Scientific User Facilities in</a:t>
            </a:r>
            <a:br>
              <a:rPr kumimoji="0" lang="en-US" sz="4400" b="1" i="0" u="none" strike="noStrike" kern="1200" cap="none" spc="50" normalizeH="0" baseline="0" noProof="0" dirty="0" smtClean="0">
                <a:ln w="11430"/>
                <a:solidFill>
                  <a:srgbClr val="0B6F0B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n-lt"/>
                <a:ea typeface="+mj-ea"/>
                <a:cs typeface="Arial" pitchFamily="34" charset="0"/>
              </a:rPr>
            </a:br>
            <a:r>
              <a:rPr kumimoji="0" lang="en-US" sz="4400" b="1" i="0" u="none" strike="noStrike" kern="1200" cap="none" spc="50" normalizeH="0" baseline="0" noProof="0" dirty="0" smtClean="0">
                <a:ln w="11430"/>
                <a:solidFill>
                  <a:srgbClr val="0B6F0B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n-lt"/>
                <a:ea typeface="+mj-ea"/>
                <a:cs typeface="Arial" pitchFamily="34" charset="0"/>
              </a:rPr>
              <a:t>DOE’s Office of Science</a:t>
            </a:r>
            <a:endParaRPr kumimoji="0" lang="en-US" sz="4400" b="1" i="1" u="none" strike="noStrike" kern="1200" cap="none" spc="50" normalizeH="0" baseline="0" noProof="0" dirty="0" smtClean="0">
              <a:ln w="11430"/>
              <a:solidFill>
                <a:srgbClr val="0B6F0B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+mn-lt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1600" y="157378"/>
            <a:ext cx="889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14B32"/>
                </a:solidFill>
              </a:rPr>
              <a:t>Big Science at the 10 DOE/SC labs in their Earliest Days</a:t>
            </a:r>
            <a:endParaRPr lang="en-US" sz="2400" dirty="0">
              <a:solidFill>
                <a:srgbClr val="014B32"/>
              </a:solidFill>
            </a:endParaRP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8413750" y="6353969"/>
            <a:ext cx="381000" cy="365125"/>
          </a:xfrm>
        </p:spPr>
        <p:txBody>
          <a:bodyPr/>
          <a:lstStyle/>
          <a:p>
            <a:pPr algn="ctr">
              <a:defRPr/>
            </a:pPr>
            <a:fld id="{6EEA275D-5A49-48A8-817D-44C3EA0A3A2F}" type="slidenum">
              <a:rPr lang="en-US" smtClean="0">
                <a:latin typeface="Arial" pitchFamily="34" charset="0"/>
              </a:rPr>
              <a:pPr algn="ctr">
                <a:defRPr/>
              </a:pPr>
              <a:t>10</a:t>
            </a:fld>
            <a:endParaRPr lang="en-US" dirty="0">
              <a:latin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6682" y="1170361"/>
            <a:ext cx="8913812" cy="49013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39825" indent="-1139825">
              <a:spcAft>
                <a:spcPts val="1500"/>
              </a:spcAft>
              <a:tabLst>
                <a:tab pos="2286000" algn="l"/>
              </a:tabLst>
            </a:pPr>
            <a:r>
              <a:rPr lang="en-US" sz="2000" dirty="0" smtClean="0">
                <a:latin typeface="+mn-lt"/>
              </a:rPr>
              <a:t>1931	LBNL	E.O. Lawrence and the cyclotron at the “</a:t>
            </a:r>
            <a:r>
              <a:rPr lang="en-US" sz="2000" dirty="0" err="1" smtClean="0">
                <a:latin typeface="+mn-lt"/>
              </a:rPr>
              <a:t>Rad</a:t>
            </a:r>
            <a:r>
              <a:rPr lang="en-US" sz="2000" dirty="0" smtClean="0">
                <a:latin typeface="+mn-lt"/>
              </a:rPr>
              <a:t> Lab”</a:t>
            </a:r>
          </a:p>
          <a:p>
            <a:pPr marL="1139825" indent="-1139825">
              <a:spcAft>
                <a:spcPts val="1500"/>
              </a:spcAft>
              <a:tabLst>
                <a:tab pos="2286000" algn="l"/>
              </a:tabLst>
            </a:pPr>
            <a:r>
              <a:rPr lang="en-US" sz="2000" dirty="0" smtClean="0">
                <a:latin typeface="+mn-lt"/>
              </a:rPr>
              <a:t>1943	ORNL 	Nuclear reactor technology</a:t>
            </a:r>
          </a:p>
          <a:p>
            <a:pPr marL="1139825" indent="-1139825">
              <a:spcAft>
                <a:spcPts val="1500"/>
              </a:spcAft>
              <a:tabLst>
                <a:tab pos="2286000" algn="l"/>
              </a:tabLst>
            </a:pPr>
            <a:r>
              <a:rPr lang="en-US" sz="2000" dirty="0" smtClean="0">
                <a:latin typeface="+mn-lt"/>
              </a:rPr>
              <a:t>1946	ANL	Nuclear reactor technology</a:t>
            </a:r>
          </a:p>
          <a:p>
            <a:pPr marL="1139825" indent="-1139825">
              <a:spcAft>
                <a:spcPts val="1500"/>
              </a:spcAft>
              <a:tabLst>
                <a:tab pos="2286000" algn="l"/>
              </a:tabLst>
            </a:pPr>
            <a:r>
              <a:rPr lang="en-US" sz="2000" dirty="0" smtClean="0">
                <a:latin typeface="+mn-lt"/>
              </a:rPr>
              <a:t>1947	AMES	High-purity uranium production; heavy-element chemistry</a:t>
            </a:r>
          </a:p>
          <a:p>
            <a:pPr marL="1139825" indent="-1139825">
              <a:spcAft>
                <a:spcPts val="1500"/>
              </a:spcAft>
              <a:tabLst>
                <a:tab pos="2286000" algn="l"/>
              </a:tabLst>
            </a:pPr>
            <a:r>
              <a:rPr lang="en-US" sz="2000" dirty="0" smtClean="0">
                <a:latin typeface="+mn-lt"/>
              </a:rPr>
              <a:t>1947	BNL	Construction/operation of large facilities for NE universities</a:t>
            </a:r>
          </a:p>
          <a:p>
            <a:pPr marL="1139825" indent="-1139825">
              <a:spcAft>
                <a:spcPts val="1500"/>
              </a:spcAft>
              <a:tabLst>
                <a:tab pos="2286000" algn="l"/>
              </a:tabLst>
            </a:pPr>
            <a:r>
              <a:rPr lang="en-US" sz="2000" dirty="0" smtClean="0">
                <a:latin typeface="+mn-lt"/>
              </a:rPr>
              <a:t>1951	PPPL	Magnetic fusion research</a:t>
            </a:r>
          </a:p>
          <a:p>
            <a:pPr marL="1139825" indent="-1139825">
              <a:spcAft>
                <a:spcPts val="1500"/>
              </a:spcAft>
              <a:tabLst>
                <a:tab pos="2286000" algn="l"/>
              </a:tabLst>
            </a:pPr>
            <a:r>
              <a:rPr lang="en-US" sz="2000" dirty="0" smtClean="0">
                <a:latin typeface="+mn-lt"/>
              </a:rPr>
              <a:t>1962	SLAC	(Electron) accelerator technology; particle physics research</a:t>
            </a:r>
          </a:p>
          <a:p>
            <a:pPr marL="1139825" indent="-1139825">
              <a:spcAft>
                <a:spcPts val="1500"/>
              </a:spcAft>
              <a:tabLst>
                <a:tab pos="2286000" algn="l"/>
              </a:tabLst>
            </a:pPr>
            <a:r>
              <a:rPr lang="en-US" sz="2000" dirty="0" smtClean="0">
                <a:latin typeface="+mn-lt"/>
              </a:rPr>
              <a:t>1965	PNNL	Independent R&amp;D associated with the Hanford site </a:t>
            </a:r>
          </a:p>
          <a:p>
            <a:pPr marL="1139825" indent="-1139825">
              <a:spcAft>
                <a:spcPts val="1500"/>
              </a:spcAft>
              <a:tabLst>
                <a:tab pos="2286000" algn="l"/>
              </a:tabLst>
            </a:pPr>
            <a:r>
              <a:rPr lang="en-US" sz="2000" dirty="0" smtClean="0">
                <a:latin typeface="+mn-lt"/>
              </a:rPr>
              <a:t>1967	FNAL	(Proton) accelerator technology; particle physics research</a:t>
            </a:r>
          </a:p>
          <a:p>
            <a:pPr marL="1139825" indent="-1139825">
              <a:spcAft>
                <a:spcPts val="1500"/>
              </a:spcAft>
              <a:tabLst>
                <a:tab pos="2286000" algn="l"/>
              </a:tabLst>
            </a:pPr>
            <a:r>
              <a:rPr lang="en-US" sz="2000" dirty="0" smtClean="0">
                <a:latin typeface="+mn-lt"/>
              </a:rPr>
              <a:t>1984	TJNAF	(Electron) accelerator technology; nuclear physics research</a:t>
            </a:r>
            <a:endParaRPr lang="en-US" sz="20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1600" y="157378"/>
            <a:ext cx="889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14B32"/>
                </a:solidFill>
              </a:rPr>
              <a:t>Our SC Quick-Facts Handout</a:t>
            </a:r>
            <a:endParaRPr lang="en-US" sz="2400" dirty="0">
              <a:solidFill>
                <a:srgbClr val="014B32"/>
              </a:solidFill>
            </a:endParaRP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8413750" y="6353969"/>
            <a:ext cx="381000" cy="365125"/>
          </a:xfrm>
        </p:spPr>
        <p:txBody>
          <a:bodyPr/>
          <a:lstStyle/>
          <a:p>
            <a:pPr algn="ctr">
              <a:defRPr/>
            </a:pPr>
            <a:fld id="{6EEA275D-5A49-48A8-817D-44C3EA0A3A2F}" type="slidenum">
              <a:rPr lang="en-US" smtClean="0">
                <a:latin typeface="Arial" pitchFamily="34" charset="0"/>
              </a:rPr>
              <a:pPr algn="ctr">
                <a:defRPr/>
              </a:pPr>
              <a:t>11</a:t>
            </a:fld>
            <a:endParaRPr lang="en-US" dirty="0">
              <a:latin typeface="Arial" pitchFamily="34" charset="0"/>
            </a:endParaRPr>
          </a:p>
        </p:txBody>
      </p:sp>
      <p:pic>
        <p:nvPicPr>
          <p:cNvPr id="1433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3380" y="868680"/>
            <a:ext cx="4062846" cy="5257800"/>
          </a:xfrm>
          <a:prstGeom prst="rect">
            <a:avLst/>
          </a:prstGeom>
          <a:noFill/>
          <a:ln w="12700">
            <a:solidFill>
              <a:schemeClr val="tx1">
                <a:lumMod val="75000"/>
                <a:lumOff val="25000"/>
              </a:schemeClr>
            </a:solidFill>
            <a:miter lim="800000"/>
            <a:headEnd/>
            <a:tailEnd/>
          </a:ln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8206" y="868680"/>
            <a:ext cx="4062846" cy="5257800"/>
          </a:xfrm>
          <a:prstGeom prst="rect">
            <a:avLst/>
          </a:prstGeom>
          <a:noFill/>
          <a:ln w="12700">
            <a:solidFill>
              <a:schemeClr val="tx1">
                <a:lumMod val="75000"/>
                <a:lumOff val="25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74812" y="2918012"/>
            <a:ext cx="9533966" cy="1775012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8413750" y="6353969"/>
            <a:ext cx="381000" cy="365125"/>
          </a:xfrm>
        </p:spPr>
        <p:txBody>
          <a:bodyPr/>
          <a:lstStyle/>
          <a:p>
            <a:pPr algn="ctr">
              <a:defRPr/>
            </a:pPr>
            <a:fld id="{6EEA275D-5A49-48A8-817D-44C3EA0A3A2F}" type="slidenum">
              <a:rPr lang="en-US" smtClean="0">
                <a:latin typeface="Arial" pitchFamily="34" charset="0"/>
              </a:rPr>
              <a:pPr algn="ctr">
                <a:defRPr/>
              </a:pPr>
              <a:t>12</a:t>
            </a:fld>
            <a:endParaRPr lang="en-US" dirty="0">
              <a:latin typeface="Arial" pitchFamily="34" charset="0"/>
            </a:endParaRPr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/>
          <a:srcRect t="73461"/>
          <a:stretch>
            <a:fillRect/>
          </a:stretch>
        </p:blipFill>
        <p:spPr bwMode="auto">
          <a:xfrm>
            <a:off x="-1" y="3786188"/>
            <a:ext cx="9144001" cy="310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t="5969" b="69788"/>
          <a:stretch>
            <a:fillRect/>
          </a:stretch>
        </p:blipFill>
        <p:spPr bwMode="auto">
          <a:xfrm>
            <a:off x="-1" y="793565"/>
            <a:ext cx="9144001" cy="2840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01600" y="157378"/>
            <a:ext cx="889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14B32"/>
                </a:solidFill>
              </a:rPr>
              <a:t>The DOE/SC Labs Today – User Facilities      Us</a:t>
            </a:r>
            <a:endParaRPr lang="en-US" sz="2400" dirty="0">
              <a:solidFill>
                <a:srgbClr val="014B32"/>
              </a:solidFill>
            </a:endParaRPr>
          </a:p>
        </p:txBody>
      </p:sp>
      <p:sp>
        <p:nvSpPr>
          <p:cNvPr id="13314" name="AutoShape 2" descr="data:image/jpeg;base64,/9j/4AAQSkZJRgABAQAAAQABAAD/2wBDAAkGBwgHBgkIBwgKCgkLDRYPDQwMDRsUFRAWIB0iIiAdHx8kKDQsJCYxJx8fLT0tMTU3Ojo6Iys/RD84QzQ5Ojf/2wBDAQoKCg0MDRoPDxo3JR8lNzc3Nzc3Nzc3Nzc3Nzc3Nzc3Nzc3Nzc3Nzc3Nzc3Nzc3Nzc3Nzc3Nzc3Nzc3Nzc3Nzf/wAARCACgAKMDASIAAhEBAxEB/8QAHAAAAwADAQEBAAAAAAAAAAAAAAcIBAUGAQMC/8QASxAAAQMDAQQFBwcJBgUFAAAAAQIDBAAFEQYHEiExQVFhcZEIExQiMkKBI1KEobHBwxUWJGJ0kpSy0TM1Q1RWglNyosLSJVVzk+H/xAAUAQEAAAAAAAAAAAAAAAAAAAAA/8QAFBEBAAAAAAAAAAAAAAAAAAAAAP/aAAwDAQACEQMRAD8AeNFFFAUUUUBQTivytaUAqUQEgZJJxgUrtbbZrVZ1OQ7EhNzmJyC4FYYQf+b3vhw7aBoqUEpKlEADiSeQrk73tJ0nZSUSrwy46k4LcbLqs9Xq8vjipr1LrXUOplq/K9xdcZKiRHR6jQGcgbo54wMZya0GePAUFBTNvlkQVCHabg7jkpwoRnwJrTueUA/vHzenWt3PDelnP8tJOigdQ8oCV06dZ/iz/wCNbGFt+gqSPTrFJQenzLyVAeOKQlFBUVm2w6QumEuynoDivdmN7o/eBKfrruIM6JcGA/BksyGTyW0sKHiKibOBWbabxcbNKEm1THoj3zmlkZ7CORHYaC1c0UhdF7cZDCW42rI/n0ZCfTY6QFgcOKkcj08U+FOu0XeBeoKJtrlNSY6+TjasjuPUew0GfRRRQFFFFAUUUUBRRRQFYF8u0GyWx64XOSiPGZGVLV9gHST0Ac6/V4ukSz22TcLg6GY0dBWtZ6uwdJ7KlnaLrqdrO577m+xbmVH0aLn2f1ldaj9XIdobPaLtPuOqXnYcFS4VozgNA4W+OtZ6v1eXHppe8zwr3Gcca6jQ+hLvrGWUQkeZiIPy0t1J3Edg+cewUHLpQta0oQlSlKOAAMknqFdxprZVqq/JS6IPoMc/4s3LeR1hPtHwAp8aM2dWDSrSFxoyZE4D1pj6QV5xx3fmjursAMUCVtmwGKlObtfH3FEezFZCAk96ic+AromNimj204dYmPHrVII+zFMmigXK9i+jCnAiSknrElVai5bBrG8Fm33KdFWR6oWEuoHw4E+NN2igm++7D9RwAXLa9GuTY91Hyaz8FHH10t7jbZtskGPcIciK8P8ADfaKFeBq2DWrvun7Xf4Zi3eCzKa6POJyUHllJ5g9ooIx4it5pXVV20tcEzLTKU3kjzrKjlt0dSk/fzHRXcbQ9j86xpduFgK59vGVKZx8qwnn/vHPlx5cDxNKsjw66CtNAa8tms4G/HUGJzaR6REWr1kHrT85Pb4111RXZbtNstyYn26QpiQyreQtP2HrB6RVRbNtcxNZ2nzg3WZ7AAlR8+yfnJ/VOPhyoOyooFFAUUUUBXijgV7S821asVpzS5jQ3AmfccstYOChGPXX8Bgd6qBV7Z9cr1Fd12u3v5tMJe7lOQH3RzUesDkPiekUtConnxoPPA8K6LQmlZWrdQsW1gKSz7cl4Y+SaHM955DtIoN5sv2dydYTBJl7zFnZV8q6OBdI9xP3no76pm2W2HaoLMK3Rm48ZlOENtpwB/8AvbX5s9siWe2x7fb2Usxo6AhtA6B29Z7azaAorFuU6NbYT02c8lmOygrccVySBU/6z203W4SHYunP0CEDuiRj5ZztGeCR2c+2goR6QywMvOobHWtQT9tauRqzTsZRTJvttaUOYXKQPvqQZ1wl3BfnJsyRJWeJU86pZJ7yaxKCw/z30p/qW0fxjf8AWj899Kf6ltH8Y3/Wo8ooLD/PfSn+pbR/GN/1o/PfSn+pbR/GN/1qPKKC0bberTeQ5+SbjEmhvAcMd1LgTnlnHcaVO1nZa1JZk37TkfdlJy5JiNDg6OlSB0K4EkDn388TyZva1H9F/Fp5EZFBD3RW30rfpmmr1GuluVh5kneQSQl1B5oPYftwaY+3PQabXIOpLU0ExJC8TG08A24eSgOpR59vfSh4igs3TN9iajssS6QFZZkNhW6cZQrpSe0HhW1qddgWq/ybfV2CQr9FuB3mieSHgn/uAx3gVRQoCiiigDyqVdsd+Ve9czUpc3o0L9FZAPAbvtHvKs+AqmNR3JNosNwuKzgRo63BwzxAJFRi4pS1Fa1FS1HKio5JJ6aD89PGqi2M6UTpzSjT8hoIuFwAefyOITx3E/AHJHWTU/bP7L+X9YWq3FOW1vhb3q5+TT6yvEDHxFV+2kJSABgDgB1UH6HCiig0CJ8onUbvn4OnmFkNhPpMgDI3jkhAPWBgnvx1UkjzruNtTzju0m7BaioN+aQjPQPNpP2kn41w9B6Bmuj0xofUGqApdogqWwk4MhwhDYPVvHme7Na3TVtF4v8Ab7apZQmVIQ2pQOCEk8cduM1ZNvhx4ENmJDaQzHZSENtoGAkDoFBOzewnVS0gqmWhB+ap9zI8GzX5kbDNUR47jy51nKW0FZAedzgDP/Dqk6w7x/dM39nc/lNBFJ4V5XprygeHkze1qP6L+LTzpGeTN7Wo/ov4tPOgw7vb411tkq3zUBceS0ptxPWCMVH2qLI/p+/z7VJB3ozpSlR95PNKviCDVm0h/KOsgam2y+NJwl5JjPHPvJ9ZH1b3hQJmK+7FktSI6yh5lYcbWOaVA5B8RVk6Vu6L9p633RACfSWELUkH2VY4j4HNRkOBqivJ2uipOlJducUD6FKPm+xCxn+be8aBsUUUUHBbb5aomzm47iylbym2QR0grGR4AipZqkPKLdUjQ0VA5OXFtJ+CHD91TfQNryc4Ae1XPnK4iND3R2Fah9yTVE0j/JoZwi/vfOLCcd2+fvp4UBQaKKCaNvlnXC1sZwQQ1PYSsKPSpACD4AJpZngarjaJo2NrGxmE4Q3LbJXFfxnza+3rB5Ef0qW7/Yblp+4OQbtEcYfSeBI9VwdaTyI7RQYtsmPW64xp0VQS/GdS6je5ZBzx7KrPRutbNquC27AlNiTuguxVrAcbPTkcyM9PKpDHCv2h9xtaVtqKFpOUqScEdxoLezWJeD/6TN/Z3P5TUhsav1JHQUM324hJ6DIUftNftetNTOIUhd9nqSoEKBfOCDQaI15RRQPDyZva1H9F/Fp50jPJm9rUf0X8WnnQFL/bnB9L2dznAgFcZxp5Jxy9cA/UTTArmdpbQd0Bf0kZxCcV4DP3UEhU3vJvm+b1JdIJz8vEDnZ6igP++lDTJ2AOFG0BKQfbhup+w/dQU0KKBRQK3yiGVO6FjLTyauLaj3bjifvFTdVV7Z4Kp2zq6pQMqZCHx2BKgT9WalSgePk0PEm/sEjA8wsDp98H7BTyqcPJ3n+j6ykxFEBMqGoDtUlSSPq3qo+gKKKKArWXyx2u+xfRbvBYltZylLqASk9YPMHurZ1we1nW6dI2QJiKBuszKYycZ3B7yz3dHaR20Cv2maH0bptSvQ789FmKG8m3lvz5xjryCgdqiaVKjmvrJkvynnH5Lrjzzh3luOKKlLPSSTzNfGg9AJr9JbWvO4hSsc8DOK77ZRs/VrGeuTN3m7RFVh5SDhTq+B82D0cMEn+tUU/a4Fs09Ki2+GxGjojubrTTYSkeqePDpoI0ooNFA8PJm9rUf0X8WnnSM8mb2tR/RfxaedAVy+094R9n9+WeRhrR+96v311FLnbzcEw9n8hjf3VzH22kgdOFbxHgmgmI86ZXk/Nle0AKx/Zw3VHs9kffS1pxeTfBC77dZ5ScsxktA9HrqyR/0CgoEUUDlRQYV4goudqmQXcbkllbRz2jFRfKYcjSHI76Ch1lRbcQfdUDgjxq3FcqmLbjp5do1o5MabKYtyT55B6AscFjxwf91Bymj7ybBqW23UH1YshKnOGcoPBQ/dJqxWHEvNIcbO8haQpJ6weVRCOYqkNhGq0XbTgs0lwmbbRupCuamSfVx3ez8BQNKivAc0Ggx7lNYt0F+ZLcDcdhsuOLJ4JSBkmpE1rqWTqrUMq6yTupWdxhv/htAndT39J7Saa3lA6uCG2tLw3BlzD03d6BnKE/EjJ7h10iycmg8rOslrlXq6RrbAQFyZLgQ2CcDvPYBx+FYQGeVPbye9KeaYe1NLbwt0qYibw9z3ljvPD4HroGrpexRdOWOJa4KfkmEbpUQAVq6VHHSTxrLvH90zf2dz+U1mVh3j+6Zv7O5/KaCKTXlemvKB4eTN7Wo/ov4tPOkZ5M3taj+i/i086Dw8qnzyiL6mZfYVlZXlMFouvAH314wD2hIB/3U7tT3yJp6xy7pOVhqO2VbuRlauhI7ScD41H95uD92u0u4y1EvynlOr45wVHOO4cvhQYY4mqR8ny0qhaNemupwqfJUtH/AMaQEj6wr6qni12+RdLjGgw0hb8lwNNp48zw8OmrJsNsZs1mhW2P/ZRWENJJ5nA50GfRRRQFcbtU0oNWaXdjMp/TY5L8U9awDlPxGR34rsq8IzQQ+4lSHFIWlSVJOFJUMEHqNbTTN9m6evcW6QF7rzCwSnPBxPSg9hHDs59FNDbpoJcWU5qe1MlUZ4/pqE8fNr6F46j09R76TRSU8xigsjSeo4OqLMzc7av5JY9dCuCm1dKSOsHx6K+mpr3G0/Y5d1mqAajtlWMjK1dCRnpJwPjUtaC1nP0ddEyYqi5GcIEmMT6rqfuI6DVPaa1FadWWxEy3PNvNcN9pWCppXUodBoJGvNxkXa5yrhMJL8l5TiySTxJzjuHKsKrc9Ejf5dn9wV76JG/y7P7goI40rZJGor/CtUQ7rklzdK8ewkcVK+ABqw7XBj223RoMNARHjtpbbT1JAwK+qIzLat5tltKutKADX1oCsO8nFpm/s7n8prMrwgEYPEUEPGvKtz0SN/l2f3BR6JG/y7P7goEn5M4x+cR4cfRvxaeDjiW0KWtSQlIJJJwAK+DxiQmXJDhZjstpKnFnCEpA6SeykDtZ2om9+esmnnSi2jKZEkcFSf1R1I6/nd3MNZti17+dFzTb7a4fyTDWd1QPB9zkV9w6PGlwTmjio10ugtJy9X31q3x0rRHT68uQE5DKP6nkB/Q4Bh+T7pH0iU5qea0fNsZahhQ4KWRhax14Hq95PVT5AxWJabdGtNvjQILXmo0dtLbaM5wAOs8z21mUBRRRQFFFFB8ZMdqVHdYkNodZcSUrbWnKVJPAgjpFTVtU2bSNMSlXC1tuPWZ5XAgZMU/NV+rzwr4HjzpuvjKjsyY7jEhlt5l1JQ424kKStJ5gg8waCI1J3Titrp7UN007PTNs8pcd4e0AcpcHUpPIimhtI2PPRVvXTSbZejq9ZyAOK2+soPSP1eY6M0m3ELacUhxKkLSSlSVDBBHMEUFG6K2zWi7IRHv4TbJnAedUr5Bzt3vd7j40z2ZDL7SXWHUONqGUrQoKB7iKiIKUORNbWyamvlicSq0XWXFCTncQ4dw96D6p+IoLNoqcbXtz1JFSEzo0KaAkDeKC2rPWSDj6q3bPlBK9UP6bHaUTvuKPvoHnRSQc8oJAHyWm1qP600D7EVrJ23y7uoUINnhxyeSnHFOEfZQUCVeNcjqzaLpzTKVokzUPzEjhEjkLczjIBxwT8ane/wC0XVd8JTKvEhtknPmYx8yn/p4n4k1ypUpRJJJJ4k0HZ662kXrVyiy8fQ7cDlMNlZweHvq977OyuL5nj00HJrs9A7O7vq99t1DRi2wKw5McHA46ED3j9Q6T0UGn0npe5apuyLfbGionBddUPUZT85R+7pqptFaUgaSsjVvggKVgF98pwXl9Kj9w6BX10npe2aVtiIFqYCUji46rit5XzlHpP1DkK3g4UBRRRQFFFFAUUUUBRRRQGK43WWzewarCnZLHos08pccBKz/zDkrl08e2uyooJh1Rsf1NaHVKt7KbpEGSHI5AWkfrIJz4ZpfyI70V5bEppxl5BwptxJSpJ7QeVW7gdNYVytNuurRauUGNKb5YeaCvtoIqoqqrjsl0XPWVm0+YX1x3VNjwBx9VaJzYPpdSypM67oB90PNkDxRQTlXuDVFDYLpn/wBxvH/2tf8AhWyg7FtGxd3z0aXLI6X5J494TuigmKuq07s91Rf1IVCtbqGFED0iT8kgA9PHiR3A1T1p0np+zkG22eGwse+lkb3ieNbrFAqtH7FrRbFIk35wXOSk580U7rKT3c1fHh2U0mWUMNobaQhDaBhKEJwEjqAFfTFFAUUUUBRRRQFFFFB//9k="/>
          <p:cNvSpPr>
            <a:spLocks noChangeAspect="1" noChangeArrowheads="1"/>
          </p:cNvSpPr>
          <p:nvPr/>
        </p:nvSpPr>
        <p:spPr bwMode="auto">
          <a:xfrm>
            <a:off x="0" y="-701675"/>
            <a:ext cx="1485900" cy="14573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316" name="AutoShape 4" descr="data:image/jpeg;base64,/9j/4AAQSkZJRgABAQAAAQABAAD/2wBDAAkGBwgHBgkIBwgKCgkLDRYPDQwMDRsUFRAWIB0iIiAdHx8kKDQsJCYxJx8fLT0tMTU3Ojo6Iys/RD84QzQ5Ojf/2wBDAQoKCg0MDRoPDxo3JR8lNzc3Nzc3Nzc3Nzc3Nzc3Nzc3Nzc3Nzc3Nzc3Nzc3Nzc3Nzc3Nzc3Nzc3Nzc3Nzc3Nzf/wAARCACgAKMDASIAAhEBAxEB/8QAHAAAAwADAQEBAAAAAAAAAAAAAAcIBAUGAQMC/8QASxAAAQMDAQQFBwcJBgUFAAAAAQIDBAAFEQYHEiExQVFhcZEIExQiMkKBI1KEobHBwxUWJGJ0kpSy0TM1Q1RWglNyosLSJVVzk+H/xAAUAQEAAAAAAAAAAAAAAAAAAAAA/8QAFBEBAAAAAAAAAAAAAAAAAAAAAP/aAAwDAQACEQMRAD8AeNFFFAUUUUBQTivytaUAqUQEgZJJxgUrtbbZrVZ1OQ7EhNzmJyC4FYYQf+b3vhw7aBoqUEpKlEADiSeQrk73tJ0nZSUSrwy46k4LcbLqs9Xq8vjipr1LrXUOplq/K9xdcZKiRHR6jQGcgbo54wMZya0GePAUFBTNvlkQVCHabg7jkpwoRnwJrTueUA/vHzenWt3PDelnP8tJOigdQ8oCV06dZ/iz/wCNbGFt+gqSPTrFJQenzLyVAeOKQlFBUVm2w6QumEuynoDivdmN7o/eBKfrruIM6JcGA/BksyGTyW0sKHiKibOBWbabxcbNKEm1THoj3zmlkZ7CORHYaC1c0UhdF7cZDCW42rI/n0ZCfTY6QFgcOKkcj08U+FOu0XeBeoKJtrlNSY6+TjasjuPUew0GfRRRQFFFFAUUUUBRRRQFYF8u0GyWx64XOSiPGZGVLV9gHST0Ac6/V4ukSz22TcLg6GY0dBWtZ6uwdJ7KlnaLrqdrO577m+xbmVH0aLn2f1ldaj9XIdobPaLtPuOqXnYcFS4VozgNA4W+OtZ6v1eXHppe8zwr3Gcca6jQ+hLvrGWUQkeZiIPy0t1J3Edg+cewUHLpQta0oQlSlKOAAMknqFdxprZVqq/JS6IPoMc/4s3LeR1hPtHwAp8aM2dWDSrSFxoyZE4D1pj6QV5xx3fmjursAMUCVtmwGKlObtfH3FEezFZCAk96ic+AromNimj204dYmPHrVII+zFMmigXK9i+jCnAiSknrElVai5bBrG8Fm33KdFWR6oWEuoHw4E+NN2igm++7D9RwAXLa9GuTY91Hyaz8FHH10t7jbZtskGPcIciK8P8ADfaKFeBq2DWrvun7Xf4Zi3eCzKa6POJyUHllJ5g9ooIx4it5pXVV20tcEzLTKU3kjzrKjlt0dSk/fzHRXcbQ9j86xpduFgK59vGVKZx8qwnn/vHPlx5cDxNKsjw66CtNAa8tms4G/HUGJzaR6REWr1kHrT85Pb4111RXZbtNstyYn26QpiQyreQtP2HrB6RVRbNtcxNZ2nzg3WZ7AAlR8+yfnJ/VOPhyoOyooFFAUUUUBXijgV7S821asVpzS5jQ3AmfccstYOChGPXX8Bgd6qBV7Z9cr1Fd12u3v5tMJe7lOQH3RzUesDkPiekUtConnxoPPA8K6LQmlZWrdQsW1gKSz7cl4Y+SaHM955DtIoN5sv2dydYTBJl7zFnZV8q6OBdI9xP3no76pm2W2HaoLMK3Rm48ZlOENtpwB/8AvbX5s9siWe2x7fb2Usxo6AhtA6B29Z7azaAorFuU6NbYT02c8lmOygrccVySBU/6z203W4SHYunP0CEDuiRj5ZztGeCR2c+2goR6QywMvOobHWtQT9tauRqzTsZRTJvttaUOYXKQPvqQZ1wl3BfnJsyRJWeJU86pZJ7yaxKCw/z30p/qW0fxjf8AWj899Kf6ltH8Y3/Wo8ooLD/PfSn+pbR/GN/1o/PfSn+pbR/GN/1qPKKC0bberTeQ5+SbjEmhvAcMd1LgTnlnHcaVO1nZa1JZk37TkfdlJy5JiNDg6OlSB0K4EkDn388TyZva1H9F/Fp5EZFBD3RW30rfpmmr1GuluVh5kneQSQl1B5oPYftwaY+3PQabXIOpLU0ExJC8TG08A24eSgOpR59vfSh4igs3TN9iajssS6QFZZkNhW6cZQrpSe0HhW1qddgWq/ybfV2CQr9FuB3mieSHgn/uAx3gVRQoCiiigDyqVdsd+Ve9czUpc3o0L9FZAPAbvtHvKs+AqmNR3JNosNwuKzgRo63BwzxAJFRi4pS1Fa1FS1HKio5JJ6aD89PGqi2M6UTpzSjT8hoIuFwAefyOITx3E/AHJHWTU/bP7L+X9YWq3FOW1vhb3q5+TT6yvEDHxFV+2kJSABgDgB1UH6HCiig0CJ8onUbvn4OnmFkNhPpMgDI3jkhAPWBgnvx1UkjzruNtTzju0m7BaioN+aQjPQPNpP2kn41w9B6Bmuj0xofUGqApdogqWwk4MhwhDYPVvHme7Na3TVtF4v8Ab7apZQmVIQ2pQOCEk8cduM1ZNvhx4ENmJDaQzHZSENtoGAkDoFBOzewnVS0gqmWhB+ap9zI8GzX5kbDNUR47jy51nKW0FZAedzgDP/Dqk6w7x/dM39nc/lNBFJ4V5XprygeHkze1qP6L+LTzpGeTN7Wo/ov4tPOgw7vb411tkq3zUBceS0ptxPWCMVH2qLI/p+/z7VJB3ozpSlR95PNKviCDVm0h/KOsgam2y+NJwl5JjPHPvJ9ZH1b3hQJmK+7FktSI6yh5lYcbWOaVA5B8RVk6Vu6L9p633RACfSWELUkH2VY4j4HNRkOBqivJ2uipOlJducUD6FKPm+xCxn+be8aBsUUUUHBbb5aomzm47iylbym2QR0grGR4AipZqkPKLdUjQ0VA5OXFtJ+CHD91TfQNryc4Ae1XPnK4iND3R2Fah9yTVE0j/JoZwi/vfOLCcd2+fvp4UBQaKKCaNvlnXC1sZwQQ1PYSsKPSpACD4AJpZngarjaJo2NrGxmE4Q3LbJXFfxnza+3rB5Ef0qW7/Yblp+4OQbtEcYfSeBI9VwdaTyI7RQYtsmPW64xp0VQS/GdS6je5ZBzx7KrPRutbNquC27AlNiTuguxVrAcbPTkcyM9PKpDHCv2h9xtaVtqKFpOUqScEdxoLezWJeD/6TN/Z3P5TUhsav1JHQUM324hJ6DIUftNftetNTOIUhd9nqSoEKBfOCDQaI15RRQPDyZva1H9F/Fp50jPJm9rUf0X8WnnQFL/bnB9L2dznAgFcZxp5Jxy9cA/UTTArmdpbQd0Bf0kZxCcV4DP3UEhU3vJvm+b1JdIJz8vEDnZ6igP++lDTJ2AOFG0BKQfbhup+w/dQU0KKBRQK3yiGVO6FjLTyauLaj3bjifvFTdVV7Z4Kp2zq6pQMqZCHx2BKgT9WalSgePk0PEm/sEjA8wsDp98H7BTyqcPJ3n+j6ykxFEBMqGoDtUlSSPq3qo+gKKKKArWXyx2u+xfRbvBYltZylLqASk9YPMHurZ1we1nW6dI2QJiKBuszKYycZ3B7yz3dHaR20Cv2maH0bptSvQ789FmKG8m3lvz5xjryCgdqiaVKjmvrJkvynnH5Lrjzzh3luOKKlLPSSTzNfGg9AJr9JbWvO4hSsc8DOK77ZRs/VrGeuTN3m7RFVh5SDhTq+B82D0cMEn+tUU/a4Fs09Ki2+GxGjojubrTTYSkeqePDpoI0ooNFA8PJm9rUf0X8WnnSM8mb2tR/RfxaedAVy+094R9n9+WeRhrR+96v311FLnbzcEw9n8hjf3VzH22kgdOFbxHgmgmI86ZXk/Nle0AKx/Zw3VHs9kffS1pxeTfBC77dZ5ScsxktA9HrqyR/0CgoEUUDlRQYV4goudqmQXcbkllbRz2jFRfKYcjSHI76Ch1lRbcQfdUDgjxq3FcqmLbjp5do1o5MabKYtyT55B6AscFjxwf91Bymj7ybBqW23UH1YshKnOGcoPBQ/dJqxWHEvNIcbO8haQpJ6weVRCOYqkNhGq0XbTgs0lwmbbRupCuamSfVx3ez8BQNKivAc0Ggx7lNYt0F+ZLcDcdhsuOLJ4JSBkmpE1rqWTqrUMq6yTupWdxhv/htAndT39J7Saa3lA6uCG2tLw3BlzD03d6BnKE/EjJ7h10iycmg8rOslrlXq6RrbAQFyZLgQ2CcDvPYBx+FYQGeVPbye9KeaYe1NLbwt0qYibw9z3ljvPD4HroGrpexRdOWOJa4KfkmEbpUQAVq6VHHSTxrLvH90zf2dz+U1mVh3j+6Zv7O5/KaCKTXlemvKB4eTN7Wo/ov4tPOkZ5M3taj+i/i086Dw8qnzyiL6mZfYVlZXlMFouvAH314wD2hIB/3U7tT3yJp6xy7pOVhqO2VbuRlauhI7ScD41H95uD92u0u4y1EvynlOr45wVHOO4cvhQYY4mqR8ny0qhaNemupwqfJUtH/AMaQEj6wr6qni12+RdLjGgw0hb8lwNNp48zw8OmrJsNsZs1mhW2P/ZRWENJJ5nA50GfRRRQFcbtU0oNWaXdjMp/TY5L8U9awDlPxGR34rsq8IzQQ+4lSHFIWlSVJOFJUMEHqNbTTN9m6evcW6QF7rzCwSnPBxPSg9hHDs59FNDbpoJcWU5qe1MlUZ4/pqE8fNr6F46j09R76TRSU8xigsjSeo4OqLMzc7av5JY9dCuCm1dKSOsHx6K+mpr3G0/Y5d1mqAajtlWMjK1dCRnpJwPjUtaC1nP0ddEyYqi5GcIEmMT6rqfuI6DVPaa1FadWWxEy3PNvNcN9pWCppXUodBoJGvNxkXa5yrhMJL8l5TiySTxJzjuHKsKrc9Ejf5dn9wV76JG/y7P7goI40rZJGor/CtUQ7rklzdK8ewkcVK+ABqw7XBj223RoMNARHjtpbbT1JAwK+qIzLat5tltKutKADX1oCsO8nFpm/s7n8prMrwgEYPEUEPGvKtz0SN/l2f3BR6JG/y7P7goEn5M4x+cR4cfRvxaeDjiW0KWtSQlIJJJwAK+DxiQmXJDhZjstpKnFnCEpA6SeykDtZ2om9+esmnnSi2jKZEkcFSf1R1I6/nd3MNZti17+dFzTb7a4fyTDWd1QPB9zkV9w6PGlwTmjio10ugtJy9X31q3x0rRHT68uQE5DKP6nkB/Q4Bh+T7pH0iU5qea0fNsZahhQ4KWRhax14Hq95PVT5AxWJabdGtNvjQILXmo0dtLbaM5wAOs8z21mUBRRRQFFFFB8ZMdqVHdYkNodZcSUrbWnKVJPAgjpFTVtU2bSNMSlXC1tuPWZ5XAgZMU/NV+rzwr4HjzpuvjKjsyY7jEhlt5l1JQ424kKStJ5gg8waCI1J3Titrp7UN007PTNs8pcd4e0AcpcHUpPIimhtI2PPRVvXTSbZejq9ZyAOK2+soPSP1eY6M0m3ELacUhxKkLSSlSVDBBHMEUFG6K2zWi7IRHv4TbJnAedUr5Bzt3vd7j40z2ZDL7SXWHUONqGUrQoKB7iKiIKUORNbWyamvlicSq0XWXFCTncQ4dw96D6p+IoLNoqcbXtz1JFSEzo0KaAkDeKC2rPWSDj6q3bPlBK9UP6bHaUTvuKPvoHnRSQc8oJAHyWm1qP600D7EVrJ23y7uoUINnhxyeSnHFOEfZQUCVeNcjqzaLpzTKVokzUPzEjhEjkLczjIBxwT8ane/wC0XVd8JTKvEhtknPmYx8yn/p4n4k1ypUpRJJJJ4k0HZ662kXrVyiy8fQ7cDlMNlZweHvq977OyuL5nj00HJrs9A7O7vq99t1DRi2wKw5McHA46ED3j9Q6T0UGn0npe5apuyLfbGionBddUPUZT85R+7pqptFaUgaSsjVvggKVgF98pwXl9Kj9w6BX10npe2aVtiIFqYCUji46rit5XzlHpP1DkK3g4UBRRRQFFFFAUUUUBRRRQGK43WWzewarCnZLHos08pccBKz/zDkrl08e2uyooJh1Rsf1NaHVKt7KbpEGSHI5AWkfrIJz4ZpfyI70V5bEppxl5BwptxJSpJ7QeVW7gdNYVytNuurRauUGNKb5YeaCvtoIqoqqrjsl0XPWVm0+YX1x3VNjwBx9VaJzYPpdSypM67oB90PNkDxRQTlXuDVFDYLpn/wBxvH/2tf8AhWyg7FtGxd3z0aXLI6X5J494TuigmKuq07s91Rf1IVCtbqGFED0iT8kgA9PHiR3A1T1p0np+zkG22eGwse+lkb3ieNbrFAqtH7FrRbFIk35wXOSk580U7rKT3c1fHh2U0mWUMNobaQhDaBhKEJwEjqAFfTFFAUUUUBRRRQFFFFB//9k="/>
          <p:cNvSpPr>
            <a:spLocks noChangeAspect="1" noChangeArrowheads="1"/>
          </p:cNvSpPr>
          <p:nvPr/>
        </p:nvSpPr>
        <p:spPr bwMode="auto">
          <a:xfrm>
            <a:off x="0" y="-701675"/>
            <a:ext cx="1485900" cy="14573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9" descr="Picture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6607381" y="-143068"/>
            <a:ext cx="1097189" cy="9082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1600" y="157378"/>
            <a:ext cx="889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14B32"/>
                </a:solidFill>
              </a:rPr>
              <a:t>A Review:  “Big Science” and the SC Labs</a:t>
            </a:r>
            <a:endParaRPr lang="en-US" sz="2400" dirty="0">
              <a:solidFill>
                <a:srgbClr val="014B3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2861" y="1176311"/>
            <a:ext cx="7755148" cy="4267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114000"/>
              </a:lnSpc>
              <a:buFont typeface="Wingdings" pitchFamily="2" charset="2"/>
              <a:buChar char="§"/>
            </a:pPr>
            <a:r>
              <a:rPr lang="en-US" sz="2400" dirty="0" smtClean="0"/>
              <a:t>“Big science,” born at the Labs during and after WWII, begat the suite of Office of Science national user facilities, half of which are accelerator based.</a:t>
            </a:r>
          </a:p>
          <a:p>
            <a:pPr marL="228600" indent="-228600">
              <a:lnSpc>
                <a:spcPct val="114000"/>
              </a:lnSpc>
              <a:buFont typeface="Wingdings" pitchFamily="2" charset="2"/>
              <a:buChar char="§"/>
            </a:pPr>
            <a:endParaRPr lang="en-US" sz="2400" dirty="0" smtClean="0"/>
          </a:p>
          <a:p>
            <a:pPr marL="228600" indent="-228600">
              <a:lnSpc>
                <a:spcPct val="114000"/>
              </a:lnSpc>
              <a:buFont typeface="Wingdings" pitchFamily="2" charset="2"/>
              <a:buChar char="§"/>
            </a:pPr>
            <a:r>
              <a:rPr lang="en-US" sz="2400" dirty="0" smtClean="0"/>
              <a:t>These facilities transformed the nature of the labs, opening them to thousands of external users, many of whom are </a:t>
            </a:r>
            <a:r>
              <a:rPr lang="en-US" sz="2400" dirty="0" err="1" smtClean="0"/>
              <a:t>nonspecialists</a:t>
            </a:r>
            <a:r>
              <a:rPr lang="en-US" sz="2400" dirty="0" smtClean="0"/>
              <a:t> or novice users.</a:t>
            </a:r>
          </a:p>
          <a:p>
            <a:pPr marL="228600" indent="-228600">
              <a:lnSpc>
                <a:spcPct val="114000"/>
              </a:lnSpc>
            </a:pPr>
            <a:endParaRPr lang="en-US" sz="2400" dirty="0" smtClean="0"/>
          </a:p>
          <a:p>
            <a:pPr marL="228600" indent="-228600">
              <a:lnSpc>
                <a:spcPct val="114000"/>
              </a:lnSpc>
              <a:buFont typeface="Wingdings" pitchFamily="2" charset="2"/>
              <a:buChar char="§"/>
            </a:pPr>
            <a:r>
              <a:rPr lang="en-US" sz="2400" dirty="0" smtClean="0"/>
              <a:t>Today, stewardship of the facilities and their users is a defining characteristic of the Office of Science.</a:t>
            </a:r>
            <a:endParaRPr lang="en-US" sz="2400" dirty="0"/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8413750" y="6353969"/>
            <a:ext cx="381000" cy="365125"/>
          </a:xfrm>
        </p:spPr>
        <p:txBody>
          <a:bodyPr/>
          <a:lstStyle/>
          <a:p>
            <a:pPr algn="ctr">
              <a:defRPr/>
            </a:pPr>
            <a:fld id="{6EEA275D-5A49-48A8-817D-44C3EA0A3A2F}" type="slidenum">
              <a:rPr lang="en-US" smtClean="0">
                <a:latin typeface="Arial" pitchFamily="34" charset="0"/>
              </a:rPr>
              <a:pPr algn="ctr">
                <a:defRPr/>
              </a:pPr>
              <a:t>13</a:t>
            </a:fld>
            <a:endParaRPr lang="en-US" dirty="0">
              <a:latin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71334" y="5917717"/>
            <a:ext cx="65854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 According to Wiki, big science = big budgets, big staffs, big machines, and/or big laboratories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4333"/>
            <a:ext cx="9147176" cy="85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lnSpc>
                <a:spcPct val="90000"/>
              </a:lnSpc>
              <a:defRPr/>
            </a:pPr>
            <a:r>
              <a:rPr lang="en-US" sz="2400" dirty="0" smtClean="0">
                <a:solidFill>
                  <a:srgbClr val="014B32"/>
                </a:solidFill>
                <a:cs typeface="Arial" charset="0"/>
              </a:rPr>
              <a:t>What is a User Facility?</a:t>
            </a:r>
            <a:br>
              <a:rPr lang="en-US" sz="2400" dirty="0" smtClean="0">
                <a:solidFill>
                  <a:srgbClr val="014B32"/>
                </a:solidFill>
                <a:cs typeface="Arial" charset="0"/>
              </a:rPr>
            </a:br>
            <a:r>
              <a:rPr lang="en-US" sz="1600" dirty="0" smtClean="0">
                <a:solidFill>
                  <a:srgbClr val="014B32"/>
                </a:solidFill>
                <a:cs typeface="Arial" charset="0"/>
              </a:rPr>
              <a:t>http://science.energy.gov/user-facilities/frequently-asked-questions/ </a:t>
            </a:r>
            <a:br>
              <a:rPr lang="en-US" sz="1600" dirty="0" smtClean="0">
                <a:solidFill>
                  <a:srgbClr val="014B32"/>
                </a:solidFill>
                <a:cs typeface="Arial" charset="0"/>
              </a:rPr>
            </a:br>
            <a:endParaRPr lang="en-US" sz="1600" dirty="0" smtClean="0">
              <a:solidFill>
                <a:srgbClr val="014B32"/>
              </a:solidFill>
              <a:cs typeface="Arial" charset="0"/>
            </a:endParaRPr>
          </a:p>
        </p:txBody>
      </p:sp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3" cstate="print"/>
          <a:srcRect l="7118" t="10859" r="16825"/>
          <a:stretch>
            <a:fillRect/>
          </a:stretch>
        </p:blipFill>
        <p:spPr bwMode="auto">
          <a:xfrm>
            <a:off x="-39050" y="766482"/>
            <a:ext cx="9183050" cy="6051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-6007"/>
            <a:ext cx="9147176" cy="85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lnSpc>
                <a:spcPct val="80000"/>
              </a:lnSpc>
              <a:defRPr/>
            </a:pPr>
            <a:r>
              <a:rPr lang="en-US" sz="2400" dirty="0" smtClean="0">
                <a:solidFill>
                  <a:srgbClr val="014B32"/>
                </a:solidFill>
                <a:cs typeface="Arial" charset="0"/>
              </a:rPr>
              <a:t>User Facility:  A Definition Agreed to by All of SC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9827" y="886674"/>
            <a:ext cx="8243668" cy="566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6263" lvl="0" indent="-238125">
              <a:spcAft>
                <a:spcPts val="1800"/>
              </a:spcAft>
              <a:buClr>
                <a:srgbClr val="FF0000"/>
              </a:buClr>
              <a:buFont typeface="Wingdings" pitchFamily="2" charset="2"/>
              <a:buChar char="§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The facility is </a:t>
            </a:r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open to all interested potential users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without regard to nationality or institutional affiliation.</a:t>
            </a:r>
          </a:p>
          <a:p>
            <a:pPr marL="576263" lvl="0" indent="-238125">
              <a:spcAft>
                <a:spcPts val="1800"/>
              </a:spcAft>
              <a:buClr>
                <a:srgbClr val="FF0000"/>
              </a:buClr>
              <a:buFont typeface="Wingdings" pitchFamily="2" charset="2"/>
              <a:buChar char="§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Allocation of facility resources is determined by </a:t>
            </a:r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merit review of the proposed work.</a:t>
            </a:r>
          </a:p>
          <a:p>
            <a:pPr marL="576263" lvl="0" indent="-238125">
              <a:spcAft>
                <a:spcPts val="1800"/>
              </a:spcAft>
              <a:buClr>
                <a:srgbClr val="FF0000"/>
              </a:buClr>
              <a:buFont typeface="Wingdings" pitchFamily="2" charset="2"/>
              <a:buChar char="§"/>
            </a:pPr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User fees are not charged for non-proprietary work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if the user intends to publish the research results in the open literature. </a:t>
            </a:r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Full cost recovery is required for proprietary work.</a:t>
            </a:r>
          </a:p>
          <a:p>
            <a:pPr marL="576263" lvl="0" indent="-238125">
              <a:spcAft>
                <a:spcPts val="1800"/>
              </a:spcAft>
              <a:buClr>
                <a:srgbClr val="FF0000"/>
              </a:buClr>
              <a:buFont typeface="Wingdings" pitchFamily="2" charset="2"/>
              <a:buChar char="§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The facility provides resources sufficient for users to </a:t>
            </a:r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conduct work safely and efficiently.</a:t>
            </a:r>
          </a:p>
          <a:p>
            <a:pPr marL="576263" lvl="0" indent="-238125">
              <a:spcAft>
                <a:spcPts val="1800"/>
              </a:spcAft>
              <a:buClr>
                <a:srgbClr val="FF0000"/>
              </a:buClr>
              <a:buFont typeface="Wingdings" pitchFamily="2" charset="2"/>
              <a:buChar char="§"/>
            </a:pPr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The facility supports a formal user organization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to represent the users and facilitate sharing of information, forming collaborations, and organizing research efforts among users.</a:t>
            </a:r>
          </a:p>
          <a:p>
            <a:pPr marL="576263" lvl="0" indent="-238125">
              <a:spcAft>
                <a:spcPts val="1800"/>
              </a:spcAft>
              <a:buClr>
                <a:srgbClr val="FF0000"/>
              </a:buClr>
              <a:buFont typeface="Wingdings" pitchFamily="2" charset="2"/>
              <a:buChar char="§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The facility capability </a:t>
            </a:r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does not compete with an available private sector capability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spcAft>
                <a:spcPts val="1800"/>
              </a:spcAft>
            </a:pP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hopper_small.jpg"/>
          <p:cNvPicPr>
            <a:picLocks noChangeAspect="1"/>
          </p:cNvPicPr>
          <p:nvPr/>
        </p:nvPicPr>
        <p:blipFill>
          <a:blip r:embed="rId3" cstate="print"/>
          <a:srcRect l="9492"/>
          <a:stretch>
            <a:fillRect/>
          </a:stretch>
        </p:blipFill>
        <p:spPr>
          <a:xfrm>
            <a:off x="3146710" y="820722"/>
            <a:ext cx="3918135" cy="2324260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pic>
        <p:nvPicPr>
          <p:cNvPr id="2050" name="Picture 2" descr="Image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760" r="3640"/>
          <a:stretch>
            <a:fillRect/>
          </a:stretch>
        </p:blipFill>
        <p:spPr bwMode="auto">
          <a:xfrm>
            <a:off x="69016" y="820722"/>
            <a:ext cx="3571336" cy="2541634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8"/>
          <p:cNvGrpSpPr/>
          <p:nvPr/>
        </p:nvGrpSpPr>
        <p:grpSpPr>
          <a:xfrm>
            <a:off x="67235" y="3408219"/>
            <a:ext cx="3756620" cy="2848400"/>
            <a:chOff x="5146622" y="3881721"/>
            <a:chExt cx="3645669" cy="2950879"/>
          </a:xfrm>
        </p:grpSpPr>
        <p:pic>
          <p:nvPicPr>
            <p:cNvPr id="20" name="Picture 19" descr="6289028043_b2754f6d63_b.jpg"/>
            <p:cNvPicPr>
              <a:picLocks noChangeAspect="1"/>
            </p:cNvPicPr>
            <p:nvPr/>
          </p:nvPicPr>
          <p:blipFill>
            <a:blip r:embed="rId5" cstate="print"/>
            <a:srcRect t="9854" b="11585"/>
            <a:stretch>
              <a:fillRect/>
            </a:stretch>
          </p:blipFill>
          <p:spPr>
            <a:xfrm>
              <a:off x="5146622" y="3881721"/>
              <a:ext cx="3645669" cy="2950879"/>
            </a:xfrm>
            <a:prstGeom prst="rect">
              <a:avLst/>
            </a:prstGeom>
            <a:ln w="57150">
              <a:solidFill>
                <a:srgbClr val="FF0000"/>
              </a:solidFill>
            </a:ln>
          </p:spPr>
        </p:pic>
        <p:sp>
          <p:nvSpPr>
            <p:cNvPr id="21" name="Rectangle 20"/>
            <p:cNvSpPr/>
            <p:nvPr/>
          </p:nvSpPr>
          <p:spPr>
            <a:xfrm>
              <a:off x="6093457" y="3976009"/>
              <a:ext cx="628698" cy="292388"/>
            </a:xfrm>
            <a:prstGeom prst="rect">
              <a:avLst/>
            </a:prstGeom>
            <a:ln w="57150">
              <a:noFill/>
            </a:ln>
          </p:spPr>
          <p:txBody>
            <a:bodyPr wrap="none">
              <a:spAutoFit/>
            </a:bodyPr>
            <a:lstStyle/>
            <a:p>
              <a:r>
                <a:rPr lang="en-US" sz="1300" b="1" dirty="0" smtClean="0">
                  <a:solidFill>
                    <a:schemeClr val="bg1"/>
                  </a:solidFill>
                  <a:latin typeface="Arial" pitchFamily="34" charset="0"/>
                  <a:ea typeface="Osaka" charset="-128"/>
                  <a:cs typeface="Arial" pitchFamily="34" charset="0"/>
                </a:rPr>
                <a:t>NSLS</a:t>
              </a:r>
              <a:endParaRPr lang="en-US" sz="1300" b="1" dirty="0">
                <a:solidFill>
                  <a:schemeClr val="bg1"/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093457" y="5304208"/>
              <a:ext cx="777777" cy="292388"/>
            </a:xfrm>
            <a:prstGeom prst="rect">
              <a:avLst/>
            </a:prstGeom>
            <a:ln w="57150">
              <a:noFill/>
            </a:ln>
          </p:spPr>
          <p:txBody>
            <a:bodyPr wrap="none">
              <a:spAutoFit/>
            </a:bodyPr>
            <a:lstStyle/>
            <a:p>
              <a:r>
                <a:rPr lang="en-US" sz="1300" b="1" dirty="0" smtClean="0">
                  <a:solidFill>
                    <a:schemeClr val="bg1"/>
                  </a:solidFill>
                  <a:latin typeface="Arial" pitchFamily="34" charset="0"/>
                  <a:ea typeface="Osaka" charset="-128"/>
                  <a:cs typeface="Arial" pitchFamily="34" charset="0"/>
                </a:rPr>
                <a:t>NSLS-II</a:t>
              </a:r>
              <a:endParaRPr lang="en-US" sz="13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6" name="Rectangle 5"/>
          <p:cNvSpPr/>
          <p:nvPr/>
        </p:nvSpPr>
        <p:spPr>
          <a:xfrm>
            <a:off x="0" y="134673"/>
            <a:ext cx="9147176" cy="85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lnSpc>
                <a:spcPct val="80000"/>
              </a:lnSpc>
              <a:defRPr/>
            </a:pPr>
            <a:r>
              <a:rPr lang="en-US" sz="2400" dirty="0" smtClean="0">
                <a:solidFill>
                  <a:srgbClr val="014B32"/>
                </a:solidFill>
                <a:cs typeface="Arial" charset="0"/>
              </a:rPr>
              <a:t>Some of the 32 Office of Science User Facilities</a:t>
            </a:r>
            <a:br>
              <a:rPr lang="en-US" sz="2400" dirty="0" smtClean="0">
                <a:solidFill>
                  <a:srgbClr val="014B32"/>
                </a:solidFill>
                <a:cs typeface="Arial" charset="0"/>
              </a:rPr>
            </a:br>
            <a:endParaRPr lang="en-US" sz="2400" dirty="0" smtClean="0">
              <a:solidFill>
                <a:srgbClr val="014B32"/>
              </a:solidFill>
              <a:cs typeface="Arial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-1" y="6364436"/>
            <a:ext cx="3609976" cy="5078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000" b="1" dirty="0" err="1" smtClean="0"/>
              <a:t>NuMI</a:t>
            </a:r>
            <a:r>
              <a:rPr lang="en-US" sz="1000" b="1" dirty="0" smtClean="0"/>
              <a:t> </a:t>
            </a:r>
            <a:r>
              <a:rPr lang="en-US" sz="1000" b="1" dirty="0" err="1" smtClean="0"/>
              <a:t>Beamline</a:t>
            </a:r>
            <a:r>
              <a:rPr lang="en-US" sz="1000" b="1" dirty="0" smtClean="0"/>
              <a:t>, FNAL; NERSC Computing Center, LBNL; NSTX, PPPL; STAR Detector, RHIC, BNL; APS, ANL; CEBAF, TJNAF; NSLS-II, BNL, </a:t>
            </a:r>
            <a:endParaRPr lang="en-US" sz="1000" b="1" dirty="0">
              <a:latin typeface="Arial" charset="0"/>
            </a:endParaRPr>
          </a:p>
        </p:txBody>
      </p:sp>
      <p:pic>
        <p:nvPicPr>
          <p:cNvPr id="11" name="Picture 10" descr="NSTX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143978" y="805006"/>
            <a:ext cx="1943100" cy="2557350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pic>
        <p:nvPicPr>
          <p:cNvPr id="14" name="Picture 13" descr="5259-00209_monitor_proof01.jpg"/>
          <p:cNvPicPr>
            <a:picLocks noChangeAspect="1"/>
          </p:cNvPicPr>
          <p:nvPr/>
        </p:nvPicPr>
        <p:blipFill>
          <a:blip r:embed="rId7" cstate="print"/>
          <a:srcRect t="10276" r="6593" b="4362"/>
          <a:stretch>
            <a:fillRect/>
          </a:stretch>
        </p:blipFill>
        <p:spPr>
          <a:xfrm>
            <a:off x="5979144" y="4479827"/>
            <a:ext cx="3104469" cy="2326410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pic>
        <p:nvPicPr>
          <p:cNvPr id="16" name="Picture 15" descr="JLab Vert-1 (2-3-12 low-res).jpg"/>
          <p:cNvPicPr>
            <a:picLocks noChangeAspect="1"/>
          </p:cNvPicPr>
          <p:nvPr/>
        </p:nvPicPr>
        <p:blipFill>
          <a:blip r:embed="rId8" cstate="print"/>
          <a:srcRect l="613" t="21966" r="20816" b="9434"/>
          <a:stretch>
            <a:fillRect/>
          </a:stretch>
        </p:blipFill>
        <p:spPr>
          <a:xfrm rot="10800000">
            <a:off x="3726420" y="2682816"/>
            <a:ext cx="2549695" cy="4132055"/>
          </a:xfrm>
          <a:prstGeom prst="rect">
            <a:avLst/>
          </a:prstGeom>
          <a:ln w="57150">
            <a:solidFill>
              <a:srgbClr val="FF0000"/>
            </a:solidFill>
          </a:ln>
          <a:effectLst/>
        </p:spPr>
      </p:pic>
      <p:pic>
        <p:nvPicPr>
          <p:cNvPr id="15" name="Picture 14" descr="CN2-21-99-STAR-300.jpg"/>
          <p:cNvPicPr>
            <a:picLocks noChangeAspect="1"/>
          </p:cNvPicPr>
          <p:nvPr/>
        </p:nvPicPr>
        <p:blipFill>
          <a:blip r:embed="rId9" cstate="print"/>
          <a:srcRect t="4245"/>
          <a:stretch>
            <a:fillRect/>
          </a:stretch>
        </p:blipFill>
        <p:spPr>
          <a:xfrm>
            <a:off x="6359384" y="2682815"/>
            <a:ext cx="2727694" cy="2089005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sp>
        <p:nvSpPr>
          <p:cNvPr id="13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8413750" y="6353969"/>
            <a:ext cx="381000" cy="365125"/>
          </a:xfrm>
        </p:spPr>
        <p:txBody>
          <a:bodyPr/>
          <a:lstStyle/>
          <a:p>
            <a:pPr algn="ctr">
              <a:defRPr/>
            </a:pPr>
            <a:fld id="{6EEA275D-5A49-48A8-817D-44C3EA0A3A2F}" type="slidenum">
              <a:rPr lang="en-US" smtClean="0">
                <a:solidFill>
                  <a:schemeClr val="bg1"/>
                </a:solidFill>
              </a:rPr>
              <a:pPr algn="ctr">
                <a:defRPr/>
              </a:pPr>
              <a:t>16</a:t>
            </a:fld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 t="8610" b="50005"/>
          <a:stretch>
            <a:fillRect/>
          </a:stretch>
        </p:blipFill>
        <p:spPr bwMode="auto">
          <a:xfrm>
            <a:off x="400050" y="1045192"/>
            <a:ext cx="8393112" cy="567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2"/>
          <p:cNvSpPr txBox="1">
            <a:spLocks/>
          </p:cNvSpPr>
          <p:nvPr/>
        </p:nvSpPr>
        <p:spPr bwMode="auto">
          <a:xfrm>
            <a:off x="0" y="36033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smtClean="0">
                <a:solidFill>
                  <a:srgbClr val="106636"/>
                </a:solidFill>
                <a:latin typeface="Arial" pitchFamily="34" charset="0"/>
                <a:ea typeface="+mj-ea"/>
                <a:cs typeface="Arial" pitchFamily="34" charset="0"/>
              </a:rPr>
              <a:t>Office of Science User Facilities, 2012</a:t>
            </a: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srgbClr val="106636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8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8413750" y="6353969"/>
            <a:ext cx="381000" cy="365125"/>
          </a:xfrm>
        </p:spPr>
        <p:txBody>
          <a:bodyPr/>
          <a:lstStyle/>
          <a:p>
            <a:pPr algn="ctr">
              <a:defRPr/>
            </a:pPr>
            <a:fld id="{69DE7923-09E4-41C2-83EA-D1A09CA1BB7E}" type="slidenum">
              <a:rPr lang="en-US" smtClean="0">
                <a:latin typeface="Arial" pitchFamily="34" charset="0"/>
              </a:rPr>
              <a:pPr algn="ctr">
                <a:defRPr/>
              </a:pPr>
              <a:t>17</a:t>
            </a:fld>
            <a:endParaRPr lang="en-US" dirty="0">
              <a:latin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 t="50005"/>
          <a:stretch>
            <a:fillRect/>
          </a:stretch>
        </p:blipFill>
        <p:spPr bwMode="auto">
          <a:xfrm>
            <a:off x="367507" y="285750"/>
            <a:ext cx="83931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8413750" y="6353969"/>
            <a:ext cx="381000" cy="365125"/>
          </a:xfrm>
        </p:spPr>
        <p:txBody>
          <a:bodyPr/>
          <a:lstStyle/>
          <a:p>
            <a:pPr algn="ctr">
              <a:defRPr/>
            </a:pPr>
            <a:fld id="{69DE7923-09E4-41C2-83EA-D1A09CA1BB7E}" type="slidenum">
              <a:rPr lang="en-US" smtClean="0">
                <a:latin typeface="Arial" pitchFamily="34" charset="0"/>
              </a:rPr>
              <a:pPr algn="ctr">
                <a:defRPr/>
              </a:pPr>
              <a:t>18</a:t>
            </a:fld>
            <a:endParaRPr lang="en-US" dirty="0">
              <a:latin typeface="Arial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981635" y="4800600"/>
            <a:ext cx="683110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588" y="0"/>
            <a:ext cx="9144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EEA275D-5A49-48A8-817D-44C3EA0A3A2F}" type="slidenum">
              <a:rPr lang="en-US" smtClean="0">
                <a:solidFill>
                  <a:schemeClr val="bg1"/>
                </a:solidFill>
              </a:rPr>
              <a:pPr>
                <a:defRPr/>
              </a:pPr>
              <a:t>19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0" y="2142248"/>
            <a:ext cx="9144000" cy="2000548"/>
          </a:xfrm>
          <a:noFill/>
        </p:spPr>
        <p:txBody>
          <a:bodyPr>
            <a:spAutoFit/>
          </a:bodyPr>
          <a:lstStyle/>
          <a:p>
            <a:r>
              <a:rPr lang="en-US" sz="6000" dirty="0" smtClean="0">
                <a:solidFill>
                  <a:schemeClr val="bg1"/>
                </a:solidFill>
              </a:rPr>
              <a:t>From cradle to grave:</a:t>
            </a:r>
            <a:br>
              <a:rPr lang="en-US" sz="6000" dirty="0" smtClean="0">
                <a:solidFill>
                  <a:schemeClr val="bg1"/>
                </a:solidFill>
              </a:rPr>
            </a:br>
            <a:r>
              <a:rPr lang="en-US" sz="3200" dirty="0" smtClean="0">
                <a:solidFill>
                  <a:schemeClr val="bg1"/>
                </a:solidFill>
              </a:rPr>
              <a:t>Planning, construction, commissioning, operations, closure, D&amp;D</a:t>
            </a:r>
            <a:endParaRPr lang="en-US" sz="6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today.slac.stanford.edu/images/2009/lcls-21-undulator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7815" y="773723"/>
            <a:ext cx="6515493" cy="6084277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0" y="-19444"/>
            <a:ext cx="9147176" cy="85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lnSpc>
                <a:spcPct val="80000"/>
              </a:lnSpc>
              <a:defRPr/>
            </a:pPr>
            <a:r>
              <a:rPr lang="en-US" sz="2400" dirty="0" smtClean="0">
                <a:solidFill>
                  <a:srgbClr val="014B32"/>
                </a:solidFill>
                <a:cs typeface="Arial" charset="0"/>
              </a:rPr>
              <a:t>DOE’s Office of Science, by the Numbers</a:t>
            </a:r>
            <a:endParaRPr lang="en-US" sz="1600" dirty="0" smtClean="0">
              <a:solidFill>
                <a:srgbClr val="014B32"/>
              </a:solidFill>
              <a:cs typeface="Arial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507678" y="772732"/>
            <a:ext cx="2640257" cy="6085268"/>
          </a:xfrm>
          <a:prstGeom prst="rect">
            <a:avLst/>
          </a:prstGeom>
          <a:solidFill>
            <a:srgbClr val="CBCB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-10" y="772732"/>
            <a:ext cx="9144000" cy="6085268"/>
          </a:xfrm>
          <a:prstGeom prst="rect">
            <a:avLst/>
          </a:prstGeom>
          <a:gradFill flip="none" rotWithShape="1">
            <a:gsLst>
              <a:gs pos="41000">
                <a:schemeClr val="bg1">
                  <a:lumMod val="95000"/>
                  <a:alpha val="0"/>
                </a:schemeClr>
              </a:gs>
              <a:gs pos="52000">
                <a:schemeClr val="accent1">
                  <a:tint val="44500"/>
                  <a:satMod val="160000"/>
                  <a:alpha val="43000"/>
                </a:schemeClr>
              </a:gs>
              <a:gs pos="61000">
                <a:schemeClr val="accent1">
                  <a:tint val="23500"/>
                  <a:satMod val="160000"/>
                  <a:alpha val="93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406400" y="6355080"/>
          <a:ext cx="3735294" cy="487680"/>
        </p:xfrm>
        <a:graphic>
          <a:graphicData uri="http://schemas.openxmlformats.org/drawingml/2006/table">
            <a:tbl>
              <a:tblPr/>
              <a:tblGrid>
                <a:gridCol w="3735294"/>
              </a:tblGrid>
              <a:tr h="0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The </a:t>
                      </a:r>
                      <a:r>
                        <a:rPr lang="en-US" sz="1600" b="1" dirty="0" err="1" smtClean="0">
                          <a:solidFill>
                            <a:schemeClr val="tx1"/>
                          </a:solidFill>
                        </a:rPr>
                        <a:t>undulator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</a:rPr>
                        <a:t> hall at the </a:t>
                      </a:r>
                      <a:br>
                        <a:rPr lang="en-US" sz="1600" b="1" dirty="0" smtClean="0">
                          <a:solidFill>
                            <a:schemeClr val="tx1"/>
                          </a:solidFill>
                        </a:rPr>
                      </a:br>
                      <a:r>
                        <a:rPr lang="en-US" sz="1600" b="1" dirty="0" err="1" smtClean="0">
                          <a:solidFill>
                            <a:schemeClr val="tx1"/>
                          </a:solidFill>
                        </a:rPr>
                        <a:t>Linac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</a:rPr>
                        <a:t> Coherent Light Source, SLAC, 2011.</a:t>
                      </a:r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13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8413750" y="6353969"/>
            <a:ext cx="381000" cy="365125"/>
          </a:xfrm>
        </p:spPr>
        <p:txBody>
          <a:bodyPr/>
          <a:lstStyle/>
          <a:p>
            <a:pPr algn="ctr">
              <a:defRPr/>
            </a:pPr>
            <a:fld id="{6EEA275D-5A49-48A8-817D-44C3EA0A3A2F}" type="slidenum">
              <a:rPr lang="en-US" smtClean="0">
                <a:latin typeface="Arial" pitchFamily="34" charset="0"/>
              </a:rPr>
              <a:pPr algn="ctr">
                <a:defRPr/>
              </a:pPr>
              <a:t>2</a:t>
            </a:fld>
            <a:endParaRPr lang="en-US" dirty="0">
              <a:latin typeface="Arial" pitchFamily="34" charset="0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5261549" y="986387"/>
            <a:ext cx="3882452" cy="5776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048" tIns="41025" rIns="82048" bIns="41025">
            <a:spAutoFit/>
          </a:bodyPr>
          <a:lstStyle/>
          <a:p>
            <a:pPr marL="284163" lvl="1" indent="-284163">
              <a:lnSpc>
                <a:spcPts val="2600"/>
              </a:lnSpc>
              <a:spcAft>
                <a:spcPts val="1800"/>
              </a:spcAft>
              <a:buFont typeface="Wingdings" pitchFamily="2" charset="2"/>
              <a:buChar char="Ø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$5B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budget, annually supporting:</a:t>
            </a: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 marL="688975" lvl="1" indent="-225425">
              <a:lnSpc>
                <a:spcPts val="2600"/>
              </a:lnSpc>
              <a:spcAft>
                <a:spcPts val="1800"/>
              </a:spcAft>
              <a:buFont typeface="Wingdings" pitchFamily="2" charset="2"/>
              <a:buChar char="§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25,000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Ph.D. scientists, graduate students, under-graduates, engineers, and technical staff at more than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300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institutions in all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50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States and DC through competitive awards</a:t>
            </a:r>
            <a:endParaRPr lang="en-US" sz="1000" dirty="0" smtClean="0">
              <a:latin typeface="Arial" pitchFamily="34" charset="0"/>
              <a:cs typeface="Arial" pitchFamily="34" charset="0"/>
            </a:endParaRPr>
          </a:p>
          <a:p>
            <a:pPr marL="688975" lvl="1" indent="-225425">
              <a:lnSpc>
                <a:spcPts val="2600"/>
              </a:lnSpc>
              <a:spcAft>
                <a:spcPts val="1800"/>
              </a:spcAft>
              <a:buFont typeface="Wingdings" pitchFamily="2" charset="2"/>
              <a:buChar char="§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26,000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users at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32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national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scientific user facilities</a:t>
            </a:r>
            <a:endParaRPr lang="en-US" sz="2000" dirty="0">
              <a:latin typeface="Arial" pitchFamily="34" charset="0"/>
              <a:cs typeface="Arial" pitchFamily="34" charset="0"/>
            </a:endParaRPr>
          </a:p>
          <a:p>
            <a:pPr marL="284163" lvl="1" indent="-284163">
              <a:lnSpc>
                <a:spcPts val="2600"/>
              </a:lnSpc>
              <a:spcAft>
                <a:spcPts val="1800"/>
              </a:spcAft>
              <a:buFont typeface="Wingdings" pitchFamily="2" charset="2"/>
              <a:buChar char="Ø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100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Nobel Prizes during the past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6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decades—more than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20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in the past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10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years</a:t>
            </a:r>
          </a:p>
        </p:txBody>
      </p:sp>
    </p:spTree>
    <p:extLst>
      <p:ext uri="{BB962C8B-B14F-4D97-AF65-F5344CB8AC3E}">
        <p14:creationId xmlns="" xmlns:p14="http://schemas.microsoft.com/office/powerpoint/2010/main" val="22059598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2165" y="1099172"/>
            <a:ext cx="2382461" cy="3032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/>
              <a:t>Planning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EEA275D-5A49-48A8-817D-44C3EA0A3A2F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pic>
        <p:nvPicPr>
          <p:cNvPr id="1945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2247" y="2761952"/>
            <a:ext cx="2360264" cy="3066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699804" y="1249590"/>
            <a:ext cx="5261316" cy="4653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114000"/>
              </a:lnSpc>
              <a:buFont typeface="Wingdings" pitchFamily="2" charset="2"/>
              <a:buChar char="§"/>
            </a:pPr>
            <a:r>
              <a:rPr lang="en-US" sz="2000" dirty="0" smtClean="0"/>
              <a:t>For many decades, scientific communities via the NAS, FACAs, and other groups have called for specific major facilities </a:t>
            </a:r>
            <a:r>
              <a:rPr lang="en-US" sz="2000" u="sng" dirty="0" smtClean="0"/>
              <a:t>to advance science and discovery</a:t>
            </a:r>
            <a:r>
              <a:rPr lang="en-US" sz="2000" dirty="0" smtClean="0"/>
              <a:t>.</a:t>
            </a:r>
          </a:p>
          <a:p>
            <a:pPr marL="228600" indent="-228600">
              <a:lnSpc>
                <a:spcPct val="114000"/>
              </a:lnSpc>
            </a:pPr>
            <a:endParaRPr lang="en-US" sz="2000" dirty="0" smtClean="0"/>
          </a:p>
          <a:p>
            <a:pPr marL="228600" indent="-228600">
              <a:lnSpc>
                <a:spcPct val="114000"/>
              </a:lnSpc>
              <a:buFont typeface="Wingdings" pitchFamily="2" charset="2"/>
              <a:buChar char="§"/>
            </a:pPr>
            <a:r>
              <a:rPr lang="en-US" sz="2000" dirty="0" smtClean="0"/>
              <a:t>All SC facilities begin with such a mission need that supports the science goals of one of the SC programs, (i.e., not all types of facilities are in the SC plan).</a:t>
            </a:r>
          </a:p>
          <a:p>
            <a:pPr marL="228600" indent="-228600">
              <a:lnSpc>
                <a:spcPct val="114000"/>
              </a:lnSpc>
              <a:buFont typeface="Wingdings" pitchFamily="2" charset="2"/>
              <a:buChar char="§"/>
            </a:pPr>
            <a:endParaRPr lang="en-US" sz="2000" dirty="0" smtClean="0"/>
          </a:p>
          <a:p>
            <a:pPr marL="228600" indent="-228600">
              <a:lnSpc>
                <a:spcPct val="114000"/>
              </a:lnSpc>
              <a:buFont typeface="Wingdings" pitchFamily="2" charset="2"/>
              <a:buChar char="§"/>
            </a:pPr>
            <a:r>
              <a:rPr lang="en-US" sz="2000" dirty="0" smtClean="0"/>
              <a:t>At any given time, SC has a ~10-year notional plan for upgrades and future facilities.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/>
              <a:t>Construction Project Management</a:t>
            </a:r>
            <a:r>
              <a:rPr lang="en-US" dirty="0"/>
              <a:t/>
            </a:r>
            <a:br>
              <a:rPr lang="en-US" dirty="0"/>
            </a:br>
            <a:r>
              <a:rPr lang="en-US" sz="1600" dirty="0"/>
              <a:t>http://science.energy.gov/opa/project-management/processes-and-procedures/</a:t>
            </a:r>
            <a:endParaRPr lang="en-US" sz="1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EEA275D-5A49-48A8-817D-44C3EA0A3A2F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651" t="10962" r="17071"/>
          <a:stretch/>
        </p:blipFill>
        <p:spPr bwMode="auto">
          <a:xfrm>
            <a:off x="1" y="801858"/>
            <a:ext cx="9144000" cy="6513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 rot="20586506">
            <a:off x="5898104" y="2053491"/>
            <a:ext cx="2251770" cy="1200329"/>
          </a:xfrm>
          <a:prstGeom prst="rect">
            <a:avLst/>
          </a:prstGeom>
          <a:solidFill>
            <a:srgbClr val="FBF9B7"/>
          </a:solidFill>
          <a:ln w="127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See</a:t>
            </a:r>
            <a:endParaRPr lang="en-US" sz="2400" dirty="0" smtClean="0"/>
          </a:p>
          <a:p>
            <a:pPr algn="ctr"/>
            <a:r>
              <a:rPr lang="en-US" sz="2400" dirty="0" smtClean="0"/>
              <a:t>Dan Lehman’s </a:t>
            </a:r>
            <a:endParaRPr lang="en-US" sz="2400" dirty="0" smtClean="0"/>
          </a:p>
          <a:p>
            <a:pPr algn="ctr"/>
            <a:r>
              <a:rPr lang="en-US" sz="2400" dirty="0" smtClean="0"/>
              <a:t>Website</a:t>
            </a:r>
            <a:endParaRPr lang="en-US" sz="2400" dirty="0"/>
          </a:p>
        </p:txBody>
      </p:sp>
      <p:sp>
        <p:nvSpPr>
          <p:cNvPr id="6" name="Slide Number Placeholder 2"/>
          <p:cNvSpPr txBox="1">
            <a:spLocks/>
          </p:cNvSpPr>
          <p:nvPr/>
        </p:nvSpPr>
        <p:spPr>
          <a:xfrm>
            <a:off x="8566150" y="6506369"/>
            <a:ext cx="381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DE7923-09E4-41C2-83EA-D1A09CA1BB7E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106636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106636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/>
              <a:t>Operations</a:t>
            </a:r>
            <a:endParaRPr lang="en-US" sz="1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EEA275D-5A49-48A8-817D-44C3EA0A3A2F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195143" y="2009663"/>
            <a:ext cx="6756890" cy="478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2400" dirty="0" smtClean="0"/>
              <a:t>…  more on this in subsequent slides.</a:t>
            </a:r>
            <a:endParaRPr lang="en-US" sz="2400" dirty="0"/>
          </a:p>
        </p:txBody>
      </p:sp>
    </p:spTree>
    <p:extLst>
      <p:ext uri="{BB962C8B-B14F-4D97-AF65-F5344CB8AC3E}">
        <p14:creationId xmlns="" xmlns:p14="http://schemas.microsoft.com/office/powerpoint/2010/main" val="2904836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588" y="0"/>
            <a:ext cx="9144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EEA275D-5A49-48A8-817D-44C3EA0A3A2F}" type="slidenum">
              <a:rPr lang="en-US" smtClean="0">
                <a:solidFill>
                  <a:schemeClr val="bg1"/>
                </a:solidFill>
              </a:rPr>
              <a:pPr>
                <a:defRPr/>
              </a:pPr>
              <a:t>23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0" y="2634690"/>
            <a:ext cx="9144000" cy="1015663"/>
          </a:xfrm>
          <a:noFill/>
        </p:spPr>
        <p:txBody>
          <a:bodyPr>
            <a:spAutoFit/>
          </a:bodyPr>
          <a:lstStyle/>
          <a:p>
            <a:r>
              <a:rPr lang="en-US" sz="6000" dirty="0" smtClean="0">
                <a:solidFill>
                  <a:schemeClr val="bg1"/>
                </a:solidFill>
              </a:rPr>
              <a:t>The Owner</a:t>
            </a:r>
            <a:endParaRPr lang="en-US" sz="6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R2A2s: Owners, FPDs, PMs, SC’s Off. of Project Assessment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EEA275D-5A49-48A8-817D-44C3EA0A3A2F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283338" y="6437152"/>
            <a:ext cx="951607" cy="307777"/>
          </a:xfrm>
          <a:prstGeom prst="rect">
            <a:avLst/>
          </a:prstGeom>
          <a:solidFill>
            <a:srgbClr val="0000FF"/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  <a:latin typeface="+mn-lt"/>
              </a:rPr>
              <a:t>10 SC Labs</a:t>
            </a:r>
            <a:endParaRPr lang="en-US" sz="1400" b="1" dirty="0">
              <a:solidFill>
                <a:schemeClr val="bg1"/>
              </a:solidFill>
              <a:latin typeface="+mn-lt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0" y="6246254"/>
            <a:ext cx="9144000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1244552" y="6463448"/>
            <a:ext cx="29803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FF"/>
                </a:solidFill>
                <a:latin typeface="+mn-lt"/>
              </a:rPr>
              <a:t>Contractor Project Managers are here</a:t>
            </a:r>
            <a:endParaRPr lang="en-US" sz="1400" b="1" dirty="0">
              <a:solidFill>
                <a:srgbClr val="0000FF"/>
              </a:solidFill>
              <a:latin typeface="+mn-lt"/>
            </a:endParaRPr>
          </a:p>
        </p:txBody>
      </p:sp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2" cstate="print"/>
          <a:srcRect l="4535" t="12792" r="3259" b="12085"/>
          <a:stretch>
            <a:fillRect/>
          </a:stretch>
        </p:blipFill>
        <p:spPr bwMode="auto">
          <a:xfrm>
            <a:off x="118754" y="771894"/>
            <a:ext cx="8705088" cy="5256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TextBox 27"/>
          <p:cNvSpPr txBox="1"/>
          <p:nvPr/>
        </p:nvSpPr>
        <p:spPr>
          <a:xfrm>
            <a:off x="2225305" y="5879190"/>
            <a:ext cx="2304349" cy="369332"/>
          </a:xfrm>
          <a:prstGeom prst="rect">
            <a:avLst/>
          </a:prstGeom>
          <a:solidFill>
            <a:srgbClr val="33CC33">
              <a:alpha val="25098"/>
            </a:srgbClr>
          </a:solidFill>
          <a:ln w="28575">
            <a:solidFill>
              <a:srgbClr val="FF0000"/>
            </a:solidFill>
          </a:ln>
        </p:spPr>
        <p:txBody>
          <a:bodyPr wrap="none" lIns="91440" tIns="0" rIns="91440" bIns="0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+mn-lt"/>
              </a:rPr>
              <a:t>Owners are here</a:t>
            </a:r>
            <a:endParaRPr lang="en-US" sz="24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649061" y="1334973"/>
            <a:ext cx="18379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latin typeface="+mn-lt"/>
              </a:rPr>
              <a:t>FY2013 Req. $5,001M </a:t>
            </a:r>
            <a:endParaRPr lang="en-US" sz="1400" b="1" dirty="0">
              <a:latin typeface="+mn-lt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750209" y="2815861"/>
            <a:ext cx="54213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smtClean="0">
                <a:latin typeface="+mn-lt"/>
                <a:cs typeface="Arial" pitchFamily="34" charset="0"/>
              </a:rPr>
              <a:t>$456M </a:t>
            </a:r>
            <a:endParaRPr lang="en-US" sz="900" b="1" dirty="0">
              <a:latin typeface="+mn-lt"/>
              <a:cs typeface="Arial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706127" y="3310167"/>
            <a:ext cx="63030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smtClean="0">
                <a:latin typeface="+mn-lt"/>
                <a:cs typeface="Arial" pitchFamily="34" charset="0"/>
              </a:rPr>
              <a:t>$1,799M </a:t>
            </a:r>
            <a:endParaRPr lang="en-US" sz="900" b="1" dirty="0">
              <a:latin typeface="+mn-lt"/>
              <a:cs typeface="Arial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750209" y="3860131"/>
            <a:ext cx="54213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smtClean="0">
                <a:latin typeface="+mn-lt"/>
                <a:cs typeface="Arial" pitchFamily="34" charset="0"/>
              </a:rPr>
              <a:t>$625M </a:t>
            </a:r>
            <a:endParaRPr lang="en-US" sz="900" b="1" dirty="0">
              <a:latin typeface="+mn-lt"/>
              <a:cs typeface="Arial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750209" y="4402144"/>
            <a:ext cx="54213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smtClean="0">
                <a:latin typeface="+mn-lt"/>
                <a:cs typeface="Arial" pitchFamily="34" charset="0"/>
              </a:rPr>
              <a:t>$398M </a:t>
            </a:r>
            <a:endParaRPr lang="en-US" sz="900" b="1" dirty="0">
              <a:latin typeface="+mn-lt"/>
              <a:cs typeface="Arial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750209" y="5510023"/>
            <a:ext cx="54213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smtClean="0">
                <a:latin typeface="+mn-lt"/>
                <a:cs typeface="Arial" pitchFamily="34" charset="0"/>
              </a:rPr>
              <a:t>$526M </a:t>
            </a:r>
            <a:endParaRPr lang="en-US" sz="900" b="1" dirty="0">
              <a:latin typeface="+mn-lt"/>
              <a:cs typeface="Arial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920375" y="2798901"/>
            <a:ext cx="48442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smtClean="0">
                <a:latin typeface="+mn-lt"/>
                <a:cs typeface="Arial" pitchFamily="34" charset="0"/>
              </a:rPr>
              <a:t>$15M </a:t>
            </a:r>
            <a:endParaRPr lang="en-US" sz="900" b="1" dirty="0">
              <a:latin typeface="+mn-lt"/>
              <a:cs typeface="Arial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504009" y="4090718"/>
            <a:ext cx="54213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smtClean="0">
                <a:latin typeface="+mn-lt"/>
                <a:cs typeface="Arial" pitchFamily="34" charset="0"/>
              </a:rPr>
              <a:t>$202M </a:t>
            </a:r>
            <a:endParaRPr lang="en-US" sz="900" b="1" dirty="0">
              <a:latin typeface="+mn-lt"/>
              <a:cs typeface="Arial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2076460" y="5521143"/>
            <a:ext cx="700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 smtClean="0">
                <a:latin typeface="+mn-lt"/>
                <a:cs typeface="Arial" pitchFamily="34" charset="0"/>
              </a:rPr>
              <a:t>$84M S&amp;S</a:t>
            </a:r>
          </a:p>
          <a:p>
            <a:pPr algn="ctr"/>
            <a:r>
              <a:rPr lang="en-US" sz="900" b="1" dirty="0" smtClean="0">
                <a:latin typeface="+mn-lt"/>
                <a:cs typeface="Arial" pitchFamily="34" charset="0"/>
              </a:rPr>
              <a:t>$118M SLI </a:t>
            </a:r>
            <a:endParaRPr lang="en-US" sz="900" b="1" dirty="0">
              <a:latin typeface="+mn-lt"/>
              <a:cs typeface="Arial" pitchFamily="34" charset="0"/>
            </a:endParaRPr>
          </a:p>
        </p:txBody>
      </p:sp>
      <p:sp>
        <p:nvSpPr>
          <p:cNvPr id="46" name="Oval 45"/>
          <p:cNvSpPr/>
          <p:nvPr/>
        </p:nvSpPr>
        <p:spPr>
          <a:xfrm>
            <a:off x="3660536" y="1286467"/>
            <a:ext cx="1800640" cy="38778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748396" y="1800659"/>
            <a:ext cx="1930509" cy="59365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3563032" y="1786371"/>
            <a:ext cx="1923368" cy="60678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L-Shape 49"/>
          <p:cNvSpPr/>
          <p:nvPr/>
        </p:nvSpPr>
        <p:spPr>
          <a:xfrm rot="10800000" flipH="1">
            <a:off x="230593" y="2471533"/>
            <a:ext cx="2724151" cy="3657602"/>
          </a:xfrm>
          <a:prstGeom prst="corner">
            <a:avLst>
              <a:gd name="adj1" fmla="val 78964"/>
              <a:gd name="adj2" fmla="val 38072"/>
            </a:avLst>
          </a:prstGeom>
          <a:solidFill>
            <a:srgbClr val="6699FF">
              <a:alpha val="2470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176861" y="5862435"/>
            <a:ext cx="12066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  <a:latin typeface="+mn-lt"/>
              </a:rPr>
              <a:t>FPDs are here</a:t>
            </a:r>
            <a:endParaRPr lang="en-US" sz="14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638824" y="3092946"/>
            <a:ext cx="1446102" cy="365760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txBody>
          <a:bodyPr wrap="square" rtlCol="0" anchor="ctr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  <a:latin typeface="+mn-lt"/>
              </a:rPr>
              <a:t>Dan Lehman is here</a:t>
            </a:r>
            <a:endParaRPr lang="en-US" sz="1200" b="1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 rot="5400000" flipH="1" flipV="1">
            <a:off x="5045568" y="2207120"/>
            <a:ext cx="1781779" cy="0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rot="10800000">
            <a:off x="5217459" y="1319716"/>
            <a:ext cx="719704" cy="0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 48"/>
          <p:cNvSpPr/>
          <p:nvPr/>
        </p:nvSpPr>
        <p:spPr>
          <a:xfrm>
            <a:off x="6343987" y="1778788"/>
            <a:ext cx="1942763" cy="61270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/>
          <p:cNvSpPr txBox="1"/>
          <p:nvPr/>
        </p:nvSpPr>
        <p:spPr>
          <a:xfrm>
            <a:off x="7665744" y="2869279"/>
            <a:ext cx="493725" cy="123111"/>
          </a:xfrm>
          <a:prstGeom prst="rect">
            <a:avLst/>
          </a:prstGeom>
          <a:solidFill>
            <a:srgbClr val="FCFBCC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800" i="1" dirty="0" smtClean="0"/>
              <a:t>Kountouris</a:t>
            </a:r>
            <a:endParaRPr lang="en-US" sz="800" i="1" dirty="0"/>
          </a:p>
        </p:txBody>
      </p:sp>
      <p:sp>
        <p:nvSpPr>
          <p:cNvPr id="35" name="L-Shape 34"/>
          <p:cNvSpPr/>
          <p:nvPr/>
        </p:nvSpPr>
        <p:spPr>
          <a:xfrm rot="10800000" flipV="1">
            <a:off x="1875264" y="2471533"/>
            <a:ext cx="2724151" cy="3409951"/>
          </a:xfrm>
          <a:prstGeom prst="corner">
            <a:avLst>
              <a:gd name="adj1" fmla="val 23719"/>
              <a:gd name="adj2" fmla="val 49298"/>
            </a:avLst>
          </a:prstGeom>
          <a:solidFill>
            <a:srgbClr val="33CC33">
              <a:alpha val="2470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3750209" y="4960059"/>
            <a:ext cx="54213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smtClean="0">
                <a:latin typeface="+mn-lt"/>
                <a:cs typeface="Arial" pitchFamily="34" charset="0"/>
              </a:rPr>
              <a:t>$776M </a:t>
            </a:r>
            <a:endParaRPr lang="en-US" sz="900" b="1" dirty="0">
              <a:latin typeface="+mn-lt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28" grpId="0" animBg="1"/>
      <p:bldP spid="24" grpId="0"/>
      <p:bldP spid="3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xxxxxxxxxxxxxx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EEA275D-5A49-48A8-817D-44C3EA0A3A2F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sp>
        <p:nvSpPr>
          <p:cNvPr id="16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124200" y="6353969"/>
            <a:ext cx="5334000" cy="365125"/>
          </a:xfrm>
        </p:spPr>
        <p:txBody>
          <a:bodyPr vert="horz" lIns="91440" tIns="45720" rIns="91440" bIns="45720" rtlCol="0" anchor="ctr"/>
          <a:lstStyle/>
          <a:p>
            <a:pPr>
              <a:defRPr/>
            </a:pPr>
            <a:r>
              <a:rPr lang="en-US" dirty="0" smtClean="0">
                <a:latin typeface="Arial" pitchFamily="34" charset="0"/>
              </a:rPr>
              <a:t>DOE 2012 Project Management Workshop</a:t>
            </a:r>
            <a:endParaRPr lang="en-US" dirty="0">
              <a:latin typeface="Arial" pitchFamily="34" charset="0"/>
            </a:endParaRPr>
          </a:p>
        </p:txBody>
      </p:sp>
      <p:pic>
        <p:nvPicPr>
          <p:cNvPr id="7" name="Picture 6" descr="Triad Target Cy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Slide Number Placeholder 2"/>
          <p:cNvSpPr txBox="1">
            <a:spLocks/>
          </p:cNvSpPr>
          <p:nvPr/>
        </p:nvSpPr>
        <p:spPr>
          <a:xfrm>
            <a:off x="8566150" y="6506369"/>
            <a:ext cx="381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EA275D-5A49-48A8-817D-44C3EA0A3A2F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106636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106636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4209"/>
            <a:ext cx="9144000" cy="598714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/>
              <a:t>Hard Lessons Learned as an Owner</a:t>
            </a:r>
            <a:br>
              <a:rPr lang="en-US" dirty="0" smtClean="0"/>
            </a:br>
            <a:r>
              <a:rPr lang="en-US" sz="100" dirty="0" smtClean="0"/>
              <a:t/>
            </a:r>
            <a:br>
              <a:rPr lang="en-US" sz="100" dirty="0" smtClean="0"/>
            </a:br>
            <a:r>
              <a:rPr lang="en-US" sz="1800" dirty="0" smtClean="0"/>
              <a:t>Not just platitudes, though they may sound like it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EEA275D-5A49-48A8-817D-44C3EA0A3A2F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85800" y="952123"/>
            <a:ext cx="7987553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1775" indent="-231775"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2000" dirty="0" smtClean="0"/>
              <a:t>Owners are accountable and responsible for project success. </a:t>
            </a:r>
          </a:p>
          <a:p>
            <a:pPr marL="231775" indent="-231775"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2000" dirty="0" smtClean="0"/>
              <a:t>Ownership is neither delegated nor usurped.</a:t>
            </a:r>
          </a:p>
          <a:p>
            <a:pPr marL="231775" indent="-231775"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2000" dirty="0" smtClean="0"/>
              <a:t>The owner is focused on the successful completion of the project throughout the life of the project. </a:t>
            </a:r>
          </a:p>
          <a:p>
            <a:pPr marL="231775" indent="-231775"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20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All projects will have trouble</a:t>
            </a:r>
            <a:r>
              <a:rPr lang="en-US" sz="2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.  </a:t>
            </a:r>
            <a:r>
              <a:rPr lang="en-US" sz="2000" dirty="0" smtClean="0"/>
              <a:t>Owners manage this.  </a:t>
            </a:r>
          </a:p>
          <a:p>
            <a:pPr marL="231775" indent="-231775"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2000" dirty="0" smtClean="0"/>
              <a:t>The owner knows what is needed and the approximate cost, schedule, and technical specifications that must be met.  Owners manage creep. </a:t>
            </a:r>
          </a:p>
          <a:p>
            <a:pPr marL="231775" indent="-231775"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2000" dirty="0" smtClean="0"/>
              <a:t>Open communications, mutual trust, and close coordination are maintained between owner and project management during planning, design, construction, commissioning, and operation.</a:t>
            </a:r>
          </a:p>
          <a:p>
            <a:pPr marL="231775" indent="-231775"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2000" dirty="0" smtClean="0"/>
              <a:t>Regularly scheduled management review meetings are conducted to act on problems and issues as they arise.</a:t>
            </a:r>
          </a:p>
        </p:txBody>
      </p:sp>
      <p:sp>
        <p:nvSpPr>
          <p:cNvPr id="7" name="Rectangle 6"/>
          <p:cNvSpPr/>
          <p:nvPr/>
        </p:nvSpPr>
        <p:spPr>
          <a:xfrm>
            <a:off x="284005" y="6214509"/>
            <a:ext cx="41221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000" b="1" dirty="0" smtClean="0">
                <a:solidFill>
                  <a:prstClr val="black"/>
                </a:solidFill>
              </a:rPr>
              <a:t>See also:  </a:t>
            </a:r>
            <a:r>
              <a:rPr lang="en-US" sz="1000" b="1" i="1" dirty="0" smtClean="0">
                <a:solidFill>
                  <a:prstClr val="black"/>
                </a:solidFill>
              </a:rPr>
              <a:t>Characteristics of Megaprojects</a:t>
            </a:r>
          </a:p>
          <a:p>
            <a:pPr lvl="0"/>
            <a:r>
              <a:rPr lang="en-US" sz="1000" b="1" dirty="0" smtClean="0">
                <a:solidFill>
                  <a:prstClr val="black"/>
                </a:solidFill>
              </a:rPr>
              <a:t>Conditions Essential to Success</a:t>
            </a:r>
          </a:p>
          <a:p>
            <a:pPr lvl="0"/>
            <a:r>
              <a:rPr lang="en-US" sz="1000" b="1" dirty="0" smtClean="0">
                <a:solidFill>
                  <a:prstClr val="black"/>
                </a:solidFill>
              </a:rPr>
              <a:t>Improving Project Management in the Department of Energy</a:t>
            </a:r>
          </a:p>
          <a:p>
            <a:pPr lvl="0"/>
            <a:r>
              <a:rPr lang="en-US" sz="1000" b="1" dirty="0" smtClean="0">
                <a:solidFill>
                  <a:prstClr val="black"/>
                </a:solidFill>
              </a:rPr>
              <a:t>National Research Council ISBN: 0-309-52033-9 (1999)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Managing </a:t>
            </a:r>
            <a:r>
              <a:rPr lang="en-US" dirty="0" err="1" smtClean="0"/>
              <a:t>Project</a:t>
            </a:r>
            <a:r>
              <a:rPr lang="en-US" b="1" u="sng" dirty="0" err="1" smtClean="0">
                <a:solidFill>
                  <a:srgbClr val="FF0000"/>
                </a:solidFill>
              </a:rPr>
              <a:t>S</a:t>
            </a:r>
            <a:r>
              <a:rPr lang="en-US" dirty="0" smtClean="0">
                <a:solidFill>
                  <a:srgbClr val="0B6F0B"/>
                </a:solidFill>
              </a:rPr>
              <a:t> is Another Part of Ownership</a:t>
            </a:r>
            <a:endParaRPr lang="en-US" b="1" u="sng" dirty="0">
              <a:solidFill>
                <a:srgbClr val="FF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EEA275D-5A49-48A8-817D-44C3EA0A3A2F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b="1989"/>
          <a:stretch>
            <a:fillRect/>
          </a:stretch>
        </p:blipFill>
        <p:spPr bwMode="auto">
          <a:xfrm>
            <a:off x="-7937" y="850900"/>
            <a:ext cx="9144000" cy="529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Oval 16"/>
          <p:cNvSpPr>
            <a:spLocks noChangeAspect="1"/>
          </p:cNvSpPr>
          <p:nvPr/>
        </p:nvSpPr>
        <p:spPr>
          <a:xfrm>
            <a:off x="3535254" y="166076"/>
            <a:ext cx="4572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9456"/>
            <a:ext cx="9144000" cy="598714"/>
          </a:xfrm>
        </p:spPr>
        <p:txBody>
          <a:bodyPr/>
          <a:lstStyle/>
          <a:p>
            <a:r>
              <a:rPr lang="en-US" sz="1800" dirty="0" smtClean="0"/>
              <a:t>Things to avoid:  Too many overlapping projects and long interludes between projects  </a:t>
            </a:r>
            <a:endParaRPr lang="en-US" sz="1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EEA275D-5A49-48A8-817D-44C3EA0A3A2F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5212" t="18800" r="32622" b="1964"/>
          <a:stretch>
            <a:fillRect/>
          </a:stretch>
        </p:blipFill>
        <p:spPr bwMode="auto">
          <a:xfrm>
            <a:off x="355600" y="1016000"/>
            <a:ext cx="7327900" cy="505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 l="85391" t="10184" r="5111"/>
          <a:stretch>
            <a:fillRect/>
          </a:stretch>
        </p:blipFill>
        <p:spPr bwMode="auto">
          <a:xfrm>
            <a:off x="7876931" y="865232"/>
            <a:ext cx="1076569" cy="5362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588" y="0"/>
            <a:ext cx="9144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EEA275D-5A49-48A8-817D-44C3EA0A3A2F}" type="slidenum">
              <a:rPr lang="en-US" smtClean="0">
                <a:solidFill>
                  <a:schemeClr val="bg1"/>
                </a:solidFill>
              </a:rPr>
              <a:pPr>
                <a:defRPr/>
              </a:pPr>
              <a:t>29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0" y="2634690"/>
            <a:ext cx="9144000" cy="1015663"/>
          </a:xfrm>
          <a:noFill/>
        </p:spPr>
        <p:txBody>
          <a:bodyPr>
            <a:spAutoFit/>
          </a:bodyPr>
          <a:lstStyle/>
          <a:p>
            <a:r>
              <a:rPr lang="en-US" sz="6000" dirty="0" smtClean="0">
                <a:solidFill>
                  <a:schemeClr val="bg1"/>
                </a:solidFill>
              </a:rPr>
              <a:t>The User</a:t>
            </a:r>
            <a:endParaRPr lang="en-US" sz="6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0" y="77855"/>
            <a:ext cx="9144000" cy="598714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Arial" charset="0"/>
                <a:cs typeface="Arial" charset="0"/>
              </a:rPr>
              <a:t>The Budget for Research and Facilities in the Office of Science</a:t>
            </a:r>
            <a:endParaRPr lang="en-US" dirty="0">
              <a:latin typeface="Arial" charset="0"/>
              <a:cs typeface="Arial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ctr">
              <a:defRPr/>
            </a:pPr>
            <a:fld id="{69DE7923-09E4-41C2-83EA-D1A09CA1BB7E}" type="slidenum">
              <a:rPr lang="en-US" smtClean="0"/>
              <a:pPr algn="ctr">
                <a:defRPr/>
              </a:pPr>
              <a:t>3</a:t>
            </a:fld>
            <a:endParaRPr lang="en-US" dirty="0"/>
          </a:p>
        </p:txBody>
      </p:sp>
      <p:graphicFrame>
        <p:nvGraphicFramePr>
          <p:cNvPr id="4" name="Chart 3"/>
          <p:cNvGraphicFramePr/>
          <p:nvPr/>
        </p:nvGraphicFramePr>
        <p:xfrm>
          <a:off x="889000" y="1397000"/>
          <a:ext cx="7121525" cy="4394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 Box 12"/>
          <p:cNvSpPr txBox="1">
            <a:spLocks noChangeArrowheads="1"/>
          </p:cNvSpPr>
          <p:nvPr/>
        </p:nvSpPr>
        <p:spPr bwMode="auto">
          <a:xfrm>
            <a:off x="6547218" y="3160059"/>
            <a:ext cx="1340432" cy="40011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Research</a:t>
            </a:r>
            <a:endParaRPr lang="en-US" sz="20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 Box 13"/>
          <p:cNvSpPr txBox="1">
            <a:spLocks noChangeArrowheads="1"/>
          </p:cNvSpPr>
          <p:nvPr/>
        </p:nvSpPr>
        <p:spPr bwMode="auto">
          <a:xfrm>
            <a:off x="165876" y="4572000"/>
            <a:ext cx="248978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0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Facility Operations</a:t>
            </a:r>
          </a:p>
        </p:txBody>
      </p: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114300" y="2514600"/>
            <a:ext cx="249459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0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Facility Construction</a:t>
            </a:r>
          </a:p>
        </p:txBody>
      </p:sp>
      <p:sp>
        <p:nvSpPr>
          <p:cNvPr id="8" name="Text Box 15"/>
          <p:cNvSpPr txBox="1">
            <a:spLocks noChangeArrowheads="1"/>
          </p:cNvSpPr>
          <p:nvPr/>
        </p:nvSpPr>
        <p:spPr bwMode="auto">
          <a:xfrm>
            <a:off x="-14042" y="1676400"/>
            <a:ext cx="310213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20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Major Items of </a:t>
            </a:r>
            <a:r>
              <a:rPr lang="en-US" sz="2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Equipment</a:t>
            </a:r>
            <a:endParaRPr lang="en-US" sz="20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 Box 16"/>
          <p:cNvSpPr txBox="1">
            <a:spLocks noChangeArrowheads="1"/>
          </p:cNvSpPr>
          <p:nvPr/>
        </p:nvSpPr>
        <p:spPr bwMode="auto">
          <a:xfrm>
            <a:off x="2979872" y="1219200"/>
            <a:ext cx="118173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All 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Other</a:t>
            </a: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 Box 18"/>
          <p:cNvSpPr txBox="1">
            <a:spLocks noChangeArrowheads="1"/>
          </p:cNvSpPr>
          <p:nvPr/>
        </p:nvSpPr>
        <p:spPr bwMode="auto">
          <a:xfrm>
            <a:off x="6340162" y="1134057"/>
            <a:ext cx="1764406" cy="369332"/>
          </a:xfrm>
          <a:prstGeom prst="rect">
            <a:avLst/>
          </a:prstGeom>
          <a:solidFill>
            <a:srgbClr val="FBF9B7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dirty="0" smtClean="0">
                <a:latin typeface="Arial" pitchFamily="34" charset="0"/>
                <a:cs typeface="Arial" pitchFamily="34" charset="0"/>
              </a:rPr>
              <a:t>Funding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= $5B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687913" y="2302654"/>
            <a:ext cx="173864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lnSpc>
                <a:spcPts val="2000"/>
              </a:lnSpc>
              <a:spcAft>
                <a:spcPts val="1800"/>
              </a:spcAft>
              <a:buClr>
                <a:schemeClr val="bg1"/>
              </a:buClr>
            </a:pPr>
            <a:r>
              <a:rPr lang="en-US" sz="1400" b="1" dirty="0" smtClean="0">
                <a:solidFill>
                  <a:schemeClr val="bg1"/>
                </a:solidFill>
                <a:cs typeface="Arial" pitchFamily="34" charset="0"/>
              </a:rPr>
              <a:t>Support for </a:t>
            </a:r>
            <a:r>
              <a:rPr lang="en-US" b="1" dirty="0" smtClean="0">
                <a:solidFill>
                  <a:schemeClr val="bg1"/>
                </a:solidFill>
                <a:cs typeface="Arial" pitchFamily="34" charset="0"/>
              </a:rPr>
              <a:t>25,000 </a:t>
            </a:r>
            <a:r>
              <a:rPr lang="en-US" sz="1400" b="1" dirty="0" smtClean="0">
                <a:solidFill>
                  <a:schemeClr val="bg1"/>
                </a:solidFill>
                <a:cs typeface="Arial" pitchFamily="34" charset="0"/>
              </a:rPr>
              <a:t>Ph.D.s, grad students, undergrads, engineers, and support staff</a:t>
            </a:r>
            <a:endParaRPr lang="en-US" sz="1400" b="1" dirty="0" smtClean="0">
              <a:solidFill>
                <a:schemeClr val="bg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823882" y="3667814"/>
            <a:ext cx="1749706" cy="13747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875" lvl="1" indent="-15875" defTabSz="914608">
              <a:lnSpc>
                <a:spcPts val="2000"/>
              </a:lnSpc>
              <a:spcAft>
                <a:spcPts val="1200"/>
              </a:spcAft>
              <a:buClr>
                <a:schemeClr val="bg1"/>
              </a:buClr>
            </a:pPr>
            <a:r>
              <a:rPr lang="en-US" sz="1400" b="1" dirty="0" smtClean="0">
                <a:solidFill>
                  <a:schemeClr val="bg1"/>
                </a:solidFill>
                <a:cs typeface="Arial" pitchFamily="34" charset="0"/>
              </a:rPr>
              <a:t>The world’s largest collection of  scientific user facilities with over </a:t>
            </a:r>
            <a:r>
              <a:rPr lang="en-US" b="1" dirty="0" smtClean="0">
                <a:solidFill>
                  <a:schemeClr val="bg1"/>
                </a:solidFill>
                <a:cs typeface="Arial" pitchFamily="34" charset="0"/>
              </a:rPr>
              <a:t>26,000</a:t>
            </a:r>
            <a:r>
              <a:rPr lang="en-US" sz="1400" b="1" dirty="0" smtClean="0">
                <a:solidFill>
                  <a:schemeClr val="bg1"/>
                </a:solidFill>
                <a:cs typeface="Arial" pitchFamily="34" charset="0"/>
              </a:rPr>
              <a:t> users /yr</a:t>
            </a:r>
            <a:endParaRPr lang="en-US" sz="1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Slide Number Placeholder 4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8CB904C-C2CC-4D36-954D-0F92051401C7}" type="slidenum">
              <a:rPr lang="en-US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en-US" smtClean="0">
              <a:latin typeface="Arial" charset="0"/>
              <a:cs typeface="Arial" charset="0"/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1406772" y="323564"/>
            <a:ext cx="7401445" cy="6665691"/>
            <a:chOff x="3790951" y="906117"/>
            <a:chExt cx="6553200" cy="5807074"/>
          </a:xfrm>
        </p:grpSpPr>
        <p:graphicFrame>
          <p:nvGraphicFramePr>
            <p:cNvPr id="5" name="Chart 4"/>
            <p:cNvGraphicFramePr/>
            <p:nvPr/>
          </p:nvGraphicFramePr>
          <p:xfrm>
            <a:off x="3790951" y="906117"/>
            <a:ext cx="6553200" cy="580707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9269" name="Text Box 99"/>
            <p:cNvSpPr txBox="1">
              <a:spLocks noChangeArrowheads="1"/>
            </p:cNvSpPr>
            <p:nvPr/>
          </p:nvSpPr>
          <p:spPr bwMode="auto">
            <a:xfrm>
              <a:off x="5718175" y="1909416"/>
              <a:ext cx="1400175" cy="250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1200" b="1">
                  <a:latin typeface="Calibri" pitchFamily="34" charset="0"/>
                </a:rPr>
                <a:t>FES</a:t>
              </a:r>
            </a:p>
          </p:txBody>
        </p:sp>
        <p:sp>
          <p:nvSpPr>
            <p:cNvPr id="9270" name="Rectangle 36"/>
            <p:cNvSpPr>
              <a:spLocks noChangeArrowheads="1"/>
            </p:cNvSpPr>
            <p:nvPr/>
          </p:nvSpPr>
          <p:spPr bwMode="auto">
            <a:xfrm>
              <a:off x="6818313" y="1572866"/>
              <a:ext cx="341312" cy="1539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</a:rPr>
                <a:t>SSRL</a:t>
              </a:r>
              <a:endParaRPr lang="en-US" sz="2800" b="1"/>
            </a:p>
          </p:txBody>
        </p:sp>
        <p:sp>
          <p:nvSpPr>
            <p:cNvPr id="9271" name="Rectangle 38"/>
            <p:cNvSpPr>
              <a:spLocks noChangeArrowheads="1"/>
            </p:cNvSpPr>
            <p:nvPr/>
          </p:nvSpPr>
          <p:spPr bwMode="auto">
            <a:xfrm>
              <a:off x="7715250" y="1915766"/>
              <a:ext cx="254000" cy="152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</a:rPr>
                <a:t>ALS</a:t>
              </a:r>
              <a:endParaRPr lang="en-US" sz="2800" b="1"/>
            </a:p>
          </p:txBody>
        </p:sp>
        <p:sp>
          <p:nvSpPr>
            <p:cNvPr id="9272" name="Rectangle 40"/>
            <p:cNvSpPr>
              <a:spLocks noChangeArrowheads="1"/>
            </p:cNvSpPr>
            <p:nvPr/>
          </p:nvSpPr>
          <p:spPr bwMode="auto">
            <a:xfrm>
              <a:off x="8599488" y="3174654"/>
              <a:ext cx="260350" cy="152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</a:rPr>
                <a:t>APS</a:t>
              </a:r>
              <a:endParaRPr lang="en-US" sz="2800" b="1"/>
            </a:p>
          </p:txBody>
        </p:sp>
        <p:sp>
          <p:nvSpPr>
            <p:cNvPr id="9273" name="Rectangle 42"/>
            <p:cNvSpPr>
              <a:spLocks noChangeArrowheads="1"/>
            </p:cNvSpPr>
            <p:nvPr/>
          </p:nvSpPr>
          <p:spPr bwMode="auto">
            <a:xfrm>
              <a:off x="8394700" y="4879629"/>
              <a:ext cx="338138" cy="152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</a:rPr>
                <a:t>NSLS</a:t>
              </a:r>
              <a:endParaRPr lang="en-US" sz="2800" b="1"/>
            </a:p>
          </p:txBody>
        </p:sp>
        <p:sp>
          <p:nvSpPr>
            <p:cNvPr id="9274" name="Rectangle 44"/>
            <p:cNvSpPr>
              <a:spLocks noChangeArrowheads="1"/>
            </p:cNvSpPr>
            <p:nvPr/>
          </p:nvSpPr>
          <p:spPr bwMode="auto">
            <a:xfrm>
              <a:off x="7926388" y="5419379"/>
              <a:ext cx="300037" cy="1539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</a:rPr>
                <a:t>HFIR</a:t>
              </a:r>
              <a:endParaRPr lang="en-US" sz="2800" b="1"/>
            </a:p>
          </p:txBody>
        </p:sp>
        <p:sp>
          <p:nvSpPr>
            <p:cNvPr id="9275" name="Rectangle 46"/>
            <p:cNvSpPr>
              <a:spLocks noChangeArrowheads="1"/>
            </p:cNvSpPr>
            <p:nvPr/>
          </p:nvSpPr>
          <p:spPr bwMode="auto">
            <a:xfrm>
              <a:off x="7683500" y="5563841"/>
              <a:ext cx="338138" cy="152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</a:rPr>
                <a:t>Lujan</a:t>
              </a:r>
              <a:endParaRPr lang="en-US" sz="2800" b="1"/>
            </a:p>
          </p:txBody>
        </p:sp>
        <p:sp>
          <p:nvSpPr>
            <p:cNvPr id="9276" name="Rectangle 48"/>
            <p:cNvSpPr>
              <a:spLocks noChangeArrowheads="1"/>
            </p:cNvSpPr>
            <p:nvPr/>
          </p:nvSpPr>
          <p:spPr bwMode="auto">
            <a:xfrm>
              <a:off x="7366000" y="5747991"/>
              <a:ext cx="260350" cy="152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</a:rPr>
                <a:t>SNS</a:t>
              </a:r>
              <a:endParaRPr lang="en-US" sz="2800" b="1"/>
            </a:p>
          </p:txBody>
        </p:sp>
        <p:sp>
          <p:nvSpPr>
            <p:cNvPr id="9277" name="Rectangle 50"/>
            <p:cNvSpPr>
              <a:spLocks noChangeArrowheads="1"/>
            </p:cNvSpPr>
            <p:nvPr/>
          </p:nvSpPr>
          <p:spPr bwMode="auto">
            <a:xfrm>
              <a:off x="6642100" y="5927379"/>
              <a:ext cx="430213" cy="152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</a:rPr>
                <a:t>NSRCs</a:t>
              </a:r>
              <a:endParaRPr lang="en-US" sz="2800" b="1"/>
            </a:p>
          </p:txBody>
        </p:sp>
        <p:sp>
          <p:nvSpPr>
            <p:cNvPr id="9278" name="Rectangle 52"/>
            <p:cNvSpPr>
              <a:spLocks noChangeArrowheads="1"/>
            </p:cNvSpPr>
            <p:nvPr/>
          </p:nvSpPr>
          <p:spPr bwMode="auto">
            <a:xfrm>
              <a:off x="5160963" y="5668616"/>
              <a:ext cx="444500" cy="1539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</a:rPr>
                <a:t>NERSC</a:t>
              </a:r>
              <a:endParaRPr lang="en-US" sz="2800" b="1"/>
            </a:p>
          </p:txBody>
        </p:sp>
        <p:sp>
          <p:nvSpPr>
            <p:cNvPr id="9279" name="Rectangle 54"/>
            <p:cNvSpPr>
              <a:spLocks noChangeArrowheads="1"/>
            </p:cNvSpPr>
            <p:nvPr/>
          </p:nvSpPr>
          <p:spPr bwMode="auto">
            <a:xfrm>
              <a:off x="4525963" y="5039966"/>
              <a:ext cx="346075" cy="152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</a:rPr>
                <a:t>OLCF</a:t>
              </a:r>
              <a:endParaRPr lang="en-US" sz="2800" b="1"/>
            </a:p>
          </p:txBody>
        </p:sp>
        <p:sp>
          <p:nvSpPr>
            <p:cNvPr id="9280" name="Rectangle 56"/>
            <p:cNvSpPr>
              <a:spLocks noChangeArrowheads="1"/>
            </p:cNvSpPr>
            <p:nvPr/>
          </p:nvSpPr>
          <p:spPr bwMode="auto">
            <a:xfrm>
              <a:off x="4387850" y="4873279"/>
              <a:ext cx="339725" cy="152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</a:rPr>
                <a:t>ALCF</a:t>
              </a:r>
              <a:endParaRPr lang="en-US" sz="2800" b="1"/>
            </a:p>
          </p:txBody>
        </p:sp>
        <p:sp>
          <p:nvSpPr>
            <p:cNvPr id="9281" name="Rectangle 58"/>
            <p:cNvSpPr>
              <a:spLocks noChangeArrowheads="1"/>
            </p:cNvSpPr>
            <p:nvPr/>
          </p:nvSpPr>
          <p:spPr bwMode="auto">
            <a:xfrm>
              <a:off x="4005263" y="4446241"/>
              <a:ext cx="539750" cy="1539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</a:rPr>
                <a:t>Tevatron</a:t>
              </a:r>
              <a:endParaRPr lang="en-US" sz="2800" b="1"/>
            </a:p>
          </p:txBody>
        </p:sp>
        <p:sp>
          <p:nvSpPr>
            <p:cNvPr id="9282" name="Rectangle 60"/>
            <p:cNvSpPr>
              <a:spLocks noChangeArrowheads="1"/>
            </p:cNvSpPr>
            <p:nvPr/>
          </p:nvSpPr>
          <p:spPr bwMode="auto">
            <a:xfrm>
              <a:off x="3838575" y="3793779"/>
              <a:ext cx="592138" cy="1539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</a:rPr>
                <a:t>B-Factory</a:t>
              </a:r>
              <a:endParaRPr lang="en-US" sz="2800" b="1"/>
            </a:p>
          </p:txBody>
        </p:sp>
        <p:sp>
          <p:nvSpPr>
            <p:cNvPr id="9283" name="Rectangle 62"/>
            <p:cNvSpPr>
              <a:spLocks noChangeArrowheads="1"/>
            </p:cNvSpPr>
            <p:nvPr/>
          </p:nvSpPr>
          <p:spPr bwMode="auto">
            <a:xfrm>
              <a:off x="4122738" y="3361979"/>
              <a:ext cx="311150" cy="152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000" b="1" dirty="0">
                  <a:solidFill>
                    <a:srgbClr val="000000"/>
                  </a:solidFill>
                </a:rPr>
                <a:t>RHIC</a:t>
              </a:r>
              <a:endParaRPr lang="en-US" sz="2800" b="1" dirty="0"/>
            </a:p>
          </p:txBody>
        </p:sp>
        <p:sp>
          <p:nvSpPr>
            <p:cNvPr id="9284" name="Rectangle 64"/>
            <p:cNvSpPr>
              <a:spLocks noChangeArrowheads="1"/>
            </p:cNvSpPr>
            <p:nvPr/>
          </p:nvSpPr>
          <p:spPr bwMode="auto">
            <a:xfrm>
              <a:off x="4238625" y="2734916"/>
              <a:ext cx="414338" cy="1539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</a:rPr>
                <a:t>TJNAF</a:t>
              </a:r>
              <a:endParaRPr lang="en-US" sz="2800" b="1"/>
            </a:p>
          </p:txBody>
        </p:sp>
        <p:sp>
          <p:nvSpPr>
            <p:cNvPr id="9285" name="Rectangle 66"/>
            <p:cNvSpPr>
              <a:spLocks noChangeArrowheads="1"/>
            </p:cNvSpPr>
            <p:nvPr/>
          </p:nvSpPr>
          <p:spPr bwMode="auto">
            <a:xfrm>
              <a:off x="4484688" y="2396779"/>
              <a:ext cx="392112" cy="1539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</a:rPr>
                <a:t>HRIBF</a:t>
              </a:r>
              <a:endParaRPr lang="en-US" sz="2800" b="1"/>
            </a:p>
          </p:txBody>
        </p:sp>
        <p:sp>
          <p:nvSpPr>
            <p:cNvPr id="9286" name="Rectangle 68"/>
            <p:cNvSpPr>
              <a:spLocks noChangeArrowheads="1"/>
            </p:cNvSpPr>
            <p:nvPr/>
          </p:nvSpPr>
          <p:spPr bwMode="auto">
            <a:xfrm>
              <a:off x="4614863" y="2214216"/>
              <a:ext cx="428625" cy="1539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</a:rPr>
                <a:t>ATLAS</a:t>
              </a:r>
              <a:endParaRPr lang="en-US" sz="2800" b="1"/>
            </a:p>
          </p:txBody>
        </p:sp>
        <p:sp>
          <p:nvSpPr>
            <p:cNvPr id="9287" name="Rectangle 70"/>
            <p:cNvSpPr>
              <a:spLocks noChangeArrowheads="1"/>
            </p:cNvSpPr>
            <p:nvPr/>
          </p:nvSpPr>
          <p:spPr bwMode="auto">
            <a:xfrm>
              <a:off x="4929188" y="1990379"/>
              <a:ext cx="352425" cy="152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</a:rPr>
                <a:t>EMSL</a:t>
              </a:r>
              <a:endParaRPr lang="en-US" sz="2800" b="1"/>
            </a:p>
          </p:txBody>
        </p:sp>
        <p:sp>
          <p:nvSpPr>
            <p:cNvPr id="9288" name="Rectangle 72"/>
            <p:cNvSpPr>
              <a:spLocks noChangeArrowheads="1"/>
            </p:cNvSpPr>
            <p:nvPr/>
          </p:nvSpPr>
          <p:spPr bwMode="auto">
            <a:xfrm>
              <a:off x="5397500" y="1753841"/>
              <a:ext cx="203200" cy="152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</a:rPr>
                <a:t>JGI</a:t>
              </a:r>
              <a:endParaRPr lang="en-US" sz="2800" b="1"/>
            </a:p>
          </p:txBody>
        </p:sp>
        <p:sp>
          <p:nvSpPr>
            <p:cNvPr id="9289" name="Rectangle 74"/>
            <p:cNvSpPr>
              <a:spLocks noChangeArrowheads="1"/>
            </p:cNvSpPr>
            <p:nvPr/>
          </p:nvSpPr>
          <p:spPr bwMode="auto">
            <a:xfrm>
              <a:off x="5773738" y="1601441"/>
              <a:ext cx="293687" cy="1539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</a:rPr>
                <a:t>ARM</a:t>
              </a:r>
              <a:endParaRPr lang="en-US" sz="2800" b="1"/>
            </a:p>
          </p:txBody>
        </p:sp>
        <p:sp>
          <p:nvSpPr>
            <p:cNvPr id="9290" name="Rectangle 76"/>
            <p:cNvSpPr>
              <a:spLocks noChangeArrowheads="1"/>
            </p:cNvSpPr>
            <p:nvPr/>
          </p:nvSpPr>
          <p:spPr bwMode="auto">
            <a:xfrm rot="16200000">
              <a:off x="6087268" y="1460948"/>
              <a:ext cx="334963" cy="152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</a:rPr>
                <a:t>DIII-D</a:t>
              </a:r>
              <a:endParaRPr lang="en-US" sz="2800" b="1"/>
            </a:p>
          </p:txBody>
        </p:sp>
        <p:sp>
          <p:nvSpPr>
            <p:cNvPr id="9291" name="Rectangle 78"/>
            <p:cNvSpPr>
              <a:spLocks noChangeArrowheads="1"/>
            </p:cNvSpPr>
            <p:nvPr/>
          </p:nvSpPr>
          <p:spPr bwMode="auto">
            <a:xfrm rot="16200000">
              <a:off x="6188075" y="1409354"/>
              <a:ext cx="441325" cy="152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</a:rPr>
                <a:t>Alcator</a:t>
              </a:r>
              <a:endParaRPr lang="en-US" sz="2800" b="1"/>
            </a:p>
          </p:txBody>
        </p:sp>
        <p:sp>
          <p:nvSpPr>
            <p:cNvPr id="9292" name="Rectangle 80"/>
            <p:cNvSpPr>
              <a:spLocks noChangeArrowheads="1"/>
            </p:cNvSpPr>
            <p:nvPr/>
          </p:nvSpPr>
          <p:spPr bwMode="auto">
            <a:xfrm rot="16200000">
              <a:off x="6391275" y="1456979"/>
              <a:ext cx="341313" cy="1539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</a:rPr>
                <a:t>NSTX</a:t>
              </a:r>
              <a:endParaRPr lang="en-US" sz="2800" b="1"/>
            </a:p>
          </p:txBody>
        </p:sp>
        <p:sp>
          <p:nvSpPr>
            <p:cNvPr id="9293" name="Text Box 92"/>
            <p:cNvSpPr txBox="1">
              <a:spLocks noChangeArrowheads="1"/>
            </p:cNvSpPr>
            <p:nvPr/>
          </p:nvSpPr>
          <p:spPr bwMode="auto">
            <a:xfrm>
              <a:off x="7204075" y="3388966"/>
              <a:ext cx="1025525" cy="250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n-US" sz="1200" b="1">
                  <a:solidFill>
                    <a:schemeClr val="bg1"/>
                  </a:solidFill>
                  <a:latin typeface="Calibri" pitchFamily="34" charset="0"/>
                </a:rPr>
                <a:t>Light Sources</a:t>
              </a:r>
            </a:p>
          </p:txBody>
        </p:sp>
        <p:sp>
          <p:nvSpPr>
            <p:cNvPr id="9294" name="Text Box 93"/>
            <p:cNvSpPr txBox="1">
              <a:spLocks noChangeArrowheads="1"/>
            </p:cNvSpPr>
            <p:nvPr/>
          </p:nvSpPr>
          <p:spPr bwMode="auto">
            <a:xfrm>
              <a:off x="6908800" y="4844704"/>
              <a:ext cx="830263" cy="4079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1200" b="1">
                  <a:latin typeface="Calibri" pitchFamily="34" charset="0"/>
                </a:rPr>
                <a:t>Neutron Sources</a:t>
              </a:r>
            </a:p>
          </p:txBody>
        </p:sp>
        <p:sp>
          <p:nvSpPr>
            <p:cNvPr id="9295" name="Text Box 94"/>
            <p:cNvSpPr txBox="1">
              <a:spLocks noChangeArrowheads="1"/>
            </p:cNvSpPr>
            <p:nvPr/>
          </p:nvSpPr>
          <p:spPr bwMode="auto">
            <a:xfrm>
              <a:off x="6356350" y="5149504"/>
              <a:ext cx="830263" cy="4079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1200" b="1">
                  <a:latin typeface="Calibri" pitchFamily="34" charset="0"/>
                </a:rPr>
                <a:t>Nano</a:t>
              </a:r>
            </a:p>
            <a:p>
              <a:pPr algn="ctr">
                <a:lnSpc>
                  <a:spcPct val="85000"/>
                </a:lnSpc>
              </a:pPr>
              <a:r>
                <a:rPr lang="en-US" sz="1200" b="1">
                  <a:latin typeface="Calibri" pitchFamily="34" charset="0"/>
                </a:rPr>
                <a:t>Centers</a:t>
              </a:r>
            </a:p>
          </p:txBody>
        </p:sp>
        <p:sp>
          <p:nvSpPr>
            <p:cNvPr id="9296" name="Text Box 95"/>
            <p:cNvSpPr txBox="1">
              <a:spLocks noChangeArrowheads="1"/>
            </p:cNvSpPr>
            <p:nvPr/>
          </p:nvSpPr>
          <p:spPr bwMode="auto">
            <a:xfrm>
              <a:off x="5308600" y="4835179"/>
              <a:ext cx="1133475" cy="4079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1200" b="1">
                  <a:latin typeface="Calibri" pitchFamily="34" charset="0"/>
                </a:rPr>
                <a:t>Computing</a:t>
              </a:r>
            </a:p>
            <a:p>
              <a:pPr algn="ctr">
                <a:lnSpc>
                  <a:spcPct val="85000"/>
                </a:lnSpc>
              </a:pPr>
              <a:r>
                <a:rPr lang="en-US" sz="1200" b="1">
                  <a:latin typeface="Calibri" pitchFamily="34" charset="0"/>
                </a:rPr>
                <a:t>Facilities</a:t>
              </a:r>
            </a:p>
          </p:txBody>
        </p:sp>
        <p:sp>
          <p:nvSpPr>
            <p:cNvPr id="9297" name="Text Box 96"/>
            <p:cNvSpPr txBox="1">
              <a:spLocks noChangeArrowheads="1"/>
            </p:cNvSpPr>
            <p:nvPr/>
          </p:nvSpPr>
          <p:spPr bwMode="auto">
            <a:xfrm>
              <a:off x="4584700" y="3873154"/>
              <a:ext cx="1400175" cy="4079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1200" b="1">
                  <a:latin typeface="Calibri" pitchFamily="34" charset="0"/>
                </a:rPr>
                <a:t>High energy physics facilities</a:t>
              </a:r>
            </a:p>
          </p:txBody>
        </p:sp>
        <p:sp>
          <p:nvSpPr>
            <p:cNvPr id="9298" name="Text Box 97"/>
            <p:cNvSpPr txBox="1">
              <a:spLocks noChangeArrowheads="1"/>
            </p:cNvSpPr>
            <p:nvPr/>
          </p:nvSpPr>
          <p:spPr bwMode="auto">
            <a:xfrm>
              <a:off x="4556125" y="2987329"/>
              <a:ext cx="1400175" cy="406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1200" b="1">
                  <a:latin typeface="Calibri" pitchFamily="34" charset="0"/>
                </a:rPr>
                <a:t>Nuclear physics</a:t>
              </a:r>
            </a:p>
            <a:p>
              <a:pPr algn="ctr">
                <a:lnSpc>
                  <a:spcPct val="85000"/>
                </a:lnSpc>
              </a:pPr>
              <a:r>
                <a:rPr lang="en-US" sz="1200" b="1">
                  <a:latin typeface="Calibri" pitchFamily="34" charset="0"/>
                </a:rPr>
                <a:t>facilities</a:t>
              </a:r>
            </a:p>
          </p:txBody>
        </p:sp>
        <p:sp>
          <p:nvSpPr>
            <p:cNvPr id="9299" name="Text Box 98"/>
            <p:cNvSpPr txBox="1">
              <a:spLocks noChangeArrowheads="1"/>
            </p:cNvSpPr>
            <p:nvPr/>
          </p:nvSpPr>
          <p:spPr bwMode="auto">
            <a:xfrm>
              <a:off x="5137150" y="2195166"/>
              <a:ext cx="1400175" cy="4079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1200" b="1">
                  <a:latin typeface="Calibri" pitchFamily="34" charset="0"/>
                </a:rPr>
                <a:t>Bio &amp; Enviro</a:t>
              </a:r>
            </a:p>
            <a:p>
              <a:pPr algn="ctr">
                <a:lnSpc>
                  <a:spcPct val="85000"/>
                </a:lnSpc>
              </a:pPr>
              <a:r>
                <a:rPr lang="en-US" sz="1200" b="1">
                  <a:latin typeface="Calibri" pitchFamily="34" charset="0"/>
                </a:rPr>
                <a:t>Facilities</a:t>
              </a:r>
            </a:p>
          </p:txBody>
        </p:sp>
        <p:sp>
          <p:nvSpPr>
            <p:cNvPr id="9300" name="Rectangle 42"/>
            <p:cNvSpPr>
              <a:spLocks noChangeArrowheads="1"/>
            </p:cNvSpPr>
            <p:nvPr/>
          </p:nvSpPr>
          <p:spPr bwMode="auto">
            <a:xfrm>
              <a:off x="8089900" y="5260629"/>
              <a:ext cx="334963" cy="1539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</a:rPr>
                <a:t>LCLS</a:t>
              </a:r>
              <a:endParaRPr lang="en-US" sz="2800" b="1"/>
            </a:p>
          </p:txBody>
        </p:sp>
      </p:grpSp>
      <p:sp>
        <p:nvSpPr>
          <p:cNvPr id="44" name="Rectangle 43"/>
          <p:cNvSpPr/>
          <p:nvPr/>
        </p:nvSpPr>
        <p:spPr>
          <a:xfrm>
            <a:off x="7118252" y="1209823"/>
            <a:ext cx="1681364" cy="46684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18" name="Title 2"/>
          <p:cNvSpPr>
            <a:spLocks noGrp="1"/>
          </p:cNvSpPr>
          <p:nvPr>
            <p:ph type="title"/>
          </p:nvPr>
        </p:nvSpPr>
        <p:spPr>
          <a:xfrm>
            <a:off x="0" y="-186177"/>
            <a:ext cx="9144000" cy="1143001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 smtClean="0">
                <a:latin typeface="Arial" charset="0"/>
                <a:cs typeface="Arial" charset="0"/>
              </a:rPr>
              <a:t>Users Come from all 50 States and D.C.</a:t>
            </a:r>
            <a:r>
              <a:rPr lang="en-US" sz="2300" dirty="0" smtClean="0">
                <a:latin typeface="Arial" charset="0"/>
                <a:cs typeface="Arial" charset="0"/>
              </a:rPr>
              <a:t/>
            </a:r>
            <a:br>
              <a:rPr lang="en-US" sz="2300" dirty="0" smtClean="0">
                <a:latin typeface="Arial" charset="0"/>
                <a:cs typeface="Arial" charset="0"/>
              </a:rPr>
            </a:br>
            <a:r>
              <a:rPr lang="en-US" sz="1600" dirty="0" smtClean="0">
                <a:latin typeface="Arial" charset="0"/>
                <a:cs typeface="Arial" charset="0"/>
              </a:rPr>
              <a:t>Creating a good user experience for both specialists and </a:t>
            </a:r>
            <a:br>
              <a:rPr lang="en-US" sz="1600" dirty="0" smtClean="0">
                <a:latin typeface="Arial" charset="0"/>
                <a:cs typeface="Arial" charset="0"/>
              </a:rPr>
            </a:br>
            <a:r>
              <a:rPr lang="en-US" sz="1600" dirty="0" smtClean="0">
                <a:latin typeface="Arial" charset="0"/>
                <a:cs typeface="Arial" charset="0"/>
              </a:rPr>
              <a:t>increasing numbers of non-specialists is one of the challenges</a:t>
            </a:r>
            <a:endParaRPr lang="en-US" sz="2000" i="1" dirty="0" smtClean="0">
              <a:latin typeface="Arial" charset="0"/>
              <a:cs typeface="Arial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2935272" y="6305784"/>
            <a:ext cx="32584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cs typeface="Arial" charset="0"/>
              </a:rPr>
              <a:t>It’s all about the users.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1166191" y="968375"/>
            <a:ext cx="7142922" cy="51809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  <a:defRPr/>
            </a:pP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2009 Prize in Chemistry</a:t>
            </a:r>
            <a:r>
              <a:rPr lang="en-US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Venkatraman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Ramakrishnan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, Thomas </a:t>
            </a:r>
            <a:r>
              <a:rPr lang="en-US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Steitz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, and </a:t>
            </a:r>
            <a:r>
              <a:rPr lang="en-US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Ada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Yonath</a:t>
            </a:r>
            <a:r>
              <a:rPr lang="en-US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) 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"for studies of the structure and function of the ribosome.”  </a:t>
            </a:r>
            <a:r>
              <a:rPr lang="en-US" sz="1600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Used all 4 light sources.</a:t>
            </a:r>
          </a:p>
          <a:p>
            <a:pPr>
              <a:spcAft>
                <a:spcPts val="800"/>
              </a:spcAft>
              <a:defRPr/>
            </a:pPr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spcAft>
                <a:spcPts val="800"/>
              </a:spcAft>
              <a:defRPr/>
            </a:pPr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spcAft>
                <a:spcPts val="800"/>
              </a:spcAft>
              <a:defRPr/>
            </a:pPr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spcAft>
                <a:spcPts val="800"/>
              </a:spcAft>
              <a:defRPr/>
            </a:pPr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spcAft>
                <a:spcPts val="800"/>
              </a:spcAft>
              <a:defRPr/>
            </a:pPr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spcAft>
                <a:spcPts val="800"/>
              </a:spcAft>
              <a:defRPr/>
            </a:pPr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spcAft>
                <a:spcPts val="800"/>
              </a:spcAft>
              <a:defRPr/>
            </a:pP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spcAft>
                <a:spcPts val="800"/>
              </a:spcAft>
              <a:defRPr/>
            </a:pP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2006 Prize in Chemistry</a:t>
            </a:r>
            <a:r>
              <a:rPr lang="en-US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Roger </a:t>
            </a:r>
            <a:r>
              <a:rPr lang="en-US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Kornberg 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"for his studies of the molecular basis of eukaryotic transcription.” </a:t>
            </a:r>
            <a:r>
              <a:rPr lang="en-US" sz="1600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Used </a:t>
            </a:r>
            <a:r>
              <a:rPr lang="en-US" sz="1600" i="1" dirty="0">
                <a:latin typeface="Arial" pitchFamily="34" charset="0"/>
                <a:cs typeface="Arial" pitchFamily="34" charset="0"/>
              </a:rPr>
              <a:t>SSRL macromolecular crystallography </a:t>
            </a:r>
            <a:r>
              <a:rPr lang="en-US" sz="1600" i="1" dirty="0" err="1">
                <a:latin typeface="Arial" pitchFamily="34" charset="0"/>
                <a:cs typeface="Arial" pitchFamily="34" charset="0"/>
              </a:rPr>
              <a:t>beamlines</a:t>
            </a:r>
            <a:r>
              <a:rPr lang="en-US" sz="1600" i="1" dirty="0">
                <a:latin typeface="Arial" pitchFamily="34" charset="0"/>
                <a:cs typeface="Arial" pitchFamily="34" charset="0"/>
              </a:rPr>
              <a:t>.</a:t>
            </a:r>
            <a:endParaRPr lang="en-US" sz="1600" i="1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spcAft>
                <a:spcPts val="800"/>
              </a:spcAft>
              <a:defRPr/>
            </a:pP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2003 Prize in Chemistry</a:t>
            </a:r>
            <a:r>
              <a:rPr lang="en-US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Roderick </a:t>
            </a:r>
            <a:r>
              <a:rPr lang="en-US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MacKinnon 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for “structural and mechanistic studies of ion channels.”  </a:t>
            </a:r>
            <a:r>
              <a:rPr lang="en-US" sz="1600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Used NSLS </a:t>
            </a:r>
            <a:r>
              <a:rPr lang="en-US" sz="16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beamlines</a:t>
            </a:r>
            <a:r>
              <a:rPr lang="en-US" sz="1600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i="1" dirty="0">
                <a:latin typeface="Arial" pitchFamily="34" charset="0"/>
                <a:cs typeface="Arial" pitchFamily="34" charset="0"/>
              </a:rPr>
              <a:t>X25 and X29.</a:t>
            </a:r>
            <a:endParaRPr lang="en-US" sz="1600" i="1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spcAft>
                <a:spcPts val="800"/>
              </a:spcAft>
              <a:defRPr/>
            </a:pP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388" name="Slide Number Placeholder 4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94DE02A-74F6-4923-94FF-C8D3CF2769ED}" type="slidenum">
              <a:rPr lang="en-US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en-US" smtClean="0">
              <a:latin typeface="Arial" charset="0"/>
              <a:cs typeface="Arial" charset="0"/>
            </a:endParaRPr>
          </a:p>
        </p:txBody>
      </p:sp>
      <p:grpSp>
        <p:nvGrpSpPr>
          <p:cNvPr id="2" name="Group 14"/>
          <p:cNvGrpSpPr/>
          <p:nvPr/>
        </p:nvGrpSpPr>
        <p:grpSpPr>
          <a:xfrm>
            <a:off x="2164453" y="2014331"/>
            <a:ext cx="4799220" cy="2057124"/>
            <a:chOff x="1111250" y="1643063"/>
            <a:chExt cx="6627813" cy="3011487"/>
          </a:xfrm>
        </p:grpSpPr>
        <p:grpSp>
          <p:nvGrpSpPr>
            <p:cNvPr id="3" name="Group 14"/>
            <p:cNvGrpSpPr>
              <a:grpSpLocks/>
            </p:cNvGrpSpPr>
            <p:nvPr/>
          </p:nvGrpSpPr>
          <p:grpSpPr bwMode="auto">
            <a:xfrm>
              <a:off x="3665538" y="1643063"/>
              <a:ext cx="1700212" cy="2986087"/>
              <a:chOff x="5754688" y="1622582"/>
              <a:chExt cx="1941512" cy="3053237"/>
            </a:xfrm>
          </p:grpSpPr>
          <p:pic>
            <p:nvPicPr>
              <p:cNvPr id="16397" name="Picture 2" descr="http://www.nsls.bnl.gov/newsroom/news/2009/images/10-Nobel_Prize-Steitz.jp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5754688" y="1622582"/>
                <a:ext cx="1941512" cy="2743200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sp>
            <p:nvSpPr>
              <p:cNvPr id="16398" name="Text Box 36"/>
              <p:cNvSpPr txBox="1">
                <a:spLocks noChangeArrowheads="1"/>
              </p:cNvSpPr>
              <p:nvPr/>
            </p:nvSpPr>
            <p:spPr bwMode="auto">
              <a:xfrm>
                <a:off x="5907088" y="4361020"/>
                <a:ext cx="1600201" cy="3147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/>
                <a:r>
                  <a:rPr lang="en-US" sz="1400">
                    <a:solidFill>
                      <a:srgbClr val="000000"/>
                    </a:solidFill>
                    <a:latin typeface="Arial Narrow" pitchFamily="34" charset="0"/>
                    <a:cs typeface="Arial" charset="0"/>
                  </a:rPr>
                  <a:t>Thomas Steitz</a:t>
                </a:r>
              </a:p>
            </p:txBody>
          </p:sp>
        </p:grpSp>
        <p:grpSp>
          <p:nvGrpSpPr>
            <p:cNvPr id="4" name="Group 11"/>
            <p:cNvGrpSpPr>
              <a:grpSpLocks/>
            </p:cNvGrpSpPr>
            <p:nvPr/>
          </p:nvGrpSpPr>
          <p:grpSpPr bwMode="auto">
            <a:xfrm>
              <a:off x="1111250" y="1643063"/>
              <a:ext cx="2500313" cy="2986087"/>
              <a:chOff x="935038" y="1622582"/>
              <a:chExt cx="2852737" cy="3053237"/>
            </a:xfrm>
          </p:grpSpPr>
          <p:pic>
            <p:nvPicPr>
              <p:cNvPr id="16395" name="Picture 4" descr="http://www.nsls.bnl.gov/newsroom/news/2009/images/10-Nobel_Prize-Ramakrishnan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390650" y="1622582"/>
                <a:ext cx="1941513" cy="2743200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sp>
            <p:nvSpPr>
              <p:cNvPr id="16396" name="Text Box 36"/>
              <p:cNvSpPr txBox="1">
                <a:spLocks noChangeArrowheads="1"/>
              </p:cNvSpPr>
              <p:nvPr/>
            </p:nvSpPr>
            <p:spPr bwMode="auto">
              <a:xfrm>
                <a:off x="935038" y="4361020"/>
                <a:ext cx="2852737" cy="3147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/>
                <a:r>
                  <a:rPr lang="en-US" sz="1400">
                    <a:solidFill>
                      <a:srgbClr val="000000"/>
                    </a:solidFill>
                    <a:latin typeface="Arial Narrow" pitchFamily="34" charset="0"/>
                    <a:cs typeface="Arial" charset="0"/>
                  </a:rPr>
                  <a:t>Venkatraman Ramakrishnan</a:t>
                </a:r>
              </a:p>
            </p:txBody>
          </p:sp>
        </p:grpSp>
        <p:grpSp>
          <p:nvGrpSpPr>
            <p:cNvPr id="5" name="Group 13"/>
            <p:cNvGrpSpPr>
              <a:grpSpLocks/>
            </p:cNvGrpSpPr>
            <p:nvPr/>
          </p:nvGrpSpPr>
          <p:grpSpPr bwMode="auto">
            <a:xfrm>
              <a:off x="5854700" y="1670050"/>
              <a:ext cx="1884363" cy="2984500"/>
              <a:chOff x="3468688" y="1622582"/>
              <a:chExt cx="2151062" cy="3053237"/>
            </a:xfrm>
          </p:grpSpPr>
          <p:sp>
            <p:nvSpPr>
              <p:cNvPr id="16393" name="Text Box 36"/>
              <p:cNvSpPr txBox="1">
                <a:spLocks noChangeArrowheads="1"/>
              </p:cNvSpPr>
              <p:nvPr/>
            </p:nvSpPr>
            <p:spPr bwMode="auto">
              <a:xfrm>
                <a:off x="3773488" y="4361020"/>
                <a:ext cx="1524000" cy="3147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/>
                <a:r>
                  <a:rPr lang="en-US" sz="1400">
                    <a:solidFill>
                      <a:srgbClr val="000000"/>
                    </a:solidFill>
                    <a:latin typeface="Arial Narrow" pitchFamily="34" charset="0"/>
                    <a:cs typeface="Arial" charset="0"/>
                  </a:rPr>
                  <a:t>Ada Yonath</a:t>
                </a:r>
              </a:p>
            </p:txBody>
          </p:sp>
          <p:pic>
            <p:nvPicPr>
              <p:cNvPr id="16394" name="Picture 11" descr="Ada.jpg"/>
              <p:cNvPicPr>
                <a:picLocks noChangeAspect="1"/>
              </p:cNvPicPr>
              <p:nvPr/>
            </p:nvPicPr>
            <p:blipFill>
              <a:blip r:embed="rId4" cstate="print"/>
              <a:srcRect l="9683" t="6087" b="11534"/>
              <a:stretch>
                <a:fillRect/>
              </a:stretch>
            </p:blipFill>
            <p:spPr bwMode="auto">
              <a:xfrm>
                <a:off x="3468688" y="1622582"/>
                <a:ext cx="2151062" cy="2743200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</p:pic>
        </p:grpSp>
      </p:grpSp>
      <p:sp>
        <p:nvSpPr>
          <p:cNvPr id="13" name="Title 2"/>
          <p:cNvSpPr txBox="1">
            <a:spLocks/>
          </p:cNvSpPr>
          <p:nvPr/>
        </p:nvSpPr>
        <p:spPr bwMode="auto">
          <a:xfrm>
            <a:off x="0" y="-146073"/>
            <a:ext cx="9144000" cy="11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anchor="ctr"/>
          <a:lstStyle/>
          <a:p>
            <a:pPr algn="ctr">
              <a:lnSpc>
                <a:spcPct val="85000"/>
              </a:lnSpc>
              <a:defRPr/>
            </a:pPr>
            <a:r>
              <a:rPr lang="en-US" sz="2400" dirty="0" smtClean="0">
                <a:solidFill>
                  <a:srgbClr val="106636"/>
                </a:solidFill>
                <a:ea typeface="+mj-ea"/>
                <a:cs typeface="Arial" charset="0"/>
              </a:rPr>
              <a:t>Non-traditional (Structural Biology) Users</a:t>
            </a:r>
            <a:br>
              <a:rPr lang="en-US" sz="2400" dirty="0" smtClean="0">
                <a:solidFill>
                  <a:srgbClr val="106636"/>
                </a:solidFill>
                <a:ea typeface="+mj-ea"/>
                <a:cs typeface="Arial" charset="0"/>
              </a:rPr>
            </a:br>
            <a:r>
              <a:rPr lang="en-US" dirty="0" smtClean="0">
                <a:solidFill>
                  <a:srgbClr val="106636"/>
                </a:solidFill>
                <a:ea typeface="+mj-ea"/>
                <a:cs typeface="Arial" charset="0"/>
              </a:rPr>
              <a:t>3 Nobel </a:t>
            </a:r>
            <a:r>
              <a:rPr lang="en-US" dirty="0">
                <a:solidFill>
                  <a:srgbClr val="106636"/>
                </a:solidFill>
                <a:ea typeface="+mj-ea"/>
                <a:cs typeface="Arial" charset="0"/>
              </a:rPr>
              <a:t>Prizes in 6 Years </a:t>
            </a:r>
            <a:r>
              <a:rPr lang="en-US" dirty="0" smtClean="0">
                <a:solidFill>
                  <a:srgbClr val="106636"/>
                </a:solidFill>
                <a:ea typeface="+mj-ea"/>
                <a:cs typeface="Arial" charset="0"/>
              </a:rPr>
              <a:t>in macromolecular crystallography with the synchrotrons</a:t>
            </a:r>
            <a:endParaRPr lang="en-US" sz="2400" i="1" dirty="0">
              <a:solidFill>
                <a:srgbClr val="106636"/>
              </a:solidFill>
              <a:ea typeface="+mj-ea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 bwMode="auto">
          <a:xfrm>
            <a:off x="0" y="11836"/>
            <a:ext cx="9144000" cy="757118"/>
          </a:xfrm>
        </p:spPr>
        <p:txBody>
          <a:bodyPr vert="horz" wrap="square" lIns="91429" tIns="45714" rIns="91429" bIns="45714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rgbClr val="014B32"/>
                </a:solidFill>
                <a:latin typeface="Arial" pitchFamily="34" charset="0"/>
              </a:rPr>
              <a:t>Outreach to non-traditional (industrial) users:</a:t>
            </a:r>
            <a:br>
              <a:rPr lang="en-US" sz="2400" dirty="0" smtClean="0">
                <a:solidFill>
                  <a:srgbClr val="014B32"/>
                </a:solidFill>
                <a:latin typeface="Arial" pitchFamily="34" charset="0"/>
              </a:rPr>
            </a:br>
            <a:r>
              <a:rPr lang="en-US" sz="2400" dirty="0" smtClean="0">
                <a:solidFill>
                  <a:srgbClr val="014B32"/>
                </a:solidFill>
                <a:latin typeface="Arial" pitchFamily="34" charset="0"/>
              </a:rPr>
              <a:t>X-ray, neutron, and electron scattering</a:t>
            </a:r>
          </a:p>
        </p:txBody>
      </p:sp>
      <p:grpSp>
        <p:nvGrpSpPr>
          <p:cNvPr id="2" name="Group 40"/>
          <p:cNvGrpSpPr/>
          <p:nvPr/>
        </p:nvGrpSpPr>
        <p:grpSpPr>
          <a:xfrm>
            <a:off x="1282983" y="995082"/>
            <a:ext cx="6575607" cy="4948517"/>
            <a:chOff x="1282983" y="1156447"/>
            <a:chExt cx="6575607" cy="4625789"/>
          </a:xfrm>
        </p:grpSpPr>
        <p:pic>
          <p:nvPicPr>
            <p:cNvPr id="5123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412669" y="1181868"/>
              <a:ext cx="1861487" cy="5427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24" name="Picture 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684518" y="1344497"/>
              <a:ext cx="1734113" cy="4788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25" name="Picture 9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282983" y="1763990"/>
              <a:ext cx="2351690" cy="4589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26" name="Picture 1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286338" y="4251017"/>
              <a:ext cx="739758" cy="4373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27" name="Picture 1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666561" y="1964406"/>
              <a:ext cx="810215" cy="3310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28" name="Picture 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 rot="10800000" flipH="1" flipV="1">
              <a:off x="6483925" y="1191657"/>
              <a:ext cx="1133588" cy="5170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895630" y="2747081"/>
              <a:ext cx="849906" cy="4138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13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530348" y="2224981"/>
              <a:ext cx="847727" cy="4871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5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5638973" y="1156447"/>
              <a:ext cx="690826" cy="618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5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4306496" y="3775001"/>
              <a:ext cx="962883" cy="4031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6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1282983" y="2299959"/>
              <a:ext cx="727904" cy="3128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10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5339795" y="3218935"/>
              <a:ext cx="656107" cy="5224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6881867" y="3230779"/>
              <a:ext cx="650053" cy="4414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3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4067255" y="3002788"/>
              <a:ext cx="987540" cy="5496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4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6119276" y="3190764"/>
              <a:ext cx="834380" cy="6592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6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6314368" y="2564954"/>
              <a:ext cx="1107698" cy="2322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Picture 9" descr="186HAL_sm.jpg"/>
            <p:cNvPicPr>
              <a:picLocks noChangeAspect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4702811" y="2027640"/>
              <a:ext cx="1408630" cy="2111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" name="Picture 7"/>
            <p:cNvPicPr>
              <a:picLocks noChangeAspect="1" noChangeArrowheads="1"/>
            </p:cNvPicPr>
            <p:nvPr/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5417792" y="2431499"/>
              <a:ext cx="522503" cy="6267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2508363" y="3381675"/>
              <a:ext cx="449946" cy="2724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9"/>
            <p:cNvPicPr>
              <a:picLocks noChangeAspect="1" noChangeArrowheads="1"/>
            </p:cNvPicPr>
            <p:nvPr/>
          </p:nvPicPr>
          <p:blipFill>
            <a:blip r:embed="rId21" cstate="print"/>
            <a:srcRect/>
            <a:stretch>
              <a:fillRect/>
            </a:stretch>
          </p:blipFill>
          <p:spPr bwMode="auto">
            <a:xfrm>
              <a:off x="5801940" y="4857756"/>
              <a:ext cx="564067" cy="4099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Picture 11"/>
            <p:cNvPicPr>
              <a:picLocks noChangeAspect="1" noChangeArrowheads="1"/>
            </p:cNvPicPr>
            <p:nvPr/>
          </p:nvPicPr>
          <p:blipFill>
            <a:blip r:embed="rId22" cstate="print"/>
            <a:srcRect/>
            <a:stretch>
              <a:fillRect/>
            </a:stretch>
          </p:blipFill>
          <p:spPr bwMode="auto">
            <a:xfrm>
              <a:off x="4612420" y="4883038"/>
              <a:ext cx="748908" cy="3424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" name="Picture 14"/>
            <p:cNvPicPr>
              <a:picLocks noChangeAspect="1" noChangeArrowheads="1"/>
            </p:cNvPicPr>
            <p:nvPr/>
          </p:nvPicPr>
          <p:blipFill>
            <a:blip r:embed="rId23" cstate="print"/>
            <a:srcRect/>
            <a:stretch>
              <a:fillRect/>
            </a:stretch>
          </p:blipFill>
          <p:spPr bwMode="auto">
            <a:xfrm>
              <a:off x="6799182" y="4001415"/>
              <a:ext cx="720972" cy="5794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" name="Picture 15"/>
            <p:cNvPicPr>
              <a:picLocks noChangeAspect="1" noChangeArrowheads="1"/>
            </p:cNvPicPr>
            <p:nvPr/>
          </p:nvPicPr>
          <p:blipFill>
            <a:blip r:embed="rId24" cstate="print"/>
            <a:srcRect/>
            <a:stretch>
              <a:fillRect/>
            </a:stretch>
          </p:blipFill>
          <p:spPr bwMode="auto">
            <a:xfrm>
              <a:off x="3668334" y="2371555"/>
              <a:ext cx="1374476" cy="2943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16"/>
            <p:cNvPicPr>
              <a:picLocks noChangeAspect="1" noChangeArrowheads="1"/>
            </p:cNvPicPr>
            <p:nvPr/>
          </p:nvPicPr>
          <p:blipFill>
            <a:blip r:embed="rId25" cstate="print"/>
            <a:srcRect/>
            <a:stretch>
              <a:fillRect/>
            </a:stretch>
          </p:blipFill>
          <p:spPr bwMode="auto">
            <a:xfrm>
              <a:off x="6595162" y="4859220"/>
              <a:ext cx="1263428" cy="3599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" name="Picture 17"/>
            <p:cNvPicPr>
              <a:picLocks noChangeAspect="1" noChangeArrowheads="1"/>
            </p:cNvPicPr>
            <p:nvPr/>
          </p:nvPicPr>
          <p:blipFill>
            <a:blip r:embed="rId26" cstate="print"/>
            <a:srcRect/>
            <a:stretch>
              <a:fillRect/>
            </a:stretch>
          </p:blipFill>
          <p:spPr bwMode="auto">
            <a:xfrm>
              <a:off x="5605031" y="3998871"/>
              <a:ext cx="742205" cy="5739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" name="Picture 18"/>
            <p:cNvPicPr>
              <a:picLocks noChangeAspect="1" noChangeArrowheads="1"/>
            </p:cNvPicPr>
            <p:nvPr/>
          </p:nvPicPr>
          <p:blipFill>
            <a:blip r:embed="rId27" cstate="print"/>
            <a:srcRect/>
            <a:stretch>
              <a:fillRect/>
            </a:stretch>
          </p:blipFill>
          <p:spPr bwMode="auto">
            <a:xfrm>
              <a:off x="2886788" y="3863372"/>
              <a:ext cx="1072554" cy="344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" name="Picture 2" descr="Rockwell Collins - Building Trust Every Day">
              <a:hlinkClick r:id="rId28"/>
            </p:cNvPr>
            <p:cNvPicPr>
              <a:picLocks noChangeAspect="1" noChangeArrowheads="1"/>
            </p:cNvPicPr>
            <p:nvPr/>
          </p:nvPicPr>
          <p:blipFill>
            <a:blip r:embed="rId29" cstate="print"/>
            <a:srcRect/>
            <a:stretch>
              <a:fillRect/>
            </a:stretch>
          </p:blipFill>
          <p:spPr bwMode="auto">
            <a:xfrm>
              <a:off x="1282984" y="3436728"/>
              <a:ext cx="963073" cy="3490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" name="Picture 4" descr="Boston Scientific">
              <a:hlinkClick r:id="rId30"/>
            </p:cNvPr>
            <p:cNvPicPr>
              <a:picLocks noChangeAspect="1" noChangeArrowheads="1"/>
            </p:cNvPicPr>
            <p:nvPr/>
          </p:nvPicPr>
          <p:blipFill>
            <a:blip r:embed="rId31" cstate="print"/>
            <a:srcRect/>
            <a:stretch>
              <a:fillRect/>
            </a:stretch>
          </p:blipFill>
          <p:spPr bwMode="auto">
            <a:xfrm rot="10800000" flipH="1" flipV="1">
              <a:off x="1435012" y="4080143"/>
              <a:ext cx="833441" cy="467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" name="Picture 6" descr="Sun Data Center Efficiency Resource Kit"/>
            <p:cNvPicPr>
              <a:picLocks noChangeAspect="1" noChangeArrowheads="1"/>
            </p:cNvPicPr>
            <p:nvPr/>
          </p:nvPicPr>
          <p:blipFill>
            <a:blip r:embed="rId32" cstate="print"/>
            <a:srcRect/>
            <a:stretch>
              <a:fillRect/>
            </a:stretch>
          </p:blipFill>
          <p:spPr bwMode="auto">
            <a:xfrm rot="10800000" flipH="1" flipV="1">
              <a:off x="3176057" y="3067971"/>
              <a:ext cx="738491" cy="613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" name="Picture 7"/>
            <p:cNvPicPr>
              <a:picLocks noChangeAspect="1" noChangeArrowheads="1"/>
            </p:cNvPicPr>
            <p:nvPr/>
          </p:nvPicPr>
          <p:blipFill>
            <a:blip r:embed="rId33" cstate="print"/>
            <a:srcRect/>
            <a:stretch>
              <a:fillRect/>
            </a:stretch>
          </p:blipFill>
          <p:spPr bwMode="auto">
            <a:xfrm>
              <a:off x="3544511" y="4715762"/>
              <a:ext cx="605207" cy="4415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" name="Picture 3"/>
            <p:cNvPicPr>
              <a:picLocks noChangeAspect="1" noChangeArrowheads="1"/>
            </p:cNvPicPr>
            <p:nvPr/>
          </p:nvPicPr>
          <p:blipFill>
            <a:blip r:embed="rId34" cstate="print"/>
            <a:srcRect/>
            <a:stretch>
              <a:fillRect/>
            </a:stretch>
          </p:blipFill>
          <p:spPr bwMode="auto">
            <a:xfrm>
              <a:off x="1282983" y="4799457"/>
              <a:ext cx="999352" cy="4697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" name="Picture 3"/>
            <p:cNvPicPr>
              <a:picLocks noChangeAspect="1" noChangeArrowheads="1"/>
            </p:cNvPicPr>
            <p:nvPr/>
          </p:nvPicPr>
          <p:blipFill>
            <a:blip r:embed="rId35" cstate="print"/>
            <a:srcRect/>
            <a:stretch>
              <a:fillRect/>
            </a:stretch>
          </p:blipFill>
          <p:spPr bwMode="auto">
            <a:xfrm>
              <a:off x="3880800" y="5426365"/>
              <a:ext cx="1485326" cy="3558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" name="Picture 4"/>
            <p:cNvPicPr>
              <a:picLocks noChangeAspect="1" noChangeArrowheads="1"/>
            </p:cNvPicPr>
            <p:nvPr/>
          </p:nvPicPr>
          <p:blipFill>
            <a:blip r:embed="rId36" cstate="print"/>
            <a:srcRect/>
            <a:stretch>
              <a:fillRect/>
            </a:stretch>
          </p:blipFill>
          <p:spPr bwMode="auto">
            <a:xfrm>
              <a:off x="1406959" y="5419338"/>
              <a:ext cx="2222606" cy="3400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7" name="Picture 5"/>
            <p:cNvPicPr>
              <a:picLocks noChangeAspect="1" noChangeArrowheads="1"/>
            </p:cNvPicPr>
            <p:nvPr/>
          </p:nvPicPr>
          <p:blipFill>
            <a:blip r:embed="rId37" cstate="print"/>
            <a:srcRect/>
            <a:stretch>
              <a:fillRect/>
            </a:stretch>
          </p:blipFill>
          <p:spPr bwMode="auto">
            <a:xfrm>
              <a:off x="5695114" y="5479617"/>
              <a:ext cx="825600" cy="2244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" name="Picture 6"/>
            <p:cNvPicPr>
              <a:picLocks noChangeAspect="1" noChangeArrowheads="1"/>
            </p:cNvPicPr>
            <p:nvPr/>
          </p:nvPicPr>
          <p:blipFill>
            <a:blip r:embed="rId38" cstate="print"/>
            <a:srcRect/>
            <a:stretch>
              <a:fillRect/>
            </a:stretch>
          </p:blipFill>
          <p:spPr bwMode="auto">
            <a:xfrm>
              <a:off x="2375961" y="4771203"/>
              <a:ext cx="833635" cy="560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" name="Picture 2"/>
            <p:cNvPicPr>
              <a:picLocks noChangeAspect="1" noChangeArrowheads="1"/>
            </p:cNvPicPr>
            <p:nvPr/>
          </p:nvPicPr>
          <p:blipFill>
            <a:blip r:embed="rId39" cstate="print"/>
            <a:srcRect/>
            <a:stretch>
              <a:fillRect/>
            </a:stretch>
          </p:blipFill>
          <p:spPr bwMode="auto">
            <a:xfrm>
              <a:off x="2534676" y="4369419"/>
              <a:ext cx="896996" cy="332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0" name="Picture 4"/>
            <p:cNvPicPr>
              <a:picLocks noChangeAspect="1" noChangeArrowheads="1"/>
            </p:cNvPicPr>
            <p:nvPr/>
          </p:nvPicPr>
          <p:blipFill>
            <a:blip r:embed="rId40" cstate="print"/>
            <a:srcRect/>
            <a:stretch>
              <a:fillRect/>
            </a:stretch>
          </p:blipFill>
          <p:spPr bwMode="auto">
            <a:xfrm>
              <a:off x="6801432" y="5426170"/>
              <a:ext cx="689835" cy="3560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3" name="Slide Number Placeholder 3"/>
          <p:cNvSpPr txBox="1">
            <a:spLocks/>
          </p:cNvSpPr>
          <p:nvPr/>
        </p:nvSpPr>
        <p:spPr>
          <a:xfrm>
            <a:off x="8413750" y="6351588"/>
            <a:ext cx="381000" cy="365125"/>
          </a:xfrm>
          <a:prstGeom prst="rect">
            <a:avLst/>
          </a:prstGeom>
        </p:spPr>
        <p:txBody>
          <a:bodyPr vert="horz" lIns="91429" tIns="45714" rIns="91429" bIns="45714" rtlCol="0" anchor="ctr"/>
          <a:lstStyle/>
          <a:p>
            <a:pPr marR="0" lvl="0" indent="0" algn="ctr">
              <a:lnSpc>
                <a:spcPct val="100000"/>
              </a:lnSpc>
              <a:buClrTx/>
              <a:buSzTx/>
              <a:buFontTx/>
              <a:buNone/>
              <a:tabLst/>
              <a:defRPr/>
            </a:pPr>
            <a:fld id="{8F7F0FD8-C4D8-4FC8-ACE5-C8022F3C3BAB}" type="slidenum">
              <a:rPr lang="en-US" sz="1100" smtClean="0">
                <a:solidFill>
                  <a:srgbClr val="106636"/>
                </a:solidFill>
                <a:latin typeface="Arial" pitchFamily="34" charset="0"/>
                <a:cs typeface="Arial" pitchFamily="34" charset="0"/>
              </a:rPr>
              <a:pPr marR="0" lvl="0" indent="0" algn="ctr">
                <a:lnSpc>
                  <a:spcPct val="100000"/>
                </a:lnSpc>
                <a:buClrTx/>
                <a:buSzTx/>
                <a:buFontTx/>
                <a:buNone/>
                <a:tabLst/>
                <a:defRPr/>
              </a:pPr>
              <a:t>32</a:t>
            </a:fld>
            <a:endParaRPr lang="en-US" sz="1100" dirty="0">
              <a:solidFill>
                <a:srgbClr val="106636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6894"/>
            <a:ext cx="9144001" cy="753223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dirty="0" smtClean="0">
                <a:solidFill>
                  <a:srgbClr val="014B32"/>
                </a:solidFill>
              </a:rPr>
              <a:t>Outreach to non-traditional (industrial) users:</a:t>
            </a:r>
            <a:br>
              <a:rPr lang="en-US" dirty="0" smtClean="0">
                <a:solidFill>
                  <a:srgbClr val="014B32"/>
                </a:solidFill>
              </a:rPr>
            </a:br>
            <a:r>
              <a:rPr lang="en-US" dirty="0" smtClean="0">
                <a:solidFill>
                  <a:srgbClr val="014B32"/>
                </a:solidFill>
              </a:rPr>
              <a:t>Applied mathematics and computing sciences</a:t>
            </a:r>
            <a:endParaRPr lang="en-US" dirty="0">
              <a:solidFill>
                <a:srgbClr val="014B32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94129" y="1555978"/>
            <a:ext cx="2218765" cy="4118681"/>
          </a:xfrm>
        </p:spPr>
        <p:txBody>
          <a:bodyPr>
            <a:noAutofit/>
          </a:bodyPr>
          <a:lstStyle/>
          <a:p>
            <a:pPr marL="176213" indent="-176213"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§"/>
              <a:tabLst>
                <a:tab pos="117475" algn="l"/>
              </a:tabLst>
            </a:pPr>
            <a:r>
              <a:rPr lang="en-US" sz="1800" b="0" dirty="0" smtClean="0">
                <a:solidFill>
                  <a:schemeClr val="tx1"/>
                </a:solidFill>
                <a:latin typeface="+mn-lt"/>
              </a:rPr>
              <a:t>MPICH – Message passing library</a:t>
            </a:r>
          </a:p>
          <a:p>
            <a:pPr marL="176213" indent="-176213"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§"/>
              <a:tabLst>
                <a:tab pos="117475" algn="l"/>
              </a:tabLst>
            </a:pPr>
            <a:r>
              <a:rPr lang="en-US" sz="1800" b="0" dirty="0" err="1" smtClean="0">
                <a:solidFill>
                  <a:schemeClr val="tx1"/>
                </a:solidFill>
                <a:latin typeface="+mn-lt"/>
              </a:rPr>
              <a:t>Fastbit</a:t>
            </a:r>
            <a:r>
              <a:rPr lang="en-US" sz="1800" b="0" dirty="0" smtClean="0">
                <a:solidFill>
                  <a:schemeClr val="tx1"/>
                </a:solidFill>
                <a:latin typeface="+mn-lt"/>
              </a:rPr>
              <a:t> – Search algorithm for large-scale datasets </a:t>
            </a:r>
          </a:p>
          <a:p>
            <a:pPr marL="176213" indent="-176213"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§"/>
              <a:tabLst>
                <a:tab pos="117475" algn="l"/>
              </a:tabLst>
            </a:pPr>
            <a:r>
              <a:rPr lang="en-US" sz="1800" b="0" dirty="0" smtClean="0">
                <a:solidFill>
                  <a:schemeClr val="tx1"/>
                </a:solidFill>
                <a:latin typeface="+mn-lt"/>
              </a:rPr>
              <a:t>OSCARS - On-demand virtual network circuits </a:t>
            </a:r>
          </a:p>
          <a:p>
            <a:pPr marL="176213" indent="-176213"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§"/>
              <a:tabLst>
                <a:tab pos="117475" algn="l"/>
              </a:tabLst>
            </a:pPr>
            <a:r>
              <a:rPr lang="en-US" sz="1800" b="0" i="1" dirty="0" err="1" smtClean="0">
                <a:solidFill>
                  <a:schemeClr val="tx1"/>
                </a:solidFill>
                <a:latin typeface="+mn-lt"/>
              </a:rPr>
              <a:t>perfSONAR</a:t>
            </a:r>
            <a:r>
              <a:rPr lang="en-US" sz="1800" b="0" i="1" dirty="0" smtClean="0">
                <a:solidFill>
                  <a:schemeClr val="tx1"/>
                </a:solidFill>
                <a:latin typeface="+mn-lt"/>
              </a:rPr>
              <a:t> - </a:t>
            </a:r>
            <a:r>
              <a:rPr lang="en-US" sz="1800" b="0" dirty="0" smtClean="0">
                <a:solidFill>
                  <a:schemeClr val="tx1"/>
                </a:solidFill>
                <a:latin typeface="+mn-lt"/>
              </a:rPr>
              <a:t>network performance monitoring	</a:t>
            </a:r>
          </a:p>
        </p:txBody>
      </p:sp>
      <p:grpSp>
        <p:nvGrpSpPr>
          <p:cNvPr id="3" name="Group 45"/>
          <p:cNvGrpSpPr/>
          <p:nvPr/>
        </p:nvGrpSpPr>
        <p:grpSpPr>
          <a:xfrm>
            <a:off x="2514600" y="887506"/>
            <a:ext cx="6683187" cy="5365376"/>
            <a:chOff x="3862316" y="1295400"/>
            <a:chExt cx="5668373" cy="5361296"/>
          </a:xfrm>
        </p:grpSpPr>
        <p:sp>
          <p:nvSpPr>
            <p:cNvPr id="45" name="Rectangle 44"/>
            <p:cNvSpPr/>
            <p:nvPr/>
          </p:nvSpPr>
          <p:spPr>
            <a:xfrm>
              <a:off x="3862316" y="6164244"/>
              <a:ext cx="5281684" cy="24565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7" name="Picture 26" descr="200px-QLogic_Logo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672180" y="5443184"/>
              <a:ext cx="904068" cy="533400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76800" y="4724401"/>
              <a:ext cx="1219200" cy="403476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4" cstate="print"/>
            <a:srcRect t="21221" b="22508"/>
            <a:stretch>
              <a:fillRect/>
            </a:stretch>
          </p:blipFill>
          <p:spPr>
            <a:xfrm>
              <a:off x="5531148" y="6172200"/>
              <a:ext cx="1936452" cy="381000"/>
            </a:xfrm>
            <a:prstGeom prst="rect">
              <a:avLst/>
            </a:prstGeom>
          </p:spPr>
        </p:pic>
        <p:pic>
          <p:nvPicPr>
            <p:cNvPr id="33" name="Picture 32" descr="internet2_logo1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121624" y="3581400"/>
              <a:ext cx="1136176" cy="843403"/>
            </a:xfrm>
            <a:prstGeom prst="rect">
              <a:avLst/>
            </a:prstGeom>
          </p:spPr>
        </p:pic>
        <p:pic>
          <p:nvPicPr>
            <p:cNvPr id="9" name="Picture 8" descr="roguewavelogo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509165" y="1828800"/>
              <a:ext cx="872836" cy="685800"/>
            </a:xfrm>
            <a:prstGeom prst="rect">
              <a:avLst/>
            </a:prstGeom>
          </p:spPr>
        </p:pic>
        <p:pic>
          <p:nvPicPr>
            <p:cNvPr id="11" name="Picture 10" descr="150px-Tux_svg.pn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324601" y="2057400"/>
              <a:ext cx="1428751" cy="1676400"/>
            </a:xfrm>
            <a:prstGeom prst="rect">
              <a:avLst/>
            </a:prstGeom>
          </p:spPr>
        </p:pic>
        <p:pic>
          <p:nvPicPr>
            <p:cNvPr id="13" name="Picture 12" descr="Cray_logo.pn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429250" y="5257800"/>
              <a:ext cx="1809751" cy="285750"/>
            </a:xfrm>
            <a:prstGeom prst="rect">
              <a:avLst/>
            </a:prstGeom>
          </p:spPr>
        </p:pic>
        <p:pic>
          <p:nvPicPr>
            <p:cNvPr id="14" name="Picture 13" descr="200px-Nvidia_logo_svg.png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213444" y="2956560"/>
              <a:ext cx="1462301" cy="1169841"/>
            </a:xfrm>
            <a:prstGeom prst="rect">
              <a:avLst/>
            </a:prstGeom>
          </p:spPr>
        </p:pic>
        <p:pic>
          <p:nvPicPr>
            <p:cNvPr id="15" name="Picture 14" descr="250px-Yahoo_Logo_svg.png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055586" y="4343401"/>
              <a:ext cx="1735614" cy="333238"/>
            </a:xfrm>
            <a:prstGeom prst="rect">
              <a:avLst/>
            </a:prstGeom>
          </p:spPr>
        </p:pic>
        <p:pic>
          <p:nvPicPr>
            <p:cNvPr id="16" name="Picture 15" descr="200px-IBM_logo_svg.png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267201" y="1813560"/>
              <a:ext cx="1181100" cy="472440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6705602" y="2860344"/>
              <a:ext cx="7232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askerville Old Face" pitchFamily="18" charset="0"/>
                </a:rPr>
                <a:t>Linux</a:t>
              </a:r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Baskerville Old Face" pitchFamily="18" charset="0"/>
              </a:endParaRPr>
            </a:p>
          </p:txBody>
        </p:sp>
        <p:pic>
          <p:nvPicPr>
            <p:cNvPr id="22" name="Picture 21" descr="250px-AMD_Logo_svg.png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467600" y="6143549"/>
              <a:ext cx="1524000" cy="316992"/>
            </a:xfrm>
            <a:prstGeom prst="rect">
              <a:avLst/>
            </a:prstGeom>
          </p:spPr>
        </p:pic>
        <p:pic>
          <p:nvPicPr>
            <p:cNvPr id="25" name="Picture 24" descr="pic_header_logo.jpg"/>
            <p:cNvPicPr>
              <a:picLocks noChangeAspect="1"/>
            </p:cNvPicPr>
            <p:nvPr/>
          </p:nvPicPr>
          <p:blipFill>
            <a:blip r:embed="rId13" cstate="print"/>
            <a:srcRect l="9174" r="59174"/>
            <a:stretch>
              <a:fillRect/>
            </a:stretch>
          </p:blipFill>
          <p:spPr>
            <a:xfrm>
              <a:off x="7829549" y="2667000"/>
              <a:ext cx="1314451" cy="457200"/>
            </a:xfrm>
            <a:prstGeom prst="rect">
              <a:avLst/>
            </a:prstGeom>
          </p:spPr>
        </p:pic>
        <p:pic>
          <p:nvPicPr>
            <p:cNvPr id="20" name="Picture 19" descr="100px-Matlab_Logo.png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8458201" y="2202179"/>
              <a:ext cx="685801" cy="617221"/>
            </a:xfrm>
            <a:prstGeom prst="rect">
              <a:avLst/>
            </a:prstGeom>
          </p:spPr>
        </p:pic>
        <p:pic>
          <p:nvPicPr>
            <p:cNvPr id="4098" name="Picture 2" descr="Logo for NetEffect Inc.">
              <a:hlinkClick r:id="rId15"/>
            </p:cNvPr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6746544" y="3845257"/>
              <a:ext cx="1295400" cy="358506"/>
            </a:xfrm>
            <a:prstGeom prst="rect">
              <a:avLst/>
            </a:prstGeom>
            <a:noFill/>
          </p:spPr>
        </p:pic>
        <p:pic>
          <p:nvPicPr>
            <p:cNvPr id="29" name="Picture 28" descr="logo_aws.gif"/>
            <p:cNvPicPr>
              <a:picLocks noChangeAspect="1"/>
            </p:cNvPicPr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962400" y="2514601"/>
              <a:ext cx="1371600" cy="501805"/>
            </a:xfrm>
            <a:prstGeom prst="rect">
              <a:avLst/>
            </a:prstGeom>
          </p:spPr>
        </p:pic>
        <p:pic>
          <p:nvPicPr>
            <p:cNvPr id="31" name="Picture 30" descr="absoft.jpg"/>
            <p:cNvPicPr>
              <a:picLocks noChangeAspect="1"/>
            </p:cNvPicPr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6477000" y="1447800"/>
              <a:ext cx="1447800" cy="289560"/>
            </a:xfrm>
            <a:prstGeom prst="rect">
              <a:avLst/>
            </a:prstGeom>
          </p:spPr>
        </p:pic>
        <p:pic>
          <p:nvPicPr>
            <p:cNvPr id="24" name="Picture 23" descr="python-logo.gif"/>
            <p:cNvPicPr>
              <a:picLocks noChangeAspect="1"/>
            </p:cNvPicPr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3933825" y="5980421"/>
              <a:ext cx="2009775" cy="676275"/>
            </a:xfrm>
            <a:prstGeom prst="rect">
              <a:avLst/>
            </a:prstGeom>
          </p:spPr>
        </p:pic>
        <p:pic>
          <p:nvPicPr>
            <p:cNvPr id="30" name="Picture 29" descr="logo-top-m.gif"/>
            <p:cNvPicPr>
              <a:picLocks noChangeAspect="1"/>
            </p:cNvPicPr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6210300" y="4705350"/>
              <a:ext cx="1409700" cy="400050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7696201" y="5371896"/>
              <a:ext cx="1447801" cy="727771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7535333" y="5029200"/>
              <a:ext cx="1608667" cy="304800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4080681" y="3276600"/>
              <a:ext cx="1231712" cy="339952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5361296" y="2625726"/>
              <a:ext cx="1295400" cy="269875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4643717" y="1371600"/>
              <a:ext cx="1680883" cy="228600"/>
            </a:xfrm>
            <a:prstGeom prst="rect">
              <a:avLst/>
            </a:prstGeom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8077200" y="1295400"/>
              <a:ext cx="1066800" cy="497150"/>
            </a:xfrm>
            <a:prstGeom prst="rect">
              <a:avLst/>
            </a:prstGeom>
          </p:spPr>
        </p:pic>
        <p:pic>
          <p:nvPicPr>
            <p:cNvPr id="10" name="Picture 9" descr="250px-Cisco_logo_svg.png"/>
            <p:cNvPicPr>
              <a:picLocks noChangeAspect="1"/>
            </p:cNvPicPr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7772400" y="4191001"/>
              <a:ext cx="1371600" cy="724205"/>
            </a:xfrm>
            <a:prstGeom prst="rect">
              <a:avLst/>
            </a:prstGeom>
          </p:spPr>
        </p:pic>
        <p:pic>
          <p:nvPicPr>
            <p:cNvPr id="26" name="Picture 25" descr="miricom.png"/>
            <p:cNvPicPr>
              <a:picLocks noChangeAspect="1"/>
            </p:cNvPicPr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7391400" y="5410200"/>
              <a:ext cx="1131571" cy="228600"/>
            </a:xfrm>
            <a:prstGeom prst="rect">
              <a:avLst/>
            </a:prstGeom>
          </p:spPr>
        </p:pic>
        <p:pic>
          <p:nvPicPr>
            <p:cNvPr id="48" name="Picture 47" descr="The_Microsoft_logo_&amp;_slogan.png"/>
            <p:cNvPicPr>
              <a:picLocks noChangeAspect="1"/>
            </p:cNvPicPr>
            <p:nvPr/>
          </p:nvPicPr>
          <p:blipFill>
            <a:blip r:embed="rId29" cstate="print"/>
            <a:srcRect r="36759" b="-941"/>
            <a:stretch>
              <a:fillRect/>
            </a:stretch>
          </p:blipFill>
          <p:spPr>
            <a:xfrm>
              <a:off x="5691116" y="5710509"/>
              <a:ext cx="1897039" cy="309190"/>
            </a:xfrm>
            <a:prstGeom prst="rect">
              <a:avLst/>
            </a:prstGeom>
          </p:spPr>
        </p:pic>
        <p:pic>
          <p:nvPicPr>
            <p:cNvPr id="49" name="Picture 48" descr="293px-Intel-logo_svg.png"/>
            <p:cNvPicPr>
              <a:picLocks noChangeAspect="1"/>
            </p:cNvPicPr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5581934" y="1764973"/>
              <a:ext cx="1146412" cy="759058"/>
            </a:xfrm>
            <a:prstGeom prst="rect">
              <a:avLst/>
            </a:prstGeom>
          </p:spPr>
        </p:pic>
        <p:pic>
          <p:nvPicPr>
            <p:cNvPr id="50" name="Picture 49" descr="267px-Dell_svg.png"/>
            <p:cNvPicPr>
              <a:picLocks noChangeAspect="1"/>
            </p:cNvPicPr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3957850" y="4843824"/>
              <a:ext cx="862154" cy="862154"/>
            </a:xfrm>
            <a:prstGeom prst="rect">
              <a:avLst/>
            </a:prstGeom>
          </p:spPr>
        </p:pic>
        <p:pic>
          <p:nvPicPr>
            <p:cNvPr id="51" name="Picture 50" descr="HP_D_B_RGB_72_MX+space.png"/>
            <p:cNvPicPr>
              <a:picLocks noChangeAspect="1"/>
            </p:cNvPicPr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7529016" y="2875132"/>
              <a:ext cx="2001673" cy="1501255"/>
            </a:xfrm>
            <a:prstGeom prst="rect">
              <a:avLst/>
            </a:prstGeom>
          </p:spPr>
        </p:pic>
        <p:pic>
          <p:nvPicPr>
            <p:cNvPr id="52" name="Picture 51" descr="642px-Netgearlogo_svg.png"/>
            <p:cNvPicPr>
              <a:picLocks noChangeAspect="1"/>
            </p:cNvPicPr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6033543" y="4335443"/>
              <a:ext cx="1500447" cy="193983"/>
            </a:xfrm>
            <a:prstGeom prst="rect">
              <a:avLst/>
            </a:prstGeom>
          </p:spPr>
        </p:pic>
      </p:grpSp>
      <p:sp>
        <p:nvSpPr>
          <p:cNvPr id="39" name="Rectangle 38"/>
          <p:cNvSpPr/>
          <p:nvPr/>
        </p:nvSpPr>
        <p:spPr>
          <a:xfrm>
            <a:off x="40341" y="1465729"/>
            <a:ext cx="2326341" cy="418203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44" name="Slide Number Placeholder 3"/>
          <p:cNvSpPr txBox="1">
            <a:spLocks/>
          </p:cNvSpPr>
          <p:nvPr/>
        </p:nvSpPr>
        <p:spPr>
          <a:xfrm>
            <a:off x="8413750" y="6351588"/>
            <a:ext cx="381000" cy="365125"/>
          </a:xfrm>
          <a:prstGeom prst="rect">
            <a:avLst/>
          </a:prstGeom>
        </p:spPr>
        <p:txBody>
          <a:bodyPr vert="horz" lIns="91429" tIns="45714" rIns="91429" bIns="45714" rtlCol="0" anchor="ctr"/>
          <a:lstStyle/>
          <a:p>
            <a:pPr marR="0" lvl="0" indent="0" algn="ctr">
              <a:lnSpc>
                <a:spcPct val="100000"/>
              </a:lnSpc>
              <a:buClrTx/>
              <a:buSzTx/>
              <a:buFontTx/>
              <a:buNone/>
              <a:tabLst/>
              <a:defRPr/>
            </a:pPr>
            <a:fld id="{8F7F0FD8-C4D8-4FC8-ACE5-C8022F3C3BAB}" type="slidenum">
              <a:rPr lang="en-US" sz="1100" smtClean="0">
                <a:solidFill>
                  <a:srgbClr val="106636"/>
                </a:solidFill>
                <a:latin typeface="Arial" pitchFamily="34" charset="0"/>
                <a:cs typeface="Arial" pitchFamily="34" charset="0"/>
              </a:rPr>
              <a:pPr marR="0" lvl="0" indent="0" algn="ctr">
                <a:lnSpc>
                  <a:spcPct val="100000"/>
                </a:lnSpc>
                <a:buClrTx/>
                <a:buSzTx/>
                <a:buFontTx/>
                <a:buNone/>
                <a:tabLst/>
                <a:defRPr/>
              </a:pPr>
              <a:t>33</a:t>
            </a:fld>
            <a:endParaRPr lang="en-US" sz="1100" dirty="0">
              <a:solidFill>
                <a:srgbClr val="106636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5505231" y="993495"/>
            <a:ext cx="3287277" cy="5412548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/>
          <a:p>
            <a:pPr lvl="0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400" b="1" dirty="0">
                <a:latin typeface="Arial" pitchFamily="34" charset="0"/>
                <a:cs typeface="Arial" pitchFamily="34" charset="0"/>
              </a:rPr>
              <a:t>GE 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determined the effects of unsteady flow interactions between blade rows on the efficiency of 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turbines.</a:t>
            </a:r>
          </a:p>
          <a:p>
            <a:pPr lvl="0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defRPr/>
            </a:pPr>
            <a:endParaRPr lang="en-US" sz="1400" dirty="0">
              <a:latin typeface="Arial" pitchFamily="34" charset="0"/>
              <a:cs typeface="Arial" pitchFamily="34" charset="0"/>
            </a:endParaRPr>
          </a:p>
          <a:p>
            <a:pPr lvl="0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defRPr/>
            </a:pPr>
            <a:endParaRPr lang="en-US" sz="1400" dirty="0">
              <a:latin typeface="Arial" pitchFamily="34" charset="0"/>
              <a:cs typeface="Arial" pitchFamily="34" charset="0"/>
            </a:endParaRPr>
          </a:p>
          <a:p>
            <a:pPr lvl="0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400" b="1" dirty="0" err="1" smtClean="0">
                <a:latin typeface="Arial" pitchFamily="34" charset="0"/>
                <a:cs typeface="Arial" pitchFamily="34" charset="0"/>
                <a:sym typeface="Arial" pitchFamily="34" charset="0"/>
              </a:rPr>
              <a:t>Ramgen</a:t>
            </a:r>
            <a:r>
              <a:rPr lang="en-US" sz="1400" b="1" dirty="0" smtClean="0">
                <a:latin typeface="Arial" pitchFamily="34" charset="0"/>
                <a:cs typeface="Arial" pitchFamily="34" charset="0"/>
                <a:sym typeface="Arial" pitchFamily="34" charset="0"/>
              </a:rPr>
              <a:t> </a:t>
            </a:r>
            <a:r>
              <a:rPr lang="en-US" sz="1400" dirty="0">
                <a:latin typeface="Arial" pitchFamily="34" charset="0"/>
                <a:cs typeface="Arial" pitchFamily="34" charset="0"/>
                <a:sym typeface="Arial" pitchFamily="34" charset="0"/>
              </a:rPr>
              <a:t>used computational fluid dynamics with shock compression to expedite design-cycle </a:t>
            </a:r>
            <a:r>
              <a:rPr lang="en-US" sz="1400" dirty="0" smtClean="0">
                <a:latin typeface="Arial" pitchFamily="34" charset="0"/>
                <a:cs typeface="Arial" pitchFamily="34" charset="0"/>
                <a:sym typeface="Arial" pitchFamily="34" charset="0"/>
              </a:rPr>
              <a:t>analysis.</a:t>
            </a:r>
          </a:p>
          <a:p>
            <a:pPr marR="0" lvl="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</a:rPr>
              <a:t>Boeing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demonstrated the effectiveness of computational fluid dynamics simulation tools and used them in designing their next generation of aircraft.</a:t>
            </a:r>
          </a:p>
          <a:p>
            <a:pPr marR="0" lvl="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endParaRPr kumimoji="0" lang="en-US" sz="105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GM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 accelerated materials research by at least a year to help meet fuel economy and emissions standards.</a:t>
            </a:r>
          </a:p>
          <a:p>
            <a:pPr marR="0" lvl="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>
              <a:lnSpc>
                <a:spcPct val="9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United Technologies </a:t>
            </a:r>
            <a:r>
              <a:rPr lang="en-US" sz="1400" b="0" dirty="0" smtClean="0">
                <a:latin typeface="Arial" pitchFamily="34" charset="0"/>
                <a:cs typeface="Arial" pitchFamily="34" charset="0"/>
              </a:rPr>
              <a:t>studies of nickel and platinum are demonstrating  that the less expensive nickel can be used as a catalyst to produce hydrogen.</a:t>
            </a:r>
          </a:p>
          <a:p>
            <a:pPr marR="0" lvl="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rgbClr val="146737"/>
              </a:solidFill>
              <a:effectLst/>
              <a:uLnTx/>
              <a:uFillTx/>
              <a:latin typeface="Arial" pitchFamily="34" charset="0"/>
              <a:ea typeface="Arial Narrow" pitchFamily="34" charset="0"/>
              <a:cs typeface="Arial" pitchFamily="34" charset="0"/>
              <a:sym typeface="Arial Narrow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rgbClr val="146737"/>
              </a:solidFill>
              <a:effectLst/>
              <a:uLnTx/>
              <a:uFillTx/>
              <a:latin typeface="Arial" pitchFamily="34" charset="0"/>
              <a:cs typeface="Arial" pitchFamily="34" charset="0"/>
              <a:sym typeface="Arial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20000"/>
              <a:tabLst/>
              <a:defRPr/>
            </a:pP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rgbClr val="146737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20000"/>
              <a:tabLst/>
              <a:defRPr/>
            </a:pP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rgbClr val="146737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rgbClr val="146737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rgbClr val="146737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rgbClr val="146737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rgbClr val="146737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19649" y="886685"/>
            <a:ext cx="2514600" cy="956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print"/>
          <a:srcRect r="22946"/>
          <a:stretch>
            <a:fillRect/>
          </a:stretch>
        </p:blipFill>
        <p:spPr bwMode="auto">
          <a:xfrm>
            <a:off x="1395161" y="784555"/>
            <a:ext cx="1143000" cy="1135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7"/>
          <p:cNvPicPr>
            <a:picLocks noChangeArrowheads="1"/>
          </p:cNvPicPr>
          <p:nvPr/>
        </p:nvPicPr>
        <p:blipFill>
          <a:blip r:embed="rId4" cstate="print"/>
          <a:srcRect l="26237" t="3984" r="47984" b="48648"/>
          <a:stretch>
            <a:fillRect/>
          </a:stretch>
        </p:blipFill>
        <p:spPr bwMode="auto">
          <a:xfrm>
            <a:off x="3053314" y="2300300"/>
            <a:ext cx="944192" cy="609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1" name="Picture 19"/>
          <p:cNvPicPr>
            <a:picLocks noChangeArrowheads="1"/>
          </p:cNvPicPr>
          <p:nvPr/>
        </p:nvPicPr>
        <p:blipFill>
          <a:blip r:embed="rId5" cstate="print"/>
          <a:srcRect l="3979" t="23817" r="60001" b="37512"/>
          <a:stretch>
            <a:fillRect/>
          </a:stretch>
        </p:blipFill>
        <p:spPr bwMode="auto">
          <a:xfrm>
            <a:off x="4116870" y="2322616"/>
            <a:ext cx="1117379" cy="56105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2" name="Picture 20"/>
          <p:cNvPicPr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95161" y="2300299"/>
            <a:ext cx="1437640" cy="60991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3" name="Picture 6" descr="cfl3d_777cryo"/>
          <p:cNvPicPr>
            <a:picLocks noChangeAspect="1" noChangeArrowheads="1"/>
          </p:cNvPicPr>
          <p:nvPr/>
        </p:nvPicPr>
        <p:blipFill>
          <a:blip r:embed="rId7" cstate="print"/>
          <a:srcRect r="10308"/>
          <a:stretch>
            <a:fillRect/>
          </a:stretch>
        </p:blipFill>
        <p:spPr bwMode="auto">
          <a:xfrm>
            <a:off x="2892834" y="3207774"/>
            <a:ext cx="2438400" cy="983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 descr="Boeing_RGBblue_standard"/>
          <p:cNvPicPr preferRelativeResize="0"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45771" y="3379544"/>
            <a:ext cx="1981200" cy="662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 descr="SP010_Comp_woGauges.jpg"/>
          <p:cNvPicPr>
            <a:picLocks noChangeAspect="1"/>
          </p:cNvPicPr>
          <p:nvPr/>
        </p:nvPicPr>
        <p:blipFill>
          <a:blip r:embed="rId9" cstate="print"/>
          <a:srcRect t="15686" b="17647"/>
          <a:stretch>
            <a:fillRect/>
          </a:stretch>
        </p:blipFill>
        <p:spPr bwMode="auto">
          <a:xfrm>
            <a:off x="2795849" y="4392653"/>
            <a:ext cx="2438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6" descr="GM_logo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464436" y="4468853"/>
            <a:ext cx="906463" cy="914400"/>
          </a:xfrm>
          <a:prstGeom prst="rect">
            <a:avLst/>
          </a:prstGeom>
          <a:solidFill>
            <a:srgbClr val="B2382C"/>
          </a:solidFill>
          <a:ln w="9525">
            <a:noFill/>
            <a:miter lim="800000"/>
            <a:headEnd/>
            <a:tailEnd/>
          </a:ln>
        </p:spPr>
      </p:pic>
      <p:pic>
        <p:nvPicPr>
          <p:cNvPr id="17" name="Picture 16" descr="utclogo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145771" y="5737312"/>
            <a:ext cx="2706131" cy="457200"/>
          </a:xfrm>
          <a:prstGeom prst="rect">
            <a:avLst/>
          </a:prstGeom>
        </p:spPr>
      </p:pic>
      <p:pic>
        <p:nvPicPr>
          <p:cNvPr id="18" name="Picture 17" descr="1289edge2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087579" y="5611379"/>
            <a:ext cx="1146670" cy="928478"/>
          </a:xfrm>
          <a:prstGeom prst="rect">
            <a:avLst/>
          </a:prstGeom>
        </p:spPr>
      </p:pic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0" y="26894"/>
            <a:ext cx="9144001" cy="753223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dirty="0" smtClean="0">
                <a:solidFill>
                  <a:srgbClr val="014B32"/>
                </a:solidFill>
              </a:rPr>
              <a:t>Outreach to non-traditional (industrial) users:</a:t>
            </a:r>
            <a:br>
              <a:rPr lang="en-US" dirty="0" smtClean="0">
                <a:solidFill>
                  <a:srgbClr val="014B32"/>
                </a:solidFill>
              </a:rPr>
            </a:br>
            <a:r>
              <a:rPr lang="en-US" dirty="0" smtClean="0">
                <a:solidFill>
                  <a:srgbClr val="014B32"/>
                </a:solidFill>
              </a:rPr>
              <a:t>High-performance computing for real-world design</a:t>
            </a:r>
            <a:endParaRPr lang="en-US" dirty="0">
              <a:solidFill>
                <a:srgbClr val="014B32"/>
              </a:solidFill>
            </a:endParaRPr>
          </a:p>
        </p:txBody>
      </p:sp>
      <p:sp>
        <p:nvSpPr>
          <p:cNvPr id="22" name="Slide Number Placeholder 3"/>
          <p:cNvSpPr txBox="1">
            <a:spLocks/>
          </p:cNvSpPr>
          <p:nvPr/>
        </p:nvSpPr>
        <p:spPr>
          <a:xfrm>
            <a:off x="8413750" y="6351588"/>
            <a:ext cx="381000" cy="365125"/>
          </a:xfrm>
          <a:prstGeom prst="rect">
            <a:avLst/>
          </a:prstGeom>
        </p:spPr>
        <p:txBody>
          <a:bodyPr vert="horz" lIns="91429" tIns="45714" rIns="91429" bIns="45714" rtlCol="0" anchor="ctr"/>
          <a:lstStyle/>
          <a:p>
            <a:pPr marR="0" lvl="0" indent="0" algn="ctr">
              <a:lnSpc>
                <a:spcPct val="100000"/>
              </a:lnSpc>
              <a:buClrTx/>
              <a:buSzTx/>
              <a:buFontTx/>
              <a:buNone/>
              <a:tabLst/>
              <a:defRPr/>
            </a:pPr>
            <a:fld id="{8F7F0FD8-C4D8-4FC8-ACE5-C8022F3C3BAB}" type="slidenum">
              <a:rPr lang="en-US" sz="1100" smtClean="0">
                <a:solidFill>
                  <a:srgbClr val="106636"/>
                </a:solidFill>
                <a:latin typeface="Arial" pitchFamily="34" charset="0"/>
                <a:cs typeface="Arial" pitchFamily="34" charset="0"/>
              </a:rPr>
              <a:pPr marR="0" lvl="0" indent="0" algn="ctr">
                <a:lnSpc>
                  <a:spcPct val="100000"/>
                </a:lnSpc>
                <a:buClrTx/>
                <a:buSzTx/>
                <a:buFontTx/>
                <a:buNone/>
                <a:tabLst/>
                <a:defRPr/>
              </a:pPr>
              <a:t>34</a:t>
            </a:fld>
            <a:endParaRPr lang="en-US" sz="1100" dirty="0">
              <a:solidFill>
                <a:srgbClr val="106636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664304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384079" y="5370642"/>
            <a:ext cx="5037438" cy="15023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42"/>
          <p:cNvGrpSpPr/>
          <p:nvPr/>
        </p:nvGrpSpPr>
        <p:grpSpPr>
          <a:xfrm>
            <a:off x="3345156" y="829848"/>
            <a:ext cx="5274409" cy="6068494"/>
            <a:chOff x="4796591" y="962526"/>
            <a:chExt cx="4347409" cy="5249244"/>
          </a:xfrm>
        </p:grpSpPr>
        <p:pic>
          <p:nvPicPr>
            <p:cNvPr id="54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38599" t="44789" r="46082" b="48076"/>
            <a:stretch>
              <a:fillRect/>
            </a:stretch>
          </p:blipFill>
          <p:spPr bwMode="auto">
            <a:xfrm>
              <a:off x="4796591" y="3218928"/>
              <a:ext cx="1912111" cy="6793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04" name="Picture 8" descr="http://www.sandersmedical.com/images_02/SandersLogo.gif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812631" y="5664499"/>
              <a:ext cx="1287330" cy="547271"/>
            </a:xfrm>
            <a:prstGeom prst="rect">
              <a:avLst/>
            </a:prstGeom>
            <a:noFill/>
          </p:spPr>
        </p:pic>
        <p:pic>
          <p:nvPicPr>
            <p:cNvPr id="6157" name="Picture 13" descr="http://www.paintrials.com/images/logo_02.gif"/>
            <p:cNvPicPr>
              <a:picLocks noChangeAspect="1" noChangeArrowheads="1"/>
            </p:cNvPicPr>
            <p:nvPr/>
          </p:nvPicPr>
          <p:blipFill>
            <a:blip r:embed="rId5" cstate="print"/>
            <a:srcRect l="9320" t="16522" r="21279"/>
            <a:stretch>
              <a:fillRect/>
            </a:stretch>
          </p:blipFill>
          <p:spPr bwMode="auto">
            <a:xfrm>
              <a:off x="4876800" y="3852587"/>
              <a:ext cx="1488010" cy="679309"/>
            </a:xfrm>
            <a:prstGeom prst="rect">
              <a:avLst/>
            </a:prstGeom>
            <a:noFill/>
          </p:spPr>
        </p:pic>
        <p:grpSp>
          <p:nvGrpSpPr>
            <p:cNvPr id="4" name="Group 41"/>
            <p:cNvGrpSpPr/>
            <p:nvPr/>
          </p:nvGrpSpPr>
          <p:grpSpPr>
            <a:xfrm>
              <a:off x="6753726" y="1026695"/>
              <a:ext cx="978568" cy="609600"/>
              <a:chOff x="5903232" y="1371146"/>
              <a:chExt cx="1114425" cy="729343"/>
            </a:xfrm>
          </p:grpSpPr>
          <p:pic>
            <p:nvPicPr>
              <p:cNvPr id="4100" name="Picture 4" descr="GE logo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6175375" y="1371146"/>
                <a:ext cx="533400" cy="533400"/>
              </a:xfrm>
              <a:prstGeom prst="rect">
                <a:avLst/>
              </a:prstGeom>
              <a:noFill/>
            </p:spPr>
          </p:pic>
          <p:pic>
            <p:nvPicPr>
              <p:cNvPr id="4102" name="Picture 6" descr="GE Healthcare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5903232" y="1909989"/>
                <a:ext cx="1114425" cy="190500"/>
              </a:xfrm>
              <a:prstGeom prst="rect">
                <a:avLst/>
              </a:prstGeom>
              <a:noFill/>
            </p:spPr>
          </p:pic>
        </p:grpSp>
        <p:grpSp>
          <p:nvGrpSpPr>
            <p:cNvPr id="5" name="Group 45"/>
            <p:cNvGrpSpPr/>
            <p:nvPr/>
          </p:nvGrpSpPr>
          <p:grpSpPr>
            <a:xfrm>
              <a:off x="7856769" y="962526"/>
              <a:ext cx="998473" cy="740800"/>
              <a:chOff x="4381587" y="1350182"/>
              <a:chExt cx="1447629" cy="1390524"/>
            </a:xfrm>
          </p:grpSpPr>
          <p:pic>
            <p:nvPicPr>
              <p:cNvPr id="3" name="Picture 2" descr="Bracco">
                <a:hlinkClick r:id="rId8"/>
              </p:cNvPr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4415972" y="1369105"/>
                <a:ext cx="1343025" cy="1371601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</a:ln>
            </p:spPr>
          </p:pic>
          <p:sp>
            <p:nvSpPr>
              <p:cNvPr id="45" name="Rectangle 44"/>
              <p:cNvSpPr/>
              <p:nvPr/>
            </p:nvSpPr>
            <p:spPr>
              <a:xfrm>
                <a:off x="4381587" y="1350182"/>
                <a:ext cx="1447629" cy="27817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900" b="1" dirty="0" err="1" smtClean="0"/>
                  <a:t>Bracco</a:t>
                </a:r>
                <a:r>
                  <a:rPr lang="en-US" sz="900" b="1" dirty="0" smtClean="0"/>
                  <a:t> Diagnostics Inc.</a:t>
                </a:r>
                <a:endParaRPr lang="en-US" sz="900" dirty="0"/>
              </a:p>
            </p:txBody>
          </p:sp>
        </p:grpSp>
        <p:pic>
          <p:nvPicPr>
            <p:cNvPr id="4106" name="Picture 10" descr="Schlumberger">
              <a:hlinkClick r:id="rId10"/>
            </p:cNvPr>
            <p:cNvPicPr>
              <a:picLocks noChangeAspect="1" noChangeArrowheads="1"/>
            </p:cNvPicPr>
            <p:nvPr/>
          </p:nvPicPr>
          <p:blipFill>
            <a:blip r:embed="rId11" cstate="print"/>
            <a:srcRect l="5075" t="30277" r="7105" b="22971"/>
            <a:stretch>
              <a:fillRect/>
            </a:stretch>
          </p:blipFill>
          <p:spPr bwMode="auto">
            <a:xfrm>
              <a:off x="7700209" y="1874846"/>
              <a:ext cx="1232951" cy="304016"/>
            </a:xfrm>
            <a:prstGeom prst="rect">
              <a:avLst/>
            </a:prstGeom>
            <a:noFill/>
          </p:spPr>
        </p:pic>
        <p:pic>
          <p:nvPicPr>
            <p:cNvPr id="6146" name="Picture 2" descr="Isotope Products Laboratories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7812505" y="2305890"/>
              <a:ext cx="1331495" cy="317554"/>
            </a:xfrm>
            <a:prstGeom prst="rect">
              <a:avLst/>
            </a:prstGeom>
            <a:noFill/>
          </p:spPr>
        </p:pic>
        <p:pic>
          <p:nvPicPr>
            <p:cNvPr id="6148" name="Picture 4" descr="Frontier Technology Corporation | World's Expert in Neutron Sources"/>
            <p:cNvPicPr>
              <a:picLocks noChangeAspect="1" noChangeArrowheads="1"/>
            </p:cNvPicPr>
            <p:nvPr/>
          </p:nvPicPr>
          <p:blipFill>
            <a:blip r:embed="rId13" cstate="print"/>
            <a:srcRect r="24346"/>
            <a:stretch>
              <a:fillRect/>
            </a:stretch>
          </p:blipFill>
          <p:spPr bwMode="auto">
            <a:xfrm>
              <a:off x="6866021" y="2746969"/>
              <a:ext cx="2082609" cy="434655"/>
            </a:xfrm>
            <a:prstGeom prst="rect">
              <a:avLst/>
            </a:prstGeom>
            <a:noFill/>
          </p:spPr>
        </p:pic>
        <p:pic>
          <p:nvPicPr>
            <p:cNvPr id="6150" name="Picture 6" descr="http://www.ga.com/images/h-header.png"/>
            <p:cNvPicPr>
              <a:picLocks noChangeAspect="1" noChangeArrowheads="1"/>
            </p:cNvPicPr>
            <p:nvPr/>
          </p:nvPicPr>
          <p:blipFill>
            <a:blip r:embed="rId14" cstate="print"/>
            <a:srcRect l="1676" t="35066" r="71396" b="31320"/>
            <a:stretch>
              <a:fillRect/>
            </a:stretch>
          </p:blipFill>
          <p:spPr bwMode="auto">
            <a:xfrm>
              <a:off x="4892842" y="2751983"/>
              <a:ext cx="1792704" cy="416909"/>
            </a:xfrm>
            <a:prstGeom prst="rect">
              <a:avLst/>
            </a:prstGeom>
            <a:noFill/>
          </p:spPr>
        </p:pic>
        <p:pic>
          <p:nvPicPr>
            <p:cNvPr id="6151" name="Picture 7"/>
            <p:cNvPicPr>
              <a:picLocks noChangeAspect="1" noChangeArrowheads="1"/>
            </p:cNvPicPr>
            <p:nvPr/>
          </p:nvPicPr>
          <p:blipFill>
            <a:blip r:embed="rId15" cstate="print"/>
            <a:srcRect l="6772" t="21062" r="79577" b="70947"/>
            <a:stretch>
              <a:fillRect/>
            </a:stretch>
          </p:blipFill>
          <p:spPr bwMode="auto">
            <a:xfrm>
              <a:off x="6673516" y="1715224"/>
              <a:ext cx="1077892" cy="4818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53" name="Picture 9" descr="Actinium Pharmaceuticals">
              <a:hlinkClick r:id="rId16"/>
            </p:cNvPr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6461841" y="3258922"/>
              <a:ext cx="1266825" cy="657226"/>
            </a:xfrm>
            <a:prstGeom prst="rect">
              <a:avLst/>
            </a:prstGeom>
            <a:noFill/>
          </p:spPr>
        </p:pic>
        <p:pic>
          <p:nvPicPr>
            <p:cNvPr id="6155" name="Picture 11" descr="http://www.nrdstaticcontrol.com/image/BannerHeading.png"/>
            <p:cNvPicPr>
              <a:picLocks noChangeAspect="1" noChangeArrowheads="1"/>
            </p:cNvPicPr>
            <p:nvPr/>
          </p:nvPicPr>
          <p:blipFill>
            <a:blip r:embed="rId18" cstate="print"/>
            <a:srcRect r="80729" b="23940"/>
            <a:stretch>
              <a:fillRect/>
            </a:stretch>
          </p:blipFill>
          <p:spPr bwMode="auto">
            <a:xfrm>
              <a:off x="4828673" y="1110351"/>
              <a:ext cx="829605" cy="430837"/>
            </a:xfrm>
            <a:prstGeom prst="rect">
              <a:avLst/>
            </a:prstGeom>
            <a:noFill/>
          </p:spPr>
        </p:pic>
        <p:pic>
          <p:nvPicPr>
            <p:cNvPr id="24" name="Picture 6"/>
            <p:cNvPicPr>
              <a:picLocks noChangeAspect="1" noChangeArrowheads="1"/>
            </p:cNvPicPr>
            <p:nvPr/>
          </p:nvPicPr>
          <p:blipFill>
            <a:blip r:embed="rId19" cstate="print"/>
            <a:srcRect l="9312" t="19954" r="77884" b="70947"/>
            <a:stretch>
              <a:fillRect/>
            </a:stretch>
          </p:blipFill>
          <p:spPr bwMode="auto">
            <a:xfrm>
              <a:off x="7828546" y="3264090"/>
              <a:ext cx="1122947" cy="609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" name="Rectangle 24"/>
            <p:cNvSpPr/>
            <p:nvPr/>
          </p:nvSpPr>
          <p:spPr>
            <a:xfrm>
              <a:off x="6181707" y="4122820"/>
              <a:ext cx="1750542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1" dirty="0" smtClean="0"/>
                <a:t>Spectrum Techniques</a:t>
              </a:r>
              <a:endParaRPr lang="en-US" sz="1200" b="1" dirty="0"/>
            </a:p>
          </p:txBody>
        </p:sp>
        <p:pic>
          <p:nvPicPr>
            <p:cNvPr id="6159" name="Picture 15" descr="QSA Global">
              <a:hlinkClick r:id="rId20" tooltip="QSA Global"/>
            </p:cNvPr>
            <p:cNvPicPr>
              <a:picLocks noChangeAspect="1" noChangeArrowheads="1"/>
            </p:cNvPicPr>
            <p:nvPr/>
          </p:nvPicPr>
          <p:blipFill>
            <a:blip r:embed="rId21" cstate="print"/>
            <a:srcRect/>
            <a:stretch>
              <a:fillRect/>
            </a:stretch>
          </p:blipFill>
          <p:spPr bwMode="auto">
            <a:xfrm>
              <a:off x="4905155" y="1780673"/>
              <a:ext cx="1654472" cy="336884"/>
            </a:xfrm>
            <a:prstGeom prst="rect">
              <a:avLst/>
            </a:prstGeom>
            <a:noFill/>
          </p:spPr>
        </p:pic>
        <p:pic>
          <p:nvPicPr>
            <p:cNvPr id="27" name="Picture 7"/>
            <p:cNvPicPr>
              <a:picLocks noChangeAspect="1" noChangeArrowheads="1"/>
            </p:cNvPicPr>
            <p:nvPr/>
          </p:nvPicPr>
          <p:blipFill>
            <a:blip r:embed="rId22" cstate="print"/>
            <a:srcRect l="847" t="21062" r="82963" b="73164"/>
            <a:stretch>
              <a:fillRect/>
            </a:stretch>
          </p:blipFill>
          <p:spPr bwMode="auto">
            <a:xfrm>
              <a:off x="4844715" y="2268238"/>
              <a:ext cx="1440383" cy="392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" name="Picture 6" descr="Boston Medical Center logo">
              <a:hlinkClick r:id="rId23"/>
            </p:cNvPr>
            <p:cNvPicPr>
              <a:picLocks noChangeAspect="1" noChangeArrowheads="1"/>
            </p:cNvPicPr>
            <p:nvPr/>
          </p:nvPicPr>
          <p:blipFill>
            <a:blip r:embed="rId24" cstate="print"/>
            <a:srcRect/>
            <a:stretch>
              <a:fillRect/>
            </a:stretch>
          </p:blipFill>
          <p:spPr bwMode="auto">
            <a:xfrm>
              <a:off x="7620000" y="3932993"/>
              <a:ext cx="1309178" cy="779273"/>
            </a:xfrm>
            <a:prstGeom prst="rect">
              <a:avLst/>
            </a:prstGeom>
            <a:noFill/>
          </p:spPr>
        </p:pic>
        <p:pic>
          <p:nvPicPr>
            <p:cNvPr id="30" name="Picture 22" descr="http://www.linde-gas.com/en/resources/img/logo.gif"/>
            <p:cNvPicPr>
              <a:picLocks noChangeAspect="1" noChangeArrowheads="1"/>
            </p:cNvPicPr>
            <p:nvPr/>
          </p:nvPicPr>
          <p:blipFill>
            <a:blip r:embed="rId25" cstate="print"/>
            <a:srcRect/>
            <a:stretch>
              <a:fillRect/>
            </a:stretch>
          </p:blipFill>
          <p:spPr bwMode="auto">
            <a:xfrm>
              <a:off x="4908884" y="4586120"/>
              <a:ext cx="1267326" cy="633664"/>
            </a:xfrm>
            <a:prstGeom prst="rect">
              <a:avLst/>
            </a:prstGeom>
            <a:noFill/>
          </p:spPr>
        </p:pic>
        <p:pic>
          <p:nvPicPr>
            <p:cNvPr id="31" name="Picture 2"/>
            <p:cNvPicPr>
              <a:picLocks noChangeAspect="1" noChangeArrowheads="1"/>
            </p:cNvPicPr>
            <p:nvPr/>
          </p:nvPicPr>
          <p:blipFill>
            <a:blip r:embed="rId26" cstate="print"/>
            <a:srcRect l="17737" t="19954" r="71958" b="66513"/>
            <a:stretch>
              <a:fillRect/>
            </a:stretch>
          </p:blipFill>
          <p:spPr bwMode="auto">
            <a:xfrm>
              <a:off x="6481010" y="4633372"/>
              <a:ext cx="645019" cy="6469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" name="Picture 8" descr="CIL logo"/>
            <p:cNvPicPr>
              <a:picLocks noChangeAspect="1" noChangeArrowheads="1"/>
            </p:cNvPicPr>
            <p:nvPr/>
          </p:nvPicPr>
          <p:blipFill>
            <a:blip r:embed="rId27" cstate="print"/>
            <a:srcRect/>
            <a:stretch>
              <a:fillRect/>
            </a:stretch>
          </p:blipFill>
          <p:spPr bwMode="auto">
            <a:xfrm>
              <a:off x="8446078" y="4789223"/>
              <a:ext cx="495300" cy="981076"/>
            </a:xfrm>
            <a:prstGeom prst="rect">
              <a:avLst/>
            </a:prstGeom>
            <a:noFill/>
          </p:spPr>
        </p:pic>
        <p:pic>
          <p:nvPicPr>
            <p:cNvPr id="33" name="Picture 5"/>
            <p:cNvPicPr>
              <a:picLocks noChangeAspect="1" noChangeArrowheads="1"/>
            </p:cNvPicPr>
            <p:nvPr/>
          </p:nvPicPr>
          <p:blipFill>
            <a:blip r:embed="rId28" cstate="print"/>
            <a:srcRect l="39788" t="23279" r="41481" b="59861"/>
            <a:stretch>
              <a:fillRect/>
            </a:stretch>
          </p:blipFill>
          <p:spPr bwMode="auto">
            <a:xfrm>
              <a:off x="5743075" y="976220"/>
              <a:ext cx="916696" cy="6300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" name="Picture 24" descr="Thermo Fisher Scientific">
              <a:hlinkClick r:id="rId29"/>
            </p:cNvPr>
            <p:cNvPicPr>
              <a:picLocks noChangeAspect="1" noChangeArrowheads="1"/>
            </p:cNvPicPr>
            <p:nvPr/>
          </p:nvPicPr>
          <p:blipFill>
            <a:blip r:embed="rId30" cstate="print"/>
            <a:srcRect b="46227"/>
            <a:stretch>
              <a:fillRect/>
            </a:stretch>
          </p:blipFill>
          <p:spPr bwMode="auto">
            <a:xfrm>
              <a:off x="6529137" y="5325435"/>
              <a:ext cx="1393635" cy="341440"/>
            </a:xfrm>
            <a:prstGeom prst="rect">
              <a:avLst/>
            </a:prstGeom>
            <a:noFill/>
          </p:spPr>
        </p:pic>
        <p:pic>
          <p:nvPicPr>
            <p:cNvPr id="35" name="Picture 12" descr="Stable Isotopes and Labeled Compounds">
              <a:hlinkClick r:id="rId31"/>
            </p:cNvPr>
            <p:cNvPicPr>
              <a:picLocks noChangeAspect="1" noChangeArrowheads="1"/>
            </p:cNvPicPr>
            <p:nvPr/>
          </p:nvPicPr>
          <p:blipFill>
            <a:blip r:embed="rId32" cstate="print"/>
            <a:srcRect/>
            <a:stretch>
              <a:fillRect/>
            </a:stretch>
          </p:blipFill>
          <p:spPr bwMode="auto">
            <a:xfrm>
              <a:off x="7218947" y="4836522"/>
              <a:ext cx="1009975" cy="415059"/>
            </a:xfrm>
            <a:prstGeom prst="rect">
              <a:avLst/>
            </a:prstGeom>
            <a:noFill/>
          </p:spPr>
        </p:pic>
        <p:pic>
          <p:nvPicPr>
            <p:cNvPr id="36" name="Picture 16" descr="Inorganic Ventures Logo">
              <a:hlinkClick r:id="rId33" tooltip="Inorganic Ventures - Inorganic Standards and Certified Reference Materials"/>
            </p:cNvPr>
            <p:cNvPicPr>
              <a:picLocks noChangeAspect="1" noChangeArrowheads="1"/>
            </p:cNvPicPr>
            <p:nvPr/>
          </p:nvPicPr>
          <p:blipFill>
            <a:blip r:embed="rId34" cstate="print"/>
            <a:srcRect/>
            <a:stretch>
              <a:fillRect/>
            </a:stretch>
          </p:blipFill>
          <p:spPr bwMode="auto">
            <a:xfrm>
              <a:off x="6368716" y="2298408"/>
              <a:ext cx="1286254" cy="343851"/>
            </a:xfrm>
            <a:prstGeom prst="rect">
              <a:avLst/>
            </a:prstGeom>
            <a:noFill/>
          </p:spPr>
        </p:pic>
        <p:pic>
          <p:nvPicPr>
            <p:cNvPr id="37" name="Picture 18" descr="Medical Isotopes, Inc. is a premier manufacturer of stable isotope chemicals labeled with: Deuterium, C13, N15, O18 and metal isotopes.  We specialize in custom synthesis with isotopes and non-labeled compounds.">
              <a:hlinkClick r:id="rId35"/>
            </p:cNvPr>
            <p:cNvPicPr>
              <a:picLocks noChangeAspect="1" noChangeArrowheads="1"/>
            </p:cNvPicPr>
            <p:nvPr/>
          </p:nvPicPr>
          <p:blipFill>
            <a:blip r:embed="rId36" cstate="print"/>
            <a:srcRect/>
            <a:stretch>
              <a:fillRect/>
            </a:stretch>
          </p:blipFill>
          <p:spPr bwMode="auto">
            <a:xfrm>
              <a:off x="6358537" y="5743074"/>
              <a:ext cx="1449961" cy="376990"/>
            </a:xfrm>
            <a:prstGeom prst="rect">
              <a:avLst/>
            </a:prstGeom>
            <a:noFill/>
          </p:spPr>
        </p:pic>
        <p:pic>
          <p:nvPicPr>
            <p:cNvPr id="38" name="Picture 4" descr="Aldrich - Chemistry logo">
              <a:hlinkClick r:id="rId37" tooltip="Aldrich - Chemistry logo"/>
            </p:cNvPr>
            <p:cNvPicPr>
              <a:picLocks noChangeAspect="1" noChangeArrowheads="1"/>
            </p:cNvPicPr>
            <p:nvPr/>
          </p:nvPicPr>
          <p:blipFill>
            <a:blip r:embed="rId38" cstate="print"/>
            <a:srcRect l="7743" t="21475" r="41028" b="26175"/>
            <a:stretch>
              <a:fillRect/>
            </a:stretch>
          </p:blipFill>
          <p:spPr bwMode="auto">
            <a:xfrm>
              <a:off x="7956884" y="5788213"/>
              <a:ext cx="1187116" cy="363934"/>
            </a:xfrm>
            <a:prstGeom prst="rect">
              <a:avLst/>
            </a:prstGeom>
            <a:noFill/>
          </p:spPr>
        </p:pic>
        <p:pic>
          <p:nvPicPr>
            <p:cNvPr id="40" name="Picture 10" descr="Excelitas">
              <a:hlinkClick r:id="rId39"/>
            </p:cNvPr>
            <p:cNvPicPr>
              <a:picLocks noChangeAspect="1" noChangeArrowheads="1"/>
            </p:cNvPicPr>
            <p:nvPr/>
          </p:nvPicPr>
          <p:blipFill>
            <a:blip r:embed="rId40" cstate="print"/>
            <a:srcRect/>
            <a:stretch>
              <a:fillRect/>
            </a:stretch>
          </p:blipFill>
          <p:spPr bwMode="auto">
            <a:xfrm>
              <a:off x="4951822" y="5325978"/>
              <a:ext cx="1379102" cy="328863"/>
            </a:xfrm>
            <a:prstGeom prst="rect">
              <a:avLst/>
            </a:prstGeom>
            <a:noFill/>
          </p:spPr>
        </p:pic>
        <p:pic>
          <p:nvPicPr>
            <p:cNvPr id="41" name="Picture 20" descr="NEC"/>
            <p:cNvPicPr>
              <a:picLocks noChangeAspect="1" noChangeArrowheads="1"/>
            </p:cNvPicPr>
            <p:nvPr/>
          </p:nvPicPr>
          <p:blipFill>
            <a:blip r:embed="rId41" cstate="print"/>
            <a:srcRect/>
            <a:stretch>
              <a:fillRect/>
            </a:stretch>
          </p:blipFill>
          <p:spPr bwMode="auto">
            <a:xfrm>
              <a:off x="5967663" y="3943478"/>
              <a:ext cx="1558441" cy="138090"/>
            </a:xfrm>
            <a:prstGeom prst="rect">
              <a:avLst/>
            </a:prstGeom>
            <a:noFill/>
          </p:spPr>
        </p:pic>
      </p:grpSp>
      <p:grpSp>
        <p:nvGrpSpPr>
          <p:cNvPr id="6" name="Group 1"/>
          <p:cNvGrpSpPr/>
          <p:nvPr/>
        </p:nvGrpSpPr>
        <p:grpSpPr>
          <a:xfrm>
            <a:off x="163332" y="1933983"/>
            <a:ext cx="3114518" cy="3322723"/>
            <a:chOff x="193458" y="1613547"/>
            <a:chExt cx="3491037" cy="3668795"/>
          </a:xfrm>
        </p:grpSpPr>
        <p:pic>
          <p:nvPicPr>
            <p:cNvPr id="166916" name="Picture 4"/>
            <p:cNvPicPr>
              <a:picLocks noChangeAspect="1" noChangeArrowheads="1"/>
            </p:cNvPicPr>
            <p:nvPr/>
          </p:nvPicPr>
          <p:blipFill>
            <a:blip r:embed="rId42" cstate="print"/>
            <a:srcRect r="4286"/>
            <a:stretch>
              <a:fillRect/>
            </a:stretch>
          </p:blipFill>
          <p:spPr bwMode="auto">
            <a:xfrm>
              <a:off x="193458" y="1613547"/>
              <a:ext cx="3491037" cy="36687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2" name="Rectangle 41"/>
            <p:cNvSpPr/>
            <p:nvPr/>
          </p:nvSpPr>
          <p:spPr>
            <a:xfrm>
              <a:off x="3498056" y="2971800"/>
              <a:ext cx="92869" cy="12620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273890" y="1667434"/>
              <a:ext cx="3361764" cy="3504411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7" name="Title 1"/>
          <p:cNvSpPr txBox="1">
            <a:spLocks/>
          </p:cNvSpPr>
          <p:nvPr/>
        </p:nvSpPr>
        <p:spPr>
          <a:xfrm>
            <a:off x="0" y="26894"/>
            <a:ext cx="9144001" cy="753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kern="1200" baseline="0">
                <a:solidFill>
                  <a:srgbClr val="106636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106636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106636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106636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106636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106636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106636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106636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106636"/>
                </a:solidFill>
                <a:latin typeface="Arial" charset="0"/>
                <a:cs typeface="Arial" charset="0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en-US" dirty="0" smtClean="0">
                <a:solidFill>
                  <a:srgbClr val="014B32"/>
                </a:solidFill>
              </a:rPr>
              <a:t>Outreach to end users:</a:t>
            </a:r>
            <a:br>
              <a:rPr lang="en-US" dirty="0" smtClean="0">
                <a:solidFill>
                  <a:srgbClr val="014B32"/>
                </a:solidFill>
              </a:rPr>
            </a:br>
            <a:r>
              <a:rPr lang="en-US" dirty="0" smtClean="0">
                <a:solidFill>
                  <a:srgbClr val="014B32"/>
                </a:solidFill>
              </a:rPr>
              <a:t>Isotopes and radioisotopes</a:t>
            </a:r>
            <a:endParaRPr lang="en-US" dirty="0">
              <a:solidFill>
                <a:srgbClr val="014B32"/>
              </a:solidFill>
            </a:endParaRPr>
          </a:p>
        </p:txBody>
      </p:sp>
      <p:sp>
        <p:nvSpPr>
          <p:cNvPr id="43" name="Slide Number Placeholder 3"/>
          <p:cNvSpPr txBox="1">
            <a:spLocks/>
          </p:cNvSpPr>
          <p:nvPr/>
        </p:nvSpPr>
        <p:spPr>
          <a:xfrm>
            <a:off x="8413750" y="6351588"/>
            <a:ext cx="381000" cy="365125"/>
          </a:xfrm>
          <a:prstGeom prst="rect">
            <a:avLst/>
          </a:prstGeom>
        </p:spPr>
        <p:txBody>
          <a:bodyPr vert="horz" lIns="91429" tIns="45714" rIns="91429" bIns="45714" rtlCol="0" anchor="ctr"/>
          <a:lstStyle/>
          <a:p>
            <a:pPr marR="0" lvl="0" indent="0" algn="ctr">
              <a:lnSpc>
                <a:spcPct val="100000"/>
              </a:lnSpc>
              <a:buClrTx/>
              <a:buSzTx/>
              <a:buFontTx/>
              <a:buNone/>
              <a:tabLst/>
              <a:defRPr/>
            </a:pPr>
            <a:fld id="{8F7F0FD8-C4D8-4FC8-ACE5-C8022F3C3BAB}" type="slidenum">
              <a:rPr lang="en-US" sz="1100" smtClean="0">
                <a:solidFill>
                  <a:srgbClr val="106636"/>
                </a:solidFill>
                <a:latin typeface="Arial" pitchFamily="34" charset="0"/>
                <a:cs typeface="Arial" pitchFamily="34" charset="0"/>
              </a:rPr>
              <a:pPr marR="0" lvl="0" indent="0" algn="ctr">
                <a:lnSpc>
                  <a:spcPct val="100000"/>
                </a:lnSpc>
                <a:buClrTx/>
                <a:buSzTx/>
                <a:buFontTx/>
                <a:buNone/>
                <a:tabLst/>
                <a:defRPr/>
              </a:pPr>
              <a:t>35</a:t>
            </a:fld>
            <a:endParaRPr lang="en-US" sz="1100" dirty="0">
              <a:solidFill>
                <a:srgbClr val="106636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652447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588" y="0"/>
            <a:ext cx="9144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EEA275D-5A49-48A8-817D-44C3EA0A3A2F}" type="slidenum">
              <a:rPr lang="en-US" smtClean="0">
                <a:solidFill>
                  <a:schemeClr val="bg1"/>
                </a:solidFill>
              </a:rPr>
              <a:pPr>
                <a:defRPr/>
              </a:pPr>
              <a:t>36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0" y="2634690"/>
            <a:ext cx="9144000" cy="1015663"/>
          </a:xfrm>
          <a:noFill/>
        </p:spPr>
        <p:txBody>
          <a:bodyPr>
            <a:spAutoFit/>
          </a:bodyPr>
          <a:lstStyle/>
          <a:p>
            <a:r>
              <a:rPr lang="en-US" sz="6000" dirty="0" smtClean="0">
                <a:solidFill>
                  <a:schemeClr val="bg1"/>
                </a:solidFill>
              </a:rPr>
              <a:t>Stewardship</a:t>
            </a:r>
            <a:endParaRPr lang="en-US" sz="6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 bwMode="auto">
          <a:xfrm>
            <a:off x="0" y="53385"/>
            <a:ext cx="9144000" cy="674019"/>
          </a:xfrm>
        </p:spPr>
        <p:txBody>
          <a:bodyPr vert="horz" wrap="square" lIns="91429" tIns="45714" rIns="91429" bIns="45714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rgbClr val="014B32"/>
                </a:solidFill>
                <a:latin typeface="Arial" pitchFamily="34" charset="0"/>
              </a:rPr>
              <a:t>What Stewardship </a:t>
            </a:r>
            <a:r>
              <a:rPr lang="en-US" sz="2400" dirty="0" smtClean="0">
                <a:solidFill>
                  <a:srgbClr val="014B32"/>
                </a:solidFill>
                <a:latin typeface="Arial" pitchFamily="34" charset="0"/>
              </a:rPr>
              <a:t>Means</a:t>
            </a:r>
            <a:br>
              <a:rPr lang="en-US" sz="2400" dirty="0" smtClean="0">
                <a:solidFill>
                  <a:srgbClr val="014B32"/>
                </a:solidFill>
                <a:latin typeface="Arial" pitchFamily="34" charset="0"/>
              </a:rPr>
            </a:br>
            <a:r>
              <a:rPr lang="en-US" sz="1800" dirty="0" smtClean="0">
                <a:solidFill>
                  <a:srgbClr val="014B32"/>
                </a:solidFill>
              </a:rPr>
              <a:t>Involved, invested ownership</a:t>
            </a:r>
            <a:endParaRPr lang="en-US" sz="1800" dirty="0" smtClean="0">
              <a:solidFill>
                <a:srgbClr val="014B32"/>
              </a:solidFill>
              <a:latin typeface="Arial" pitchFamily="34" charset="0"/>
            </a:endParaRPr>
          </a:p>
        </p:txBody>
      </p:sp>
      <p:sp>
        <p:nvSpPr>
          <p:cNvPr id="43" name="Slide Number Placeholder 3"/>
          <p:cNvSpPr txBox="1">
            <a:spLocks/>
          </p:cNvSpPr>
          <p:nvPr/>
        </p:nvSpPr>
        <p:spPr>
          <a:xfrm>
            <a:off x="8413750" y="6351588"/>
            <a:ext cx="381000" cy="365125"/>
          </a:xfrm>
          <a:prstGeom prst="rect">
            <a:avLst/>
          </a:prstGeom>
        </p:spPr>
        <p:txBody>
          <a:bodyPr vert="horz" lIns="91429" tIns="45714" rIns="91429" bIns="45714" rtlCol="0" anchor="ctr"/>
          <a:lstStyle/>
          <a:p>
            <a:pPr marR="0" lvl="0" indent="0" algn="ctr">
              <a:lnSpc>
                <a:spcPct val="100000"/>
              </a:lnSpc>
              <a:buClrTx/>
              <a:buSzTx/>
              <a:buFontTx/>
              <a:buNone/>
              <a:tabLst/>
              <a:defRPr/>
            </a:pPr>
            <a:fld id="{8F7F0FD8-C4D8-4FC8-ACE5-C8022F3C3BAB}" type="slidenum">
              <a:rPr lang="en-US" sz="1100" smtClean="0">
                <a:solidFill>
                  <a:srgbClr val="106636"/>
                </a:solidFill>
                <a:latin typeface="Arial" pitchFamily="34" charset="0"/>
                <a:cs typeface="Arial" pitchFamily="34" charset="0"/>
              </a:rPr>
              <a:pPr marR="0" lvl="0" indent="0" algn="ctr">
                <a:lnSpc>
                  <a:spcPct val="100000"/>
                </a:lnSpc>
                <a:buClrTx/>
                <a:buSzTx/>
                <a:buFontTx/>
                <a:buNone/>
                <a:tabLst/>
                <a:defRPr/>
              </a:pPr>
              <a:t>37</a:t>
            </a:fld>
            <a:endParaRPr lang="en-US" sz="1100" dirty="0">
              <a:solidFill>
                <a:srgbClr val="106636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313" name="Picture 1"/>
          <p:cNvPicPr>
            <a:picLocks noChangeAspect="1" noChangeArrowheads="1"/>
          </p:cNvPicPr>
          <p:nvPr/>
        </p:nvPicPr>
        <p:blipFill>
          <a:blip r:embed="rId2" cstate="print"/>
          <a:srcRect l="37063" t="21613" r="38833" b="13333"/>
          <a:stretch>
            <a:fillRect/>
          </a:stretch>
        </p:blipFill>
        <p:spPr bwMode="auto">
          <a:xfrm>
            <a:off x="270597" y="1820785"/>
            <a:ext cx="1961059" cy="2975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06827" y="928136"/>
            <a:ext cx="6837173" cy="516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-Point Star 5"/>
          <p:cNvSpPr/>
          <p:nvPr/>
        </p:nvSpPr>
        <p:spPr>
          <a:xfrm>
            <a:off x="2510852" y="2031167"/>
            <a:ext cx="157397" cy="157397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5-Point Star 6"/>
          <p:cNvSpPr/>
          <p:nvPr/>
        </p:nvSpPr>
        <p:spPr>
          <a:xfrm>
            <a:off x="2510852" y="2236032"/>
            <a:ext cx="157397" cy="157397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5-Point Star 7"/>
          <p:cNvSpPr/>
          <p:nvPr/>
        </p:nvSpPr>
        <p:spPr>
          <a:xfrm>
            <a:off x="2510852" y="2440897"/>
            <a:ext cx="157397" cy="157397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5-Point Star 8"/>
          <p:cNvSpPr/>
          <p:nvPr/>
        </p:nvSpPr>
        <p:spPr>
          <a:xfrm>
            <a:off x="2510852" y="2645762"/>
            <a:ext cx="157397" cy="157397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5-Point Star 9"/>
          <p:cNvSpPr/>
          <p:nvPr/>
        </p:nvSpPr>
        <p:spPr>
          <a:xfrm>
            <a:off x="2510852" y="2850627"/>
            <a:ext cx="157397" cy="157397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5-Point Star 10"/>
          <p:cNvSpPr/>
          <p:nvPr/>
        </p:nvSpPr>
        <p:spPr>
          <a:xfrm>
            <a:off x="2510852" y="3055492"/>
            <a:ext cx="157397" cy="157397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588" y="0"/>
            <a:ext cx="9144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EEA275D-5A49-48A8-817D-44C3EA0A3A2F}" type="slidenum">
              <a:rPr lang="en-US" smtClean="0">
                <a:solidFill>
                  <a:schemeClr val="bg1"/>
                </a:solidFill>
              </a:rPr>
              <a:pPr>
                <a:defRPr/>
              </a:pPr>
              <a:t>38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0" y="2173026"/>
            <a:ext cx="9144000" cy="1938992"/>
          </a:xfrm>
          <a:noFill/>
        </p:spPr>
        <p:txBody>
          <a:bodyPr>
            <a:spAutoFit/>
          </a:bodyPr>
          <a:lstStyle/>
          <a:p>
            <a:r>
              <a:rPr lang="en-US" sz="6000" dirty="0" smtClean="0">
                <a:solidFill>
                  <a:schemeClr val="bg1"/>
                </a:solidFill>
              </a:rPr>
              <a:t>Reviewing;</a:t>
            </a:r>
            <a:br>
              <a:rPr lang="en-US" sz="6000" dirty="0" smtClean="0">
                <a:solidFill>
                  <a:schemeClr val="bg1"/>
                </a:solidFill>
              </a:rPr>
            </a:br>
            <a:r>
              <a:rPr lang="en-US" sz="6000" dirty="0" smtClean="0">
                <a:solidFill>
                  <a:schemeClr val="bg1"/>
                </a:solidFill>
              </a:rPr>
              <a:t>Counting &amp; measuring</a:t>
            </a:r>
            <a:endParaRPr lang="en-US" sz="6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7092" y="179294"/>
            <a:ext cx="8471477" cy="433725"/>
          </a:xfrm>
          <a:prstGeom prst="rect">
            <a:avLst/>
          </a:prstGeom>
        </p:spPr>
        <p:txBody>
          <a:bodyPr lIns="82058" tIns="41029" rIns="82058" bIns="41029">
            <a:spAutoFit/>
          </a:bodyPr>
          <a:lstStyle/>
          <a:p>
            <a:pPr algn="ctr" defTabSz="914608">
              <a:lnSpc>
                <a:spcPct val="95000"/>
              </a:lnSpc>
              <a:tabLst>
                <a:tab pos="1696726" algn="l"/>
              </a:tabLst>
              <a:defRPr/>
            </a:pPr>
            <a:r>
              <a:rPr lang="en-US" sz="2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Evaluation of </a:t>
            </a:r>
            <a:r>
              <a:rPr lang="en-US" sz="2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Facilities</a:t>
            </a:r>
            <a:r>
              <a:rPr lang="en-US" sz="24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by </a:t>
            </a:r>
            <a:r>
              <a:rPr lang="en-US" sz="240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the Owner/Steward</a:t>
            </a:r>
            <a:endParaRPr lang="en-US" sz="2400" dirty="0" smtClean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41368" y="1463501"/>
            <a:ext cx="7142923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1775" indent="-231775">
              <a:buFont typeface="Wingdings" pitchFamily="2" charset="2"/>
              <a:buChar char="§"/>
            </a:pPr>
            <a:r>
              <a:rPr lang="en-US" sz="2000" dirty="0" smtClean="0"/>
              <a:t>Annual (rare</a:t>
            </a:r>
            <a:r>
              <a:rPr lang="en-US" sz="2000" dirty="0"/>
              <a:t>), </a:t>
            </a:r>
            <a:r>
              <a:rPr lang="en-US" sz="2000" dirty="0" smtClean="0"/>
              <a:t>biennial (sometimes), or triennial (common) external peer review to assess:</a:t>
            </a:r>
          </a:p>
          <a:p>
            <a:pPr marL="914400" lvl="1" indent="-231775">
              <a:buFont typeface="Wingdings" pitchFamily="2" charset="2"/>
              <a:buChar char="§"/>
            </a:pPr>
            <a:r>
              <a:rPr lang="en-US" sz="2000" dirty="0" smtClean="0"/>
              <a:t>Impact of science, in the aggregate</a:t>
            </a:r>
          </a:p>
          <a:p>
            <a:pPr marL="914400" lvl="1" indent="-231775">
              <a:buFont typeface="Wingdings" pitchFamily="2" charset="2"/>
              <a:buChar char="§"/>
            </a:pPr>
            <a:r>
              <a:rPr lang="en-US" sz="2000" dirty="0" smtClean="0"/>
              <a:t>Service to a big, happy scientific community</a:t>
            </a:r>
          </a:p>
          <a:p>
            <a:pPr marL="1371600" lvl="2" indent="-231775">
              <a:buFont typeface="Wingdings" pitchFamily="2" charset="2"/>
              <a:buChar char="§"/>
            </a:pPr>
            <a:r>
              <a:rPr lang="en-US" sz="2000" dirty="0" smtClean="0"/>
              <a:t>All of the details that attend each of these</a:t>
            </a:r>
          </a:p>
          <a:p>
            <a:pPr marL="800100" lvl="1" indent="-342900">
              <a:buFont typeface="Symbol" pitchFamily="18" charset="2"/>
              <a:buChar char=""/>
            </a:pPr>
            <a:endParaRPr lang="en-US" sz="2000" dirty="0"/>
          </a:p>
          <a:p>
            <a:pPr marL="342900" indent="-342900">
              <a:buFont typeface="Wingdings" pitchFamily="2" charset="2"/>
              <a:buChar char="§"/>
            </a:pPr>
            <a:r>
              <a:rPr lang="en-US" sz="2000" dirty="0" smtClean="0"/>
              <a:t>Examination/interpretation of data from the Annual Facilities Questionnaire (BES has used such a questionnaire for decades)</a:t>
            </a:r>
          </a:p>
          <a:p>
            <a:pPr marL="914400" lvl="1" indent="-231775">
              <a:buFont typeface="Wingdings" pitchFamily="2" charset="2"/>
              <a:buChar char="§"/>
            </a:pPr>
            <a:r>
              <a:rPr lang="en-US" sz="2000" dirty="0" smtClean="0"/>
              <a:t>User demographics</a:t>
            </a:r>
            <a:endParaRPr lang="en-US" sz="2000" dirty="0"/>
          </a:p>
          <a:p>
            <a:pPr marL="914400" lvl="1" indent="-231775">
              <a:buFont typeface="Wingdings" pitchFamily="2" charset="2"/>
              <a:buChar char="§"/>
            </a:pPr>
            <a:r>
              <a:rPr lang="en-US" sz="2000" dirty="0" smtClean="0"/>
              <a:t>Operations data</a:t>
            </a:r>
          </a:p>
          <a:p>
            <a:pPr marL="914400" lvl="1" indent="-231775">
              <a:buFont typeface="Wingdings" pitchFamily="2" charset="2"/>
              <a:buChar char="§"/>
            </a:pPr>
            <a:r>
              <a:rPr lang="en-US" sz="2000" dirty="0" smtClean="0"/>
              <a:t>Budget data</a:t>
            </a:r>
          </a:p>
          <a:p>
            <a:pPr marL="914400" lvl="1" indent="-231775">
              <a:buFont typeface="Wingdings" pitchFamily="2" charset="2"/>
              <a:buChar char="§"/>
            </a:pPr>
            <a:r>
              <a:rPr lang="en-US" sz="2000" dirty="0" smtClean="0"/>
              <a:t>Summary of user satisfaction mini survey</a:t>
            </a:r>
            <a:endParaRPr lang="en-US" sz="2000" dirty="0"/>
          </a:p>
          <a:p>
            <a:pPr marL="285750" indent="-285750">
              <a:buFont typeface="Wingdings" pitchFamily="2" charset="2"/>
              <a:buChar char="§"/>
            </a:pPr>
            <a:endParaRPr lang="en-US" sz="2000" dirty="0" smtClean="0"/>
          </a:p>
          <a:p>
            <a:pPr marL="742950" lvl="1" indent="-285750">
              <a:buFont typeface="Courier New" pitchFamily="49" charset="0"/>
              <a:buChar char="o"/>
            </a:pPr>
            <a:endParaRPr lang="en-US" sz="2000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8413750" y="6353969"/>
            <a:ext cx="381000" cy="365125"/>
          </a:xfrm>
        </p:spPr>
        <p:txBody>
          <a:bodyPr/>
          <a:lstStyle/>
          <a:p>
            <a:pPr algn="ctr">
              <a:defRPr/>
            </a:pPr>
            <a:fld id="{69DE7923-09E4-41C2-83EA-D1A09CA1BB7E}" type="slidenum">
              <a:rPr lang="en-US" smtClean="0">
                <a:latin typeface="Arial" pitchFamily="34" charset="0"/>
              </a:rPr>
              <a:pPr algn="ctr">
                <a:defRPr/>
              </a:pPr>
              <a:t>39</a:t>
            </a:fld>
            <a:endParaRPr lang="en-US" dirty="0">
              <a:latin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1600" y="157378"/>
            <a:ext cx="889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14B32"/>
                </a:solidFill>
              </a:rPr>
              <a:t>Today’s Story</a:t>
            </a:r>
            <a:endParaRPr lang="en-US" sz="2400" dirty="0">
              <a:solidFill>
                <a:srgbClr val="014B3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45589" y="961160"/>
            <a:ext cx="7800740" cy="4785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spcAft>
                <a:spcPts val="1800"/>
              </a:spcAft>
              <a:buFont typeface="Wingdings" pitchFamily="2" charset="2"/>
              <a:buChar char="§"/>
            </a:pPr>
            <a:r>
              <a:rPr lang="en-US" sz="2000" dirty="0" smtClean="0"/>
              <a:t>Origins of scientific facilities &amp; origins of SC labs </a:t>
            </a:r>
          </a:p>
          <a:p>
            <a:pPr marL="228600" indent="-228600">
              <a:spcAft>
                <a:spcPts val="1800"/>
              </a:spcAft>
              <a:buFont typeface="Wingdings" pitchFamily="2" charset="2"/>
              <a:buChar char="§"/>
            </a:pPr>
            <a:r>
              <a:rPr lang="en-US" sz="2000" dirty="0" smtClean="0"/>
              <a:t>Transition to scientific </a:t>
            </a:r>
            <a:r>
              <a:rPr lang="en-US" sz="2000" b="1" u="sng" dirty="0" smtClean="0"/>
              <a:t>user</a:t>
            </a:r>
            <a:r>
              <a:rPr lang="en-US" sz="2000" dirty="0" smtClean="0"/>
              <a:t> facilities &amp; changing character of labs</a:t>
            </a:r>
          </a:p>
          <a:p>
            <a:pPr marL="228600" indent="-228600" algn="ctr">
              <a:spcAft>
                <a:spcPts val="600"/>
              </a:spcAft>
            </a:pPr>
            <a:r>
              <a:rPr lang="en-US" sz="900" dirty="0" smtClean="0">
                <a:latin typeface="Times New Roman"/>
                <a:cs typeface="Times New Roman"/>
              </a:rPr>
              <a:t>●●●●●●●●●●●●●●●●●●●●●●●●●●●●●●●●●●●●●●●●●●●●●●●●●●●●●●●●●●●●●●●●●●●●●●●●●●●●●●●●●●●●</a:t>
            </a:r>
            <a:endParaRPr lang="en-US" sz="1100" dirty="0" smtClean="0"/>
          </a:p>
          <a:p>
            <a:pPr marL="228600" indent="-228600">
              <a:spcBef>
                <a:spcPts val="1200"/>
              </a:spcBef>
              <a:spcAft>
                <a:spcPts val="1800"/>
              </a:spcAft>
              <a:buFont typeface="Wingdings" pitchFamily="2" charset="2"/>
              <a:buChar char="§"/>
            </a:pPr>
            <a:r>
              <a:rPr lang="en-US" sz="2000" dirty="0" smtClean="0"/>
              <a:t>From cradle to grave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1600" dirty="0" smtClean="0"/>
              <a:t>Planning, construction, commissioning, operations, closure, D&amp;D</a:t>
            </a:r>
            <a:endParaRPr lang="en-US" sz="2400" dirty="0" smtClean="0"/>
          </a:p>
          <a:p>
            <a:pPr marL="228600" indent="-228600">
              <a:spcAft>
                <a:spcPts val="1800"/>
              </a:spcAft>
              <a:buFont typeface="Wingdings" pitchFamily="2" charset="2"/>
              <a:buChar char="§"/>
            </a:pPr>
            <a:r>
              <a:rPr lang="en-US" sz="2000" dirty="0" smtClean="0"/>
              <a:t>The owner</a:t>
            </a:r>
          </a:p>
          <a:p>
            <a:pPr marL="228600" indent="-228600">
              <a:spcAft>
                <a:spcPts val="1800"/>
              </a:spcAft>
              <a:buFont typeface="Wingdings" pitchFamily="2" charset="2"/>
              <a:buChar char="§"/>
            </a:pPr>
            <a:r>
              <a:rPr lang="en-US" sz="2000" dirty="0" smtClean="0"/>
              <a:t>The user</a:t>
            </a:r>
          </a:p>
          <a:p>
            <a:pPr marL="228600" indent="-228600">
              <a:spcAft>
                <a:spcPts val="1800"/>
              </a:spcAft>
              <a:buFont typeface="Wingdings" pitchFamily="2" charset="2"/>
              <a:buChar char="§"/>
            </a:pPr>
            <a:r>
              <a:rPr lang="en-US" sz="2000" dirty="0" smtClean="0"/>
              <a:t>The concept of stewardship</a:t>
            </a:r>
          </a:p>
          <a:p>
            <a:pPr marL="228600" indent="-228600">
              <a:spcAft>
                <a:spcPts val="1800"/>
              </a:spcAft>
              <a:buFont typeface="Wingdings" pitchFamily="2" charset="2"/>
              <a:buChar char="§"/>
            </a:pPr>
            <a:r>
              <a:rPr lang="en-US" sz="2000" dirty="0" smtClean="0"/>
              <a:t>Reviewing/counting &amp; measuring things</a:t>
            </a:r>
          </a:p>
          <a:p>
            <a:pPr marL="228600" indent="-228600">
              <a:spcAft>
                <a:spcPts val="1800"/>
              </a:spcAft>
              <a:buFont typeface="Wingdings" pitchFamily="2" charset="2"/>
              <a:buChar char="§"/>
            </a:pPr>
            <a:r>
              <a:rPr lang="en-US" sz="2000" dirty="0" smtClean="0"/>
              <a:t>Tough love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8413750" y="6353969"/>
            <a:ext cx="381000" cy="365125"/>
          </a:xfrm>
        </p:spPr>
        <p:txBody>
          <a:bodyPr/>
          <a:lstStyle/>
          <a:p>
            <a:pPr algn="ctr">
              <a:defRPr/>
            </a:pPr>
            <a:fld id="{6EEA275D-5A49-48A8-817D-44C3EA0A3A2F}" type="slidenum">
              <a:rPr lang="en-US" smtClean="0">
                <a:latin typeface="Arial" pitchFamily="34" charset="0"/>
              </a:rPr>
              <a:pPr algn="ctr">
                <a:defRPr/>
              </a:pPr>
              <a:t>4</a:t>
            </a:fld>
            <a:endParaRPr lang="en-US" dirty="0">
              <a:latin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444106" y="1485440"/>
            <a:ext cx="750094" cy="4548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1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2" name="Chart 41"/>
          <p:cNvGraphicFramePr>
            <a:graphicFrameLocks/>
          </p:cNvGraphicFramePr>
          <p:nvPr/>
        </p:nvGraphicFramePr>
        <p:xfrm>
          <a:off x="1588" y="1214652"/>
          <a:ext cx="9144000" cy="6424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-42807" y="2"/>
            <a:ext cx="9186809" cy="63817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dirty="0" smtClean="0">
                <a:solidFill>
                  <a:srgbClr val="006600"/>
                </a:solidFill>
              </a:rPr>
              <a:t>Synchrotron Light Sources</a:t>
            </a:r>
          </a:p>
        </p:txBody>
      </p:sp>
      <p:grpSp>
        <p:nvGrpSpPr>
          <p:cNvPr id="2" name="Group 430"/>
          <p:cNvGrpSpPr>
            <a:grpSpLocks/>
          </p:cNvGrpSpPr>
          <p:nvPr/>
        </p:nvGrpSpPr>
        <p:grpSpPr bwMode="auto">
          <a:xfrm>
            <a:off x="2168657" y="675861"/>
            <a:ext cx="2439987" cy="1892717"/>
            <a:chOff x="1233" y="916"/>
            <a:chExt cx="1537" cy="1009"/>
          </a:xfrm>
        </p:grpSpPr>
        <p:pic>
          <p:nvPicPr>
            <p:cNvPr id="21529" name="Picture 43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233" y="920"/>
              <a:ext cx="1537" cy="1005"/>
            </a:xfrm>
            <a:prstGeom prst="rect">
              <a:avLst/>
            </a:prstGeom>
            <a:noFill/>
            <a:ln w="22225">
              <a:solidFill>
                <a:srgbClr val="FF0000"/>
              </a:solidFill>
              <a:miter lim="800000"/>
              <a:headEnd/>
              <a:tailEnd/>
            </a:ln>
          </p:spPr>
        </p:pic>
        <p:sp>
          <p:nvSpPr>
            <p:cNvPr id="21530" name="Text Box 432"/>
            <p:cNvSpPr txBox="1">
              <a:spLocks noChangeArrowheads="1"/>
            </p:cNvSpPr>
            <p:nvPr/>
          </p:nvSpPr>
          <p:spPr bwMode="auto">
            <a:xfrm>
              <a:off x="1637" y="916"/>
              <a:ext cx="734" cy="1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 u="none" dirty="0">
                  <a:solidFill>
                    <a:schemeClr val="bg1"/>
                  </a:solidFill>
                  <a:latin typeface="Arial Narrow" pitchFamily="34" charset="0"/>
                </a:rPr>
                <a:t>NSLS 1982</a:t>
              </a:r>
            </a:p>
          </p:txBody>
        </p:sp>
      </p:grpSp>
      <p:pic>
        <p:nvPicPr>
          <p:cNvPr id="21516" name="Picture 434" descr="spea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56591"/>
            <a:ext cx="2163922" cy="1553717"/>
          </a:xfrm>
          <a:prstGeom prst="rect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21517" name="Text Box 435"/>
          <p:cNvSpPr txBox="1">
            <a:spLocks noChangeArrowheads="1"/>
          </p:cNvSpPr>
          <p:nvPr/>
        </p:nvSpPr>
        <p:spPr bwMode="auto">
          <a:xfrm>
            <a:off x="184154" y="661988"/>
            <a:ext cx="1827613" cy="36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07" tIns="45704" rIns="91407" bIns="45704">
            <a:spAutoFit/>
          </a:bodyPr>
          <a:lstStyle/>
          <a:p>
            <a:r>
              <a:rPr lang="en-US" b="1" u="none" dirty="0">
                <a:solidFill>
                  <a:schemeClr val="bg1"/>
                </a:solidFill>
                <a:latin typeface="Arial Narrow" pitchFamily="34" charset="0"/>
              </a:rPr>
              <a:t>SSRL 1974 &amp; 2004</a:t>
            </a:r>
          </a:p>
        </p:txBody>
      </p:sp>
      <p:grpSp>
        <p:nvGrpSpPr>
          <p:cNvPr id="3" name="Group 222"/>
          <p:cNvGrpSpPr/>
          <p:nvPr/>
        </p:nvGrpSpPr>
        <p:grpSpPr>
          <a:xfrm>
            <a:off x="6427711" y="424071"/>
            <a:ext cx="2716291" cy="1614358"/>
            <a:chOff x="4074253" y="584617"/>
            <a:chExt cx="2716291" cy="1438821"/>
          </a:xfrm>
        </p:grpSpPr>
        <p:pic>
          <p:nvPicPr>
            <p:cNvPr id="21520" name="Picture 440" descr="nsls2banner10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117194" y="618500"/>
              <a:ext cx="2673350" cy="1404938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</p:pic>
        <p:sp>
          <p:nvSpPr>
            <p:cNvPr id="21521" name="Text Box 441"/>
            <p:cNvSpPr txBox="1">
              <a:spLocks noChangeArrowheads="1"/>
            </p:cNvSpPr>
            <p:nvPr/>
          </p:nvSpPr>
          <p:spPr bwMode="auto">
            <a:xfrm>
              <a:off x="4074253" y="584617"/>
              <a:ext cx="1333997" cy="329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429" tIns="45714" rIns="91429" bIns="45714">
              <a:spAutoFit/>
            </a:bodyPr>
            <a:lstStyle/>
            <a:p>
              <a:r>
                <a:rPr lang="en-US" b="1" u="none" dirty="0">
                  <a:solidFill>
                    <a:srgbClr val="FFFFFF"/>
                  </a:solidFill>
                  <a:latin typeface="Arial Narrow" pitchFamily="34" charset="0"/>
                </a:rPr>
                <a:t>NSLS-II 2015</a:t>
              </a:r>
            </a:p>
          </p:txBody>
        </p:sp>
      </p:grpSp>
      <p:grpSp>
        <p:nvGrpSpPr>
          <p:cNvPr id="4" name="Group 454"/>
          <p:cNvGrpSpPr>
            <a:grpSpLocks/>
          </p:cNvGrpSpPr>
          <p:nvPr/>
        </p:nvGrpSpPr>
        <p:grpSpPr bwMode="auto">
          <a:xfrm>
            <a:off x="4665663" y="755373"/>
            <a:ext cx="2217045" cy="1690178"/>
            <a:chOff x="2939" y="738"/>
            <a:chExt cx="1333" cy="884"/>
          </a:xfrm>
        </p:grpSpPr>
        <p:pic>
          <p:nvPicPr>
            <p:cNvPr id="21525" name="Picture 5" descr="DSC_0271"/>
            <p:cNvPicPr>
              <a:picLocks noChangeAspect="1" noChangeArrowheads="1"/>
            </p:cNvPicPr>
            <p:nvPr/>
          </p:nvPicPr>
          <p:blipFill>
            <a:blip r:embed="rId7" cstate="print">
              <a:lum bright="20000" contrast="40000"/>
            </a:blip>
            <a:srcRect/>
            <a:stretch>
              <a:fillRect/>
            </a:stretch>
          </p:blipFill>
          <p:spPr bwMode="auto">
            <a:xfrm>
              <a:off x="2939" y="738"/>
              <a:ext cx="1320" cy="884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</p:pic>
        <p:sp>
          <p:nvSpPr>
            <p:cNvPr id="21526" name="Text Box 444"/>
            <p:cNvSpPr txBox="1">
              <a:spLocks noChangeArrowheads="1"/>
            </p:cNvSpPr>
            <p:nvPr/>
          </p:nvSpPr>
          <p:spPr bwMode="auto">
            <a:xfrm>
              <a:off x="3578" y="1411"/>
              <a:ext cx="694" cy="1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 u="none" dirty="0">
                  <a:solidFill>
                    <a:schemeClr val="bg1"/>
                  </a:solidFill>
                  <a:latin typeface="Arial Narrow" pitchFamily="34" charset="0"/>
                </a:rPr>
                <a:t>LCLS 2009</a:t>
              </a:r>
            </a:p>
          </p:txBody>
        </p:sp>
      </p:grpSp>
      <p:grpSp>
        <p:nvGrpSpPr>
          <p:cNvPr id="5" name="Group 427"/>
          <p:cNvGrpSpPr>
            <a:grpSpLocks/>
          </p:cNvGrpSpPr>
          <p:nvPr/>
        </p:nvGrpSpPr>
        <p:grpSpPr bwMode="auto">
          <a:xfrm>
            <a:off x="3591339" y="1775790"/>
            <a:ext cx="2120348" cy="1577009"/>
            <a:chOff x="2107" y="2182"/>
            <a:chExt cx="1351" cy="1050"/>
          </a:xfrm>
        </p:grpSpPr>
        <p:pic>
          <p:nvPicPr>
            <p:cNvPr id="21527" name="Picture 428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107" y="2182"/>
              <a:ext cx="1351" cy="1050"/>
            </a:xfrm>
            <a:prstGeom prst="rect">
              <a:avLst/>
            </a:prstGeom>
            <a:noFill/>
            <a:ln w="22225">
              <a:solidFill>
                <a:srgbClr val="FF0000"/>
              </a:solidFill>
              <a:miter lim="800000"/>
              <a:headEnd/>
              <a:tailEnd/>
            </a:ln>
          </p:spPr>
        </p:pic>
        <p:sp>
          <p:nvSpPr>
            <p:cNvPr id="21528" name="Text Box 429"/>
            <p:cNvSpPr txBox="1">
              <a:spLocks noChangeArrowheads="1"/>
            </p:cNvSpPr>
            <p:nvPr/>
          </p:nvSpPr>
          <p:spPr bwMode="auto">
            <a:xfrm>
              <a:off x="2166" y="2216"/>
              <a:ext cx="844" cy="2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b="1" u="none" dirty="0">
                  <a:solidFill>
                    <a:schemeClr val="bg1"/>
                  </a:solidFill>
                  <a:latin typeface="Arial Narrow" pitchFamily="34" charset="0"/>
                </a:rPr>
                <a:t>APS 1996</a:t>
              </a:r>
            </a:p>
          </p:txBody>
        </p:sp>
      </p:grpSp>
      <p:grpSp>
        <p:nvGrpSpPr>
          <p:cNvPr id="6" name="Group 453"/>
          <p:cNvGrpSpPr>
            <a:grpSpLocks/>
          </p:cNvGrpSpPr>
          <p:nvPr/>
        </p:nvGrpSpPr>
        <p:grpSpPr bwMode="auto">
          <a:xfrm>
            <a:off x="1338469" y="1934819"/>
            <a:ext cx="2239617" cy="1722781"/>
            <a:chOff x="1164" y="2008"/>
            <a:chExt cx="1310" cy="886"/>
          </a:xfrm>
        </p:grpSpPr>
        <p:pic>
          <p:nvPicPr>
            <p:cNvPr id="21531" name="Picture 425" descr="XBD9904-00697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164" y="2008"/>
              <a:ext cx="1310" cy="886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</p:pic>
        <p:sp>
          <p:nvSpPr>
            <p:cNvPr id="21532" name="Text Box 426"/>
            <p:cNvSpPr txBox="1">
              <a:spLocks noChangeArrowheads="1"/>
            </p:cNvSpPr>
            <p:nvPr/>
          </p:nvSpPr>
          <p:spPr bwMode="auto">
            <a:xfrm>
              <a:off x="1257" y="2069"/>
              <a:ext cx="665" cy="1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b="1" u="none" dirty="0">
                  <a:solidFill>
                    <a:schemeClr val="bg1"/>
                  </a:solidFill>
                  <a:latin typeface="Arial Narrow" pitchFamily="34" charset="0"/>
                </a:rPr>
                <a:t>ALS 1993</a:t>
              </a:r>
            </a:p>
          </p:txBody>
        </p:sp>
      </p:grpSp>
      <p:sp>
        <p:nvSpPr>
          <p:cNvPr id="21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8566150" y="6506369"/>
            <a:ext cx="381000" cy="365125"/>
          </a:xfrm>
        </p:spPr>
        <p:txBody>
          <a:bodyPr/>
          <a:lstStyle/>
          <a:p>
            <a:pPr>
              <a:defRPr/>
            </a:pPr>
            <a:fld id="{6EEA275D-5A49-48A8-817D-44C3EA0A3A2F}" type="slidenum">
              <a:rPr lang="en-US" smtClean="0">
                <a:solidFill>
                  <a:srgbClr val="0B6F0B"/>
                </a:solidFill>
                <a:latin typeface="Arial" pitchFamily="34" charset="0"/>
              </a:rPr>
              <a:pPr>
                <a:defRPr/>
              </a:pPr>
              <a:t>40</a:t>
            </a:fld>
            <a:endParaRPr lang="en-US" dirty="0">
              <a:solidFill>
                <a:srgbClr val="0B6F0B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7849" y="187761"/>
            <a:ext cx="8471477" cy="433725"/>
          </a:xfrm>
          <a:prstGeom prst="rect">
            <a:avLst/>
          </a:prstGeom>
        </p:spPr>
        <p:txBody>
          <a:bodyPr lIns="82058" tIns="41029" rIns="82058" bIns="41029">
            <a:spAutoFit/>
          </a:bodyPr>
          <a:lstStyle/>
          <a:p>
            <a:pPr algn="ctr" defTabSz="914608">
              <a:lnSpc>
                <a:spcPct val="95000"/>
              </a:lnSpc>
              <a:tabLst>
                <a:tab pos="1696726" algn="l"/>
              </a:tabLst>
              <a:defRPr/>
            </a:pPr>
            <a:r>
              <a:rPr lang="en-US" sz="2400" dirty="0" smtClean="0">
                <a:solidFill>
                  <a:srgbClr val="0B6F0B"/>
                </a:solidFill>
                <a:latin typeface="Arial" pitchFamily="34" charset="0"/>
                <a:cs typeface="Arial" pitchFamily="34" charset="0"/>
              </a:rPr>
              <a:t>Users </a:t>
            </a:r>
            <a:r>
              <a:rPr lang="en-US" sz="2400" dirty="0">
                <a:solidFill>
                  <a:srgbClr val="0B6F0B"/>
                </a:solidFill>
                <a:latin typeface="Arial" pitchFamily="34" charset="0"/>
                <a:cs typeface="Arial" pitchFamily="34" charset="0"/>
              </a:rPr>
              <a:t>by Discipline at the Synchrotron </a:t>
            </a:r>
            <a:r>
              <a:rPr lang="en-US" sz="2400" dirty="0" smtClean="0">
                <a:solidFill>
                  <a:srgbClr val="0B6F0B"/>
                </a:solidFill>
                <a:latin typeface="Arial" pitchFamily="34" charset="0"/>
                <a:cs typeface="Arial" pitchFamily="34" charset="0"/>
              </a:rPr>
              <a:t>Light </a:t>
            </a:r>
            <a:r>
              <a:rPr lang="en-US" sz="2400" dirty="0">
                <a:solidFill>
                  <a:srgbClr val="0B6F0B"/>
                </a:solidFill>
                <a:latin typeface="Arial" pitchFamily="34" charset="0"/>
                <a:cs typeface="Arial" pitchFamily="34" charset="0"/>
              </a:rPr>
              <a:t>Sources</a:t>
            </a:r>
          </a:p>
        </p:txBody>
      </p:sp>
      <p:graphicFrame>
        <p:nvGraphicFramePr>
          <p:cNvPr id="4" name="Content Placeholder 3"/>
          <p:cNvGraphicFramePr>
            <a:graphicFrameLocks/>
          </p:cNvGraphicFramePr>
          <p:nvPr/>
        </p:nvGraphicFramePr>
        <p:xfrm>
          <a:off x="-191069" y="846162"/>
          <a:ext cx="9335069" cy="64690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8566150" y="6506369"/>
            <a:ext cx="381000" cy="365125"/>
          </a:xfrm>
        </p:spPr>
        <p:txBody>
          <a:bodyPr/>
          <a:lstStyle/>
          <a:p>
            <a:pPr>
              <a:defRPr/>
            </a:pPr>
            <a:fld id="{6EEA275D-5A49-48A8-817D-44C3EA0A3A2F}" type="slidenum">
              <a:rPr lang="en-US" smtClean="0">
                <a:solidFill>
                  <a:srgbClr val="0B6F0B"/>
                </a:solidFill>
                <a:latin typeface="Arial" pitchFamily="34" charset="0"/>
              </a:rPr>
              <a:pPr>
                <a:defRPr/>
              </a:pPr>
              <a:t>41</a:t>
            </a:fld>
            <a:endParaRPr lang="en-US" dirty="0">
              <a:solidFill>
                <a:srgbClr val="0B6F0B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 bwMode="auto">
          <a:xfrm>
            <a:off x="0" y="186274"/>
            <a:ext cx="9144000" cy="784590"/>
          </a:xfrm>
        </p:spPr>
        <p:txBody>
          <a:bodyPr lIns="82058" tIns="41029" rIns="82058" bIns="41029">
            <a:spAutoFit/>
          </a:bodyPr>
          <a:lstStyle/>
          <a:p>
            <a:pPr defTabSz="914608">
              <a:lnSpc>
                <a:spcPct val="95000"/>
              </a:lnSpc>
              <a:tabLst>
                <a:tab pos="1696726" algn="l"/>
              </a:tabLst>
              <a:defRPr/>
            </a:pPr>
            <a:r>
              <a:rPr lang="en-US" dirty="0" smtClean="0">
                <a:solidFill>
                  <a:srgbClr val="0B6F0B"/>
                </a:solidFill>
                <a:ea typeface="+mn-ea"/>
              </a:rPr>
              <a:t>Users by Employer at the Synchrotron Light Sources</a:t>
            </a:r>
            <a:br>
              <a:rPr lang="en-US" dirty="0" smtClean="0">
                <a:solidFill>
                  <a:srgbClr val="0B6F0B"/>
                </a:solidFill>
                <a:ea typeface="+mn-ea"/>
              </a:rPr>
            </a:br>
            <a:endParaRPr lang="en-US" dirty="0" smtClean="0">
              <a:solidFill>
                <a:srgbClr val="0B6F0B"/>
              </a:solidFill>
              <a:ea typeface="+mn-ea"/>
            </a:endParaRPr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892134860"/>
              </p:ext>
            </p:extLst>
          </p:nvPr>
        </p:nvGraphicFramePr>
        <p:xfrm>
          <a:off x="-262467" y="880533"/>
          <a:ext cx="9909961" cy="58351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8413750" y="6353969"/>
            <a:ext cx="381000" cy="365125"/>
          </a:xfrm>
        </p:spPr>
        <p:txBody>
          <a:bodyPr/>
          <a:lstStyle/>
          <a:p>
            <a:pPr algn="ctr">
              <a:defRPr/>
            </a:pPr>
            <a:fld id="{69DE7923-09E4-41C2-83EA-D1A09CA1BB7E}" type="slidenum">
              <a:rPr lang="en-US" smtClean="0">
                <a:latin typeface="Arial" pitchFamily="34" charset="0"/>
              </a:rPr>
              <a:pPr algn="ctr">
                <a:defRPr/>
              </a:pPr>
              <a:t>42</a:t>
            </a:fld>
            <a:endParaRPr lang="en-US" dirty="0">
              <a:latin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 bwMode="auto">
          <a:xfrm>
            <a:off x="0" y="180585"/>
            <a:ext cx="9144000" cy="319368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2058" tIns="41029" rIns="82058" bIns="41029" numCol="1" anchor="t" anchorCtr="0" compatLnSpc="1">
            <a:prstTxWarp prst="textNoShape">
              <a:avLst/>
            </a:prstTxWarp>
          </a:bodyPr>
          <a:lstStyle/>
          <a:p>
            <a:r>
              <a:rPr lang="en-US" sz="2200" dirty="0"/>
              <a:t>Characteristics of Users at the Synchrotron </a:t>
            </a:r>
            <a:r>
              <a:rPr lang="en-US" sz="2200" dirty="0" smtClean="0"/>
              <a:t>Light </a:t>
            </a:r>
            <a:r>
              <a:rPr lang="en-US" sz="2200" dirty="0"/>
              <a:t>Sources in FY 2010</a:t>
            </a:r>
            <a:br>
              <a:rPr lang="en-US" sz="2200" dirty="0"/>
            </a:br>
            <a:endParaRPr lang="en-US" sz="2200" dirty="0"/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1385872615"/>
              </p:ext>
            </p:extLst>
          </p:nvPr>
        </p:nvGraphicFramePr>
        <p:xfrm>
          <a:off x="4737680" y="4162185"/>
          <a:ext cx="4169559" cy="24973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1508" name="Picture 5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687" y="809942"/>
            <a:ext cx="3870614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" name="Chart 9"/>
          <p:cNvGraphicFramePr>
            <a:graphicFrameLocks/>
          </p:cNvGraphicFramePr>
          <p:nvPr/>
        </p:nvGraphicFramePr>
        <p:xfrm>
          <a:off x="4473039" y="832438"/>
          <a:ext cx="4037610" cy="30351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2897327864"/>
              </p:ext>
            </p:extLst>
          </p:nvPr>
        </p:nvGraphicFramePr>
        <p:xfrm>
          <a:off x="-32987" y="3996588"/>
          <a:ext cx="4407065" cy="26637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9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8413750" y="6353969"/>
            <a:ext cx="381000" cy="365125"/>
          </a:xfrm>
        </p:spPr>
        <p:txBody>
          <a:bodyPr/>
          <a:lstStyle/>
          <a:p>
            <a:pPr algn="ctr">
              <a:defRPr/>
            </a:pPr>
            <a:fld id="{69DE7923-09E4-41C2-83EA-D1A09CA1BB7E}" type="slidenum">
              <a:rPr lang="en-US" smtClean="0">
                <a:latin typeface="Arial" pitchFamily="34" charset="0"/>
              </a:rPr>
              <a:pPr algn="ctr">
                <a:defRPr/>
              </a:pPr>
              <a:t>43</a:t>
            </a:fld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1220475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0626" name="Text Box 2"/>
          <p:cNvSpPr txBox="1">
            <a:spLocks noChangeArrowheads="1"/>
          </p:cNvSpPr>
          <p:nvPr/>
        </p:nvSpPr>
        <p:spPr bwMode="auto">
          <a:xfrm>
            <a:off x="0" y="176067"/>
            <a:ext cx="9138227" cy="48605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1418" tIns="45709" rIns="91418" bIns="45709"/>
          <a:lstStyle/>
          <a:p>
            <a:pPr algn="ctr" defTabSz="914608">
              <a:lnSpc>
                <a:spcPct val="95000"/>
              </a:lnSpc>
              <a:tabLst>
                <a:tab pos="1696726" algn="l"/>
              </a:tabLst>
              <a:defRPr/>
            </a:pPr>
            <a:r>
              <a:rPr lang="en-US" sz="24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Distribution of Technical Quality of </a:t>
            </a:r>
            <a:r>
              <a:rPr lang="en-US" sz="2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171 </a:t>
            </a:r>
            <a:r>
              <a:rPr lang="en-US" sz="24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Beamlines</a:t>
            </a:r>
            <a:r>
              <a:rPr lang="en-US" sz="2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(2005)</a:t>
            </a:r>
            <a:endParaRPr lang="en-US" sz="2400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30627" name="Rectangle 3"/>
          <p:cNvSpPr>
            <a:spLocks noChangeArrowheads="1"/>
          </p:cNvSpPr>
          <p:nvPr/>
        </p:nvSpPr>
        <p:spPr bwMode="auto">
          <a:xfrm>
            <a:off x="0" y="2250347"/>
            <a:ext cx="165783" cy="359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058" tIns="41029" rIns="82058" bIns="41029" anchor="ctr">
            <a:sp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2053" name="Rectangle 4"/>
          <p:cNvSpPr>
            <a:spLocks noChangeArrowheads="1"/>
          </p:cNvSpPr>
          <p:nvPr/>
        </p:nvSpPr>
        <p:spPr bwMode="auto">
          <a:xfrm>
            <a:off x="255588" y="3987769"/>
            <a:ext cx="8636000" cy="2237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058" tIns="41029" rIns="82058" bIns="41029" anchor="ctr">
            <a:spAutoFit/>
          </a:bodyPr>
          <a:lstStyle/>
          <a:p>
            <a:pPr>
              <a:tabLst>
                <a:tab pos="3282330" algn="l"/>
              </a:tabLst>
            </a:pPr>
            <a:r>
              <a:rPr lang="en-US" sz="1400" dirty="0">
                <a:effectLst/>
                <a:latin typeface="Arial Narrow" pitchFamily="34" charset="0"/>
              </a:rPr>
              <a:t>After the </a:t>
            </a:r>
            <a:r>
              <a:rPr lang="en-US" sz="1400" dirty="0" err="1">
                <a:effectLst/>
                <a:latin typeface="Arial Narrow" pitchFamily="34" charset="0"/>
              </a:rPr>
              <a:t>beamlines</a:t>
            </a:r>
            <a:r>
              <a:rPr lang="en-US" sz="1400" dirty="0">
                <a:effectLst/>
                <a:latin typeface="Arial Narrow" pitchFamily="34" charset="0"/>
              </a:rPr>
              <a:t> were counted, the operating </a:t>
            </a:r>
            <a:r>
              <a:rPr lang="en-US" sz="1400" dirty="0" err="1">
                <a:effectLst/>
                <a:latin typeface="Arial Narrow" pitchFamily="34" charset="0"/>
              </a:rPr>
              <a:t>beamlines</a:t>
            </a:r>
            <a:r>
              <a:rPr lang="en-US" sz="1400" dirty="0">
                <a:effectLst/>
                <a:latin typeface="Arial Narrow" pitchFamily="34" charset="0"/>
              </a:rPr>
              <a:t> were </a:t>
            </a:r>
            <a:r>
              <a:rPr lang="en-US" sz="1400" dirty="0" smtClean="0">
                <a:effectLst/>
                <a:latin typeface="Arial Narrow" pitchFamily="34" charset="0"/>
              </a:rPr>
              <a:t>rated </a:t>
            </a:r>
            <a:r>
              <a:rPr lang="en-US" sz="1400" dirty="0">
                <a:effectLst/>
                <a:latin typeface="Arial Narrow" pitchFamily="34" charset="0"/>
              </a:rPr>
              <a:t>according to a quality factor.  This was done by the light source senior staff.  For the four DOE synchrotrons that participated in the FY 2004 pilot study, the quality factor assignments for each </a:t>
            </a:r>
            <a:r>
              <a:rPr lang="en-US" sz="1400" dirty="0" err="1">
                <a:effectLst/>
                <a:latin typeface="Arial Narrow" pitchFamily="34" charset="0"/>
              </a:rPr>
              <a:t>beamline</a:t>
            </a:r>
            <a:r>
              <a:rPr lang="en-US" sz="1400" dirty="0">
                <a:effectLst/>
                <a:latin typeface="Arial Narrow" pitchFamily="34" charset="0"/>
              </a:rPr>
              <a:t> were vetted by a “normalization” team consisting of one senior technical staff member from each of the light sources.  The team visited the light sources and spot checked the ratings to ensure uniformity.  </a:t>
            </a:r>
          </a:p>
          <a:p>
            <a:pPr>
              <a:tabLst>
                <a:tab pos="3282330" algn="l"/>
              </a:tabLst>
            </a:pPr>
            <a:endParaRPr lang="en-US" sz="1400" dirty="0">
              <a:effectLst/>
              <a:latin typeface="Arial Narrow" pitchFamily="34" charset="0"/>
            </a:endParaRPr>
          </a:p>
          <a:p>
            <a:pPr>
              <a:tabLst>
                <a:tab pos="3282330" algn="l"/>
              </a:tabLst>
            </a:pPr>
            <a:r>
              <a:rPr lang="en-US" sz="1400" dirty="0">
                <a:effectLst/>
                <a:latin typeface="Arial Narrow" pitchFamily="34" charset="0"/>
              </a:rPr>
              <a:t>After a “beta test” during FY 2004, refined instructions were provided for FY 2005.  The data shown here were collected based on FY 2005 </a:t>
            </a:r>
            <a:r>
              <a:rPr lang="en-US" sz="1400" dirty="0" smtClean="0">
                <a:effectLst/>
                <a:latin typeface="Arial Narrow" pitchFamily="34" charset="0"/>
              </a:rPr>
              <a:t>surveys.  The quality factor data indicate that only 18 percent of the </a:t>
            </a:r>
            <a:r>
              <a:rPr lang="en-US" sz="1400" dirty="0" err="1" smtClean="0">
                <a:effectLst/>
                <a:latin typeface="Arial Narrow" pitchFamily="34" charset="0"/>
              </a:rPr>
              <a:t>beamlines</a:t>
            </a:r>
            <a:r>
              <a:rPr lang="en-US" sz="1400" dirty="0" smtClean="0">
                <a:effectLst/>
                <a:latin typeface="Arial Narrow" pitchFamily="34" charset="0"/>
              </a:rPr>
              <a:t> at the four DOE facilities are operating at optimal performance.  An equal number of operating </a:t>
            </a:r>
            <a:r>
              <a:rPr lang="en-US" sz="1400" dirty="0" err="1" smtClean="0">
                <a:effectLst/>
                <a:latin typeface="Arial Narrow" pitchFamily="34" charset="0"/>
              </a:rPr>
              <a:t>beamlines</a:t>
            </a:r>
            <a:r>
              <a:rPr lang="en-US" sz="1400" dirty="0" smtClean="0">
                <a:effectLst/>
                <a:latin typeface="Arial Narrow" pitchFamily="34" charset="0"/>
              </a:rPr>
              <a:t> require major upgrades or are marginally useful.  The majority of </a:t>
            </a:r>
            <a:r>
              <a:rPr lang="en-US" sz="1400" dirty="0" err="1" smtClean="0">
                <a:effectLst/>
                <a:latin typeface="Arial Narrow" pitchFamily="34" charset="0"/>
              </a:rPr>
              <a:t>beamlines</a:t>
            </a:r>
            <a:r>
              <a:rPr lang="en-US" sz="1400" dirty="0" smtClean="0">
                <a:effectLst/>
                <a:latin typeface="Arial Narrow" pitchFamily="34" charset="0"/>
              </a:rPr>
              <a:t>, 64 percent, require minor or moderate upgrades.  Across the four DOE facilities, 46 </a:t>
            </a:r>
            <a:r>
              <a:rPr lang="en-US" sz="1400" dirty="0" err="1" smtClean="0">
                <a:effectLst/>
                <a:latin typeface="Arial Narrow" pitchFamily="34" charset="0"/>
              </a:rPr>
              <a:t>beamlines</a:t>
            </a:r>
            <a:r>
              <a:rPr lang="en-US" sz="1400" dirty="0" smtClean="0">
                <a:effectLst/>
                <a:latin typeface="Arial Narrow" pitchFamily="34" charset="0"/>
              </a:rPr>
              <a:t> (27 percent) were rated as "Best in Class" as bench-marked against similar capabilities worldwide.</a:t>
            </a:r>
            <a:endParaRPr lang="en-US" sz="1400" dirty="0">
              <a:effectLst/>
              <a:latin typeface="Arial Narrow" pitchFamily="34" charset="0"/>
            </a:endParaRPr>
          </a:p>
        </p:txBody>
      </p:sp>
      <p:graphicFrame>
        <p:nvGraphicFramePr>
          <p:cNvPr id="2050" name="Object 5"/>
          <p:cNvGraphicFramePr>
            <a:graphicFrameLocks noChangeAspect="1"/>
          </p:cNvGraphicFramePr>
          <p:nvPr/>
        </p:nvGraphicFramePr>
        <p:xfrm>
          <a:off x="186171" y="722779"/>
          <a:ext cx="5105977" cy="3200681"/>
        </p:xfrm>
        <a:graphic>
          <a:graphicData uri="http://schemas.openxmlformats.org/presentationml/2006/ole">
            <p:oleObj spid="_x0000_s1036" name="Chart" r:id="rId4" imgW="6964762" imgH="4145211" progId="Excel.Sheet.8">
              <p:embed/>
            </p:oleObj>
          </a:graphicData>
        </a:graphic>
      </p:graphicFrame>
      <p:sp>
        <p:nvSpPr>
          <p:cNvPr id="2330630" name="Freeform 6"/>
          <p:cNvSpPr>
            <a:spLocks/>
          </p:cNvSpPr>
          <p:nvPr/>
        </p:nvSpPr>
        <p:spPr bwMode="auto">
          <a:xfrm>
            <a:off x="6361545" y="1557618"/>
            <a:ext cx="704273" cy="790015"/>
          </a:xfrm>
          <a:custGeom>
            <a:avLst/>
            <a:gdLst/>
            <a:ahLst/>
            <a:cxnLst>
              <a:cxn ang="0">
                <a:pos x="117" y="72"/>
              </a:cxn>
              <a:cxn ang="0">
                <a:pos x="0" y="1"/>
              </a:cxn>
              <a:cxn ang="0">
                <a:pos x="0" y="1"/>
              </a:cxn>
              <a:cxn ang="0">
                <a:pos x="0" y="132"/>
              </a:cxn>
              <a:cxn ang="0">
                <a:pos x="117" y="72"/>
              </a:cxn>
            </a:cxnLst>
            <a:rect l="0" t="0" r="r" b="b"/>
            <a:pathLst>
              <a:path w="117" h="132">
                <a:moveTo>
                  <a:pt x="117" y="72"/>
                </a:moveTo>
                <a:cubicBezTo>
                  <a:pt x="95" y="28"/>
                  <a:pt x="49" y="1"/>
                  <a:pt x="0" y="1"/>
                </a:cubicBezTo>
                <a:cubicBezTo>
                  <a:pt x="0" y="0"/>
                  <a:pt x="0" y="1"/>
                  <a:pt x="0" y="1"/>
                </a:cubicBezTo>
                <a:lnTo>
                  <a:pt x="0" y="132"/>
                </a:lnTo>
                <a:lnTo>
                  <a:pt x="117" y="72"/>
                </a:lnTo>
                <a:close/>
              </a:path>
            </a:pathLst>
          </a:custGeom>
          <a:solidFill>
            <a:srgbClr val="000000"/>
          </a:solidFill>
          <a:ln w="793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lIns="82058" tIns="41029" rIns="82058" bIns="41029"/>
          <a:lstStyle/>
          <a:p>
            <a:pPr>
              <a:defRPr/>
            </a:pPr>
            <a:endParaRPr lang="en-US"/>
          </a:p>
        </p:txBody>
      </p:sp>
      <p:sp>
        <p:nvSpPr>
          <p:cNvPr id="2330631" name="Freeform 7"/>
          <p:cNvSpPr>
            <a:spLocks/>
          </p:cNvSpPr>
          <p:nvPr/>
        </p:nvSpPr>
        <p:spPr bwMode="auto">
          <a:xfrm>
            <a:off x="6084455" y="1989044"/>
            <a:ext cx="1072285" cy="1148603"/>
          </a:xfrm>
          <a:custGeom>
            <a:avLst/>
            <a:gdLst/>
            <a:ahLst/>
            <a:cxnLst>
              <a:cxn ang="0">
                <a:pos x="0" y="183"/>
              </a:cxn>
              <a:cxn ang="0">
                <a:pos x="46" y="191"/>
              </a:cxn>
              <a:cxn ang="0">
                <a:pos x="178" y="60"/>
              </a:cxn>
              <a:cxn ang="0">
                <a:pos x="163" y="0"/>
              </a:cxn>
              <a:cxn ang="0">
                <a:pos x="46" y="60"/>
              </a:cxn>
              <a:cxn ang="0">
                <a:pos x="0" y="183"/>
              </a:cxn>
            </a:cxnLst>
            <a:rect l="0" t="0" r="r" b="b"/>
            <a:pathLst>
              <a:path w="178" h="192">
                <a:moveTo>
                  <a:pt x="0" y="183"/>
                </a:moveTo>
                <a:cubicBezTo>
                  <a:pt x="15" y="189"/>
                  <a:pt x="30" y="191"/>
                  <a:pt x="46" y="191"/>
                </a:cubicBezTo>
                <a:cubicBezTo>
                  <a:pt x="119" y="192"/>
                  <a:pt x="178" y="133"/>
                  <a:pt x="178" y="60"/>
                </a:cubicBezTo>
                <a:cubicBezTo>
                  <a:pt x="178" y="39"/>
                  <a:pt x="173" y="19"/>
                  <a:pt x="163" y="0"/>
                </a:cubicBezTo>
                <a:lnTo>
                  <a:pt x="46" y="60"/>
                </a:lnTo>
                <a:lnTo>
                  <a:pt x="0" y="183"/>
                </a:lnTo>
                <a:close/>
              </a:path>
            </a:pathLst>
          </a:custGeom>
          <a:solidFill>
            <a:srgbClr val="000000"/>
          </a:solidFill>
          <a:ln w="793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lIns="82058" tIns="41029" rIns="82058" bIns="41029"/>
          <a:lstStyle/>
          <a:p>
            <a:pPr>
              <a:defRPr/>
            </a:pPr>
            <a:endParaRPr lang="en-US"/>
          </a:p>
        </p:txBody>
      </p:sp>
      <p:sp>
        <p:nvSpPr>
          <p:cNvPr id="2330632" name="Freeform 8"/>
          <p:cNvSpPr>
            <a:spLocks/>
          </p:cNvSpPr>
          <p:nvPr/>
        </p:nvSpPr>
        <p:spPr bwMode="auto">
          <a:xfrm>
            <a:off x="5566353" y="2019860"/>
            <a:ext cx="795193" cy="1064559"/>
          </a:xfrm>
          <a:custGeom>
            <a:avLst/>
            <a:gdLst/>
            <a:ahLst/>
            <a:cxnLst>
              <a:cxn ang="0">
                <a:pos x="13" y="0"/>
              </a:cxn>
              <a:cxn ang="0">
                <a:pos x="1" y="55"/>
              </a:cxn>
              <a:cxn ang="0">
                <a:pos x="86" y="178"/>
              </a:cxn>
              <a:cxn ang="0">
                <a:pos x="132" y="55"/>
              </a:cxn>
              <a:cxn ang="0">
                <a:pos x="13" y="0"/>
              </a:cxn>
            </a:cxnLst>
            <a:rect l="0" t="0" r="r" b="b"/>
            <a:pathLst>
              <a:path w="132" h="178">
                <a:moveTo>
                  <a:pt x="13" y="0"/>
                </a:moveTo>
                <a:cubicBezTo>
                  <a:pt x="5" y="17"/>
                  <a:pt x="1" y="36"/>
                  <a:pt x="1" y="55"/>
                </a:cubicBezTo>
                <a:cubicBezTo>
                  <a:pt x="0" y="110"/>
                  <a:pt x="35" y="159"/>
                  <a:pt x="86" y="178"/>
                </a:cubicBezTo>
                <a:lnTo>
                  <a:pt x="132" y="55"/>
                </a:lnTo>
                <a:lnTo>
                  <a:pt x="13" y="0"/>
                </a:lnTo>
                <a:close/>
              </a:path>
            </a:pathLst>
          </a:custGeom>
          <a:solidFill>
            <a:srgbClr val="000000"/>
          </a:solidFill>
          <a:ln w="793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lIns="82058" tIns="41029" rIns="82058" bIns="41029"/>
          <a:lstStyle/>
          <a:p>
            <a:pPr>
              <a:defRPr/>
            </a:pPr>
            <a:endParaRPr lang="en-US"/>
          </a:p>
        </p:txBody>
      </p:sp>
      <p:sp>
        <p:nvSpPr>
          <p:cNvPr id="2330633" name="Freeform 9"/>
          <p:cNvSpPr>
            <a:spLocks/>
          </p:cNvSpPr>
          <p:nvPr/>
        </p:nvSpPr>
        <p:spPr bwMode="auto">
          <a:xfrm>
            <a:off x="5645727" y="1612247"/>
            <a:ext cx="715818" cy="735386"/>
          </a:xfrm>
          <a:custGeom>
            <a:avLst/>
            <a:gdLst/>
            <a:ahLst/>
            <a:cxnLst>
              <a:cxn ang="0">
                <a:pos x="71" y="0"/>
              </a:cxn>
              <a:cxn ang="0">
                <a:pos x="0" y="68"/>
              </a:cxn>
              <a:cxn ang="0">
                <a:pos x="119" y="123"/>
              </a:cxn>
              <a:cxn ang="0">
                <a:pos x="71" y="0"/>
              </a:cxn>
            </a:cxnLst>
            <a:rect l="0" t="0" r="r" b="b"/>
            <a:pathLst>
              <a:path w="119" h="123">
                <a:moveTo>
                  <a:pt x="71" y="0"/>
                </a:moveTo>
                <a:cubicBezTo>
                  <a:pt x="40" y="13"/>
                  <a:pt x="14" y="37"/>
                  <a:pt x="0" y="68"/>
                </a:cubicBezTo>
                <a:lnTo>
                  <a:pt x="119" y="123"/>
                </a:lnTo>
                <a:lnTo>
                  <a:pt x="71" y="0"/>
                </a:lnTo>
                <a:close/>
              </a:path>
            </a:pathLst>
          </a:custGeom>
          <a:solidFill>
            <a:srgbClr val="000000"/>
          </a:solidFill>
          <a:ln w="793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lIns="82058" tIns="41029" rIns="82058" bIns="41029"/>
          <a:lstStyle/>
          <a:p>
            <a:pPr>
              <a:defRPr/>
            </a:pPr>
            <a:endParaRPr lang="en-US"/>
          </a:p>
        </p:txBody>
      </p:sp>
      <p:sp>
        <p:nvSpPr>
          <p:cNvPr id="2330634" name="Freeform 10"/>
          <p:cNvSpPr>
            <a:spLocks/>
          </p:cNvSpPr>
          <p:nvPr/>
        </p:nvSpPr>
        <p:spPr bwMode="auto">
          <a:xfrm>
            <a:off x="6071467" y="1564622"/>
            <a:ext cx="290079" cy="783011"/>
          </a:xfrm>
          <a:custGeom>
            <a:avLst/>
            <a:gdLst/>
            <a:ahLst/>
            <a:cxnLst>
              <a:cxn ang="0">
                <a:pos x="48" y="0"/>
              </a:cxn>
              <a:cxn ang="0">
                <a:pos x="0" y="8"/>
              </a:cxn>
              <a:cxn ang="0">
                <a:pos x="48" y="131"/>
              </a:cxn>
              <a:cxn ang="0">
                <a:pos x="48" y="0"/>
              </a:cxn>
            </a:cxnLst>
            <a:rect l="0" t="0" r="r" b="b"/>
            <a:pathLst>
              <a:path w="48" h="131">
                <a:moveTo>
                  <a:pt x="48" y="0"/>
                </a:moveTo>
                <a:cubicBezTo>
                  <a:pt x="31" y="0"/>
                  <a:pt x="15" y="3"/>
                  <a:pt x="0" y="8"/>
                </a:cubicBezTo>
                <a:lnTo>
                  <a:pt x="48" y="131"/>
                </a:lnTo>
                <a:lnTo>
                  <a:pt x="48" y="0"/>
                </a:lnTo>
                <a:close/>
              </a:path>
            </a:pathLst>
          </a:custGeom>
          <a:solidFill>
            <a:srgbClr val="000000"/>
          </a:solidFill>
          <a:ln w="793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lIns="82058" tIns="41029" rIns="82058" bIns="41029"/>
          <a:lstStyle/>
          <a:p>
            <a:pPr>
              <a:defRPr/>
            </a:pPr>
            <a:endParaRPr lang="en-US"/>
          </a:p>
        </p:txBody>
      </p:sp>
      <p:sp>
        <p:nvSpPr>
          <p:cNvPr id="2330635" name="Freeform 11"/>
          <p:cNvSpPr>
            <a:spLocks/>
          </p:cNvSpPr>
          <p:nvPr/>
        </p:nvSpPr>
        <p:spPr bwMode="auto">
          <a:xfrm>
            <a:off x="6348558" y="1546412"/>
            <a:ext cx="705715" cy="790015"/>
          </a:xfrm>
          <a:custGeom>
            <a:avLst/>
            <a:gdLst/>
            <a:ahLst/>
            <a:cxnLst>
              <a:cxn ang="0">
                <a:pos x="117" y="72"/>
              </a:cxn>
              <a:cxn ang="0">
                <a:pos x="0" y="1"/>
              </a:cxn>
              <a:cxn ang="0">
                <a:pos x="0" y="1"/>
              </a:cxn>
              <a:cxn ang="0">
                <a:pos x="0" y="132"/>
              </a:cxn>
              <a:cxn ang="0">
                <a:pos x="117" y="72"/>
              </a:cxn>
            </a:cxnLst>
            <a:rect l="0" t="0" r="r" b="b"/>
            <a:pathLst>
              <a:path w="117" h="132">
                <a:moveTo>
                  <a:pt x="117" y="72"/>
                </a:moveTo>
                <a:cubicBezTo>
                  <a:pt x="95" y="28"/>
                  <a:pt x="49" y="1"/>
                  <a:pt x="0" y="1"/>
                </a:cubicBezTo>
                <a:cubicBezTo>
                  <a:pt x="0" y="0"/>
                  <a:pt x="0" y="1"/>
                  <a:pt x="0" y="1"/>
                </a:cubicBezTo>
                <a:lnTo>
                  <a:pt x="0" y="132"/>
                </a:lnTo>
                <a:lnTo>
                  <a:pt x="117" y="72"/>
                </a:lnTo>
                <a:close/>
              </a:path>
            </a:pathLst>
          </a:custGeom>
          <a:solidFill>
            <a:srgbClr val="FF99CC"/>
          </a:solidFill>
          <a:ln w="793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lIns="82058" tIns="41029" rIns="82058" bIns="41029"/>
          <a:lstStyle/>
          <a:p>
            <a:pPr>
              <a:defRPr/>
            </a:pPr>
            <a:endParaRPr lang="en-US"/>
          </a:p>
        </p:txBody>
      </p:sp>
      <p:sp>
        <p:nvSpPr>
          <p:cNvPr id="2330636" name="Freeform 12"/>
          <p:cNvSpPr>
            <a:spLocks/>
          </p:cNvSpPr>
          <p:nvPr/>
        </p:nvSpPr>
        <p:spPr bwMode="auto">
          <a:xfrm>
            <a:off x="6071466" y="1977838"/>
            <a:ext cx="1072284" cy="1148603"/>
          </a:xfrm>
          <a:custGeom>
            <a:avLst/>
            <a:gdLst/>
            <a:ahLst/>
            <a:cxnLst>
              <a:cxn ang="0">
                <a:pos x="0" y="183"/>
              </a:cxn>
              <a:cxn ang="0">
                <a:pos x="46" y="191"/>
              </a:cxn>
              <a:cxn ang="0">
                <a:pos x="178" y="60"/>
              </a:cxn>
              <a:cxn ang="0">
                <a:pos x="163" y="0"/>
              </a:cxn>
              <a:cxn ang="0">
                <a:pos x="46" y="60"/>
              </a:cxn>
              <a:cxn ang="0">
                <a:pos x="0" y="183"/>
              </a:cxn>
            </a:cxnLst>
            <a:rect l="0" t="0" r="r" b="b"/>
            <a:pathLst>
              <a:path w="178" h="192">
                <a:moveTo>
                  <a:pt x="0" y="183"/>
                </a:moveTo>
                <a:cubicBezTo>
                  <a:pt x="15" y="189"/>
                  <a:pt x="30" y="191"/>
                  <a:pt x="46" y="191"/>
                </a:cubicBezTo>
                <a:cubicBezTo>
                  <a:pt x="119" y="192"/>
                  <a:pt x="178" y="133"/>
                  <a:pt x="178" y="60"/>
                </a:cubicBezTo>
                <a:cubicBezTo>
                  <a:pt x="178" y="39"/>
                  <a:pt x="173" y="19"/>
                  <a:pt x="163" y="0"/>
                </a:cubicBezTo>
                <a:lnTo>
                  <a:pt x="46" y="60"/>
                </a:lnTo>
                <a:lnTo>
                  <a:pt x="0" y="183"/>
                </a:lnTo>
                <a:close/>
              </a:path>
            </a:pathLst>
          </a:custGeom>
          <a:solidFill>
            <a:srgbClr val="99CCFF"/>
          </a:solidFill>
          <a:ln w="793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lIns="82058" tIns="41029" rIns="82058" bIns="41029"/>
          <a:lstStyle/>
          <a:p>
            <a:pPr>
              <a:defRPr/>
            </a:pPr>
            <a:endParaRPr lang="en-US"/>
          </a:p>
        </p:txBody>
      </p:sp>
      <p:sp>
        <p:nvSpPr>
          <p:cNvPr id="2330637" name="Freeform 13"/>
          <p:cNvSpPr>
            <a:spLocks/>
          </p:cNvSpPr>
          <p:nvPr/>
        </p:nvSpPr>
        <p:spPr bwMode="auto">
          <a:xfrm>
            <a:off x="5554808" y="2007254"/>
            <a:ext cx="793750" cy="1064559"/>
          </a:xfrm>
          <a:custGeom>
            <a:avLst/>
            <a:gdLst/>
            <a:ahLst/>
            <a:cxnLst>
              <a:cxn ang="0">
                <a:pos x="13" y="0"/>
              </a:cxn>
              <a:cxn ang="0">
                <a:pos x="1" y="55"/>
              </a:cxn>
              <a:cxn ang="0">
                <a:pos x="86" y="178"/>
              </a:cxn>
              <a:cxn ang="0">
                <a:pos x="132" y="55"/>
              </a:cxn>
              <a:cxn ang="0">
                <a:pos x="13" y="0"/>
              </a:cxn>
            </a:cxnLst>
            <a:rect l="0" t="0" r="r" b="b"/>
            <a:pathLst>
              <a:path w="132" h="178">
                <a:moveTo>
                  <a:pt x="13" y="0"/>
                </a:moveTo>
                <a:cubicBezTo>
                  <a:pt x="5" y="17"/>
                  <a:pt x="1" y="36"/>
                  <a:pt x="1" y="55"/>
                </a:cubicBezTo>
                <a:cubicBezTo>
                  <a:pt x="0" y="110"/>
                  <a:pt x="35" y="159"/>
                  <a:pt x="86" y="178"/>
                </a:cubicBezTo>
                <a:lnTo>
                  <a:pt x="132" y="55"/>
                </a:lnTo>
                <a:lnTo>
                  <a:pt x="13" y="0"/>
                </a:lnTo>
                <a:close/>
              </a:path>
            </a:pathLst>
          </a:custGeom>
          <a:solidFill>
            <a:srgbClr val="CCFFCC"/>
          </a:solidFill>
          <a:ln w="793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lIns="82058" tIns="41029" rIns="82058" bIns="41029"/>
          <a:lstStyle/>
          <a:p>
            <a:pPr>
              <a:defRPr/>
            </a:pPr>
            <a:endParaRPr lang="en-US"/>
          </a:p>
        </p:txBody>
      </p:sp>
      <p:sp>
        <p:nvSpPr>
          <p:cNvPr id="2330638" name="Freeform 14"/>
          <p:cNvSpPr>
            <a:spLocks/>
          </p:cNvSpPr>
          <p:nvPr/>
        </p:nvSpPr>
        <p:spPr bwMode="auto">
          <a:xfrm>
            <a:off x="5632739" y="1601041"/>
            <a:ext cx="715818" cy="735386"/>
          </a:xfrm>
          <a:custGeom>
            <a:avLst/>
            <a:gdLst/>
            <a:ahLst/>
            <a:cxnLst>
              <a:cxn ang="0">
                <a:pos x="71" y="0"/>
              </a:cxn>
              <a:cxn ang="0">
                <a:pos x="0" y="68"/>
              </a:cxn>
              <a:cxn ang="0">
                <a:pos x="119" y="123"/>
              </a:cxn>
              <a:cxn ang="0">
                <a:pos x="71" y="0"/>
              </a:cxn>
            </a:cxnLst>
            <a:rect l="0" t="0" r="r" b="b"/>
            <a:pathLst>
              <a:path w="119" h="123">
                <a:moveTo>
                  <a:pt x="71" y="0"/>
                </a:moveTo>
                <a:cubicBezTo>
                  <a:pt x="40" y="13"/>
                  <a:pt x="14" y="37"/>
                  <a:pt x="0" y="68"/>
                </a:cubicBezTo>
                <a:lnTo>
                  <a:pt x="119" y="123"/>
                </a:lnTo>
                <a:lnTo>
                  <a:pt x="71" y="0"/>
                </a:lnTo>
                <a:close/>
              </a:path>
            </a:pathLst>
          </a:custGeom>
          <a:solidFill>
            <a:srgbClr val="FFF58C"/>
          </a:solidFill>
          <a:ln w="793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lIns="82058" tIns="41029" rIns="82058" bIns="41029"/>
          <a:lstStyle/>
          <a:p>
            <a:pPr>
              <a:defRPr/>
            </a:pPr>
            <a:endParaRPr lang="en-US"/>
          </a:p>
        </p:txBody>
      </p:sp>
      <p:sp>
        <p:nvSpPr>
          <p:cNvPr id="2330639" name="Freeform 15"/>
          <p:cNvSpPr>
            <a:spLocks/>
          </p:cNvSpPr>
          <p:nvPr/>
        </p:nvSpPr>
        <p:spPr bwMode="auto">
          <a:xfrm>
            <a:off x="6059921" y="1552015"/>
            <a:ext cx="288636" cy="784412"/>
          </a:xfrm>
          <a:custGeom>
            <a:avLst/>
            <a:gdLst/>
            <a:ahLst/>
            <a:cxnLst>
              <a:cxn ang="0">
                <a:pos x="48" y="0"/>
              </a:cxn>
              <a:cxn ang="0">
                <a:pos x="0" y="8"/>
              </a:cxn>
              <a:cxn ang="0">
                <a:pos x="48" y="131"/>
              </a:cxn>
              <a:cxn ang="0">
                <a:pos x="48" y="0"/>
              </a:cxn>
            </a:cxnLst>
            <a:rect l="0" t="0" r="r" b="b"/>
            <a:pathLst>
              <a:path w="48" h="131">
                <a:moveTo>
                  <a:pt x="48" y="0"/>
                </a:moveTo>
                <a:cubicBezTo>
                  <a:pt x="31" y="0"/>
                  <a:pt x="15" y="3"/>
                  <a:pt x="0" y="8"/>
                </a:cubicBezTo>
                <a:lnTo>
                  <a:pt x="48" y="131"/>
                </a:lnTo>
                <a:lnTo>
                  <a:pt x="48" y="0"/>
                </a:lnTo>
                <a:close/>
              </a:path>
            </a:pathLst>
          </a:custGeom>
          <a:solidFill>
            <a:srgbClr val="CC99FF"/>
          </a:solidFill>
          <a:ln w="793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lIns="82058" tIns="41029" rIns="82058" bIns="41029"/>
          <a:lstStyle/>
          <a:p>
            <a:pPr>
              <a:defRPr/>
            </a:pPr>
            <a:endParaRPr lang="en-US"/>
          </a:p>
        </p:txBody>
      </p:sp>
      <p:sp>
        <p:nvSpPr>
          <p:cNvPr id="2330640" name="Rectangle 16"/>
          <p:cNvSpPr>
            <a:spLocks noChangeArrowheads="1"/>
          </p:cNvSpPr>
          <p:nvPr/>
        </p:nvSpPr>
        <p:spPr bwMode="auto">
          <a:xfrm>
            <a:off x="6156614" y="1696292"/>
            <a:ext cx="169918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200" b="1">
                <a:solidFill>
                  <a:srgbClr val="000000"/>
                </a:solidFill>
              </a:rPr>
              <a:t>10</a:t>
            </a:r>
            <a:endParaRPr lang="en-US" sz="110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330641" name="Rectangle 17"/>
          <p:cNvSpPr>
            <a:spLocks noChangeArrowheads="1"/>
          </p:cNvSpPr>
          <p:nvPr/>
        </p:nvSpPr>
        <p:spPr bwMode="auto">
          <a:xfrm>
            <a:off x="5896841" y="1858777"/>
            <a:ext cx="169918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200" b="1">
                <a:solidFill>
                  <a:srgbClr val="000000"/>
                </a:solidFill>
              </a:rPr>
              <a:t>21</a:t>
            </a:r>
            <a:endParaRPr lang="en-US" sz="110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330642" name="Rectangle 18"/>
          <p:cNvSpPr>
            <a:spLocks noChangeArrowheads="1"/>
          </p:cNvSpPr>
          <p:nvPr/>
        </p:nvSpPr>
        <p:spPr bwMode="auto">
          <a:xfrm>
            <a:off x="6546273" y="1767728"/>
            <a:ext cx="169918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200" b="1">
                <a:solidFill>
                  <a:srgbClr val="000000"/>
                </a:solidFill>
              </a:rPr>
              <a:t>30</a:t>
            </a:r>
            <a:endParaRPr lang="en-US" sz="110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330643" name="Rectangle 19"/>
          <p:cNvSpPr>
            <a:spLocks noChangeArrowheads="1"/>
          </p:cNvSpPr>
          <p:nvPr/>
        </p:nvSpPr>
        <p:spPr bwMode="auto">
          <a:xfrm>
            <a:off x="5749636" y="2419071"/>
            <a:ext cx="169918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200" b="1">
                <a:solidFill>
                  <a:srgbClr val="000000"/>
                </a:solidFill>
              </a:rPr>
              <a:t>45</a:t>
            </a:r>
            <a:endParaRPr lang="en-US" sz="110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330644" name="Rectangle 20"/>
          <p:cNvSpPr>
            <a:spLocks noChangeArrowheads="1"/>
          </p:cNvSpPr>
          <p:nvPr/>
        </p:nvSpPr>
        <p:spPr bwMode="auto">
          <a:xfrm>
            <a:off x="6624205" y="2588559"/>
            <a:ext cx="169918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200" b="1">
                <a:solidFill>
                  <a:srgbClr val="000000"/>
                </a:solidFill>
              </a:rPr>
              <a:t>65</a:t>
            </a:r>
            <a:endParaRPr lang="en-US" sz="110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330645" name="Rectangle 21"/>
          <p:cNvSpPr>
            <a:spLocks noChangeArrowheads="1"/>
          </p:cNvSpPr>
          <p:nvPr/>
        </p:nvSpPr>
        <p:spPr bwMode="auto">
          <a:xfrm>
            <a:off x="7257762" y="1965232"/>
            <a:ext cx="76488" cy="77040"/>
          </a:xfrm>
          <a:prstGeom prst="rect">
            <a:avLst/>
          </a:prstGeom>
          <a:solidFill>
            <a:srgbClr val="FF99CC"/>
          </a:solidFill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 lIns="82058" tIns="41029" rIns="82058" bIns="41029"/>
          <a:lstStyle/>
          <a:p>
            <a:pPr>
              <a:defRPr/>
            </a:pPr>
            <a:endParaRPr lang="en-US"/>
          </a:p>
        </p:txBody>
      </p:sp>
      <p:sp>
        <p:nvSpPr>
          <p:cNvPr id="2330646" name="Rectangle 22"/>
          <p:cNvSpPr>
            <a:spLocks noChangeArrowheads="1"/>
          </p:cNvSpPr>
          <p:nvPr/>
        </p:nvSpPr>
        <p:spPr bwMode="auto">
          <a:xfrm>
            <a:off x="7374659" y="1921809"/>
            <a:ext cx="1343316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100">
                <a:solidFill>
                  <a:srgbClr val="000000"/>
                </a:solidFill>
                <a:latin typeface="Arial Narrow" pitchFamily="34" charset="0"/>
              </a:rPr>
              <a:t>1.0 = optimal performance</a:t>
            </a:r>
            <a:endParaRPr 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330647" name="Rectangle 23"/>
          <p:cNvSpPr>
            <a:spLocks noChangeArrowheads="1"/>
          </p:cNvSpPr>
          <p:nvPr/>
        </p:nvSpPr>
        <p:spPr bwMode="auto">
          <a:xfrm>
            <a:off x="7257762" y="2136122"/>
            <a:ext cx="76488" cy="77040"/>
          </a:xfrm>
          <a:prstGeom prst="rect">
            <a:avLst/>
          </a:prstGeom>
          <a:solidFill>
            <a:srgbClr val="99CCFF"/>
          </a:solidFill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 lIns="82058" tIns="41029" rIns="82058" bIns="41029"/>
          <a:lstStyle/>
          <a:p>
            <a:pPr>
              <a:defRPr/>
            </a:pPr>
            <a:endParaRPr lang="en-US"/>
          </a:p>
        </p:txBody>
      </p:sp>
      <p:sp>
        <p:nvSpPr>
          <p:cNvPr id="2330648" name="Rectangle 24"/>
          <p:cNvSpPr>
            <a:spLocks noChangeArrowheads="1"/>
          </p:cNvSpPr>
          <p:nvPr/>
        </p:nvSpPr>
        <p:spPr bwMode="auto">
          <a:xfrm>
            <a:off x="7374659" y="2092699"/>
            <a:ext cx="1490793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100">
                <a:solidFill>
                  <a:srgbClr val="000000"/>
                </a:solidFill>
                <a:latin typeface="Arial Narrow" pitchFamily="34" charset="0"/>
              </a:rPr>
              <a:t>0.8 = minor upgrade required</a:t>
            </a:r>
            <a:endParaRPr 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330649" name="Rectangle 25"/>
          <p:cNvSpPr>
            <a:spLocks noChangeArrowheads="1"/>
          </p:cNvSpPr>
          <p:nvPr/>
        </p:nvSpPr>
        <p:spPr bwMode="auto">
          <a:xfrm>
            <a:off x="7257762" y="2307011"/>
            <a:ext cx="76488" cy="77040"/>
          </a:xfrm>
          <a:prstGeom prst="rect">
            <a:avLst/>
          </a:prstGeom>
          <a:solidFill>
            <a:srgbClr val="CCFFCC"/>
          </a:solidFill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 lIns="82058" tIns="41029" rIns="82058" bIns="41029"/>
          <a:lstStyle/>
          <a:p>
            <a:pPr>
              <a:defRPr/>
            </a:pPr>
            <a:endParaRPr lang="en-US"/>
          </a:p>
        </p:txBody>
      </p:sp>
      <p:sp>
        <p:nvSpPr>
          <p:cNvPr id="2330650" name="Rectangle 26"/>
          <p:cNvSpPr>
            <a:spLocks noChangeArrowheads="1"/>
          </p:cNvSpPr>
          <p:nvPr/>
        </p:nvSpPr>
        <p:spPr bwMode="auto">
          <a:xfrm>
            <a:off x="7374659" y="2263589"/>
            <a:ext cx="1689565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100">
                <a:solidFill>
                  <a:srgbClr val="000000"/>
                </a:solidFill>
                <a:latin typeface="Arial Narrow" pitchFamily="34" charset="0"/>
              </a:rPr>
              <a:t>0.6 = moderate upgrade required</a:t>
            </a:r>
            <a:endParaRPr 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330651" name="Rectangle 27"/>
          <p:cNvSpPr>
            <a:spLocks noChangeArrowheads="1"/>
          </p:cNvSpPr>
          <p:nvPr/>
        </p:nvSpPr>
        <p:spPr bwMode="auto">
          <a:xfrm>
            <a:off x="7257762" y="2477901"/>
            <a:ext cx="76488" cy="77040"/>
          </a:xfrm>
          <a:prstGeom prst="rect">
            <a:avLst/>
          </a:prstGeom>
          <a:solidFill>
            <a:srgbClr val="FFF58C"/>
          </a:solidFill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 lIns="82058" tIns="41029" rIns="82058" bIns="41029"/>
          <a:lstStyle/>
          <a:p>
            <a:pPr>
              <a:defRPr/>
            </a:pPr>
            <a:endParaRPr lang="en-US"/>
          </a:p>
        </p:txBody>
      </p:sp>
      <p:sp>
        <p:nvSpPr>
          <p:cNvPr id="2330652" name="Rectangle 28"/>
          <p:cNvSpPr>
            <a:spLocks noChangeArrowheads="1"/>
          </p:cNvSpPr>
          <p:nvPr/>
        </p:nvSpPr>
        <p:spPr bwMode="auto">
          <a:xfrm>
            <a:off x="7374659" y="2434478"/>
            <a:ext cx="1490793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100">
                <a:solidFill>
                  <a:srgbClr val="000000"/>
                </a:solidFill>
                <a:latin typeface="Arial Narrow" pitchFamily="34" charset="0"/>
              </a:rPr>
              <a:t>0.4 = major upgrade required</a:t>
            </a:r>
            <a:endParaRPr 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330653" name="Rectangle 29"/>
          <p:cNvSpPr>
            <a:spLocks noChangeArrowheads="1"/>
          </p:cNvSpPr>
          <p:nvPr/>
        </p:nvSpPr>
        <p:spPr bwMode="auto">
          <a:xfrm>
            <a:off x="7257762" y="2648791"/>
            <a:ext cx="76488" cy="78441"/>
          </a:xfrm>
          <a:prstGeom prst="rect">
            <a:avLst/>
          </a:prstGeom>
          <a:solidFill>
            <a:srgbClr val="CC99FF"/>
          </a:solidFill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 lIns="82058" tIns="41029" rIns="82058" bIns="41029"/>
          <a:lstStyle/>
          <a:p>
            <a:pPr>
              <a:defRPr/>
            </a:pPr>
            <a:endParaRPr lang="en-US"/>
          </a:p>
        </p:txBody>
      </p:sp>
      <p:sp>
        <p:nvSpPr>
          <p:cNvPr id="2330654" name="Rectangle 30"/>
          <p:cNvSpPr>
            <a:spLocks noChangeArrowheads="1"/>
          </p:cNvSpPr>
          <p:nvPr/>
        </p:nvSpPr>
        <p:spPr bwMode="auto">
          <a:xfrm>
            <a:off x="7374659" y="2605368"/>
            <a:ext cx="1157368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100">
                <a:solidFill>
                  <a:srgbClr val="000000"/>
                </a:solidFill>
                <a:latin typeface="Arial Narrow" pitchFamily="34" charset="0"/>
              </a:rPr>
              <a:t>0.2 = marginally useful</a:t>
            </a:r>
            <a:endParaRPr 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2" name="Slide Number Placeholder 2"/>
          <p:cNvSpPr txBox="1">
            <a:spLocks/>
          </p:cNvSpPr>
          <p:nvPr/>
        </p:nvSpPr>
        <p:spPr>
          <a:xfrm>
            <a:off x="8413750" y="6353969"/>
            <a:ext cx="3810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9DE7923-09E4-41C2-83EA-D1A09CA1BB7E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B6F0B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B6F0B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372393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8413750" y="6353969"/>
            <a:ext cx="381000" cy="365125"/>
          </a:xfrm>
        </p:spPr>
        <p:txBody>
          <a:bodyPr/>
          <a:lstStyle/>
          <a:p>
            <a:pPr>
              <a:defRPr/>
            </a:pPr>
            <a:fld id="{6EEA275D-5A49-48A8-817D-44C3EA0A3A2F}" type="slidenum">
              <a:rPr lang="en-US" smtClean="0"/>
              <a:pPr>
                <a:defRPr/>
              </a:pPr>
              <a:t>45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t="1326"/>
          <a:stretch>
            <a:fillRect/>
          </a:stretch>
        </p:blipFill>
        <p:spPr bwMode="auto">
          <a:xfrm>
            <a:off x="144463" y="990600"/>
            <a:ext cx="4572000" cy="562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 l="-243" t="1827" r="3160"/>
          <a:stretch>
            <a:fillRect/>
          </a:stretch>
        </p:blipFill>
        <p:spPr bwMode="auto">
          <a:xfrm>
            <a:off x="4705350" y="1027564"/>
            <a:ext cx="4438650" cy="5596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8413750" y="6353969"/>
            <a:ext cx="381000" cy="365125"/>
          </a:xfrm>
        </p:spPr>
        <p:txBody>
          <a:bodyPr/>
          <a:lstStyle/>
          <a:p>
            <a:pPr>
              <a:defRPr/>
            </a:pPr>
            <a:fld id="{6EEA275D-5A49-48A8-817D-44C3EA0A3A2F}" type="slidenum">
              <a:rPr lang="en-US" smtClean="0"/>
              <a:pPr>
                <a:defRPr/>
              </a:pPr>
              <a:t>46</a:t>
            </a:fld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l="2500" t="1672" r="3750"/>
          <a:stretch>
            <a:fillRect/>
          </a:stretch>
        </p:blipFill>
        <p:spPr bwMode="auto">
          <a:xfrm>
            <a:off x="114300" y="1025729"/>
            <a:ext cx="4286250" cy="5602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 l="3542" t="1170"/>
          <a:stretch>
            <a:fillRect/>
          </a:stretch>
        </p:blipFill>
        <p:spPr bwMode="auto">
          <a:xfrm>
            <a:off x="4733925" y="997154"/>
            <a:ext cx="4410075" cy="5631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8413750" y="6353969"/>
            <a:ext cx="381000" cy="365125"/>
          </a:xfrm>
        </p:spPr>
        <p:txBody>
          <a:bodyPr/>
          <a:lstStyle/>
          <a:p>
            <a:pPr>
              <a:defRPr/>
            </a:pPr>
            <a:fld id="{6EEA275D-5A49-48A8-817D-44C3EA0A3A2F}" type="slidenum">
              <a:rPr lang="en-US" smtClean="0"/>
              <a:pPr>
                <a:defRPr/>
              </a:pPr>
              <a:t>47</a:t>
            </a:fld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 r="2420"/>
          <a:stretch>
            <a:fillRect/>
          </a:stretch>
        </p:blipFill>
        <p:spPr bwMode="auto">
          <a:xfrm>
            <a:off x="1588" y="926809"/>
            <a:ext cx="4461355" cy="5685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 l="2882" t="1288" r="3368" b="1626"/>
          <a:stretch>
            <a:fillRect/>
          </a:stretch>
        </p:blipFill>
        <p:spPr bwMode="auto">
          <a:xfrm>
            <a:off x="4705350" y="1003009"/>
            <a:ext cx="4286250" cy="574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8413750" y="6353969"/>
            <a:ext cx="381000" cy="365125"/>
          </a:xfrm>
        </p:spPr>
        <p:txBody>
          <a:bodyPr/>
          <a:lstStyle/>
          <a:p>
            <a:pPr>
              <a:defRPr/>
            </a:pPr>
            <a:fld id="{6EEA275D-5A49-48A8-817D-44C3EA0A3A2F}" type="slidenum">
              <a:rPr lang="en-US" smtClean="0"/>
              <a:pPr>
                <a:defRPr/>
              </a:pPr>
              <a:t>48</a:t>
            </a:fld>
            <a:endParaRPr lang="en-US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 l="2708" t="2066" r="3750" b="997"/>
          <a:stretch>
            <a:fillRect/>
          </a:stretch>
        </p:blipFill>
        <p:spPr bwMode="auto">
          <a:xfrm>
            <a:off x="4695825" y="1052032"/>
            <a:ext cx="4276725" cy="573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 r="3853"/>
          <a:stretch>
            <a:fillRect/>
          </a:stretch>
        </p:blipFill>
        <p:spPr bwMode="auto">
          <a:xfrm>
            <a:off x="0" y="945785"/>
            <a:ext cx="4395831" cy="5684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8413750" y="6353969"/>
            <a:ext cx="381000" cy="365125"/>
          </a:xfrm>
        </p:spPr>
        <p:txBody>
          <a:bodyPr/>
          <a:lstStyle/>
          <a:p>
            <a:pPr>
              <a:defRPr/>
            </a:pPr>
            <a:fld id="{6EEA275D-5A49-48A8-817D-44C3EA0A3A2F}" type="slidenum">
              <a:rPr lang="en-US" smtClean="0"/>
              <a:pPr>
                <a:defRPr/>
              </a:pPr>
              <a:t>49</a:t>
            </a:fld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25935"/>
            <a:ext cx="4572000" cy="570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 t="2005"/>
          <a:stretch>
            <a:fillRect/>
          </a:stretch>
        </p:blipFill>
        <p:spPr bwMode="auto">
          <a:xfrm>
            <a:off x="4572000" y="1040235"/>
            <a:ext cx="4572000" cy="5586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588" y="0"/>
            <a:ext cx="9144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EEA275D-5A49-48A8-817D-44C3EA0A3A2F}" type="slidenum">
              <a:rPr lang="en-US" smtClean="0">
                <a:solidFill>
                  <a:schemeClr val="bg1"/>
                </a:solidFill>
              </a:rPr>
              <a:pPr>
                <a:defRPr/>
              </a:pPr>
              <a:t>5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0" y="2480801"/>
            <a:ext cx="9144000" cy="1323439"/>
          </a:xfrm>
          <a:noFill/>
        </p:spPr>
        <p:txBody>
          <a:bodyPr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Facilities and the</a:t>
            </a:r>
            <a:br>
              <a:rPr lang="en-US" sz="4000" dirty="0" smtClean="0">
                <a:solidFill>
                  <a:schemeClr val="bg1"/>
                </a:solidFill>
              </a:rPr>
            </a:br>
            <a:r>
              <a:rPr lang="en-US" sz="4000" dirty="0" smtClean="0">
                <a:solidFill>
                  <a:schemeClr val="bg1"/>
                </a:solidFill>
              </a:rPr>
              <a:t>evolution of DOE/SC labs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588" y="0"/>
            <a:ext cx="9144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EEA275D-5A49-48A8-817D-44C3EA0A3A2F}" type="slidenum">
              <a:rPr lang="en-US" smtClean="0">
                <a:solidFill>
                  <a:schemeClr val="bg1"/>
                </a:solidFill>
              </a:rPr>
              <a:pPr>
                <a:defRPr/>
              </a:pPr>
              <a:t>50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0" y="2634690"/>
            <a:ext cx="9144000" cy="1015663"/>
          </a:xfrm>
          <a:noFill/>
        </p:spPr>
        <p:txBody>
          <a:bodyPr>
            <a:spAutoFit/>
          </a:bodyPr>
          <a:lstStyle/>
          <a:p>
            <a:r>
              <a:rPr lang="en-US" sz="6000" dirty="0" smtClean="0">
                <a:solidFill>
                  <a:schemeClr val="bg1"/>
                </a:solidFill>
              </a:rPr>
              <a:t>Tough love</a:t>
            </a:r>
            <a:endParaRPr lang="en-US" sz="6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0" y="100340"/>
            <a:ext cx="9144000" cy="598714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Arial" charset="0"/>
                <a:cs typeface="Arial" charset="0"/>
              </a:rPr>
              <a:t>The cost of maintaining facilities is sobering</a:t>
            </a:r>
            <a:endParaRPr lang="en-US" dirty="0">
              <a:latin typeface="Arial" charset="0"/>
              <a:cs typeface="Arial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ctr">
              <a:defRPr/>
            </a:pPr>
            <a:fld id="{69DE7923-09E4-41C2-83EA-D1A09CA1BB7E}" type="slidenum">
              <a:rPr lang="en-US" smtClean="0"/>
              <a:pPr algn="ctr">
                <a:defRPr/>
              </a:pPr>
              <a:t>51</a:t>
            </a:fld>
            <a:endParaRPr lang="en-US" dirty="0"/>
          </a:p>
        </p:txBody>
      </p:sp>
      <p:graphicFrame>
        <p:nvGraphicFramePr>
          <p:cNvPr id="4" name="Chart 3"/>
          <p:cNvGraphicFramePr/>
          <p:nvPr/>
        </p:nvGraphicFramePr>
        <p:xfrm>
          <a:off x="889000" y="1397000"/>
          <a:ext cx="7121525" cy="4394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 Box 12"/>
          <p:cNvSpPr txBox="1">
            <a:spLocks noChangeArrowheads="1"/>
          </p:cNvSpPr>
          <p:nvPr/>
        </p:nvSpPr>
        <p:spPr bwMode="auto">
          <a:xfrm>
            <a:off x="6576072" y="3160059"/>
            <a:ext cx="1282723" cy="40011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Research</a:t>
            </a:r>
            <a:endParaRPr lang="en-US" sz="20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 Box 13"/>
          <p:cNvSpPr txBox="1">
            <a:spLocks noChangeArrowheads="1"/>
          </p:cNvSpPr>
          <p:nvPr/>
        </p:nvSpPr>
        <p:spPr bwMode="auto">
          <a:xfrm>
            <a:off x="419100" y="4572000"/>
            <a:ext cx="230864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0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Facility Operations</a:t>
            </a:r>
          </a:p>
        </p:txBody>
      </p: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114300" y="2514600"/>
            <a:ext cx="249459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0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Facility Construction</a:t>
            </a:r>
          </a:p>
        </p:txBody>
      </p:sp>
      <p:sp>
        <p:nvSpPr>
          <p:cNvPr id="8" name="Text Box 15"/>
          <p:cNvSpPr txBox="1">
            <a:spLocks noChangeArrowheads="1"/>
          </p:cNvSpPr>
          <p:nvPr/>
        </p:nvSpPr>
        <p:spPr bwMode="auto">
          <a:xfrm>
            <a:off x="-14042" y="1676400"/>
            <a:ext cx="310213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20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Major Items of </a:t>
            </a:r>
            <a:r>
              <a:rPr lang="en-US" sz="2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Equipment</a:t>
            </a:r>
            <a:endParaRPr lang="en-US" sz="20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 Box 16"/>
          <p:cNvSpPr txBox="1">
            <a:spLocks noChangeArrowheads="1"/>
          </p:cNvSpPr>
          <p:nvPr/>
        </p:nvSpPr>
        <p:spPr bwMode="auto">
          <a:xfrm>
            <a:off x="2979872" y="1219200"/>
            <a:ext cx="118173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All 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Other</a:t>
            </a: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 Box 18"/>
          <p:cNvSpPr txBox="1">
            <a:spLocks noChangeArrowheads="1"/>
          </p:cNvSpPr>
          <p:nvPr/>
        </p:nvSpPr>
        <p:spPr bwMode="auto">
          <a:xfrm>
            <a:off x="6340162" y="1134057"/>
            <a:ext cx="1764406" cy="369332"/>
          </a:xfrm>
          <a:prstGeom prst="rect">
            <a:avLst/>
          </a:prstGeom>
          <a:solidFill>
            <a:srgbClr val="FBF9B7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dirty="0" smtClean="0">
                <a:latin typeface="Arial" pitchFamily="34" charset="0"/>
                <a:cs typeface="Arial" pitchFamily="34" charset="0"/>
              </a:rPr>
              <a:t>Funding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= $5B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687913" y="2302654"/>
            <a:ext cx="173864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lnSpc>
                <a:spcPts val="2000"/>
              </a:lnSpc>
              <a:spcAft>
                <a:spcPts val="1800"/>
              </a:spcAft>
              <a:buClr>
                <a:schemeClr val="bg1"/>
              </a:buClr>
            </a:pPr>
            <a:r>
              <a:rPr lang="en-US" sz="1400" b="1" dirty="0" smtClean="0">
                <a:solidFill>
                  <a:schemeClr val="bg1"/>
                </a:solidFill>
                <a:cs typeface="Arial" pitchFamily="34" charset="0"/>
              </a:rPr>
              <a:t>Support for </a:t>
            </a:r>
            <a:r>
              <a:rPr lang="en-US" b="1" dirty="0" smtClean="0">
                <a:solidFill>
                  <a:schemeClr val="bg1"/>
                </a:solidFill>
                <a:cs typeface="Arial" pitchFamily="34" charset="0"/>
              </a:rPr>
              <a:t>25,000 </a:t>
            </a:r>
            <a:r>
              <a:rPr lang="en-US" sz="1400" b="1" dirty="0" smtClean="0">
                <a:solidFill>
                  <a:schemeClr val="bg1"/>
                </a:solidFill>
                <a:cs typeface="Arial" pitchFamily="34" charset="0"/>
              </a:rPr>
              <a:t>Ph.D.s, grad students, undergrads, engineers, and support staff</a:t>
            </a:r>
            <a:endParaRPr lang="en-US" sz="1400" b="1" dirty="0" smtClean="0">
              <a:solidFill>
                <a:schemeClr val="bg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823882" y="3667814"/>
            <a:ext cx="1749706" cy="13747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875" lvl="1" indent="-15875" defTabSz="914608">
              <a:lnSpc>
                <a:spcPts val="2000"/>
              </a:lnSpc>
              <a:spcAft>
                <a:spcPts val="1200"/>
              </a:spcAft>
              <a:buClr>
                <a:schemeClr val="bg1"/>
              </a:buClr>
            </a:pPr>
            <a:r>
              <a:rPr lang="en-US" sz="1400" b="1" dirty="0" smtClean="0">
                <a:solidFill>
                  <a:schemeClr val="bg1"/>
                </a:solidFill>
                <a:cs typeface="Arial" pitchFamily="34" charset="0"/>
              </a:rPr>
              <a:t>The world’s largest collection of  scientific user facilities with over </a:t>
            </a:r>
            <a:r>
              <a:rPr lang="en-US" b="1" dirty="0" smtClean="0">
                <a:solidFill>
                  <a:schemeClr val="bg1"/>
                </a:solidFill>
                <a:cs typeface="Arial" pitchFamily="34" charset="0"/>
              </a:rPr>
              <a:t>26,000</a:t>
            </a:r>
            <a:r>
              <a:rPr lang="en-US" sz="1400" b="1" dirty="0" smtClean="0">
                <a:solidFill>
                  <a:schemeClr val="bg1"/>
                </a:solidFill>
                <a:cs typeface="Arial" pitchFamily="34" charset="0"/>
              </a:rPr>
              <a:t> users /yr</a:t>
            </a:r>
            <a:endParaRPr lang="en-US" sz="1400" b="1" dirty="0">
              <a:solidFill>
                <a:schemeClr val="bg1"/>
              </a:solidFill>
            </a:endParaRPr>
          </a:p>
        </p:txBody>
      </p:sp>
      <p:pic>
        <p:nvPicPr>
          <p:cNvPr id="14" name="Picture 13" descr="pacman.png"/>
          <p:cNvPicPr>
            <a:picLocks noChangeAspect="1"/>
          </p:cNvPicPr>
          <p:nvPr/>
        </p:nvPicPr>
        <p:blipFill>
          <a:blip r:embed="rId3" cstate="print"/>
          <a:srcRect r="9209"/>
          <a:stretch>
            <a:fillRect/>
          </a:stretch>
        </p:blipFill>
        <p:spPr>
          <a:xfrm>
            <a:off x="2347716" y="1506118"/>
            <a:ext cx="6796284" cy="41420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588" y="0"/>
            <a:ext cx="9144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EEA275D-5A49-48A8-817D-44C3EA0A3A2F}" type="slidenum">
              <a:rPr lang="en-US" smtClean="0">
                <a:solidFill>
                  <a:schemeClr val="bg1"/>
                </a:solidFill>
              </a:rPr>
              <a:pPr>
                <a:defRPr/>
              </a:pPr>
              <a:t>52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0" y="2634690"/>
            <a:ext cx="9144000" cy="1015663"/>
          </a:xfrm>
          <a:noFill/>
        </p:spPr>
        <p:txBody>
          <a:bodyPr>
            <a:spAutoFit/>
          </a:bodyPr>
          <a:lstStyle/>
          <a:p>
            <a:r>
              <a:rPr lang="en-US" sz="6000" dirty="0" smtClean="0">
                <a:solidFill>
                  <a:schemeClr val="bg1"/>
                </a:solidFill>
              </a:rPr>
              <a:t>More information</a:t>
            </a:r>
            <a:endParaRPr lang="en-US" sz="6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8413750" y="6353969"/>
            <a:ext cx="381000" cy="365125"/>
          </a:xfrm>
        </p:spPr>
        <p:txBody>
          <a:bodyPr/>
          <a:lstStyle/>
          <a:p>
            <a:pPr>
              <a:defRPr/>
            </a:pPr>
            <a:fld id="{6EEA275D-5A49-48A8-817D-44C3EA0A3A2F}" type="slidenum">
              <a:rPr lang="en-US" smtClean="0"/>
              <a:pPr>
                <a:defRPr/>
              </a:pPr>
              <a:t>53</a:t>
            </a:fld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l="18783" r="14261"/>
          <a:stretch>
            <a:fillRect/>
          </a:stretch>
        </p:blipFill>
        <p:spPr bwMode="auto">
          <a:xfrm>
            <a:off x="0" y="32119"/>
            <a:ext cx="9144000" cy="9753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0" y="61187"/>
            <a:ext cx="9144000" cy="598714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>
                <a:solidFill>
                  <a:srgbClr val="014B32"/>
                </a:solidFill>
              </a:rPr>
              <a:t>Origins of Accelerator Science in</a:t>
            </a:r>
            <a:br>
              <a:rPr lang="en-US" dirty="0" smtClean="0">
                <a:solidFill>
                  <a:srgbClr val="014B32"/>
                </a:solidFill>
              </a:rPr>
            </a:br>
            <a:r>
              <a:rPr lang="en-US" dirty="0" smtClean="0">
                <a:solidFill>
                  <a:srgbClr val="014B32"/>
                </a:solidFill>
              </a:rPr>
              <a:t>(the Earliest Predecessor of) the Office of Science</a:t>
            </a:r>
            <a:endParaRPr lang="en-US" dirty="0">
              <a:solidFill>
                <a:srgbClr val="014B3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ctr"/>
            <a:fld id="{26CA2777-A89F-4130-B308-73BB65955918}" type="slidenum">
              <a:rPr lang="en-US" smtClean="0"/>
              <a:pPr algn="ctr"/>
              <a:t>6</a:t>
            </a:fld>
            <a:endParaRPr lang="en-US"/>
          </a:p>
        </p:txBody>
      </p:sp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2756" y="1181377"/>
            <a:ext cx="3135112" cy="3968496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381681" y="5455634"/>
            <a:ext cx="22236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Ernest O. Lawrence</a:t>
            </a:r>
          </a:p>
          <a:p>
            <a:pPr algn="ctr"/>
            <a:r>
              <a:rPr lang="en-US" dirty="0" smtClean="0"/>
              <a:t>November 1, 1937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942273" y="5455634"/>
            <a:ext cx="32669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Lawrence’s original </a:t>
            </a:r>
          </a:p>
          <a:p>
            <a:pPr algn="ctr"/>
            <a:r>
              <a:rPr lang="en-US" dirty="0" smtClean="0"/>
              <a:t>5-inch cyclotron, 80 </a:t>
            </a:r>
            <a:r>
              <a:rPr lang="en-US" dirty="0" err="1" smtClean="0"/>
              <a:t>keV</a:t>
            </a:r>
            <a:r>
              <a:rPr lang="en-US" dirty="0" smtClean="0"/>
              <a:t>, 1931</a:t>
            </a:r>
            <a:endParaRPr lang="en-US" dirty="0"/>
          </a:p>
        </p:txBody>
      </p:sp>
      <p:pic>
        <p:nvPicPr>
          <p:cNvPr id="1026" name="Picture 2" descr="Physicist Ernest O. Lawrence, inventor of the cyclotr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836" y="1014161"/>
            <a:ext cx="3241377" cy="43029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14B32"/>
                </a:solidFill>
              </a:rPr>
              <a:t>After several intermediate sizes came the 184-inch cyclotron …</a:t>
            </a:r>
            <a:endParaRPr lang="en-US" dirty="0">
              <a:solidFill>
                <a:srgbClr val="014B3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ctr">
              <a:defRPr/>
            </a:pPr>
            <a:fld id="{6EEA275D-5A49-48A8-817D-44C3EA0A3A2F}" type="slidenum">
              <a:rPr lang="en-US" smtClean="0"/>
              <a:pPr algn="ctr">
                <a:defRPr/>
              </a:pPr>
              <a:t>7</a:t>
            </a:fld>
            <a:endParaRPr lang="en-US" dirty="0"/>
          </a:p>
        </p:txBody>
      </p:sp>
      <p:pic>
        <p:nvPicPr>
          <p:cNvPr id="6656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4133" y="866775"/>
            <a:ext cx="6967158" cy="525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184774" y="5815871"/>
            <a:ext cx="3927357" cy="369332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184-inch cyclotron, &gt; 100 </a:t>
            </a:r>
            <a:r>
              <a:rPr lang="en-US" dirty="0" err="1" smtClean="0">
                <a:solidFill>
                  <a:srgbClr val="FFFF00"/>
                </a:solidFill>
              </a:rPr>
              <a:t>MeV</a:t>
            </a:r>
            <a:r>
              <a:rPr lang="en-US" dirty="0" smtClean="0">
                <a:solidFill>
                  <a:srgbClr val="FFFF00"/>
                </a:solidFill>
              </a:rPr>
              <a:t>, 1946</a:t>
            </a:r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14B32"/>
                </a:solidFill>
              </a:rPr>
              <a:t>... housed in its own designer building at LBNL , c 1941.</a:t>
            </a:r>
            <a:endParaRPr lang="en-US" dirty="0">
              <a:solidFill>
                <a:srgbClr val="014B3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ctr">
              <a:defRPr/>
            </a:pPr>
            <a:fld id="{6EEA275D-5A49-48A8-817D-44C3EA0A3A2F}" type="slidenum">
              <a:rPr lang="en-US" smtClean="0"/>
              <a:pPr algn="ctr">
                <a:defRPr/>
              </a:pPr>
              <a:t>8</a:t>
            </a:fld>
            <a:endParaRPr lang="en-US" dirty="0"/>
          </a:p>
        </p:txBody>
      </p:sp>
      <p:pic>
        <p:nvPicPr>
          <p:cNvPr id="6656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183" y="789184"/>
            <a:ext cx="8767857" cy="5625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5945943" y="5228590"/>
            <a:ext cx="3200399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FFFF00"/>
                </a:solidFill>
              </a:rPr>
              <a:t>The building to house the </a:t>
            </a:r>
            <a:r>
              <a:rPr lang="en-US" sz="1400" dirty="0" smtClean="0">
                <a:solidFill>
                  <a:srgbClr val="FFFF00"/>
                </a:solidFill>
              </a:rPr>
              <a:t>184-inch cyclotron </a:t>
            </a:r>
            <a:r>
              <a:rPr lang="en-US" sz="1400" dirty="0">
                <a:solidFill>
                  <a:srgbClr val="FFFF00"/>
                </a:solidFill>
              </a:rPr>
              <a:t>was designed by </a:t>
            </a:r>
            <a:r>
              <a:rPr lang="en-US" sz="1400" dirty="0" smtClean="0">
                <a:solidFill>
                  <a:srgbClr val="FFFF00"/>
                </a:solidFill>
              </a:rPr>
              <a:t>Arthur </a:t>
            </a:r>
            <a:r>
              <a:rPr lang="en-US" sz="1400" dirty="0">
                <a:solidFill>
                  <a:srgbClr val="FFFF00"/>
                </a:solidFill>
              </a:rPr>
              <a:t>Brown, whose works included San Francisco’s City Hall, Opera House, and </a:t>
            </a:r>
            <a:r>
              <a:rPr lang="en-US" sz="1400" dirty="0" err="1">
                <a:solidFill>
                  <a:srgbClr val="FFFF00"/>
                </a:solidFill>
              </a:rPr>
              <a:t>Coit</a:t>
            </a:r>
            <a:r>
              <a:rPr lang="en-US" sz="1400" dirty="0">
                <a:solidFill>
                  <a:srgbClr val="FFFF00"/>
                </a:solidFill>
              </a:rPr>
              <a:t> Tower</a:t>
            </a:r>
            <a:r>
              <a:rPr lang="en-US" sz="1400" dirty="0" smtClean="0">
                <a:solidFill>
                  <a:srgbClr val="FFFF00"/>
                </a:solidFill>
              </a:rPr>
              <a:t>. (1941)</a:t>
            </a:r>
            <a:endParaRPr lang="en-US" sz="14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94583"/>
            <a:ext cx="9144000" cy="598714"/>
          </a:xfrm>
        </p:spPr>
        <p:txBody>
          <a:bodyPr/>
          <a:lstStyle/>
          <a:p>
            <a:pPr>
              <a:lnSpc>
                <a:spcPct val="85000"/>
              </a:lnSpc>
            </a:pPr>
            <a:r>
              <a:rPr lang="en-US" dirty="0" smtClean="0">
                <a:solidFill>
                  <a:srgbClr val="014B32"/>
                </a:solidFill>
              </a:rPr>
              <a:t>This building now houses </a:t>
            </a:r>
            <a:br>
              <a:rPr lang="en-US" dirty="0" smtClean="0">
                <a:solidFill>
                  <a:srgbClr val="014B32"/>
                </a:solidFill>
              </a:rPr>
            </a:br>
            <a:r>
              <a:rPr lang="en-US" dirty="0" smtClean="0">
                <a:solidFill>
                  <a:srgbClr val="014B32"/>
                </a:solidFill>
              </a:rPr>
              <a:t>the Advanced Light Source, commissioned 1993.</a:t>
            </a:r>
            <a:endParaRPr lang="en-US" dirty="0">
              <a:solidFill>
                <a:srgbClr val="014B3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EEA275D-5A49-48A8-817D-44C3EA0A3A2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6264" t="17009" r="4160"/>
          <a:stretch/>
        </p:blipFill>
        <p:spPr bwMode="auto">
          <a:xfrm>
            <a:off x="272928" y="874060"/>
            <a:ext cx="8548088" cy="5688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6_SC_BES_Template">
    <a:majorFont>
      <a:latin typeface="Arial"/>
      <a:ea typeface=""/>
      <a:cs typeface="Arial"/>
    </a:majorFont>
    <a:minorFont>
      <a:latin typeface="Arial"/>
      <a:ea typeface=""/>
      <a:cs typeface="Arial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Default Design 8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00"/>
    </a:hlink>
    <a:folHlink>
      <a:srgbClr val="B2B2B2"/>
    </a:folHlink>
  </a:clrScheme>
  <a:fontScheme name="Default Design">
    <a:majorFont>
      <a:latin typeface="Times New Roman"/>
      <a:ea typeface=""/>
      <a:cs typeface=""/>
    </a:majorFont>
    <a:minorFont>
      <a:latin typeface="Times New Roman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Default Design 8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00"/>
    </a:hlink>
    <a:folHlink>
      <a:srgbClr val="B2B2B2"/>
    </a:folHlink>
  </a:clrScheme>
  <a:fontScheme name="Default Design">
    <a:majorFont>
      <a:latin typeface="Times New Roman"/>
      <a:ea typeface=""/>
      <a:cs typeface=""/>
    </a:majorFont>
    <a:minorFont>
      <a:latin typeface="Times New Roman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Default Design 8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00"/>
    </a:hlink>
    <a:folHlink>
      <a:srgbClr val="B2B2B2"/>
    </a:folHlink>
  </a:clrScheme>
  <a:fontScheme name="Default Design">
    <a:majorFont>
      <a:latin typeface="Times New Roman"/>
      <a:ea typeface=""/>
      <a:cs typeface=""/>
    </a:majorFont>
    <a:minorFont>
      <a:latin typeface="Times New Roman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Default Design 8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00"/>
    </a:hlink>
    <a:folHlink>
      <a:srgbClr val="B2B2B2"/>
    </a:folHlink>
  </a:clrScheme>
  <a:fontScheme name="Default Design">
    <a:majorFont>
      <a:latin typeface="Times New Roman"/>
      <a:ea typeface=""/>
      <a:cs typeface=""/>
    </a:majorFont>
    <a:minorFont>
      <a:latin typeface="Times New Roman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Default Design 8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00"/>
    </a:hlink>
    <a:folHlink>
      <a:srgbClr val="B2B2B2"/>
    </a:folHlink>
  </a:clrScheme>
  <a:fontScheme name="Default Design">
    <a:majorFont>
      <a:latin typeface="Times New Roman"/>
      <a:ea typeface=""/>
      <a:cs typeface=""/>
    </a:majorFont>
    <a:minorFont>
      <a:latin typeface="Times New Roman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6_SC_BES_Template">
    <a:majorFont>
      <a:latin typeface="Arial"/>
      <a:ea typeface=""/>
      <a:cs typeface="Arial"/>
    </a:majorFont>
    <a:minorFont>
      <a:latin typeface="Arial"/>
      <a:ea typeface=""/>
      <a:cs typeface="Arial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10433</TotalTime>
  <Words>1731</Words>
  <Application>Microsoft Office PowerPoint</Application>
  <PresentationFormat>On-screen Show (4:3)</PresentationFormat>
  <Paragraphs>329</Paragraphs>
  <Slides>53</Slides>
  <Notes>15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5" baseType="lpstr">
      <vt:lpstr>Office Theme</vt:lpstr>
      <vt:lpstr>Chart</vt:lpstr>
      <vt:lpstr>DOE User Facility Forum  19 July 2012</vt:lpstr>
      <vt:lpstr>Slide 2</vt:lpstr>
      <vt:lpstr>The Budget for Research and Facilities in the Office of Science</vt:lpstr>
      <vt:lpstr>Slide 4</vt:lpstr>
      <vt:lpstr>Facilities and the evolution of DOE/SC labs</vt:lpstr>
      <vt:lpstr>Origins of Accelerator Science in (the Earliest Predecessor of) the Office of Science</vt:lpstr>
      <vt:lpstr>After several intermediate sizes came the 184-inch cyclotron …</vt:lpstr>
      <vt:lpstr>... housed in its own designer building at LBNL , c 1941.</vt:lpstr>
      <vt:lpstr>This building now houses  the Advanced Light Source, commissioned 1993.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From cradle to grave: Planning, construction, commissioning, operations, closure, D&amp;D</vt:lpstr>
      <vt:lpstr>Planning</vt:lpstr>
      <vt:lpstr>Construction Project Management http://science.energy.gov/opa/project-management/processes-and-procedures/</vt:lpstr>
      <vt:lpstr>Operations</vt:lpstr>
      <vt:lpstr>The Owner</vt:lpstr>
      <vt:lpstr>R2A2s: Owners, FPDs, PMs, SC’s Off. of Project Assessment</vt:lpstr>
      <vt:lpstr>xxxxxxxxxxxxxx</vt:lpstr>
      <vt:lpstr>Hard Lessons Learned as an Owner  Not just platitudes, though they may sound like it</vt:lpstr>
      <vt:lpstr>Managing ProjectS is Another Part of Ownership</vt:lpstr>
      <vt:lpstr>Things to avoid:  Too many overlapping projects and long interludes between projects  </vt:lpstr>
      <vt:lpstr>The User</vt:lpstr>
      <vt:lpstr>Users Come from all 50 States and D.C. Creating a good user experience for both specialists and  increasing numbers of non-specialists is one of the challenges</vt:lpstr>
      <vt:lpstr>Slide 31</vt:lpstr>
      <vt:lpstr>Outreach to non-traditional (industrial) users: X-ray, neutron, and electron scattering</vt:lpstr>
      <vt:lpstr>Outreach to non-traditional (industrial) users: Applied mathematics and computing sciences</vt:lpstr>
      <vt:lpstr>Outreach to non-traditional (industrial) users: High-performance computing for real-world design</vt:lpstr>
      <vt:lpstr>Slide 35</vt:lpstr>
      <vt:lpstr>Stewardship</vt:lpstr>
      <vt:lpstr>What Stewardship Means Involved, invested ownership</vt:lpstr>
      <vt:lpstr>Reviewing; Counting &amp; measuring</vt:lpstr>
      <vt:lpstr>Slide 39</vt:lpstr>
      <vt:lpstr>Synchrotron Light Sources</vt:lpstr>
      <vt:lpstr>Slide 41</vt:lpstr>
      <vt:lpstr>Users by Employer at the Synchrotron Light Sources </vt:lpstr>
      <vt:lpstr>Characteristics of Users at the Synchrotron Light Sources in FY 2010 </vt:lpstr>
      <vt:lpstr>Slide 44</vt:lpstr>
      <vt:lpstr>Slide 45</vt:lpstr>
      <vt:lpstr>Slide 46</vt:lpstr>
      <vt:lpstr>Slide 47</vt:lpstr>
      <vt:lpstr>Slide 48</vt:lpstr>
      <vt:lpstr>Slide 49</vt:lpstr>
      <vt:lpstr>Tough love</vt:lpstr>
      <vt:lpstr>The cost of maintaining facilities is sobering</vt:lpstr>
      <vt:lpstr>More information</vt:lpstr>
      <vt:lpstr>Slide 53</vt:lpstr>
    </vt:vector>
  </TitlesOfParts>
  <Company>US Department of Energy (SC)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Joseph Groves</dc:creator>
  <cp:lastModifiedBy>dehmer</cp:lastModifiedBy>
  <cp:revision>1193</cp:revision>
  <cp:lastPrinted>2012-05-18T02:11:11Z</cp:lastPrinted>
  <dcterms:created xsi:type="dcterms:W3CDTF">2009-10-19T15:58:14Z</dcterms:created>
  <dcterms:modified xsi:type="dcterms:W3CDTF">2012-07-19T12:19:39Z</dcterms:modified>
</cp:coreProperties>
</file>