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97" r:id="rId4"/>
    <p:sldMasterId id="2147483712" r:id="rId5"/>
    <p:sldMasterId id="2147483727" r:id="rId6"/>
    <p:sldMasterId id="2147483740" r:id="rId7"/>
  </p:sldMasterIdLst>
  <p:notesMasterIdLst>
    <p:notesMasterId r:id="rId45"/>
  </p:notesMasterIdLst>
  <p:sldIdLst>
    <p:sldId id="256" r:id="rId8"/>
    <p:sldId id="342" r:id="rId9"/>
    <p:sldId id="340" r:id="rId10"/>
    <p:sldId id="341" r:id="rId11"/>
    <p:sldId id="294" r:id="rId12"/>
    <p:sldId id="266" r:id="rId13"/>
    <p:sldId id="267" r:id="rId14"/>
    <p:sldId id="268" r:id="rId15"/>
    <p:sldId id="299" r:id="rId16"/>
    <p:sldId id="271" r:id="rId17"/>
    <p:sldId id="346" r:id="rId18"/>
    <p:sldId id="350" r:id="rId19"/>
    <p:sldId id="348" r:id="rId20"/>
    <p:sldId id="345" r:id="rId21"/>
    <p:sldId id="351" r:id="rId22"/>
    <p:sldId id="265" r:id="rId23"/>
    <p:sldId id="275" r:id="rId24"/>
    <p:sldId id="310" r:id="rId25"/>
    <p:sldId id="313" r:id="rId26"/>
    <p:sldId id="326" r:id="rId27"/>
    <p:sldId id="352" r:id="rId28"/>
    <p:sldId id="314" r:id="rId29"/>
    <p:sldId id="282" r:id="rId30"/>
    <p:sldId id="283" r:id="rId31"/>
    <p:sldId id="353" r:id="rId32"/>
    <p:sldId id="354" r:id="rId33"/>
    <p:sldId id="323" r:id="rId34"/>
    <p:sldId id="324" r:id="rId35"/>
    <p:sldId id="355" r:id="rId36"/>
    <p:sldId id="356" r:id="rId37"/>
    <p:sldId id="357" r:id="rId38"/>
    <p:sldId id="358" r:id="rId39"/>
    <p:sldId id="339" r:id="rId40"/>
    <p:sldId id="344" r:id="rId41"/>
    <p:sldId id="278" r:id="rId42"/>
    <p:sldId id="309" r:id="rId43"/>
    <p:sldId id="32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00"/>
    <a:srgbClr val="006600"/>
    <a:srgbClr val="336600"/>
    <a:srgbClr val="009A46"/>
    <a:srgbClr val="EBF7FF"/>
    <a:srgbClr val="DDF2FF"/>
    <a:srgbClr val="CCFFFF"/>
    <a:srgbClr val="FFFFCC"/>
    <a:srgbClr val="66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6274" autoAdjust="0"/>
    <p:restoredTop sz="88525" autoAdjust="0"/>
  </p:normalViewPr>
  <p:slideViewPr>
    <p:cSldViewPr snapToGrid="0">
      <p:cViewPr varScale="1">
        <p:scale>
          <a:sx n="125" d="100"/>
          <a:sy n="125" d="100"/>
        </p:scale>
        <p:origin x="-618" y="-84"/>
      </p:cViewPr>
      <p:guideLst>
        <p:guide orient="horz" pos="319"/>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dividan\My%20Documents\Pie%20Char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pieChart>
        <c:varyColors val="1"/>
        <c:ser>
          <c:idx val="0"/>
          <c:order val="0"/>
          <c:explosion val="2"/>
          <c:dPt>
            <c:idx val="0"/>
            <c:spPr>
              <a:solidFill>
                <a:srgbClr val="C00000"/>
              </a:solidFill>
              <a:ln>
                <a:solidFill>
                  <a:sysClr val="windowText" lastClr="000000"/>
                </a:solidFill>
              </a:ln>
            </c:spPr>
          </c:dPt>
          <c:dPt>
            <c:idx val="1"/>
            <c:spPr>
              <a:solidFill>
                <a:srgbClr val="0B21F3"/>
              </a:solidFill>
              <a:ln>
                <a:solidFill>
                  <a:sysClr val="windowText" lastClr="000000"/>
                </a:solidFill>
              </a:ln>
            </c:spPr>
          </c:dPt>
          <c:dPt>
            <c:idx val="2"/>
            <c:spPr>
              <a:solidFill>
                <a:srgbClr val="5960E9"/>
              </a:solidFill>
              <a:ln>
                <a:solidFill>
                  <a:sysClr val="windowText" lastClr="000000"/>
                </a:solidFill>
              </a:ln>
            </c:spPr>
          </c:dPt>
          <c:dPt>
            <c:idx val="3"/>
            <c:spPr>
              <a:solidFill>
                <a:srgbClr val="9490E2"/>
              </a:solidFill>
              <a:ln>
                <a:solidFill>
                  <a:sysClr val="windowText" lastClr="000000"/>
                </a:solidFill>
              </a:ln>
            </c:spPr>
          </c:dPt>
          <c:dPt>
            <c:idx val="4"/>
            <c:spPr>
              <a:solidFill>
                <a:schemeClr val="tx1">
                  <a:lumMod val="50000"/>
                  <a:lumOff val="50000"/>
                </a:schemeClr>
              </a:solidFill>
              <a:ln>
                <a:solidFill>
                  <a:sysClr val="windowText" lastClr="000000"/>
                </a:solidFill>
              </a:ln>
            </c:spPr>
          </c:dPt>
          <c:cat>
            <c:strRef>
              <c:f>Sheet1!$H$136:$H$140</c:f>
              <c:strCache>
                <c:ptCount val="5"/>
                <c:pt idx="0">
                  <c:v>Research</c:v>
                </c:pt>
                <c:pt idx="1">
                  <c:v>Facility Operations</c:v>
                </c:pt>
                <c:pt idx="2">
                  <c:v>Facility Construction</c:v>
                </c:pt>
                <c:pt idx="3">
                  <c:v>Major Items of Equipment</c:v>
                </c:pt>
                <c:pt idx="4">
                  <c:v>All Other</c:v>
                </c:pt>
              </c:strCache>
            </c:strRef>
          </c:cat>
          <c:val>
            <c:numRef>
              <c:f>Sheet1!$I$136:$I$140</c:f>
              <c:numCache>
                <c:formatCode>_("$"* #,##0_);_("$"* \(#,##0\);_("$"* "-"??_);_(@_)</c:formatCode>
                <c:ptCount val="5"/>
                <c:pt idx="0">
                  <c:v>2183513</c:v>
                </c:pt>
                <c:pt idx="1">
                  <c:v>1825836</c:v>
                </c:pt>
                <c:pt idx="2">
                  <c:v>321955</c:v>
                </c:pt>
                <c:pt idx="3">
                  <c:v>258870</c:v>
                </c:pt>
                <c:pt idx="4">
                  <c:v>429826</c:v>
                </c:pt>
              </c:numCache>
            </c:numRef>
          </c:val>
        </c:ser>
        <c:firstSliceAng val="0"/>
      </c:pieChart>
    </c:plotArea>
    <c:plotVisOnly val="1"/>
    <c:dispBlanksAs val="zero"/>
  </c:chart>
  <c:externalData r:id="rId2"/>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0.17665</cdr:x>
      <cdr:y>0.26434</cdr:y>
    </cdr:from>
    <cdr:to>
      <cdr:x>0.26295</cdr:x>
      <cdr:y>0.30502</cdr:y>
    </cdr:to>
    <cdr:sp macro="" textlink="">
      <cdr:nvSpPr>
        <cdr:cNvPr id="2" name="AutoShape 24"/>
        <cdr:cNvSpPr>
          <a:spLocks xmlns:a="http://schemas.openxmlformats.org/drawingml/2006/main"/>
        </cdr:cNvSpPr>
      </cdr:nvSpPr>
      <cdr:spPr bwMode="auto">
        <a:xfrm xmlns:a="http://schemas.openxmlformats.org/drawingml/2006/main" rot="14326625" flipH="1">
          <a:off x="1475957" y="943655"/>
          <a:ext cx="178775" cy="614589"/>
        </a:xfrm>
        <a:prstGeom xmlns:a="http://schemas.openxmlformats.org/drawingml/2006/main" prst="rightBrace">
          <a:avLst>
            <a:gd name="adj1" fmla="val 35156"/>
            <a:gd name="adj2" fmla="val 63833"/>
          </a:avLst>
        </a:prstGeom>
        <a:noFill xmlns:a="http://schemas.openxmlformats.org/drawingml/2006/main"/>
        <a:ln xmlns:a="http://schemas.openxmlformats.org/drawingml/2006/main" w="9525">
          <a:solidFill>
            <a:sysClr val="window" lastClr="FFFFFF"/>
          </a:solidFill>
          <a:round/>
          <a:headEnd/>
          <a:tailEnd/>
        </a:ln>
      </cdr:spPr>
      <cdr:txBody>
        <a:bodyPr xmlns:a="http://schemas.openxmlformats.org/drawingml/2006/main" wrap="none" anchor="ct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endParaRPr lang="en-US" dirty="0">
            <a:solidFill>
              <a:sysClr val="window" lastClr="FFFFFF"/>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8E8AE2-79E4-40D2-A4E4-6149773FE0CC}" type="datetimeFigureOut">
              <a:rPr lang="en-US" smtClean="0"/>
              <a:pPr/>
              <a:t>9/10/2012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8D50CF-4665-43E1-A56A-E6DFF248885A}" type="slidenum">
              <a:rPr lang="en-US" smtClean="0"/>
              <a:pPr/>
              <a:t>‹#›</a:t>
            </a:fld>
            <a:endParaRPr lang="en-US"/>
          </a:p>
        </p:txBody>
      </p:sp>
    </p:spTree>
    <p:extLst>
      <p:ext uri="{BB962C8B-B14F-4D97-AF65-F5344CB8AC3E}">
        <p14:creationId xmlns="" xmlns:p14="http://schemas.microsoft.com/office/powerpoint/2010/main" val="3653563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c.doe.gov/b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gpichub.org/about/organization/members/ben-franklin" TargetMode="External"/><Relationship Id="rId3" Type="http://schemas.openxmlformats.org/officeDocument/2006/relationships/hyperlink" Target="http://www.energy.gov/hubs/eric.htm" TargetMode="External"/><Relationship Id="rId7" Type="http://schemas.openxmlformats.org/officeDocument/2006/relationships/hyperlink" Target="http://gpichub.org/about/organization/members/pidc" TargetMode="External"/><Relationship Id="rId12" Type="http://schemas.openxmlformats.org/officeDocument/2006/relationships/hyperlink" Target="http://gpichub.org/about/organization/members/sbdc"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eda.gov/" TargetMode="External"/><Relationship Id="rId11" Type="http://schemas.openxmlformats.org/officeDocument/2006/relationships/hyperlink" Target="http://www.sba.gov/" TargetMode="External"/><Relationship Id="rId5" Type="http://schemas.openxmlformats.org/officeDocument/2006/relationships/hyperlink" Target="http://gpichub.org/about/organization/members/penn-state" TargetMode="External"/><Relationship Id="rId10" Type="http://schemas.openxmlformats.org/officeDocument/2006/relationships/hyperlink" Target="http://gpichub.org/about/organization/members/dvirc" TargetMode="External"/><Relationship Id="rId4" Type="http://schemas.openxmlformats.org/officeDocument/2006/relationships/hyperlink" Target="http://gpichub.org/about/consortium" TargetMode="External"/><Relationship Id="rId9" Type="http://schemas.openxmlformats.org/officeDocument/2006/relationships/hyperlink" Target="http://www.nist.gov/index.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 with a</a:t>
            </a:r>
            <a:r>
              <a:rPr lang="en-US" baseline="0" dirty="0" smtClean="0"/>
              <a:t> short </a:t>
            </a:r>
            <a:r>
              <a:rPr lang="en-US" dirty="0" smtClean="0"/>
              <a:t>intro to DOE</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Einstein Fellows: Intro to Science Policy</a:t>
            </a:r>
            <a:endParaRPr lang="en-US">
              <a:solidFill>
                <a:prstClr val="black"/>
              </a:solidFill>
            </a:endParaRPr>
          </a:p>
        </p:txBody>
      </p:sp>
      <p:sp>
        <p:nvSpPr>
          <p:cNvPr id="5" name="Slide Number Placeholder 4"/>
          <p:cNvSpPr>
            <a:spLocks noGrp="1"/>
          </p:cNvSpPr>
          <p:nvPr>
            <p:ph type="sldNum" sz="quarter" idx="11"/>
          </p:nvPr>
        </p:nvSpPr>
        <p:spPr/>
        <p:txBody>
          <a:bodyPr/>
          <a:lstStyle/>
          <a:p>
            <a:fld id="{5C920FA5-32ED-415E-BF5B-FCFE8DF64C82}"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F0DF9034-754E-4960-8E1E-EB47B0313D8A}" type="slidenum">
              <a:rPr lang="en-US"/>
              <a:pPr/>
              <a:t>35</a:t>
            </a:fld>
            <a:endParaRPr 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r>
              <a:rPr lang="en-US" dirty="0" smtClean="0"/>
              <a:t>slide c. Nov.</a:t>
            </a:r>
            <a:r>
              <a:rPr lang="en-US" baseline="0" dirty="0" smtClean="0"/>
              <a:t> 2009</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i="1" kern="1200" baseline="0" dirty="0" smtClean="0">
                <a:solidFill>
                  <a:schemeClr val="tx1"/>
                </a:solidFill>
                <a:latin typeface="+mn-lt"/>
                <a:ea typeface="+mn-ea"/>
                <a:cs typeface="+mn-cs"/>
              </a:rPr>
              <a:t>(1) Requirement of 20 Percent Cost Share for </a:t>
            </a:r>
            <a:r>
              <a:rPr lang="en-US" sz="1200" b="1" i="1" kern="1200" baseline="0" dirty="0" err="1" smtClean="0">
                <a:solidFill>
                  <a:schemeClr val="tx1"/>
                </a:solidFill>
                <a:latin typeface="+mn-lt"/>
                <a:ea typeface="+mn-ea"/>
                <a:cs typeface="+mn-cs"/>
              </a:rPr>
              <a:t>For</a:t>
            </a:r>
            <a:r>
              <a:rPr lang="en-US" sz="1200" b="1" i="1" kern="1200" baseline="0" dirty="0" smtClean="0">
                <a:solidFill>
                  <a:schemeClr val="tx1"/>
                </a:solidFill>
                <a:latin typeface="+mn-lt"/>
                <a:ea typeface="+mn-ea"/>
                <a:cs typeface="+mn-cs"/>
              </a:rPr>
              <a:t>-Profit Entities in R&amp;D and D&amp;D Activities.</a:t>
            </a:r>
          </a:p>
          <a:p>
            <a:r>
              <a:rPr lang="en-US" sz="1200" kern="1200" baseline="0" dirty="0" smtClean="0">
                <a:solidFill>
                  <a:schemeClr val="tx1"/>
                </a:solidFill>
                <a:latin typeface="+mn-lt"/>
                <a:ea typeface="+mn-ea"/>
                <a:cs typeface="+mn-cs"/>
              </a:rPr>
              <a:t>It is anticipated that most D&amp;D activities within a Hub requiring a 20 percent cost share will be</a:t>
            </a:r>
          </a:p>
          <a:p>
            <a:r>
              <a:rPr lang="en-US" sz="1200" kern="1200" baseline="0" dirty="0" smtClean="0">
                <a:solidFill>
                  <a:schemeClr val="tx1"/>
                </a:solidFill>
                <a:latin typeface="+mn-lt"/>
                <a:ea typeface="+mn-ea"/>
                <a:cs typeface="+mn-cs"/>
              </a:rPr>
              <a:t>conducted by for-profit entities. Including R&amp;D in the 20 percent cost sharing requirement for</a:t>
            </a:r>
          </a:p>
          <a:p>
            <a:r>
              <a:rPr lang="en-US" sz="1200" kern="1200" baseline="0" dirty="0" smtClean="0">
                <a:solidFill>
                  <a:schemeClr val="tx1"/>
                </a:solidFill>
                <a:latin typeface="+mn-lt"/>
                <a:ea typeface="+mn-ea"/>
                <a:cs typeface="+mn-cs"/>
              </a:rPr>
              <a:t>these entities provides a uniform cost sharing policy for for-profit entities at a low enough level</a:t>
            </a:r>
          </a:p>
          <a:p>
            <a:r>
              <a:rPr lang="en-US" sz="1200" kern="1200" baseline="0" dirty="0" smtClean="0">
                <a:solidFill>
                  <a:schemeClr val="tx1"/>
                </a:solidFill>
                <a:latin typeface="+mn-lt"/>
                <a:ea typeface="+mn-ea"/>
                <a:cs typeface="+mn-cs"/>
              </a:rPr>
              <a:t>that it should not preclude their active participation in Hub applications, particularly in light of</a:t>
            </a:r>
          </a:p>
          <a:p>
            <a:r>
              <a:rPr lang="en-US" sz="1200" kern="1200" baseline="0" dirty="0" smtClean="0">
                <a:solidFill>
                  <a:schemeClr val="tx1"/>
                </a:solidFill>
                <a:latin typeface="+mn-lt"/>
                <a:ea typeface="+mn-ea"/>
                <a:cs typeface="+mn-cs"/>
              </a:rPr>
              <a:t>the potential competitive advantages that these entities stand to gain through their participation in</a:t>
            </a:r>
          </a:p>
          <a:p>
            <a:r>
              <a:rPr lang="en-US" sz="1200" kern="1200" baseline="0" dirty="0" smtClean="0">
                <a:solidFill>
                  <a:schemeClr val="tx1"/>
                </a:solidFill>
                <a:latin typeface="+mn-lt"/>
                <a:ea typeface="+mn-ea"/>
                <a:cs typeface="+mn-cs"/>
              </a:rPr>
              <a:t>the Hub.</a:t>
            </a:r>
          </a:p>
          <a:p>
            <a:r>
              <a:rPr lang="en-US" sz="1200" b="1" i="1" kern="1200" baseline="0" dirty="0" smtClean="0">
                <a:solidFill>
                  <a:schemeClr val="tx1"/>
                </a:solidFill>
                <a:latin typeface="+mn-lt"/>
                <a:ea typeface="+mn-ea"/>
                <a:cs typeface="+mn-cs"/>
              </a:rPr>
              <a:t>(2) Reduction of D&amp;D Cost Share.</a:t>
            </a:r>
          </a:p>
          <a:p>
            <a:r>
              <a:rPr lang="en-US" sz="1200" kern="1200" baseline="0" dirty="0" smtClean="0">
                <a:solidFill>
                  <a:schemeClr val="tx1"/>
                </a:solidFill>
                <a:latin typeface="+mn-lt"/>
                <a:ea typeface="+mn-ea"/>
                <a:cs typeface="+mn-cs"/>
              </a:rPr>
              <a:t>The reduction in cost share from 50 percent to 20 percent for all non-Federal entities for Hub</a:t>
            </a:r>
          </a:p>
          <a:p>
            <a:r>
              <a:rPr lang="en-US" sz="1200" kern="1200" baseline="0" dirty="0" smtClean="0">
                <a:solidFill>
                  <a:schemeClr val="tx1"/>
                </a:solidFill>
                <a:latin typeface="+mn-lt"/>
                <a:ea typeface="+mn-ea"/>
                <a:cs typeface="+mn-cs"/>
              </a:rPr>
              <a:t>D&amp;D activities is necessary and appropriate based on the high degree of technological risk</a:t>
            </a:r>
          </a:p>
          <a:p>
            <a:r>
              <a:rPr lang="en-US" sz="1200" kern="1200" baseline="0" dirty="0" smtClean="0">
                <a:solidFill>
                  <a:schemeClr val="tx1"/>
                </a:solidFill>
                <a:latin typeface="+mn-lt"/>
                <a:ea typeface="+mn-ea"/>
                <a:cs typeface="+mn-cs"/>
              </a:rPr>
              <a:t>associated with the translation from R&amp;D into D&amp;D that will be undertaken by a Hub. This</a:t>
            </a:r>
          </a:p>
          <a:p>
            <a:r>
              <a:rPr lang="en-US" sz="1200" kern="1200" baseline="0" dirty="0" smtClean="0">
                <a:solidFill>
                  <a:schemeClr val="tx1"/>
                </a:solidFill>
                <a:latin typeface="+mn-lt"/>
                <a:ea typeface="+mn-ea"/>
                <a:cs typeface="+mn-cs"/>
              </a:rPr>
              <a:t>extraordinary high level of technical risk, which is unique to a Hub, qualifies as an exceptional</a:t>
            </a:r>
          </a:p>
          <a:p>
            <a:r>
              <a:rPr lang="en-US" sz="1200" kern="1200" baseline="0" dirty="0" smtClean="0">
                <a:solidFill>
                  <a:schemeClr val="tx1"/>
                </a:solidFill>
                <a:latin typeface="+mn-lt"/>
                <a:ea typeface="+mn-ea"/>
                <a:cs typeface="+mn-cs"/>
              </a:rPr>
              <a:t>need, as described in the Secretarial delegation of authority noted above.</a:t>
            </a:r>
          </a:p>
          <a:p>
            <a:r>
              <a:rPr lang="en-US" sz="1200" b="1" i="1" kern="1200" baseline="0" dirty="0" smtClean="0">
                <a:solidFill>
                  <a:schemeClr val="tx1"/>
                </a:solidFill>
                <a:latin typeface="+mn-lt"/>
                <a:ea typeface="+mn-ea"/>
                <a:cs typeface="+mn-cs"/>
              </a:rPr>
              <a:t>(3) Elimination of R&amp;D Cost Share.</a:t>
            </a:r>
          </a:p>
          <a:p>
            <a:r>
              <a:rPr lang="en-US" sz="1200" kern="1200" baseline="0" dirty="0" smtClean="0">
                <a:solidFill>
                  <a:schemeClr val="tx1"/>
                </a:solidFill>
                <a:latin typeface="+mn-lt"/>
                <a:ea typeface="+mn-ea"/>
                <a:cs typeface="+mn-cs"/>
              </a:rPr>
              <a:t>Much of the R&amp;D to be performed by a Hub can be categorized as being “of a fundamental or</a:t>
            </a:r>
          </a:p>
          <a:p>
            <a:r>
              <a:rPr lang="en-US" sz="1200" kern="1200" baseline="0" dirty="0" smtClean="0">
                <a:solidFill>
                  <a:schemeClr val="tx1"/>
                </a:solidFill>
                <a:latin typeface="+mn-lt"/>
                <a:ea typeface="+mn-ea"/>
                <a:cs typeface="+mn-cs"/>
              </a:rPr>
              <a:t>basic nature” and therefore qualifies for exclusion from cost sharing per Section 988(b) of </a:t>
            </a:r>
            <a:r>
              <a:rPr lang="en-US" sz="1200" kern="1200" baseline="0" dirty="0" err="1" smtClean="0">
                <a:solidFill>
                  <a:schemeClr val="tx1"/>
                </a:solidFill>
                <a:latin typeface="+mn-lt"/>
                <a:ea typeface="+mn-ea"/>
                <a:cs typeface="+mn-cs"/>
              </a:rPr>
              <a:t>EPAct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2005. Furthermore, the current economic conditions are having a significant and adverse effect</a:t>
            </a:r>
          </a:p>
          <a:p>
            <a:r>
              <a:rPr lang="en-US" sz="1200" kern="1200" baseline="0" dirty="0" smtClean="0">
                <a:solidFill>
                  <a:schemeClr val="tx1"/>
                </a:solidFill>
                <a:latin typeface="+mn-lt"/>
                <a:ea typeface="+mn-ea"/>
                <a:cs typeface="+mn-cs"/>
              </a:rPr>
              <a:t>on the ability of universities and non-profits to conduct R&amp;D. In order to attract the most</a:t>
            </a:r>
          </a:p>
          <a:p>
            <a:r>
              <a:rPr lang="en-US" sz="1200" kern="1200" baseline="0" dirty="0" smtClean="0">
                <a:solidFill>
                  <a:schemeClr val="tx1"/>
                </a:solidFill>
                <a:latin typeface="+mn-lt"/>
                <a:ea typeface="+mn-ea"/>
                <a:cs typeface="+mn-cs"/>
              </a:rPr>
              <a:t>effective applications in response to the Hub FOAs in the current economy and to foster</a:t>
            </a:r>
          </a:p>
          <a:p>
            <a:r>
              <a:rPr lang="en-US" sz="1200" kern="1200" baseline="0" dirty="0" smtClean="0">
                <a:solidFill>
                  <a:schemeClr val="tx1"/>
                </a:solidFill>
                <a:latin typeface="+mn-lt"/>
                <a:ea typeface="+mn-ea"/>
                <a:cs typeface="+mn-cs"/>
              </a:rPr>
              <a:t>continuity across all R&amp;D activities within the Hub, including those “of an applied nature,” cost</a:t>
            </a:r>
          </a:p>
          <a:p>
            <a:r>
              <a:rPr lang="en-US" sz="1200" kern="1200" baseline="0" dirty="0" smtClean="0">
                <a:solidFill>
                  <a:schemeClr val="tx1"/>
                </a:solidFill>
                <a:latin typeface="+mn-lt"/>
                <a:ea typeface="+mn-ea"/>
                <a:cs typeface="+mn-cs"/>
              </a:rPr>
              <a:t>sharing requirements for R&amp;D must be eliminated for all eligible entities except for for-profit</a:t>
            </a:r>
          </a:p>
          <a:p>
            <a:r>
              <a:rPr lang="en-US" sz="1200" kern="1200" baseline="0" dirty="0" smtClean="0">
                <a:solidFill>
                  <a:schemeClr val="tx1"/>
                </a:solidFill>
                <a:latin typeface="+mn-lt"/>
                <a:ea typeface="+mn-ea"/>
                <a:cs typeface="+mn-cs"/>
              </a:rPr>
              <a:t>entities.</a:t>
            </a:r>
            <a:endParaRPr lang="en-US" dirty="0"/>
          </a:p>
        </p:txBody>
      </p:sp>
      <p:sp>
        <p:nvSpPr>
          <p:cNvPr id="4" name="Slide Number Placeholder 3"/>
          <p:cNvSpPr>
            <a:spLocks noGrp="1"/>
          </p:cNvSpPr>
          <p:nvPr>
            <p:ph type="sldNum" sz="quarter" idx="10"/>
          </p:nvPr>
        </p:nvSpPr>
        <p:spPr/>
        <p:txBody>
          <a:bodyPr/>
          <a:lstStyle/>
          <a:p>
            <a:fld id="{728D50CF-4665-43E1-A56A-E6DFF248885A}" type="slidenum">
              <a:rPr lang="en-US" smtClean="0"/>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DE8B499-97CB-4718-8CF9-62E1576D92D6}" type="slidenum">
              <a:rPr lang="en-US"/>
              <a:pPr/>
              <a:t>12</a:t>
            </a:fld>
            <a:endParaRPr lang="en-US"/>
          </a:p>
        </p:txBody>
      </p:sp>
      <p:sp>
        <p:nvSpPr>
          <p:cNvPr id="175107" name="Rectangle 2"/>
          <p:cNvSpPr>
            <a:spLocks noGrp="1" noRot="1" noChangeAspect="1" noChangeArrowheads="1" noTextEdit="1"/>
          </p:cNvSpPr>
          <p:nvPr>
            <p:ph type="sldImg"/>
          </p:nvPr>
        </p:nvSpPr>
        <p:spPr>
          <a:xfrm>
            <a:off x="1152525" y="682625"/>
            <a:ext cx="4552950" cy="3416300"/>
          </a:xfrm>
          <a:ln/>
        </p:spPr>
      </p:sp>
      <p:sp>
        <p:nvSpPr>
          <p:cNvPr id="175108" name="Rectangle 3"/>
          <p:cNvSpPr>
            <a:spLocks noGrp="1" noChangeArrowheads="1"/>
          </p:cNvSpPr>
          <p:nvPr>
            <p:ph type="body" idx="1"/>
          </p:nvPr>
        </p:nvSpPr>
        <p:spPr>
          <a:xfrm>
            <a:off x="182031" y="4572001"/>
            <a:ext cx="6493941" cy="4555093"/>
          </a:xfrm>
          <a:noFill/>
          <a:ln/>
        </p:spPr>
        <p:txBody>
          <a:bodyPr>
            <a:spAutoFit/>
          </a:bodyPr>
          <a:lstStyle/>
          <a:p>
            <a:pPr eaLnBrk="1" hangingPunct="1">
              <a:spcBef>
                <a:spcPct val="75000"/>
              </a:spcBef>
            </a:pPr>
            <a:r>
              <a:rPr lang="en-US" sz="800" dirty="0" smtClean="0">
                <a:latin typeface="Times New Roman" pitchFamily="18" charset="0"/>
              </a:rPr>
              <a:t>CHARACTERISTICS OF A BASIC RESEARCH NEEDS WORKSHOP</a:t>
            </a:r>
          </a:p>
          <a:p>
            <a:pPr eaLnBrk="1" hangingPunct="1">
              <a:spcBef>
                <a:spcPct val="75000"/>
              </a:spcBef>
            </a:pPr>
            <a:r>
              <a:rPr lang="en-US" sz="800" dirty="0" smtClean="0">
                <a:latin typeface="Times New Roman" pitchFamily="18" charset="0"/>
              </a:rPr>
              <a:t>Each workshop has three goals: (1) to summarize, prior to the workshop, the current state of technology and the associated R&amp;D challenges in a Technology Perspectives Factual Document, which is used as a resource document for the basic research community at the workshop and well into the future; (2) to define a set of Proposed Research Directions that address the technology R&amp;D challenges, the so-called technology show stoppers; and (3) to define a set of Science Grand Challenges that, if solved, might result in transformational changes in energy technologies.</a:t>
            </a:r>
          </a:p>
          <a:p>
            <a:pPr eaLnBrk="1" hangingPunct="1">
              <a:spcBef>
                <a:spcPct val="75000"/>
              </a:spcBef>
            </a:pPr>
            <a:r>
              <a:rPr lang="en-US" sz="800" dirty="0" smtClean="0">
                <a:latin typeface="Times New Roman" pitchFamily="18" charset="0"/>
              </a:rPr>
              <a:t>The Basic Research Needs workshops must accomplish a great deal in a short time and their output must be authoritative, influential, and enduring.  To accomplish the goals, the workshop planning, execution, and output stages are defined and structured.  Ideally, each workshop report should serve as a reference document with a long shelf life.  Additionally, the reports should be readily accessible.  All reports are available on the BES website (</a:t>
            </a:r>
            <a:r>
              <a:rPr lang="en-US" sz="800" dirty="0" smtClean="0">
                <a:latin typeface="Times New Roman" pitchFamily="18" charset="0"/>
                <a:hlinkClick r:id="rId3"/>
              </a:rPr>
              <a:t>http://www.sc.doe.gov/bes</a:t>
            </a:r>
            <a:r>
              <a:rPr lang="en-US" sz="800" dirty="0" smtClean="0">
                <a:latin typeface="Times New Roman" pitchFamily="18" charset="0"/>
              </a:rPr>
              <a:t>), usually within 60-75 days of the workshop.</a:t>
            </a:r>
          </a:p>
          <a:p>
            <a:pPr eaLnBrk="1" hangingPunct="1">
              <a:spcBef>
                <a:spcPct val="75000"/>
              </a:spcBef>
            </a:pPr>
            <a:r>
              <a:rPr lang="en-US" sz="800" dirty="0" smtClean="0">
                <a:latin typeface="Times New Roman" pitchFamily="18" charset="0"/>
              </a:rPr>
              <a:t>The workshops are structured so that the participants learn about the status and challenges of a particular energy technology, generate proposed basic research directions to address short-term technology showstoppers, and articulate basic research grand challenges that might lead to transformational changes in energy technologies for the 21st century and beyond.  The workshop reports that result from this process can help define the basic research agenda for a “decades-to-century” national energy agenda.</a:t>
            </a:r>
          </a:p>
          <a:p>
            <a:pPr eaLnBrk="1" hangingPunct="1">
              <a:spcBef>
                <a:spcPct val="75000"/>
              </a:spcBef>
            </a:pPr>
            <a:r>
              <a:rPr lang="en-US" sz="800" dirty="0" smtClean="0">
                <a:latin typeface="Times New Roman" pitchFamily="18" charset="0"/>
              </a:rPr>
              <a:t>Workshop planning begins many months in advance and is performed by the workshop executive group, which is led by strong scientist chairs and co-chairs from academia and/or national laboratories.  The executive group is made up of the workshop chair, co-chair(s), and panel leads.  Participants come primarily from the scientific community and include the workshop chair(s), plenary speakers, panel leads, panelists, and writers.  Each role is assigned tasks to complete before, during, and after the workshop. Technology experts serve as plenary speakers to provide applied perspectives to the scientific community.</a:t>
            </a:r>
          </a:p>
          <a:p>
            <a:pPr eaLnBrk="1" hangingPunct="1">
              <a:spcBef>
                <a:spcPct val="75000"/>
              </a:spcBef>
            </a:pPr>
            <a:r>
              <a:rPr lang="en-US" sz="800" dirty="0" smtClean="0">
                <a:latin typeface="Times New Roman" pitchFamily="18" charset="0"/>
              </a:rPr>
              <a:t>A hallmark of the Basic Research Needs workshops is the production of the Technology Perspectives Factual Document.  This feature describes the current status of technology development and is prepared prior to the workshop.  It provides a common context and language for workshop discussions, it is used to educate workshop participants, and it becomes part of the workshop report.  The Technology Perspectives Factual Document is written by technology experts from inside and outside DOE.  If existing material is available (for example, technology roadmaps), it is included either explicitly or by reference.  The Technology Perspectives Factual Document is not meant to provide the perspectives of the science community.  Instead, science perspectives are garnered as an outcome of the workshop. </a:t>
            </a:r>
          </a:p>
          <a:p>
            <a:pPr eaLnBrk="1" hangingPunct="1">
              <a:spcBef>
                <a:spcPct val="75000"/>
              </a:spcBef>
            </a:pPr>
            <a:r>
              <a:rPr lang="en-US" sz="800" dirty="0" smtClean="0">
                <a:latin typeface="Times New Roman" pitchFamily="18" charset="0"/>
              </a:rPr>
              <a:t>The outputs of the workshop are organized as (1) Panel Surveys describing the current state of science for each panel theme, (2) Priority Research Directions and Cross-Cutting Research Directions listed by each panel, (3) Science Grand Challenges outlined by all participants, and (4) Science and Technology Relationships Charts completed by the participants.  </a:t>
            </a:r>
          </a:p>
          <a:p>
            <a:pPr eaLnBrk="1" hangingPunct="1">
              <a:spcBef>
                <a:spcPct val="75000"/>
              </a:spcBef>
            </a:pPr>
            <a:r>
              <a:rPr lang="en-US" sz="800" dirty="0" smtClean="0">
                <a:latin typeface="Times New Roman" pitchFamily="18" charset="0"/>
              </a:rPr>
              <a:t>The result is a prioritization of the discovery-class and use-inspired basic research pertinent to energy technologies, obtained through a documented process.  Often after the workshop, the chair and co-chair(s) and BES federal staff members participate in outreach activities to communicate the results of the workshop to the scientific community.  Additionally, BES federal staff members brief other interested parties in the federal system, both inside and outside of DOE.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13</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39788" y="457200"/>
            <a:ext cx="5181600" cy="3886200"/>
          </a:xfrm>
          <a:ln/>
        </p:spPr>
      </p:sp>
      <p:sp>
        <p:nvSpPr>
          <p:cNvPr id="87044" name="Rectangle 3"/>
          <p:cNvSpPr>
            <a:spLocks noGrp="1" noChangeArrowheads="1"/>
          </p:cNvSpPr>
          <p:nvPr>
            <p:ph type="body" idx="1"/>
          </p:nvPr>
        </p:nvSpPr>
        <p:spPr>
          <a:xfrm>
            <a:off x="913264" y="4343400"/>
            <a:ext cx="5031482" cy="4116366"/>
          </a:xfrm>
          <a:noFill/>
          <a:ln/>
        </p:spPr>
        <p:txBody>
          <a:bodyPr>
            <a:normAutofit fontScale="40000" lnSpcReduction="20000"/>
          </a:bodyPr>
          <a:lstStyle/>
          <a:p>
            <a:pPr eaLnBrk="1" hangingPunct="1"/>
            <a:r>
              <a:rPr lang="en-US" dirty="0" smtClean="0"/>
              <a:t>Harriet’s slide from July 2012 BESAC presentation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rtl="0"/>
            <a:r>
              <a:rPr lang="en-US" smtClean="0"/>
              <a:t>http://gpichub.org/about/background/funding:</a:t>
            </a:r>
          </a:p>
          <a:p>
            <a:pPr rtl="0"/>
            <a:endParaRPr lang="en-US" dirty="0" smtClean="0"/>
          </a:p>
          <a:p>
            <a:pPr rtl="0"/>
            <a:r>
              <a:rPr lang="en-US" dirty="0" smtClean="0"/>
              <a:t>The GPIC was awarded more than $129 million from a federal multi-agency funding opportunity to support an Energy Regional Innovation Cluster (E-RIC). </a:t>
            </a:r>
          </a:p>
          <a:p>
            <a:pPr rtl="0"/>
            <a:r>
              <a:rPr lang="en-US" dirty="0" smtClean="0"/>
              <a:t>The </a:t>
            </a:r>
            <a:r>
              <a:rPr lang="en-US" dirty="0" smtClean="0">
                <a:hlinkClick r:id="rId3"/>
              </a:rPr>
              <a:t>Energy Regional Innovation Cluster</a:t>
            </a:r>
            <a:r>
              <a:rPr lang="en-US" dirty="0" smtClean="0"/>
              <a:t> (E-RIC) was announced in February 2010 in an effort to spur regional economic growth while developing innovative energy efficient building technologies, designs, and systems.</a:t>
            </a:r>
          </a:p>
          <a:p>
            <a:pPr rtl="0"/>
            <a:r>
              <a:rPr lang="en-US" dirty="0" smtClean="0"/>
              <a:t>The </a:t>
            </a:r>
            <a:r>
              <a:rPr lang="en-US" dirty="0" smtClean="0">
                <a:hlinkClick r:id="rId4" action="ppaction://hlinkfile" tooltip="Consortium"/>
              </a:rPr>
              <a:t>GPIC Consortium</a:t>
            </a:r>
            <a:r>
              <a:rPr lang="en-US" dirty="0" smtClean="0"/>
              <a:t>, consisting of five co-applicants, applied for and received the award from the following agencies:</a:t>
            </a:r>
          </a:p>
          <a:p>
            <a:pPr rtl="0"/>
            <a:r>
              <a:rPr lang="en-US" b="1" dirty="0" smtClean="0">
                <a:hlinkClick r:id="rId3"/>
              </a:rPr>
              <a:t>Department of Energy (DOE)</a:t>
            </a:r>
            <a:r>
              <a:rPr lang="en-US" dirty="0" smtClean="0"/>
              <a:t/>
            </a:r>
            <a:br>
              <a:rPr lang="en-US" dirty="0" smtClean="0"/>
            </a:br>
            <a:endParaRPr lang="en-US" dirty="0" smtClean="0"/>
          </a:p>
          <a:p>
            <a:pPr lvl="1" rtl="0"/>
            <a:r>
              <a:rPr lang="en-US" b="1" dirty="0" smtClean="0"/>
              <a:t>Award Amount:</a:t>
            </a:r>
            <a:r>
              <a:rPr lang="en-US" dirty="0" smtClean="0"/>
              <a:t> $122 million for an Energy Innovation Hub.</a:t>
            </a:r>
          </a:p>
          <a:p>
            <a:pPr lvl="1" rtl="0"/>
            <a:r>
              <a:rPr lang="en-US" b="1" dirty="0" smtClean="0"/>
              <a:t>GPIC Co-Applicant:</a:t>
            </a:r>
            <a:r>
              <a:rPr lang="en-US" dirty="0" smtClean="0"/>
              <a:t> </a:t>
            </a:r>
            <a:r>
              <a:rPr lang="en-US" dirty="0" smtClean="0">
                <a:hlinkClick r:id="rId5" action="ppaction://hlinkfile" tooltip="The Pennsylvania State University"/>
              </a:rPr>
              <a:t>The Pennsylvania State University</a:t>
            </a:r>
            <a:endParaRPr lang="en-US" dirty="0" smtClean="0"/>
          </a:p>
          <a:p>
            <a:pPr lvl="1" rtl="0"/>
            <a:r>
              <a:rPr lang="en-US" dirty="0" smtClean="0"/>
              <a:t>The Commonwealth of Pennsylvania has committed an additional $30 million of new capital funding to support the GPIC/HUB facilities at The Navy Yard in Philadelphia.</a:t>
            </a:r>
          </a:p>
          <a:p>
            <a:pPr rtl="0"/>
            <a:r>
              <a:rPr lang="en-US" b="1" dirty="0" smtClean="0">
                <a:hlinkClick r:id="rId6"/>
              </a:rPr>
              <a:t>Economic Development Administration (EDA)</a:t>
            </a:r>
            <a:r>
              <a:rPr lang="en-US" dirty="0" smtClean="0"/>
              <a:t/>
            </a:r>
            <a:br>
              <a:rPr lang="en-US" dirty="0" smtClean="0"/>
            </a:br>
            <a:endParaRPr lang="en-US" dirty="0" smtClean="0"/>
          </a:p>
          <a:p>
            <a:pPr lvl="1" rtl="0"/>
            <a:r>
              <a:rPr lang="en-US" b="1" dirty="0" smtClean="0"/>
              <a:t>Award Amount:</a:t>
            </a:r>
            <a:r>
              <a:rPr lang="en-US" dirty="0" smtClean="0"/>
              <a:t> Up to $3 million in Public Works and Economic Development funds and up to $2 million in Economic Adjustment Assistance funds.</a:t>
            </a:r>
          </a:p>
          <a:p>
            <a:pPr lvl="1" rtl="0"/>
            <a:r>
              <a:rPr lang="en-US" b="1" dirty="0" smtClean="0"/>
              <a:t>GPIC Co-Applicants: </a:t>
            </a:r>
            <a:r>
              <a:rPr lang="en-US" dirty="0" smtClean="0">
                <a:hlinkClick r:id="rId7" action="ppaction://hlinkfile" tooltip="Philadelphia Industrial Development Corporation (PIDC)"/>
              </a:rPr>
              <a:t>Philadelphia Industrial Development Corporation</a:t>
            </a:r>
            <a:r>
              <a:rPr lang="en-US" dirty="0" smtClean="0"/>
              <a:t> (PIDC) and </a:t>
            </a:r>
            <a:r>
              <a:rPr lang="en-US" dirty="0" smtClean="0">
                <a:hlinkClick r:id="rId8" action="ppaction://hlinkfile" tooltip="Ben Franklin Technology Partners of Southeastern Pennsylvania (BFTP)"/>
              </a:rPr>
              <a:t>Ben Franklin Technology Partners of Southeastern PA</a:t>
            </a:r>
            <a:r>
              <a:rPr lang="en-US" dirty="0" smtClean="0"/>
              <a:t/>
            </a:r>
            <a:br>
              <a:rPr lang="en-US" dirty="0" smtClean="0"/>
            </a:br>
            <a:endParaRPr lang="en-US" dirty="0" smtClean="0"/>
          </a:p>
          <a:p>
            <a:pPr rtl="0"/>
            <a:r>
              <a:rPr lang="en-US" b="1" dirty="0" smtClean="0">
                <a:hlinkClick r:id="rId9"/>
              </a:rPr>
              <a:t>National Institute of Standards and Technology (NIST)</a:t>
            </a:r>
            <a:r>
              <a:rPr lang="en-US" dirty="0" smtClean="0"/>
              <a:t/>
            </a:r>
            <a:br>
              <a:rPr lang="en-US" dirty="0" smtClean="0"/>
            </a:br>
            <a:endParaRPr lang="en-US" dirty="0" smtClean="0"/>
          </a:p>
          <a:p>
            <a:pPr lvl="1" rtl="0"/>
            <a:r>
              <a:rPr lang="en-US" b="1" dirty="0" smtClean="0"/>
              <a:t>Award Amount: </a:t>
            </a:r>
            <a:r>
              <a:rPr lang="en-US" dirty="0" smtClean="0"/>
              <a:t>$1 million to provide services dedicated to the GPIC's effort to transfer technology to industry.</a:t>
            </a:r>
          </a:p>
          <a:p>
            <a:pPr lvl="1" rtl="0"/>
            <a:r>
              <a:rPr lang="en-US" b="1" dirty="0" smtClean="0"/>
              <a:t>GPIC Co-Applicant:</a:t>
            </a:r>
            <a:r>
              <a:rPr lang="en-US" dirty="0" smtClean="0"/>
              <a:t> </a:t>
            </a:r>
            <a:r>
              <a:rPr lang="en-US" dirty="0" smtClean="0">
                <a:hlinkClick r:id="rId10" action="ppaction://hlinkfile" tooltip="Delaware Valley Industrial Resource Center (DVIRC)"/>
              </a:rPr>
              <a:t>Delaware Valley Industrial Resource Center</a:t>
            </a:r>
            <a:r>
              <a:rPr lang="en-US" dirty="0" smtClean="0"/>
              <a:t/>
            </a:r>
            <a:br>
              <a:rPr lang="en-US" dirty="0" smtClean="0"/>
            </a:br>
            <a:endParaRPr lang="en-US" dirty="0" smtClean="0"/>
          </a:p>
          <a:p>
            <a:pPr rtl="0"/>
            <a:r>
              <a:rPr lang="en-US" b="1" dirty="0" smtClean="0">
                <a:hlinkClick r:id="rId11"/>
              </a:rPr>
              <a:t>Small Business Administration (SBA</a:t>
            </a:r>
            <a:r>
              <a:rPr lang="en-US" b="1" dirty="0" smtClean="0"/>
              <a:t>)</a:t>
            </a:r>
            <a:r>
              <a:rPr lang="en-US" dirty="0" smtClean="0"/>
              <a:t/>
            </a:r>
            <a:br>
              <a:rPr lang="en-US" dirty="0" smtClean="0"/>
            </a:br>
            <a:endParaRPr lang="en-US" dirty="0" smtClean="0"/>
          </a:p>
          <a:p>
            <a:pPr lvl="1" rtl="0"/>
            <a:r>
              <a:rPr lang="en-US" b="1" dirty="0" smtClean="0"/>
              <a:t>Award Amount:</a:t>
            </a:r>
            <a:r>
              <a:rPr lang="en-US" dirty="0" smtClean="0"/>
              <a:t> $1.2 million to provide services dedicated to the Consortium’s effort to grow the GPIC. </a:t>
            </a:r>
          </a:p>
          <a:p>
            <a:pPr lvl="1" rtl="0"/>
            <a:r>
              <a:rPr lang="en-US" b="1" dirty="0" smtClean="0"/>
              <a:t>GPIC Co-Applicant:</a:t>
            </a:r>
            <a:r>
              <a:rPr lang="en-US" dirty="0" smtClean="0"/>
              <a:t> </a:t>
            </a:r>
            <a:r>
              <a:rPr lang="en-US" dirty="0" smtClean="0">
                <a:hlinkClick r:id="rId12" action="ppaction://hlinkfile" tooltip="Wharton Small Business Development Center (SBDC)"/>
              </a:rPr>
              <a:t>Wharton Small Business Development Center</a:t>
            </a:r>
            <a:endParaRPr lang="en-US" dirty="0" smtClean="0"/>
          </a:p>
          <a:p>
            <a:pPr rtl="0"/>
            <a:r>
              <a:rPr lang="en-US" dirty="0" smtClean="0"/>
              <a:t/>
            </a:r>
            <a:br>
              <a:rPr lang="en-US" dirty="0" smtClean="0"/>
            </a:br>
            <a:r>
              <a:rPr lang="en-US" dirty="0" smtClean="0"/>
              <a:t>The GPIC is the culmination of more than a decade of dedicated team building efforts. All told, more than 90 organizations representing government, industry, education, workforce development, finance, labor, and philanthropic foundations have made commitments to help achieve the GPIC goals of national energy independence and regional economic development.</a:t>
            </a:r>
          </a:p>
          <a:p>
            <a:endParaRPr lang="en-US" dirty="0"/>
          </a:p>
        </p:txBody>
      </p:sp>
      <p:sp>
        <p:nvSpPr>
          <p:cNvPr id="4" name="Slide Number Placeholder 3"/>
          <p:cNvSpPr>
            <a:spLocks noGrp="1"/>
          </p:cNvSpPr>
          <p:nvPr>
            <p:ph type="sldNum" sz="quarter" idx="10"/>
          </p:nvPr>
        </p:nvSpPr>
        <p:spPr/>
        <p:txBody>
          <a:bodyPr/>
          <a:lstStyle/>
          <a:p>
            <a:fld id="{728D50CF-4665-43E1-A56A-E6DFF248885A}"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PC/ET = Photon capture and energy transfer (</a:t>
            </a:r>
            <a:r>
              <a:rPr lang="en-US" dirty="0" err="1" smtClean="0"/>
              <a:t>fs</a:t>
            </a:r>
            <a:r>
              <a:rPr lang="en-US" dirty="0" smtClean="0"/>
              <a:t> timeframe); CS/et = Charge separation and electron transport (</a:t>
            </a:r>
            <a:r>
              <a:rPr lang="en-US" dirty="0" err="1" smtClean="0"/>
              <a:t>ps</a:t>
            </a:r>
            <a:r>
              <a:rPr lang="en-US" dirty="0" smtClean="0"/>
              <a:t> to ns timeframe) and Cat (catalysis has trouble keeping up (</a:t>
            </a:r>
            <a:r>
              <a:rPr lang="en-US" dirty="0" err="1" smtClean="0">
                <a:latin typeface="Symbol" pitchFamily="18" charset="2"/>
              </a:rPr>
              <a:t>micro</a:t>
            </a:r>
            <a:r>
              <a:rPr lang="en-US" dirty="0" err="1" smtClean="0"/>
              <a:t>sec</a:t>
            </a:r>
            <a:r>
              <a:rPr lang="en-US" dirty="0" smtClean="0"/>
              <a:t> to ms timeframe)). </a:t>
            </a:r>
          </a:p>
        </p:txBody>
      </p:sp>
      <p:sp>
        <p:nvSpPr>
          <p:cNvPr id="4" name="Slide Number Placeholder 3"/>
          <p:cNvSpPr>
            <a:spLocks noGrp="1"/>
          </p:cNvSpPr>
          <p:nvPr>
            <p:ph type="sldNum" sz="quarter" idx="10"/>
          </p:nvPr>
        </p:nvSpPr>
        <p:spPr/>
        <p:txBody>
          <a:bodyPr/>
          <a:lstStyle/>
          <a:p>
            <a:fld id="{BA02C06C-D314-4CDF-9FB8-C7370FFE1ED3}"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PC/ET = Photon capture and energy transfer (</a:t>
            </a:r>
            <a:r>
              <a:rPr lang="en-US" dirty="0" err="1" smtClean="0"/>
              <a:t>fs</a:t>
            </a:r>
            <a:r>
              <a:rPr lang="en-US" dirty="0" smtClean="0"/>
              <a:t> timeframe); CS/et = Charge separation and electron transport (</a:t>
            </a:r>
            <a:r>
              <a:rPr lang="en-US" dirty="0" err="1" smtClean="0"/>
              <a:t>ps</a:t>
            </a:r>
            <a:r>
              <a:rPr lang="en-US" dirty="0" smtClean="0"/>
              <a:t> to ns timeframe) and Cat (catalysis has trouble keeping up (</a:t>
            </a:r>
            <a:r>
              <a:rPr lang="en-US" dirty="0" err="1" smtClean="0">
                <a:latin typeface="Symbol" pitchFamily="18" charset="2"/>
              </a:rPr>
              <a:t>micro</a:t>
            </a:r>
            <a:r>
              <a:rPr lang="en-US" dirty="0" err="1" smtClean="0"/>
              <a:t>sec</a:t>
            </a:r>
            <a:r>
              <a:rPr lang="en-US" dirty="0" smtClean="0"/>
              <a:t> to ms timeframe)). </a:t>
            </a:r>
          </a:p>
        </p:txBody>
      </p:sp>
      <p:sp>
        <p:nvSpPr>
          <p:cNvPr id="4" name="Slide Number Placeholder 3"/>
          <p:cNvSpPr>
            <a:spLocks noGrp="1"/>
          </p:cNvSpPr>
          <p:nvPr>
            <p:ph type="sldNum" sz="quarter" idx="10"/>
          </p:nvPr>
        </p:nvSpPr>
        <p:spPr/>
        <p:txBody>
          <a:bodyPr/>
          <a:lstStyle/>
          <a:p>
            <a:fld id="{BA02C06C-D314-4CDF-9FB8-C7370FFE1ED3}" type="slidenum">
              <a:rPr lang="en-US" smtClean="0"/>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PC/ET = Photon capture and energy transfer (</a:t>
            </a:r>
            <a:r>
              <a:rPr lang="en-US" dirty="0" err="1" smtClean="0"/>
              <a:t>fs</a:t>
            </a:r>
            <a:r>
              <a:rPr lang="en-US" dirty="0" smtClean="0"/>
              <a:t> timeframe); CS/et = Charge separation and electron transport (</a:t>
            </a:r>
            <a:r>
              <a:rPr lang="en-US" dirty="0" err="1" smtClean="0"/>
              <a:t>ps</a:t>
            </a:r>
            <a:r>
              <a:rPr lang="en-US" dirty="0" smtClean="0"/>
              <a:t> to ns timeframe) and Cat (catalysis has trouble keeping up (</a:t>
            </a:r>
            <a:r>
              <a:rPr lang="en-US" dirty="0" err="1" smtClean="0">
                <a:latin typeface="Symbol" pitchFamily="18" charset="2"/>
              </a:rPr>
              <a:t>micro</a:t>
            </a:r>
            <a:r>
              <a:rPr lang="en-US" dirty="0" err="1" smtClean="0"/>
              <a:t>sec</a:t>
            </a:r>
            <a:r>
              <a:rPr lang="en-US" dirty="0" smtClean="0"/>
              <a:t> to ms timeframe)). </a:t>
            </a:r>
          </a:p>
        </p:txBody>
      </p:sp>
      <p:sp>
        <p:nvSpPr>
          <p:cNvPr id="4" name="Slide Number Placeholder 3"/>
          <p:cNvSpPr>
            <a:spLocks noGrp="1"/>
          </p:cNvSpPr>
          <p:nvPr>
            <p:ph type="sldNum" sz="quarter" idx="10"/>
          </p:nvPr>
        </p:nvSpPr>
        <p:spPr/>
        <p:txBody>
          <a:bodyPr/>
          <a:lstStyle/>
          <a:p>
            <a:fld id="{BA02C06C-D314-4CDF-9FB8-C7370FFE1ED3}" type="slidenum">
              <a:rPr lang="en-US" smtClean="0"/>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PC/ET = Photon capture and energy transfer (</a:t>
            </a:r>
            <a:r>
              <a:rPr lang="en-US" dirty="0" err="1" smtClean="0"/>
              <a:t>fs</a:t>
            </a:r>
            <a:r>
              <a:rPr lang="en-US" dirty="0" smtClean="0"/>
              <a:t> timeframe); CS/et = Charge separation and electron transport (</a:t>
            </a:r>
            <a:r>
              <a:rPr lang="en-US" dirty="0" err="1" smtClean="0"/>
              <a:t>ps</a:t>
            </a:r>
            <a:r>
              <a:rPr lang="en-US" dirty="0" smtClean="0"/>
              <a:t> to ns timeframe) and Cat (catalysis has trouble keeping up (</a:t>
            </a:r>
            <a:r>
              <a:rPr lang="en-US" dirty="0" err="1" smtClean="0">
                <a:latin typeface="Symbol" pitchFamily="18" charset="2"/>
              </a:rPr>
              <a:t>micro</a:t>
            </a:r>
            <a:r>
              <a:rPr lang="en-US" dirty="0" err="1" smtClean="0"/>
              <a:t>sec</a:t>
            </a:r>
            <a:r>
              <a:rPr lang="en-US" dirty="0" smtClean="0"/>
              <a:t> to ms timeframe)). </a:t>
            </a:r>
          </a:p>
        </p:txBody>
      </p:sp>
      <p:sp>
        <p:nvSpPr>
          <p:cNvPr id="4" name="Slide Number Placeholder 3"/>
          <p:cNvSpPr>
            <a:spLocks noGrp="1"/>
          </p:cNvSpPr>
          <p:nvPr>
            <p:ph type="sldNum" sz="quarter" idx="10"/>
          </p:nvPr>
        </p:nvSpPr>
        <p:spPr/>
        <p:txBody>
          <a:bodyPr/>
          <a:lstStyle/>
          <a:p>
            <a:fld id="{BA02C06C-D314-4CDF-9FB8-C7370FFE1ED3}" type="slidenum">
              <a:rPr lang="en-US" smtClean="0"/>
              <a:pPr/>
              <a:t>31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PC/ET = Photon capture and energy transfer (</a:t>
            </a:r>
            <a:r>
              <a:rPr lang="en-US" dirty="0" err="1" smtClean="0"/>
              <a:t>fs</a:t>
            </a:r>
            <a:r>
              <a:rPr lang="en-US" dirty="0" smtClean="0"/>
              <a:t> timeframe); CS/et = Charge separation and electron transport (</a:t>
            </a:r>
            <a:r>
              <a:rPr lang="en-US" dirty="0" err="1" smtClean="0"/>
              <a:t>ps</a:t>
            </a:r>
            <a:r>
              <a:rPr lang="en-US" dirty="0" smtClean="0"/>
              <a:t> to ns timeframe) and Cat (catalysis has trouble keeping up (</a:t>
            </a:r>
            <a:r>
              <a:rPr lang="en-US" dirty="0" err="1" smtClean="0">
                <a:latin typeface="Symbol" pitchFamily="18" charset="2"/>
              </a:rPr>
              <a:t>micro</a:t>
            </a:r>
            <a:r>
              <a:rPr lang="en-US" dirty="0" err="1" smtClean="0"/>
              <a:t>sec</a:t>
            </a:r>
            <a:r>
              <a:rPr lang="en-US" dirty="0" smtClean="0"/>
              <a:t> to ms timeframe)). </a:t>
            </a:r>
          </a:p>
        </p:txBody>
      </p:sp>
      <p:sp>
        <p:nvSpPr>
          <p:cNvPr id="4" name="Slide Number Placeholder 3"/>
          <p:cNvSpPr>
            <a:spLocks noGrp="1"/>
          </p:cNvSpPr>
          <p:nvPr>
            <p:ph type="sldNum" sz="quarter" idx="10"/>
          </p:nvPr>
        </p:nvSpPr>
        <p:spPr/>
        <p:txBody>
          <a:bodyPr/>
          <a:lstStyle/>
          <a:p>
            <a:fld id="{BA02C06C-D314-4CDF-9FB8-C7370FFE1ED3}"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smtClean="0"/>
              <a:t>BES Facility Directors' Meeting</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ln/>
        </p:spPr>
        <p:txBody>
          <a:bodyPr/>
          <a:lstStyle>
            <a:lvl1pPr>
              <a:defRPr/>
            </a:lvl1pPr>
          </a:lstStyle>
          <a:p>
            <a:pPr>
              <a:defRPr/>
            </a:pPr>
            <a:endParaRPr lang="en-US"/>
          </a:p>
        </p:txBody>
      </p:sp>
      <p:sp>
        <p:nvSpPr>
          <p:cNvPr id="8" name="Date Placeholder 3"/>
          <p:cNvSpPr>
            <a:spLocks noGrp="1"/>
          </p:cNvSpPr>
          <p:nvPr>
            <p:ph type="dt" sz="half" idx="11"/>
          </p:nvPr>
        </p:nvSpPr>
        <p:spPr>
          <a:ln/>
        </p:spPr>
        <p:txBody>
          <a:bodyPr/>
          <a:lstStyle>
            <a:lvl1pPr>
              <a:defRPr/>
            </a:lvl1pPr>
          </a:lstStyle>
          <a:p>
            <a:pPr>
              <a:defRPr/>
            </a:pPr>
            <a:fld id="{D9CC4937-3555-405F-9D6A-932D12143DCD}" type="datetime1">
              <a:rPr lang="en-US"/>
              <a:pPr>
                <a:defRPr/>
              </a:pPr>
              <a:t>9/10/2012</a:t>
            </a:fld>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B3ABF487-F802-4BED-B59F-2946EC6702F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ln/>
        </p:spPr>
        <p:txBody>
          <a:bodyPr/>
          <a:lstStyle>
            <a:lvl1pPr>
              <a:defRPr/>
            </a:lvl1pPr>
          </a:lstStyle>
          <a:p>
            <a:pPr>
              <a:defRPr/>
            </a:pPr>
            <a:endParaRPr lang="en-US"/>
          </a:p>
        </p:txBody>
      </p:sp>
      <p:sp>
        <p:nvSpPr>
          <p:cNvPr id="4" name="Date Placeholder 3"/>
          <p:cNvSpPr>
            <a:spLocks noGrp="1"/>
          </p:cNvSpPr>
          <p:nvPr>
            <p:ph type="dt" sz="half" idx="11"/>
          </p:nvPr>
        </p:nvSpPr>
        <p:spPr>
          <a:ln/>
        </p:spPr>
        <p:txBody>
          <a:bodyPr/>
          <a:lstStyle>
            <a:lvl1pPr>
              <a:defRPr/>
            </a:lvl1pPr>
          </a:lstStyle>
          <a:p>
            <a:pPr>
              <a:defRPr/>
            </a:pPr>
            <a:fld id="{1825DC24-FF88-437B-99CE-F8E4E10E34D7}" type="datetime1">
              <a:rPr lang="en-US"/>
              <a:pPr>
                <a:defRPr/>
              </a:pPr>
              <a:t>9/10/2012</a:t>
            </a:fld>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12765378-0C72-4020-AC04-23B26C6D15B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ln/>
        </p:spPr>
        <p:txBody>
          <a:bodyPr/>
          <a:lstStyle>
            <a:lvl1pPr>
              <a:defRPr/>
            </a:lvl1pPr>
          </a:lstStyle>
          <a:p>
            <a:pPr>
              <a:defRPr/>
            </a:pPr>
            <a:endParaRPr lang="en-US"/>
          </a:p>
        </p:txBody>
      </p:sp>
      <p:sp>
        <p:nvSpPr>
          <p:cNvPr id="3" name="Date Placeholder 3"/>
          <p:cNvSpPr>
            <a:spLocks noGrp="1"/>
          </p:cNvSpPr>
          <p:nvPr>
            <p:ph type="dt" sz="half" idx="11"/>
          </p:nvPr>
        </p:nvSpPr>
        <p:spPr>
          <a:ln/>
        </p:spPr>
        <p:txBody>
          <a:bodyPr/>
          <a:lstStyle>
            <a:lvl1pPr>
              <a:defRPr/>
            </a:lvl1pPr>
          </a:lstStyle>
          <a:p>
            <a:pPr>
              <a:defRPr/>
            </a:pPr>
            <a:fld id="{503B8D3F-BE46-4AAD-9C1B-A07A7818CF6B}" type="datetime1">
              <a:rPr lang="en-US"/>
              <a:pPr>
                <a:defRPr/>
              </a:pPr>
              <a:t>9/10/2012</a:t>
            </a:fld>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8013152F-88F0-4683-AAAC-AE6F5BDB9E2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ln/>
        </p:spPr>
        <p:txBody>
          <a:bodyPr/>
          <a:lstStyle>
            <a:lvl1pPr>
              <a:defRPr/>
            </a:lvl1pPr>
          </a:lstStyle>
          <a:p>
            <a:pPr>
              <a:defRPr/>
            </a:pPr>
            <a:endParaRPr lang="en-US"/>
          </a:p>
        </p:txBody>
      </p:sp>
      <p:sp>
        <p:nvSpPr>
          <p:cNvPr id="6" name="Date Placeholder 3"/>
          <p:cNvSpPr>
            <a:spLocks noGrp="1"/>
          </p:cNvSpPr>
          <p:nvPr>
            <p:ph type="dt" sz="half" idx="11"/>
          </p:nvPr>
        </p:nvSpPr>
        <p:spPr>
          <a:ln/>
        </p:spPr>
        <p:txBody>
          <a:bodyPr/>
          <a:lstStyle>
            <a:lvl1pPr>
              <a:defRPr/>
            </a:lvl1pPr>
          </a:lstStyle>
          <a:p>
            <a:pPr>
              <a:defRPr/>
            </a:pPr>
            <a:fld id="{C58B253F-AC46-4DDC-9BC4-3E324036F04B}" type="datetime1">
              <a:rPr lang="en-US"/>
              <a:pPr>
                <a:defRPr/>
              </a:pPr>
              <a:t>9/10/2012</a:t>
            </a:fld>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4D27124F-D45C-4B64-B52D-841F14DC4C6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ln/>
        </p:spPr>
        <p:txBody>
          <a:bodyPr/>
          <a:lstStyle>
            <a:lvl1pPr>
              <a:defRPr/>
            </a:lvl1pPr>
          </a:lstStyle>
          <a:p>
            <a:pPr>
              <a:defRPr/>
            </a:pPr>
            <a:endParaRPr lang="en-US"/>
          </a:p>
        </p:txBody>
      </p:sp>
      <p:sp>
        <p:nvSpPr>
          <p:cNvPr id="6" name="Date Placeholder 3"/>
          <p:cNvSpPr>
            <a:spLocks noGrp="1"/>
          </p:cNvSpPr>
          <p:nvPr>
            <p:ph type="dt" sz="half" idx="11"/>
          </p:nvPr>
        </p:nvSpPr>
        <p:spPr>
          <a:ln/>
        </p:spPr>
        <p:txBody>
          <a:bodyPr/>
          <a:lstStyle>
            <a:lvl1pPr>
              <a:defRPr/>
            </a:lvl1pPr>
          </a:lstStyle>
          <a:p>
            <a:pPr>
              <a:defRPr/>
            </a:pPr>
            <a:fld id="{18D76FF5-5342-401D-AF1A-D15C54954B5D}" type="datetime1">
              <a:rPr lang="en-US"/>
              <a:pPr>
                <a:defRPr/>
              </a:pPr>
              <a:t>9/10/2012</a:t>
            </a:fld>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CAA864F5-5299-4DA1-AEB3-8AB9161122C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A89BDFDC-DF59-4196-8C12-4E6740C7D02C}" type="datetime1">
              <a:rPr lang="en-US"/>
              <a:pPr>
                <a:defRPr/>
              </a:pPr>
              <a:t>9/10/2012</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15212163-29F1-446E-9E09-94AA5747F1A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261938"/>
            <a:ext cx="2060575" cy="5969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6563" y="261938"/>
            <a:ext cx="6034087" cy="5969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CE98FEDA-E126-4512-AA5C-E5CA87F99017}" type="datetime1">
              <a:rPr lang="en-US"/>
              <a:pPr>
                <a:defRPr/>
              </a:pPr>
              <a:t>9/10/2012</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DC79233-83C1-4F0C-B825-E3791B25B3A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6563" y="261938"/>
            <a:ext cx="8239125" cy="447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0375" y="1066800"/>
            <a:ext cx="4035425" cy="5164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066800"/>
            <a:ext cx="4035425" cy="5164138"/>
          </a:xfrm>
        </p:spPr>
        <p:txBody>
          <a:bodyPr/>
          <a:lstStyle/>
          <a:p>
            <a:pPr lvl="0"/>
            <a:endParaRPr lang="en-US" noProof="0" smtClean="0"/>
          </a:p>
        </p:txBody>
      </p:sp>
      <p:sp>
        <p:nvSpPr>
          <p:cNvPr id="5" name="Footer Placeholder 4"/>
          <p:cNvSpPr>
            <a:spLocks noGrp="1"/>
          </p:cNvSpPr>
          <p:nvPr>
            <p:ph type="ftr" sz="quarter" idx="10"/>
          </p:nvPr>
        </p:nvSpPr>
        <p:spPr>
          <a:ln/>
        </p:spPr>
        <p:txBody>
          <a:bodyPr/>
          <a:lstStyle>
            <a:lvl1pPr>
              <a:defRPr/>
            </a:lvl1pPr>
          </a:lstStyle>
          <a:p>
            <a:pPr>
              <a:defRPr/>
            </a:pPr>
            <a:endParaRPr lang="en-US"/>
          </a:p>
        </p:txBody>
      </p:sp>
      <p:sp>
        <p:nvSpPr>
          <p:cNvPr id="6" name="Date Placeholder 3"/>
          <p:cNvSpPr>
            <a:spLocks noGrp="1"/>
          </p:cNvSpPr>
          <p:nvPr>
            <p:ph type="dt" sz="half" idx="11"/>
          </p:nvPr>
        </p:nvSpPr>
        <p:spPr>
          <a:ln/>
        </p:spPr>
        <p:txBody>
          <a:bodyPr/>
          <a:lstStyle>
            <a:lvl1pPr>
              <a:defRPr/>
            </a:lvl1pPr>
          </a:lstStyle>
          <a:p>
            <a:pPr>
              <a:defRPr/>
            </a:pPr>
            <a:fld id="{52EA1183-13C8-4D4A-80E3-C52FF6D5F187}" type="datetime1">
              <a:rPr lang="en-US"/>
              <a:pPr>
                <a:defRPr/>
              </a:pPr>
              <a:t>9/10/2012</a:t>
            </a:fld>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82911936-FB6F-45B2-B8D1-7D19FF58AD0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6563" y="261938"/>
            <a:ext cx="8239125" cy="4476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60375" y="1066800"/>
            <a:ext cx="8223250" cy="5164138"/>
          </a:xfrm>
        </p:spPr>
        <p:txBody>
          <a:bodyPr/>
          <a:lstStyle/>
          <a:p>
            <a:pPr lvl="0"/>
            <a:endParaRPr lang="en-US" noProof="0" smtClean="0"/>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776BD43D-2455-4B56-AE85-6DC2199FE63C}" type="datetime1">
              <a:rPr lang="en-US"/>
              <a:pPr>
                <a:defRPr/>
              </a:pPr>
              <a:t>9/10/2012</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6AE13E1D-D1BA-49B3-AF2B-FF65E656368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6563" y="452438"/>
            <a:ext cx="8247062" cy="583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4"/>
          <p:cNvSpPr>
            <a:spLocks noGrp="1"/>
          </p:cNvSpPr>
          <p:nvPr>
            <p:ph type="ftr" sz="quarter" idx="10"/>
          </p:nvPr>
        </p:nvSpPr>
        <p:spPr>
          <a:ln/>
        </p:spPr>
        <p:txBody>
          <a:bodyPr/>
          <a:lstStyle>
            <a:lvl1pPr>
              <a:defRPr/>
            </a:lvl1pPr>
          </a:lstStyle>
          <a:p>
            <a:pPr>
              <a:defRPr/>
            </a:pPr>
            <a:endParaRPr lang="en-US"/>
          </a:p>
        </p:txBody>
      </p:sp>
      <p:sp>
        <p:nvSpPr>
          <p:cNvPr id="4" name="Date Placeholder 3"/>
          <p:cNvSpPr>
            <a:spLocks noGrp="1"/>
          </p:cNvSpPr>
          <p:nvPr>
            <p:ph type="dt" sz="half" idx="11"/>
          </p:nvPr>
        </p:nvSpPr>
        <p:spPr>
          <a:ln/>
        </p:spPr>
        <p:txBody>
          <a:bodyPr/>
          <a:lstStyle>
            <a:lvl1pPr>
              <a:defRPr/>
            </a:lvl1pPr>
          </a:lstStyle>
          <a:p>
            <a:pPr>
              <a:defRPr/>
            </a:pPr>
            <a:fld id="{855587E5-B918-4037-878E-9C55E7F06498}" type="datetime1">
              <a:rPr lang="en-US"/>
              <a:pPr>
                <a:defRPr/>
              </a:pPr>
              <a:t>9/10/2012</a:t>
            </a:fld>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7843B812-E279-43B7-9F87-1ECE956AFE3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Slide Number Placeholder 8"/>
          <p:cNvSpPr>
            <a:spLocks noGrp="1"/>
          </p:cNvSpPr>
          <p:nvPr>
            <p:ph type="sldNum" sz="quarter" idx="11"/>
          </p:nvPr>
        </p:nvSpPr>
        <p:spPr/>
        <p:txBody>
          <a:bodyPr/>
          <a:lstStyle/>
          <a:p>
            <a:fld id="{26CA2777-A89F-4130-B308-73BB65955918}" type="slidenum">
              <a:rPr lang="en-US" smtClean="0"/>
              <a:pPr/>
              <a:t>‹#›</a:t>
            </a:fld>
            <a:endParaRPr lang="en-US"/>
          </a:p>
        </p:txBody>
      </p:sp>
      <p:sp>
        <p:nvSpPr>
          <p:cNvPr id="10" name="Footer Placeholder 9"/>
          <p:cNvSpPr>
            <a:spLocks noGrp="1"/>
          </p:cNvSpPr>
          <p:nvPr>
            <p:ph type="ftr" sz="quarter" idx="12"/>
          </p:nvPr>
        </p:nvSpPr>
        <p:spPr/>
        <p:txBody>
          <a:bodyPr/>
          <a:lstStyle/>
          <a:p>
            <a:r>
              <a:rPr lang="en-US" smtClean="0"/>
              <a:t>BES Facility Directors' Meeting</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6563" y="452438"/>
            <a:ext cx="8239125" cy="4476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0375" y="1122363"/>
            <a:ext cx="4035425" cy="5164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22363"/>
            <a:ext cx="4035425" cy="2505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9838"/>
            <a:ext cx="4035425" cy="2506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a:ln/>
        </p:spPr>
        <p:txBody>
          <a:bodyPr/>
          <a:lstStyle>
            <a:lvl1pPr>
              <a:defRPr/>
            </a:lvl1pPr>
          </a:lstStyle>
          <a:p>
            <a:pPr>
              <a:defRPr/>
            </a:pPr>
            <a:endParaRPr lang="en-US"/>
          </a:p>
        </p:txBody>
      </p:sp>
      <p:sp>
        <p:nvSpPr>
          <p:cNvPr id="7" name="Date Placeholder 3"/>
          <p:cNvSpPr>
            <a:spLocks noGrp="1"/>
          </p:cNvSpPr>
          <p:nvPr>
            <p:ph type="dt" sz="half" idx="11"/>
          </p:nvPr>
        </p:nvSpPr>
        <p:spPr>
          <a:ln/>
        </p:spPr>
        <p:txBody>
          <a:bodyPr/>
          <a:lstStyle>
            <a:lvl1pPr>
              <a:defRPr/>
            </a:lvl1pPr>
          </a:lstStyle>
          <a:p>
            <a:pPr>
              <a:defRPr/>
            </a:pPr>
            <a:fld id="{AD68E377-3112-4421-84D3-76E46E1A19EE}" type="datetime1">
              <a:rPr lang="en-US"/>
              <a:pPr>
                <a:defRPr/>
              </a:pPr>
              <a:t>9/10/2012</a:t>
            </a:fld>
            <a:endParaRPr lang="en-US"/>
          </a:p>
        </p:txBody>
      </p:sp>
      <p:sp>
        <p:nvSpPr>
          <p:cNvPr id="8" name="Slide Number Placeholder 5"/>
          <p:cNvSpPr>
            <a:spLocks noGrp="1"/>
          </p:cNvSpPr>
          <p:nvPr>
            <p:ph type="sldNum" sz="quarter" idx="12"/>
          </p:nvPr>
        </p:nvSpPr>
        <p:spPr>
          <a:ln/>
        </p:spPr>
        <p:txBody>
          <a:bodyPr/>
          <a:lstStyle>
            <a:lvl1pPr>
              <a:defRPr/>
            </a:lvl1pPr>
          </a:lstStyle>
          <a:p>
            <a:pPr>
              <a:defRPr/>
            </a:pPr>
            <a:fld id="{1E4A3ABA-CE5F-4CD1-B0E4-B2097F4072A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1371600" y="4160676"/>
            <a:ext cx="6400800" cy="1104528"/>
          </a:xfrm>
          <a:prstGeom prst="rect">
            <a:avLst/>
          </a:prstGeom>
        </p:spPr>
        <p:txBody>
          <a:bodyPr/>
          <a:lstStyle>
            <a:lvl1pPr marL="0" indent="0" algn="ctr">
              <a:buNone/>
              <a:defRPr b="0">
                <a:solidFill>
                  <a:schemeClr val="tx1">
                    <a:lumMod val="75000"/>
                    <a:lumOff val="25000"/>
                  </a:schemeClr>
                </a:solidFill>
                <a:latin typeface="Century Gothic"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15" name="Text Placeholder 2"/>
          <p:cNvSpPr>
            <a:spLocks noGrp="1"/>
          </p:cNvSpPr>
          <p:nvPr>
            <p:ph type="body" idx="13"/>
          </p:nvPr>
        </p:nvSpPr>
        <p:spPr>
          <a:xfrm>
            <a:off x="1371600" y="5486400"/>
            <a:ext cx="6400800" cy="533401"/>
          </a:xfrm>
          <a:prstGeom prst="rect">
            <a:avLst/>
          </a:prstGeom>
        </p:spPr>
        <p:txBody>
          <a:bodyPr anchor="b"/>
          <a:lstStyle>
            <a:lvl1pPr marL="0" indent="0" algn="ctr">
              <a:buNone/>
              <a:defRPr sz="2400">
                <a:solidFill>
                  <a:schemeClr val="tx1">
                    <a:lumMod val="75000"/>
                    <a:lumOff val="2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Content,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25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3"/>
          </p:nvPr>
        </p:nvSpPr>
        <p:spPr>
          <a:xfrm>
            <a:off x="228600" y="1143001"/>
            <a:ext cx="8534400" cy="1600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8" name="Content Placeholder 2"/>
          <p:cNvSpPr>
            <a:spLocks noGrp="1"/>
          </p:cNvSpPr>
          <p:nvPr>
            <p:ph idx="1"/>
          </p:nvPr>
        </p:nvSpPr>
        <p:spPr>
          <a:xfrm>
            <a:off x="228600" y="2895600"/>
            <a:ext cx="8534400" cy="3230563"/>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070290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683823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extLst>
      <p:ext uri="{BB962C8B-B14F-4D97-AF65-F5344CB8AC3E}">
        <p14:creationId xmlns="" xmlns:p14="http://schemas.microsoft.com/office/powerpoint/2010/main" val="2143316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ullets, &amp; Table">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 xmlns:p14="http://schemas.microsoft.com/office/powerpoint/2010/main" val="4194124153"/>
              </p:ext>
            </p:extLst>
          </p:nvPr>
        </p:nvGraphicFramePr>
        <p:xfrm>
          <a:off x="228600" y="3581400"/>
          <a:ext cx="8686800" cy="2000250"/>
        </p:xfrm>
        <a:graphic>
          <a:graphicData uri="http://schemas.openxmlformats.org/drawingml/2006/table">
            <a:tbl>
              <a:tblPr firstRow="1" bandRow="1">
                <a:tableStyleId>{5C22544A-7EE6-4342-B048-85BDC9FD1C3A}</a:tableStyleId>
              </a:tblPr>
              <a:tblGrid>
                <a:gridCol w="1447800"/>
                <a:gridCol w="1447800"/>
                <a:gridCol w="1447800"/>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4</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5</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6</a:t>
                      </a:r>
                    </a:p>
                  </a:txBody>
                  <a:tcPr anchor="ctr">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22859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502256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Bullets, &amp; Table2">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 xmlns:p14="http://schemas.microsoft.com/office/powerpoint/2010/main" val="3002540313"/>
              </p:ext>
            </p:extLst>
          </p:nvPr>
        </p:nvGraphicFramePr>
        <p:xfrm>
          <a:off x="4572000" y="1143000"/>
          <a:ext cx="4343400" cy="3200400"/>
        </p:xfrm>
        <a:graphic>
          <a:graphicData uri="http://schemas.openxmlformats.org/drawingml/2006/table">
            <a:tbl>
              <a:tblPr firstRow="1" bandRow="1">
                <a:tableStyleId>{5C22544A-7EE6-4342-B048-85BDC9FD1C3A}</a:tableStyleId>
              </a:tblPr>
              <a:tblGrid>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877866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3733800"/>
            <a:ext cx="8686800" cy="2291680"/>
          </a:xfrm>
          <a:prstGeom prst="rect">
            <a:avLst/>
          </a:prstGeom>
        </p:spPr>
        <p:txBody>
          <a:bodyPr anchor="t"/>
          <a:lstStyle>
            <a:lvl1pPr marL="0" indent="0" algn="ctr">
              <a:buNone/>
              <a:defRPr sz="2800">
                <a:latin typeface="Century Gothic"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1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4"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ide-by-Side Bullets">
    <p:spTree>
      <p:nvGrpSpPr>
        <p:cNvPr id="1" name=""/>
        <p:cNvGrpSpPr/>
        <p:nvPr/>
      </p:nvGrpSpPr>
      <p:grpSpPr>
        <a:xfrm>
          <a:off x="0" y="0"/>
          <a:ext cx="0" cy="0"/>
          <a:chOff x="0" y="0"/>
          <a:chExt cx="0" cy="0"/>
        </a:xfrm>
      </p:grpSpPr>
      <p:sp>
        <p:nvSpPr>
          <p:cNvPr id="14"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6"/>
          </p:nvPr>
        </p:nvSpPr>
        <p:spPr>
          <a:xfrm>
            <a:off x="46482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
          </p:nvPr>
        </p:nvSpPr>
        <p:spPr>
          <a:xfrm>
            <a:off x="3581400" y="228600"/>
            <a:ext cx="5181600" cy="58674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3"/>
          </p:nvPr>
        </p:nvSpPr>
        <p:spPr>
          <a:xfrm>
            <a:off x="228600" y="1447800"/>
            <a:ext cx="3048000" cy="4648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9" name="Title 1"/>
          <p:cNvSpPr txBox="1">
            <a:spLocks/>
          </p:cNvSpPr>
          <p:nvPr userDrawn="1"/>
        </p:nvSpPr>
        <p:spPr>
          <a:xfrm>
            <a:off x="228598" y="228600"/>
            <a:ext cx="3048002" cy="1143000"/>
          </a:xfrm>
          <a:prstGeom prst="rect">
            <a:avLst/>
          </a:prstGeom>
        </p:spPr>
        <p:txBody>
          <a:bodyPr/>
          <a:lstStyle>
            <a:lvl1pPr algn="l" rtl="0" eaLnBrk="1" fontAlgn="base" hangingPunct="1">
              <a:spcBef>
                <a:spcPct val="0"/>
              </a:spcBef>
              <a:spcAft>
                <a:spcPct val="0"/>
              </a:spcAft>
              <a:defRPr sz="2800" b="1">
                <a:solidFill>
                  <a:srgbClr val="1F497D"/>
                </a:solidFill>
                <a:latin typeface="Century Gothic"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200" dirty="0" smtClean="0"/>
              <a:t>Click to edit Master title style</a:t>
            </a:r>
            <a:endParaRPr lang="en-US" sz="3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Office of Science FY 2011 Budget</a:t>
            </a:r>
            <a:endParaRPr lang="en-US"/>
          </a:p>
        </p:txBody>
      </p:sp>
      <p:sp>
        <p:nvSpPr>
          <p:cNvPr id="3" name="Slide Number Placeholder 11"/>
          <p:cNvSpPr>
            <a:spLocks noGrp="1"/>
          </p:cNvSpPr>
          <p:nvPr>
            <p:ph type="sldNum" sz="quarter" idx="11"/>
          </p:nvPr>
        </p:nvSpPr>
        <p:spPr/>
        <p:txBody>
          <a:bodyPr/>
          <a:lstStyle>
            <a:lvl1pPr>
              <a:defRPr/>
            </a:lvl1pPr>
          </a:lstStyle>
          <a:p>
            <a:pPr>
              <a:defRPr/>
            </a:pPr>
            <a:fld id="{8BAF0E60-FD3E-4AA3-A83A-D5046E38D57D}"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522912" cy="4114800"/>
          </a:xfrm>
          <a:prstGeom prst="rect">
            <a:avLst/>
          </a:prstGeom>
        </p:spPr>
        <p:txBody>
          <a:bodyPr/>
          <a:lstStyle>
            <a:lvl1pPr marL="0" indent="0">
              <a:buNone/>
              <a:defRPr sz="2800" b="1">
                <a:solidFill>
                  <a:srgbClr val="1F497D"/>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14"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3"/>
          </p:nvPr>
        </p:nvSpPr>
        <p:spPr>
          <a:xfrm>
            <a:off x="1792224" y="4800600"/>
            <a:ext cx="5522976" cy="12954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Bullets">
    <p:spTree>
      <p:nvGrpSpPr>
        <p:cNvPr id="1" name=""/>
        <p:cNvGrpSpPr/>
        <p:nvPr/>
      </p:nvGrpSpPr>
      <p:grpSpPr>
        <a:xfrm>
          <a:off x="0" y="0"/>
          <a:ext cx="0" cy="0"/>
          <a:chOff x="0" y="0"/>
          <a:chExt cx="0" cy="0"/>
        </a:xfrm>
      </p:grpSpPr>
      <p:sp>
        <p:nvSpPr>
          <p:cNvPr id="13"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2171699" y="-647698"/>
            <a:ext cx="4800601" cy="86868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Bullets">
    <p:spTree>
      <p:nvGrpSpPr>
        <p:cNvPr id="1" name=""/>
        <p:cNvGrpSpPr/>
        <p:nvPr/>
      </p:nvGrpSpPr>
      <p:grpSpPr>
        <a:xfrm>
          <a:off x="0" y="0"/>
          <a:ext cx="0" cy="0"/>
          <a:chOff x="0" y="0"/>
          <a:chExt cx="0" cy="0"/>
        </a:xfrm>
      </p:grpSpPr>
      <p:sp>
        <p:nvSpPr>
          <p:cNvPr id="15" name="Title 1"/>
          <p:cNvSpPr>
            <a:spLocks noGrp="1"/>
          </p:cNvSpPr>
          <p:nvPr>
            <p:ph type="title"/>
          </p:nvPr>
        </p:nvSpPr>
        <p:spPr>
          <a:xfrm rot="5400000">
            <a:off x="5662470" y="2732720"/>
            <a:ext cx="57912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1257301" y="-800099"/>
            <a:ext cx="5791198" cy="78486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9" name="Straight Connector 11"/>
          <p:cNvCxnSpPr/>
          <p:nvPr/>
        </p:nvCxnSpPr>
        <p:spPr>
          <a:xfrm>
            <a:off x="215900" y="1089025"/>
            <a:ext cx="8677275"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9532" y="269776"/>
            <a:ext cx="8316924" cy="782960"/>
          </a:xfrm>
          <a:prstGeom prst="rect">
            <a:avLst/>
          </a:prstGeom>
        </p:spPr>
        <p:txBody>
          <a:bodyPr/>
          <a:lstStyle>
            <a:lvl1pPr algn="l">
              <a:defRPr sz="2200" b="1">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359532" y="1304764"/>
            <a:ext cx="8327268" cy="4821399"/>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1371600" y="4160676"/>
            <a:ext cx="6400800" cy="1104528"/>
          </a:xfrm>
          <a:prstGeom prst="rect">
            <a:avLst/>
          </a:prstGeom>
        </p:spPr>
        <p:txBody>
          <a:bodyPr/>
          <a:lstStyle>
            <a:lvl1pPr marL="0" indent="0" algn="ctr">
              <a:buNone/>
              <a:defRPr b="0">
                <a:solidFill>
                  <a:schemeClr val="tx1">
                    <a:lumMod val="75000"/>
                    <a:lumOff val="25000"/>
                  </a:schemeClr>
                </a:solidFill>
                <a:latin typeface="Century Gothic"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15" name="Text Placeholder 2"/>
          <p:cNvSpPr>
            <a:spLocks noGrp="1"/>
          </p:cNvSpPr>
          <p:nvPr>
            <p:ph type="body" idx="13"/>
          </p:nvPr>
        </p:nvSpPr>
        <p:spPr>
          <a:xfrm>
            <a:off x="1371600" y="5486400"/>
            <a:ext cx="6400800" cy="533401"/>
          </a:xfrm>
          <a:prstGeom prst="rect">
            <a:avLst/>
          </a:prstGeom>
        </p:spPr>
        <p:txBody>
          <a:bodyPr anchor="b"/>
          <a:lstStyle>
            <a:lvl1pPr marL="0" indent="0" algn="ctr">
              <a:buNone/>
              <a:defRPr sz="2400">
                <a:solidFill>
                  <a:schemeClr val="tx1">
                    <a:lumMod val="75000"/>
                    <a:lumOff val="2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Content,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25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3"/>
          </p:nvPr>
        </p:nvSpPr>
        <p:spPr>
          <a:xfrm>
            <a:off x="228600" y="1143001"/>
            <a:ext cx="8534400" cy="1600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8" name="Content Placeholder 2"/>
          <p:cNvSpPr>
            <a:spLocks noGrp="1"/>
          </p:cNvSpPr>
          <p:nvPr>
            <p:ph idx="1"/>
          </p:nvPr>
        </p:nvSpPr>
        <p:spPr>
          <a:xfrm>
            <a:off x="228600" y="2895600"/>
            <a:ext cx="8534400" cy="3230563"/>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070290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683823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extLst>
      <p:ext uri="{BB962C8B-B14F-4D97-AF65-F5344CB8AC3E}">
        <p14:creationId xmlns="" xmlns:p14="http://schemas.microsoft.com/office/powerpoint/2010/main" val="2143316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Bullets, &amp; Table">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 xmlns:p14="http://schemas.microsoft.com/office/powerpoint/2010/main" val="4194124153"/>
              </p:ext>
            </p:extLst>
          </p:nvPr>
        </p:nvGraphicFramePr>
        <p:xfrm>
          <a:off x="228600" y="3581400"/>
          <a:ext cx="8686800" cy="2000250"/>
        </p:xfrm>
        <a:graphic>
          <a:graphicData uri="http://schemas.openxmlformats.org/drawingml/2006/table">
            <a:tbl>
              <a:tblPr firstRow="1" bandRow="1">
                <a:tableStyleId>{5C22544A-7EE6-4342-B048-85BDC9FD1C3A}</a:tableStyleId>
              </a:tblPr>
              <a:tblGrid>
                <a:gridCol w="1447800"/>
                <a:gridCol w="1447800"/>
                <a:gridCol w="1447800"/>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4</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5</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6</a:t>
                      </a:r>
                    </a:p>
                  </a:txBody>
                  <a:tcPr anchor="ctr">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22859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50225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Bullets, &amp; Table2">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 xmlns:p14="http://schemas.microsoft.com/office/powerpoint/2010/main" val="3002540313"/>
              </p:ext>
            </p:extLst>
          </p:nvPr>
        </p:nvGraphicFramePr>
        <p:xfrm>
          <a:off x="4572000" y="1143000"/>
          <a:ext cx="4343400" cy="3200400"/>
        </p:xfrm>
        <a:graphic>
          <a:graphicData uri="http://schemas.openxmlformats.org/drawingml/2006/table">
            <a:tbl>
              <a:tblPr firstRow="1" bandRow="1">
                <a:tableStyleId>{5C22544A-7EE6-4342-B048-85BDC9FD1C3A}</a:tableStyleId>
              </a:tblPr>
              <a:tblGrid>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877866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3733800"/>
            <a:ext cx="8686800" cy="2291680"/>
          </a:xfrm>
          <a:prstGeom prst="rect">
            <a:avLst/>
          </a:prstGeom>
        </p:spPr>
        <p:txBody>
          <a:bodyPr anchor="t"/>
          <a:lstStyle>
            <a:lvl1pPr marL="0" indent="0" algn="ctr">
              <a:buNone/>
              <a:defRPr sz="2800">
                <a:latin typeface="Century Gothic"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1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4"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ide-by-Side Bullets">
    <p:spTree>
      <p:nvGrpSpPr>
        <p:cNvPr id="1" name=""/>
        <p:cNvGrpSpPr/>
        <p:nvPr/>
      </p:nvGrpSpPr>
      <p:grpSpPr>
        <a:xfrm>
          <a:off x="0" y="0"/>
          <a:ext cx="0" cy="0"/>
          <a:chOff x="0" y="0"/>
          <a:chExt cx="0" cy="0"/>
        </a:xfrm>
      </p:grpSpPr>
      <p:sp>
        <p:nvSpPr>
          <p:cNvPr id="14"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6"/>
          </p:nvPr>
        </p:nvSpPr>
        <p:spPr>
          <a:xfrm>
            <a:off x="46482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
          </p:nvPr>
        </p:nvSpPr>
        <p:spPr>
          <a:xfrm>
            <a:off x="3581400" y="228600"/>
            <a:ext cx="5181600" cy="58674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3"/>
          </p:nvPr>
        </p:nvSpPr>
        <p:spPr>
          <a:xfrm>
            <a:off x="228600" y="1447800"/>
            <a:ext cx="3048000" cy="4648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9" name="Title 1"/>
          <p:cNvSpPr txBox="1">
            <a:spLocks/>
          </p:cNvSpPr>
          <p:nvPr userDrawn="1"/>
        </p:nvSpPr>
        <p:spPr>
          <a:xfrm>
            <a:off x="228598" y="228600"/>
            <a:ext cx="3048002" cy="1143000"/>
          </a:xfrm>
          <a:prstGeom prst="rect">
            <a:avLst/>
          </a:prstGeom>
        </p:spPr>
        <p:txBody>
          <a:bodyPr/>
          <a:lstStyle>
            <a:lvl1pPr algn="l" rtl="0" eaLnBrk="1" fontAlgn="base" hangingPunct="1">
              <a:spcBef>
                <a:spcPct val="0"/>
              </a:spcBef>
              <a:spcAft>
                <a:spcPct val="0"/>
              </a:spcAft>
              <a:defRPr sz="2800" b="1">
                <a:solidFill>
                  <a:srgbClr val="1F497D"/>
                </a:solidFill>
                <a:latin typeface="Century Gothic"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200" dirty="0" smtClean="0"/>
              <a:t>Click to edit Master title style</a:t>
            </a:r>
            <a:endParaRPr lang="en-US" sz="320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522912" cy="4114800"/>
          </a:xfrm>
          <a:prstGeom prst="rect">
            <a:avLst/>
          </a:prstGeom>
        </p:spPr>
        <p:txBody>
          <a:bodyPr/>
          <a:lstStyle>
            <a:lvl1pPr marL="0" indent="0">
              <a:buNone/>
              <a:defRPr sz="2800" b="1">
                <a:solidFill>
                  <a:srgbClr val="1F497D"/>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14"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3"/>
          </p:nvPr>
        </p:nvSpPr>
        <p:spPr>
          <a:xfrm>
            <a:off x="1792224" y="4800600"/>
            <a:ext cx="5522976" cy="12954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Vertical Bullets">
    <p:spTree>
      <p:nvGrpSpPr>
        <p:cNvPr id="1" name=""/>
        <p:cNvGrpSpPr/>
        <p:nvPr/>
      </p:nvGrpSpPr>
      <p:grpSpPr>
        <a:xfrm>
          <a:off x="0" y="0"/>
          <a:ext cx="0" cy="0"/>
          <a:chOff x="0" y="0"/>
          <a:chExt cx="0" cy="0"/>
        </a:xfrm>
      </p:grpSpPr>
      <p:sp>
        <p:nvSpPr>
          <p:cNvPr id="13"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2171699" y="-647698"/>
            <a:ext cx="4800601" cy="86868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itle and Bullets">
    <p:spTree>
      <p:nvGrpSpPr>
        <p:cNvPr id="1" name=""/>
        <p:cNvGrpSpPr/>
        <p:nvPr/>
      </p:nvGrpSpPr>
      <p:grpSpPr>
        <a:xfrm>
          <a:off x="0" y="0"/>
          <a:ext cx="0" cy="0"/>
          <a:chOff x="0" y="0"/>
          <a:chExt cx="0" cy="0"/>
        </a:xfrm>
      </p:grpSpPr>
      <p:sp>
        <p:nvSpPr>
          <p:cNvPr id="15" name="Title 1"/>
          <p:cNvSpPr>
            <a:spLocks noGrp="1"/>
          </p:cNvSpPr>
          <p:nvPr>
            <p:ph type="title"/>
          </p:nvPr>
        </p:nvSpPr>
        <p:spPr>
          <a:xfrm rot="5400000">
            <a:off x="5662470" y="2732720"/>
            <a:ext cx="57912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1257301" y="-800099"/>
            <a:ext cx="5791198" cy="78486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9" name="Straight Connector 11"/>
          <p:cNvCxnSpPr/>
          <p:nvPr/>
        </p:nvCxnSpPr>
        <p:spPr>
          <a:xfrm>
            <a:off x="215900" y="1089025"/>
            <a:ext cx="8677275"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9532" y="269776"/>
            <a:ext cx="8316924" cy="782960"/>
          </a:xfrm>
          <a:prstGeom prst="rect">
            <a:avLst/>
          </a:prstGeom>
        </p:spPr>
        <p:txBody>
          <a:bodyPr/>
          <a:lstStyle>
            <a:lvl1pPr algn="l">
              <a:defRPr sz="2200" b="1">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359532" y="1304764"/>
            <a:ext cx="8327268" cy="4821399"/>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1371600" y="4160676"/>
            <a:ext cx="6400800" cy="1104528"/>
          </a:xfrm>
          <a:prstGeom prst="rect">
            <a:avLst/>
          </a:prstGeom>
        </p:spPr>
        <p:txBody>
          <a:bodyPr/>
          <a:lstStyle>
            <a:lvl1pPr marL="0" indent="0" algn="ctr">
              <a:buNone/>
              <a:defRPr b="0">
                <a:solidFill>
                  <a:schemeClr val="tx1">
                    <a:lumMod val="75000"/>
                    <a:lumOff val="25000"/>
                  </a:schemeClr>
                </a:solidFill>
                <a:latin typeface="Century Gothic"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15" name="Text Placeholder 2"/>
          <p:cNvSpPr>
            <a:spLocks noGrp="1"/>
          </p:cNvSpPr>
          <p:nvPr>
            <p:ph type="body" idx="13"/>
          </p:nvPr>
        </p:nvSpPr>
        <p:spPr>
          <a:xfrm>
            <a:off x="1371600" y="5486400"/>
            <a:ext cx="6400800" cy="533401"/>
          </a:xfrm>
          <a:prstGeom prst="rect">
            <a:avLst/>
          </a:prstGeom>
        </p:spPr>
        <p:txBody>
          <a:bodyPr anchor="b"/>
          <a:lstStyle>
            <a:lvl1pPr marL="0" indent="0" algn="ctr">
              <a:buNone/>
              <a:defRPr sz="2400">
                <a:solidFill>
                  <a:schemeClr val="tx1">
                    <a:lumMod val="75000"/>
                    <a:lumOff val="2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
        <p:nvSpPr>
          <p:cNvPr id="5"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100">
                <a:solidFill>
                  <a:srgbClr val="106636"/>
                </a:solidFill>
                <a:latin typeface="+mn-lt"/>
                <a:cs typeface="Arial" pitchFamily="34" charset="0"/>
              </a:defRPr>
            </a:lvl1pPr>
          </a:lstStyle>
          <a:p>
            <a:pPr>
              <a:defRPr/>
            </a:pPr>
            <a:r>
              <a:rPr lang="en-US" smtClean="0"/>
              <a:t>DOE Review of EM Program and Project Organization</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Content,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25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3"/>
          </p:nvPr>
        </p:nvSpPr>
        <p:spPr>
          <a:xfrm>
            <a:off x="228600" y="1143001"/>
            <a:ext cx="8534400" cy="1600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8" name="Content Placeholder 2"/>
          <p:cNvSpPr>
            <a:spLocks noGrp="1"/>
          </p:cNvSpPr>
          <p:nvPr>
            <p:ph idx="1"/>
          </p:nvPr>
        </p:nvSpPr>
        <p:spPr>
          <a:xfrm>
            <a:off x="228600" y="2895600"/>
            <a:ext cx="8534400" cy="3230563"/>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070290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683823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extLst>
      <p:ext uri="{BB962C8B-B14F-4D97-AF65-F5344CB8AC3E}">
        <p14:creationId xmlns="" xmlns:p14="http://schemas.microsoft.com/office/powerpoint/2010/main" val="2143316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Bullets, &amp; Table">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 xmlns:p14="http://schemas.microsoft.com/office/powerpoint/2010/main" val="4194124153"/>
              </p:ext>
            </p:extLst>
          </p:nvPr>
        </p:nvGraphicFramePr>
        <p:xfrm>
          <a:off x="228600" y="3581400"/>
          <a:ext cx="8686800" cy="2000250"/>
        </p:xfrm>
        <a:graphic>
          <a:graphicData uri="http://schemas.openxmlformats.org/drawingml/2006/table">
            <a:tbl>
              <a:tblPr firstRow="1" bandRow="1">
                <a:tableStyleId>{5C22544A-7EE6-4342-B048-85BDC9FD1C3A}</a:tableStyleId>
              </a:tblPr>
              <a:tblGrid>
                <a:gridCol w="1447800"/>
                <a:gridCol w="1447800"/>
                <a:gridCol w="1447800"/>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4</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5</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6</a:t>
                      </a:r>
                    </a:p>
                  </a:txBody>
                  <a:tcPr anchor="ctr">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22859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502256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Bullets, &amp; Table2">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 xmlns:p14="http://schemas.microsoft.com/office/powerpoint/2010/main" val="3002540313"/>
              </p:ext>
            </p:extLst>
          </p:nvPr>
        </p:nvGraphicFramePr>
        <p:xfrm>
          <a:off x="4572000" y="1143000"/>
          <a:ext cx="4343400" cy="3200400"/>
        </p:xfrm>
        <a:graphic>
          <a:graphicData uri="http://schemas.openxmlformats.org/drawingml/2006/table">
            <a:tbl>
              <a:tblPr firstRow="1" bandRow="1">
                <a:tableStyleId>{5C22544A-7EE6-4342-B048-85BDC9FD1C3A}</a:tableStyleId>
              </a:tblPr>
              <a:tblGrid>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877866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3733800"/>
            <a:ext cx="8686800" cy="2291680"/>
          </a:xfrm>
          <a:prstGeom prst="rect">
            <a:avLst/>
          </a:prstGeom>
        </p:spPr>
        <p:txBody>
          <a:bodyPr anchor="t"/>
          <a:lstStyle>
            <a:lvl1pPr marL="0" indent="0" algn="ctr">
              <a:buNone/>
              <a:defRPr sz="2800">
                <a:latin typeface="Century Gothic"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1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4"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ide-by-Side Bullets">
    <p:spTree>
      <p:nvGrpSpPr>
        <p:cNvPr id="1" name=""/>
        <p:cNvGrpSpPr/>
        <p:nvPr/>
      </p:nvGrpSpPr>
      <p:grpSpPr>
        <a:xfrm>
          <a:off x="0" y="0"/>
          <a:ext cx="0" cy="0"/>
          <a:chOff x="0" y="0"/>
          <a:chExt cx="0" cy="0"/>
        </a:xfrm>
      </p:grpSpPr>
      <p:sp>
        <p:nvSpPr>
          <p:cNvPr id="14"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6"/>
          </p:nvPr>
        </p:nvSpPr>
        <p:spPr>
          <a:xfrm>
            <a:off x="46482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
          </p:nvPr>
        </p:nvSpPr>
        <p:spPr>
          <a:xfrm>
            <a:off x="3581400" y="228600"/>
            <a:ext cx="5181600" cy="58674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3"/>
          </p:nvPr>
        </p:nvSpPr>
        <p:spPr>
          <a:xfrm>
            <a:off x="228600" y="1447800"/>
            <a:ext cx="3048000" cy="4648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9" name="Title 1"/>
          <p:cNvSpPr txBox="1">
            <a:spLocks/>
          </p:cNvSpPr>
          <p:nvPr userDrawn="1"/>
        </p:nvSpPr>
        <p:spPr>
          <a:xfrm>
            <a:off x="228598" y="228600"/>
            <a:ext cx="3048002" cy="1143000"/>
          </a:xfrm>
          <a:prstGeom prst="rect">
            <a:avLst/>
          </a:prstGeom>
        </p:spPr>
        <p:txBody>
          <a:bodyPr/>
          <a:lstStyle>
            <a:lvl1pPr algn="l" rtl="0" eaLnBrk="1" fontAlgn="base" hangingPunct="1">
              <a:spcBef>
                <a:spcPct val="0"/>
              </a:spcBef>
              <a:spcAft>
                <a:spcPct val="0"/>
              </a:spcAft>
              <a:defRPr sz="2800" b="1">
                <a:solidFill>
                  <a:srgbClr val="1F497D"/>
                </a:solidFill>
                <a:latin typeface="Century Gothic"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200" dirty="0" smtClean="0"/>
              <a:t>Click to edit Master title style</a:t>
            </a:r>
            <a:endParaRPr lang="en-US" sz="3200"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522912" cy="4114800"/>
          </a:xfrm>
          <a:prstGeom prst="rect">
            <a:avLst/>
          </a:prstGeom>
        </p:spPr>
        <p:txBody>
          <a:bodyPr/>
          <a:lstStyle>
            <a:lvl1pPr marL="0" indent="0">
              <a:buNone/>
              <a:defRPr sz="2800" b="1">
                <a:solidFill>
                  <a:srgbClr val="1F497D"/>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14"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3"/>
          </p:nvPr>
        </p:nvSpPr>
        <p:spPr>
          <a:xfrm>
            <a:off x="1792224" y="4800600"/>
            <a:ext cx="5522976" cy="12954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Bullets">
    <p:spTree>
      <p:nvGrpSpPr>
        <p:cNvPr id="1" name=""/>
        <p:cNvGrpSpPr/>
        <p:nvPr/>
      </p:nvGrpSpPr>
      <p:grpSpPr>
        <a:xfrm>
          <a:off x="0" y="0"/>
          <a:ext cx="0" cy="0"/>
          <a:chOff x="0" y="0"/>
          <a:chExt cx="0" cy="0"/>
        </a:xfrm>
      </p:grpSpPr>
      <p:sp>
        <p:nvSpPr>
          <p:cNvPr id="13"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2171699" y="-647698"/>
            <a:ext cx="4800601" cy="86868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1122D378-A00A-482C-B974-688E0BD603D0}" type="datetime1">
              <a:rPr lang="en-US"/>
              <a:pPr>
                <a:defRPr/>
              </a:pPr>
              <a:t>9/10/2012</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055438D4-7BBB-4933-80CC-87816624310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ertical Title and Bullets">
    <p:spTree>
      <p:nvGrpSpPr>
        <p:cNvPr id="1" name=""/>
        <p:cNvGrpSpPr/>
        <p:nvPr/>
      </p:nvGrpSpPr>
      <p:grpSpPr>
        <a:xfrm>
          <a:off x="0" y="0"/>
          <a:ext cx="0" cy="0"/>
          <a:chOff x="0" y="0"/>
          <a:chExt cx="0" cy="0"/>
        </a:xfrm>
      </p:grpSpPr>
      <p:sp>
        <p:nvSpPr>
          <p:cNvPr id="15" name="Title 1"/>
          <p:cNvSpPr>
            <a:spLocks noGrp="1"/>
          </p:cNvSpPr>
          <p:nvPr>
            <p:ph type="title"/>
          </p:nvPr>
        </p:nvSpPr>
        <p:spPr>
          <a:xfrm rot="5400000">
            <a:off x="5662470" y="2732720"/>
            <a:ext cx="57912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1257301" y="-800099"/>
            <a:ext cx="5791198" cy="78486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9" name="Straight Connector 11"/>
          <p:cNvCxnSpPr/>
          <p:nvPr/>
        </p:nvCxnSpPr>
        <p:spPr>
          <a:xfrm>
            <a:off x="215900" y="1089025"/>
            <a:ext cx="8677275"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9532" y="269776"/>
            <a:ext cx="8316924" cy="782960"/>
          </a:xfrm>
          <a:prstGeom prst="rect">
            <a:avLst/>
          </a:prstGeom>
        </p:spPr>
        <p:txBody>
          <a:bodyPr/>
          <a:lstStyle>
            <a:lvl1pPr algn="l">
              <a:defRPr sz="2200" b="1">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359532" y="1304764"/>
            <a:ext cx="8327268" cy="4821399"/>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_Slide">
    <p:spTree>
      <p:nvGrpSpPr>
        <p:cNvPr id="1" name=""/>
        <p:cNvGrpSpPr/>
        <p:nvPr/>
      </p:nvGrpSpPr>
      <p:grpSpPr>
        <a:xfrm>
          <a:off x="0" y="0"/>
          <a:ext cx="0" cy="0"/>
          <a:chOff x="0" y="0"/>
          <a:chExt cx="0" cy="0"/>
        </a:xfrm>
      </p:grpSpPr>
      <p:sp>
        <p:nvSpPr>
          <p:cNvPr id="7"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15"/>
          <p:cNvSpPr/>
          <p:nvPr/>
        </p:nvSpPr>
        <p:spPr>
          <a:xfrm>
            <a:off x="0" y="6610350"/>
            <a:ext cx="9144000" cy="2476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9"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r>
              <a:rPr lang="en-US" dirty="0" smtClean="0">
                <a:solidFill>
                  <a:prstClr val="white"/>
                </a:solidFill>
              </a:rPr>
              <a:t>Lighting Phase-In</a:t>
            </a:r>
            <a:endParaRPr lang="en-US" dirty="0">
              <a:solidFill>
                <a:prstClr val="white"/>
              </a:solidFill>
            </a:endParaRPr>
          </a:p>
        </p:txBody>
      </p:sp>
      <p:grpSp>
        <p:nvGrpSpPr>
          <p:cNvPr id="4" name="Group 20"/>
          <p:cNvGrpSpPr>
            <a:grpSpLocks/>
          </p:cNvGrpSpPr>
          <p:nvPr/>
        </p:nvGrpSpPr>
        <p:grpSpPr bwMode="auto">
          <a:xfrm flipH="1" flipV="1">
            <a:off x="0" y="920750"/>
            <a:ext cx="9144000" cy="55563"/>
            <a:chOff x="0" y="832104"/>
            <a:chExt cx="9144000" cy="54864"/>
          </a:xfrm>
        </p:grpSpPr>
        <p:sp>
          <p:nvSpPr>
            <p:cNvPr id="11"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4"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eere.energy.gov</a:t>
            </a:r>
            <a:endParaRPr lang="en-US" dirty="0">
              <a:solidFill>
                <a:prstClr val="white"/>
              </a:solidFill>
            </a:endParaRPr>
          </a:p>
        </p:txBody>
      </p:sp>
      <p:pic>
        <p:nvPicPr>
          <p:cNvPr id="15" name="Picture 18" descr="doe_logo_ppt.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16" name="Rectangle 4"/>
          <p:cNvSpPr/>
          <p:nvPr userDrawn="1"/>
        </p:nvSpPr>
        <p:spPr>
          <a:xfrm>
            <a:off x="0" y="6172200"/>
            <a:ext cx="476250" cy="442913"/>
          </a:xfrm>
          <a:prstGeom prst="rect">
            <a:avLst/>
          </a:prstGeom>
        </p:spPr>
        <p:txBody>
          <a:bodyPr wrap="none">
            <a:spAutoFit/>
          </a:bodyPr>
          <a:lstStyle/>
          <a:p>
            <a:pPr fontAlgn="base">
              <a:spcBef>
                <a:spcPct val="0"/>
              </a:spcBef>
              <a:spcAft>
                <a:spcPct val="0"/>
              </a:spcAft>
              <a:defRPr/>
            </a:pPr>
            <a:fld id="{91F3327A-EADF-4291-9797-6ED367594CBC}" type="slidenum">
              <a:rPr lang="en-US" sz="2323" b="1">
                <a:solidFill>
                  <a:srgbClr val="50565C">
                    <a:lumMod val="75000"/>
                  </a:srgbClr>
                </a:solidFill>
                <a:latin typeface="Arial Narrow"/>
                <a:cs typeface="Arial Narrow"/>
              </a:rPr>
              <a:pPr fontAlgn="base">
                <a:spcBef>
                  <a:spcPct val="0"/>
                </a:spcBef>
                <a:spcAft>
                  <a:spcPct val="0"/>
                </a:spcAft>
                <a:defRPr/>
              </a:pPr>
              <a:t>‹#›</a:t>
            </a:fld>
            <a:endParaRPr lang="en-US" dirty="0">
              <a:solidFill>
                <a:srgbClr val="50565C">
                  <a:lumMod val="75000"/>
                </a:srgbClr>
              </a:solidFill>
            </a:endParaRPr>
          </a:p>
        </p:txBody>
      </p:sp>
      <p:sp>
        <p:nvSpPr>
          <p:cNvPr id="20" name="Rectangle 20"/>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7"/>
          <p:cNvSpPr/>
          <p:nvPr/>
        </p:nvSpPr>
        <p:spPr>
          <a:xfrm>
            <a:off x="0" y="6456363"/>
            <a:ext cx="9144000"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6"/>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3" name="Rectangle 8"/>
          <p:cNvSpPr/>
          <p:nvPr userDrawn="1"/>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9"/>
          <p:cNvSpPr/>
          <p:nvPr userDrawn="1"/>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5" name="Group 21"/>
          <p:cNvGrpSpPr>
            <a:grpSpLocks/>
          </p:cNvGrpSpPr>
          <p:nvPr/>
        </p:nvGrpSpPr>
        <p:grpSpPr bwMode="auto">
          <a:xfrm flipH="1" flipV="1">
            <a:off x="0" y="920750"/>
            <a:ext cx="9144000" cy="55563"/>
            <a:chOff x="0" y="832104"/>
            <a:chExt cx="9144000" cy="54864"/>
          </a:xfrm>
        </p:grpSpPr>
        <p:sp>
          <p:nvSpPr>
            <p:cNvPr id="27"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8" name="Rectangle 24"/>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9" name="Rectangle 25"/>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pic>
        <p:nvPicPr>
          <p:cNvPr id="30" name="Picture 26" descr="doe_logo_ppt.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2" name="Title 1"/>
          <p:cNvSpPr>
            <a:spLocks noGrp="1"/>
          </p:cNvSpPr>
          <p:nvPr>
            <p:ph type="ctrTitle"/>
          </p:nvPr>
        </p:nvSpPr>
        <p:spPr>
          <a:xfrm>
            <a:off x="202680" y="147797"/>
            <a:ext cx="5626620" cy="603505"/>
          </a:xfrm>
          <a:prstGeom prst="rect">
            <a:avLst/>
          </a:prstGeom>
        </p:spPr>
        <p:txBody>
          <a:bodyPr lIns="0" rIns="0">
            <a:normAutofit/>
          </a:bodyPr>
          <a:lstStyle>
            <a:lvl1pPr algn="l">
              <a:defRPr sz="1600">
                <a:solidFill>
                  <a:srgbClr val="FFFFFF"/>
                </a:solidFill>
                <a:latin typeface="Arial Narrow"/>
                <a:cs typeface="Arial Narrow"/>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9881" y="5199955"/>
            <a:ext cx="4382300" cy="1175040"/>
          </a:xfrm>
          <a:prstGeom prst="rect">
            <a:avLst/>
          </a:prstGeom>
        </p:spPr>
        <p:txBody>
          <a:bodyPr>
            <a:normAutofit/>
          </a:bodyPr>
          <a:lstStyle>
            <a:lvl1pPr marL="0" indent="0" algn="l">
              <a:buNone/>
              <a:defRPr sz="2400" b="1" i="0">
                <a:solidFill>
                  <a:srgbClr val="FFFFFF"/>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8" name="Text Placeholder 17"/>
          <p:cNvSpPr>
            <a:spLocks noGrp="1"/>
          </p:cNvSpPr>
          <p:nvPr>
            <p:ph type="body" sz="quarter" idx="10"/>
          </p:nvPr>
        </p:nvSpPr>
        <p:spPr>
          <a:xfrm>
            <a:off x="5958803" y="5227341"/>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Calibri" pitchFamily="34" charset="0"/>
                <a:cs typeface="Calibri" pitchFamily="34" charset="0"/>
              </a:defRPr>
            </a:lvl1pPr>
          </a:lstStyle>
          <a:p>
            <a:pPr lvl="0"/>
            <a:r>
              <a:rPr lang="en-US" noProof="0" dirty="0" smtClean="0"/>
              <a:t>Click to edit Master text styles</a:t>
            </a:r>
          </a:p>
        </p:txBody>
      </p:sp>
      <p:sp>
        <p:nvSpPr>
          <p:cNvPr id="24" name="Text Placeholder 22"/>
          <p:cNvSpPr>
            <a:spLocks noGrp="1"/>
          </p:cNvSpPr>
          <p:nvPr>
            <p:ph type="body" sz="quarter" idx="12"/>
          </p:nvPr>
        </p:nvSpPr>
        <p:spPr>
          <a:xfrm>
            <a:off x="5958753" y="5564766"/>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Calibri" pitchFamily="34" charset="0"/>
                <a:cs typeface="Calibri" pitchFamily="34" charset="0"/>
              </a:defRPr>
            </a:lvl1pPr>
          </a:lstStyle>
          <a:p>
            <a:pPr lvl="0"/>
            <a:r>
              <a:rPr lang="en-US" noProof="0" dirty="0" smtClean="0"/>
              <a:t>Click to edit Master text styles</a:t>
            </a: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4"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6" name="Text Placeholder 9"/>
          <p:cNvSpPr txBox="1">
            <a:spLocks/>
          </p:cNvSpPr>
          <p:nvPr/>
        </p:nvSpPr>
        <p:spPr>
          <a:xfrm>
            <a:off x="130175" y="6616700"/>
            <a:ext cx="7286625"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342900" indent="-342900" defTabSz="457200" fontAlgn="base">
              <a:lnSpc>
                <a:spcPct val="90000"/>
              </a:lnSpc>
              <a:spcBef>
                <a:spcPct val="20000"/>
              </a:spcBef>
              <a:spcAft>
                <a:spcPct val="0"/>
              </a:spcAft>
              <a:buFont typeface="Arial" charset="0"/>
              <a:buNone/>
              <a:defRPr/>
            </a:pPr>
            <a:r>
              <a:rPr lang="en-US" dirty="0" smtClean="0">
                <a:solidFill>
                  <a:prstClr val="white"/>
                </a:solidFill>
                <a:cs typeface="Arial" charset="0"/>
              </a:rPr>
              <a:t>Buildings in the 21</a:t>
            </a:r>
            <a:r>
              <a:rPr lang="en-US" baseline="30000" dirty="0" smtClean="0">
                <a:solidFill>
                  <a:prstClr val="white"/>
                </a:solidFill>
                <a:cs typeface="Arial" charset="0"/>
              </a:rPr>
              <a:t>st</a:t>
            </a:r>
            <a:r>
              <a:rPr lang="en-US" dirty="0" smtClean="0">
                <a:solidFill>
                  <a:prstClr val="white"/>
                </a:solidFill>
                <a:cs typeface="Arial" charset="0"/>
              </a:rPr>
              <a:t> Century</a:t>
            </a:r>
            <a:endParaRPr lang="en-US" dirty="0">
              <a:solidFill>
                <a:prstClr val="white"/>
              </a:solidFill>
              <a:cs typeface="Arial" charset="0"/>
            </a:endParaRPr>
          </a:p>
        </p:txBody>
      </p:sp>
      <p:grpSp>
        <p:nvGrpSpPr>
          <p:cNvPr id="2" name="Group 20"/>
          <p:cNvGrpSpPr>
            <a:grpSpLocks/>
          </p:cNvGrpSpPr>
          <p:nvPr/>
        </p:nvGrpSpPr>
        <p:grpSpPr bwMode="auto">
          <a:xfrm flipH="1" flipV="1">
            <a:off x="0" y="920750"/>
            <a:ext cx="9144000" cy="55563"/>
            <a:chOff x="0" y="832104"/>
            <a:chExt cx="9144000" cy="54864"/>
          </a:xfrm>
        </p:grpSpPr>
        <p:sp>
          <p:nvSpPr>
            <p:cNvPr id="9"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2"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Buildings.energy.gov</a:t>
            </a:r>
            <a:endParaRPr lang="en-US" dirty="0">
              <a:solidFill>
                <a:prstClr val="white"/>
              </a:solidFill>
            </a:endParaRPr>
          </a:p>
        </p:txBody>
      </p:sp>
      <p:pic>
        <p:nvPicPr>
          <p:cNvPr id="13" name="Picture 18" descr="doe_logo_ppt.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3" name="Content Placeholder 2"/>
          <p:cNvSpPr>
            <a:spLocks noGrp="1"/>
          </p:cNvSpPr>
          <p:nvPr>
            <p:ph idx="1"/>
          </p:nvPr>
        </p:nvSpPr>
        <p:spPr>
          <a:xfrm>
            <a:off x="180741" y="1105787"/>
            <a:ext cx="8552063" cy="5343696"/>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
        <p:nvSpPr>
          <p:cNvPr id="17" name="Rectangle 4"/>
          <p:cNvSpPr/>
          <p:nvPr userDrawn="1"/>
        </p:nvSpPr>
        <p:spPr>
          <a:xfrm>
            <a:off x="8743438" y="6310984"/>
            <a:ext cx="367408" cy="276999"/>
          </a:xfrm>
          <a:prstGeom prst="rect">
            <a:avLst/>
          </a:prstGeom>
        </p:spPr>
        <p:txBody>
          <a:bodyPr wrap="none">
            <a:spAutoFit/>
          </a:bodyPr>
          <a:lstStyle/>
          <a:p>
            <a:pPr fontAlgn="base">
              <a:spcBef>
                <a:spcPct val="0"/>
              </a:spcBef>
              <a:spcAft>
                <a:spcPct val="0"/>
              </a:spcAft>
              <a:defRPr/>
            </a:pPr>
            <a:fld id="{B30E4BDC-269F-4675-9F44-D41C639245CB}" type="slidenum">
              <a:rPr lang="en-US" sz="1200" b="1">
                <a:solidFill>
                  <a:srgbClr val="50565C">
                    <a:lumMod val="75000"/>
                  </a:srgbClr>
                </a:solidFill>
                <a:latin typeface="Calibri" pitchFamily="34" charset="0"/>
                <a:cs typeface="Calibri" pitchFamily="34" charset="0"/>
              </a:rPr>
              <a:pPr fontAlgn="base">
                <a:spcBef>
                  <a:spcPct val="0"/>
                </a:spcBef>
                <a:spcAft>
                  <a:spcPct val="0"/>
                </a:spcAft>
                <a:defRPr/>
              </a:pPr>
              <a:t>‹#›</a:t>
            </a:fld>
            <a:endParaRPr lang="en-US" sz="1200" dirty="0">
              <a:solidFill>
                <a:srgbClr val="50565C">
                  <a:lumMod val="75000"/>
                </a:srgb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8971" y="1229153"/>
            <a:ext cx="4038600" cy="5182280"/>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29153"/>
            <a:ext cx="4038600" cy="5182280"/>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2136" y="1178868"/>
            <a:ext cx="4040188" cy="639762"/>
          </a:xfrm>
          <a:prstGeom prst="rect">
            <a:avLst/>
          </a:prstGeom>
          <a:solidFill>
            <a:schemeClr val="accent1"/>
          </a:solidFill>
        </p:spPr>
        <p:txBody>
          <a:bodyPr anchor="ct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2136" y="1947746"/>
            <a:ext cx="4040188" cy="4381500"/>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78868"/>
            <a:ext cx="4041775" cy="639762"/>
          </a:xfrm>
          <a:prstGeom prst="rect">
            <a:avLst/>
          </a:prstGeom>
          <a:solidFill>
            <a:schemeClr val="accent1"/>
          </a:solidFill>
        </p:spPr>
        <p:txBody>
          <a:bodyPr anchor="ct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47746"/>
            <a:ext cx="4041775" cy="4381500"/>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38250"/>
            <a:ext cx="5111750"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9144000" cy="6858000"/>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4"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15"/>
          <p:cNvSpPr/>
          <p:nvPr/>
        </p:nvSpPr>
        <p:spPr>
          <a:xfrm>
            <a:off x="0" y="6610350"/>
            <a:ext cx="9144000" cy="2476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6"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r>
              <a:rPr lang="en-US" dirty="0" smtClean="0">
                <a:solidFill>
                  <a:prstClr val="white"/>
                </a:solidFill>
              </a:rPr>
              <a:t>Lighting Phase-In</a:t>
            </a:r>
            <a:endParaRPr lang="en-US" dirty="0">
              <a:solidFill>
                <a:prstClr val="white"/>
              </a:solidFill>
            </a:endParaRPr>
          </a:p>
        </p:txBody>
      </p:sp>
      <p:grpSp>
        <p:nvGrpSpPr>
          <p:cNvPr id="3" name="Group 20"/>
          <p:cNvGrpSpPr>
            <a:grpSpLocks/>
          </p:cNvGrpSpPr>
          <p:nvPr/>
        </p:nvGrpSpPr>
        <p:grpSpPr bwMode="auto">
          <a:xfrm flipH="1" flipV="1">
            <a:off x="0" y="920750"/>
            <a:ext cx="9144000" cy="55563"/>
            <a:chOff x="0" y="832104"/>
            <a:chExt cx="9144000" cy="54864"/>
          </a:xfrm>
        </p:grpSpPr>
        <p:sp>
          <p:nvSpPr>
            <p:cNvPr id="9"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2"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eere.energy.gov</a:t>
            </a:r>
            <a:endParaRPr lang="en-US" dirty="0">
              <a:solidFill>
                <a:prstClr val="white"/>
              </a:solidFill>
            </a:endParaRPr>
          </a:p>
        </p:txBody>
      </p:sp>
      <p:pic>
        <p:nvPicPr>
          <p:cNvPr id="13" name="Picture 18" descr="doe_logo_ppt.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14" name="Rectangle 4"/>
          <p:cNvSpPr/>
          <p:nvPr userDrawn="1"/>
        </p:nvSpPr>
        <p:spPr>
          <a:xfrm>
            <a:off x="0" y="6172200"/>
            <a:ext cx="476250" cy="442913"/>
          </a:xfrm>
          <a:prstGeom prst="rect">
            <a:avLst/>
          </a:prstGeom>
        </p:spPr>
        <p:txBody>
          <a:bodyPr wrap="none">
            <a:spAutoFit/>
          </a:bodyPr>
          <a:lstStyle/>
          <a:p>
            <a:pPr fontAlgn="base">
              <a:spcBef>
                <a:spcPct val="0"/>
              </a:spcBef>
              <a:spcAft>
                <a:spcPct val="0"/>
              </a:spcAft>
              <a:defRPr/>
            </a:pPr>
            <a:fld id="{B263591B-15DB-495A-9B42-DE1A47E55578}" type="slidenum">
              <a:rPr lang="en-US" sz="2323" b="1">
                <a:solidFill>
                  <a:srgbClr val="50565C">
                    <a:lumMod val="75000"/>
                  </a:srgbClr>
                </a:solidFill>
                <a:latin typeface="Arial Narrow"/>
                <a:cs typeface="Arial Narrow"/>
              </a:rPr>
              <a:pPr fontAlgn="base">
                <a:spcBef>
                  <a:spcPct val="0"/>
                </a:spcBef>
                <a:spcAft>
                  <a:spcPct val="0"/>
                </a:spcAft>
                <a:defRPr/>
              </a:pPr>
              <a:t>‹#›</a:t>
            </a:fld>
            <a:endParaRPr lang="en-US" dirty="0">
              <a:solidFill>
                <a:srgbClr val="50565C">
                  <a:lumMod val="75000"/>
                </a:srgbClr>
              </a:solidFill>
            </a:endParaRPr>
          </a:p>
        </p:txBody>
      </p:sp>
      <p:sp>
        <p:nvSpPr>
          <p:cNvPr id="15" name="Rectangle 2"/>
          <p:cNvSpPr/>
          <p:nvPr/>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3"/>
          <p:cNvSpPr/>
          <p:nvPr/>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4"/>
          <p:cNvSpPr/>
          <p:nvPr/>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5"/>
          <p:cNvSpPr/>
          <p:nvPr/>
        </p:nvSpPr>
        <p:spPr>
          <a:xfrm>
            <a:off x="0" y="6456363"/>
            <a:ext cx="9144000"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9" name="Title 1"/>
          <p:cNvSpPr txBox="1">
            <a:spLocks/>
          </p:cNvSpPr>
          <p:nvPr/>
        </p:nvSpPr>
        <p:spPr>
          <a:xfrm>
            <a:off x="685800" y="3081338"/>
            <a:ext cx="7772400" cy="1020762"/>
          </a:xfrm>
          <a:prstGeom prst="rect">
            <a:avLst/>
          </a:prstGeom>
        </p:spPr>
        <p:txBody>
          <a:bodyPr anchor="ctr">
            <a:normAutofit/>
          </a:bodyPr>
          <a:lstStyle>
            <a:lvl1pPr>
              <a:defRPr>
                <a:solidFill>
                  <a:schemeClr val="tx1"/>
                </a:solidFill>
              </a:defRPr>
            </a:lvl1pPr>
          </a:lstStyle>
          <a:p>
            <a:pPr defTabSz="457200">
              <a:lnSpc>
                <a:spcPts val="2800"/>
              </a:lnSpc>
              <a:spcBef>
                <a:spcPct val="0"/>
              </a:spcBef>
              <a:defRPr/>
            </a:pPr>
            <a:r>
              <a:rPr lang="en-US" sz="2600" dirty="0" smtClean="0">
                <a:solidFill>
                  <a:srgbClr val="50565C"/>
                </a:solidFill>
              </a:rPr>
              <a:t>Click to edit Master title style</a:t>
            </a:r>
            <a:endParaRPr lang="en-US" sz="2600" dirty="0">
              <a:solidFill>
                <a:srgbClr val="50565C"/>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ubtitle 2"/>
          <p:cNvSpPr>
            <a:spLocks noGrp="1"/>
          </p:cNvSpPr>
          <p:nvPr>
            <p:ph type="subTitle" idx="1"/>
          </p:nvPr>
        </p:nvSpPr>
        <p:spPr>
          <a:xfrm>
            <a:off x="685800" y="4102608"/>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074C2856-D6F1-4263-8D24-3D91A20661A8}" type="datetime1">
              <a:rPr lang="en-US"/>
              <a:pPr>
                <a:defRPr/>
              </a:pPr>
              <a:t>9/10/2012</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170F7DDB-AFE8-4214-9B21-4A4BCB67CC4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15"/>
          <p:cNvSpPr/>
          <p:nvPr/>
        </p:nvSpPr>
        <p:spPr>
          <a:xfrm>
            <a:off x="0" y="6610350"/>
            <a:ext cx="9144000" cy="2476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6"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r>
              <a:rPr lang="en-US" dirty="0" smtClean="0">
                <a:solidFill>
                  <a:prstClr val="white"/>
                </a:solidFill>
              </a:rPr>
              <a:t>Lighting Phase-In</a:t>
            </a:r>
            <a:endParaRPr lang="en-US" dirty="0">
              <a:solidFill>
                <a:prstClr val="white"/>
              </a:solidFill>
            </a:endParaRPr>
          </a:p>
        </p:txBody>
      </p:sp>
      <p:grpSp>
        <p:nvGrpSpPr>
          <p:cNvPr id="2" name="Group 20"/>
          <p:cNvGrpSpPr>
            <a:grpSpLocks/>
          </p:cNvGrpSpPr>
          <p:nvPr/>
        </p:nvGrpSpPr>
        <p:grpSpPr bwMode="auto">
          <a:xfrm flipH="1" flipV="1">
            <a:off x="0" y="920750"/>
            <a:ext cx="9144000" cy="55563"/>
            <a:chOff x="0" y="832104"/>
            <a:chExt cx="9144000" cy="54864"/>
          </a:xfrm>
        </p:grpSpPr>
        <p:sp>
          <p:nvSpPr>
            <p:cNvPr id="8"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1"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eere.energy.gov</a:t>
            </a:r>
            <a:endParaRPr lang="en-US" dirty="0">
              <a:solidFill>
                <a:prstClr val="white"/>
              </a:solidFill>
            </a:endParaRPr>
          </a:p>
        </p:txBody>
      </p:sp>
      <p:pic>
        <p:nvPicPr>
          <p:cNvPr id="12" name="Picture 18" descr="doe_logo_ppt.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15" name="Rectangle 14"/>
          <p:cNvSpPr/>
          <p:nvPr userDrawn="1"/>
        </p:nvSpPr>
        <p:spPr>
          <a:xfrm>
            <a:off x="0" y="1"/>
            <a:ext cx="9144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a:t>Click to edit Master title style</a:t>
            </a:r>
          </a:p>
        </p:txBody>
      </p:sp>
      <p:sp>
        <p:nvSpPr>
          <p:cNvPr id="3" name="Content Placeholder 2"/>
          <p:cNvSpPr>
            <a:spLocks noGrp="1"/>
          </p:cNvSpPr>
          <p:nvPr>
            <p:ph idx="1"/>
          </p:nvPr>
        </p:nvSpPr>
        <p:spPr>
          <a:xfrm>
            <a:off x="457200" y="1590675"/>
            <a:ext cx="8229600"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a:t>Click to edit Master title style</a:t>
            </a:r>
          </a:p>
        </p:txBody>
      </p:sp>
      <p:sp>
        <p:nvSpPr>
          <p:cNvPr id="3" name="Table Placeholder 2"/>
          <p:cNvSpPr>
            <a:spLocks noGrp="1"/>
          </p:cNvSpPr>
          <p:nvPr>
            <p:ph type="tbl" idx="1"/>
          </p:nvPr>
        </p:nvSpPr>
        <p:spPr>
          <a:xfrm>
            <a:off x="457200" y="1590675"/>
            <a:ext cx="8229600" cy="4802188"/>
          </a:xfrm>
        </p:spPr>
        <p:txBody>
          <a:bodyPr/>
          <a:lstStyle/>
          <a:p>
            <a:pPr lvl="0"/>
            <a:endParaRPr lang="en-US" noProof="0"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a:t>Click to edit Master title style</a:t>
            </a:r>
          </a:p>
        </p:txBody>
      </p:sp>
      <p:sp>
        <p:nvSpPr>
          <p:cNvPr id="3" name="Chart Placeholder 2"/>
          <p:cNvSpPr>
            <a:spLocks noGrp="1"/>
          </p:cNvSpPr>
          <p:nvPr>
            <p:ph type="chart" idx="1"/>
          </p:nvPr>
        </p:nvSpPr>
        <p:spPr>
          <a:xfrm>
            <a:off x="457200" y="1590675"/>
            <a:ext cx="8229600" cy="4802188"/>
          </a:xfrm>
        </p:spPr>
        <p:txBody>
          <a:bodyPr/>
          <a:lstStyle/>
          <a:p>
            <a:pPr lvl="0"/>
            <a:endParaRPr lang="en-US" noProof="0"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DOE-NE LOGO (Horizontal) A"/>
          <p:cNvPicPr>
            <a:picLocks noChangeAspect="1" noChangeArrowheads="1"/>
          </p:cNvPicPr>
          <p:nvPr/>
        </p:nvPicPr>
        <p:blipFill>
          <a:blip r:embed="rId2" cstate="print"/>
          <a:srcRect/>
          <a:stretch>
            <a:fillRect/>
          </a:stretch>
        </p:blipFill>
        <p:spPr bwMode="auto">
          <a:xfrm>
            <a:off x="209550" y="152400"/>
            <a:ext cx="8723313" cy="1371600"/>
          </a:xfrm>
          <a:prstGeom prst="rect">
            <a:avLst/>
          </a:prstGeom>
          <a:noFill/>
          <a:ln w="9525">
            <a:noFill/>
            <a:miter lim="800000"/>
            <a:headEnd/>
            <a:tailEnd/>
          </a:ln>
        </p:spPr>
      </p:pic>
      <p:sp>
        <p:nvSpPr>
          <p:cNvPr id="5" name="Line 5"/>
          <p:cNvSpPr>
            <a:spLocks noChangeShapeType="1"/>
          </p:cNvSpPr>
          <p:nvPr/>
        </p:nvSpPr>
        <p:spPr bwMode="auto">
          <a:xfrm>
            <a:off x="381000" y="1546225"/>
            <a:ext cx="8458200" cy="0"/>
          </a:xfrm>
          <a:prstGeom prst="line">
            <a:avLst/>
          </a:prstGeom>
          <a:noFill/>
          <a:ln w="38100">
            <a:solidFill>
              <a:srgbClr val="1B5527"/>
            </a:solidFill>
            <a:round/>
            <a:headEnd/>
            <a:tailEnd/>
          </a:ln>
          <a:effectLst/>
        </p:spPr>
        <p:txBody>
          <a:bodyPr/>
          <a:lstStyle/>
          <a:p>
            <a:pPr fontAlgn="base">
              <a:spcBef>
                <a:spcPct val="0"/>
              </a:spcBef>
              <a:spcAft>
                <a:spcPct val="0"/>
              </a:spcAft>
              <a:defRPr/>
            </a:pPr>
            <a:endParaRPr lang="en-US">
              <a:solidFill>
                <a:srgbClr val="000000"/>
              </a:solidFill>
            </a:endParaRPr>
          </a:p>
        </p:txBody>
      </p:sp>
      <p:sp>
        <p:nvSpPr>
          <p:cNvPr id="6" name="Line 6"/>
          <p:cNvSpPr>
            <a:spLocks noChangeShapeType="1"/>
          </p:cNvSpPr>
          <p:nvPr/>
        </p:nvSpPr>
        <p:spPr bwMode="auto">
          <a:xfrm>
            <a:off x="533400" y="1600200"/>
            <a:ext cx="8458200" cy="0"/>
          </a:xfrm>
          <a:prstGeom prst="line">
            <a:avLst/>
          </a:prstGeom>
          <a:noFill/>
          <a:ln w="38100">
            <a:solidFill>
              <a:srgbClr val="E8BB00"/>
            </a:solidFill>
            <a:round/>
            <a:headEnd/>
            <a:tailEnd/>
          </a:ln>
          <a:effectLst/>
        </p:spPr>
        <p:txBody>
          <a:bodyPr/>
          <a:lstStyle/>
          <a:p>
            <a:pPr fontAlgn="base">
              <a:spcBef>
                <a:spcPct val="0"/>
              </a:spcBef>
              <a:spcAft>
                <a:spcPct val="0"/>
              </a:spcAft>
              <a:defRPr/>
            </a:pPr>
            <a:endParaRPr lang="en-US">
              <a:solidFill>
                <a:srgbClr val="000000"/>
              </a:solidFill>
            </a:endParaRPr>
          </a:p>
        </p:txBody>
      </p:sp>
      <p:sp>
        <p:nvSpPr>
          <p:cNvPr id="6147" name="Rectangle 3"/>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6148" name="Rectangle 4"/>
          <p:cNvSpPr>
            <a:spLocks noGrp="1" noChangeArrowheads="1"/>
          </p:cNvSpPr>
          <p:nvPr>
            <p:ph type="subTitle" idx="1"/>
          </p:nvPr>
        </p:nvSpPr>
        <p:spPr>
          <a:xfrm>
            <a:off x="685800" y="4572000"/>
            <a:ext cx="7696200" cy="1752600"/>
          </a:xfrm>
        </p:spPr>
        <p:txBody>
          <a:bodyPr/>
          <a:lstStyle>
            <a:lvl1pPr marL="0" indent="0" algn="ctr">
              <a:buFont typeface="Wingdings" pitchFamily="2" charset="2"/>
              <a:buNone/>
              <a:defRPr/>
            </a:lvl1pPr>
          </a:lstStyle>
          <a:p>
            <a:r>
              <a:rPr lang="en-US"/>
              <a:t>Click to edit Master subtitle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r>
              <a:rPr lang="en-US">
                <a:solidFill>
                  <a:srgbClr val="000000"/>
                </a:solidFill>
              </a:rPr>
              <a:t>February 21, 2012</a:t>
            </a:r>
          </a:p>
        </p:txBody>
      </p:sp>
      <p:sp>
        <p:nvSpPr>
          <p:cNvPr id="5" name="Rectangle 10"/>
          <p:cNvSpPr>
            <a:spLocks noGrp="1" noChangeArrowheads="1"/>
          </p:cNvSpPr>
          <p:nvPr>
            <p:ph type="ftr" sz="quarter" idx="11"/>
          </p:nvPr>
        </p:nvSpPr>
        <p:spPr>
          <a:ln/>
        </p:spPr>
        <p:txBody>
          <a:bodyPr/>
          <a:lstStyle>
            <a:lvl1pPr>
              <a:defRPr/>
            </a:lvl1pPr>
          </a:lstStyle>
          <a:p>
            <a:pPr>
              <a:defRPr/>
            </a:pPr>
            <a:r>
              <a:rPr lang="en-US"/>
              <a:t>NE Energy Innovation Hub</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r>
              <a:rPr lang="en-US">
                <a:solidFill>
                  <a:srgbClr val="000000"/>
                </a:solidFill>
              </a:rPr>
              <a:t>February 21, 2012</a:t>
            </a:r>
          </a:p>
        </p:txBody>
      </p:sp>
      <p:sp>
        <p:nvSpPr>
          <p:cNvPr id="6" name="Rectangle 10"/>
          <p:cNvSpPr>
            <a:spLocks noGrp="1" noChangeArrowheads="1"/>
          </p:cNvSpPr>
          <p:nvPr>
            <p:ph type="ftr" sz="quarter" idx="11"/>
          </p:nvPr>
        </p:nvSpPr>
        <p:spPr>
          <a:ln/>
        </p:spPr>
        <p:txBody>
          <a:bodyPr/>
          <a:lstStyle>
            <a:lvl1pPr>
              <a:defRPr/>
            </a:lvl1pPr>
          </a:lstStyle>
          <a:p>
            <a:pPr>
              <a:defRPr/>
            </a:pPr>
            <a:r>
              <a:rPr lang="en-US"/>
              <a:t>NE Energy Innovation Hub</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r>
              <a:rPr lang="en-US">
                <a:solidFill>
                  <a:srgbClr val="000000"/>
                </a:solidFill>
              </a:rPr>
              <a:t>February 21, 2012</a:t>
            </a:r>
          </a:p>
        </p:txBody>
      </p:sp>
      <p:sp>
        <p:nvSpPr>
          <p:cNvPr id="4" name="Rectangle 10"/>
          <p:cNvSpPr>
            <a:spLocks noGrp="1" noChangeArrowheads="1"/>
          </p:cNvSpPr>
          <p:nvPr>
            <p:ph type="ftr" sz="quarter" idx="11"/>
          </p:nvPr>
        </p:nvSpPr>
        <p:spPr>
          <a:ln/>
        </p:spPr>
        <p:txBody>
          <a:bodyPr/>
          <a:lstStyle>
            <a:lvl1pPr>
              <a:defRPr/>
            </a:lvl1pPr>
          </a:lstStyle>
          <a:p>
            <a:pPr>
              <a:defRPr/>
            </a:pPr>
            <a:r>
              <a:rPr lang="en-US"/>
              <a:t>NE Energy Innovation Hub</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r>
              <a:rPr lang="en-US">
                <a:solidFill>
                  <a:srgbClr val="000000"/>
                </a:solidFill>
              </a:rPr>
              <a:t>February 21, 2012</a:t>
            </a:r>
          </a:p>
        </p:txBody>
      </p:sp>
      <p:sp>
        <p:nvSpPr>
          <p:cNvPr id="3" name="Rectangle 10"/>
          <p:cNvSpPr>
            <a:spLocks noGrp="1" noChangeArrowheads="1"/>
          </p:cNvSpPr>
          <p:nvPr>
            <p:ph type="ftr" sz="quarter" idx="11"/>
          </p:nvPr>
        </p:nvSpPr>
        <p:spPr>
          <a:ln/>
        </p:spPr>
        <p:txBody>
          <a:bodyPr/>
          <a:lstStyle>
            <a:lvl1pPr>
              <a:defRPr/>
            </a:lvl1pPr>
          </a:lstStyle>
          <a:p>
            <a:pPr>
              <a:defRPr/>
            </a:pPr>
            <a:r>
              <a:rPr lang="en-US"/>
              <a:t>NE Energy Innovation Hub</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CC8E4903-FABA-41AA-8A4D-3389BEA47509}" type="datetime1">
              <a:rPr lang="en-US"/>
              <a:pPr>
                <a:defRPr/>
              </a:pPr>
              <a:t>9/10/2012</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FABFB67F-DED8-4979-9C26-DCA1070ED5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0375" y="1066800"/>
            <a:ext cx="4035425" cy="5164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5425" cy="5164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ln/>
        </p:spPr>
        <p:txBody>
          <a:bodyPr/>
          <a:lstStyle>
            <a:lvl1pPr>
              <a:defRPr/>
            </a:lvl1pPr>
          </a:lstStyle>
          <a:p>
            <a:pPr>
              <a:defRPr/>
            </a:pPr>
            <a:endParaRPr lang="en-US"/>
          </a:p>
        </p:txBody>
      </p:sp>
      <p:sp>
        <p:nvSpPr>
          <p:cNvPr id="6" name="Date Placeholder 3"/>
          <p:cNvSpPr>
            <a:spLocks noGrp="1"/>
          </p:cNvSpPr>
          <p:nvPr>
            <p:ph type="dt" sz="half" idx="11"/>
          </p:nvPr>
        </p:nvSpPr>
        <p:spPr>
          <a:ln/>
        </p:spPr>
        <p:txBody>
          <a:bodyPr/>
          <a:lstStyle>
            <a:lvl1pPr>
              <a:defRPr/>
            </a:lvl1pPr>
          </a:lstStyle>
          <a:p>
            <a:pPr>
              <a:defRPr/>
            </a:pPr>
            <a:endParaRPr lang="en-US" dirty="0"/>
          </a:p>
        </p:txBody>
      </p:sp>
      <p:sp>
        <p:nvSpPr>
          <p:cNvPr id="7" name="Slide Number Placeholder 5"/>
          <p:cNvSpPr>
            <a:spLocks noGrp="1"/>
          </p:cNvSpPr>
          <p:nvPr>
            <p:ph type="sldNum" sz="quarter" idx="12"/>
          </p:nvPr>
        </p:nvSpPr>
        <p:spPr>
          <a:ln/>
        </p:spPr>
        <p:txBody>
          <a:bodyPr/>
          <a:lstStyle>
            <a:lvl1pPr>
              <a:defRPr/>
            </a:lvl1pPr>
          </a:lstStyle>
          <a:p>
            <a:pPr>
              <a:defRPr/>
            </a:pPr>
            <a:fld id="{C10BFCC3-017B-4AB6-ABC8-C7BE13BDC6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7.png"/><Relationship Id="rId2" Type="http://schemas.openxmlformats.org/officeDocument/2006/relationships/slideLayout" Target="../slideLayouts/slideLayout22.xml"/><Relationship Id="rId16" Type="http://schemas.openxmlformats.org/officeDocument/2006/relationships/image" Target="../media/image6.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7.png"/><Relationship Id="rId2" Type="http://schemas.openxmlformats.org/officeDocument/2006/relationships/slideLayout" Target="../slideLayouts/slideLayout36.xml"/><Relationship Id="rId16" Type="http://schemas.openxmlformats.org/officeDocument/2006/relationships/image" Target="../media/image6.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7.png"/><Relationship Id="rId2" Type="http://schemas.openxmlformats.org/officeDocument/2006/relationships/slideLayout" Target="../slideLayouts/slideLayout50.xml"/><Relationship Id="rId16"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9.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7.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BES Facility Directors' Meeting</a:t>
            </a: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746" r:id="rId5"/>
  </p:sldLayoutIdLst>
  <p:hf hdr="0" ftr="0" dt="0"/>
  <p:txStyles>
    <p:titleStyle>
      <a:lvl1pPr algn="ctr" rtl="0" eaLnBrk="0" fontAlgn="base" hangingPunct="0">
        <a:spcBef>
          <a:spcPct val="0"/>
        </a:spcBef>
        <a:spcAft>
          <a:spcPct val="0"/>
        </a:spcAft>
        <a:defRPr sz="2800" kern="1200">
          <a:solidFill>
            <a:srgbClr val="106636"/>
          </a:solidFill>
          <a:latin typeface="+mj-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Rectangle 33"/>
          <p:cNvSpPr/>
          <p:nvPr/>
        </p:nvSpPr>
        <p:spPr>
          <a:xfrm>
            <a:off x="0" y="39687"/>
            <a:ext cx="9144000" cy="814388"/>
          </a:xfrm>
          <a:prstGeom prst="rect">
            <a:avLst/>
          </a:prstGeom>
          <a:solidFill>
            <a:schemeClr val="bg1">
              <a:alpha val="50000"/>
            </a:schemeClr>
          </a:solidFill>
          <a:ln w="9525">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174" name="Rectangle 3"/>
          <p:cNvSpPr>
            <a:spLocks noGrp="1" noChangeArrowheads="1"/>
          </p:cNvSpPr>
          <p:nvPr>
            <p:ph type="body" idx="1"/>
          </p:nvPr>
        </p:nvSpPr>
        <p:spPr bwMode="auto">
          <a:xfrm>
            <a:off x="460375" y="1122363"/>
            <a:ext cx="8223250" cy="5164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5" name="Rectangle 4"/>
          <p:cNvSpPr>
            <a:spLocks noGrp="1" noChangeArrowheads="1"/>
          </p:cNvSpPr>
          <p:nvPr>
            <p:ph type="title"/>
          </p:nvPr>
        </p:nvSpPr>
        <p:spPr bwMode="auto">
          <a:xfrm>
            <a:off x="436563" y="228600"/>
            <a:ext cx="8239125" cy="447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 name="Footer Placeholder 4"/>
          <p:cNvSpPr>
            <a:spLocks noGrp="1"/>
          </p:cNvSpPr>
          <p:nvPr>
            <p:ph type="ftr" sz="quarter" idx="3"/>
          </p:nvPr>
        </p:nvSpPr>
        <p:spPr bwMode="auto">
          <a:xfrm>
            <a:off x="63500" y="6353175"/>
            <a:ext cx="4968875" cy="476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0"/>
              </a:spcBef>
              <a:buFontTx/>
              <a:buNone/>
              <a:defRPr sz="1200" i="1">
                <a:solidFill>
                  <a:srgbClr val="898989"/>
                </a:solidFill>
                <a:latin typeface="Arial" charset="0"/>
              </a:defRPr>
            </a:lvl1pPr>
          </a:lstStyle>
          <a:p>
            <a:pPr fontAlgn="base">
              <a:spcAft>
                <a:spcPct val="0"/>
              </a:spcAft>
              <a:defRPr/>
            </a:pPr>
            <a:endParaRPr lang="en-US">
              <a:cs typeface="Arial" charset="0"/>
            </a:endParaRPr>
          </a:p>
        </p:txBody>
      </p:sp>
      <p:sp>
        <p:nvSpPr>
          <p:cNvPr id="4" name="Date Placeholder 3"/>
          <p:cNvSpPr>
            <a:spLocks noGrp="1"/>
          </p:cNvSpPr>
          <p:nvPr>
            <p:ph type="dt" sz="half" idx="2"/>
          </p:nvPr>
        </p:nvSpPr>
        <p:spPr bwMode="auto">
          <a:xfrm>
            <a:off x="5127625" y="6343650"/>
            <a:ext cx="3254375" cy="485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buFontTx/>
              <a:buNone/>
              <a:defRPr sz="1200">
                <a:solidFill>
                  <a:srgbClr val="898989"/>
                </a:solidFill>
                <a:latin typeface="Arial" charset="0"/>
              </a:defRPr>
            </a:lvl1pPr>
          </a:lstStyle>
          <a:p>
            <a:pPr fontAlgn="base">
              <a:spcAft>
                <a:spcPct val="0"/>
              </a:spcAft>
              <a:defRPr/>
            </a:pPr>
            <a:fld id="{121771CB-97AB-4DC2-B15B-DAF201273D31}" type="datetime1">
              <a:rPr lang="en-US">
                <a:cs typeface="Arial" charset="0"/>
              </a:rPr>
              <a:pPr fontAlgn="base">
                <a:spcAft>
                  <a:spcPct val="0"/>
                </a:spcAft>
                <a:defRPr/>
              </a:pPr>
              <a:t>9/10/2012</a:t>
            </a:fld>
            <a:endParaRPr lang="en-US">
              <a:cs typeface="Arial" charset="0"/>
            </a:endParaRPr>
          </a:p>
        </p:txBody>
      </p:sp>
      <p:sp>
        <p:nvSpPr>
          <p:cNvPr id="6" name="Slide Number Placeholder 5"/>
          <p:cNvSpPr>
            <a:spLocks noGrp="1"/>
          </p:cNvSpPr>
          <p:nvPr>
            <p:ph type="sldNum" sz="quarter" idx="4"/>
          </p:nvPr>
        </p:nvSpPr>
        <p:spPr bwMode="auto">
          <a:xfrm>
            <a:off x="8461375" y="6350000"/>
            <a:ext cx="571500" cy="476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buFontTx/>
              <a:buNone/>
              <a:defRPr sz="1200">
                <a:solidFill>
                  <a:srgbClr val="898989"/>
                </a:solidFill>
                <a:latin typeface="Arial" charset="0"/>
              </a:defRPr>
            </a:lvl1pPr>
          </a:lstStyle>
          <a:p>
            <a:pPr fontAlgn="base">
              <a:spcAft>
                <a:spcPct val="0"/>
              </a:spcAft>
              <a:defRPr/>
            </a:pPr>
            <a:fld id="{6CCE73E5-5B72-4D97-B659-BF4BC6D4F384}" type="slidenum">
              <a:rPr lang="en-US">
                <a:cs typeface="Arial" charset="0"/>
              </a:rPr>
              <a:pPr fontAlgn="base">
                <a:spcAft>
                  <a:spcPct val="0"/>
                </a:spcAft>
                <a:defRPr/>
              </a:pPr>
              <a:t>‹#›</a:t>
            </a:fld>
            <a:endParaRPr lang="en-US">
              <a:cs typeface="Arial" charset="0"/>
            </a:endParaRPr>
          </a:p>
        </p:txBody>
      </p:sp>
      <p:pic>
        <p:nvPicPr>
          <p:cNvPr id="7179" name="Picture 11" descr="DOE Seal LoRes"/>
          <p:cNvPicPr>
            <a:picLocks noChangeAspect="1" noChangeArrowheads="1"/>
          </p:cNvPicPr>
          <p:nvPr/>
        </p:nvPicPr>
        <p:blipFill>
          <a:blip r:embed="rId17" cstate="print"/>
          <a:srcRect/>
          <a:stretch>
            <a:fillRect/>
          </a:stretch>
        </p:blipFill>
        <p:spPr bwMode="auto">
          <a:xfrm>
            <a:off x="106363" y="0"/>
            <a:ext cx="9144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hdr="0"/>
  <p:txStyles>
    <p:title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a:solidFill>
            <a:srgbClr val="003399"/>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600">
          <a:solidFill>
            <a:srgbClr val="003399"/>
          </a:solidFill>
          <a:latin typeface="+mn-lt"/>
        </a:defRPr>
      </a:lvl2pPr>
      <a:lvl3pPr marL="1143000" indent="-228600" algn="l" rtl="0" eaLnBrk="0" fontAlgn="base" hangingPunct="0">
        <a:spcBef>
          <a:spcPct val="20000"/>
        </a:spcBef>
        <a:spcAft>
          <a:spcPct val="0"/>
        </a:spcAft>
        <a:buFont typeface="Arial" charset="0"/>
        <a:buChar char="•"/>
        <a:defRPr sz="1600">
          <a:solidFill>
            <a:srgbClr val="003399"/>
          </a:solidFill>
          <a:latin typeface="+mn-lt"/>
        </a:defRPr>
      </a:lvl3pPr>
      <a:lvl4pPr marL="1600200" indent="-228600" algn="l" rtl="0" eaLnBrk="0" fontAlgn="base" hangingPunct="0">
        <a:spcBef>
          <a:spcPct val="20000"/>
        </a:spcBef>
        <a:spcAft>
          <a:spcPct val="0"/>
        </a:spcAft>
        <a:buFont typeface="Arial" charset="0"/>
        <a:buChar char="–"/>
        <a:defRPr sz="1600">
          <a:solidFill>
            <a:srgbClr val="003399"/>
          </a:solidFill>
          <a:latin typeface="+mn-lt"/>
        </a:defRPr>
      </a:lvl4pPr>
      <a:lvl5pPr marL="2057400" indent="-228600" algn="l" rtl="0" eaLnBrk="0" fontAlgn="base" hangingPunct="0">
        <a:spcBef>
          <a:spcPct val="20000"/>
        </a:spcBef>
        <a:spcAft>
          <a:spcPct val="0"/>
        </a:spcAft>
        <a:buFont typeface="Arial" charset="0"/>
        <a:buChar char="»"/>
        <a:defRPr sz="1600">
          <a:solidFill>
            <a:srgbClr val="003399"/>
          </a:solidFill>
          <a:latin typeface="+mn-lt"/>
        </a:defRPr>
      </a:lvl5pPr>
      <a:lvl6pPr marL="2514600" indent="-228600" algn="l" rtl="0" eaLnBrk="0" fontAlgn="base" hangingPunct="0">
        <a:spcBef>
          <a:spcPct val="20000"/>
        </a:spcBef>
        <a:spcAft>
          <a:spcPct val="0"/>
        </a:spcAft>
        <a:buFont typeface="Arial" charset="0"/>
        <a:buChar char="»"/>
        <a:defRPr sz="1600">
          <a:solidFill>
            <a:srgbClr val="003399"/>
          </a:solidFill>
          <a:latin typeface="+mn-lt"/>
        </a:defRPr>
      </a:lvl6pPr>
      <a:lvl7pPr marL="2971800" indent="-228600" algn="l" rtl="0" eaLnBrk="0" fontAlgn="base" hangingPunct="0">
        <a:spcBef>
          <a:spcPct val="20000"/>
        </a:spcBef>
        <a:spcAft>
          <a:spcPct val="0"/>
        </a:spcAft>
        <a:buFont typeface="Arial" charset="0"/>
        <a:buChar char="»"/>
        <a:defRPr sz="1600">
          <a:solidFill>
            <a:srgbClr val="003399"/>
          </a:solidFill>
          <a:latin typeface="+mn-lt"/>
        </a:defRPr>
      </a:lvl7pPr>
      <a:lvl8pPr marL="3429000" indent="-228600" algn="l" rtl="0" eaLnBrk="0" fontAlgn="base" hangingPunct="0">
        <a:spcBef>
          <a:spcPct val="20000"/>
        </a:spcBef>
        <a:spcAft>
          <a:spcPct val="0"/>
        </a:spcAft>
        <a:buFont typeface="Arial" charset="0"/>
        <a:buChar char="»"/>
        <a:defRPr sz="1600">
          <a:solidFill>
            <a:srgbClr val="003399"/>
          </a:solidFill>
          <a:latin typeface="+mn-lt"/>
        </a:defRPr>
      </a:lvl8pPr>
      <a:lvl9pPr marL="3886200" indent="-228600" algn="l" rtl="0" eaLnBrk="0" fontAlgn="base" hangingPunct="0">
        <a:spcBef>
          <a:spcPct val="20000"/>
        </a:spcBef>
        <a:spcAft>
          <a:spcPct val="0"/>
        </a:spcAft>
        <a:buFont typeface="Arial" charset="0"/>
        <a:buChar char="»"/>
        <a:defRPr sz="16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print">
            <a:extLst>
              <a:ext uri="{28A0092B-C50C-407E-A947-70E740481C1C}">
                <a14:useLocalDpi xmlns="" xmlns:a14="http://schemas.microsoft.com/office/drawing/2010/main" val="0"/>
              </a:ext>
            </a:extLst>
          </a:blip>
          <a:stretch>
            <a:fillRect/>
          </a:stretch>
        </p:blipFill>
        <p:spPr>
          <a:xfrm>
            <a:off x="1741" y="0"/>
            <a:ext cx="9140517" cy="6858000"/>
          </a:xfrm>
          <a:prstGeom prst="rect">
            <a:avLst/>
          </a:prstGeom>
        </p:spPr>
      </p:pic>
      <p:pic>
        <p:nvPicPr>
          <p:cNvPr id="4" name="Picture 3"/>
          <p:cNvPicPr>
            <a:picLocks noChangeAspect="1"/>
          </p:cNvPicPr>
          <p:nvPr userDrawn="1"/>
        </p:nvPicPr>
        <p:blipFill>
          <a:blip r:embed="rId17" cstate="print">
            <a:extLst>
              <a:ext uri="{28A0092B-C50C-407E-A947-70E740481C1C}">
                <a14:useLocalDpi xmlns="" xmlns:a14="http://schemas.microsoft.com/office/drawing/2010/main" val="0"/>
              </a:ext>
            </a:extLst>
          </a:blip>
          <a:stretch>
            <a:fillRect/>
          </a:stretch>
        </p:blipFill>
        <p:spPr>
          <a:xfrm>
            <a:off x="76200" y="6470240"/>
            <a:ext cx="1393007" cy="311560"/>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print">
            <a:extLst>
              <a:ext uri="{28A0092B-C50C-407E-A947-70E740481C1C}">
                <a14:useLocalDpi xmlns="" xmlns:a14="http://schemas.microsoft.com/office/drawing/2010/main" val="0"/>
              </a:ext>
            </a:extLst>
          </a:blip>
          <a:stretch>
            <a:fillRect/>
          </a:stretch>
        </p:blipFill>
        <p:spPr>
          <a:xfrm>
            <a:off x="1741" y="0"/>
            <a:ext cx="9140517" cy="6858000"/>
          </a:xfrm>
          <a:prstGeom prst="rect">
            <a:avLst/>
          </a:prstGeom>
        </p:spPr>
      </p:pic>
      <p:pic>
        <p:nvPicPr>
          <p:cNvPr id="4" name="Picture 3"/>
          <p:cNvPicPr>
            <a:picLocks noChangeAspect="1"/>
          </p:cNvPicPr>
          <p:nvPr userDrawn="1"/>
        </p:nvPicPr>
        <p:blipFill>
          <a:blip r:embed="rId17" cstate="print">
            <a:extLst>
              <a:ext uri="{28A0092B-C50C-407E-A947-70E740481C1C}">
                <a14:useLocalDpi xmlns="" xmlns:a14="http://schemas.microsoft.com/office/drawing/2010/main" val="0"/>
              </a:ext>
            </a:extLst>
          </a:blip>
          <a:stretch>
            <a:fillRect/>
          </a:stretch>
        </p:blipFill>
        <p:spPr>
          <a:xfrm>
            <a:off x="76200" y="6470240"/>
            <a:ext cx="1393007" cy="311560"/>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print">
            <a:extLst>
              <a:ext uri="{28A0092B-C50C-407E-A947-70E740481C1C}">
                <a14:useLocalDpi xmlns="" xmlns:a14="http://schemas.microsoft.com/office/drawing/2010/main" val="0"/>
              </a:ext>
            </a:extLst>
          </a:blip>
          <a:stretch>
            <a:fillRect/>
          </a:stretch>
        </p:blipFill>
        <p:spPr>
          <a:xfrm>
            <a:off x="1741" y="0"/>
            <a:ext cx="9140517" cy="6858000"/>
          </a:xfrm>
          <a:prstGeom prst="rect">
            <a:avLst/>
          </a:prstGeom>
        </p:spPr>
      </p:pic>
      <p:pic>
        <p:nvPicPr>
          <p:cNvPr id="4" name="Picture 3"/>
          <p:cNvPicPr>
            <a:picLocks noChangeAspect="1"/>
          </p:cNvPicPr>
          <p:nvPr userDrawn="1"/>
        </p:nvPicPr>
        <p:blipFill>
          <a:blip r:embed="rId17" cstate="print">
            <a:extLst>
              <a:ext uri="{28A0092B-C50C-407E-A947-70E740481C1C}">
                <a14:useLocalDpi xmlns="" xmlns:a14="http://schemas.microsoft.com/office/drawing/2010/main" val="0"/>
              </a:ext>
            </a:extLst>
          </a:blip>
          <a:stretch>
            <a:fillRect/>
          </a:stretch>
        </p:blipFill>
        <p:spPr>
          <a:xfrm>
            <a:off x="76200" y="6470240"/>
            <a:ext cx="1393007" cy="311560"/>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p:nvSpPr>
        <p:spPr>
          <a:xfrm>
            <a:off x="0" y="6610350"/>
            <a:ext cx="9144000" cy="2476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28" name="Title Placeholder 13"/>
          <p:cNvSpPr>
            <a:spLocks noGrp="1"/>
          </p:cNvSpPr>
          <p:nvPr>
            <p:ph type="title"/>
          </p:nvPr>
        </p:nvSpPr>
        <p:spPr bwMode="auto">
          <a:xfrm>
            <a:off x="177800" y="63795"/>
            <a:ext cx="5840228" cy="7868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9" name="Text Placeholder 14"/>
          <p:cNvSpPr>
            <a:spLocks noGrp="1"/>
          </p:cNvSpPr>
          <p:nvPr>
            <p:ph type="body" idx="1"/>
          </p:nvPr>
        </p:nvSpPr>
        <p:spPr bwMode="auto">
          <a:xfrm>
            <a:off x="183340" y="1101578"/>
            <a:ext cx="8560098" cy="5209406"/>
          </a:xfrm>
          <a:prstGeom prst="rect">
            <a:avLst/>
          </a:prstGeom>
          <a:noFill/>
          <a:ln w="3175">
            <a:solidFill>
              <a:schemeClr val="bg1">
                <a:lumMod val="75000"/>
              </a:schemeClr>
            </a:solid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2" name="Group 20"/>
          <p:cNvGrpSpPr>
            <a:grpSpLocks/>
          </p:cNvGrpSpPr>
          <p:nvPr/>
        </p:nvGrpSpPr>
        <p:grpSpPr bwMode="auto">
          <a:xfrm flipH="1" flipV="1">
            <a:off x="0" y="920750"/>
            <a:ext cx="9144000" cy="55563"/>
            <a:chOff x="0" y="832104"/>
            <a:chExt cx="9144000" cy="54864"/>
          </a:xfrm>
        </p:grpSpPr>
        <p:sp>
          <p:nvSpPr>
            <p:cNvPr id="23"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3"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Buildings.energy.gov</a:t>
            </a:r>
            <a:endParaRPr lang="en-US" dirty="0">
              <a:solidFill>
                <a:prstClr val="white"/>
              </a:solidFill>
            </a:endParaRPr>
          </a:p>
        </p:txBody>
      </p:sp>
      <p:pic>
        <p:nvPicPr>
          <p:cNvPr id="1033" name="Picture 18" descr="doe_logo_ppt.png"/>
          <p:cNvPicPr>
            <a:picLocks noChangeAspect="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14" name="Rectangle 4"/>
          <p:cNvSpPr/>
          <p:nvPr/>
        </p:nvSpPr>
        <p:spPr>
          <a:xfrm>
            <a:off x="8743438" y="6310984"/>
            <a:ext cx="367408" cy="276999"/>
          </a:xfrm>
          <a:prstGeom prst="rect">
            <a:avLst/>
          </a:prstGeom>
        </p:spPr>
        <p:txBody>
          <a:bodyPr wrap="none">
            <a:spAutoFit/>
          </a:bodyPr>
          <a:lstStyle/>
          <a:p>
            <a:pPr fontAlgn="base">
              <a:spcBef>
                <a:spcPct val="0"/>
              </a:spcBef>
              <a:spcAft>
                <a:spcPct val="0"/>
              </a:spcAft>
              <a:defRPr/>
            </a:pPr>
            <a:fld id="{B30E4BDC-269F-4675-9F44-D41C639245CB}" type="slidenum">
              <a:rPr lang="en-US" sz="1200" b="1">
                <a:solidFill>
                  <a:srgbClr val="50565C">
                    <a:lumMod val="75000"/>
                  </a:srgbClr>
                </a:solidFill>
                <a:latin typeface="Calibri" pitchFamily="34" charset="0"/>
                <a:cs typeface="Calibri" pitchFamily="34" charset="0"/>
              </a:rPr>
              <a:pPr fontAlgn="base">
                <a:spcBef>
                  <a:spcPct val="0"/>
                </a:spcBef>
                <a:spcAft>
                  <a:spcPct val="0"/>
                </a:spcAft>
                <a:defRPr/>
              </a:pPr>
              <a:t>‹#›</a:t>
            </a:fld>
            <a:endParaRPr lang="en-US" sz="1200" dirty="0">
              <a:solidFill>
                <a:srgbClr val="50565C">
                  <a:lumMod val="75000"/>
                </a:srgbClr>
              </a:solidFill>
              <a:latin typeface="Calibri" pitchFamily="34" charset="0"/>
              <a:cs typeface="Calibri"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iming>
    <p:tnLst>
      <p:par>
        <p:cTn id="1" dur="indefinite" restart="never" nodeType="tmRoot"/>
      </p:par>
    </p:tnLst>
  </p:timing>
  <p:hf hdr="0" ftr="0" dt="0"/>
  <p:txStyles>
    <p:titleStyle>
      <a:lvl1pPr algn="l" defTabSz="457200" rtl="0" eaLnBrk="0" fontAlgn="base" hangingPunct="0">
        <a:lnSpc>
          <a:spcPts val="2800"/>
        </a:lnSpc>
        <a:spcBef>
          <a:spcPct val="0"/>
        </a:spcBef>
        <a:spcAft>
          <a:spcPct val="0"/>
        </a:spcAft>
        <a:defRPr sz="2600" kern="1200">
          <a:solidFill>
            <a:srgbClr val="FFFFFF"/>
          </a:solidFill>
          <a:latin typeface="Calibri" pitchFamily="34" charset="0"/>
          <a:ea typeface="+mj-ea"/>
          <a:cs typeface="Calibri" pitchFamily="34" charset="0"/>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233363" indent="-233363"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1pPr>
      <a:lvl2pPr marL="690563" indent="-233363"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2pPr>
      <a:lvl3pPr marL="1143000" indent="-228600"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3pPr>
      <a:lvl4pPr marL="1600200" indent="-228600"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4pPr>
      <a:lvl5pPr marL="2057400" indent="-228600"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E-NE LOGO (Vertital) A"/>
          <p:cNvPicPr>
            <a:picLocks noChangeAspect="1" noChangeArrowheads="1"/>
          </p:cNvPicPr>
          <p:nvPr/>
        </p:nvPicPr>
        <p:blipFill>
          <a:blip r:embed="rId7" cstate="print"/>
          <a:srcRect/>
          <a:stretch>
            <a:fillRect/>
          </a:stretch>
        </p:blipFill>
        <p:spPr bwMode="auto">
          <a:xfrm>
            <a:off x="76200" y="87313"/>
            <a:ext cx="2743200" cy="1512887"/>
          </a:xfrm>
          <a:prstGeom prst="rect">
            <a:avLst/>
          </a:prstGeom>
          <a:noFill/>
          <a:ln w="9525">
            <a:noFill/>
            <a:miter lim="800000"/>
            <a:headEnd/>
            <a:tailEnd/>
          </a:ln>
        </p:spPr>
      </p:pic>
      <p:sp>
        <p:nvSpPr>
          <p:cNvPr id="1027" name="Rectangle 3"/>
          <p:cNvSpPr>
            <a:spLocks noGrp="1" noChangeArrowheads="1"/>
          </p:cNvSpPr>
          <p:nvPr>
            <p:ph type="title"/>
          </p:nvPr>
        </p:nvSpPr>
        <p:spPr bwMode="auto">
          <a:xfrm>
            <a:off x="2895600" y="152400"/>
            <a:ext cx="57912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5"/>
          <p:cNvSpPr>
            <a:spLocks noGrp="1" noChangeArrowheads="1"/>
          </p:cNvSpPr>
          <p:nvPr>
            <p:ph type="body" idx="1"/>
          </p:nvPr>
        </p:nvSpPr>
        <p:spPr bwMode="auto">
          <a:xfrm>
            <a:off x="457200" y="16764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0"/>
            <a:endParaRPr lang="en-US" smtClean="0"/>
          </a:p>
        </p:txBody>
      </p:sp>
      <p:sp>
        <p:nvSpPr>
          <p:cNvPr id="5126" name="Line 6"/>
          <p:cNvSpPr>
            <a:spLocks noChangeShapeType="1"/>
          </p:cNvSpPr>
          <p:nvPr/>
        </p:nvSpPr>
        <p:spPr bwMode="auto">
          <a:xfrm>
            <a:off x="381000" y="1470025"/>
            <a:ext cx="8458200" cy="0"/>
          </a:xfrm>
          <a:prstGeom prst="line">
            <a:avLst/>
          </a:prstGeom>
          <a:noFill/>
          <a:ln w="38100">
            <a:solidFill>
              <a:srgbClr val="1B5527"/>
            </a:solidFill>
            <a:round/>
            <a:headEnd/>
            <a:tailEnd/>
          </a:ln>
          <a:effectLst/>
        </p:spPr>
        <p:txBody>
          <a:bodyPr/>
          <a:lstStyle/>
          <a:p>
            <a:pPr fontAlgn="base">
              <a:spcBef>
                <a:spcPct val="0"/>
              </a:spcBef>
              <a:spcAft>
                <a:spcPct val="0"/>
              </a:spcAft>
              <a:defRPr/>
            </a:pPr>
            <a:endParaRPr lang="en-US">
              <a:solidFill>
                <a:srgbClr val="000000"/>
              </a:solidFill>
            </a:endParaRPr>
          </a:p>
        </p:txBody>
      </p:sp>
      <p:sp>
        <p:nvSpPr>
          <p:cNvPr id="5127" name="Line 7"/>
          <p:cNvSpPr>
            <a:spLocks noChangeShapeType="1"/>
          </p:cNvSpPr>
          <p:nvPr/>
        </p:nvSpPr>
        <p:spPr bwMode="auto">
          <a:xfrm>
            <a:off x="533400" y="1524000"/>
            <a:ext cx="8458200" cy="0"/>
          </a:xfrm>
          <a:prstGeom prst="line">
            <a:avLst/>
          </a:prstGeom>
          <a:noFill/>
          <a:ln w="38100">
            <a:solidFill>
              <a:srgbClr val="E8BB00"/>
            </a:solidFill>
            <a:round/>
            <a:headEnd/>
            <a:tailEnd/>
          </a:ln>
          <a:effectLst/>
        </p:spPr>
        <p:txBody>
          <a:bodyPr/>
          <a:lstStyle/>
          <a:p>
            <a:pPr fontAlgn="base">
              <a:spcBef>
                <a:spcPct val="0"/>
              </a:spcBef>
              <a:spcAft>
                <a:spcPct val="0"/>
              </a:spcAft>
              <a:defRPr/>
            </a:pPr>
            <a:endParaRPr lang="en-US">
              <a:solidFill>
                <a:srgbClr val="000000"/>
              </a:solidFill>
            </a:endParaRPr>
          </a:p>
        </p:txBody>
      </p:sp>
      <p:sp>
        <p:nvSpPr>
          <p:cNvPr id="5129" name="Rectangle 9"/>
          <p:cNvSpPr>
            <a:spLocks noGrp="1" noChangeArrowheads="1"/>
          </p:cNvSpPr>
          <p:nvPr>
            <p:ph type="dt" sz="half" idx="2"/>
          </p:nvPr>
        </p:nvSpPr>
        <p:spPr bwMode="auto">
          <a:xfrm>
            <a:off x="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smtClean="0">
                <a:latin typeface="Arial" charset="0"/>
              </a:defRPr>
            </a:lvl1pPr>
          </a:lstStyle>
          <a:p>
            <a:pPr fontAlgn="base">
              <a:spcBef>
                <a:spcPct val="0"/>
              </a:spcBef>
              <a:spcAft>
                <a:spcPct val="0"/>
              </a:spcAft>
              <a:defRPr/>
            </a:pPr>
            <a:r>
              <a:rPr lang="en-US">
                <a:solidFill>
                  <a:srgbClr val="000000"/>
                </a:solidFill>
              </a:rPr>
              <a:t>February 21, 2012</a:t>
            </a:r>
          </a:p>
        </p:txBody>
      </p:sp>
      <p:sp>
        <p:nvSpPr>
          <p:cNvPr id="5130" name="Rectangle 10"/>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smtClean="0">
                <a:solidFill>
                  <a:srgbClr val="000000"/>
                </a:solidFill>
                <a:latin typeface="Arial" charset="0"/>
              </a:defRPr>
            </a:lvl1pPr>
          </a:lstStyle>
          <a:p>
            <a:pPr fontAlgn="base">
              <a:spcBef>
                <a:spcPct val="0"/>
              </a:spcBef>
              <a:spcAft>
                <a:spcPct val="0"/>
              </a:spcAft>
              <a:defRPr/>
            </a:pPr>
            <a:r>
              <a:rPr lang="en-US"/>
              <a:t>NE Energy Innovation Hub</a:t>
            </a:r>
          </a:p>
        </p:txBody>
      </p:sp>
      <p:sp>
        <p:nvSpPr>
          <p:cNvPr id="5135" name="Text Box 15"/>
          <p:cNvSpPr txBox="1">
            <a:spLocks noChangeArrowheads="1"/>
          </p:cNvSpPr>
          <p:nvPr userDrawn="1"/>
        </p:nvSpPr>
        <p:spPr bwMode="auto">
          <a:xfrm>
            <a:off x="7162800" y="6610350"/>
            <a:ext cx="1828800" cy="228600"/>
          </a:xfrm>
          <a:prstGeom prst="rect">
            <a:avLst/>
          </a:prstGeom>
          <a:noFill/>
          <a:ln w="9525">
            <a:noFill/>
            <a:miter lim="800000"/>
            <a:headEnd/>
            <a:tailEnd/>
          </a:ln>
          <a:effectLst/>
        </p:spPr>
        <p:txBody>
          <a:bodyPr>
            <a:spAutoFit/>
          </a:bodyPr>
          <a:lstStyle/>
          <a:p>
            <a:pPr algn="r" fontAlgn="base">
              <a:spcBef>
                <a:spcPct val="50000"/>
              </a:spcBef>
              <a:spcAft>
                <a:spcPct val="0"/>
              </a:spcAft>
              <a:defRPr/>
            </a:pPr>
            <a:fld id="{C5996FF1-0748-4222-8AD2-48FB51609117}" type="slidenum">
              <a:rPr lang="en-US" sz="900">
                <a:solidFill>
                  <a:srgbClr val="000000"/>
                </a:solidFill>
              </a:rPr>
              <a:pPr algn="r" fontAlgn="base">
                <a:spcBef>
                  <a:spcPct val="50000"/>
                </a:spcBef>
                <a:spcAft>
                  <a:spcPct val="0"/>
                </a:spcAft>
                <a:defRPr/>
              </a:pPr>
              <a:t>‹#›</a:t>
            </a:fld>
            <a:endParaRPr lang="en-US" sz="900">
              <a:solidFill>
                <a:srgbClr val="000000"/>
              </a:solidFill>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hf sldNum="0" hdr="0" dt="0"/>
  <p:txStyles>
    <p:titleStyle>
      <a:lvl1pPr algn="l" rtl="0" eaLnBrk="0" fontAlgn="base" hangingPunct="0">
        <a:spcBef>
          <a:spcPct val="0"/>
        </a:spcBef>
        <a:spcAft>
          <a:spcPct val="0"/>
        </a:spcAft>
        <a:defRPr sz="2800" b="1">
          <a:solidFill>
            <a:srgbClr val="1B5527"/>
          </a:solidFill>
          <a:latin typeface="+mj-lt"/>
          <a:ea typeface="+mj-ea"/>
          <a:cs typeface="+mj-cs"/>
        </a:defRPr>
      </a:lvl1pPr>
      <a:lvl2pPr algn="l" rtl="0" eaLnBrk="0" fontAlgn="base" hangingPunct="0">
        <a:spcBef>
          <a:spcPct val="0"/>
        </a:spcBef>
        <a:spcAft>
          <a:spcPct val="0"/>
        </a:spcAft>
        <a:defRPr sz="2800" b="1">
          <a:solidFill>
            <a:srgbClr val="1B5527"/>
          </a:solidFill>
          <a:latin typeface="Arial" charset="0"/>
        </a:defRPr>
      </a:lvl2pPr>
      <a:lvl3pPr algn="l" rtl="0" eaLnBrk="0" fontAlgn="base" hangingPunct="0">
        <a:spcBef>
          <a:spcPct val="0"/>
        </a:spcBef>
        <a:spcAft>
          <a:spcPct val="0"/>
        </a:spcAft>
        <a:defRPr sz="2800" b="1">
          <a:solidFill>
            <a:srgbClr val="1B5527"/>
          </a:solidFill>
          <a:latin typeface="Arial" charset="0"/>
        </a:defRPr>
      </a:lvl3pPr>
      <a:lvl4pPr algn="l" rtl="0" eaLnBrk="0" fontAlgn="base" hangingPunct="0">
        <a:spcBef>
          <a:spcPct val="0"/>
        </a:spcBef>
        <a:spcAft>
          <a:spcPct val="0"/>
        </a:spcAft>
        <a:defRPr sz="2800" b="1">
          <a:solidFill>
            <a:srgbClr val="1B5527"/>
          </a:solidFill>
          <a:latin typeface="Arial" charset="0"/>
        </a:defRPr>
      </a:lvl4pPr>
      <a:lvl5pPr algn="l" rtl="0" eaLnBrk="0" fontAlgn="base" hangingPunct="0">
        <a:spcBef>
          <a:spcPct val="0"/>
        </a:spcBef>
        <a:spcAft>
          <a:spcPct val="0"/>
        </a:spcAft>
        <a:defRPr sz="2800" b="1">
          <a:solidFill>
            <a:srgbClr val="1B5527"/>
          </a:solidFill>
          <a:latin typeface="Arial" charset="0"/>
        </a:defRPr>
      </a:lvl5pPr>
      <a:lvl6pPr marL="457200" algn="l" rtl="0" fontAlgn="base">
        <a:spcBef>
          <a:spcPct val="0"/>
        </a:spcBef>
        <a:spcAft>
          <a:spcPct val="0"/>
        </a:spcAft>
        <a:defRPr sz="2800" b="1">
          <a:solidFill>
            <a:srgbClr val="1B5527"/>
          </a:solidFill>
          <a:latin typeface="Arial" charset="0"/>
        </a:defRPr>
      </a:lvl6pPr>
      <a:lvl7pPr marL="914400" algn="l" rtl="0" fontAlgn="base">
        <a:spcBef>
          <a:spcPct val="0"/>
        </a:spcBef>
        <a:spcAft>
          <a:spcPct val="0"/>
        </a:spcAft>
        <a:defRPr sz="2800" b="1">
          <a:solidFill>
            <a:srgbClr val="1B5527"/>
          </a:solidFill>
          <a:latin typeface="Arial" charset="0"/>
        </a:defRPr>
      </a:lvl7pPr>
      <a:lvl8pPr marL="1371600" algn="l" rtl="0" fontAlgn="base">
        <a:spcBef>
          <a:spcPct val="0"/>
        </a:spcBef>
        <a:spcAft>
          <a:spcPct val="0"/>
        </a:spcAft>
        <a:defRPr sz="2800" b="1">
          <a:solidFill>
            <a:srgbClr val="1B5527"/>
          </a:solidFill>
          <a:latin typeface="Arial" charset="0"/>
        </a:defRPr>
      </a:lvl8pPr>
      <a:lvl9pPr marL="1828800" algn="l" rtl="0" fontAlgn="base">
        <a:spcBef>
          <a:spcPct val="0"/>
        </a:spcBef>
        <a:spcAft>
          <a:spcPct val="0"/>
        </a:spcAft>
        <a:defRPr sz="2800" b="1">
          <a:solidFill>
            <a:srgbClr val="1B5527"/>
          </a:solidFill>
          <a:latin typeface="Arial" charset="0"/>
        </a:defRPr>
      </a:lvl9pPr>
    </p:titleStyle>
    <p:bodyStyle>
      <a:lvl1pPr marL="231775" indent="-231775" algn="l" rtl="0" eaLnBrk="0" fontAlgn="base" hangingPunct="0">
        <a:spcBef>
          <a:spcPct val="0"/>
        </a:spcBef>
        <a:spcAft>
          <a:spcPct val="0"/>
        </a:spcAft>
        <a:buClr>
          <a:srgbClr val="1B5527"/>
        </a:buClr>
        <a:buFont typeface="Wingdings" pitchFamily="2" charset="2"/>
        <a:buChar char="n"/>
        <a:defRPr sz="2000" b="1">
          <a:solidFill>
            <a:schemeClr val="tx1"/>
          </a:solidFill>
          <a:latin typeface="+mn-lt"/>
          <a:ea typeface="+mn-ea"/>
          <a:cs typeface="+mn-cs"/>
        </a:defRPr>
      </a:lvl1pPr>
      <a:lvl2pPr marL="571500" indent="-225425" algn="l" rtl="0" eaLnBrk="0" fontAlgn="base" hangingPunct="0">
        <a:spcBef>
          <a:spcPct val="0"/>
        </a:spcBef>
        <a:spcAft>
          <a:spcPct val="10000"/>
        </a:spcAft>
        <a:buClr>
          <a:srgbClr val="1B5527"/>
        </a:buClr>
        <a:buSzPct val="110000"/>
        <a:buFont typeface="Symbol" pitchFamily="18" charset="2"/>
        <a:buChar char="·"/>
        <a:defRPr>
          <a:solidFill>
            <a:schemeClr val="tx1"/>
          </a:solidFill>
          <a:latin typeface="+mn-lt"/>
        </a:defRPr>
      </a:lvl2pPr>
      <a:lvl3pPr marL="914400" indent="-228600" algn="l" rtl="0" eaLnBrk="0" fontAlgn="base" hangingPunct="0">
        <a:spcBef>
          <a:spcPct val="0"/>
        </a:spcBef>
        <a:spcAft>
          <a:spcPct val="10000"/>
        </a:spcAft>
        <a:buClr>
          <a:srgbClr val="1B5527"/>
        </a:buClr>
        <a:buSzPct val="110000"/>
        <a:buFont typeface="Arial" pitchFamily="34" charset="0"/>
        <a:buChar char="–"/>
        <a:defRPr sz="1600">
          <a:solidFill>
            <a:schemeClr val="tx1"/>
          </a:solidFill>
          <a:latin typeface="+mn-lt"/>
        </a:defRPr>
      </a:lvl3pPr>
      <a:lvl4pPr marL="1257300" indent="-228600" algn="l" rtl="0" eaLnBrk="0" fontAlgn="base" hangingPunct="0">
        <a:spcBef>
          <a:spcPct val="0"/>
        </a:spcBef>
        <a:spcAft>
          <a:spcPct val="10000"/>
        </a:spcAft>
        <a:buClr>
          <a:srgbClr val="1B5527"/>
        </a:buClr>
        <a:buChar char="•"/>
        <a:defRPr sz="1400">
          <a:solidFill>
            <a:schemeClr val="tx1"/>
          </a:solidFill>
          <a:latin typeface="+mn-lt"/>
        </a:defRPr>
      </a:lvl4pPr>
      <a:lvl5pPr marL="1600200" indent="-228600" algn="l" rtl="0" eaLnBrk="0" fontAlgn="base" hangingPunct="0">
        <a:spcBef>
          <a:spcPct val="0"/>
        </a:spcBef>
        <a:spcAft>
          <a:spcPct val="10000"/>
        </a:spcAft>
        <a:buClr>
          <a:srgbClr val="1B5527"/>
        </a:buClr>
        <a:buChar char="»"/>
        <a:defRPr sz="1200">
          <a:solidFill>
            <a:schemeClr val="tx1"/>
          </a:solidFill>
          <a:latin typeface="+mn-lt"/>
        </a:defRPr>
      </a:lvl5pPr>
      <a:lvl6pPr marL="2057400" indent="-228600" algn="l" rtl="0" fontAlgn="base">
        <a:spcBef>
          <a:spcPct val="0"/>
        </a:spcBef>
        <a:spcAft>
          <a:spcPct val="10000"/>
        </a:spcAft>
        <a:buClr>
          <a:srgbClr val="1B5527"/>
        </a:buClr>
        <a:buChar char="»"/>
        <a:defRPr sz="1200">
          <a:solidFill>
            <a:schemeClr val="tx1"/>
          </a:solidFill>
          <a:latin typeface="+mn-lt"/>
        </a:defRPr>
      </a:lvl6pPr>
      <a:lvl7pPr marL="2514600" indent="-228600" algn="l" rtl="0" fontAlgn="base">
        <a:spcBef>
          <a:spcPct val="0"/>
        </a:spcBef>
        <a:spcAft>
          <a:spcPct val="10000"/>
        </a:spcAft>
        <a:buClr>
          <a:srgbClr val="1B5527"/>
        </a:buClr>
        <a:buChar char="»"/>
        <a:defRPr sz="1200">
          <a:solidFill>
            <a:schemeClr val="tx1"/>
          </a:solidFill>
          <a:latin typeface="+mn-lt"/>
        </a:defRPr>
      </a:lvl7pPr>
      <a:lvl8pPr marL="2971800" indent="-228600" algn="l" rtl="0" fontAlgn="base">
        <a:spcBef>
          <a:spcPct val="0"/>
        </a:spcBef>
        <a:spcAft>
          <a:spcPct val="10000"/>
        </a:spcAft>
        <a:buClr>
          <a:srgbClr val="1B5527"/>
        </a:buClr>
        <a:buChar char="»"/>
        <a:defRPr sz="1200">
          <a:solidFill>
            <a:schemeClr val="tx1"/>
          </a:solidFill>
          <a:latin typeface="+mn-lt"/>
        </a:defRPr>
      </a:lvl8pPr>
      <a:lvl9pPr marL="3429000" indent="-228600" algn="l" rtl="0" fontAlgn="base">
        <a:spcBef>
          <a:spcPct val="0"/>
        </a:spcBef>
        <a:spcAft>
          <a:spcPct val="10000"/>
        </a:spcAft>
        <a:buClr>
          <a:srgbClr val="1B5527"/>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science.energy.gov/sc-2/presentations-and-testimon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hyperlink" Target="http://science.energy.gov/bes/efrc/"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066800" y="3869267"/>
            <a:ext cx="7010400" cy="1752600"/>
          </a:xfrm>
        </p:spPr>
        <p:txBody>
          <a:bodyPr/>
          <a:lstStyle/>
          <a:p>
            <a:pPr>
              <a:spcBef>
                <a:spcPts val="0"/>
              </a:spcBef>
            </a:pPr>
            <a:r>
              <a:rPr lang="en-US" sz="1600" dirty="0" smtClean="0">
                <a:solidFill>
                  <a:schemeClr val="tx1"/>
                </a:solidFill>
              </a:rPr>
              <a:t>Committee on Science, Engineering, and Public Policy</a:t>
            </a:r>
          </a:p>
          <a:p>
            <a:pPr>
              <a:spcBef>
                <a:spcPts val="0"/>
              </a:spcBef>
            </a:pPr>
            <a:r>
              <a:rPr lang="en-US" sz="1600" dirty="0" smtClean="0">
                <a:solidFill>
                  <a:schemeClr val="tx1"/>
                </a:solidFill>
              </a:rPr>
              <a:t>The National Academies</a:t>
            </a:r>
          </a:p>
          <a:p>
            <a:pPr>
              <a:spcBef>
                <a:spcPts val="0"/>
              </a:spcBef>
            </a:pPr>
            <a:r>
              <a:rPr lang="en-US" sz="1600" dirty="0" smtClean="0">
                <a:solidFill>
                  <a:schemeClr val="tx1"/>
                </a:solidFill>
              </a:rPr>
              <a:t>September 10, 2012</a:t>
            </a:r>
          </a:p>
        </p:txBody>
      </p:sp>
      <p:sp>
        <p:nvSpPr>
          <p:cNvPr id="2" name="Title 1"/>
          <p:cNvSpPr>
            <a:spLocks noGrp="1"/>
          </p:cNvSpPr>
          <p:nvPr>
            <p:ph type="title"/>
          </p:nvPr>
        </p:nvSpPr>
        <p:spPr>
          <a:xfrm>
            <a:off x="457200" y="2015067"/>
            <a:ext cx="8229600" cy="1143000"/>
          </a:xfrm>
        </p:spPr>
        <p:txBody>
          <a:bodyPr>
            <a:normAutofit/>
          </a:bodyPr>
          <a:lstStyle/>
          <a:p>
            <a:r>
              <a:rPr lang="en-US" sz="3600" dirty="0" smtClean="0">
                <a:solidFill>
                  <a:srgbClr val="106636"/>
                </a:solidFill>
                <a:latin typeface="+mn-lt"/>
                <a:cs typeface="Arial" pitchFamily="34" charset="0"/>
              </a:rPr>
              <a:t>DOE’s Energy Innovation Hubs</a:t>
            </a:r>
            <a:br>
              <a:rPr lang="en-US" sz="3600" dirty="0" smtClean="0">
                <a:solidFill>
                  <a:srgbClr val="106636"/>
                </a:solidFill>
                <a:latin typeface="+mn-lt"/>
                <a:cs typeface="Arial" pitchFamily="34" charset="0"/>
              </a:rPr>
            </a:br>
            <a:r>
              <a:rPr lang="en-US" sz="2800" b="0" i="1" dirty="0" smtClean="0">
                <a:solidFill>
                  <a:srgbClr val="106636"/>
                </a:solidFill>
                <a:latin typeface="+mn-lt"/>
              </a:rPr>
              <a:t>Origins, </a:t>
            </a:r>
            <a:r>
              <a:rPr lang="en-US" sz="2800" b="0" i="1" dirty="0">
                <a:solidFill>
                  <a:srgbClr val="106636"/>
                </a:solidFill>
                <a:latin typeface="+mn-lt"/>
              </a:rPr>
              <a:t>c</a:t>
            </a:r>
            <a:r>
              <a:rPr lang="en-US" sz="2800" b="0" i="1" dirty="0" smtClean="0">
                <a:solidFill>
                  <a:srgbClr val="106636"/>
                </a:solidFill>
                <a:latin typeface="+mn-lt"/>
              </a:rPr>
              <a:t>haracteristics, reflections</a:t>
            </a:r>
            <a:endParaRPr lang="en-US" b="0" i="1" dirty="0">
              <a:latin typeface="+mn-lt"/>
            </a:endParaRPr>
          </a:p>
        </p:txBody>
      </p:sp>
      <p:sp>
        <p:nvSpPr>
          <p:cNvPr id="5" name="Rectangle 4"/>
          <p:cNvSpPr>
            <a:spLocks noChangeArrowheads="1"/>
          </p:cNvSpPr>
          <p:nvPr/>
        </p:nvSpPr>
        <p:spPr bwMode="auto">
          <a:xfrm>
            <a:off x="677449" y="5851571"/>
            <a:ext cx="7792278" cy="951030"/>
          </a:xfrm>
          <a:prstGeom prst="rect">
            <a:avLst/>
          </a:prstGeom>
          <a:noFill/>
          <a:ln w="9525">
            <a:noFill/>
            <a:miter lim="800000"/>
            <a:headEnd/>
            <a:tailEnd/>
          </a:ln>
        </p:spPr>
        <p:txBody>
          <a:bodyPr wrap="square">
            <a:spAutoFit/>
          </a:bodyPr>
          <a:lstStyle/>
          <a:p>
            <a:pPr algn="ctr">
              <a:lnSpc>
                <a:spcPct val="90000"/>
              </a:lnSpc>
              <a:spcBef>
                <a:spcPts val="0"/>
              </a:spcBef>
            </a:pPr>
            <a:r>
              <a:rPr lang="en-US" sz="1600" dirty="0">
                <a:latin typeface="Arial" pitchFamily="34" charset="0"/>
                <a:cs typeface="Arial" pitchFamily="34" charset="0"/>
              </a:rPr>
              <a:t>Dr. Patricia M. Dehmer</a:t>
            </a:r>
            <a:br>
              <a:rPr lang="en-US" sz="1600" dirty="0">
                <a:latin typeface="Arial" pitchFamily="34" charset="0"/>
                <a:cs typeface="Arial" pitchFamily="34" charset="0"/>
              </a:rPr>
            </a:br>
            <a:r>
              <a:rPr lang="en-US" sz="1600" dirty="0">
                <a:latin typeface="Arial" pitchFamily="34" charset="0"/>
                <a:cs typeface="Arial" pitchFamily="34" charset="0"/>
              </a:rPr>
              <a:t>Deputy Director for Science Programs</a:t>
            </a:r>
          </a:p>
          <a:p>
            <a:pPr algn="ctr">
              <a:lnSpc>
                <a:spcPct val="90000"/>
              </a:lnSpc>
              <a:spcBef>
                <a:spcPts val="0"/>
              </a:spcBef>
            </a:pPr>
            <a:r>
              <a:rPr lang="en-US" sz="1600" dirty="0">
                <a:latin typeface="Arial" pitchFamily="34" charset="0"/>
                <a:cs typeface="Arial" pitchFamily="34" charset="0"/>
              </a:rPr>
              <a:t>Office of Science, U.S. Department of </a:t>
            </a:r>
            <a:r>
              <a:rPr lang="en-US" sz="1600" dirty="0" smtClean="0">
                <a:latin typeface="Arial" pitchFamily="34" charset="0"/>
                <a:cs typeface="Arial" pitchFamily="34" charset="0"/>
              </a:rPr>
              <a:t>Energy</a:t>
            </a:r>
            <a:endParaRPr lang="en-US" dirty="0" smtClean="0">
              <a:latin typeface="Arial" pitchFamily="34" charset="0"/>
              <a:cs typeface="Arial" pitchFamily="34" charset="0"/>
            </a:endParaRPr>
          </a:p>
          <a:p>
            <a:pPr algn="ctr">
              <a:lnSpc>
                <a:spcPct val="90000"/>
              </a:lnSpc>
              <a:spcBef>
                <a:spcPts val="0"/>
              </a:spcBef>
            </a:pPr>
            <a:r>
              <a:rPr lang="en-US" sz="1200" dirty="0" smtClean="0">
                <a:latin typeface="Arial" pitchFamily="34" charset="0"/>
                <a:cs typeface="Arial" pitchFamily="34" charset="0"/>
                <a:hlinkClick r:id="rId2"/>
              </a:rPr>
              <a:t>http://www.science.energy.gov/sc-2/presentations-and-testimony/</a:t>
            </a:r>
            <a:r>
              <a:rPr lang="en-US" sz="1200" dirty="0" smtClean="0">
                <a:latin typeface="Arial" pitchFamily="34" charset="0"/>
                <a:cs typeface="Arial" pitchFamily="34" charset="0"/>
              </a:rPr>
              <a:t> </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3457" y="1318139"/>
            <a:ext cx="7397086" cy="4102000"/>
          </a:xfrm>
        </p:spPr>
        <p:txBody>
          <a:bodyPr>
            <a:normAutofit/>
          </a:bodyPr>
          <a:lstStyle/>
          <a:p>
            <a:pPr marL="231775" indent="-231775">
              <a:lnSpc>
                <a:spcPct val="114000"/>
              </a:lnSpc>
              <a:spcBef>
                <a:spcPts val="0"/>
              </a:spcBef>
              <a:spcAft>
                <a:spcPts val="1800"/>
              </a:spcAft>
              <a:buFont typeface="Wingdings" pitchFamily="2" charset="2"/>
              <a:buChar char="§"/>
            </a:pPr>
            <a:r>
              <a:rPr lang="en-US" sz="1800" dirty="0" smtClean="0">
                <a:solidFill>
                  <a:schemeClr val="tx1"/>
                </a:solidFill>
                <a:latin typeface="Arial" pitchFamily="34" charset="0"/>
              </a:rPr>
              <a:t>325 peer-reviewed publications and 119 items of intellectual property (invention disclosures, licenses, patent filings, and patents)</a:t>
            </a:r>
          </a:p>
          <a:p>
            <a:pPr marL="231775" indent="-231775">
              <a:lnSpc>
                <a:spcPct val="114000"/>
              </a:lnSpc>
              <a:spcBef>
                <a:spcPts val="0"/>
              </a:spcBef>
              <a:spcAft>
                <a:spcPts val="1800"/>
              </a:spcAft>
              <a:buFont typeface="Wingdings" pitchFamily="2" charset="2"/>
              <a:buChar char="§"/>
            </a:pPr>
            <a:r>
              <a:rPr lang="en-US" sz="1800" dirty="0" smtClean="0">
                <a:solidFill>
                  <a:schemeClr val="tx1"/>
                </a:solidFill>
                <a:latin typeface="Arial" pitchFamily="34" charset="0"/>
              </a:rPr>
              <a:t>Improvements in plant feedstocks, methods of deconstructing lignocellulose, and microbial synthesis of fuels, including “drop-in” green hydrocarbon substitutes for gasoline, diesel, and precursor to jet fuel – also many new basic insights and new “enabling technologies” for biology</a:t>
            </a:r>
          </a:p>
          <a:p>
            <a:pPr marL="231775" indent="-231775">
              <a:lnSpc>
                <a:spcPct val="114000"/>
              </a:lnSpc>
              <a:spcBef>
                <a:spcPts val="0"/>
              </a:spcBef>
              <a:spcAft>
                <a:spcPts val="1800"/>
              </a:spcAft>
              <a:buFont typeface="Wingdings" pitchFamily="2" charset="2"/>
              <a:buChar char="§"/>
            </a:pPr>
            <a:r>
              <a:rPr lang="en-US" sz="1800" dirty="0" smtClean="0">
                <a:solidFill>
                  <a:schemeClr val="tx1"/>
                </a:solidFill>
                <a:latin typeface="Arial" pitchFamily="34" charset="0"/>
              </a:rPr>
              <a:t>BRCs continue basic research and have begun to move technologies toward commercial scale-up, using, among other means, the DOE/EERE-funded Advanced Biofuel Process Demonstration Unit at LBNL.</a:t>
            </a:r>
            <a:endParaRPr lang="en-US" sz="1800" dirty="0">
              <a:solidFill>
                <a:schemeClr val="tx1"/>
              </a:solidFill>
              <a:latin typeface="Arial" pitchFamily="34" charset="0"/>
            </a:endParaRPr>
          </a:p>
        </p:txBody>
      </p:sp>
      <p:sp>
        <p:nvSpPr>
          <p:cNvPr id="3" name="Title 2"/>
          <p:cNvSpPr>
            <a:spLocks noGrp="1"/>
          </p:cNvSpPr>
          <p:nvPr>
            <p:ph type="title"/>
          </p:nvPr>
        </p:nvSpPr>
        <p:spPr/>
        <p:txBody>
          <a:bodyPr/>
          <a:lstStyle/>
          <a:p>
            <a:pPr>
              <a:lnSpc>
                <a:spcPct val="90000"/>
              </a:lnSpc>
            </a:pPr>
            <a:r>
              <a:rPr lang="en-US" sz="2400" dirty="0" smtClean="0">
                <a:latin typeface="Arial" pitchFamily="34" charset="0"/>
              </a:rPr>
              <a:t>BRC Outputs</a:t>
            </a:r>
            <a:br>
              <a:rPr lang="en-US" sz="2400" dirty="0" smtClean="0">
                <a:latin typeface="Arial" pitchFamily="34" charset="0"/>
              </a:rPr>
            </a:br>
            <a:r>
              <a:rPr lang="en-US" sz="1800" dirty="0" smtClean="0">
                <a:latin typeface="Arial" pitchFamily="34" charset="0"/>
              </a:rPr>
              <a:t>First four years</a:t>
            </a:r>
            <a:endParaRPr lang="en-US" sz="1800" dirty="0">
              <a:latin typeface="Arial" pitchFamily="34" charset="0"/>
            </a:endParaRPr>
          </a:p>
        </p:txBody>
      </p:sp>
      <p:sp>
        <p:nvSpPr>
          <p:cNvPr id="5" name="Footer Placeholder 4"/>
          <p:cNvSpPr>
            <a:spLocks noGrp="1"/>
          </p:cNvSpPr>
          <p:nvPr>
            <p:ph type="ftr" sz="quarter" idx="12"/>
          </p:nvPr>
        </p:nvSpPr>
        <p:spPr/>
        <p:txBody>
          <a:bodyPr/>
          <a:lstStyle/>
          <a:p>
            <a:endParaRPr lang="en-US"/>
          </a:p>
        </p:txBody>
      </p:sp>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10</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5" y="1950493"/>
            <a:ext cx="8734570" cy="2677656"/>
          </a:xfrm>
        </p:spPr>
        <p:txBody>
          <a:bodyPr wrap="square">
            <a:spAutoFit/>
          </a:bodyPr>
          <a:lstStyle/>
          <a:p>
            <a:pPr marL="0" indent="0" algn="ctr">
              <a:spcBef>
                <a:spcPts val="0"/>
              </a:spcBef>
              <a:buNone/>
            </a:pPr>
            <a:r>
              <a:rPr lang="en-US" sz="3600" dirty="0" smtClean="0">
                <a:latin typeface="Arial" pitchFamily="34" charset="0"/>
              </a:rPr>
              <a:t>Energy Frontier Research Centers (EFRCs)</a:t>
            </a:r>
          </a:p>
          <a:p>
            <a:pPr marL="0" indent="0" algn="ctr">
              <a:spcBef>
                <a:spcPts val="0"/>
              </a:spcBef>
              <a:buNone/>
            </a:pPr>
            <a:r>
              <a:rPr lang="en-US" sz="1200" b="1" dirty="0" smtClean="0">
                <a:latin typeface="Arial" pitchFamily="34" charset="0"/>
              </a:rPr>
              <a:t> </a:t>
            </a:r>
            <a:r>
              <a:rPr lang="en-US" sz="3200" b="1" dirty="0" smtClean="0">
                <a:latin typeface="Arial" pitchFamily="34" charset="0"/>
              </a:rPr>
              <a:t/>
            </a:r>
            <a:br>
              <a:rPr lang="en-US" sz="3200" b="1" dirty="0" smtClean="0">
                <a:latin typeface="Arial" pitchFamily="34" charset="0"/>
              </a:rPr>
            </a:br>
            <a:r>
              <a:rPr lang="en-US" sz="2800" dirty="0" smtClean="0">
                <a:latin typeface="Arial" pitchFamily="34" charset="0"/>
              </a:rPr>
              <a:t>After the BRCs, </a:t>
            </a:r>
            <a:br>
              <a:rPr lang="en-US" sz="2800" dirty="0" smtClean="0">
                <a:latin typeface="Arial" pitchFamily="34" charset="0"/>
              </a:rPr>
            </a:br>
            <a:r>
              <a:rPr lang="en-US" sz="2800" dirty="0" smtClean="0">
                <a:latin typeface="Arial" pitchFamily="34" charset="0"/>
              </a:rPr>
              <a:t>but still before the Hubs,</a:t>
            </a:r>
            <a:br>
              <a:rPr lang="en-US" sz="2800" dirty="0" smtClean="0">
                <a:latin typeface="Arial" pitchFamily="34" charset="0"/>
              </a:rPr>
            </a:br>
            <a:r>
              <a:rPr lang="en-US" sz="2800" dirty="0" smtClean="0">
                <a:latin typeface="Arial" pitchFamily="34" charset="0"/>
              </a:rPr>
              <a:t> came the EFRCs</a:t>
            </a:r>
            <a:endParaRPr lang="en-US" sz="28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11</a:t>
            </a:fld>
            <a:endParaRPr lang="en-US" sz="1000" dirty="0" smtClean="0">
              <a:solidFill>
                <a:schemeClr val="tx1"/>
              </a:solidFill>
              <a:latin typeface="Arial" charset="0"/>
              <a:cs typeface="Arial" charset="0"/>
            </a:endParaRPr>
          </a:p>
        </p:txBody>
      </p:sp>
    </p:spTree>
    <p:extLst>
      <p:ext uri="{BB962C8B-B14F-4D97-AF65-F5344CB8AC3E}">
        <p14:creationId xmlns="" xmlns:p14="http://schemas.microsoft.com/office/powerpoint/2010/main" val="857439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524642" y="877121"/>
            <a:ext cx="6180513" cy="1418281"/>
            <a:chOff x="2524642" y="833053"/>
            <a:chExt cx="6180513" cy="1418281"/>
          </a:xfrm>
        </p:grpSpPr>
        <p:pic>
          <p:nvPicPr>
            <p:cNvPr id="67587" name="Picture 3" descr="BES_H_Cover8-03"/>
            <p:cNvPicPr preferRelativeResize="0">
              <a:picLocks noChangeAspect="1" noChangeArrowheads="1"/>
            </p:cNvPicPr>
            <p:nvPr/>
          </p:nvPicPr>
          <p:blipFill>
            <a:blip r:embed="rId3" cstate="print"/>
            <a:srcRect/>
            <a:stretch>
              <a:fillRect/>
            </a:stretch>
          </p:blipFill>
          <p:spPr bwMode="auto">
            <a:xfrm>
              <a:off x="2524642" y="833053"/>
              <a:ext cx="1097280" cy="1418278"/>
            </a:xfrm>
            <a:prstGeom prst="rect">
              <a:avLst/>
            </a:prstGeom>
            <a:noFill/>
            <a:ln w="28575">
              <a:solidFill>
                <a:srgbClr val="FF0000"/>
              </a:solidFill>
              <a:miter lim="800000"/>
              <a:headEnd/>
              <a:tailEnd/>
            </a:ln>
          </p:spPr>
        </p:pic>
        <p:pic>
          <p:nvPicPr>
            <p:cNvPr id="67588" name="Picture 4"/>
            <p:cNvPicPr preferRelativeResize="0">
              <a:picLocks noChangeAspect="1" noChangeArrowheads="1"/>
            </p:cNvPicPr>
            <p:nvPr/>
          </p:nvPicPr>
          <p:blipFill>
            <a:blip r:embed="rId4" cstate="print"/>
            <a:srcRect/>
            <a:stretch>
              <a:fillRect/>
            </a:stretch>
          </p:blipFill>
          <p:spPr bwMode="auto">
            <a:xfrm>
              <a:off x="3795450" y="833053"/>
              <a:ext cx="1097280" cy="1418278"/>
            </a:xfrm>
            <a:prstGeom prst="rect">
              <a:avLst/>
            </a:prstGeom>
            <a:noFill/>
            <a:ln w="28575">
              <a:solidFill>
                <a:srgbClr val="FF0000"/>
              </a:solidFill>
              <a:miter lim="800000"/>
              <a:headEnd/>
              <a:tailEnd/>
            </a:ln>
          </p:spPr>
        </p:pic>
        <p:pic>
          <p:nvPicPr>
            <p:cNvPr id="67589" name="Picture 5"/>
            <p:cNvPicPr preferRelativeResize="0">
              <a:picLocks noChangeAspect="1" noChangeArrowheads="1"/>
            </p:cNvPicPr>
            <p:nvPr/>
          </p:nvPicPr>
          <p:blipFill>
            <a:blip r:embed="rId5" cstate="print">
              <a:lum bright="-10000" contrast="20000"/>
            </a:blip>
            <a:srcRect/>
            <a:stretch>
              <a:fillRect/>
            </a:stretch>
          </p:blipFill>
          <p:spPr bwMode="auto">
            <a:xfrm>
              <a:off x="6337066" y="833053"/>
              <a:ext cx="1097280" cy="1418278"/>
            </a:xfrm>
            <a:prstGeom prst="rect">
              <a:avLst/>
            </a:prstGeom>
            <a:noFill/>
            <a:ln w="28575">
              <a:solidFill>
                <a:srgbClr val="FF0000"/>
              </a:solidFill>
              <a:miter lim="800000"/>
              <a:headEnd/>
              <a:tailEnd/>
            </a:ln>
          </p:spPr>
        </p:pic>
        <p:pic>
          <p:nvPicPr>
            <p:cNvPr id="67590" name="Picture 6"/>
            <p:cNvPicPr preferRelativeResize="0">
              <a:picLocks noChangeAspect="1" noChangeArrowheads="1"/>
            </p:cNvPicPr>
            <p:nvPr/>
          </p:nvPicPr>
          <p:blipFill>
            <a:blip r:embed="rId6" cstate="print"/>
            <a:srcRect/>
            <a:stretch>
              <a:fillRect/>
            </a:stretch>
          </p:blipFill>
          <p:spPr bwMode="auto">
            <a:xfrm>
              <a:off x="7607875" y="833053"/>
              <a:ext cx="1097280" cy="1418281"/>
            </a:xfrm>
            <a:prstGeom prst="rect">
              <a:avLst/>
            </a:prstGeom>
            <a:noFill/>
            <a:ln w="28575">
              <a:solidFill>
                <a:srgbClr val="FF0000"/>
              </a:solidFill>
              <a:miter lim="800000"/>
              <a:headEnd/>
              <a:tailEnd/>
            </a:ln>
          </p:spPr>
        </p:pic>
        <p:pic>
          <p:nvPicPr>
            <p:cNvPr id="67596" name="Picture 12" descr="Cover_921"/>
            <p:cNvPicPr preferRelativeResize="0">
              <a:picLocks noChangeAspect="1" noChangeArrowheads="1"/>
            </p:cNvPicPr>
            <p:nvPr/>
          </p:nvPicPr>
          <p:blipFill>
            <a:blip r:embed="rId7" cstate="print"/>
            <a:srcRect/>
            <a:stretch>
              <a:fillRect/>
            </a:stretch>
          </p:blipFill>
          <p:spPr bwMode="auto">
            <a:xfrm>
              <a:off x="5066258" y="833053"/>
              <a:ext cx="1097280" cy="1418278"/>
            </a:xfrm>
            <a:prstGeom prst="rect">
              <a:avLst/>
            </a:prstGeom>
            <a:noFill/>
            <a:ln w="28575">
              <a:solidFill>
                <a:srgbClr val="FF0000"/>
              </a:solidFill>
              <a:miter lim="800000"/>
              <a:headEnd/>
              <a:tailEnd/>
            </a:ln>
          </p:spPr>
        </p:pic>
      </p:grpSp>
      <p:pic>
        <p:nvPicPr>
          <p:cNvPr id="67598" name="Picture 14"/>
          <p:cNvPicPr preferRelativeResize="0">
            <a:picLocks noGrp="1" noChangeAspect="1" noChangeArrowheads="1"/>
          </p:cNvPicPr>
          <p:nvPr>
            <p:ph sz="half" idx="1"/>
          </p:nvPr>
        </p:nvPicPr>
        <p:blipFill>
          <a:blip r:embed="rId8" cstate="print"/>
          <a:srcRect/>
          <a:stretch>
            <a:fillRect/>
          </a:stretch>
        </p:blipFill>
        <p:spPr bwMode="auto">
          <a:xfrm>
            <a:off x="608824" y="1041864"/>
            <a:ext cx="1457614" cy="1780335"/>
          </a:xfrm>
          <a:noFill/>
          <a:ln>
            <a:miter lim="800000"/>
            <a:headEnd/>
            <a:tailEnd/>
          </a:ln>
        </p:spPr>
      </p:pic>
      <p:sp>
        <p:nvSpPr>
          <p:cNvPr id="31" name="Rectangle 2"/>
          <p:cNvSpPr>
            <a:spLocks noGrp="1" noChangeArrowheads="1"/>
          </p:cNvSpPr>
          <p:nvPr>
            <p:ph type="title"/>
          </p:nvPr>
        </p:nvSpPr>
        <p:spPr bwMode="auto">
          <a:xfrm>
            <a:off x="0" y="60585"/>
            <a:ext cx="9144000" cy="598714"/>
          </a:xfrm>
          <a:noFill/>
          <a:ln w="9525">
            <a:noFill/>
            <a:miter lim="800000"/>
            <a:headEnd/>
            <a:tailEnd/>
          </a:ln>
        </p:spPr>
        <p:txBody>
          <a:bodyPr vert="horz" wrap="square" lIns="91429" tIns="45714" rIns="91429" bIns="45714" numCol="1" anchor="ctr" anchorCtr="0" compatLnSpc="1">
            <a:prstTxWarp prst="textNoShape">
              <a:avLst/>
            </a:prstTxWarp>
          </a:bodyPr>
          <a:lstStyle/>
          <a:p>
            <a:pPr defTabSz="820487" eaLnBrk="1" hangingPunct="1">
              <a:lnSpc>
                <a:spcPct val="90000"/>
              </a:lnSpc>
            </a:pPr>
            <a:r>
              <a:rPr lang="en-US" sz="2400" dirty="0" smtClean="0">
                <a:latin typeface="Arial" charset="0"/>
                <a:cs typeface="Arial" charset="0"/>
              </a:rPr>
              <a:t>“Basic Research Needs” + </a:t>
            </a:r>
            <a:br>
              <a:rPr lang="en-US" sz="2400" dirty="0" smtClean="0">
                <a:latin typeface="Arial" charset="0"/>
                <a:cs typeface="Arial" charset="0"/>
              </a:rPr>
            </a:br>
            <a:r>
              <a:rPr lang="en-US" sz="2400" dirty="0" smtClean="0">
                <a:latin typeface="Arial" charset="0"/>
                <a:cs typeface="Arial" charset="0"/>
              </a:rPr>
              <a:t>“Grand Challenges for Science and the Imagination”</a:t>
            </a:r>
            <a:endParaRPr lang="en-US" sz="2400" dirty="0">
              <a:latin typeface="Arial" charset="0"/>
              <a:cs typeface="Arial" charset="0"/>
            </a:endParaRPr>
          </a:p>
        </p:txBody>
      </p:sp>
      <p:pic>
        <p:nvPicPr>
          <p:cNvPr id="19" name="Picture 4" descr="GC_xlg"/>
          <p:cNvPicPr>
            <a:picLocks noChangeAspect="1" noChangeArrowheads="1"/>
          </p:cNvPicPr>
          <p:nvPr/>
        </p:nvPicPr>
        <p:blipFill>
          <a:blip r:embed="rId9" cstate="print"/>
          <a:srcRect/>
          <a:stretch>
            <a:fillRect/>
          </a:stretch>
        </p:blipFill>
        <p:spPr bwMode="auto">
          <a:xfrm>
            <a:off x="660686" y="3933021"/>
            <a:ext cx="1353890" cy="1751683"/>
          </a:xfrm>
          <a:prstGeom prst="rect">
            <a:avLst/>
          </a:prstGeom>
          <a:noFill/>
        </p:spPr>
      </p:pic>
      <p:sp>
        <p:nvSpPr>
          <p:cNvPr id="20" name="TextBox 19"/>
          <p:cNvSpPr txBox="1"/>
          <p:nvPr/>
        </p:nvSpPr>
        <p:spPr>
          <a:xfrm>
            <a:off x="159026" y="2897437"/>
            <a:ext cx="2297735" cy="430887"/>
          </a:xfrm>
          <a:prstGeom prst="rect">
            <a:avLst/>
          </a:prstGeom>
          <a:noFill/>
        </p:spPr>
        <p:txBody>
          <a:bodyPr wrap="square" rtlCol="0">
            <a:spAutoFit/>
          </a:bodyPr>
          <a:lstStyle/>
          <a:p>
            <a:pPr algn="ctr"/>
            <a:r>
              <a:rPr lang="en-US" sz="1100" b="1" i="1" dirty="0" smtClean="0">
                <a:latin typeface="Arial Narrow" pitchFamily="34" charset="0"/>
                <a:cs typeface="Arial" pitchFamily="34" charset="0"/>
              </a:rPr>
              <a:t>Basic Research Needs to Assure a Secure Energy Future, 2002</a:t>
            </a:r>
            <a:endParaRPr lang="en-US" sz="1100" b="1" i="1" dirty="0">
              <a:latin typeface="Arial Narrow" pitchFamily="34" charset="0"/>
              <a:cs typeface="Arial" pitchFamily="34" charset="0"/>
            </a:endParaRPr>
          </a:p>
        </p:txBody>
      </p:sp>
      <p:sp>
        <p:nvSpPr>
          <p:cNvPr id="21" name="TextBox 20"/>
          <p:cNvSpPr txBox="1"/>
          <p:nvPr/>
        </p:nvSpPr>
        <p:spPr>
          <a:xfrm>
            <a:off x="-331303" y="5746734"/>
            <a:ext cx="3485325" cy="430887"/>
          </a:xfrm>
          <a:prstGeom prst="rect">
            <a:avLst/>
          </a:prstGeom>
          <a:noFill/>
        </p:spPr>
        <p:txBody>
          <a:bodyPr wrap="square" rtlCol="0">
            <a:spAutoFit/>
          </a:bodyPr>
          <a:lstStyle/>
          <a:p>
            <a:pPr algn="ctr"/>
            <a:r>
              <a:rPr lang="en-US" sz="1100" b="1" i="1" dirty="0" smtClean="0">
                <a:latin typeface="Arial Narrow" pitchFamily="34" charset="0"/>
                <a:cs typeface="Arial" pitchFamily="34" charset="0"/>
              </a:rPr>
              <a:t>Directing Matter and Energy: Five </a:t>
            </a:r>
            <a:br>
              <a:rPr lang="en-US" sz="1100" b="1" i="1" dirty="0" smtClean="0">
                <a:latin typeface="Arial Narrow" pitchFamily="34" charset="0"/>
                <a:cs typeface="Arial" pitchFamily="34" charset="0"/>
              </a:rPr>
            </a:br>
            <a:r>
              <a:rPr lang="en-US" sz="1100" b="1" i="1" dirty="0" smtClean="0">
                <a:latin typeface="Arial Narrow" pitchFamily="34" charset="0"/>
                <a:cs typeface="Arial" pitchFamily="34" charset="0"/>
              </a:rPr>
              <a:t>Challenges for Science and the Imagination, 2007</a:t>
            </a:r>
            <a:endParaRPr lang="en-US" sz="1100" b="1" i="1" dirty="0">
              <a:latin typeface="Arial Narrow" pitchFamily="34" charset="0"/>
              <a:cs typeface="Arial" pitchFamily="34" charset="0"/>
            </a:endParaRPr>
          </a:p>
        </p:txBody>
      </p:sp>
      <p:sp>
        <p:nvSpPr>
          <p:cNvPr id="22" name="Rectangle 5"/>
          <p:cNvSpPr>
            <a:spLocks noChangeArrowheads="1"/>
          </p:cNvSpPr>
          <p:nvPr/>
        </p:nvSpPr>
        <p:spPr bwMode="auto">
          <a:xfrm>
            <a:off x="2293904" y="4004057"/>
            <a:ext cx="6775372" cy="1938492"/>
          </a:xfrm>
          <a:prstGeom prst="rect">
            <a:avLst/>
          </a:prstGeom>
          <a:noFill/>
          <a:ln w="9525" algn="ctr">
            <a:noFill/>
            <a:miter lim="800000"/>
            <a:headEnd/>
            <a:tailEnd/>
          </a:ln>
          <a:effectLst/>
        </p:spPr>
        <p:txBody>
          <a:bodyPr wrap="square" lIns="82048" tIns="82048" rIns="82048" bIns="82048" anchor="ctr">
            <a:spAutoFit/>
          </a:bodyPr>
          <a:lstStyle/>
          <a:p>
            <a:pPr marL="209526" indent="-209526" defTabSz="820642">
              <a:lnSpc>
                <a:spcPct val="90000"/>
              </a:lnSpc>
              <a:buFont typeface="Wingdings" pitchFamily="2" charset="2"/>
              <a:buChar char="§"/>
            </a:pPr>
            <a:r>
              <a:rPr lang="en-US" sz="1600" dirty="0" smtClean="0">
                <a:cs typeface="Arial" pitchFamily="34" charset="0"/>
              </a:rPr>
              <a:t>Synthesize, atom by atom, new forms of matter with tailored properties</a:t>
            </a:r>
            <a:endParaRPr lang="en-US" sz="1600" i="1" dirty="0" smtClean="0">
              <a:cs typeface="Arial" pitchFamily="34" charset="0"/>
            </a:endParaRPr>
          </a:p>
          <a:p>
            <a:pPr marL="209526" indent="-209526" defTabSz="820642">
              <a:lnSpc>
                <a:spcPct val="90000"/>
              </a:lnSpc>
              <a:buFont typeface="Wingdings" pitchFamily="2" charset="2"/>
              <a:buChar char="§"/>
            </a:pPr>
            <a:r>
              <a:rPr lang="en-US" sz="1600" dirty="0" smtClean="0">
                <a:cs typeface="Arial" pitchFamily="34" charset="0"/>
              </a:rPr>
              <a:t>Synthesize man-made </a:t>
            </a:r>
            <a:r>
              <a:rPr lang="en-US" sz="1600" dirty="0" err="1" smtClean="0">
                <a:cs typeface="Arial" pitchFamily="34" charset="0"/>
              </a:rPr>
              <a:t>nanoscale</a:t>
            </a:r>
            <a:r>
              <a:rPr lang="en-US" sz="1600" dirty="0" smtClean="0">
                <a:cs typeface="Arial" pitchFamily="34" charset="0"/>
              </a:rPr>
              <a:t> objects with capabilities rivaling those of living things</a:t>
            </a:r>
            <a:endParaRPr lang="en-US" sz="1600" i="1" dirty="0" smtClean="0">
              <a:cs typeface="Arial" pitchFamily="34" charset="0"/>
            </a:endParaRPr>
          </a:p>
          <a:p>
            <a:pPr marL="209526" indent="-209526" defTabSz="820642">
              <a:lnSpc>
                <a:spcPct val="90000"/>
              </a:lnSpc>
              <a:buFont typeface="Wingdings" pitchFamily="2" charset="2"/>
              <a:buChar char="§"/>
            </a:pPr>
            <a:r>
              <a:rPr lang="en-US" sz="1600" dirty="0" smtClean="0">
                <a:solidFill>
                  <a:schemeClr val="tx1"/>
                </a:solidFill>
                <a:cs typeface="Arial" pitchFamily="34" charset="0"/>
              </a:rPr>
              <a:t>Control </a:t>
            </a:r>
            <a:r>
              <a:rPr lang="en-US" sz="1600" dirty="0">
                <a:solidFill>
                  <a:schemeClr val="tx1"/>
                </a:solidFill>
                <a:cs typeface="Arial" pitchFamily="34" charset="0"/>
              </a:rPr>
              <a:t>the quantum behavior of electrons in materials</a:t>
            </a:r>
            <a:endParaRPr lang="en-US" sz="1600" i="1" dirty="0">
              <a:solidFill>
                <a:schemeClr val="tx1"/>
              </a:solidFill>
              <a:cs typeface="Arial" pitchFamily="34" charset="0"/>
            </a:endParaRPr>
          </a:p>
          <a:p>
            <a:pPr marL="209526" indent="-209526" defTabSz="820642">
              <a:lnSpc>
                <a:spcPct val="90000"/>
              </a:lnSpc>
              <a:buFont typeface="Wingdings" pitchFamily="2" charset="2"/>
              <a:buChar char="§"/>
            </a:pPr>
            <a:r>
              <a:rPr lang="en-US" sz="1600" dirty="0" smtClean="0">
                <a:solidFill>
                  <a:schemeClr val="tx1"/>
                </a:solidFill>
                <a:cs typeface="Arial" pitchFamily="34" charset="0"/>
              </a:rPr>
              <a:t>Control </a:t>
            </a:r>
            <a:r>
              <a:rPr lang="en-US" sz="1600" dirty="0">
                <a:solidFill>
                  <a:schemeClr val="tx1"/>
                </a:solidFill>
                <a:cs typeface="Arial" pitchFamily="34" charset="0"/>
              </a:rPr>
              <a:t>emergent properties that arise from the complex correlations of atomic and electronic constituents</a:t>
            </a:r>
            <a:endParaRPr lang="en-US" sz="1600" i="1" dirty="0">
              <a:solidFill>
                <a:schemeClr val="tx1"/>
              </a:solidFill>
              <a:cs typeface="Arial" pitchFamily="34" charset="0"/>
            </a:endParaRPr>
          </a:p>
          <a:p>
            <a:pPr marL="209526" indent="-209526" defTabSz="820642">
              <a:lnSpc>
                <a:spcPct val="90000"/>
              </a:lnSpc>
              <a:buFont typeface="Wingdings" pitchFamily="2" charset="2"/>
              <a:buChar char="§"/>
            </a:pPr>
            <a:r>
              <a:rPr lang="en-US" sz="1600" dirty="0" smtClean="0">
                <a:solidFill>
                  <a:schemeClr val="tx1"/>
                </a:solidFill>
                <a:cs typeface="Arial" pitchFamily="34" charset="0"/>
              </a:rPr>
              <a:t>Control </a:t>
            </a:r>
            <a:r>
              <a:rPr lang="en-US" sz="1600" dirty="0">
                <a:solidFill>
                  <a:schemeClr val="tx1"/>
                </a:solidFill>
                <a:cs typeface="Arial" pitchFamily="34" charset="0"/>
              </a:rPr>
              <a:t>matter very far away from equilibrium</a:t>
            </a:r>
            <a:br>
              <a:rPr lang="en-US" sz="1600" dirty="0">
                <a:solidFill>
                  <a:schemeClr val="tx1"/>
                </a:solidFill>
                <a:cs typeface="Arial" pitchFamily="34" charset="0"/>
              </a:rPr>
            </a:br>
            <a:endParaRPr lang="en-US" sz="1600" dirty="0">
              <a:solidFill>
                <a:schemeClr val="tx1"/>
              </a:solidFill>
              <a:cs typeface="Arial" pitchFamily="34" charset="0"/>
            </a:endParaRPr>
          </a:p>
        </p:txBody>
      </p:sp>
      <p:grpSp>
        <p:nvGrpSpPr>
          <p:cNvPr id="23" name="Group 22"/>
          <p:cNvGrpSpPr/>
          <p:nvPr/>
        </p:nvGrpSpPr>
        <p:grpSpPr>
          <a:xfrm>
            <a:off x="2744979" y="2096624"/>
            <a:ext cx="6180513" cy="1420589"/>
            <a:chOff x="2524642" y="2416113"/>
            <a:chExt cx="6180513" cy="1420589"/>
          </a:xfrm>
        </p:grpSpPr>
        <p:pic>
          <p:nvPicPr>
            <p:cNvPr id="67591" name="Picture 7"/>
            <p:cNvPicPr preferRelativeResize="0">
              <a:picLocks noChangeAspect="1" noChangeArrowheads="1"/>
            </p:cNvPicPr>
            <p:nvPr/>
          </p:nvPicPr>
          <p:blipFill>
            <a:blip r:embed="rId10" cstate="print"/>
            <a:srcRect/>
            <a:stretch>
              <a:fillRect/>
            </a:stretch>
          </p:blipFill>
          <p:spPr bwMode="auto">
            <a:xfrm>
              <a:off x="2524642" y="2416113"/>
              <a:ext cx="1097280" cy="1418278"/>
            </a:xfrm>
            <a:prstGeom prst="rect">
              <a:avLst/>
            </a:prstGeom>
            <a:noFill/>
            <a:ln w="28575">
              <a:solidFill>
                <a:srgbClr val="FF0000"/>
              </a:solidFill>
              <a:miter lim="800000"/>
              <a:headEnd/>
              <a:tailEnd/>
            </a:ln>
          </p:spPr>
        </p:pic>
        <p:pic>
          <p:nvPicPr>
            <p:cNvPr id="67592" name="Picture 8" descr="EES_xlg"/>
            <p:cNvPicPr preferRelativeResize="0">
              <a:picLocks noChangeAspect="1" noChangeArrowheads="1"/>
            </p:cNvPicPr>
            <p:nvPr/>
          </p:nvPicPr>
          <p:blipFill>
            <a:blip r:embed="rId11" cstate="print"/>
            <a:srcRect/>
            <a:stretch>
              <a:fillRect/>
            </a:stretch>
          </p:blipFill>
          <p:spPr bwMode="auto">
            <a:xfrm>
              <a:off x="5066258" y="2416113"/>
              <a:ext cx="1097280" cy="1418281"/>
            </a:xfrm>
            <a:prstGeom prst="rect">
              <a:avLst/>
            </a:prstGeom>
            <a:noFill/>
            <a:ln w="28575">
              <a:solidFill>
                <a:srgbClr val="FF0000"/>
              </a:solidFill>
              <a:miter lim="800000"/>
              <a:headEnd/>
              <a:tailEnd/>
            </a:ln>
          </p:spPr>
        </p:pic>
        <p:pic>
          <p:nvPicPr>
            <p:cNvPr id="67593" name="Picture 9" descr="CAT_lg"/>
            <p:cNvPicPr preferRelativeResize="0">
              <a:picLocks noChangeAspect="1" noChangeArrowheads="1"/>
            </p:cNvPicPr>
            <p:nvPr/>
          </p:nvPicPr>
          <p:blipFill>
            <a:blip r:embed="rId12" cstate="print"/>
            <a:srcRect/>
            <a:stretch>
              <a:fillRect/>
            </a:stretch>
          </p:blipFill>
          <p:spPr bwMode="auto">
            <a:xfrm>
              <a:off x="6337066" y="2416113"/>
              <a:ext cx="1097280" cy="1420589"/>
            </a:xfrm>
            <a:prstGeom prst="rect">
              <a:avLst/>
            </a:prstGeom>
            <a:noFill/>
            <a:ln w="28575">
              <a:solidFill>
                <a:srgbClr val="FF0000"/>
              </a:solidFill>
              <a:miter lim="800000"/>
              <a:headEnd/>
              <a:tailEnd/>
            </a:ln>
          </p:spPr>
        </p:pic>
        <p:pic>
          <p:nvPicPr>
            <p:cNvPr id="67594" name="Picture 10" descr="GEO_lg"/>
            <p:cNvPicPr preferRelativeResize="0">
              <a:picLocks noChangeAspect="1" noChangeArrowheads="1"/>
            </p:cNvPicPr>
            <p:nvPr/>
          </p:nvPicPr>
          <p:blipFill>
            <a:blip r:embed="rId13" cstate="print"/>
            <a:srcRect/>
            <a:stretch>
              <a:fillRect/>
            </a:stretch>
          </p:blipFill>
          <p:spPr bwMode="auto">
            <a:xfrm>
              <a:off x="3795450" y="2416113"/>
              <a:ext cx="1097280" cy="1418278"/>
            </a:xfrm>
            <a:prstGeom prst="rect">
              <a:avLst/>
            </a:prstGeom>
            <a:noFill/>
            <a:ln w="28575">
              <a:solidFill>
                <a:srgbClr val="FF0000"/>
              </a:solidFill>
              <a:miter lim="800000"/>
              <a:headEnd/>
              <a:tailEnd/>
            </a:ln>
          </p:spPr>
        </p:pic>
        <p:pic>
          <p:nvPicPr>
            <p:cNvPr id="67595" name="Picture 11" descr="MuEE"/>
            <p:cNvPicPr preferRelativeResize="0">
              <a:picLocks noChangeAspect="1" noChangeArrowheads="1"/>
            </p:cNvPicPr>
            <p:nvPr/>
          </p:nvPicPr>
          <p:blipFill>
            <a:blip r:embed="rId14" cstate="print"/>
            <a:srcRect/>
            <a:stretch>
              <a:fillRect/>
            </a:stretch>
          </p:blipFill>
          <p:spPr bwMode="auto">
            <a:xfrm>
              <a:off x="7607875" y="2416113"/>
              <a:ext cx="1097280" cy="1418278"/>
            </a:xfrm>
            <a:prstGeom prst="rect">
              <a:avLst/>
            </a:prstGeom>
            <a:noFill/>
            <a:ln w="28575">
              <a:solidFill>
                <a:srgbClr val="FF0000"/>
              </a:solidFill>
              <a:miter lim="800000"/>
              <a:headEnd/>
              <a:tailEnd/>
            </a:ln>
          </p:spPr>
        </p:pic>
      </p:grpSp>
      <p:sp>
        <p:nvSpPr>
          <p:cNvPr id="2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12</a:t>
            </a:fld>
            <a:endParaRPr lang="en-US" sz="1000" dirty="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4572000" y="1047539"/>
            <a:ext cx="4524269" cy="3359692"/>
            <a:chOff x="0" y="1122218"/>
            <a:chExt cx="5426702" cy="3837709"/>
          </a:xfrm>
        </p:grpSpPr>
        <p:pic>
          <p:nvPicPr>
            <p:cNvPr id="8" name="Picture 7" descr="efrc-map-all-highres-10-11-01.jpg"/>
            <p:cNvPicPr>
              <a:picLocks noChangeAspect="1"/>
            </p:cNvPicPr>
            <p:nvPr/>
          </p:nvPicPr>
          <p:blipFill>
            <a:blip r:embed="rId3" cstate="screen"/>
            <a:srcRect/>
            <a:stretch>
              <a:fillRect/>
            </a:stretch>
          </p:blipFill>
          <p:spPr>
            <a:xfrm>
              <a:off x="0" y="1122218"/>
              <a:ext cx="5426702" cy="3837709"/>
            </a:xfrm>
            <a:prstGeom prst="rect">
              <a:avLst/>
            </a:prstGeom>
          </p:spPr>
        </p:pic>
        <p:sp>
          <p:nvSpPr>
            <p:cNvPr id="10" name="Rectangle 9"/>
            <p:cNvSpPr/>
            <p:nvPr/>
          </p:nvSpPr>
          <p:spPr>
            <a:xfrm>
              <a:off x="2327564" y="3990109"/>
              <a:ext cx="241069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3856" y="3796146"/>
              <a:ext cx="1011382" cy="734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964873" y="4461164"/>
              <a:ext cx="1191491" cy="221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292165" name="Rectangle 5"/>
          <p:cNvSpPr>
            <a:spLocks noChangeArrowheads="1"/>
          </p:cNvSpPr>
          <p:nvPr/>
        </p:nvSpPr>
        <p:spPr bwMode="auto">
          <a:xfrm>
            <a:off x="0" y="6"/>
            <a:ext cx="9144000" cy="754743"/>
          </a:xfrm>
          <a:prstGeom prst="rect">
            <a:avLst/>
          </a:prstGeom>
          <a:noFill/>
          <a:ln w="9525" cap="flat" cmpd="sng">
            <a:noFill/>
            <a:prstDash val="solid"/>
            <a:miter lim="800000"/>
            <a:headEnd/>
            <a:tailEnd/>
          </a:ln>
          <a:effectLst/>
        </p:spPr>
        <p:txBody>
          <a:bodyPr lIns="90897" tIns="45452" rIns="90897" bIns="45452"/>
          <a:lstStyle/>
          <a:p>
            <a:pPr algn="ctr" defTabSz="909491">
              <a:defRPr/>
            </a:pPr>
            <a:endParaRPr lang="en-US" sz="2400" b="1" i="1" dirty="0">
              <a:solidFill>
                <a:srgbClr val="0066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41" name="TextBox 5"/>
          <p:cNvSpPr txBox="1">
            <a:spLocks noChangeArrowheads="1"/>
          </p:cNvSpPr>
          <p:nvPr/>
        </p:nvSpPr>
        <p:spPr bwMode="auto">
          <a:xfrm>
            <a:off x="79515" y="901791"/>
            <a:ext cx="5128590" cy="5108847"/>
          </a:xfrm>
          <a:prstGeom prst="rect">
            <a:avLst/>
          </a:prstGeom>
          <a:noFill/>
          <a:ln w="9525">
            <a:noFill/>
            <a:miter lim="800000"/>
            <a:headEnd/>
            <a:tailEnd/>
          </a:ln>
        </p:spPr>
        <p:txBody>
          <a:bodyPr wrap="square" lIns="91195" tIns="45599" rIns="91195" bIns="45599">
            <a:spAutoFit/>
          </a:bodyPr>
          <a:lstStyle/>
          <a:p>
            <a:pPr>
              <a:spcAft>
                <a:spcPts val="600"/>
              </a:spcAft>
            </a:pPr>
            <a:r>
              <a:rPr lang="en-US" dirty="0" smtClean="0">
                <a:solidFill>
                  <a:srgbClr val="000000"/>
                </a:solidFill>
                <a:latin typeface="Arial" pitchFamily="34" charset="0"/>
                <a:cs typeface="Arial" pitchFamily="34" charset="0"/>
              </a:rPr>
              <a:t>46 EFRCs in 35 States launched in fall 2009 </a:t>
            </a:r>
          </a:p>
          <a:p>
            <a:pPr marL="509588" lvl="2" indent="-158750">
              <a:spcAft>
                <a:spcPts val="600"/>
              </a:spcAft>
              <a:buFont typeface="Wingdings" pitchFamily="2" charset="2"/>
              <a:buChar char="§"/>
            </a:pPr>
            <a:r>
              <a:rPr lang="en-US" sz="1600" b="1" dirty="0">
                <a:solidFill>
                  <a:srgbClr val="000000"/>
                </a:solidFill>
                <a:latin typeface="Arial" pitchFamily="34" charset="0"/>
                <a:cs typeface="Arial" pitchFamily="34" charset="0"/>
              </a:rPr>
              <a:t>$155M/</a:t>
            </a:r>
            <a:r>
              <a:rPr lang="en-US" sz="1600" b="1" dirty="0" err="1">
                <a:solidFill>
                  <a:srgbClr val="000000"/>
                </a:solidFill>
                <a:latin typeface="Arial" pitchFamily="34" charset="0"/>
                <a:cs typeface="Arial" pitchFamily="34" charset="0"/>
              </a:rPr>
              <a:t>yr</a:t>
            </a:r>
            <a:r>
              <a:rPr lang="en-US" sz="1600" b="1" dirty="0">
                <a:solidFill>
                  <a:srgbClr val="000000"/>
                </a:solidFill>
                <a:latin typeface="Arial" pitchFamily="34" charset="0"/>
                <a:cs typeface="Arial" pitchFamily="34" charset="0"/>
              </a:rPr>
              <a:t> </a:t>
            </a:r>
            <a:r>
              <a:rPr lang="en-US" sz="1600" dirty="0">
                <a:solidFill>
                  <a:srgbClr val="000000"/>
                </a:solidFill>
                <a:latin typeface="Arial" pitchFamily="34" charset="0"/>
                <a:cs typeface="Arial" pitchFamily="34" charset="0"/>
              </a:rPr>
              <a:t>($100M/</a:t>
            </a:r>
            <a:r>
              <a:rPr lang="en-US" sz="1600" dirty="0" err="1">
                <a:solidFill>
                  <a:srgbClr val="000000"/>
                </a:solidFill>
                <a:latin typeface="Arial" pitchFamily="34" charset="0"/>
                <a:cs typeface="Arial" pitchFamily="34" charset="0"/>
              </a:rPr>
              <a:t>yr</a:t>
            </a:r>
            <a:r>
              <a:rPr lang="en-US" sz="1600" dirty="0">
                <a:solidFill>
                  <a:srgbClr val="000000"/>
                </a:solidFill>
                <a:latin typeface="Arial" pitchFamily="34" charset="0"/>
                <a:cs typeface="Arial" pitchFamily="34" charset="0"/>
              </a:rPr>
              <a:t> from BES; </a:t>
            </a:r>
            <a:br>
              <a:rPr lang="en-US" sz="1600" dirty="0">
                <a:solidFill>
                  <a:srgbClr val="000000"/>
                </a:solidFill>
                <a:latin typeface="Arial" pitchFamily="34" charset="0"/>
                <a:cs typeface="Arial" pitchFamily="34" charset="0"/>
              </a:rPr>
            </a:br>
            <a:r>
              <a:rPr lang="en-US" sz="1600" dirty="0">
                <a:solidFill>
                  <a:srgbClr val="000000"/>
                </a:solidFill>
                <a:latin typeface="Arial" pitchFamily="34" charset="0"/>
                <a:cs typeface="Arial" pitchFamily="34" charset="0"/>
              </a:rPr>
              <a:t>$55M/</a:t>
            </a:r>
            <a:r>
              <a:rPr lang="en-US" sz="1600" dirty="0" err="1">
                <a:solidFill>
                  <a:srgbClr val="000000"/>
                </a:solidFill>
                <a:latin typeface="Arial" pitchFamily="34" charset="0"/>
                <a:cs typeface="Arial" pitchFamily="34" charset="0"/>
              </a:rPr>
              <a:t>yr</a:t>
            </a:r>
            <a:r>
              <a:rPr lang="en-US" sz="1600" dirty="0">
                <a:solidFill>
                  <a:srgbClr val="000000"/>
                </a:solidFill>
                <a:latin typeface="Arial" pitchFamily="34" charset="0"/>
                <a:cs typeface="Arial" pitchFamily="34" charset="0"/>
              </a:rPr>
              <a:t> from Recovery </a:t>
            </a:r>
            <a:r>
              <a:rPr lang="en-US" sz="1600" dirty="0" smtClean="0">
                <a:solidFill>
                  <a:srgbClr val="000000"/>
                </a:solidFill>
                <a:latin typeface="Arial" pitchFamily="34" charset="0"/>
                <a:cs typeface="Arial" pitchFamily="34" charset="0"/>
              </a:rPr>
              <a:t>Act)</a:t>
            </a:r>
          </a:p>
          <a:p>
            <a:pPr marL="509588" lvl="2" indent="-158750">
              <a:spcAft>
                <a:spcPts val="600"/>
              </a:spcAft>
              <a:buFont typeface="Wingdings" pitchFamily="2" charset="2"/>
              <a:buChar char="§"/>
            </a:pPr>
            <a:r>
              <a:rPr lang="en-US" sz="1600" dirty="0" smtClean="0">
                <a:solidFill>
                  <a:srgbClr val="000000"/>
                </a:solidFill>
                <a:latin typeface="Arial" pitchFamily="34" charset="0"/>
                <a:cs typeface="Arial" pitchFamily="34" charset="0"/>
              </a:rPr>
              <a:t>~</a:t>
            </a:r>
            <a:r>
              <a:rPr lang="en-US" sz="1600" b="1" dirty="0" smtClean="0">
                <a:solidFill>
                  <a:srgbClr val="000000"/>
                </a:solidFill>
                <a:latin typeface="Arial" pitchFamily="34" charset="0"/>
                <a:cs typeface="Arial" pitchFamily="34" charset="0"/>
              </a:rPr>
              <a:t>850</a:t>
            </a:r>
            <a:r>
              <a:rPr lang="en-US" sz="1600" dirty="0" smtClean="0">
                <a:solidFill>
                  <a:srgbClr val="000000"/>
                </a:solidFill>
                <a:latin typeface="Arial" pitchFamily="34" charset="0"/>
                <a:cs typeface="Arial" pitchFamily="34" charset="0"/>
              </a:rPr>
              <a:t> senior investigators and </a:t>
            </a:r>
            <a:br>
              <a:rPr lang="en-US" sz="1600" dirty="0" smtClean="0">
                <a:solidFill>
                  <a:srgbClr val="000000"/>
                </a:solidFill>
                <a:latin typeface="Arial" pitchFamily="34" charset="0"/>
                <a:cs typeface="Arial" pitchFamily="34" charset="0"/>
              </a:rPr>
            </a:br>
            <a:r>
              <a:rPr lang="en-US" sz="1600" dirty="0" smtClean="0">
                <a:solidFill>
                  <a:srgbClr val="000000"/>
                </a:solidFill>
                <a:latin typeface="Arial" pitchFamily="34" charset="0"/>
                <a:cs typeface="Arial" pitchFamily="34" charset="0"/>
              </a:rPr>
              <a:t>~</a:t>
            </a:r>
            <a:r>
              <a:rPr lang="en-US" sz="1600" b="1" dirty="0" smtClean="0">
                <a:solidFill>
                  <a:srgbClr val="000000"/>
                </a:solidFill>
                <a:latin typeface="Arial" pitchFamily="34" charset="0"/>
                <a:cs typeface="Arial" pitchFamily="34" charset="0"/>
              </a:rPr>
              <a:t>2,000</a:t>
            </a:r>
            <a:r>
              <a:rPr lang="en-US" sz="1600" dirty="0" smtClean="0">
                <a:solidFill>
                  <a:srgbClr val="000000"/>
                </a:solidFill>
                <a:latin typeface="Arial" pitchFamily="34" charset="0"/>
                <a:cs typeface="Arial" pitchFamily="34" charset="0"/>
              </a:rPr>
              <a:t> students, postdoctoral fellows,</a:t>
            </a:r>
            <a:br>
              <a:rPr lang="en-US" sz="1600" dirty="0" smtClean="0">
                <a:solidFill>
                  <a:srgbClr val="000000"/>
                </a:solidFill>
                <a:latin typeface="Arial" pitchFamily="34" charset="0"/>
                <a:cs typeface="Arial" pitchFamily="34" charset="0"/>
              </a:rPr>
            </a:br>
            <a:r>
              <a:rPr lang="en-US" sz="1600" dirty="0" smtClean="0">
                <a:solidFill>
                  <a:srgbClr val="000000"/>
                </a:solidFill>
                <a:latin typeface="Arial" pitchFamily="34" charset="0"/>
                <a:cs typeface="Arial" pitchFamily="34" charset="0"/>
              </a:rPr>
              <a:t>and technical staff at ~</a:t>
            </a:r>
            <a:r>
              <a:rPr lang="en-US" sz="1600" b="1" dirty="0" smtClean="0">
                <a:solidFill>
                  <a:srgbClr val="000000"/>
                </a:solidFill>
                <a:latin typeface="Arial" pitchFamily="34" charset="0"/>
                <a:cs typeface="Arial" pitchFamily="34" charset="0"/>
              </a:rPr>
              <a:t>115</a:t>
            </a:r>
            <a:r>
              <a:rPr lang="en-US" sz="1600" dirty="0" smtClean="0">
                <a:solidFill>
                  <a:srgbClr val="000000"/>
                </a:solidFill>
                <a:latin typeface="Arial" pitchFamily="34" charset="0"/>
                <a:cs typeface="Arial" pitchFamily="34" charset="0"/>
              </a:rPr>
              <a:t> institutions</a:t>
            </a:r>
          </a:p>
          <a:p>
            <a:pPr marL="509588" lvl="2" indent="-158750">
              <a:spcAft>
                <a:spcPts val="600"/>
              </a:spcAft>
              <a:buFont typeface="Wingdings" pitchFamily="2" charset="2"/>
              <a:buChar char="§"/>
            </a:pPr>
            <a:r>
              <a:rPr lang="en-US" sz="1600" dirty="0" smtClean="0">
                <a:solidFill>
                  <a:srgbClr val="000000"/>
                </a:solidFill>
                <a:latin typeface="Arial" pitchFamily="34" charset="0"/>
                <a:cs typeface="Arial" pitchFamily="34" charset="0"/>
              </a:rPr>
              <a:t>&gt;</a:t>
            </a:r>
            <a:r>
              <a:rPr lang="en-US" sz="1600" b="1" dirty="0" smtClean="0">
                <a:solidFill>
                  <a:srgbClr val="000000"/>
                </a:solidFill>
                <a:latin typeface="Arial" pitchFamily="34" charset="0"/>
                <a:cs typeface="Arial" pitchFamily="34" charset="0"/>
              </a:rPr>
              <a:t>250</a:t>
            </a:r>
            <a:r>
              <a:rPr lang="en-US" sz="1600" dirty="0" smtClean="0">
                <a:solidFill>
                  <a:srgbClr val="000000"/>
                </a:solidFill>
                <a:latin typeface="Arial" pitchFamily="34" charset="0"/>
                <a:cs typeface="Arial" pitchFamily="34" charset="0"/>
              </a:rPr>
              <a:t> scientific advisory board members</a:t>
            </a:r>
            <a:br>
              <a:rPr lang="en-US" sz="1600" dirty="0" smtClean="0">
                <a:solidFill>
                  <a:srgbClr val="000000"/>
                </a:solidFill>
                <a:latin typeface="Arial" pitchFamily="34" charset="0"/>
                <a:cs typeface="Arial" pitchFamily="34" charset="0"/>
              </a:rPr>
            </a:br>
            <a:r>
              <a:rPr lang="en-US" sz="1600" dirty="0" smtClean="0">
                <a:solidFill>
                  <a:srgbClr val="000000"/>
                </a:solidFill>
                <a:latin typeface="Arial" pitchFamily="34" charset="0"/>
                <a:cs typeface="Arial" pitchFamily="34" charset="0"/>
              </a:rPr>
              <a:t> from </a:t>
            </a:r>
            <a:r>
              <a:rPr lang="en-US" sz="1600" b="1" dirty="0" smtClean="0">
                <a:solidFill>
                  <a:srgbClr val="000000"/>
                </a:solidFill>
                <a:latin typeface="Arial" pitchFamily="34" charset="0"/>
                <a:cs typeface="Arial" pitchFamily="34" charset="0"/>
              </a:rPr>
              <a:t>13 </a:t>
            </a:r>
            <a:r>
              <a:rPr lang="en-US" sz="1600" dirty="0" smtClean="0">
                <a:solidFill>
                  <a:srgbClr val="000000"/>
                </a:solidFill>
                <a:latin typeface="Arial" pitchFamily="34" charset="0"/>
                <a:cs typeface="Arial" pitchFamily="34" charset="0"/>
              </a:rPr>
              <a:t>countries and &gt;</a:t>
            </a:r>
            <a:r>
              <a:rPr lang="en-US" sz="1600" b="1" dirty="0" smtClean="0">
                <a:solidFill>
                  <a:srgbClr val="000000"/>
                </a:solidFill>
                <a:latin typeface="Arial" pitchFamily="34" charset="0"/>
                <a:cs typeface="Arial" pitchFamily="34" charset="0"/>
              </a:rPr>
              <a:t>40</a:t>
            </a:r>
            <a:r>
              <a:rPr lang="en-US" sz="1600" dirty="0" smtClean="0">
                <a:solidFill>
                  <a:srgbClr val="000000"/>
                </a:solidFill>
                <a:latin typeface="Arial" pitchFamily="34" charset="0"/>
                <a:cs typeface="Arial" pitchFamily="34" charset="0"/>
              </a:rPr>
              <a:t> companies</a:t>
            </a:r>
          </a:p>
          <a:p>
            <a:pPr marL="394228" lvl="2" indent="-159910">
              <a:spcAft>
                <a:spcPts val="600"/>
              </a:spcAft>
              <a:buFont typeface="Wingdings" pitchFamily="2" charset="2"/>
              <a:buChar char="§"/>
            </a:pPr>
            <a:endParaRPr lang="en-US" sz="1000" dirty="0" smtClean="0">
              <a:solidFill>
                <a:srgbClr val="000000"/>
              </a:solidFill>
              <a:latin typeface="Arial" pitchFamily="34" charset="0"/>
              <a:cs typeface="Arial" pitchFamily="34" charset="0"/>
            </a:endParaRPr>
          </a:p>
          <a:p>
            <a:pPr>
              <a:spcAft>
                <a:spcPts val="600"/>
              </a:spcAft>
            </a:pPr>
            <a:r>
              <a:rPr lang="en-US" dirty="0" smtClean="0">
                <a:solidFill>
                  <a:srgbClr val="000000"/>
                </a:solidFill>
                <a:latin typeface="Arial" pitchFamily="34" charset="0"/>
                <a:cs typeface="Arial" pitchFamily="34" charset="0"/>
              </a:rPr>
              <a:t>Impact to date (~2.5 years)</a:t>
            </a:r>
          </a:p>
          <a:p>
            <a:pPr marL="509588" lvl="2" indent="-158750">
              <a:spcAft>
                <a:spcPts val="600"/>
              </a:spcAft>
              <a:buFont typeface="Wingdings" pitchFamily="2" charset="2"/>
              <a:buChar char="§"/>
            </a:pPr>
            <a:r>
              <a:rPr lang="en-US" sz="1600" dirty="0" smtClean="0">
                <a:solidFill>
                  <a:srgbClr val="000000"/>
                </a:solidFill>
                <a:latin typeface="Arial" pitchFamily="34" charset="0"/>
                <a:cs typeface="Arial" pitchFamily="34" charset="0"/>
              </a:rPr>
              <a:t>&gt;</a:t>
            </a:r>
            <a:r>
              <a:rPr lang="en-US" sz="1600" b="1" dirty="0" smtClean="0">
                <a:solidFill>
                  <a:srgbClr val="000000"/>
                </a:solidFill>
                <a:latin typeface="Arial" pitchFamily="34" charset="0"/>
                <a:cs typeface="Arial" pitchFamily="34" charset="0"/>
              </a:rPr>
              <a:t>2,000</a:t>
            </a:r>
            <a:r>
              <a:rPr lang="en-US" sz="1600" dirty="0" smtClean="0">
                <a:solidFill>
                  <a:srgbClr val="000000"/>
                </a:solidFill>
                <a:latin typeface="Arial" pitchFamily="34" charset="0"/>
                <a:cs typeface="Arial" pitchFamily="34" charset="0"/>
              </a:rPr>
              <a:t> peer-reviewed papers including</a:t>
            </a:r>
            <a:br>
              <a:rPr lang="en-US" sz="1600" dirty="0" smtClean="0">
                <a:solidFill>
                  <a:srgbClr val="000000"/>
                </a:solidFill>
                <a:latin typeface="Arial" pitchFamily="34" charset="0"/>
                <a:cs typeface="Arial" pitchFamily="34" charset="0"/>
              </a:rPr>
            </a:br>
            <a:r>
              <a:rPr lang="en-US" sz="1600" dirty="0" smtClean="0">
                <a:solidFill>
                  <a:srgbClr val="000000"/>
                </a:solidFill>
                <a:latin typeface="Arial" pitchFamily="34" charset="0"/>
                <a:cs typeface="Arial" pitchFamily="34" charset="0"/>
              </a:rPr>
              <a:t>more than </a:t>
            </a:r>
            <a:r>
              <a:rPr lang="en-US" sz="1600" b="1" dirty="0" smtClean="0">
                <a:solidFill>
                  <a:srgbClr val="000000"/>
                </a:solidFill>
                <a:latin typeface="Arial" pitchFamily="34" charset="0"/>
                <a:cs typeface="Arial" pitchFamily="34" charset="0"/>
              </a:rPr>
              <a:t>60</a:t>
            </a:r>
            <a:r>
              <a:rPr lang="en-US" sz="1600" dirty="0" smtClean="0">
                <a:solidFill>
                  <a:srgbClr val="000000"/>
                </a:solidFill>
                <a:latin typeface="Arial" pitchFamily="34" charset="0"/>
                <a:cs typeface="Arial" pitchFamily="34" charset="0"/>
              </a:rPr>
              <a:t> publications in </a:t>
            </a:r>
            <a:r>
              <a:rPr lang="en-US" sz="1600" i="1" dirty="0" smtClean="0">
                <a:solidFill>
                  <a:srgbClr val="000000"/>
                </a:solidFill>
                <a:latin typeface="Arial" pitchFamily="34" charset="0"/>
                <a:cs typeface="Arial" pitchFamily="34" charset="0"/>
              </a:rPr>
              <a:t>Science</a:t>
            </a:r>
            <a:r>
              <a:rPr lang="en-US" sz="1600" dirty="0" smtClean="0">
                <a:solidFill>
                  <a:srgbClr val="000000"/>
                </a:solidFill>
                <a:latin typeface="Arial" pitchFamily="34" charset="0"/>
                <a:cs typeface="Arial" pitchFamily="34" charset="0"/>
              </a:rPr>
              <a:t> and </a:t>
            </a:r>
            <a:r>
              <a:rPr lang="en-US" sz="1600" i="1" dirty="0" smtClean="0">
                <a:solidFill>
                  <a:srgbClr val="000000"/>
                </a:solidFill>
                <a:latin typeface="Arial" pitchFamily="34" charset="0"/>
                <a:cs typeface="Arial" pitchFamily="34" charset="0"/>
              </a:rPr>
              <a:t>Nature</a:t>
            </a:r>
            <a:r>
              <a:rPr lang="en-US" sz="1600" dirty="0" smtClean="0">
                <a:solidFill>
                  <a:srgbClr val="000000"/>
                </a:solidFill>
                <a:latin typeface="Arial" pitchFamily="34" charset="0"/>
                <a:cs typeface="Arial" pitchFamily="34" charset="0"/>
              </a:rPr>
              <a:t>.</a:t>
            </a:r>
          </a:p>
          <a:p>
            <a:pPr marL="509588" lvl="2" indent="-158750">
              <a:spcAft>
                <a:spcPts val="600"/>
              </a:spcAft>
              <a:buFont typeface="Wingdings" pitchFamily="2" charset="2"/>
              <a:buChar char="§"/>
            </a:pPr>
            <a:r>
              <a:rPr lang="en-US" sz="1600" dirty="0" smtClean="0">
                <a:solidFill>
                  <a:srgbClr val="000000"/>
                </a:solidFill>
                <a:latin typeface="Arial" pitchFamily="34" charset="0"/>
                <a:cs typeface="Arial" pitchFamily="34" charset="0"/>
              </a:rPr>
              <a:t>&gt; </a:t>
            </a:r>
            <a:r>
              <a:rPr lang="en-US" sz="1600" b="1" dirty="0" smtClean="0">
                <a:solidFill>
                  <a:srgbClr val="000000"/>
                </a:solidFill>
                <a:latin typeface="Arial" pitchFamily="34" charset="0"/>
                <a:cs typeface="Arial" pitchFamily="34" charset="0"/>
              </a:rPr>
              <a:t>40</a:t>
            </a:r>
            <a:r>
              <a:rPr lang="en-US" sz="1600" dirty="0" smtClean="0">
                <a:solidFill>
                  <a:srgbClr val="000000"/>
                </a:solidFill>
                <a:latin typeface="Arial" pitchFamily="34" charset="0"/>
                <a:cs typeface="Arial" pitchFamily="34" charset="0"/>
              </a:rPr>
              <a:t> patents applications and nearly </a:t>
            </a:r>
            <a:r>
              <a:rPr lang="en-US" sz="1600" b="1" dirty="0" smtClean="0">
                <a:solidFill>
                  <a:srgbClr val="000000"/>
                </a:solidFill>
                <a:latin typeface="Arial" pitchFamily="34" charset="0"/>
                <a:cs typeface="Arial" pitchFamily="34" charset="0"/>
              </a:rPr>
              <a:t>50</a:t>
            </a:r>
            <a:r>
              <a:rPr lang="en-US" sz="1600" dirty="0" smtClean="0">
                <a:solidFill>
                  <a:srgbClr val="000000"/>
                </a:solidFill>
                <a:latin typeface="Arial" pitchFamily="34" charset="0"/>
                <a:cs typeface="Arial" pitchFamily="34" charset="0"/>
              </a:rPr>
              <a:t> additional patent/invention disclosures by </a:t>
            </a:r>
            <a:br>
              <a:rPr lang="en-US" sz="1600" dirty="0" smtClean="0">
                <a:solidFill>
                  <a:srgbClr val="000000"/>
                </a:solidFill>
                <a:latin typeface="Arial" pitchFamily="34" charset="0"/>
                <a:cs typeface="Arial" pitchFamily="34" charset="0"/>
              </a:rPr>
            </a:br>
            <a:r>
              <a:rPr lang="en-US" sz="1600" b="1" dirty="0" smtClean="0">
                <a:solidFill>
                  <a:srgbClr val="000000"/>
                </a:solidFill>
                <a:latin typeface="Arial" pitchFamily="34" charset="0"/>
                <a:cs typeface="Arial" pitchFamily="34" charset="0"/>
              </a:rPr>
              <a:t>28</a:t>
            </a:r>
            <a:r>
              <a:rPr lang="en-US" sz="1600" dirty="0" smtClean="0">
                <a:solidFill>
                  <a:srgbClr val="000000"/>
                </a:solidFill>
                <a:latin typeface="Arial" pitchFamily="34" charset="0"/>
                <a:cs typeface="Arial" pitchFamily="34" charset="0"/>
              </a:rPr>
              <a:t> of the EFRCs.</a:t>
            </a:r>
          </a:p>
          <a:p>
            <a:pPr marL="509588" lvl="2" indent="-158750">
              <a:spcAft>
                <a:spcPts val="600"/>
              </a:spcAft>
              <a:buFont typeface="Wingdings" pitchFamily="2" charset="2"/>
              <a:buChar char="§"/>
            </a:pPr>
            <a:r>
              <a:rPr lang="en-US" sz="1600" dirty="0" smtClean="0">
                <a:solidFill>
                  <a:srgbClr val="000000"/>
                </a:solidFill>
                <a:latin typeface="Arial" pitchFamily="34" charset="0"/>
                <a:cs typeface="Arial" pitchFamily="34" charset="0"/>
              </a:rPr>
              <a:t>at least </a:t>
            </a:r>
            <a:r>
              <a:rPr lang="en-US" sz="1600" b="1" dirty="0" smtClean="0">
                <a:solidFill>
                  <a:srgbClr val="000000"/>
                </a:solidFill>
                <a:latin typeface="Arial" pitchFamily="34" charset="0"/>
                <a:cs typeface="Arial" pitchFamily="34" charset="0"/>
              </a:rPr>
              <a:t>9</a:t>
            </a:r>
            <a:r>
              <a:rPr lang="en-US" sz="1600" dirty="0" smtClean="0">
                <a:solidFill>
                  <a:srgbClr val="000000"/>
                </a:solidFill>
                <a:latin typeface="Arial" pitchFamily="34" charset="0"/>
                <a:cs typeface="Arial" pitchFamily="34" charset="0"/>
              </a:rPr>
              <a:t> start-up companies with EFRC contributions</a:t>
            </a:r>
          </a:p>
        </p:txBody>
      </p:sp>
      <p:sp>
        <p:nvSpPr>
          <p:cNvPr id="12" name="TextBox 11"/>
          <p:cNvSpPr txBox="1"/>
          <p:nvPr/>
        </p:nvSpPr>
        <p:spPr>
          <a:xfrm>
            <a:off x="6843940" y="5986652"/>
            <a:ext cx="2114530" cy="246147"/>
          </a:xfrm>
          <a:prstGeom prst="rect">
            <a:avLst/>
          </a:prstGeom>
          <a:noFill/>
        </p:spPr>
        <p:txBody>
          <a:bodyPr wrap="none" lIns="91365" tIns="45683" rIns="91365" bIns="45683" rtlCol="0">
            <a:spAutoFit/>
          </a:bodyPr>
          <a:lstStyle/>
          <a:p>
            <a:pPr algn="r"/>
            <a:r>
              <a:rPr lang="en-US" sz="1000" dirty="0" smtClean="0">
                <a:latin typeface="+mj-lt"/>
                <a:hlinkClick r:id="rId4"/>
              </a:rPr>
              <a:t>http://science.energy.gov/bes/efrc</a:t>
            </a:r>
            <a:r>
              <a:rPr lang="en-US" sz="1000" b="1" dirty="0" smtClean="0">
                <a:solidFill>
                  <a:prstClr val="black"/>
                </a:solidFill>
                <a:latin typeface="+mj-lt"/>
                <a:hlinkClick r:id="rId4"/>
              </a:rPr>
              <a:t>/</a:t>
            </a:r>
            <a:endParaRPr lang="en-US" sz="1000" b="1" dirty="0" smtClean="0">
              <a:solidFill>
                <a:prstClr val="black"/>
              </a:solidFill>
              <a:latin typeface="+mj-lt"/>
            </a:endParaRPr>
          </a:p>
        </p:txBody>
      </p:sp>
      <p:pic>
        <p:nvPicPr>
          <p:cNvPr id="9" name="Picture 8" descr="efrc_tech_report_cover_2011.jpg"/>
          <p:cNvPicPr>
            <a:picLocks noChangeAspect="1"/>
          </p:cNvPicPr>
          <p:nvPr/>
        </p:nvPicPr>
        <p:blipFill>
          <a:blip r:embed="rId5" cstate="screen"/>
          <a:stretch>
            <a:fillRect/>
          </a:stretch>
        </p:blipFill>
        <p:spPr>
          <a:xfrm>
            <a:off x="7089913" y="3863495"/>
            <a:ext cx="1618949" cy="2095111"/>
          </a:xfrm>
          <a:prstGeom prst="rect">
            <a:avLst/>
          </a:prstGeom>
          <a:ln>
            <a:noFill/>
          </a:ln>
          <a:effectLst/>
        </p:spPr>
      </p:pic>
      <p:sp>
        <p:nvSpPr>
          <p:cNvPr id="15" name="Title 14"/>
          <p:cNvSpPr>
            <a:spLocks noGrp="1"/>
          </p:cNvSpPr>
          <p:nvPr>
            <p:ph type="title"/>
          </p:nvPr>
        </p:nvSpPr>
        <p:spPr>
          <a:xfrm>
            <a:off x="0" y="13254"/>
            <a:ext cx="9144000" cy="725215"/>
          </a:xfrm>
        </p:spPr>
        <p:txBody>
          <a:bodyPr/>
          <a:lstStyle/>
          <a:p>
            <a:pPr>
              <a:lnSpc>
                <a:spcPct val="90000"/>
              </a:lnSpc>
            </a:pPr>
            <a:r>
              <a:rPr lang="en-US" sz="2400" dirty="0">
                <a:latin typeface="Arial" pitchFamily="34" charset="0"/>
              </a:rPr>
              <a:t>Energy Frontier Research </a:t>
            </a:r>
            <a:r>
              <a:rPr lang="en-US" sz="2400" dirty="0" smtClean="0">
                <a:latin typeface="Arial" pitchFamily="34" charset="0"/>
              </a:rPr>
              <a:t>Centers</a:t>
            </a:r>
            <a:br>
              <a:rPr lang="en-US" sz="2400" dirty="0" smtClean="0">
                <a:latin typeface="Arial" pitchFamily="34" charset="0"/>
              </a:rPr>
            </a:br>
            <a:r>
              <a:rPr lang="en-US" sz="1800" dirty="0" smtClean="0">
                <a:latin typeface="Arial" pitchFamily="34" charset="0"/>
              </a:rPr>
              <a:t>Blending use-inspired research and grand challenge research</a:t>
            </a:r>
            <a:endParaRPr lang="en-US" sz="2400" dirty="0">
              <a:latin typeface="Arial" pitchFamily="34" charset="0"/>
            </a:endParaRPr>
          </a:p>
        </p:txBody>
      </p:sp>
      <p:sp>
        <p:nvSpPr>
          <p:cNvPr id="16" name="Slide Number Placeholder 39"/>
          <p:cNvSpPr txBox="1">
            <a:spLocks/>
          </p:cNvSpPr>
          <p:nvPr/>
        </p:nvSpPr>
        <p:spPr bwMode="auto">
          <a:xfrm>
            <a:off x="8642359" y="6492875"/>
            <a:ext cx="381000" cy="365125"/>
          </a:xfrm>
          <a:prstGeom prst="rect">
            <a:avLst/>
          </a:prstGeom>
          <a:noFill/>
          <a:ln>
            <a:miter lim="800000"/>
            <a:headEnd/>
            <a:tailEnd/>
          </a:ln>
        </p:spPr>
        <p:txBody>
          <a:bodyPr wrap="square" numCol="1"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944929-F3F1-48F8-BC26-BA0BFE417CEF}" type="slidenum">
              <a:rPr kumimoji="0" lang="en-US" sz="10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dirty="0" smtClean="0">
              <a:ln>
                <a:noFill/>
              </a:ln>
              <a:solidFill>
                <a:schemeClr val="tx1"/>
              </a:solidFill>
              <a:effectLst/>
              <a:uLnTx/>
              <a:uFillTx/>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5" y="1950493"/>
            <a:ext cx="8734570" cy="1261884"/>
          </a:xfrm>
        </p:spPr>
        <p:txBody>
          <a:bodyPr wrap="square">
            <a:spAutoFit/>
          </a:bodyPr>
          <a:lstStyle/>
          <a:p>
            <a:pPr marL="0" indent="0" algn="ctr">
              <a:spcBef>
                <a:spcPts val="0"/>
              </a:spcBef>
              <a:buNone/>
            </a:pPr>
            <a:r>
              <a:rPr lang="en-US" sz="3600" dirty="0" smtClean="0">
                <a:latin typeface="Arial" pitchFamily="34" charset="0"/>
              </a:rPr>
              <a:t>Energy Innovation Hubs (Hubs)</a:t>
            </a:r>
          </a:p>
          <a:p>
            <a:pPr marL="0" indent="0" algn="ctr">
              <a:spcBef>
                <a:spcPts val="0"/>
              </a:spcBef>
              <a:buNone/>
            </a:pPr>
            <a:r>
              <a:rPr lang="en-US" sz="1200" b="1" dirty="0" smtClean="0">
                <a:latin typeface="Arial" pitchFamily="34" charset="0"/>
              </a:rPr>
              <a:t> </a:t>
            </a:r>
            <a:r>
              <a:rPr lang="en-US" sz="3200" b="1" dirty="0" smtClean="0">
                <a:latin typeface="Arial" pitchFamily="34" charset="0"/>
              </a:rPr>
              <a:t/>
            </a:r>
            <a:br>
              <a:rPr lang="en-US" sz="3200" b="1" dirty="0" smtClean="0">
                <a:latin typeface="Arial" pitchFamily="34" charset="0"/>
              </a:rPr>
            </a:br>
            <a:r>
              <a:rPr lang="en-US" sz="2800" dirty="0" smtClean="0">
                <a:latin typeface="Arial" pitchFamily="34" charset="0"/>
              </a:rPr>
              <a:t>And then came the Hubs</a:t>
            </a:r>
            <a:endParaRPr lang="en-US" sz="28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14</a:t>
            </a:fld>
            <a:endParaRPr lang="en-US" sz="1000" dirty="0" smtClean="0">
              <a:solidFill>
                <a:schemeClr val="tx1"/>
              </a:solidFill>
              <a:latin typeface="Arial" charset="0"/>
              <a:cs typeface="Arial" charset="0"/>
            </a:endParaRPr>
          </a:p>
        </p:txBody>
      </p:sp>
    </p:spTree>
    <p:extLst>
      <p:ext uri="{BB962C8B-B14F-4D97-AF65-F5344CB8AC3E}">
        <p14:creationId xmlns="" xmlns:p14="http://schemas.microsoft.com/office/powerpoint/2010/main" val="2984132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smtClean="0">
                <a:latin typeface="Arial" pitchFamily="34" charset="0"/>
              </a:rPr>
              <a:t>Energy </a:t>
            </a:r>
            <a:r>
              <a:rPr lang="en-US" sz="2400" dirty="0">
                <a:latin typeface="Arial" pitchFamily="34" charset="0"/>
              </a:rPr>
              <a:t>Innovation </a:t>
            </a:r>
            <a:r>
              <a:rPr lang="en-US" sz="2400" dirty="0" smtClean="0">
                <a:latin typeface="Arial" pitchFamily="34" charset="0"/>
              </a:rPr>
              <a:t>Hubs</a:t>
            </a:r>
            <a:endParaRPr lang="en-US" sz="2400" dirty="0">
              <a:latin typeface="Arial" pitchFamily="34" charset="0"/>
            </a:endParaRPr>
          </a:p>
        </p:txBody>
      </p:sp>
      <p:sp>
        <p:nvSpPr>
          <p:cNvPr id="5" name="Footer Placeholder 4"/>
          <p:cNvSpPr>
            <a:spLocks noGrp="1"/>
          </p:cNvSpPr>
          <p:nvPr>
            <p:ph type="ftr" sz="quarter" idx="12"/>
          </p:nvPr>
        </p:nvSpPr>
        <p:spPr/>
        <p:txBody>
          <a:bodyPr/>
          <a:lstStyle/>
          <a:p>
            <a:endParaRPr lang="en-US"/>
          </a:p>
        </p:txBody>
      </p:sp>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15</a:t>
            </a:fld>
            <a:endParaRPr lang="en-US" sz="1000" dirty="0" smtClean="0">
              <a:solidFill>
                <a:schemeClr val="tx1"/>
              </a:solidFill>
              <a:latin typeface="Arial" charset="0"/>
              <a:cs typeface="Arial" charset="0"/>
            </a:endParaRPr>
          </a:p>
        </p:txBody>
      </p:sp>
      <p:sp>
        <p:nvSpPr>
          <p:cNvPr id="7" name="Content Placeholder 6"/>
          <p:cNvSpPr>
            <a:spLocks noGrp="1"/>
          </p:cNvSpPr>
          <p:nvPr>
            <p:ph idx="1"/>
          </p:nvPr>
        </p:nvSpPr>
        <p:spPr>
          <a:xfrm>
            <a:off x="4717775" y="1184825"/>
            <a:ext cx="3644348" cy="2340252"/>
          </a:xfrm>
        </p:spPr>
        <p:txBody>
          <a:bodyPr/>
          <a:lstStyle/>
          <a:p>
            <a:pPr marL="0" indent="0">
              <a:spcBef>
                <a:spcPts val="0"/>
              </a:spcBef>
              <a:spcAft>
                <a:spcPts val="0"/>
              </a:spcAft>
              <a:buNone/>
            </a:pPr>
            <a:r>
              <a:rPr lang="en-US" sz="2000" dirty="0" smtClean="0">
                <a:solidFill>
                  <a:schemeClr val="tx1"/>
                </a:solidFill>
                <a:latin typeface="+mn-lt"/>
              </a:rPr>
              <a:t>A signature initiative of Secretary Chu, Energy Innovation Hubs address research challenges that have proved the most resistant to solution by conventional R&amp;D management structures.  </a:t>
            </a:r>
          </a:p>
        </p:txBody>
      </p:sp>
      <p:pic>
        <p:nvPicPr>
          <p:cNvPr id="8" name="Picture 7" descr="chuvoglte.jpg"/>
          <p:cNvPicPr>
            <a:picLocks noChangeAspect="1"/>
          </p:cNvPicPr>
          <p:nvPr/>
        </p:nvPicPr>
        <p:blipFill>
          <a:blip r:embed="rId2" cstate="print"/>
          <a:stretch>
            <a:fillRect/>
          </a:stretch>
        </p:blipFill>
        <p:spPr>
          <a:xfrm>
            <a:off x="1205947" y="965702"/>
            <a:ext cx="3127513" cy="2497841"/>
          </a:xfrm>
          <a:prstGeom prst="rect">
            <a:avLst/>
          </a:prstGeom>
          <a:ln w="19050">
            <a:solidFill>
              <a:schemeClr val="tx1"/>
            </a:solidFill>
          </a:ln>
        </p:spPr>
      </p:pic>
      <p:sp>
        <p:nvSpPr>
          <p:cNvPr id="9" name="Content Placeholder 6"/>
          <p:cNvSpPr txBox="1">
            <a:spLocks/>
          </p:cNvSpPr>
          <p:nvPr/>
        </p:nvSpPr>
        <p:spPr bwMode="auto">
          <a:xfrm>
            <a:off x="589721" y="3788875"/>
            <a:ext cx="7964557" cy="28372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5425" marR="0" lvl="0" indent="-225425" algn="l" defTabSz="914400" rtl="0" eaLnBrk="0" fontAlgn="base" latinLnBrk="0" hangingPunct="0">
              <a:lnSpc>
                <a:spcPct val="100000"/>
              </a:lnSpc>
              <a:spcBef>
                <a:spcPts val="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Selection of topics: </a:t>
            </a:r>
          </a:p>
          <a:p>
            <a:pPr marL="225425" marR="0" lvl="0" indent="-225425" algn="l" defTabSz="914400" rtl="0" eaLnBrk="0" fontAlgn="base" latinLnBrk="0" hangingPunct="0">
              <a:lnSpc>
                <a:spcPct val="100000"/>
              </a:lnSpc>
              <a:spcBef>
                <a:spcPts val="0"/>
              </a:spcBef>
              <a:spcAft>
                <a:spcPts val="0"/>
              </a:spcAft>
              <a:buClrTx/>
              <a:buSzTx/>
              <a:buFont typeface="Wingdings" pitchFamily="2" charset="2"/>
              <a:buChar char="§"/>
              <a:tabLst/>
              <a:defRPr/>
            </a:pPr>
            <a:endParaRPr kumimoji="0" lang="en-US"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63550" marR="0" lvl="1" indent="-230188" algn="l" defTabSz="914400" rtl="0" eaLnBrk="0" fontAlgn="base" latinLnBrk="0" hangingPunct="0">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Problems represent a significant grand challenge; advances are likely to have an impact on energy production or use and on reducing greenhouse gas emissions.</a:t>
            </a:r>
          </a:p>
          <a:p>
            <a:pPr marL="463550" marR="0" lvl="1" indent="-230188" algn="l" defTabSz="914400" rtl="0" eaLnBrk="0" fontAlgn="base" latinLnBrk="0" hangingPunct="0">
              <a:lnSpc>
                <a:spcPct val="100000"/>
              </a:lnSpc>
              <a:spcBef>
                <a:spcPts val="0"/>
              </a:spcBef>
              <a:spcAft>
                <a:spcPts val="0"/>
              </a:spcAft>
              <a:buClrTx/>
              <a:buSzTx/>
              <a:buFont typeface="Wingdings" pitchFamily="2" charset="2"/>
              <a:buChar char="§"/>
              <a:tabLst/>
              <a:defRPr/>
            </a:pP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63550" marR="0" lvl="1" indent="-230188" algn="l" defTabSz="914400" rtl="0" eaLnBrk="0" fontAlgn="base" latinLnBrk="0" hangingPunct="0">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Although individual investigators or small groups may have studied the problems for decades, solutions have not been forthcoming.  A large-scale coordinated, multidisciplinary, systems-level approach is needed to accelerate the pace of discovery and innovation and to realize efficiency, manufacturability, deployment, and utilization of new technologies. </a:t>
            </a:r>
            <a:endPar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lvl="1"/>
            <a:endParaRPr lang="en-US" sz="1400" dirty="0" smtClean="0">
              <a:solidFill>
                <a:schemeClr val="tx1"/>
              </a:solidFill>
              <a:latin typeface="Arial" pitchFamily="34" charset="0"/>
            </a:endParaRPr>
          </a:p>
          <a:p>
            <a:pPr marL="688975" lvl="1" indent="-231775">
              <a:buFont typeface="Wingdings" pitchFamily="2" charset="2"/>
              <a:buChar char="§"/>
            </a:pPr>
            <a:r>
              <a:rPr lang="en-US" sz="2000" dirty="0" smtClean="0">
                <a:solidFill>
                  <a:schemeClr val="tx1"/>
                </a:solidFill>
                <a:latin typeface="Arial" pitchFamily="34" charset="0"/>
              </a:rPr>
              <a:t>a lead institution with strong scientific leadership;</a:t>
            </a:r>
          </a:p>
          <a:p>
            <a:pPr marL="688975" lvl="1" indent="-231775">
              <a:buFont typeface="Wingdings" pitchFamily="2" charset="2"/>
              <a:buChar char="§"/>
            </a:pPr>
            <a:r>
              <a:rPr lang="en-US" sz="2000" dirty="0" smtClean="0">
                <a:solidFill>
                  <a:schemeClr val="tx1"/>
                </a:solidFill>
                <a:latin typeface="Arial" pitchFamily="34" charset="0"/>
              </a:rPr>
              <a:t>a central location; </a:t>
            </a:r>
          </a:p>
          <a:p>
            <a:pPr marL="688975" lvl="1" indent="-231775">
              <a:buFont typeface="Wingdings" pitchFamily="2" charset="2"/>
              <a:buChar char="§"/>
            </a:pPr>
            <a:r>
              <a:rPr lang="en-US" sz="2000" dirty="0" smtClean="0">
                <a:solidFill>
                  <a:schemeClr val="tx1"/>
                </a:solidFill>
                <a:latin typeface="Arial" pitchFamily="34" charset="0"/>
              </a:rPr>
              <a:t>if geographically distributed, state-of-the-art </a:t>
            </a:r>
            <a:r>
              <a:rPr lang="en-US" sz="2000" dirty="0" err="1" smtClean="0">
                <a:solidFill>
                  <a:schemeClr val="tx1"/>
                </a:solidFill>
                <a:latin typeface="Arial" pitchFamily="34" charset="0"/>
              </a:rPr>
              <a:t>telepresence</a:t>
            </a:r>
            <a:r>
              <a:rPr lang="en-US" sz="2000" dirty="0" smtClean="0">
                <a:solidFill>
                  <a:schemeClr val="tx1"/>
                </a:solidFill>
                <a:latin typeface="Arial" pitchFamily="34" charset="0"/>
              </a:rPr>
              <a:t> technology to enable long distance collaboration; </a:t>
            </a:r>
          </a:p>
          <a:p>
            <a:pPr marL="688975" lvl="1" indent="-231775">
              <a:buFont typeface="Wingdings" pitchFamily="2" charset="2"/>
              <a:buChar char="§"/>
            </a:pPr>
            <a:r>
              <a:rPr lang="en-US" sz="2000" dirty="0" smtClean="0">
                <a:solidFill>
                  <a:schemeClr val="tx1"/>
                </a:solidFill>
                <a:latin typeface="Arial" pitchFamily="34" charset="0"/>
              </a:rPr>
              <a:t>a strong organization and management plan to effect goals.</a:t>
            </a:r>
          </a:p>
          <a:p>
            <a:pPr marL="688975" lvl="1" indent="-231775">
              <a:buFont typeface="Wingdings" pitchFamily="2" charset="2"/>
              <a:buChar char="§"/>
            </a:pPr>
            <a:endParaRPr lang="en-US" sz="2000" dirty="0" smtClean="0">
              <a:solidFill>
                <a:schemeClr val="tx1"/>
              </a:solidFill>
              <a:latin typeface="Arial" pitchFamily="34" charset="0"/>
            </a:endParaRPr>
          </a:p>
          <a:p>
            <a:pPr marL="688975" lvl="1" indent="-231775">
              <a:buFont typeface="Wingdings" pitchFamily="2" charset="2"/>
              <a:buChar char="§"/>
            </a:pPr>
            <a:r>
              <a:rPr lang="en-US" sz="2000" dirty="0" smtClean="0">
                <a:solidFill>
                  <a:schemeClr val="tx1"/>
                </a:solidFill>
                <a:latin typeface="Arial" pitchFamily="34" charset="0"/>
              </a:rPr>
              <a:t>Failure mode: over constrained via budget atomization</a:t>
            </a:r>
          </a:p>
          <a:p>
            <a:pPr marL="688975" lvl="1" indent="-231775">
              <a:buFont typeface="Wingdings" pitchFamily="2" charset="2"/>
              <a:buChar char="§"/>
            </a:pPr>
            <a:r>
              <a:rPr lang="en-US" sz="2000" dirty="0" smtClean="0">
                <a:solidFill>
                  <a:schemeClr val="tx1"/>
                </a:solidFill>
                <a:latin typeface="Arial" pitchFamily="34" charset="0"/>
              </a:rPr>
              <a:t>Failure mode: mini-funding agency</a:t>
            </a:r>
          </a:p>
        </p:txBody>
      </p:sp>
      <p:sp>
        <p:nvSpPr>
          <p:cNvPr id="2" name="Title 1"/>
          <p:cNvSpPr>
            <a:spLocks noGrp="1"/>
          </p:cNvSpPr>
          <p:nvPr>
            <p:ph type="title"/>
          </p:nvPr>
        </p:nvSpPr>
        <p:spPr/>
        <p:txBody>
          <a:bodyPr/>
          <a:lstStyle/>
          <a:p>
            <a:r>
              <a:rPr lang="en-US" sz="2400" dirty="0" smtClean="0">
                <a:latin typeface="Arial" pitchFamily="34" charset="0"/>
              </a:rPr>
              <a:t>Hubs Management Philosophy</a:t>
            </a:r>
            <a:endParaRPr lang="en-US" sz="2400" dirty="0">
              <a:latin typeface="Arial" pitchFamily="34" charset="0"/>
            </a:endParaRPr>
          </a:p>
        </p:txBody>
      </p:sp>
      <p:sp>
        <p:nvSpPr>
          <p:cNvPr id="5" name="TextBox 4"/>
          <p:cNvSpPr txBox="1"/>
          <p:nvPr/>
        </p:nvSpPr>
        <p:spPr>
          <a:xfrm>
            <a:off x="1528969" y="5297552"/>
            <a:ext cx="6086061" cy="738664"/>
          </a:xfrm>
          <a:prstGeom prst="rect">
            <a:avLst/>
          </a:prstGeom>
          <a:noFill/>
          <a:ln w="12700">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400" dirty="0" smtClean="0">
                <a:solidFill>
                  <a:schemeClr val="tx1"/>
                </a:solidFill>
                <a:latin typeface="Arial" pitchFamily="34" charset="0"/>
                <a:cs typeface="Arial" pitchFamily="34" charset="0"/>
              </a:rPr>
              <a:t>The Hub Funding Opportunity Announcements, available on </a:t>
            </a:r>
            <a:r>
              <a:rPr lang="en-US" sz="1400" dirty="0" err="1" smtClean="0">
                <a:solidFill>
                  <a:schemeClr val="tx1"/>
                </a:solidFill>
                <a:latin typeface="Arial" pitchFamily="34" charset="0"/>
                <a:cs typeface="Arial" pitchFamily="34" charset="0"/>
              </a:rPr>
              <a:t>FedConnect</a:t>
            </a:r>
            <a:r>
              <a:rPr lang="en-US" sz="1400" dirty="0" smtClean="0">
                <a:solidFill>
                  <a:schemeClr val="tx1"/>
                </a:solidFill>
                <a:latin typeface="Arial" pitchFamily="34" charset="0"/>
                <a:cs typeface="Arial" pitchFamily="34" charset="0"/>
              </a:rPr>
              <a:t>, contain detailed descriptions of the Hub management philosophy and selection criteria.</a:t>
            </a:r>
            <a:endParaRPr lang="en-US" sz="1400" dirty="0">
              <a:solidFill>
                <a:schemeClr val="tx1"/>
              </a:solidFill>
              <a:latin typeface="Arial" pitchFamily="34" charset="0"/>
              <a:cs typeface="Arial" pitchFamily="34" charset="0"/>
            </a:endParaRPr>
          </a:p>
        </p:txBody>
      </p:sp>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16</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999295"/>
            <a:ext cx="8410575" cy="4555093"/>
          </a:xfrm>
        </p:spPr>
        <p:txBody>
          <a:bodyPr>
            <a:spAutoFit/>
          </a:bodyPr>
          <a:lstStyle/>
          <a:p>
            <a:pPr marL="225425" indent="-225425">
              <a:spcBef>
                <a:spcPts val="0"/>
              </a:spcBef>
              <a:spcAft>
                <a:spcPts val="600"/>
              </a:spcAft>
              <a:buFont typeface="Wingdings" pitchFamily="2" charset="2"/>
              <a:buChar char="§"/>
            </a:pPr>
            <a:r>
              <a:rPr lang="en-US" sz="2000" dirty="0" smtClean="0">
                <a:solidFill>
                  <a:schemeClr val="tx1"/>
                </a:solidFill>
                <a:latin typeface="Arial" pitchFamily="34" charset="0"/>
              </a:rPr>
              <a:t>FY 2010 DOE congressional budget request sought $280M in funding for eight new Hubs ($35M each):</a:t>
            </a:r>
            <a:endParaRPr lang="en-US" sz="2000" b="1" dirty="0" smtClean="0">
              <a:solidFill>
                <a:schemeClr val="tx1"/>
              </a:solidFill>
              <a:latin typeface="Arial" pitchFamily="34" charset="0"/>
            </a:endParaRPr>
          </a:p>
          <a:p>
            <a:pPr lvl="1">
              <a:spcBef>
                <a:spcPts val="0"/>
              </a:spcBef>
              <a:spcAft>
                <a:spcPts val="200"/>
              </a:spcAft>
            </a:pPr>
            <a:r>
              <a:rPr lang="en-US" sz="2000" dirty="0" smtClean="0">
                <a:solidFill>
                  <a:srgbClr val="009A46"/>
                </a:solidFill>
                <a:latin typeface="Arial" pitchFamily="34" charset="0"/>
              </a:rPr>
              <a:t>Fuels from Sunlight (SC)</a:t>
            </a:r>
          </a:p>
          <a:p>
            <a:pPr lvl="1">
              <a:spcBef>
                <a:spcPts val="0"/>
              </a:spcBef>
              <a:spcAft>
                <a:spcPts val="200"/>
              </a:spcAft>
            </a:pPr>
            <a:r>
              <a:rPr lang="en-US" sz="2000" dirty="0" smtClean="0">
                <a:solidFill>
                  <a:srgbClr val="009A46"/>
                </a:solidFill>
                <a:latin typeface="Arial" pitchFamily="34" charset="0"/>
              </a:rPr>
              <a:t>Modeling and Simulation of Nuclear Reactors (NE)</a:t>
            </a:r>
          </a:p>
          <a:p>
            <a:pPr lvl="1">
              <a:spcBef>
                <a:spcPts val="0"/>
              </a:spcBef>
              <a:spcAft>
                <a:spcPts val="200"/>
              </a:spcAft>
            </a:pPr>
            <a:r>
              <a:rPr lang="en-US" sz="2000" dirty="0" smtClean="0">
                <a:solidFill>
                  <a:srgbClr val="009A46"/>
                </a:solidFill>
                <a:latin typeface="Arial" pitchFamily="34" charset="0"/>
              </a:rPr>
              <a:t>Energy Efficient Buildings (EERE)</a:t>
            </a:r>
          </a:p>
          <a:p>
            <a:pPr lvl="1">
              <a:spcBef>
                <a:spcPts val="0"/>
              </a:spcBef>
              <a:spcAft>
                <a:spcPts val="200"/>
              </a:spcAft>
            </a:pPr>
            <a:r>
              <a:rPr lang="en-US" sz="2000" dirty="0" smtClean="0">
                <a:solidFill>
                  <a:srgbClr val="FF0000"/>
                </a:solidFill>
                <a:latin typeface="Arial" pitchFamily="34" charset="0"/>
              </a:rPr>
              <a:t>Batteries and Energy Storage (SC)</a:t>
            </a:r>
          </a:p>
          <a:p>
            <a:pPr lvl="1">
              <a:spcBef>
                <a:spcPts val="0"/>
              </a:spcBef>
              <a:spcAft>
                <a:spcPts val="200"/>
              </a:spcAft>
            </a:pPr>
            <a:r>
              <a:rPr lang="en-US" sz="2000" dirty="0" smtClean="0">
                <a:solidFill>
                  <a:srgbClr val="FF0000"/>
                </a:solidFill>
                <a:latin typeface="Arial" pitchFamily="34" charset="0"/>
              </a:rPr>
              <a:t>Solar Electricity (photovoltaics and concentrated solar power) (EERE)</a:t>
            </a:r>
          </a:p>
          <a:p>
            <a:pPr lvl="1">
              <a:spcBef>
                <a:spcPts val="0"/>
              </a:spcBef>
              <a:spcAft>
                <a:spcPts val="200"/>
              </a:spcAft>
            </a:pPr>
            <a:r>
              <a:rPr lang="en-US" sz="2000" dirty="0" smtClean="0">
                <a:solidFill>
                  <a:srgbClr val="FF0000"/>
                </a:solidFill>
                <a:latin typeface="Arial" pitchFamily="34" charset="0"/>
              </a:rPr>
              <a:t>Grid Materials, Devices, and Systems (OE)</a:t>
            </a:r>
          </a:p>
          <a:p>
            <a:pPr lvl="1">
              <a:spcBef>
                <a:spcPts val="0"/>
              </a:spcBef>
              <a:spcAft>
                <a:spcPts val="200"/>
              </a:spcAft>
            </a:pPr>
            <a:r>
              <a:rPr lang="en-US" sz="2000" dirty="0" smtClean="0">
                <a:solidFill>
                  <a:srgbClr val="FF0000"/>
                </a:solidFill>
                <a:latin typeface="Arial" pitchFamily="34" charset="0"/>
              </a:rPr>
              <a:t>Extreme Materials for Nuclear Energy Systems (NE)</a:t>
            </a:r>
          </a:p>
          <a:p>
            <a:pPr lvl="1">
              <a:spcBef>
                <a:spcPts val="0"/>
              </a:spcBef>
              <a:spcAft>
                <a:spcPts val="300"/>
              </a:spcAft>
            </a:pPr>
            <a:r>
              <a:rPr lang="en-US" sz="2000" dirty="0" smtClean="0">
                <a:solidFill>
                  <a:srgbClr val="FF0000"/>
                </a:solidFill>
                <a:latin typeface="Arial" pitchFamily="34" charset="0"/>
              </a:rPr>
              <a:t>Carbon Capture and Storage (FE)</a:t>
            </a:r>
          </a:p>
          <a:p>
            <a:pPr lvl="1">
              <a:spcBef>
                <a:spcPts val="0"/>
              </a:spcBef>
              <a:spcAft>
                <a:spcPts val="600"/>
              </a:spcAft>
            </a:pPr>
            <a:endParaRPr lang="en-US" sz="2000" dirty="0" smtClean="0">
              <a:solidFill>
                <a:srgbClr val="C00000"/>
              </a:solidFill>
              <a:latin typeface="Arial" pitchFamily="34" charset="0"/>
            </a:endParaRPr>
          </a:p>
          <a:p>
            <a:pPr marL="225425" indent="-225425">
              <a:spcBef>
                <a:spcPts val="0"/>
              </a:spcBef>
              <a:spcAft>
                <a:spcPts val="600"/>
              </a:spcAft>
              <a:buFont typeface="Wingdings" pitchFamily="2" charset="2"/>
              <a:buChar char="§"/>
            </a:pPr>
            <a:r>
              <a:rPr lang="en-US" sz="2000" dirty="0" smtClean="0">
                <a:solidFill>
                  <a:schemeClr val="tx1"/>
                </a:solidFill>
                <a:latin typeface="Arial" pitchFamily="34" charset="0"/>
              </a:rPr>
              <a:t>Three Hubs were funded at $24M each</a:t>
            </a:r>
          </a:p>
        </p:txBody>
      </p:sp>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smtClean="0">
                <a:latin typeface="Arial" pitchFamily="34" charset="0"/>
              </a:rPr>
              <a:t>Energy </a:t>
            </a:r>
            <a:r>
              <a:rPr lang="en-US" sz="2400" dirty="0">
                <a:latin typeface="Arial" pitchFamily="34" charset="0"/>
              </a:rPr>
              <a:t>Innovation </a:t>
            </a:r>
            <a:r>
              <a:rPr lang="en-US" sz="2400" dirty="0" smtClean="0">
                <a:latin typeface="Arial" pitchFamily="34" charset="0"/>
              </a:rPr>
              <a:t>Hubs, FY 2010</a:t>
            </a:r>
            <a:endParaRPr lang="en-US" sz="2400" dirty="0">
              <a:latin typeface="Arial" pitchFamily="34" charset="0"/>
            </a:endParaRPr>
          </a:p>
        </p:txBody>
      </p:sp>
      <p:sp>
        <p:nvSpPr>
          <p:cNvPr id="8" name="TextBox 7"/>
          <p:cNvSpPr txBox="1"/>
          <p:nvPr/>
        </p:nvSpPr>
        <p:spPr>
          <a:xfrm>
            <a:off x="6204632" y="5352643"/>
            <a:ext cx="2743200" cy="369332"/>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b="1" dirty="0" smtClean="0"/>
              <a:t>Red = not funded</a:t>
            </a:r>
            <a:endParaRPr lang="en-US" b="1" dirty="0"/>
          </a:p>
        </p:txBody>
      </p:sp>
      <p:sp>
        <p:nvSpPr>
          <p:cNvPr id="9" name="TextBox 8"/>
          <p:cNvSpPr txBox="1"/>
          <p:nvPr/>
        </p:nvSpPr>
        <p:spPr>
          <a:xfrm>
            <a:off x="6204632" y="4895443"/>
            <a:ext cx="2743200" cy="369332"/>
          </a:xfrm>
          <a:prstGeom prst="rect">
            <a:avLst/>
          </a:prstGeom>
          <a:solidFill>
            <a:srgbClr val="00B050"/>
          </a:solidFill>
          <a:ln>
            <a:solidFill>
              <a:srgbClr val="0F6636"/>
            </a:solid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b="1" dirty="0" smtClean="0"/>
              <a:t>Green = funded in FY 2010</a:t>
            </a:r>
            <a:endParaRPr lang="en-US" b="1" dirty="0"/>
          </a:p>
        </p:txBody>
      </p:sp>
      <p:sp>
        <p:nvSpPr>
          <p:cNvPr id="12"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17</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0696" y="1028045"/>
            <a:ext cx="8410575" cy="5259388"/>
          </a:xfrm>
        </p:spPr>
        <p:txBody>
          <a:bodyPr/>
          <a:lstStyle/>
          <a:p>
            <a:pPr marL="225425" indent="-225425">
              <a:spcBef>
                <a:spcPts val="0"/>
              </a:spcBef>
              <a:spcAft>
                <a:spcPts val="600"/>
              </a:spcAft>
              <a:buFont typeface="Wingdings" pitchFamily="2" charset="2"/>
              <a:buChar char="§"/>
            </a:pPr>
            <a:r>
              <a:rPr lang="en-US" sz="2000" dirty="0" smtClean="0">
                <a:solidFill>
                  <a:schemeClr val="tx1"/>
                </a:solidFill>
                <a:latin typeface="Arial" pitchFamily="34" charset="0"/>
              </a:rPr>
              <a:t>FY 2011 the DOE congressional budget request </a:t>
            </a:r>
            <a:br>
              <a:rPr lang="en-US" sz="2000" dirty="0" smtClean="0">
                <a:solidFill>
                  <a:schemeClr val="tx1"/>
                </a:solidFill>
                <a:latin typeface="Arial" pitchFamily="34" charset="0"/>
              </a:rPr>
            </a:br>
            <a:r>
              <a:rPr lang="en-US" sz="2000" dirty="0" smtClean="0">
                <a:solidFill>
                  <a:schemeClr val="tx1"/>
                </a:solidFill>
                <a:latin typeface="Arial" pitchFamily="34" charset="0"/>
              </a:rPr>
              <a:t>sought $107M in funding for four Hubs (one new):</a:t>
            </a:r>
          </a:p>
          <a:p>
            <a:pPr lvl="1">
              <a:spcBef>
                <a:spcPts val="0"/>
              </a:spcBef>
            </a:pPr>
            <a:r>
              <a:rPr lang="en-US" sz="1800" dirty="0" smtClean="0">
                <a:solidFill>
                  <a:schemeClr val="tx1"/>
                </a:solidFill>
                <a:latin typeface="Arial" pitchFamily="34" charset="0"/>
              </a:rPr>
              <a:t>Fuels from Sunlight (SC)</a:t>
            </a:r>
          </a:p>
          <a:p>
            <a:pPr lvl="1">
              <a:spcBef>
                <a:spcPts val="0"/>
              </a:spcBef>
            </a:pPr>
            <a:r>
              <a:rPr lang="en-US" sz="1800" dirty="0" smtClean="0">
                <a:solidFill>
                  <a:schemeClr val="tx1"/>
                </a:solidFill>
                <a:latin typeface="Arial" pitchFamily="34" charset="0"/>
              </a:rPr>
              <a:t>Modeling and Simulation of Nuclear Reactors (NE)</a:t>
            </a:r>
          </a:p>
          <a:p>
            <a:pPr lvl="1">
              <a:spcBef>
                <a:spcPts val="0"/>
              </a:spcBef>
            </a:pPr>
            <a:r>
              <a:rPr lang="en-US" sz="1800" dirty="0" smtClean="0">
                <a:solidFill>
                  <a:schemeClr val="tx1"/>
                </a:solidFill>
                <a:latin typeface="Arial" pitchFamily="34" charset="0"/>
              </a:rPr>
              <a:t>Energy Efficient Buildings (EERE)</a:t>
            </a:r>
          </a:p>
          <a:p>
            <a:pPr lvl="1">
              <a:spcBef>
                <a:spcPts val="0"/>
              </a:spcBef>
            </a:pPr>
            <a:r>
              <a:rPr lang="en-US" sz="1800" dirty="0" smtClean="0">
                <a:solidFill>
                  <a:srgbClr val="FF0000"/>
                </a:solidFill>
                <a:latin typeface="Arial" pitchFamily="34" charset="0"/>
              </a:rPr>
              <a:t>Batteries and Energy Storage (SC)</a:t>
            </a:r>
          </a:p>
          <a:p>
            <a:pPr lvl="1">
              <a:spcBef>
                <a:spcPts val="0"/>
              </a:spcBef>
            </a:pPr>
            <a:endParaRPr lang="en-US" sz="2000" dirty="0" smtClean="0">
              <a:solidFill>
                <a:srgbClr val="C00000"/>
              </a:solidFill>
              <a:latin typeface="Arial" pitchFamily="34" charset="0"/>
            </a:endParaRPr>
          </a:p>
          <a:p>
            <a:pPr marL="225425" indent="-225425">
              <a:spcBef>
                <a:spcPts val="0"/>
              </a:spcBef>
              <a:spcAft>
                <a:spcPts val="600"/>
              </a:spcAft>
              <a:buFont typeface="Wingdings" pitchFamily="2" charset="2"/>
              <a:buChar char="§"/>
            </a:pPr>
            <a:r>
              <a:rPr lang="en-US" sz="2000" dirty="0" smtClean="0">
                <a:solidFill>
                  <a:schemeClr val="tx1"/>
                </a:solidFill>
                <a:latin typeface="Arial" pitchFamily="34" charset="0"/>
              </a:rPr>
              <a:t>FY 2012 the DOE congressional budget request sought $146M</a:t>
            </a:r>
            <a:br>
              <a:rPr lang="en-US" sz="2000" dirty="0" smtClean="0">
                <a:solidFill>
                  <a:schemeClr val="tx1"/>
                </a:solidFill>
                <a:latin typeface="Arial" pitchFamily="34" charset="0"/>
              </a:rPr>
            </a:br>
            <a:r>
              <a:rPr lang="en-US" sz="2000" dirty="0" smtClean="0">
                <a:solidFill>
                  <a:schemeClr val="tx1"/>
                </a:solidFill>
                <a:latin typeface="Arial" pitchFamily="34" charset="0"/>
              </a:rPr>
              <a:t>in funding for six Hubs (three new)</a:t>
            </a:r>
          </a:p>
          <a:p>
            <a:pPr lvl="1">
              <a:spcBef>
                <a:spcPts val="0"/>
              </a:spcBef>
            </a:pPr>
            <a:r>
              <a:rPr lang="en-US" sz="1800" dirty="0" smtClean="0">
                <a:solidFill>
                  <a:schemeClr val="tx1"/>
                </a:solidFill>
                <a:latin typeface="Arial" pitchFamily="34" charset="0"/>
              </a:rPr>
              <a:t>Fuels from Sunlight (SC)</a:t>
            </a:r>
          </a:p>
          <a:p>
            <a:pPr lvl="1">
              <a:spcBef>
                <a:spcPts val="0"/>
              </a:spcBef>
            </a:pPr>
            <a:r>
              <a:rPr lang="en-US" sz="1800" dirty="0" smtClean="0">
                <a:solidFill>
                  <a:schemeClr val="tx1"/>
                </a:solidFill>
                <a:latin typeface="Arial" pitchFamily="34" charset="0"/>
              </a:rPr>
              <a:t>Modeling and Simulation of Nuclear Reactors (NE)</a:t>
            </a:r>
          </a:p>
          <a:p>
            <a:pPr lvl="1">
              <a:spcBef>
                <a:spcPts val="0"/>
              </a:spcBef>
            </a:pPr>
            <a:r>
              <a:rPr lang="en-US" sz="1800" dirty="0" smtClean="0">
                <a:solidFill>
                  <a:schemeClr val="tx1"/>
                </a:solidFill>
                <a:latin typeface="Arial" pitchFamily="34" charset="0"/>
              </a:rPr>
              <a:t>Energy Efficient Buildings (EERE)</a:t>
            </a:r>
          </a:p>
          <a:p>
            <a:pPr lvl="1">
              <a:spcBef>
                <a:spcPts val="0"/>
              </a:spcBef>
            </a:pPr>
            <a:r>
              <a:rPr lang="en-US" sz="1800" dirty="0" smtClean="0">
                <a:solidFill>
                  <a:srgbClr val="008000"/>
                </a:solidFill>
                <a:latin typeface="Arial" pitchFamily="34" charset="0"/>
              </a:rPr>
              <a:t>Batteries and Energy Storage (SC)</a:t>
            </a:r>
          </a:p>
          <a:p>
            <a:pPr lvl="1">
              <a:spcBef>
                <a:spcPts val="0"/>
              </a:spcBef>
            </a:pPr>
            <a:r>
              <a:rPr lang="en-US" sz="1800" dirty="0" smtClean="0">
                <a:solidFill>
                  <a:srgbClr val="008000"/>
                </a:solidFill>
                <a:latin typeface="Arial" pitchFamily="34" charset="0"/>
              </a:rPr>
              <a:t>Critical Materials (EERE)</a:t>
            </a:r>
          </a:p>
          <a:p>
            <a:pPr lvl="1">
              <a:spcBef>
                <a:spcPts val="0"/>
              </a:spcBef>
            </a:pPr>
            <a:r>
              <a:rPr lang="en-US" sz="1800" dirty="0" smtClean="0">
                <a:solidFill>
                  <a:srgbClr val="FF0000"/>
                </a:solidFill>
                <a:latin typeface="Arial" pitchFamily="34" charset="0"/>
              </a:rPr>
              <a:t>Smart Grid Technology and Systems (OE)</a:t>
            </a:r>
          </a:p>
          <a:p>
            <a:pPr lvl="1">
              <a:spcBef>
                <a:spcPts val="0"/>
              </a:spcBef>
            </a:pPr>
            <a:endParaRPr lang="en-US" sz="2000" dirty="0" smtClean="0">
              <a:solidFill>
                <a:srgbClr val="C00000"/>
              </a:solidFill>
              <a:latin typeface="Arial" pitchFamily="34" charset="0"/>
            </a:endParaRPr>
          </a:p>
          <a:p>
            <a:pPr>
              <a:spcBef>
                <a:spcPts val="0"/>
              </a:spcBef>
            </a:pPr>
            <a:endParaRPr lang="en-US" sz="2000" dirty="0" smtClean="0">
              <a:solidFill>
                <a:srgbClr val="0F6636"/>
              </a:solidFill>
              <a:latin typeface="Arial" pitchFamily="34" charset="0"/>
            </a:endParaRPr>
          </a:p>
          <a:p>
            <a:pPr lvl="1">
              <a:spcBef>
                <a:spcPts val="0"/>
              </a:spcBef>
            </a:pPr>
            <a:endParaRPr lang="en-US" sz="2000" dirty="0">
              <a:latin typeface="Arial" pitchFamily="34" charset="0"/>
            </a:endParaRPr>
          </a:p>
        </p:txBody>
      </p:sp>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smtClean="0">
                <a:latin typeface="Arial" pitchFamily="34" charset="0"/>
              </a:rPr>
              <a:t>Energy </a:t>
            </a:r>
            <a:r>
              <a:rPr lang="en-US" sz="2400" dirty="0">
                <a:latin typeface="Arial" pitchFamily="34" charset="0"/>
              </a:rPr>
              <a:t>Innovation </a:t>
            </a:r>
            <a:r>
              <a:rPr lang="en-US" sz="2400" dirty="0" smtClean="0">
                <a:latin typeface="Arial" pitchFamily="34" charset="0"/>
              </a:rPr>
              <a:t>Hubs, FY 2011 and FY 2012</a:t>
            </a:r>
            <a:endParaRPr lang="en-US" sz="2400" dirty="0">
              <a:latin typeface="Arial" pitchFamily="34" charset="0"/>
            </a:endParaRPr>
          </a:p>
        </p:txBody>
      </p:sp>
      <p:grpSp>
        <p:nvGrpSpPr>
          <p:cNvPr id="11" name="Group 10"/>
          <p:cNvGrpSpPr/>
          <p:nvPr/>
        </p:nvGrpSpPr>
        <p:grpSpPr>
          <a:xfrm>
            <a:off x="6924260" y="995825"/>
            <a:ext cx="2166731" cy="1853568"/>
            <a:chOff x="6871253" y="1260868"/>
            <a:chExt cx="1861930" cy="1853568"/>
          </a:xfrm>
        </p:grpSpPr>
        <p:sp>
          <p:nvSpPr>
            <p:cNvPr id="5" name="TextBox 4"/>
            <p:cNvSpPr txBox="1"/>
            <p:nvPr/>
          </p:nvSpPr>
          <p:spPr>
            <a:xfrm>
              <a:off x="6871253" y="2745104"/>
              <a:ext cx="1861929" cy="369332"/>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smtClean="0"/>
                <a:t>Red = not funded</a:t>
              </a:r>
              <a:endParaRPr lang="en-US" b="1" dirty="0"/>
            </a:p>
          </p:txBody>
        </p:sp>
        <p:sp>
          <p:nvSpPr>
            <p:cNvPr id="6" name="TextBox 5"/>
            <p:cNvSpPr txBox="1"/>
            <p:nvPr/>
          </p:nvSpPr>
          <p:spPr>
            <a:xfrm>
              <a:off x="6871254" y="2002986"/>
              <a:ext cx="1861929" cy="646331"/>
            </a:xfrm>
            <a:prstGeom prst="rect">
              <a:avLst/>
            </a:prstGeom>
            <a:solidFill>
              <a:srgbClr val="009A46"/>
            </a:solidFill>
            <a:ln>
              <a:solidFill>
                <a:srgbClr val="0F6636"/>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b="1" dirty="0" smtClean="0"/>
                <a:t>Green = newly funded in FY 2012</a:t>
              </a:r>
              <a:endParaRPr lang="en-US" b="1" dirty="0"/>
            </a:p>
          </p:txBody>
        </p:sp>
        <p:sp>
          <p:nvSpPr>
            <p:cNvPr id="7" name="TextBox 6"/>
            <p:cNvSpPr txBox="1"/>
            <p:nvPr/>
          </p:nvSpPr>
          <p:spPr>
            <a:xfrm>
              <a:off x="6871253" y="1260868"/>
              <a:ext cx="1861929" cy="646331"/>
            </a:xfrm>
            <a:prstGeom prst="rect">
              <a:avLst/>
            </a:prstGeom>
            <a:solidFill>
              <a:schemeClr val="tx1">
                <a:lumMod val="65000"/>
                <a:lumOff val="3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b="1" dirty="0" smtClean="0"/>
                <a:t>Black = existing in FY 2010</a:t>
              </a:r>
              <a:endParaRPr lang="en-US" b="1" dirty="0"/>
            </a:p>
          </p:txBody>
        </p:sp>
      </p:grpSp>
      <p:sp>
        <p:nvSpPr>
          <p:cNvPr id="9" name="TextBox 8"/>
          <p:cNvSpPr txBox="1"/>
          <p:nvPr/>
        </p:nvSpPr>
        <p:spPr>
          <a:xfrm>
            <a:off x="6924261" y="3942216"/>
            <a:ext cx="1844356" cy="923330"/>
          </a:xfrm>
          <a:prstGeom prst="rect">
            <a:avLst/>
          </a:prstGeom>
          <a:noFill/>
        </p:spPr>
        <p:txBody>
          <a:bodyPr wrap="square" rtlCol="0">
            <a:spAutoFit/>
          </a:bodyPr>
          <a:lstStyle/>
          <a:p>
            <a:r>
              <a:rPr lang="en-US" dirty="0" smtClean="0">
                <a:latin typeface="Arial Narrow" pitchFamily="34" charset="0"/>
                <a:cs typeface="Arial" pitchFamily="34" charset="0"/>
              </a:rPr>
              <a:t>These five Hubs define the current program</a:t>
            </a:r>
            <a:endParaRPr lang="en-US" dirty="0">
              <a:latin typeface="Arial Narrow" pitchFamily="34" charset="0"/>
              <a:cs typeface="Arial" pitchFamily="34" charset="0"/>
            </a:endParaRPr>
          </a:p>
        </p:txBody>
      </p:sp>
      <p:sp>
        <p:nvSpPr>
          <p:cNvPr id="1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18</a:t>
            </a:fld>
            <a:endParaRPr lang="en-US" sz="1000" dirty="0" smtClean="0">
              <a:solidFill>
                <a:schemeClr val="tx1"/>
              </a:solidFill>
              <a:latin typeface="Arial" charset="0"/>
              <a:cs typeface="Arial" charset="0"/>
            </a:endParaRPr>
          </a:p>
        </p:txBody>
      </p:sp>
      <p:sp>
        <p:nvSpPr>
          <p:cNvPr id="4" name="Right Brace 3"/>
          <p:cNvSpPr/>
          <p:nvPr/>
        </p:nvSpPr>
        <p:spPr>
          <a:xfrm>
            <a:off x="6316935" y="3660078"/>
            <a:ext cx="607326" cy="1487606"/>
          </a:xfrm>
          <a:prstGeom prst="rightBrace">
            <a:avLst>
              <a:gd name="adj1" fmla="val 8333"/>
              <a:gd name="adj2" fmla="val 4908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2367" y="2362200"/>
            <a:ext cx="7739269" cy="1571625"/>
          </a:xfrm>
        </p:spPr>
        <p:txBody>
          <a:bodyPr/>
          <a:lstStyle/>
          <a:p>
            <a:pPr algn="ctr">
              <a:buNone/>
            </a:pPr>
            <a:r>
              <a:rPr lang="en-US" sz="3600" dirty="0" smtClean="0">
                <a:latin typeface="Arial" pitchFamily="34" charset="0"/>
              </a:rPr>
              <a:t>Budget slice for BRCs, EFRCs, Hubs</a:t>
            </a:r>
            <a:endParaRPr lang="en-US" sz="3600" dirty="0">
              <a:latin typeface="Arial" pitchFamily="34" charset="0"/>
            </a:endParaRPr>
          </a:p>
        </p:txBody>
      </p:sp>
      <p:sp>
        <p:nvSpPr>
          <p:cNvPr id="3" name="Title 2"/>
          <p:cNvSpPr>
            <a:spLocks noGrp="1"/>
          </p:cNvSpPr>
          <p:nvPr>
            <p:ph type="title"/>
          </p:nvPr>
        </p:nvSpPr>
        <p:spPr/>
        <p:txBody>
          <a:bodyPr/>
          <a:lstStyle/>
          <a:p>
            <a:endParaRPr lang="en-US"/>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19</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77921"/>
            <a:ext cx="9144000" cy="608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Title 2"/>
          <p:cNvSpPr>
            <a:spLocks noGrp="1"/>
          </p:cNvSpPr>
          <p:nvPr>
            <p:ph type="title"/>
          </p:nvPr>
        </p:nvSpPr>
        <p:spPr/>
        <p:txBody>
          <a:bodyPr/>
          <a:lstStyle/>
          <a:p>
            <a:pPr eaLnBrk="1" hangingPunct="1"/>
            <a:r>
              <a:rPr lang="en-US" sz="2400" dirty="0" smtClean="0">
                <a:solidFill>
                  <a:srgbClr val="004B32"/>
                </a:solidFill>
                <a:latin typeface="Arial" charset="0"/>
                <a:cs typeface="Arial" charset="0"/>
              </a:rPr>
              <a:t>DOE and its predecessors</a:t>
            </a:r>
            <a:endParaRPr lang="en-US" dirty="0" smtClean="0">
              <a:solidFill>
                <a:srgbClr val="004B32"/>
              </a:solidFill>
              <a:latin typeface="Arial" charset="0"/>
              <a:cs typeface="Arial" charset="0"/>
            </a:endParaRPr>
          </a:p>
        </p:txBody>
      </p:sp>
      <p:sp>
        <p:nvSpPr>
          <p:cNvPr id="10"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a:t>
            </a:fld>
            <a:endParaRPr lang="en-US" sz="1000" dirty="0" smtClean="0">
              <a:solidFill>
                <a:schemeClr val="tx1"/>
              </a:solidFill>
              <a:latin typeface="Arial" charset="0"/>
              <a:cs typeface="Arial" charset="0"/>
            </a:endParaRPr>
          </a:p>
        </p:txBody>
      </p:sp>
      <p:graphicFrame>
        <p:nvGraphicFramePr>
          <p:cNvPr id="7" name="Object 4"/>
          <p:cNvGraphicFramePr>
            <a:graphicFrameLocks noGrp="1" noChangeAspect="1"/>
          </p:cNvGraphicFramePr>
          <p:nvPr>
            <p:ph idx="4294967295"/>
            <p:extLst>
              <p:ext uri="{D42A27DB-BD31-4B8C-83A1-F6EECF244321}">
                <p14:modId xmlns="" xmlns:p14="http://schemas.microsoft.com/office/powerpoint/2010/main" val="693374425"/>
              </p:ext>
            </p:extLst>
          </p:nvPr>
        </p:nvGraphicFramePr>
        <p:xfrm>
          <a:off x="274337" y="2279555"/>
          <a:ext cx="1371600" cy="1371600"/>
        </p:xfrm>
        <a:graphic>
          <a:graphicData uri="http://schemas.openxmlformats.org/presentationml/2006/ole">
            <p:oleObj spid="_x0000_s2107" name="Image" r:id="rId3" imgW="5892063" imgH="5892063" progId="Photoshop.Image.9">
              <p:embed/>
            </p:oleObj>
          </a:graphicData>
        </a:graphic>
      </p:graphicFrame>
      <p:graphicFrame>
        <p:nvGraphicFramePr>
          <p:cNvPr id="9" name="Object 17"/>
          <p:cNvGraphicFramePr>
            <a:graphicFrameLocks noGrp="1" noChangeAspect="1"/>
          </p:cNvGraphicFramePr>
          <p:nvPr>
            <p:ph sz="half" idx="4294967295"/>
            <p:extLst>
              <p:ext uri="{D42A27DB-BD31-4B8C-83A1-F6EECF244321}">
                <p14:modId xmlns="" xmlns:p14="http://schemas.microsoft.com/office/powerpoint/2010/main" val="1784694201"/>
              </p:ext>
            </p:extLst>
          </p:nvPr>
        </p:nvGraphicFramePr>
        <p:xfrm>
          <a:off x="274337" y="788158"/>
          <a:ext cx="1384996" cy="1371600"/>
        </p:xfrm>
        <a:graphic>
          <a:graphicData uri="http://schemas.openxmlformats.org/presentationml/2006/ole">
            <p:oleObj spid="_x0000_s2108" name="Image" r:id="rId4" imgW="2653968" imgH="2628571" progId="Photoshop.Image.9">
              <p:embed/>
            </p:oleObj>
          </a:graphicData>
        </a:graphic>
      </p:graphicFrame>
      <p:sp>
        <p:nvSpPr>
          <p:cNvPr id="2053" name="Rectangle 9"/>
          <p:cNvSpPr txBox="1">
            <a:spLocks/>
          </p:cNvSpPr>
          <p:nvPr/>
        </p:nvSpPr>
        <p:spPr bwMode="auto">
          <a:xfrm>
            <a:off x="1833448" y="1141097"/>
            <a:ext cx="7019605" cy="769441"/>
          </a:xfrm>
          <a:prstGeom prst="rect">
            <a:avLst/>
          </a:prstGeom>
          <a:noFill/>
          <a:ln w="9525">
            <a:noFill/>
            <a:miter lim="800000"/>
            <a:headEnd/>
            <a:tailEnd/>
          </a:ln>
        </p:spPr>
        <p:txBody>
          <a:bodyPr wrap="square">
            <a:spAutoFit/>
          </a:bodyPr>
          <a:lstStyle/>
          <a:p>
            <a:pPr marL="177800" indent="-177800">
              <a:spcBef>
                <a:spcPts val="0"/>
              </a:spcBef>
              <a:buFont typeface="Wingdings" pitchFamily="2" charset="2"/>
              <a:buChar char="§"/>
            </a:pPr>
            <a:r>
              <a:rPr lang="en-US" sz="1600" dirty="0" smtClean="0">
                <a:solidFill>
                  <a:srgbClr val="004B32"/>
                </a:solidFill>
                <a:latin typeface="Arial" pitchFamily="34" charset="0"/>
                <a:cs typeface="Arial" pitchFamily="34" charset="0"/>
              </a:rPr>
              <a:t>1942-1946 </a:t>
            </a:r>
            <a:r>
              <a:rPr lang="en-US" sz="1600" u="sng" dirty="0" smtClean="0">
                <a:solidFill>
                  <a:srgbClr val="FF0000"/>
                </a:solidFill>
                <a:latin typeface="Arial" pitchFamily="34" charset="0"/>
                <a:cs typeface="Arial" pitchFamily="34" charset="0"/>
              </a:rPr>
              <a:t>Manhattan Project</a:t>
            </a:r>
            <a:r>
              <a:rPr lang="en-US" sz="1600" dirty="0" smtClean="0">
                <a:solidFill>
                  <a:srgbClr val="004B32"/>
                </a:solidFill>
                <a:latin typeface="Arial" pitchFamily="34" charset="0"/>
                <a:cs typeface="Arial" pitchFamily="34" charset="0"/>
              </a:rPr>
              <a:t>,  War </a:t>
            </a:r>
            <a:r>
              <a:rPr lang="en-US" sz="1600" dirty="0">
                <a:solidFill>
                  <a:srgbClr val="004B32"/>
                </a:solidFill>
                <a:latin typeface="Arial" pitchFamily="34" charset="0"/>
                <a:cs typeface="Arial" pitchFamily="34" charset="0"/>
              </a:rPr>
              <a:t>Department Army Corps of </a:t>
            </a:r>
            <a:r>
              <a:rPr lang="en-US" sz="1600" dirty="0" smtClean="0">
                <a:solidFill>
                  <a:srgbClr val="004B32"/>
                </a:solidFill>
                <a:latin typeface="Arial" pitchFamily="34" charset="0"/>
                <a:cs typeface="Arial" pitchFamily="34" charset="0"/>
              </a:rPr>
              <a:t>Engineers</a:t>
            </a:r>
            <a:endParaRPr lang="en-US" sz="1600" dirty="0">
              <a:solidFill>
                <a:srgbClr val="004B32"/>
              </a:solidFill>
              <a:latin typeface="Arial" pitchFamily="34" charset="0"/>
              <a:cs typeface="Arial" pitchFamily="34" charset="0"/>
            </a:endParaRPr>
          </a:p>
          <a:p>
            <a:pPr marL="628650" lvl="1" indent="-171450">
              <a:spcBef>
                <a:spcPts val="0"/>
              </a:spcBef>
              <a:buFont typeface="Arial" charset="0"/>
              <a:buChar char="–"/>
            </a:pPr>
            <a:r>
              <a:rPr lang="en-US" sz="1400" dirty="0" smtClean="0">
                <a:latin typeface="Arial" pitchFamily="34" charset="0"/>
                <a:cs typeface="Arial" pitchFamily="34" charset="0"/>
              </a:rPr>
              <a:t>Wartime weapons development</a:t>
            </a:r>
          </a:p>
          <a:p>
            <a:pPr marL="628650" lvl="1" indent="-171450">
              <a:spcBef>
                <a:spcPts val="0"/>
              </a:spcBef>
              <a:buFont typeface="Arial" charset="0"/>
              <a:buChar char="–"/>
            </a:pPr>
            <a:r>
              <a:rPr lang="en-US" sz="1400" dirty="0" smtClean="0">
                <a:latin typeface="Arial" pitchFamily="34" charset="0"/>
                <a:cs typeface="Arial" pitchFamily="34" charset="0"/>
              </a:rPr>
              <a:t>Foundations </a:t>
            </a:r>
            <a:r>
              <a:rPr lang="en-US" sz="1400" dirty="0">
                <a:latin typeface="Arial" pitchFamily="34" charset="0"/>
                <a:cs typeface="Arial" pitchFamily="34" charset="0"/>
              </a:rPr>
              <a:t>of </a:t>
            </a:r>
            <a:r>
              <a:rPr lang="en-US" sz="1400" dirty="0" smtClean="0">
                <a:latin typeface="Arial" pitchFamily="34" charset="0"/>
                <a:cs typeface="Arial" pitchFamily="34" charset="0"/>
              </a:rPr>
              <a:t>first DOE </a:t>
            </a:r>
            <a:r>
              <a:rPr lang="en-US" sz="1400" dirty="0">
                <a:latin typeface="Arial" pitchFamily="34" charset="0"/>
                <a:cs typeface="Arial" pitchFamily="34" charset="0"/>
              </a:rPr>
              <a:t>multi-purpose national </a:t>
            </a:r>
            <a:r>
              <a:rPr lang="en-US" sz="1400" dirty="0" smtClean="0">
                <a:latin typeface="Arial" pitchFamily="34" charset="0"/>
                <a:cs typeface="Arial" pitchFamily="34" charset="0"/>
              </a:rPr>
              <a:t>labs</a:t>
            </a:r>
            <a:endParaRPr lang="en-US" sz="1400" dirty="0">
              <a:solidFill>
                <a:srgbClr val="146737"/>
              </a:solidFill>
              <a:latin typeface="Arial" pitchFamily="34" charset="0"/>
              <a:cs typeface="Arial" pitchFamily="34" charset="0"/>
            </a:endParaRPr>
          </a:p>
        </p:txBody>
      </p:sp>
      <p:graphicFrame>
        <p:nvGraphicFramePr>
          <p:cNvPr id="8" name="Object 6"/>
          <p:cNvGraphicFramePr>
            <a:graphicFrameLocks noChangeAspect="1"/>
          </p:cNvGraphicFramePr>
          <p:nvPr>
            <p:extLst>
              <p:ext uri="{D42A27DB-BD31-4B8C-83A1-F6EECF244321}">
                <p14:modId xmlns="" xmlns:p14="http://schemas.microsoft.com/office/powerpoint/2010/main" val="3561813429"/>
              </p:ext>
            </p:extLst>
          </p:nvPr>
        </p:nvGraphicFramePr>
        <p:xfrm>
          <a:off x="274337" y="3770952"/>
          <a:ext cx="1366674" cy="1371600"/>
        </p:xfrm>
        <a:graphic>
          <a:graphicData uri="http://schemas.openxmlformats.org/presentationml/2006/ole">
            <p:oleObj spid="_x0000_s2109" name="Image" r:id="rId5" imgW="6590476" imgH="6615873" progId="Photoshop.Image.9">
              <p:embed/>
            </p:oleObj>
          </a:graphicData>
        </a:graphic>
      </p:graphicFrame>
      <p:pic>
        <p:nvPicPr>
          <p:cNvPr id="12" name="Picture 7" descr="New_DOE_Seal_Color"/>
          <p:cNvPicPr>
            <a:picLocks noChangeAspect="1" noChangeArrowheads="1"/>
          </p:cNvPicPr>
          <p:nvPr/>
        </p:nvPicPr>
        <p:blipFill>
          <a:blip r:embed="rId6" cstate="print"/>
          <a:srcRect/>
          <a:stretch>
            <a:fillRect/>
          </a:stretch>
        </p:blipFill>
        <p:spPr bwMode="auto">
          <a:xfrm>
            <a:off x="274337" y="5262349"/>
            <a:ext cx="1371600" cy="1371600"/>
          </a:xfrm>
          <a:prstGeom prst="rect">
            <a:avLst/>
          </a:prstGeom>
          <a:noFill/>
          <a:ln w="9525">
            <a:noFill/>
            <a:miter lim="800000"/>
            <a:headEnd/>
            <a:tailEnd/>
          </a:ln>
        </p:spPr>
      </p:pic>
      <p:sp>
        <p:nvSpPr>
          <p:cNvPr id="3" name="TextBox 2"/>
          <p:cNvSpPr txBox="1"/>
          <p:nvPr/>
        </p:nvSpPr>
        <p:spPr>
          <a:xfrm>
            <a:off x="1833448" y="2248810"/>
            <a:ext cx="7019605" cy="1231106"/>
          </a:xfrm>
          <a:prstGeom prst="rect">
            <a:avLst/>
          </a:prstGeom>
          <a:noFill/>
        </p:spPr>
        <p:txBody>
          <a:bodyPr wrap="square" rtlCol="0">
            <a:spAutoFit/>
          </a:bodyPr>
          <a:lstStyle/>
          <a:p>
            <a:pPr marL="177800" indent="-177800">
              <a:spcBef>
                <a:spcPts val="0"/>
              </a:spcBef>
              <a:buFont typeface="Wingdings" pitchFamily="2" charset="2"/>
              <a:buChar char="§"/>
            </a:pPr>
            <a:r>
              <a:rPr lang="en-US" sz="1600" dirty="0" smtClean="0">
                <a:solidFill>
                  <a:srgbClr val="004B32"/>
                </a:solidFill>
                <a:latin typeface="Arial" pitchFamily="34" charset="0"/>
                <a:cs typeface="Arial" pitchFamily="34" charset="0"/>
              </a:rPr>
              <a:t>1946-1974 </a:t>
            </a:r>
            <a:r>
              <a:rPr lang="en-US" sz="1600" u="sng" dirty="0">
                <a:solidFill>
                  <a:srgbClr val="FF0000"/>
                </a:solidFill>
                <a:latin typeface="Arial" pitchFamily="34" charset="0"/>
                <a:cs typeface="Arial" pitchFamily="34" charset="0"/>
              </a:rPr>
              <a:t>Atomic Energy </a:t>
            </a:r>
            <a:r>
              <a:rPr lang="en-US" sz="1600" u="sng" dirty="0" smtClean="0">
                <a:solidFill>
                  <a:srgbClr val="FF0000"/>
                </a:solidFill>
                <a:latin typeface="Arial" pitchFamily="34" charset="0"/>
                <a:cs typeface="Arial" pitchFamily="34" charset="0"/>
              </a:rPr>
              <a:t>Commission</a:t>
            </a:r>
            <a:r>
              <a:rPr lang="en-US" sz="1600" dirty="0" smtClean="0">
                <a:solidFill>
                  <a:srgbClr val="004B32"/>
                </a:solidFill>
                <a:latin typeface="Arial" pitchFamily="34" charset="0"/>
                <a:cs typeface="Arial" pitchFamily="34" charset="0"/>
              </a:rPr>
              <a:t> created by the </a:t>
            </a:r>
            <a:r>
              <a:rPr lang="en-US" sz="1600" dirty="0">
                <a:solidFill>
                  <a:srgbClr val="004B32"/>
                </a:solidFill>
                <a:latin typeface="Arial" pitchFamily="34" charset="0"/>
                <a:cs typeface="Arial" pitchFamily="34" charset="0"/>
              </a:rPr>
              <a:t>1946 Atomic Energy Act (P.L. 79-585</a:t>
            </a:r>
            <a:r>
              <a:rPr lang="en-US" sz="1600" dirty="0" smtClean="0">
                <a:solidFill>
                  <a:srgbClr val="004B32"/>
                </a:solidFill>
                <a:latin typeface="Arial" pitchFamily="34" charset="0"/>
                <a:cs typeface="Arial" pitchFamily="34" charset="0"/>
              </a:rPr>
              <a:t>)</a:t>
            </a:r>
            <a:endParaRPr lang="en-US" sz="1600" dirty="0">
              <a:solidFill>
                <a:srgbClr val="004B32"/>
              </a:solidFill>
              <a:latin typeface="Arial" pitchFamily="34" charset="0"/>
              <a:cs typeface="Arial" pitchFamily="34" charset="0"/>
            </a:endParaRPr>
          </a:p>
          <a:p>
            <a:pPr marL="628650" lvl="1" indent="-171450">
              <a:spcBef>
                <a:spcPts val="0"/>
              </a:spcBef>
              <a:buFont typeface="Arial" charset="0"/>
              <a:buChar char="–"/>
            </a:pPr>
            <a:r>
              <a:rPr lang="en-US" sz="1400" dirty="0">
                <a:latin typeface="Arial" pitchFamily="34" charset="0"/>
                <a:cs typeface="Arial" pitchFamily="34" charset="0"/>
              </a:rPr>
              <a:t>Research </a:t>
            </a:r>
            <a:r>
              <a:rPr lang="en-US" sz="1400" dirty="0" smtClean="0">
                <a:latin typeface="Arial" pitchFamily="34" charset="0"/>
                <a:cs typeface="Arial" pitchFamily="34" charset="0"/>
              </a:rPr>
              <a:t>in basic </a:t>
            </a:r>
            <a:r>
              <a:rPr lang="en-US" sz="1400" dirty="0">
                <a:latin typeface="Arial" pitchFamily="34" charset="0"/>
                <a:cs typeface="Arial" pitchFamily="34" charset="0"/>
              </a:rPr>
              <a:t>nuclear processes, </a:t>
            </a:r>
            <a:r>
              <a:rPr lang="en-US" sz="1400" dirty="0" smtClean="0">
                <a:latin typeface="Arial" pitchFamily="34" charset="0"/>
                <a:cs typeface="Arial" pitchFamily="34" charset="0"/>
              </a:rPr>
              <a:t>nuclear reactor technologies, </a:t>
            </a:r>
            <a:r>
              <a:rPr lang="en-US" sz="1400" dirty="0">
                <a:latin typeface="Arial" pitchFamily="34" charset="0"/>
                <a:cs typeface="Arial" pitchFamily="34" charset="0"/>
              </a:rPr>
              <a:t>use of nuclear materials for variety of </a:t>
            </a:r>
            <a:r>
              <a:rPr lang="en-US" sz="1400" dirty="0" smtClean="0">
                <a:latin typeface="Arial" pitchFamily="34" charset="0"/>
                <a:cs typeface="Arial" pitchFamily="34" charset="0"/>
              </a:rPr>
              <a:t>purposes</a:t>
            </a:r>
          </a:p>
          <a:p>
            <a:pPr marL="628650" lvl="1" indent="-171450">
              <a:spcBef>
                <a:spcPts val="0"/>
              </a:spcBef>
              <a:buFont typeface="Arial" charset="0"/>
              <a:buChar char="–"/>
            </a:pPr>
            <a:r>
              <a:rPr lang="en-US" sz="1400" dirty="0" smtClean="0">
                <a:latin typeface="Arial" pitchFamily="34" charset="0"/>
                <a:cs typeface="Arial" pitchFamily="34" charset="0"/>
              </a:rPr>
              <a:t>Establishment of 9 of the 10 DOE/SC national labs</a:t>
            </a:r>
            <a:endParaRPr lang="en-US" sz="1400" dirty="0">
              <a:latin typeface="Arial" pitchFamily="34" charset="0"/>
              <a:cs typeface="Arial" pitchFamily="34" charset="0"/>
            </a:endParaRPr>
          </a:p>
        </p:txBody>
      </p:sp>
      <p:sp>
        <p:nvSpPr>
          <p:cNvPr id="4" name="TextBox 3"/>
          <p:cNvSpPr txBox="1"/>
          <p:nvPr/>
        </p:nvSpPr>
        <p:spPr>
          <a:xfrm>
            <a:off x="1833448" y="3818188"/>
            <a:ext cx="7019605" cy="1261884"/>
          </a:xfrm>
          <a:prstGeom prst="rect">
            <a:avLst/>
          </a:prstGeom>
          <a:noFill/>
        </p:spPr>
        <p:txBody>
          <a:bodyPr wrap="square" rtlCol="0">
            <a:spAutoFit/>
          </a:bodyPr>
          <a:lstStyle/>
          <a:p>
            <a:pPr marL="177800" indent="-177800">
              <a:spcBef>
                <a:spcPts val="0"/>
              </a:spcBef>
              <a:buFont typeface="Wingdings" pitchFamily="2" charset="2"/>
              <a:buChar char="§"/>
            </a:pPr>
            <a:r>
              <a:rPr lang="en-US" sz="1600" dirty="0">
                <a:solidFill>
                  <a:srgbClr val="004B32"/>
                </a:solidFill>
                <a:latin typeface="Arial" pitchFamily="34" charset="0"/>
                <a:cs typeface="Arial" pitchFamily="34" charset="0"/>
              </a:rPr>
              <a:t>1974-1977 </a:t>
            </a:r>
            <a:r>
              <a:rPr lang="en-US" sz="1600" u="sng" dirty="0">
                <a:solidFill>
                  <a:srgbClr val="FF0000"/>
                </a:solidFill>
                <a:latin typeface="Arial" pitchFamily="34" charset="0"/>
                <a:cs typeface="Arial" pitchFamily="34" charset="0"/>
              </a:rPr>
              <a:t>Energy Research and Development </a:t>
            </a:r>
            <a:r>
              <a:rPr lang="en-US" sz="1600" u="sng" dirty="0" smtClean="0">
                <a:solidFill>
                  <a:srgbClr val="FF0000"/>
                </a:solidFill>
                <a:latin typeface="Arial" pitchFamily="34" charset="0"/>
                <a:cs typeface="Arial" pitchFamily="34" charset="0"/>
              </a:rPr>
              <a:t>Administration</a:t>
            </a:r>
            <a:r>
              <a:rPr lang="en-US" sz="1600" dirty="0" smtClean="0">
                <a:solidFill>
                  <a:srgbClr val="004B32"/>
                </a:solidFill>
                <a:latin typeface="Arial" pitchFamily="34" charset="0"/>
                <a:cs typeface="Arial" pitchFamily="34" charset="0"/>
              </a:rPr>
              <a:t>, a new energy R&amp;D agency motivated by Arab oil embargo and created by </a:t>
            </a:r>
            <a:r>
              <a:rPr lang="en-US" sz="1600" dirty="0">
                <a:solidFill>
                  <a:srgbClr val="004B32"/>
                </a:solidFill>
                <a:latin typeface="Arial" pitchFamily="34" charset="0"/>
                <a:cs typeface="Arial" pitchFamily="34" charset="0"/>
              </a:rPr>
              <a:t>(P.L. </a:t>
            </a:r>
            <a:r>
              <a:rPr lang="en-US" sz="1600" dirty="0" smtClean="0">
                <a:solidFill>
                  <a:srgbClr val="004B32"/>
                </a:solidFill>
                <a:latin typeface="Arial" pitchFamily="34" charset="0"/>
                <a:cs typeface="Arial" pitchFamily="34" charset="0"/>
              </a:rPr>
              <a:t>93-438)</a:t>
            </a:r>
            <a:endParaRPr lang="en-US" sz="1600" dirty="0">
              <a:solidFill>
                <a:srgbClr val="004B32"/>
              </a:solidFill>
              <a:latin typeface="Arial" pitchFamily="34" charset="0"/>
              <a:cs typeface="Arial" pitchFamily="34" charset="0"/>
            </a:endParaRPr>
          </a:p>
          <a:p>
            <a:pPr marL="628650" lvl="1" indent="-171450">
              <a:spcBef>
                <a:spcPts val="0"/>
              </a:spcBef>
              <a:buFont typeface="Arial" charset="0"/>
              <a:buChar char="–"/>
            </a:pPr>
            <a:r>
              <a:rPr lang="en-US" sz="1400" dirty="0" smtClean="0">
                <a:latin typeface="Arial" pitchFamily="34" charset="0"/>
                <a:cs typeface="Arial" pitchFamily="34" charset="0"/>
              </a:rPr>
              <a:t>Research expands to include solar</a:t>
            </a:r>
            <a:r>
              <a:rPr lang="en-US" sz="1400" dirty="0">
                <a:latin typeface="Arial" pitchFamily="34" charset="0"/>
                <a:cs typeface="Arial" pitchFamily="34" charset="0"/>
              </a:rPr>
              <a:t>, fossil, geothermal, synthetic fuels, transmission, conservation, etc</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sp>
        <p:nvSpPr>
          <p:cNvPr id="5" name="TextBox 4"/>
          <p:cNvSpPr txBox="1"/>
          <p:nvPr/>
        </p:nvSpPr>
        <p:spPr>
          <a:xfrm>
            <a:off x="1833448" y="5418345"/>
            <a:ext cx="7019605" cy="1508105"/>
          </a:xfrm>
          <a:prstGeom prst="rect">
            <a:avLst/>
          </a:prstGeom>
          <a:noFill/>
        </p:spPr>
        <p:txBody>
          <a:bodyPr wrap="square" rtlCol="0">
            <a:spAutoFit/>
          </a:bodyPr>
          <a:lstStyle/>
          <a:p>
            <a:pPr marL="177800" indent="-177800">
              <a:spcBef>
                <a:spcPts val="0"/>
              </a:spcBef>
              <a:buFont typeface="Wingdings" pitchFamily="2" charset="2"/>
              <a:buChar char="§"/>
            </a:pPr>
            <a:r>
              <a:rPr lang="en-US" sz="1600" dirty="0" smtClean="0">
                <a:solidFill>
                  <a:srgbClr val="004B32"/>
                </a:solidFill>
                <a:latin typeface="Arial" pitchFamily="34" charset="0"/>
                <a:cs typeface="Arial" pitchFamily="34" charset="0"/>
              </a:rPr>
              <a:t>1977-present </a:t>
            </a:r>
            <a:r>
              <a:rPr lang="en-US" sz="1600" u="sng" dirty="0" smtClean="0">
                <a:solidFill>
                  <a:srgbClr val="FF0000"/>
                </a:solidFill>
                <a:latin typeface="Arial" pitchFamily="34" charset="0"/>
                <a:cs typeface="Arial" pitchFamily="34" charset="0"/>
              </a:rPr>
              <a:t>Department </a:t>
            </a:r>
            <a:r>
              <a:rPr lang="en-US" sz="1600" u="sng" dirty="0">
                <a:solidFill>
                  <a:srgbClr val="FF0000"/>
                </a:solidFill>
                <a:latin typeface="Arial" pitchFamily="34" charset="0"/>
                <a:cs typeface="Arial" pitchFamily="34" charset="0"/>
              </a:rPr>
              <a:t>of Energy</a:t>
            </a:r>
            <a:r>
              <a:rPr lang="en-US" sz="1600" dirty="0">
                <a:solidFill>
                  <a:srgbClr val="FF0000"/>
                </a:solidFill>
                <a:latin typeface="Arial" pitchFamily="34" charset="0"/>
                <a:cs typeface="Arial" pitchFamily="34" charset="0"/>
              </a:rPr>
              <a:t> </a:t>
            </a:r>
            <a:r>
              <a:rPr lang="en-US" sz="1600" dirty="0">
                <a:solidFill>
                  <a:srgbClr val="004B32"/>
                </a:solidFill>
                <a:latin typeface="Arial" pitchFamily="34" charset="0"/>
                <a:cs typeface="Arial" pitchFamily="34" charset="0"/>
              </a:rPr>
              <a:t>(P.L. 95-91</a:t>
            </a:r>
            <a:r>
              <a:rPr lang="en-US" sz="1400" dirty="0">
                <a:solidFill>
                  <a:srgbClr val="004B32"/>
                </a:solidFill>
                <a:latin typeface="Arial" pitchFamily="34" charset="0"/>
                <a:cs typeface="Arial" pitchFamily="34" charset="0"/>
              </a:rPr>
              <a:t>)</a:t>
            </a:r>
          </a:p>
          <a:p>
            <a:pPr marL="628650" lvl="1" indent="-171450">
              <a:spcBef>
                <a:spcPts val="0"/>
              </a:spcBef>
              <a:buFont typeface="Arial" charset="0"/>
              <a:buChar char="–"/>
            </a:pPr>
            <a:r>
              <a:rPr lang="en-US" sz="1400" dirty="0">
                <a:latin typeface="Arial" pitchFamily="34" charset="0"/>
                <a:cs typeface="Arial" pitchFamily="34" charset="0"/>
              </a:rPr>
              <a:t>S</a:t>
            </a:r>
            <a:r>
              <a:rPr lang="en-US" sz="1400" dirty="0" smtClean="0">
                <a:latin typeface="Arial" pitchFamily="34" charset="0"/>
                <a:cs typeface="Arial" pitchFamily="34" charset="0"/>
              </a:rPr>
              <a:t>eparation </a:t>
            </a:r>
            <a:r>
              <a:rPr lang="en-US" sz="1400" dirty="0">
                <a:latin typeface="Arial" pitchFamily="34" charset="0"/>
                <a:cs typeface="Arial" pitchFamily="34" charset="0"/>
              </a:rPr>
              <a:t>of management oversight of weapons and non-weapons </a:t>
            </a:r>
            <a:r>
              <a:rPr lang="en-US" sz="1400" dirty="0" smtClean="0">
                <a:latin typeface="Arial" pitchFamily="34" charset="0"/>
                <a:cs typeface="Arial" pitchFamily="34" charset="0"/>
              </a:rPr>
              <a:t>labs and separation </a:t>
            </a:r>
            <a:r>
              <a:rPr lang="en-US" sz="1400" dirty="0">
                <a:latin typeface="Arial" pitchFamily="34" charset="0"/>
                <a:cs typeface="Arial" pitchFamily="34" charset="0"/>
              </a:rPr>
              <a:t>of basic and applied </a:t>
            </a:r>
            <a:r>
              <a:rPr lang="en-US" sz="1400" dirty="0" smtClean="0">
                <a:latin typeface="Arial" pitchFamily="34" charset="0"/>
                <a:cs typeface="Arial" pitchFamily="34" charset="0"/>
              </a:rPr>
              <a:t>research</a:t>
            </a:r>
          </a:p>
          <a:p>
            <a:pPr marL="628650" lvl="1" indent="-171450">
              <a:spcBef>
                <a:spcPts val="0"/>
              </a:spcBef>
              <a:buFont typeface="Arial" charset="0"/>
              <a:buChar char="–"/>
            </a:pPr>
            <a:r>
              <a:rPr lang="en-US" sz="1400" dirty="0" smtClean="0">
                <a:latin typeface="Arial" pitchFamily="34" charset="0"/>
                <a:cs typeface="Arial" pitchFamily="34" charset="0"/>
              </a:rPr>
              <a:t>DOE/SC labs undergo transition to “open” labs with 1000s of visitors/users annually</a:t>
            </a:r>
            <a:endParaRPr lang="en-US" sz="1400" dirty="0">
              <a:latin typeface="Arial" pitchFamily="34" charset="0"/>
              <a:cs typeface="Arial" pitchFamily="34" charset="0"/>
            </a:endParaRPr>
          </a:p>
          <a:p>
            <a:pPr>
              <a:spcBef>
                <a:spcPts val="0"/>
              </a:spcBef>
            </a:pPr>
            <a:endParaRPr lang="en-US" dirty="0">
              <a:latin typeface="Arial" pitchFamily="34" charset="0"/>
              <a:cs typeface="Arial" pitchFamily="34" charset="0"/>
            </a:endParaRPr>
          </a:p>
        </p:txBody>
      </p:sp>
    </p:spTree>
    <p:extLst>
      <p:ext uri="{BB962C8B-B14F-4D97-AF65-F5344CB8AC3E}">
        <p14:creationId xmlns="" xmlns:p14="http://schemas.microsoft.com/office/powerpoint/2010/main" val="329490441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77855"/>
            <a:ext cx="9144000" cy="598714"/>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smtClean="0">
                <a:latin typeface="Arial" pitchFamily="34" charset="0"/>
              </a:rPr>
              <a:t>Research and Facilities in the Office of Science</a:t>
            </a:r>
            <a:endParaRPr lang="en-US" sz="2400" dirty="0">
              <a:latin typeface="Arial" pitchFamily="34" charset="0"/>
            </a:endParaRPr>
          </a:p>
        </p:txBody>
      </p:sp>
      <p:graphicFrame>
        <p:nvGraphicFramePr>
          <p:cNvPr id="4" name="Chart 3"/>
          <p:cNvGraphicFramePr/>
          <p:nvPr/>
        </p:nvGraphicFramePr>
        <p:xfrm>
          <a:off x="889000" y="1397000"/>
          <a:ext cx="7121525"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12"/>
          <p:cNvSpPr txBox="1">
            <a:spLocks noChangeArrowheads="1"/>
          </p:cNvSpPr>
          <p:nvPr/>
        </p:nvSpPr>
        <p:spPr bwMode="auto">
          <a:xfrm>
            <a:off x="6643911" y="3160059"/>
            <a:ext cx="1147045" cy="400110"/>
          </a:xfrm>
          <a:prstGeom prst="rect">
            <a:avLst/>
          </a:prstGeom>
          <a:noFill/>
          <a:ln w="19050">
            <a:noFill/>
            <a:miter lim="800000"/>
            <a:headEnd/>
            <a:tailEnd/>
          </a:ln>
        </p:spPr>
        <p:txBody>
          <a:bodyPr wrap="none">
            <a:spAutoFit/>
          </a:bodyPr>
          <a:lstStyle/>
          <a:p>
            <a:pPr algn="ctr" eaLnBrk="0" hangingPunct="0"/>
            <a:r>
              <a:rPr lang="en-US" sz="2000" b="1" dirty="0" smtClean="0">
                <a:solidFill>
                  <a:srgbClr val="C00000"/>
                </a:solidFill>
                <a:latin typeface="+mj-lt"/>
                <a:cs typeface="Arial" pitchFamily="34" charset="0"/>
              </a:rPr>
              <a:t>Research</a:t>
            </a:r>
            <a:endParaRPr lang="en-US" sz="2000" b="1" dirty="0">
              <a:solidFill>
                <a:srgbClr val="C00000"/>
              </a:solidFill>
              <a:latin typeface="+mj-lt"/>
              <a:cs typeface="Arial" pitchFamily="34" charset="0"/>
            </a:endParaRPr>
          </a:p>
        </p:txBody>
      </p:sp>
      <p:sp>
        <p:nvSpPr>
          <p:cNvPr id="6" name="Text Box 13"/>
          <p:cNvSpPr txBox="1">
            <a:spLocks noChangeArrowheads="1"/>
          </p:cNvSpPr>
          <p:nvPr/>
        </p:nvSpPr>
        <p:spPr bwMode="auto">
          <a:xfrm>
            <a:off x="165876" y="4572000"/>
            <a:ext cx="2163797" cy="400110"/>
          </a:xfrm>
          <a:prstGeom prst="rect">
            <a:avLst/>
          </a:prstGeom>
          <a:noFill/>
          <a:ln w="9525">
            <a:noFill/>
            <a:miter lim="800000"/>
            <a:headEnd/>
            <a:tailEnd/>
          </a:ln>
        </p:spPr>
        <p:txBody>
          <a:bodyPr wrap="none">
            <a:spAutoFit/>
          </a:bodyPr>
          <a:lstStyle/>
          <a:p>
            <a:pPr eaLnBrk="0" hangingPunct="0"/>
            <a:r>
              <a:rPr lang="en-US" sz="2000" b="1" dirty="0">
                <a:solidFill>
                  <a:srgbClr val="0000FF"/>
                </a:solidFill>
                <a:latin typeface="+mj-lt"/>
                <a:cs typeface="Arial" pitchFamily="34" charset="0"/>
              </a:rPr>
              <a:t>Facility Operations</a:t>
            </a:r>
          </a:p>
        </p:txBody>
      </p:sp>
      <p:sp>
        <p:nvSpPr>
          <p:cNvPr id="7" name="Text Box 14"/>
          <p:cNvSpPr txBox="1">
            <a:spLocks noChangeArrowheads="1"/>
          </p:cNvSpPr>
          <p:nvPr/>
        </p:nvSpPr>
        <p:spPr bwMode="auto">
          <a:xfrm>
            <a:off x="228600" y="2438400"/>
            <a:ext cx="2305311" cy="400110"/>
          </a:xfrm>
          <a:prstGeom prst="rect">
            <a:avLst/>
          </a:prstGeom>
          <a:noFill/>
          <a:ln w="9525">
            <a:noFill/>
            <a:miter lim="800000"/>
            <a:headEnd/>
            <a:tailEnd/>
          </a:ln>
        </p:spPr>
        <p:txBody>
          <a:bodyPr wrap="none">
            <a:spAutoFit/>
          </a:bodyPr>
          <a:lstStyle/>
          <a:p>
            <a:pPr eaLnBrk="0" hangingPunct="0"/>
            <a:r>
              <a:rPr lang="en-US" sz="2000" dirty="0">
                <a:solidFill>
                  <a:srgbClr val="0000FF"/>
                </a:solidFill>
                <a:latin typeface="+mj-lt"/>
                <a:cs typeface="Arial" pitchFamily="34" charset="0"/>
              </a:rPr>
              <a:t>Facility Construction</a:t>
            </a:r>
          </a:p>
        </p:txBody>
      </p:sp>
      <p:sp>
        <p:nvSpPr>
          <p:cNvPr id="8" name="Text Box 15"/>
          <p:cNvSpPr txBox="1">
            <a:spLocks noChangeArrowheads="1"/>
          </p:cNvSpPr>
          <p:nvPr/>
        </p:nvSpPr>
        <p:spPr bwMode="auto">
          <a:xfrm>
            <a:off x="228600" y="1600200"/>
            <a:ext cx="2918491" cy="646331"/>
          </a:xfrm>
          <a:prstGeom prst="rect">
            <a:avLst/>
          </a:prstGeom>
          <a:noFill/>
          <a:ln w="9525">
            <a:noFill/>
            <a:miter lim="800000"/>
            <a:headEnd/>
            <a:tailEnd/>
          </a:ln>
        </p:spPr>
        <p:txBody>
          <a:bodyPr wrap="none">
            <a:spAutoFit/>
          </a:bodyPr>
          <a:lstStyle/>
          <a:p>
            <a:pPr algn="ctr" eaLnBrk="0" hangingPunct="0"/>
            <a:r>
              <a:rPr lang="en-US" sz="2000" dirty="0">
                <a:solidFill>
                  <a:srgbClr val="0000FF"/>
                </a:solidFill>
                <a:latin typeface="+mj-lt"/>
                <a:cs typeface="Arial" pitchFamily="34" charset="0"/>
              </a:rPr>
              <a:t>Major Items of </a:t>
            </a:r>
            <a:r>
              <a:rPr lang="en-US" sz="2000" dirty="0" smtClean="0">
                <a:solidFill>
                  <a:srgbClr val="0000FF"/>
                </a:solidFill>
                <a:latin typeface="+mj-lt"/>
                <a:cs typeface="Arial" pitchFamily="34" charset="0"/>
              </a:rPr>
              <a:t>Equipment</a:t>
            </a:r>
          </a:p>
          <a:p>
            <a:pPr algn="ctr" eaLnBrk="0" hangingPunct="0"/>
            <a:r>
              <a:rPr lang="en-US" sz="1600" dirty="0" smtClean="0">
                <a:solidFill>
                  <a:srgbClr val="0000FF"/>
                </a:solidFill>
                <a:latin typeface="+mj-lt"/>
                <a:cs typeface="Arial" pitchFamily="34" charset="0"/>
              </a:rPr>
              <a:t>(includes ITER)</a:t>
            </a:r>
            <a:endParaRPr lang="en-US" sz="1600" dirty="0">
              <a:solidFill>
                <a:srgbClr val="0000FF"/>
              </a:solidFill>
              <a:latin typeface="+mj-lt"/>
              <a:cs typeface="Arial" pitchFamily="34" charset="0"/>
            </a:endParaRPr>
          </a:p>
        </p:txBody>
      </p:sp>
      <p:sp>
        <p:nvSpPr>
          <p:cNvPr id="9" name="Text Box 16"/>
          <p:cNvSpPr txBox="1">
            <a:spLocks noChangeArrowheads="1"/>
          </p:cNvSpPr>
          <p:nvPr/>
        </p:nvSpPr>
        <p:spPr bwMode="auto">
          <a:xfrm>
            <a:off x="3011131" y="1219200"/>
            <a:ext cx="1119216" cy="400110"/>
          </a:xfrm>
          <a:prstGeom prst="rect">
            <a:avLst/>
          </a:prstGeom>
          <a:noFill/>
          <a:ln w="9525">
            <a:noFill/>
            <a:miter lim="800000"/>
            <a:headEnd/>
            <a:tailEnd/>
          </a:ln>
        </p:spPr>
        <p:txBody>
          <a:bodyPr wrap="none">
            <a:spAutoFit/>
          </a:bodyPr>
          <a:lstStyle/>
          <a:p>
            <a:pPr algn="ctr" eaLnBrk="0" hangingPunct="0"/>
            <a:r>
              <a:rPr lang="en-US" sz="2000" dirty="0">
                <a:solidFill>
                  <a:schemeClr val="tx1">
                    <a:lumMod val="65000"/>
                    <a:lumOff val="35000"/>
                  </a:schemeClr>
                </a:solidFill>
                <a:latin typeface="+mj-lt"/>
                <a:cs typeface="Arial" pitchFamily="34" charset="0"/>
              </a:rPr>
              <a:t>All </a:t>
            </a:r>
            <a:r>
              <a:rPr lang="en-US" sz="2000" dirty="0" smtClean="0">
                <a:solidFill>
                  <a:schemeClr val="tx1">
                    <a:lumMod val="65000"/>
                    <a:lumOff val="35000"/>
                  </a:schemeClr>
                </a:solidFill>
                <a:latin typeface="+mj-lt"/>
                <a:cs typeface="Arial" pitchFamily="34" charset="0"/>
              </a:rPr>
              <a:t>Other</a:t>
            </a:r>
            <a:endParaRPr lang="en-US" sz="2000" dirty="0">
              <a:solidFill>
                <a:schemeClr val="tx1">
                  <a:lumMod val="65000"/>
                  <a:lumOff val="35000"/>
                </a:schemeClr>
              </a:solidFill>
              <a:latin typeface="+mj-lt"/>
              <a:cs typeface="Arial" pitchFamily="34" charset="0"/>
            </a:endParaRPr>
          </a:p>
        </p:txBody>
      </p:sp>
      <p:sp>
        <p:nvSpPr>
          <p:cNvPr id="10" name="Text Box 18"/>
          <p:cNvSpPr txBox="1">
            <a:spLocks noChangeArrowheads="1"/>
          </p:cNvSpPr>
          <p:nvPr/>
        </p:nvSpPr>
        <p:spPr bwMode="auto">
          <a:xfrm>
            <a:off x="6340162" y="1134057"/>
            <a:ext cx="1764406" cy="400110"/>
          </a:xfrm>
          <a:prstGeom prst="rect">
            <a:avLst/>
          </a:prstGeom>
          <a:solidFill>
            <a:srgbClr val="FBF9B7"/>
          </a:solidFill>
          <a:ln w="19050">
            <a:solidFill>
              <a:schemeClr val="tx1"/>
            </a:solidFill>
            <a:miter lim="800000"/>
            <a:headEnd/>
            <a:tailEnd/>
          </a:ln>
        </p:spPr>
        <p:txBody>
          <a:bodyPr wrap="square">
            <a:spAutoFit/>
          </a:bodyPr>
          <a:lstStyle/>
          <a:p>
            <a:pPr algn="ctr" eaLnBrk="0" hangingPunct="0"/>
            <a:r>
              <a:rPr lang="en-US" sz="2000" b="1" dirty="0" smtClean="0">
                <a:latin typeface="+mj-lt"/>
                <a:cs typeface="Arial" pitchFamily="34" charset="0"/>
              </a:rPr>
              <a:t>Funding</a:t>
            </a:r>
            <a:r>
              <a:rPr lang="en-US" sz="2000" b="1" dirty="0">
                <a:latin typeface="+mj-lt"/>
                <a:cs typeface="Arial" pitchFamily="34" charset="0"/>
              </a:rPr>
              <a:t> </a:t>
            </a:r>
            <a:r>
              <a:rPr lang="en-US" sz="2000" b="1" dirty="0" smtClean="0">
                <a:latin typeface="+mj-lt"/>
                <a:cs typeface="Arial" pitchFamily="34" charset="0"/>
              </a:rPr>
              <a:t>= $5B</a:t>
            </a:r>
            <a:endParaRPr lang="en-US" sz="2000" b="1" dirty="0">
              <a:latin typeface="+mj-lt"/>
              <a:cs typeface="Arial" pitchFamily="34" charset="0"/>
            </a:endParaRPr>
          </a:p>
        </p:txBody>
      </p:sp>
      <p:sp>
        <p:nvSpPr>
          <p:cNvPr id="15" name="Rectangle 14"/>
          <p:cNvSpPr/>
          <p:nvPr/>
        </p:nvSpPr>
        <p:spPr>
          <a:xfrm>
            <a:off x="4513997" y="2359065"/>
            <a:ext cx="1789087" cy="1374735"/>
          </a:xfrm>
          <a:prstGeom prst="rect">
            <a:avLst/>
          </a:prstGeom>
        </p:spPr>
        <p:txBody>
          <a:bodyPr wrap="square">
            <a:spAutoFit/>
          </a:bodyPr>
          <a:lstStyle/>
          <a:p>
            <a:pPr marL="0" lvl="1">
              <a:lnSpc>
                <a:spcPts val="2000"/>
              </a:lnSpc>
              <a:spcAft>
                <a:spcPts val="1800"/>
              </a:spcAft>
              <a:buClr>
                <a:schemeClr val="bg1"/>
              </a:buClr>
            </a:pPr>
            <a:r>
              <a:rPr lang="en-US" sz="1400" b="1" dirty="0" smtClean="0">
                <a:solidFill>
                  <a:schemeClr val="bg1"/>
                </a:solidFill>
                <a:cs typeface="Arial" pitchFamily="34" charset="0"/>
              </a:rPr>
              <a:t>Support for </a:t>
            </a:r>
            <a:r>
              <a:rPr lang="en-US" b="1" dirty="0" smtClean="0">
                <a:solidFill>
                  <a:schemeClr val="bg1"/>
                </a:solidFill>
                <a:cs typeface="Arial" pitchFamily="34" charset="0"/>
              </a:rPr>
              <a:t>25,000 </a:t>
            </a:r>
            <a:r>
              <a:rPr lang="en-US" sz="1400" b="1" dirty="0" smtClean="0">
                <a:solidFill>
                  <a:schemeClr val="bg1"/>
                </a:solidFill>
                <a:cs typeface="Arial" pitchFamily="34" charset="0"/>
              </a:rPr>
              <a:t>Ph.D.s, grad students, undergrads, engineers, and support staff</a:t>
            </a:r>
            <a:endParaRPr lang="en-US" sz="1400" b="1" dirty="0" smtClean="0">
              <a:solidFill>
                <a:schemeClr val="bg1"/>
              </a:solidFill>
            </a:endParaRPr>
          </a:p>
        </p:txBody>
      </p:sp>
      <p:sp>
        <p:nvSpPr>
          <p:cNvPr id="17" name="Rectangle 16"/>
          <p:cNvSpPr/>
          <p:nvPr/>
        </p:nvSpPr>
        <p:spPr>
          <a:xfrm>
            <a:off x="2823882" y="3581400"/>
            <a:ext cx="1749706" cy="1374735"/>
          </a:xfrm>
          <a:prstGeom prst="rect">
            <a:avLst/>
          </a:prstGeom>
        </p:spPr>
        <p:txBody>
          <a:bodyPr wrap="square">
            <a:spAutoFit/>
          </a:bodyPr>
          <a:lstStyle/>
          <a:p>
            <a:pPr marL="15875" lvl="1" indent="-15875" defTabSz="914608">
              <a:lnSpc>
                <a:spcPts val="2000"/>
              </a:lnSpc>
              <a:spcAft>
                <a:spcPts val="1200"/>
              </a:spcAft>
              <a:buClr>
                <a:schemeClr val="bg1"/>
              </a:buClr>
            </a:pPr>
            <a:r>
              <a:rPr lang="en-US" sz="1400" b="1" dirty="0" smtClean="0">
                <a:solidFill>
                  <a:schemeClr val="bg1"/>
                </a:solidFill>
                <a:cs typeface="Arial" pitchFamily="34" charset="0"/>
              </a:rPr>
              <a:t>The world’s largest collection of  scientific user facilities with over </a:t>
            </a:r>
            <a:r>
              <a:rPr lang="en-US" b="1" dirty="0" smtClean="0">
                <a:solidFill>
                  <a:schemeClr val="bg1"/>
                </a:solidFill>
                <a:cs typeface="Arial" pitchFamily="34" charset="0"/>
              </a:rPr>
              <a:t>26,500</a:t>
            </a:r>
            <a:r>
              <a:rPr lang="en-US" sz="1400" b="1" dirty="0" smtClean="0">
                <a:solidFill>
                  <a:schemeClr val="bg1"/>
                </a:solidFill>
                <a:cs typeface="Arial" pitchFamily="34" charset="0"/>
              </a:rPr>
              <a:t> users /yr</a:t>
            </a:r>
            <a:endParaRPr lang="en-US" sz="1400" b="1" dirty="0">
              <a:solidFill>
                <a:schemeClr val="bg1"/>
              </a:solidFill>
            </a:endParaRPr>
          </a:p>
        </p:txBody>
      </p:sp>
      <p:sp>
        <p:nvSpPr>
          <p:cNvPr id="16" name="Text Box 23"/>
          <p:cNvSpPr txBox="1">
            <a:spLocks noChangeArrowheads="1"/>
          </p:cNvSpPr>
          <p:nvPr/>
        </p:nvSpPr>
        <p:spPr bwMode="auto">
          <a:xfrm>
            <a:off x="5265760" y="5598105"/>
            <a:ext cx="3810000" cy="923330"/>
          </a:xfrm>
          <a:prstGeom prst="rect">
            <a:avLst/>
          </a:prstGeom>
          <a:solidFill>
            <a:schemeClr val="bg1">
              <a:lumMod val="95000"/>
            </a:schemeClr>
          </a:solidFill>
          <a:ln w="28575">
            <a:solidFill>
              <a:srgbClr val="FF0000"/>
            </a:solidFill>
            <a:miter lim="800000"/>
            <a:headEnd/>
            <a:tailEnd/>
          </a:ln>
        </p:spPr>
        <p:txBody>
          <a:bodyPr wrap="square">
            <a:spAutoFit/>
          </a:bodyPr>
          <a:lstStyle/>
          <a:p>
            <a:pPr eaLnBrk="0" hangingPunct="0"/>
            <a:r>
              <a:rPr lang="en-US" dirty="0" err="1" smtClean="0">
                <a:solidFill>
                  <a:srgbClr val="FF0000"/>
                </a:solidFill>
                <a:latin typeface="Arial" pitchFamily="34" charset="0"/>
                <a:cs typeface="Arial" pitchFamily="34" charset="0"/>
              </a:rPr>
              <a:t>Bioenergy</a:t>
            </a:r>
            <a:r>
              <a:rPr lang="en-US" dirty="0" smtClean="0">
                <a:solidFill>
                  <a:srgbClr val="FF0000"/>
                </a:solidFill>
                <a:latin typeface="Arial" pitchFamily="34" charset="0"/>
                <a:cs typeface="Arial" pitchFamily="34" charset="0"/>
              </a:rPr>
              <a:t> Research Centers</a:t>
            </a:r>
          </a:p>
          <a:p>
            <a:pPr eaLnBrk="0" hangingPunct="0"/>
            <a:r>
              <a:rPr lang="en-US" dirty="0" smtClean="0">
                <a:solidFill>
                  <a:srgbClr val="FF0000"/>
                </a:solidFill>
                <a:latin typeface="Arial" pitchFamily="34" charset="0"/>
                <a:cs typeface="Arial" pitchFamily="34" charset="0"/>
              </a:rPr>
              <a:t>Energy Frontier Research Centers</a:t>
            </a:r>
          </a:p>
          <a:p>
            <a:pPr eaLnBrk="0" hangingPunct="0"/>
            <a:r>
              <a:rPr lang="en-US" dirty="0" smtClean="0">
                <a:solidFill>
                  <a:srgbClr val="FF0000"/>
                </a:solidFill>
                <a:latin typeface="Arial" pitchFamily="34" charset="0"/>
                <a:cs typeface="Arial" pitchFamily="34" charset="0"/>
              </a:rPr>
              <a:t>Energy Innovation Hubs</a:t>
            </a:r>
          </a:p>
        </p:txBody>
      </p:sp>
      <p:sp>
        <p:nvSpPr>
          <p:cNvPr id="18" name="AutoShape 24"/>
          <p:cNvSpPr>
            <a:spLocks/>
          </p:cNvSpPr>
          <p:nvPr/>
        </p:nvSpPr>
        <p:spPr bwMode="auto">
          <a:xfrm rot="14326625" flipH="1">
            <a:off x="5553734" y="5077954"/>
            <a:ext cx="178775" cy="614589"/>
          </a:xfrm>
          <a:prstGeom prst="rightBrace">
            <a:avLst>
              <a:gd name="adj1" fmla="val 35156"/>
              <a:gd name="adj2" fmla="val 50609"/>
            </a:avLst>
          </a:prstGeom>
          <a:noFill/>
          <a:ln w="28575">
            <a:solidFill>
              <a:srgbClr val="C00000"/>
            </a:solidFill>
            <a:round/>
            <a:headEnd/>
            <a:tailEnd/>
          </a:ln>
        </p:spPr>
        <p:txBody>
          <a:bodyPr wrap="none" anchor="ctr"/>
          <a:lstStyle/>
          <a:p>
            <a:endParaRPr lang="en-US" dirty="0"/>
          </a:p>
        </p:txBody>
      </p:sp>
      <p:cxnSp>
        <p:nvCxnSpPr>
          <p:cNvPr id="21" name="Straight Connector 20"/>
          <p:cNvCxnSpPr/>
          <p:nvPr/>
        </p:nvCxnSpPr>
        <p:spPr>
          <a:xfrm>
            <a:off x="4495800" y="3581400"/>
            <a:ext cx="1371600" cy="1524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9"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20</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2367" y="2362200"/>
            <a:ext cx="7739269" cy="1571625"/>
          </a:xfrm>
        </p:spPr>
        <p:txBody>
          <a:bodyPr/>
          <a:lstStyle/>
          <a:p>
            <a:pPr algn="ctr">
              <a:buNone/>
            </a:pPr>
            <a:r>
              <a:rPr lang="en-US" sz="3600" dirty="0" smtClean="0">
                <a:latin typeface="Arial" pitchFamily="34" charset="0"/>
              </a:rPr>
              <a:t>The three operating Hubs</a:t>
            </a:r>
            <a:endParaRPr lang="en-US" sz="3600" dirty="0">
              <a:latin typeface="Arial" pitchFamily="34" charset="0"/>
            </a:endParaRPr>
          </a:p>
        </p:txBody>
      </p:sp>
      <p:sp>
        <p:nvSpPr>
          <p:cNvPr id="3" name="Title 2"/>
          <p:cNvSpPr>
            <a:spLocks noGrp="1"/>
          </p:cNvSpPr>
          <p:nvPr>
            <p:ph type="title"/>
          </p:nvPr>
        </p:nvSpPr>
        <p:spPr/>
        <p:txBody>
          <a:bodyPr/>
          <a:lstStyle/>
          <a:p>
            <a:endParaRPr lang="en-US"/>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21</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866775"/>
            <a:ext cx="6260052" cy="5259388"/>
          </a:xfrm>
        </p:spPr>
        <p:txBody>
          <a:bodyPr/>
          <a:lstStyle/>
          <a:p>
            <a:pPr marL="171450" indent="-171450">
              <a:spcBef>
                <a:spcPts val="0"/>
              </a:spcBef>
              <a:buNone/>
            </a:pPr>
            <a:r>
              <a:rPr lang="en-US" sz="1800" dirty="0" smtClean="0">
                <a:solidFill>
                  <a:schemeClr val="tx1"/>
                </a:solidFill>
                <a:latin typeface="Arial" pitchFamily="34" charset="0"/>
              </a:rPr>
              <a:t>Fuels from Sunlight Hub</a:t>
            </a:r>
          </a:p>
          <a:p>
            <a:pPr marL="569913" indent="-238125">
              <a:spcBef>
                <a:spcPts val="0"/>
              </a:spcBef>
              <a:buFont typeface="Wingdings" pitchFamily="2" charset="2"/>
              <a:buChar char="§"/>
            </a:pPr>
            <a:r>
              <a:rPr lang="en-US" sz="1600" dirty="0" smtClean="0">
                <a:solidFill>
                  <a:schemeClr val="tx1"/>
                </a:solidFill>
                <a:latin typeface="+mn-lt"/>
              </a:rPr>
              <a:t>Awarded to the Joint Center for Artificial Photosynthesis </a:t>
            </a:r>
          </a:p>
          <a:p>
            <a:pPr marL="569913" indent="-238125">
              <a:spcBef>
                <a:spcPts val="0"/>
              </a:spcBef>
              <a:buFont typeface="Wingdings" pitchFamily="2" charset="2"/>
              <a:buChar char="§"/>
            </a:pPr>
            <a:r>
              <a:rPr lang="en-US" sz="1600" dirty="0" smtClean="0">
                <a:solidFill>
                  <a:schemeClr val="tx1"/>
                </a:solidFill>
                <a:latin typeface="+mn-lt"/>
              </a:rPr>
              <a:t>Location: Pasadena and Berkeley, California</a:t>
            </a:r>
          </a:p>
          <a:p>
            <a:pPr marL="569913" indent="-238125">
              <a:spcBef>
                <a:spcPts val="0"/>
              </a:spcBef>
              <a:buFont typeface="Wingdings" pitchFamily="2" charset="2"/>
              <a:buChar char="§"/>
            </a:pPr>
            <a:r>
              <a:rPr lang="en-US" sz="1600" dirty="0" smtClean="0">
                <a:solidFill>
                  <a:schemeClr val="tx1"/>
                </a:solidFill>
                <a:latin typeface="+mn-lt"/>
              </a:rPr>
              <a:t>Caltech lead, LBNL co-lead</a:t>
            </a:r>
          </a:p>
          <a:p>
            <a:pPr marL="569913" indent="-238125">
              <a:spcBef>
                <a:spcPts val="0"/>
              </a:spcBef>
              <a:buFont typeface="Wingdings" pitchFamily="2" charset="2"/>
              <a:buChar char="§"/>
            </a:pPr>
            <a:r>
              <a:rPr lang="en-US" sz="1600" dirty="0" smtClean="0">
                <a:solidFill>
                  <a:schemeClr val="tx1"/>
                </a:solidFill>
                <a:latin typeface="+mn-lt"/>
              </a:rPr>
              <a:t>5 core partners: SLAC, UC Berkeley, UC Santa Barbara, UC Irvine, and UC San Diego </a:t>
            </a:r>
          </a:p>
          <a:p>
            <a:pPr marL="463550" indent="-238125">
              <a:spcBef>
                <a:spcPts val="0"/>
              </a:spcBef>
              <a:buNone/>
            </a:pPr>
            <a:endParaRPr lang="en-US" sz="1600" dirty="0" smtClean="0">
              <a:solidFill>
                <a:schemeClr val="tx1"/>
              </a:solidFill>
              <a:latin typeface="Arial" pitchFamily="34" charset="0"/>
            </a:endParaRPr>
          </a:p>
          <a:p>
            <a:pPr marL="463550" indent="-238125">
              <a:spcBef>
                <a:spcPts val="0"/>
              </a:spcBef>
              <a:buNone/>
            </a:pPr>
            <a:endParaRPr lang="en-US" sz="1600" dirty="0" smtClean="0">
              <a:solidFill>
                <a:schemeClr val="tx1"/>
              </a:solidFill>
              <a:latin typeface="Arial" pitchFamily="34" charset="0"/>
            </a:endParaRPr>
          </a:p>
          <a:p>
            <a:pPr marL="171450" indent="-171450">
              <a:spcBef>
                <a:spcPts val="0"/>
              </a:spcBef>
              <a:buNone/>
            </a:pPr>
            <a:r>
              <a:rPr lang="en-US" sz="1800" dirty="0" smtClean="0">
                <a:solidFill>
                  <a:schemeClr val="tx1"/>
                </a:solidFill>
                <a:latin typeface="Arial" pitchFamily="34" charset="0"/>
              </a:rPr>
              <a:t>Nuclear Modeling and Simulation Hub</a:t>
            </a:r>
          </a:p>
          <a:p>
            <a:pPr marL="569913" indent="-239713">
              <a:spcBef>
                <a:spcPts val="0"/>
              </a:spcBef>
              <a:buFont typeface="Wingdings" pitchFamily="2" charset="2"/>
              <a:buChar char="§"/>
            </a:pPr>
            <a:r>
              <a:rPr lang="en-US" sz="1600" dirty="0" smtClean="0">
                <a:solidFill>
                  <a:schemeClr val="tx1"/>
                </a:solidFill>
                <a:latin typeface="+mn-lt"/>
              </a:rPr>
              <a:t>Awarded to the Consortium for Advanced Simulation of LWRs</a:t>
            </a:r>
          </a:p>
          <a:p>
            <a:pPr marL="569913" indent="-239713">
              <a:spcBef>
                <a:spcPts val="0"/>
              </a:spcBef>
              <a:buFont typeface="Wingdings" pitchFamily="2" charset="2"/>
              <a:buChar char="§"/>
            </a:pPr>
            <a:r>
              <a:rPr lang="en-US" sz="1600" dirty="0" smtClean="0">
                <a:solidFill>
                  <a:schemeClr val="tx1"/>
                </a:solidFill>
                <a:latin typeface="+mn-lt"/>
              </a:rPr>
              <a:t>Location: Oak Ridge, Tennessee	</a:t>
            </a:r>
          </a:p>
          <a:p>
            <a:pPr marL="569913" indent="-239713">
              <a:spcBef>
                <a:spcPts val="0"/>
              </a:spcBef>
              <a:buFont typeface="Wingdings" pitchFamily="2" charset="2"/>
              <a:buChar char="§"/>
            </a:pPr>
            <a:r>
              <a:rPr lang="en-US" sz="1600" dirty="0" smtClean="0">
                <a:solidFill>
                  <a:schemeClr val="tx1"/>
                </a:solidFill>
                <a:latin typeface="+mn-lt"/>
              </a:rPr>
              <a:t>ORNL lead</a:t>
            </a:r>
          </a:p>
          <a:p>
            <a:pPr marL="569913" indent="-239713">
              <a:spcBef>
                <a:spcPts val="0"/>
              </a:spcBef>
              <a:buFont typeface="Wingdings" pitchFamily="2" charset="2"/>
              <a:buChar char="§"/>
            </a:pPr>
            <a:r>
              <a:rPr lang="en-US" sz="1600" dirty="0" smtClean="0">
                <a:solidFill>
                  <a:schemeClr val="tx1"/>
                </a:solidFill>
                <a:latin typeface="+mn-lt"/>
              </a:rPr>
              <a:t>8 core partners: INL, LANL, Sandia, EPRI, Westinghouse, TVA, MIT, NC State, Michigan</a:t>
            </a:r>
          </a:p>
          <a:p>
            <a:pPr marL="463550" indent="-239713">
              <a:spcBef>
                <a:spcPts val="0"/>
              </a:spcBef>
              <a:buNone/>
            </a:pPr>
            <a:endParaRPr lang="en-US" sz="1600" dirty="0" smtClean="0">
              <a:solidFill>
                <a:schemeClr val="tx1"/>
              </a:solidFill>
              <a:latin typeface="Arial" pitchFamily="34" charset="0"/>
            </a:endParaRPr>
          </a:p>
          <a:p>
            <a:pPr marL="463550" indent="-239713">
              <a:spcBef>
                <a:spcPts val="0"/>
              </a:spcBef>
              <a:buNone/>
            </a:pPr>
            <a:endParaRPr lang="en-US" sz="1600" dirty="0" smtClean="0">
              <a:solidFill>
                <a:schemeClr val="tx1"/>
              </a:solidFill>
              <a:latin typeface="Arial" pitchFamily="34" charset="0"/>
            </a:endParaRPr>
          </a:p>
          <a:p>
            <a:pPr marL="0" indent="0">
              <a:spcBef>
                <a:spcPts val="0"/>
              </a:spcBef>
              <a:buNone/>
            </a:pPr>
            <a:r>
              <a:rPr lang="en-US" sz="1800" dirty="0" smtClean="0">
                <a:solidFill>
                  <a:schemeClr val="tx1"/>
                </a:solidFill>
                <a:latin typeface="Arial" pitchFamily="34" charset="0"/>
              </a:rPr>
              <a:t>Energy Efficient Buildings Hub/Regional Innovation Cluster</a:t>
            </a:r>
          </a:p>
          <a:p>
            <a:pPr marL="569913" indent="-238125">
              <a:spcBef>
                <a:spcPts val="0"/>
              </a:spcBef>
              <a:buFont typeface="Wingdings" pitchFamily="2" charset="2"/>
              <a:buChar char="§"/>
            </a:pPr>
            <a:r>
              <a:rPr lang="en-US" sz="1600" dirty="0" smtClean="0">
                <a:solidFill>
                  <a:schemeClr val="tx1"/>
                </a:solidFill>
              </a:rPr>
              <a:t>Location: Philadelphia, Pennsylvania</a:t>
            </a:r>
          </a:p>
          <a:p>
            <a:pPr marL="569913" indent="-238125">
              <a:spcBef>
                <a:spcPts val="0"/>
              </a:spcBef>
              <a:buFont typeface="Wingdings" pitchFamily="2" charset="2"/>
              <a:buChar char="§"/>
            </a:pPr>
            <a:r>
              <a:rPr lang="en-US" sz="1600" dirty="0" smtClean="0">
                <a:solidFill>
                  <a:schemeClr val="tx1"/>
                </a:solidFill>
              </a:rPr>
              <a:t>Penn State lead, sited at the Philadelphia Navy Yard</a:t>
            </a:r>
          </a:p>
          <a:p>
            <a:pPr marL="569913" indent="-238125">
              <a:spcBef>
                <a:spcPts val="0"/>
              </a:spcBef>
              <a:buFont typeface="Wingdings" pitchFamily="2" charset="2"/>
              <a:buChar char="§"/>
            </a:pPr>
            <a:r>
              <a:rPr lang="en-US" sz="1600" dirty="0" smtClean="0">
                <a:solidFill>
                  <a:schemeClr val="tx1"/>
                </a:solidFill>
              </a:rPr>
              <a:t>21 core partners</a:t>
            </a:r>
          </a:p>
          <a:p>
            <a:pPr marL="569913" indent="-238125">
              <a:spcBef>
                <a:spcPts val="0"/>
              </a:spcBef>
              <a:buFont typeface="Wingdings" pitchFamily="2" charset="2"/>
              <a:buChar char="§"/>
            </a:pPr>
            <a:r>
              <a:rPr lang="en-US" sz="1600" dirty="0" smtClean="0">
                <a:solidFill>
                  <a:schemeClr val="tx1"/>
                </a:solidFill>
              </a:rPr>
              <a:t>$5.2 million in additional funds from EDA, SBA, and NIST</a:t>
            </a:r>
          </a:p>
        </p:txBody>
      </p:sp>
      <p:sp>
        <p:nvSpPr>
          <p:cNvPr id="3" name="Title 2"/>
          <p:cNvSpPr>
            <a:spLocks noGrp="1"/>
          </p:cNvSpPr>
          <p:nvPr>
            <p:ph type="title"/>
          </p:nvPr>
        </p:nvSpPr>
        <p:spPr/>
        <p:txBody>
          <a:bodyPr/>
          <a:lstStyle/>
          <a:p>
            <a:r>
              <a:rPr lang="en-US" dirty="0" smtClean="0"/>
              <a:t>The Three Existing Hubs</a:t>
            </a:r>
            <a:endParaRPr lang="en-US" dirty="0"/>
          </a:p>
        </p:txBody>
      </p:sp>
      <p:pic>
        <p:nvPicPr>
          <p:cNvPr id="5" name="Picture 4" descr="JCAP logo 1.png"/>
          <p:cNvPicPr>
            <a:picLocks noChangeAspect="1"/>
          </p:cNvPicPr>
          <p:nvPr/>
        </p:nvPicPr>
        <p:blipFill>
          <a:blip r:embed="rId3" cstate="print"/>
          <a:stretch>
            <a:fillRect/>
          </a:stretch>
        </p:blipFill>
        <p:spPr>
          <a:xfrm>
            <a:off x="302966" y="1295396"/>
            <a:ext cx="2258291" cy="719993"/>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0" y="3178895"/>
            <a:ext cx="2667000" cy="81559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04800" y="5016844"/>
            <a:ext cx="2295525" cy="904875"/>
          </a:xfrm>
          <a:prstGeom prst="rect">
            <a:avLst/>
          </a:prstGeom>
          <a:noFill/>
          <a:ln w="9525">
            <a:noFill/>
            <a:miter lim="800000"/>
            <a:headEnd/>
            <a:tailEnd/>
          </a:ln>
        </p:spPr>
      </p:pic>
      <p:sp>
        <p:nvSpPr>
          <p:cNvPr id="8"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22</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0" y="-1"/>
            <a:ext cx="9144000" cy="762001"/>
          </a:xfrm>
        </p:spPr>
        <p:txBody>
          <a:bodyPr/>
          <a:lstStyle/>
          <a:p>
            <a:r>
              <a:rPr lang="en-US" sz="2400" dirty="0" smtClean="0">
                <a:solidFill>
                  <a:srgbClr val="006600"/>
                </a:solidFill>
                <a:effectLst/>
                <a:latin typeface="Arial" pitchFamily="34" charset="0"/>
              </a:rPr>
              <a:t>Fuels from Sunlight Hub</a:t>
            </a:r>
          </a:p>
        </p:txBody>
      </p:sp>
      <p:pic>
        <p:nvPicPr>
          <p:cNvPr id="5" name="Picture 2"/>
          <p:cNvPicPr>
            <a:picLocks noChangeAspect="1" noChangeArrowheads="1"/>
          </p:cNvPicPr>
          <p:nvPr/>
        </p:nvPicPr>
        <p:blipFill>
          <a:blip r:embed="rId2" cstate="print"/>
          <a:srcRect/>
          <a:stretch>
            <a:fillRect/>
          </a:stretch>
        </p:blipFill>
        <p:spPr bwMode="auto">
          <a:xfrm>
            <a:off x="212034" y="874903"/>
            <a:ext cx="6354170" cy="553084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275102" y="4273347"/>
            <a:ext cx="4185673" cy="2584653"/>
          </a:xfrm>
          <a:prstGeom prst="rect">
            <a:avLst/>
          </a:prstGeom>
          <a:noFill/>
          <a:ln w="9525">
            <a:noFill/>
            <a:miter lim="800000"/>
            <a:headEnd/>
            <a:tailEnd/>
          </a:ln>
        </p:spPr>
      </p:pic>
      <p:sp>
        <p:nvSpPr>
          <p:cNvPr id="8" name="Rectangle 7"/>
          <p:cNvSpPr/>
          <p:nvPr/>
        </p:nvSpPr>
        <p:spPr>
          <a:xfrm>
            <a:off x="6566204" y="980138"/>
            <a:ext cx="2250250" cy="3293209"/>
          </a:xfrm>
          <a:prstGeom prst="rect">
            <a:avLst/>
          </a:prstGeom>
        </p:spPr>
        <p:txBody>
          <a:bodyPr wrap="square">
            <a:spAutoFit/>
          </a:bodyPr>
          <a:lstStyle/>
          <a:p>
            <a:pPr marL="4763" indent="-4763">
              <a:spcAft>
                <a:spcPts val="600"/>
              </a:spcAft>
            </a:pPr>
            <a:r>
              <a:rPr lang="en-US" sz="1600" u="sng" dirty="0" smtClean="0">
                <a:latin typeface="Arial" pitchFamily="34" charset="0"/>
                <a:cs typeface="Arial" pitchFamily="34" charset="0"/>
              </a:rPr>
              <a:t>JCAP Mission:</a:t>
            </a:r>
            <a:r>
              <a:rPr lang="en-US" sz="1600" dirty="0" smtClean="0">
                <a:latin typeface="Arial" pitchFamily="34" charset="0"/>
                <a:cs typeface="Arial" pitchFamily="34" charset="0"/>
              </a:rPr>
              <a:t>  </a:t>
            </a:r>
            <a:r>
              <a:rPr lang="en-US" sz="1600" dirty="0">
                <a:latin typeface="Arial" pitchFamily="34" charset="0"/>
                <a:cs typeface="Arial" pitchFamily="34" charset="0"/>
              </a:rPr>
              <a:t>JCAP's mission is to develop a </a:t>
            </a:r>
            <a:r>
              <a:rPr lang="en-US" sz="1600" dirty="0" err="1">
                <a:latin typeface="Arial" pitchFamily="34" charset="0"/>
                <a:cs typeface="Arial" pitchFamily="34" charset="0"/>
              </a:rPr>
              <a:t>manufacturable</a:t>
            </a:r>
            <a:r>
              <a:rPr lang="en-US" sz="1600" dirty="0">
                <a:latin typeface="Arial" pitchFamily="34" charset="0"/>
                <a:cs typeface="Arial" pitchFamily="34" charset="0"/>
              </a:rPr>
              <a:t> solar-fuels generator, made of earth abundant elements, that will use only sunlight, water, and carbon as inputs and robustly produce fuel from the sun ten times more efficiently that current crops. </a:t>
            </a:r>
            <a:endParaRPr lang="en-US" sz="1600" dirty="0" smtClean="0">
              <a:latin typeface="Arial" pitchFamily="34" charset="0"/>
              <a:cs typeface="Arial" pitchFamily="34" charset="0"/>
            </a:endParaRPr>
          </a:p>
        </p:txBody>
      </p:sp>
      <p:sp>
        <p:nvSpPr>
          <p:cNvPr id="7"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23</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84944" y="152399"/>
            <a:ext cx="4343400" cy="461665"/>
          </a:xfrm>
          <a:prstGeom prst="rect">
            <a:avLst/>
          </a:prstGeom>
          <a:noFill/>
        </p:spPr>
        <p:txBody>
          <a:bodyPr wrap="square" rtlCol="0">
            <a:spAutoFit/>
          </a:bodyPr>
          <a:lstStyle/>
          <a:p>
            <a:pPr algn="ctr"/>
            <a:r>
              <a:rPr lang="en-US" sz="2400" dirty="0" err="1" smtClean="0">
                <a:solidFill>
                  <a:srgbClr val="006600"/>
                </a:solidFill>
                <a:latin typeface="Arial" pitchFamily="34" charset="0"/>
                <a:cs typeface="Arial" pitchFamily="34" charset="0"/>
              </a:rPr>
              <a:t>xxxxxxx</a:t>
            </a:r>
            <a:endParaRPr lang="en-US" sz="2400" dirty="0">
              <a:solidFill>
                <a:srgbClr val="006600"/>
              </a:solidFill>
              <a:latin typeface="Arial" pitchFamily="34" charset="0"/>
              <a:cs typeface="Arial"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356" y="152399"/>
            <a:ext cx="9144000" cy="6698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24</a:t>
            </a:fld>
            <a:endParaRPr lang="en-US" sz="1000" dirty="0" smtClean="0">
              <a:solidFill>
                <a:schemeClr val="tx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84944" y="152399"/>
            <a:ext cx="4343400" cy="461665"/>
          </a:xfrm>
          <a:prstGeom prst="rect">
            <a:avLst/>
          </a:prstGeom>
          <a:noFill/>
        </p:spPr>
        <p:txBody>
          <a:bodyPr wrap="square" rtlCol="0">
            <a:spAutoFit/>
          </a:bodyPr>
          <a:lstStyle/>
          <a:p>
            <a:pPr algn="ctr"/>
            <a:r>
              <a:rPr lang="en-US" sz="2400" dirty="0" smtClean="0">
                <a:solidFill>
                  <a:srgbClr val="006600"/>
                </a:solidFill>
                <a:latin typeface="Arial" pitchFamily="34" charset="0"/>
                <a:cs typeface="Arial" pitchFamily="34" charset="0"/>
              </a:rPr>
              <a:t>JCAP Research Themes</a:t>
            </a:r>
            <a:endParaRPr lang="en-US" sz="2400" dirty="0">
              <a:solidFill>
                <a:srgbClr val="006600"/>
              </a:solidFill>
              <a:latin typeface="Arial" pitchFamily="34" charset="0"/>
              <a:cs typeface="Arial" pitchFamily="34" charset="0"/>
            </a:endParaRPr>
          </a:p>
        </p:txBody>
      </p:sp>
      <p:sp>
        <p:nvSpPr>
          <p:cNvPr id="8"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25</a:t>
            </a:fld>
            <a:endParaRPr lang="en-US" sz="1000" dirty="0" smtClean="0">
              <a:solidFill>
                <a:schemeClr val="tx1"/>
              </a:solidFill>
              <a:latin typeface="Arial" charset="0"/>
              <a:cs typeface="Arial" charset="0"/>
            </a:endParaRPr>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974" y="1228297"/>
            <a:ext cx="9555947" cy="47221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0365142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677" y="1730642"/>
            <a:ext cx="7956645" cy="4251870"/>
          </a:xfrm>
          <a:prstGeom prst="rect">
            <a:avLst/>
          </a:prstGeom>
        </p:spPr>
        <p:txBody>
          <a:bodyPr wrap="square">
            <a:spAutoFit/>
          </a:bodyPr>
          <a:lstStyle/>
          <a:p>
            <a:pPr marL="225425" indent="-225425">
              <a:lnSpc>
                <a:spcPct val="110000"/>
              </a:lnSpc>
              <a:spcAft>
                <a:spcPts val="1800"/>
              </a:spcAft>
              <a:buFont typeface="Wingdings" pitchFamily="2" charset="2"/>
              <a:buChar char="§"/>
            </a:pPr>
            <a:r>
              <a:rPr lang="en-US" sz="2000" dirty="0" smtClean="0"/>
              <a:t>Advanced modeling </a:t>
            </a:r>
            <a:r>
              <a:rPr lang="en-US" sz="2000" dirty="0"/>
              <a:t>and simulation </a:t>
            </a:r>
            <a:r>
              <a:rPr lang="en-US" sz="2000" dirty="0" smtClean="0"/>
              <a:t>capabilities </a:t>
            </a:r>
            <a:r>
              <a:rPr lang="en-US" sz="2000" dirty="0"/>
              <a:t>to create a usable environment for </a:t>
            </a:r>
            <a:r>
              <a:rPr lang="en-US" sz="2000" dirty="0" smtClean="0"/>
              <a:t>predictive simulation </a:t>
            </a:r>
            <a:r>
              <a:rPr lang="en-US" sz="2000" dirty="0"/>
              <a:t>of light water </a:t>
            </a:r>
            <a:r>
              <a:rPr lang="en-US" sz="2000" dirty="0" smtClean="0"/>
              <a:t>reactors.</a:t>
            </a:r>
          </a:p>
          <a:p>
            <a:pPr marL="225425" indent="-225425">
              <a:lnSpc>
                <a:spcPct val="110000"/>
              </a:lnSpc>
              <a:spcAft>
                <a:spcPts val="1800"/>
              </a:spcAft>
              <a:buFont typeface="Wingdings" pitchFamily="2" charset="2"/>
              <a:buChar char="§"/>
            </a:pPr>
            <a:r>
              <a:rPr lang="en-US" sz="2000" dirty="0" smtClean="0"/>
              <a:t>The Hub will incorporate </a:t>
            </a:r>
            <a:r>
              <a:rPr lang="en-US" sz="2000" dirty="0"/>
              <a:t>science-based models, state-of-the-art </a:t>
            </a:r>
            <a:r>
              <a:rPr lang="en-US" sz="2000" dirty="0" smtClean="0"/>
              <a:t>numerical methods</a:t>
            </a:r>
            <a:r>
              <a:rPr lang="en-US" sz="2000" dirty="0"/>
              <a:t>, modern computational science and engineering practices, and </a:t>
            </a:r>
            <a:r>
              <a:rPr lang="en-US" sz="2000" dirty="0" smtClean="0"/>
              <a:t>validation </a:t>
            </a:r>
            <a:r>
              <a:rPr lang="en-US" sz="2000" dirty="0"/>
              <a:t>against data from operating pressurized water reactors (PWRs). </a:t>
            </a:r>
            <a:endParaRPr lang="en-US" sz="2000" dirty="0" smtClean="0"/>
          </a:p>
          <a:p>
            <a:pPr marL="225425" indent="-225425">
              <a:lnSpc>
                <a:spcPct val="110000"/>
              </a:lnSpc>
              <a:spcAft>
                <a:spcPts val="1800"/>
              </a:spcAft>
              <a:buFont typeface="Wingdings" pitchFamily="2" charset="2"/>
              <a:buChar char="§"/>
            </a:pPr>
            <a:r>
              <a:rPr lang="en-US" sz="2000" dirty="0" smtClean="0"/>
              <a:t>It </a:t>
            </a:r>
            <a:r>
              <a:rPr lang="en-US" sz="2000" dirty="0"/>
              <a:t>will </a:t>
            </a:r>
            <a:r>
              <a:rPr lang="en-US" sz="2000" dirty="0" smtClean="0"/>
              <a:t>couple state-of-the-art </a:t>
            </a:r>
            <a:r>
              <a:rPr lang="en-US" sz="2000" dirty="0"/>
              <a:t>fuel performance, </a:t>
            </a:r>
            <a:r>
              <a:rPr lang="en-US" sz="2000" dirty="0" err="1"/>
              <a:t>neutronics</a:t>
            </a:r>
            <a:r>
              <a:rPr lang="en-US" sz="2000" dirty="0"/>
              <a:t>, thermal-hydraulics, and </a:t>
            </a:r>
            <a:r>
              <a:rPr lang="en-US" sz="2000" dirty="0" smtClean="0"/>
              <a:t>structural models </a:t>
            </a:r>
            <a:r>
              <a:rPr lang="en-US" sz="2000" dirty="0"/>
              <a:t>with existing tools for systems and safety analysis and will be designed </a:t>
            </a:r>
            <a:r>
              <a:rPr lang="en-US" sz="2000" dirty="0" smtClean="0"/>
              <a:t>for implementation </a:t>
            </a:r>
            <a:r>
              <a:rPr lang="en-US" sz="2000" dirty="0"/>
              <a:t>on both today’s leadership-class computers and the </a:t>
            </a:r>
            <a:r>
              <a:rPr lang="en-US" sz="2000" dirty="0" smtClean="0"/>
              <a:t>advanced architecture </a:t>
            </a:r>
            <a:r>
              <a:rPr lang="en-US" sz="2000" dirty="0"/>
              <a:t>platforms now under development by DOE.</a:t>
            </a:r>
          </a:p>
        </p:txBody>
      </p:sp>
      <p:sp>
        <p:nvSpPr>
          <p:cNvPr id="6" name="Rectangle 5"/>
          <p:cNvSpPr>
            <a:spLocks noGrp="1" noChangeArrowheads="1"/>
          </p:cNvSpPr>
          <p:nvPr>
            <p:ph type="title"/>
          </p:nvPr>
        </p:nvSpPr>
        <p:spPr>
          <a:xfrm>
            <a:off x="2895600" y="152400"/>
            <a:ext cx="6248400" cy="1219200"/>
          </a:xfrm>
        </p:spPr>
        <p:txBody>
          <a:bodyPr/>
          <a:lstStyle/>
          <a:p>
            <a:r>
              <a:rPr lang="en-US" sz="2400" b="0" dirty="0" smtClean="0"/>
              <a:t>The Nuclear Energy Modeling and Simulation Hub is Building a Virtual Reactor</a:t>
            </a:r>
          </a:p>
        </p:txBody>
      </p:sp>
    </p:spTree>
    <p:extLst>
      <p:ext uri="{BB962C8B-B14F-4D97-AF65-F5344CB8AC3E}">
        <p14:creationId xmlns="" xmlns:p14="http://schemas.microsoft.com/office/powerpoint/2010/main" val="2795622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Grp="1" noChangeArrowheads="1"/>
          </p:cNvSpPr>
          <p:nvPr>
            <p:ph type="ftr" sz="quarter" idx="11"/>
          </p:nvPr>
        </p:nvSpPr>
        <p:spPr>
          <a:noFill/>
        </p:spPr>
        <p:txBody>
          <a:bodyPr/>
          <a:lstStyle/>
          <a:p>
            <a:r>
              <a:rPr lang="en-US">
                <a:latin typeface="Arial" pitchFamily="34" charset="0"/>
              </a:rPr>
              <a:t>NE Energy Innovation Hub</a:t>
            </a:r>
          </a:p>
        </p:txBody>
      </p:sp>
      <p:pic>
        <p:nvPicPr>
          <p:cNvPr id="5123" name="Picture 2"/>
          <p:cNvPicPr>
            <a:picLocks noChangeAspect="1" noChangeArrowheads="1"/>
          </p:cNvPicPr>
          <p:nvPr/>
        </p:nvPicPr>
        <p:blipFill>
          <a:blip r:embed="rId2" cstate="print"/>
          <a:srcRect/>
          <a:stretch>
            <a:fillRect/>
          </a:stretch>
        </p:blipFill>
        <p:spPr bwMode="auto">
          <a:xfrm>
            <a:off x="220663" y="1752600"/>
            <a:ext cx="8701087" cy="4781550"/>
          </a:xfrm>
          <a:prstGeom prst="rect">
            <a:avLst/>
          </a:prstGeom>
          <a:noFill/>
          <a:ln w="9525">
            <a:noFill/>
            <a:miter lim="800000"/>
            <a:headEnd/>
            <a:tailEnd/>
          </a:ln>
        </p:spPr>
      </p:pic>
      <p:sp>
        <p:nvSpPr>
          <p:cNvPr id="5125" name="Rectangle 5"/>
          <p:cNvSpPr>
            <a:spLocks noGrp="1" noChangeArrowheads="1"/>
          </p:cNvSpPr>
          <p:nvPr>
            <p:ph type="title"/>
          </p:nvPr>
        </p:nvSpPr>
        <p:spPr>
          <a:xfrm>
            <a:off x="2895600" y="152400"/>
            <a:ext cx="6248400" cy="1219200"/>
          </a:xfrm>
        </p:spPr>
        <p:txBody>
          <a:bodyPr/>
          <a:lstStyle/>
          <a:p>
            <a:pPr algn="ctr"/>
            <a:r>
              <a:rPr lang="en-US" sz="2400" b="0" dirty="0" smtClean="0"/>
              <a:t>The Virtual Reactor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Grp="1" noChangeArrowheads="1"/>
          </p:cNvSpPr>
          <p:nvPr>
            <p:ph type="ftr" sz="quarter" idx="11"/>
          </p:nvPr>
        </p:nvSpPr>
        <p:spPr>
          <a:noFill/>
        </p:spPr>
        <p:txBody>
          <a:bodyPr/>
          <a:lstStyle/>
          <a:p>
            <a:r>
              <a:rPr lang="en-US">
                <a:latin typeface="Arial" pitchFamily="34" charset="0"/>
              </a:rPr>
              <a:t>NE Energy Innovation Hub</a:t>
            </a:r>
          </a:p>
        </p:txBody>
      </p:sp>
      <p:sp>
        <p:nvSpPr>
          <p:cNvPr id="6147" name="Rectangle 2"/>
          <p:cNvSpPr>
            <a:spLocks noGrp="1" noChangeArrowheads="1"/>
          </p:cNvSpPr>
          <p:nvPr>
            <p:ph type="title"/>
          </p:nvPr>
        </p:nvSpPr>
        <p:spPr/>
        <p:txBody>
          <a:bodyPr/>
          <a:lstStyle/>
          <a:p>
            <a:pPr algn="ctr"/>
            <a:r>
              <a:rPr lang="en-US" sz="2400" b="0" dirty="0" smtClean="0"/>
              <a:t>Addresses Specific Safety </a:t>
            </a:r>
            <a:br>
              <a:rPr lang="en-US" sz="2400" b="0" dirty="0" smtClean="0"/>
            </a:br>
            <a:r>
              <a:rPr lang="en-US" sz="2400" b="0" dirty="0" smtClean="0"/>
              <a:t>and Operational Issues</a:t>
            </a:r>
          </a:p>
        </p:txBody>
      </p:sp>
      <p:pic>
        <p:nvPicPr>
          <p:cNvPr id="6148" name="Picture 7" descr="seqouyah.png"/>
          <p:cNvPicPr>
            <a:picLocks noChangeAspect="1"/>
          </p:cNvPicPr>
          <p:nvPr/>
        </p:nvPicPr>
        <p:blipFill>
          <a:blip r:embed="rId2" cstate="print"/>
          <a:srcRect l="6084" t="12206" r="8110" b="6102"/>
          <a:stretch>
            <a:fillRect/>
          </a:stretch>
        </p:blipFill>
        <p:spPr bwMode="auto">
          <a:xfrm>
            <a:off x="4038600" y="2667000"/>
            <a:ext cx="5057775" cy="3200400"/>
          </a:xfrm>
          <a:prstGeom prst="rect">
            <a:avLst/>
          </a:prstGeom>
          <a:noFill/>
          <a:ln w="9525">
            <a:noFill/>
            <a:miter lim="800000"/>
            <a:headEnd/>
            <a:tailEnd/>
          </a:ln>
        </p:spPr>
      </p:pic>
      <p:sp>
        <p:nvSpPr>
          <p:cNvPr id="6149" name="Text Box 6"/>
          <p:cNvSpPr txBox="1">
            <a:spLocks noChangeArrowheads="1"/>
          </p:cNvSpPr>
          <p:nvPr/>
        </p:nvSpPr>
        <p:spPr bwMode="auto">
          <a:xfrm>
            <a:off x="4572000" y="1600200"/>
            <a:ext cx="4419600" cy="1138238"/>
          </a:xfrm>
          <a:prstGeom prst="rect">
            <a:avLst/>
          </a:prstGeom>
          <a:noFill/>
          <a:ln w="25400" algn="ctr">
            <a:noFill/>
            <a:miter lim="800000"/>
            <a:headEnd type="none" w="lg" len="lg"/>
            <a:tailEnd type="none" w="lg" len="lg"/>
          </a:ln>
        </p:spPr>
        <p:txBody>
          <a:bodyPr>
            <a:spAutoFit/>
          </a:bodyPr>
          <a:lstStyle/>
          <a:p>
            <a:pPr algn="ctr" defTabSz="117475" fontAlgn="base">
              <a:spcBef>
                <a:spcPct val="0"/>
              </a:spcBef>
              <a:spcAft>
                <a:spcPct val="0"/>
              </a:spcAft>
            </a:pPr>
            <a:r>
              <a:rPr lang="en-US" b="1" smtClean="0">
                <a:solidFill>
                  <a:srgbClr val="000000"/>
                </a:solidFill>
                <a:ea typeface="ＭＳ Ｐゴシック"/>
                <a:cs typeface="ＭＳ Ｐゴシック"/>
              </a:rPr>
              <a:t>For  Existing TVA Owned </a:t>
            </a:r>
          </a:p>
          <a:p>
            <a:pPr algn="ctr" defTabSz="117475" fontAlgn="base">
              <a:spcBef>
                <a:spcPct val="0"/>
              </a:spcBef>
              <a:spcAft>
                <a:spcPct val="0"/>
              </a:spcAft>
            </a:pPr>
            <a:r>
              <a:rPr lang="en-US" b="1" smtClean="0">
                <a:solidFill>
                  <a:srgbClr val="000000"/>
                </a:solidFill>
                <a:ea typeface="ＭＳ Ｐゴシック"/>
                <a:cs typeface="ＭＳ Ｐゴシック"/>
              </a:rPr>
              <a:t>Pressurized Water Reactors (PWR)</a:t>
            </a:r>
          </a:p>
          <a:p>
            <a:pPr lvl="3" defTabSz="117475" fontAlgn="base">
              <a:spcBef>
                <a:spcPct val="0"/>
              </a:spcBef>
              <a:spcAft>
                <a:spcPct val="0"/>
              </a:spcAft>
              <a:buFont typeface="Arial" pitchFamily="34" charset="0"/>
              <a:buChar char="•"/>
            </a:pPr>
            <a:r>
              <a:rPr lang="en-US" sz="1600" smtClean="0">
                <a:solidFill>
                  <a:srgbClr val="000000"/>
                </a:solidFill>
                <a:ea typeface="ＭＳ Ｐゴシック"/>
                <a:cs typeface="ＭＳ Ｐゴシック"/>
              </a:rPr>
              <a:t>	Sequoya 1 &amp; 2</a:t>
            </a:r>
          </a:p>
          <a:p>
            <a:pPr lvl="3" defTabSz="117475" fontAlgn="base">
              <a:spcBef>
                <a:spcPct val="0"/>
              </a:spcBef>
              <a:spcAft>
                <a:spcPct val="0"/>
              </a:spcAft>
              <a:buFont typeface="Arial" pitchFamily="34" charset="0"/>
              <a:buChar char="•"/>
            </a:pPr>
            <a:r>
              <a:rPr lang="en-US" sz="1600" smtClean="0">
                <a:solidFill>
                  <a:srgbClr val="000000"/>
                </a:solidFill>
                <a:ea typeface="ＭＳ Ｐゴシック"/>
                <a:cs typeface="ＭＳ Ｐゴシック"/>
              </a:rPr>
              <a:t>	Watts Bar</a:t>
            </a:r>
          </a:p>
        </p:txBody>
      </p:sp>
      <p:pic>
        <p:nvPicPr>
          <p:cNvPr id="9" name="Picture 8" descr="Chu Visit CPs WALDO.png"/>
          <p:cNvPicPr>
            <a:picLocks noChangeAspect="1"/>
          </p:cNvPicPr>
          <p:nvPr/>
        </p:nvPicPr>
        <p:blipFill rotWithShape="1">
          <a:blip r:embed="rId3" cstate="print">
            <a:extLst/>
          </a:blip>
          <a:srcRect l="14722" t="19497" r="46820" b="5502"/>
          <a:stretch/>
        </p:blipFill>
        <p:spPr>
          <a:xfrm>
            <a:off x="152401" y="4191000"/>
            <a:ext cx="5063814" cy="2286000"/>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10" name="Picture 9" descr="Chu Visit CPs WALDO.png"/>
          <p:cNvPicPr>
            <a:picLocks noChangeAspect="1"/>
          </p:cNvPicPr>
          <p:nvPr/>
        </p:nvPicPr>
        <p:blipFill rotWithShape="1">
          <a:blip r:embed="rId3" cstate="print">
            <a:extLst/>
          </a:blip>
          <a:srcRect l="53377" t="19497" r="17777" b="5502"/>
          <a:stretch/>
        </p:blipFill>
        <p:spPr>
          <a:xfrm>
            <a:off x="152400" y="1840360"/>
            <a:ext cx="3798201" cy="2286000"/>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05970" y="152399"/>
            <a:ext cx="5701348" cy="461665"/>
          </a:xfrm>
          <a:prstGeom prst="rect">
            <a:avLst/>
          </a:prstGeom>
          <a:noFill/>
        </p:spPr>
        <p:txBody>
          <a:bodyPr wrap="square" rtlCol="0">
            <a:spAutoFit/>
          </a:bodyPr>
          <a:lstStyle/>
          <a:p>
            <a:pPr algn="ctr"/>
            <a:r>
              <a:rPr lang="en-US" sz="2400" dirty="0" smtClean="0">
                <a:solidFill>
                  <a:srgbClr val="006600"/>
                </a:solidFill>
                <a:latin typeface="Arial" pitchFamily="34" charset="0"/>
                <a:cs typeface="Arial" pitchFamily="34" charset="0"/>
              </a:rPr>
              <a:t>Energy Efficient Building Hub Objectives</a:t>
            </a:r>
            <a:endParaRPr lang="en-US" sz="2400" dirty="0">
              <a:solidFill>
                <a:srgbClr val="006600"/>
              </a:solidFill>
              <a:latin typeface="Arial" pitchFamily="34" charset="0"/>
              <a:cs typeface="Arial" pitchFamily="34" charset="0"/>
            </a:endParaRPr>
          </a:p>
        </p:txBody>
      </p:sp>
      <p:sp>
        <p:nvSpPr>
          <p:cNvPr id="8"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29</a:t>
            </a:fld>
            <a:endParaRPr lang="en-US" sz="1000" dirty="0" smtClean="0">
              <a:solidFill>
                <a:schemeClr val="tx1"/>
              </a:solidFill>
              <a:latin typeface="Arial" charset="0"/>
              <a:cs typeface="Arial" charset="0"/>
            </a:endParaRPr>
          </a:p>
        </p:txBody>
      </p:sp>
      <p:sp>
        <p:nvSpPr>
          <p:cNvPr id="2" name="Rectangle 1"/>
          <p:cNvSpPr/>
          <p:nvPr/>
        </p:nvSpPr>
        <p:spPr>
          <a:xfrm>
            <a:off x="605617" y="891529"/>
            <a:ext cx="8047064" cy="5786199"/>
          </a:xfrm>
          <a:prstGeom prst="rect">
            <a:avLst/>
          </a:prstGeom>
        </p:spPr>
        <p:txBody>
          <a:bodyPr wrap="square">
            <a:spAutoFit/>
          </a:bodyPr>
          <a:lstStyle/>
          <a:p>
            <a:pPr marL="231775" indent="-231775">
              <a:spcAft>
                <a:spcPts val="1200"/>
              </a:spcAft>
              <a:buFont typeface="Wingdings" pitchFamily="2" charset="2"/>
              <a:buChar char="§"/>
            </a:pPr>
            <a:r>
              <a:rPr lang="en-US" sz="2000" dirty="0">
                <a:latin typeface="Arial" pitchFamily="34" charset="0"/>
                <a:cs typeface="Arial" pitchFamily="34" charset="0"/>
              </a:rPr>
              <a:t>Develop and deploy to the building industry a state-of-the-art modeling platform to integrate design, construction, </a:t>
            </a:r>
            <a:r>
              <a:rPr lang="en-US" sz="2000" dirty="0" smtClean="0">
                <a:latin typeface="Arial" pitchFamily="34" charset="0"/>
                <a:cs typeface="Arial" pitchFamily="34" charset="0"/>
              </a:rPr>
              <a:t>commissioning, </a:t>
            </a:r>
            <a:r>
              <a:rPr lang="en-US" sz="2000" dirty="0">
                <a:latin typeface="Arial" pitchFamily="34" charset="0"/>
                <a:cs typeface="Arial" pitchFamily="34" charset="0"/>
              </a:rPr>
              <a:t>and operation</a:t>
            </a:r>
          </a:p>
          <a:p>
            <a:pPr marL="231775" indent="-231775">
              <a:spcAft>
                <a:spcPts val="1200"/>
              </a:spcAft>
              <a:buFont typeface="Wingdings" pitchFamily="2" charset="2"/>
              <a:buChar char="§"/>
            </a:pPr>
            <a:r>
              <a:rPr lang="en-US" sz="2000" dirty="0">
                <a:latin typeface="Arial" pitchFamily="34" charset="0"/>
                <a:cs typeface="Arial" pitchFamily="34" charset="0"/>
              </a:rPr>
              <a:t>Demonstrate the market viability of integrating energy saving technologies for whole building solutions at the Navy Yard and elsewhere in the region</a:t>
            </a:r>
          </a:p>
          <a:p>
            <a:pPr marL="231775" indent="-231775">
              <a:spcAft>
                <a:spcPts val="1200"/>
              </a:spcAft>
              <a:buFont typeface="Wingdings" pitchFamily="2" charset="2"/>
              <a:buChar char="§"/>
            </a:pPr>
            <a:r>
              <a:rPr lang="en-US" sz="2000" dirty="0">
                <a:latin typeface="Arial" pitchFamily="34" charset="0"/>
                <a:cs typeface="Arial" pitchFamily="34" charset="0"/>
              </a:rPr>
              <a:t>Identify policies that accelerate market adoption of energy efficient retrofits of commercial buildings and support policy makers in the development of such policies in the Greater Philadelphia region</a:t>
            </a:r>
          </a:p>
          <a:p>
            <a:pPr marL="231775" indent="-231775">
              <a:spcAft>
                <a:spcPts val="1200"/>
              </a:spcAft>
              <a:buFont typeface="Wingdings" pitchFamily="2" charset="2"/>
              <a:buChar char="§"/>
            </a:pPr>
            <a:r>
              <a:rPr lang="en-US" sz="2000" dirty="0">
                <a:latin typeface="Arial" pitchFamily="34" charset="0"/>
                <a:cs typeface="Arial" pitchFamily="34" charset="0"/>
              </a:rPr>
              <a:t>Inform, train, and educate people who design, own, construct, maintain, or occupy buildings about proven energy saving strategies and technologies</a:t>
            </a:r>
          </a:p>
          <a:p>
            <a:pPr marL="231775" indent="-231775">
              <a:spcAft>
                <a:spcPts val="1200"/>
              </a:spcAft>
              <a:buFont typeface="Wingdings" pitchFamily="2" charset="2"/>
              <a:buChar char="§"/>
            </a:pPr>
            <a:r>
              <a:rPr lang="en-US" sz="2000" dirty="0">
                <a:latin typeface="Arial" pitchFamily="34" charset="0"/>
                <a:cs typeface="Arial" pitchFamily="34" charset="0"/>
              </a:rPr>
              <a:t>Help launch ventures with new and existing companies that will exploit market opportunities for providing whole building energy saving solutions</a:t>
            </a:r>
          </a:p>
          <a:p>
            <a:pPr marL="285750" indent="-285750">
              <a:spcAft>
                <a:spcPts val="1200"/>
              </a:spcAft>
              <a:buFont typeface="Wingdings" pitchFamily="2" charset="2"/>
              <a:buChar char="§"/>
            </a:pPr>
            <a:endParaRPr lang="en-US" sz="2000" dirty="0">
              <a:latin typeface="Arial" pitchFamily="34" charset="0"/>
              <a:cs typeface="Arial" pitchFamily="34" charset="0"/>
            </a:endParaRPr>
          </a:p>
        </p:txBody>
      </p:sp>
    </p:spTree>
    <p:extLst>
      <p:ext uri="{BB962C8B-B14F-4D97-AF65-F5344CB8AC3E}">
        <p14:creationId xmlns="" xmlns:p14="http://schemas.microsoft.com/office/powerpoint/2010/main" val="40695873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56"/>
            <a:ext cx="9144000" cy="762000"/>
          </a:xfrm>
        </p:spPr>
        <p:txBody>
          <a:bodyPr/>
          <a:lstStyle/>
          <a:p>
            <a:pPr>
              <a:lnSpc>
                <a:spcPct val="90000"/>
              </a:lnSpc>
            </a:pPr>
            <a:r>
              <a:rPr lang="en-US" sz="2400" dirty="0" smtClean="0">
                <a:solidFill>
                  <a:srgbClr val="004B32"/>
                </a:solidFill>
                <a:latin typeface="Arial" pitchFamily="34" charset="0"/>
              </a:rPr>
              <a:t>The DOE Portfolio Today</a:t>
            </a:r>
            <a:r>
              <a:rPr lang="en-US" dirty="0" smtClean="0">
                <a:solidFill>
                  <a:srgbClr val="004B32"/>
                </a:solidFill>
                <a:latin typeface="Arial" pitchFamily="34" charset="0"/>
              </a:rPr>
              <a:t/>
            </a:r>
            <a:br>
              <a:rPr lang="en-US" dirty="0" smtClean="0">
                <a:solidFill>
                  <a:srgbClr val="004B32"/>
                </a:solidFill>
                <a:latin typeface="Arial" pitchFamily="34" charset="0"/>
              </a:rPr>
            </a:br>
            <a:r>
              <a:rPr lang="en-US" sz="1800" dirty="0">
                <a:solidFill>
                  <a:srgbClr val="004B32"/>
                </a:solidFill>
                <a:latin typeface="Arial" pitchFamily="34" charset="0"/>
              </a:rPr>
              <a:t>Area map of the FY 2013 budget request to </a:t>
            </a:r>
            <a:r>
              <a:rPr lang="en-US" sz="1800" dirty="0" smtClean="0">
                <a:solidFill>
                  <a:srgbClr val="004B32"/>
                </a:solidFill>
                <a:latin typeface="Arial" pitchFamily="34" charset="0"/>
              </a:rPr>
              <a:t>Congress ($27.2B)</a:t>
            </a:r>
            <a:endParaRPr lang="en-US" sz="2000" dirty="0">
              <a:solidFill>
                <a:srgbClr val="004B32"/>
              </a:solidFill>
              <a:latin typeface="Arial" pitchFamily="34" charset="0"/>
            </a:endParaRPr>
          </a:p>
        </p:txBody>
      </p:sp>
      <p:pic>
        <p:nvPicPr>
          <p:cNvPr id="3074" name="Picture 2"/>
          <p:cNvPicPr>
            <a:picLocks noChangeAspect="1" noChangeArrowheads="1"/>
          </p:cNvPicPr>
          <p:nvPr/>
        </p:nvPicPr>
        <p:blipFill rotWithShape="1">
          <a:blip r:embed="rId3" cstate="print"/>
          <a:srcRect t="4527"/>
          <a:stretch/>
        </p:blipFill>
        <p:spPr bwMode="auto">
          <a:xfrm>
            <a:off x="-39829" y="805218"/>
            <a:ext cx="9224773" cy="6052782"/>
          </a:xfrm>
          <a:prstGeom prst="rect">
            <a:avLst/>
          </a:prstGeom>
          <a:noFill/>
          <a:ln w="9525">
            <a:noFill/>
            <a:miter lim="800000"/>
            <a:headEnd/>
            <a:tailEnd/>
          </a:ln>
        </p:spPr>
      </p:pic>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bg1"/>
                </a:solidFill>
                <a:latin typeface="Arial" charset="0"/>
                <a:cs typeface="Arial" charset="0"/>
              </a:rPr>
              <a:pPr fontAlgn="base">
                <a:spcBef>
                  <a:spcPct val="0"/>
                </a:spcBef>
                <a:spcAft>
                  <a:spcPct val="0"/>
                </a:spcAft>
              </a:pPr>
              <a:t>3</a:t>
            </a:fld>
            <a:endParaRPr lang="en-US" sz="1000" dirty="0" smtClean="0">
              <a:solidFill>
                <a:schemeClr val="bg1"/>
              </a:solidFill>
              <a:latin typeface="Arial" charset="0"/>
              <a:cs typeface="Arial" charset="0"/>
            </a:endParaRPr>
          </a:p>
        </p:txBody>
      </p:sp>
      <p:sp>
        <p:nvSpPr>
          <p:cNvPr id="6" name="Rectangle 5"/>
          <p:cNvSpPr/>
          <p:nvPr/>
        </p:nvSpPr>
        <p:spPr>
          <a:xfrm>
            <a:off x="6745358" y="1662688"/>
            <a:ext cx="2305878" cy="609398"/>
          </a:xfrm>
          <a:prstGeom prst="rect">
            <a:avLst/>
          </a:prstGeom>
          <a:solidFill>
            <a:srgbClr val="FFFFCC"/>
          </a:solidFill>
          <a:ln w="25400">
            <a:solidFill>
              <a:srgbClr val="FF0000"/>
            </a:solidFill>
          </a:ln>
        </p:spPr>
        <p:txBody>
          <a:bodyPr wrap="square" lIns="91440" tIns="27432" rIns="91440" bIns="27432">
            <a:spAutoFit/>
          </a:bodyPr>
          <a:lstStyle/>
          <a:p>
            <a:pPr marL="114300" lvl="1" indent="-114300">
              <a:buFont typeface="Wingdings" pitchFamily="2" charset="2"/>
              <a:buChar char="§"/>
            </a:pPr>
            <a:r>
              <a:rPr lang="en-US" sz="1200" b="1" dirty="0" smtClean="0">
                <a:latin typeface="Arial" pitchFamily="34" charset="0"/>
                <a:cs typeface="Arial" pitchFamily="34" charset="0"/>
              </a:rPr>
              <a:t>Fuels from Sunlight (2010)</a:t>
            </a:r>
          </a:p>
          <a:p>
            <a:pPr marL="114300" lvl="1" indent="-114300">
              <a:buFont typeface="Wingdings" pitchFamily="2" charset="2"/>
              <a:buChar char="§"/>
            </a:pPr>
            <a:r>
              <a:rPr lang="en-US" sz="1200" b="1" dirty="0" smtClean="0">
                <a:solidFill>
                  <a:srgbClr val="00B050"/>
                </a:solidFill>
                <a:latin typeface="Arial" pitchFamily="34" charset="0"/>
                <a:cs typeface="Arial" pitchFamily="34" charset="0"/>
              </a:rPr>
              <a:t>Batteries and Energy Storage (2012)</a:t>
            </a:r>
          </a:p>
        </p:txBody>
      </p:sp>
      <p:sp>
        <p:nvSpPr>
          <p:cNvPr id="7" name="Rectangle 6"/>
          <p:cNvSpPr/>
          <p:nvPr/>
        </p:nvSpPr>
        <p:spPr>
          <a:xfrm>
            <a:off x="3988905" y="5839194"/>
            <a:ext cx="2093844" cy="609398"/>
          </a:xfrm>
          <a:prstGeom prst="rect">
            <a:avLst/>
          </a:prstGeom>
          <a:solidFill>
            <a:srgbClr val="FFFFCC"/>
          </a:solidFill>
          <a:ln w="25400">
            <a:solidFill>
              <a:srgbClr val="FF0000"/>
            </a:solidFill>
          </a:ln>
        </p:spPr>
        <p:txBody>
          <a:bodyPr wrap="square" lIns="91440" tIns="27432" rIns="91440" bIns="27432">
            <a:spAutoFit/>
          </a:bodyPr>
          <a:lstStyle/>
          <a:p>
            <a:pPr marL="114300" lvl="1" indent="-114300">
              <a:buFont typeface="Wingdings" pitchFamily="2" charset="2"/>
              <a:buChar char="§"/>
            </a:pPr>
            <a:r>
              <a:rPr lang="en-US" sz="1200" b="1" dirty="0" smtClean="0">
                <a:latin typeface="Arial" pitchFamily="34" charset="0"/>
                <a:cs typeface="Arial" pitchFamily="34" charset="0"/>
              </a:rPr>
              <a:t>Energy Efficient Buildings (2010)</a:t>
            </a:r>
          </a:p>
          <a:p>
            <a:pPr marL="114300" lvl="1" indent="-114300">
              <a:buFont typeface="Wingdings" pitchFamily="2" charset="2"/>
              <a:buChar char="§"/>
            </a:pPr>
            <a:r>
              <a:rPr lang="en-US" sz="1200" b="1" dirty="0" smtClean="0">
                <a:solidFill>
                  <a:srgbClr val="00B050"/>
                </a:solidFill>
                <a:latin typeface="Arial" pitchFamily="34" charset="0"/>
                <a:cs typeface="Arial" pitchFamily="34" charset="0"/>
              </a:rPr>
              <a:t>Critical Materials (201</a:t>
            </a:r>
            <a:r>
              <a:rPr lang="en-US" sz="1200" b="1" dirty="0" smtClean="0">
                <a:solidFill>
                  <a:srgbClr val="009A46"/>
                </a:solidFill>
                <a:latin typeface="Arial" pitchFamily="34" charset="0"/>
                <a:cs typeface="Arial" pitchFamily="34" charset="0"/>
              </a:rPr>
              <a:t>2)</a:t>
            </a:r>
          </a:p>
        </p:txBody>
      </p:sp>
      <p:sp>
        <p:nvSpPr>
          <p:cNvPr id="8" name="Rectangle 7"/>
          <p:cNvSpPr/>
          <p:nvPr/>
        </p:nvSpPr>
        <p:spPr>
          <a:xfrm>
            <a:off x="5927603" y="6134039"/>
            <a:ext cx="1930936" cy="609398"/>
          </a:xfrm>
          <a:prstGeom prst="rect">
            <a:avLst/>
          </a:prstGeom>
          <a:solidFill>
            <a:srgbClr val="FFFFCC"/>
          </a:solidFill>
          <a:ln w="25400">
            <a:solidFill>
              <a:srgbClr val="FF0000"/>
            </a:solidFill>
          </a:ln>
        </p:spPr>
        <p:txBody>
          <a:bodyPr wrap="square" lIns="91440" tIns="27432" rIns="91440" bIns="27432">
            <a:spAutoFit/>
          </a:bodyPr>
          <a:lstStyle/>
          <a:p>
            <a:pPr marL="114300" lvl="1" indent="-114300">
              <a:buFont typeface="Wingdings" pitchFamily="2" charset="2"/>
              <a:buChar char="§"/>
            </a:pPr>
            <a:r>
              <a:rPr lang="en-US" sz="1200" b="1" dirty="0" smtClean="0">
                <a:latin typeface="Arial" pitchFamily="34" charset="0"/>
              </a:rPr>
              <a:t>Modeling and Simulation of Nuclear Reactors (2010)</a:t>
            </a:r>
          </a:p>
        </p:txBody>
      </p:sp>
    </p:spTree>
    <p:extLst>
      <p:ext uri="{BB962C8B-B14F-4D97-AF65-F5344CB8AC3E}">
        <p14:creationId xmlns="" xmlns:p14="http://schemas.microsoft.com/office/powerpoint/2010/main" val="100822222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2"/>
          <p:cNvSpPr txBox="1">
            <a:spLocks/>
          </p:cNvSpPr>
          <p:nvPr/>
        </p:nvSpPr>
        <p:spPr>
          <a:xfrm>
            <a:off x="234832" y="3263676"/>
            <a:ext cx="4337165" cy="417195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000" dirty="0" smtClean="0">
                <a:latin typeface="Arial" pitchFamily="34" charset="0"/>
                <a:cs typeface="Arial" pitchFamily="34" charset="0"/>
              </a:rPr>
              <a:t>22 initial performers</a:t>
            </a:r>
          </a:p>
          <a:p>
            <a:pPr marL="682625" lvl="1" indent="-225425">
              <a:spcBef>
                <a:spcPct val="20000"/>
              </a:spcBef>
              <a:buFont typeface="Wingdings" pitchFamily="2" charset="2"/>
              <a:buChar char="§"/>
              <a:defRPr/>
            </a:pPr>
            <a:r>
              <a:rPr lang="en-US" sz="1600" dirty="0" smtClean="0">
                <a:latin typeface="Arial" pitchFamily="34" charset="0"/>
                <a:cs typeface="Arial" pitchFamily="34" charset="0"/>
              </a:rPr>
              <a:t>Research universities</a:t>
            </a:r>
          </a:p>
          <a:p>
            <a:pPr marL="682625" lvl="1" indent="-225425">
              <a:spcBef>
                <a:spcPct val="20000"/>
              </a:spcBef>
              <a:buFont typeface="Wingdings" pitchFamily="2" charset="2"/>
              <a:buChar char="§"/>
            </a:pPr>
            <a:r>
              <a:rPr lang="en-US" sz="1600" dirty="0" smtClean="0">
                <a:latin typeface="Arial" pitchFamily="34" charset="0"/>
                <a:cs typeface="Arial" pitchFamily="34" charset="0"/>
              </a:rPr>
              <a:t>DOE laboratories</a:t>
            </a:r>
          </a:p>
          <a:p>
            <a:pPr marL="682625" lvl="1" indent="-225425">
              <a:spcBef>
                <a:spcPct val="20000"/>
              </a:spcBef>
              <a:buFont typeface="Wingdings" pitchFamily="2" charset="2"/>
              <a:buChar char="§"/>
            </a:pPr>
            <a:r>
              <a:rPr lang="en-US" sz="1600" dirty="0" smtClean="0">
                <a:latin typeface="Arial" pitchFamily="34" charset="0"/>
                <a:cs typeface="Arial" pitchFamily="34" charset="0"/>
              </a:rPr>
              <a:t>Industrial firms</a:t>
            </a:r>
          </a:p>
          <a:p>
            <a:pPr marL="682625" lvl="1" indent="-225425">
              <a:spcBef>
                <a:spcPct val="20000"/>
              </a:spcBef>
              <a:buFont typeface="Wingdings" pitchFamily="2" charset="2"/>
              <a:buChar char="§"/>
            </a:pPr>
            <a:r>
              <a:rPr lang="en-US" sz="1600" dirty="0" smtClean="0">
                <a:latin typeface="Arial" pitchFamily="34" charset="0"/>
                <a:cs typeface="Arial" pitchFamily="34" charset="0"/>
              </a:rPr>
              <a:t>Economic development agencies</a:t>
            </a:r>
          </a:p>
          <a:p>
            <a:pPr marL="682625" lvl="1" indent="-225425">
              <a:spcBef>
                <a:spcPct val="20000"/>
              </a:spcBef>
              <a:buFont typeface="Wingdings" pitchFamily="2" charset="2"/>
              <a:buChar char="§"/>
            </a:pPr>
            <a:r>
              <a:rPr lang="en-US" sz="1600" dirty="0" smtClean="0">
                <a:latin typeface="Arial" pitchFamily="34" charset="0"/>
                <a:cs typeface="Arial" pitchFamily="34" charset="0"/>
              </a:rPr>
              <a:t>Community and technical colleges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000" dirty="0" smtClean="0">
                <a:latin typeface="Arial" pitchFamily="34" charset="0"/>
                <a:cs typeface="Arial" pitchFamily="34" charset="0"/>
              </a:rPr>
              <a:t>Not a closed consortium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i="0" u="none" strike="noStrike" kern="1200" cap="none" spc="0" normalizeH="0" baseline="0" noProof="0" dirty="0" smtClean="0">
              <a:ln>
                <a:noFill/>
              </a:ln>
              <a:effectLst/>
              <a:uLnTx/>
              <a:uFillTx/>
              <a:latin typeface="Arial" pitchFamily="34" charset="0"/>
              <a:cs typeface="Arial"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i="0" u="none" strike="noStrike" kern="1200" cap="none" spc="0" normalizeH="0" baseline="0" noProof="0" dirty="0" smtClean="0">
              <a:ln>
                <a:noFill/>
              </a:ln>
              <a:effectLst/>
              <a:uLnTx/>
              <a:uFillTx/>
              <a:latin typeface="Arial" pitchFamily="34" charset="0"/>
              <a:cs typeface="Arial" pitchFamily="34" charset="0"/>
            </a:endParaRPr>
          </a:p>
        </p:txBody>
      </p:sp>
      <p:sp>
        <p:nvSpPr>
          <p:cNvPr id="5" name="Rectangle 4"/>
          <p:cNvSpPr/>
          <p:nvPr/>
        </p:nvSpPr>
        <p:spPr>
          <a:xfrm>
            <a:off x="4847643" y="969405"/>
            <a:ext cx="3627120" cy="5003934"/>
          </a:xfrm>
          <a:prstGeom prst="rect">
            <a:avLst/>
          </a:prstGeom>
          <a:solidFill>
            <a:schemeClr val="bg1"/>
          </a:solidFill>
          <a:ln w="22225" cap="flat" cmpd="thickThin">
            <a:solidFill>
              <a:schemeClr val="accent6">
                <a:lumMod val="75000"/>
              </a:schemeClr>
            </a:solidFill>
            <a:prstDash val="solid"/>
            <a:bevel/>
          </a:ln>
          <a:scene3d>
            <a:camera prst="orthographicFront"/>
            <a:lightRig rig="threePt" dir="t"/>
          </a:scene3d>
          <a:sp3d>
            <a:bevelT w="165100" prst="coolSlant"/>
          </a:sp3d>
        </p:spPr>
        <p:txBody>
          <a:bodyPr wrap="square">
            <a:spAutoFit/>
          </a:bodyPr>
          <a:lstStyle/>
          <a:p>
            <a:pPr>
              <a:spcAft>
                <a:spcPts val="100"/>
              </a:spcAft>
            </a:pPr>
            <a:r>
              <a:rPr lang="en-US" sz="1200" b="1" dirty="0" smtClean="0">
                <a:latin typeface="Arial" pitchFamily="34" charset="0"/>
                <a:cs typeface="Arial" pitchFamily="34" charset="0"/>
              </a:rPr>
              <a:t>EEB Hub Performers:</a:t>
            </a:r>
          </a:p>
          <a:p>
            <a:pPr>
              <a:spcAft>
                <a:spcPts val="100"/>
              </a:spcAft>
            </a:pPr>
            <a:endParaRPr lang="en-US" sz="1200" b="1" dirty="0" smtClean="0">
              <a:latin typeface="Arial" pitchFamily="34" charset="0"/>
              <a:cs typeface="Arial" pitchFamily="34" charset="0"/>
            </a:endParaRPr>
          </a:p>
          <a:p>
            <a:pPr>
              <a:spcAft>
                <a:spcPts val="100"/>
              </a:spcAft>
            </a:pPr>
            <a:r>
              <a:rPr lang="en-US" sz="1200" b="1" dirty="0" smtClean="0">
                <a:latin typeface="Arial" pitchFamily="34" charset="0"/>
                <a:cs typeface="Arial" pitchFamily="34" charset="0"/>
              </a:rPr>
              <a:t>The </a:t>
            </a:r>
            <a:r>
              <a:rPr lang="en-US" sz="1200" b="1" dirty="0">
                <a:latin typeface="Arial" pitchFamily="34" charset="0"/>
                <a:cs typeface="Arial" pitchFamily="34" charset="0"/>
              </a:rPr>
              <a:t>Pennsylvania State </a:t>
            </a:r>
            <a:r>
              <a:rPr lang="en-US" sz="1200" b="1" dirty="0" smtClean="0">
                <a:latin typeface="Arial" pitchFamily="34" charset="0"/>
                <a:cs typeface="Arial" pitchFamily="34" charset="0"/>
              </a:rPr>
              <a:t>University</a:t>
            </a:r>
            <a:endParaRPr lang="en-US" sz="1200" b="1" dirty="0">
              <a:latin typeface="Arial" pitchFamily="34" charset="0"/>
              <a:cs typeface="Arial" pitchFamily="34" charset="0"/>
            </a:endParaRPr>
          </a:p>
          <a:p>
            <a:pPr>
              <a:spcAft>
                <a:spcPts val="100"/>
              </a:spcAft>
            </a:pPr>
            <a:r>
              <a:rPr lang="en-US" sz="1200" b="1" dirty="0">
                <a:latin typeface="Arial" pitchFamily="34" charset="0"/>
                <a:cs typeface="Arial" pitchFamily="34" charset="0"/>
              </a:rPr>
              <a:t>Bayer </a:t>
            </a:r>
            <a:r>
              <a:rPr lang="en-US" sz="1200" b="1" dirty="0" err="1">
                <a:latin typeface="Arial" pitchFamily="34" charset="0"/>
                <a:cs typeface="Arial" pitchFamily="34" charset="0"/>
              </a:rPr>
              <a:t>MaterialScience</a:t>
            </a:r>
            <a:endParaRPr lang="en-US" sz="1200" b="1" dirty="0">
              <a:latin typeface="Arial" pitchFamily="34" charset="0"/>
              <a:cs typeface="Arial" pitchFamily="34" charset="0"/>
            </a:endParaRPr>
          </a:p>
          <a:p>
            <a:pPr>
              <a:spcAft>
                <a:spcPts val="100"/>
              </a:spcAft>
            </a:pPr>
            <a:r>
              <a:rPr lang="en-US" sz="1200" b="1" dirty="0">
                <a:latin typeface="Arial" pitchFamily="34" charset="0"/>
                <a:cs typeface="Arial" pitchFamily="34" charset="0"/>
              </a:rPr>
              <a:t>Ben Franklin Technology Partners of SE PA</a:t>
            </a:r>
          </a:p>
          <a:p>
            <a:pPr>
              <a:spcAft>
                <a:spcPts val="100"/>
              </a:spcAft>
            </a:pPr>
            <a:r>
              <a:rPr lang="en-US" sz="1200" b="1" dirty="0">
                <a:latin typeface="Arial" pitchFamily="34" charset="0"/>
                <a:cs typeface="Arial" pitchFamily="34" charset="0"/>
              </a:rPr>
              <a:t>Carnegie Mellon University</a:t>
            </a:r>
          </a:p>
          <a:p>
            <a:pPr>
              <a:spcAft>
                <a:spcPts val="100"/>
              </a:spcAft>
            </a:pPr>
            <a:r>
              <a:rPr lang="en-US" sz="1200" b="1" dirty="0">
                <a:latin typeface="Arial" pitchFamily="34" charset="0"/>
                <a:cs typeface="Arial" pitchFamily="34" charset="0"/>
              </a:rPr>
              <a:t>Collegiate Consortium</a:t>
            </a:r>
          </a:p>
          <a:p>
            <a:pPr>
              <a:spcAft>
                <a:spcPts val="100"/>
              </a:spcAft>
            </a:pPr>
            <a:r>
              <a:rPr lang="en-US" sz="1200" b="1" dirty="0">
                <a:latin typeface="Arial" pitchFamily="34" charset="0"/>
                <a:cs typeface="Arial" pitchFamily="34" charset="0"/>
              </a:rPr>
              <a:t>Delaware Valley Industrial Resource Center</a:t>
            </a:r>
          </a:p>
          <a:p>
            <a:pPr>
              <a:spcAft>
                <a:spcPts val="100"/>
              </a:spcAft>
            </a:pPr>
            <a:r>
              <a:rPr lang="en-US" sz="1200" b="1" dirty="0">
                <a:latin typeface="Arial" pitchFamily="34" charset="0"/>
                <a:cs typeface="Arial" pitchFamily="34" charset="0"/>
              </a:rPr>
              <a:t>Drexel University</a:t>
            </a:r>
          </a:p>
          <a:p>
            <a:pPr>
              <a:spcAft>
                <a:spcPts val="100"/>
              </a:spcAft>
            </a:pPr>
            <a:r>
              <a:rPr lang="en-US" sz="1200" b="1" dirty="0">
                <a:latin typeface="Arial" pitchFamily="34" charset="0"/>
                <a:cs typeface="Arial" pitchFamily="34" charset="0"/>
              </a:rPr>
              <a:t>IBM Corporation</a:t>
            </a:r>
          </a:p>
          <a:p>
            <a:pPr>
              <a:spcAft>
                <a:spcPts val="100"/>
              </a:spcAft>
            </a:pPr>
            <a:r>
              <a:rPr lang="en-US" sz="1200" b="1" dirty="0">
                <a:latin typeface="Arial" pitchFamily="34" charset="0"/>
                <a:cs typeface="Arial" pitchFamily="34" charset="0"/>
              </a:rPr>
              <a:t>Lawrence Livermore National Laboratory</a:t>
            </a:r>
          </a:p>
          <a:p>
            <a:pPr>
              <a:spcAft>
                <a:spcPts val="100"/>
              </a:spcAft>
            </a:pPr>
            <a:r>
              <a:rPr lang="en-US" sz="1200" b="1" dirty="0" err="1">
                <a:latin typeface="Arial" pitchFamily="34" charset="0"/>
                <a:cs typeface="Arial" pitchFamily="34" charset="0"/>
              </a:rPr>
              <a:t>Lutron</a:t>
            </a:r>
            <a:r>
              <a:rPr lang="en-US" sz="1200" b="1" dirty="0">
                <a:latin typeface="Arial" pitchFamily="34" charset="0"/>
                <a:cs typeface="Arial" pitchFamily="34" charset="0"/>
              </a:rPr>
              <a:t> Electronics, Inc.</a:t>
            </a:r>
          </a:p>
          <a:p>
            <a:pPr>
              <a:spcAft>
                <a:spcPts val="100"/>
              </a:spcAft>
            </a:pPr>
            <a:r>
              <a:rPr lang="en-US" sz="1200" b="1" dirty="0">
                <a:latin typeface="Arial" pitchFamily="34" charset="0"/>
                <a:cs typeface="Arial" pitchFamily="34" charset="0"/>
              </a:rPr>
              <a:t>Morgan State University</a:t>
            </a:r>
          </a:p>
          <a:p>
            <a:pPr>
              <a:spcAft>
                <a:spcPts val="100"/>
              </a:spcAft>
            </a:pPr>
            <a:r>
              <a:rPr lang="en-US" sz="1200" b="1" dirty="0">
                <a:latin typeface="Arial" pitchFamily="34" charset="0"/>
                <a:cs typeface="Arial" pitchFamily="34" charset="0"/>
              </a:rPr>
              <a:t>New Jersey Institute of Technology</a:t>
            </a:r>
          </a:p>
          <a:p>
            <a:pPr>
              <a:spcAft>
                <a:spcPts val="100"/>
              </a:spcAft>
            </a:pPr>
            <a:r>
              <a:rPr lang="en-US" sz="1200" b="1" dirty="0">
                <a:latin typeface="Arial" pitchFamily="34" charset="0"/>
                <a:cs typeface="Arial" pitchFamily="34" charset="0"/>
              </a:rPr>
              <a:t>Philadelphia Industrial Development Corporation</a:t>
            </a:r>
          </a:p>
          <a:p>
            <a:pPr>
              <a:spcAft>
                <a:spcPts val="100"/>
              </a:spcAft>
            </a:pPr>
            <a:r>
              <a:rPr lang="en-US" sz="1200" b="1" dirty="0">
                <a:latin typeface="Arial" pitchFamily="34" charset="0"/>
                <a:cs typeface="Arial" pitchFamily="34" charset="0"/>
              </a:rPr>
              <a:t>PPG Industries</a:t>
            </a:r>
          </a:p>
          <a:p>
            <a:pPr>
              <a:spcAft>
                <a:spcPts val="100"/>
              </a:spcAft>
            </a:pPr>
            <a:r>
              <a:rPr lang="en-US" sz="1200" b="1" dirty="0">
                <a:latin typeface="Arial" pitchFamily="34" charset="0"/>
                <a:cs typeface="Arial" pitchFamily="34" charset="0"/>
              </a:rPr>
              <a:t>Princeton University</a:t>
            </a:r>
          </a:p>
          <a:p>
            <a:pPr>
              <a:spcAft>
                <a:spcPts val="100"/>
              </a:spcAft>
            </a:pPr>
            <a:r>
              <a:rPr lang="en-US" sz="1200" b="1" dirty="0">
                <a:latin typeface="Arial" pitchFamily="34" charset="0"/>
                <a:cs typeface="Arial" pitchFamily="34" charset="0"/>
              </a:rPr>
              <a:t>Purdue University</a:t>
            </a:r>
          </a:p>
          <a:p>
            <a:pPr>
              <a:spcAft>
                <a:spcPts val="100"/>
              </a:spcAft>
            </a:pPr>
            <a:r>
              <a:rPr lang="en-US" sz="1200" b="1" dirty="0">
                <a:latin typeface="Arial" pitchFamily="34" charset="0"/>
                <a:cs typeface="Arial" pitchFamily="34" charset="0"/>
              </a:rPr>
              <a:t>Rutgers University</a:t>
            </a:r>
          </a:p>
          <a:p>
            <a:pPr>
              <a:spcAft>
                <a:spcPts val="100"/>
              </a:spcAft>
            </a:pPr>
            <a:r>
              <a:rPr lang="en-US" sz="1200" b="1" dirty="0">
                <a:latin typeface="Arial" pitchFamily="34" charset="0"/>
                <a:cs typeface="Arial" pitchFamily="34" charset="0"/>
              </a:rPr>
              <a:t>United Technologies Corporation</a:t>
            </a:r>
          </a:p>
          <a:p>
            <a:pPr>
              <a:spcAft>
                <a:spcPts val="100"/>
              </a:spcAft>
            </a:pPr>
            <a:r>
              <a:rPr lang="en-US" sz="1200" b="1" dirty="0">
                <a:latin typeface="Arial" pitchFamily="34" charset="0"/>
                <a:cs typeface="Arial" pitchFamily="34" charset="0"/>
              </a:rPr>
              <a:t>University of Pennsylvania</a:t>
            </a:r>
          </a:p>
          <a:p>
            <a:pPr>
              <a:spcAft>
                <a:spcPts val="100"/>
              </a:spcAft>
            </a:pPr>
            <a:r>
              <a:rPr lang="en-US" sz="1200" b="1" dirty="0">
                <a:latin typeface="Arial" pitchFamily="34" charset="0"/>
                <a:cs typeface="Arial" pitchFamily="34" charset="0"/>
              </a:rPr>
              <a:t>University of Pittsburgh</a:t>
            </a:r>
          </a:p>
          <a:p>
            <a:pPr>
              <a:spcAft>
                <a:spcPts val="100"/>
              </a:spcAft>
            </a:pPr>
            <a:r>
              <a:rPr lang="en-US" sz="1200" b="1" dirty="0">
                <a:latin typeface="Arial" pitchFamily="34" charset="0"/>
                <a:cs typeface="Arial" pitchFamily="34" charset="0"/>
              </a:rPr>
              <a:t>Virginia Tech</a:t>
            </a:r>
          </a:p>
          <a:p>
            <a:pPr>
              <a:spcAft>
                <a:spcPts val="100"/>
              </a:spcAft>
            </a:pPr>
            <a:r>
              <a:rPr lang="en-US" sz="1200" b="1" dirty="0">
                <a:latin typeface="Arial" pitchFamily="34" charset="0"/>
                <a:cs typeface="Arial" pitchFamily="34" charset="0"/>
              </a:rPr>
              <a:t>Wharton Small Business Development </a:t>
            </a:r>
            <a:r>
              <a:rPr lang="en-US" sz="1200" b="1" dirty="0" smtClean="0">
                <a:latin typeface="Arial" pitchFamily="34" charset="0"/>
                <a:cs typeface="Arial" pitchFamily="34" charset="0"/>
              </a:rPr>
              <a:t>Center</a:t>
            </a:r>
            <a:endParaRPr lang="en-US" sz="1200" b="1" dirty="0">
              <a:latin typeface="Arial" pitchFamily="34" charset="0"/>
              <a:cs typeface="Arial" pitchFamily="34" charset="0"/>
            </a:endParaRPr>
          </a:p>
        </p:txBody>
      </p:sp>
      <p:sp>
        <p:nvSpPr>
          <p:cNvPr id="2" name="Title 1"/>
          <p:cNvSpPr>
            <a:spLocks noGrp="1"/>
          </p:cNvSpPr>
          <p:nvPr>
            <p:ph type="title"/>
          </p:nvPr>
        </p:nvSpPr>
        <p:spPr/>
        <p:txBody>
          <a:bodyPr/>
          <a:lstStyle/>
          <a:p>
            <a:r>
              <a:rPr lang="en-US" sz="2400" dirty="0" smtClean="0">
                <a:latin typeface="Arial" pitchFamily="34" charset="0"/>
              </a:rPr>
              <a:t>Energy Efficient Buildings Hub</a:t>
            </a:r>
            <a:endParaRPr lang="en-US" sz="2400" dirty="0">
              <a:latin typeface="Arial" pitchFamily="34" charset="0"/>
            </a:endParaRPr>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80589" y="969405"/>
            <a:ext cx="2199993" cy="1890687"/>
          </a:xfrm>
          <a:prstGeom prst="rect">
            <a:avLst/>
          </a:prstGeom>
        </p:spPr>
      </p:pic>
      <p:sp>
        <p:nvSpPr>
          <p:cNvPr id="6" name="Slide Number Placeholder 39"/>
          <p:cNvSpPr txBox="1">
            <a:spLocks/>
          </p:cNvSpPr>
          <p:nvPr/>
        </p:nvSpPr>
        <p:spPr bwMode="auto">
          <a:xfrm>
            <a:off x="8642359" y="6492875"/>
            <a:ext cx="381000" cy="365125"/>
          </a:xfrm>
          <a:prstGeom prst="rect">
            <a:avLst/>
          </a:prstGeom>
          <a:noFill/>
          <a:ln>
            <a:miter lim="800000"/>
            <a:headEnd/>
            <a:tailEnd/>
          </a:ln>
        </p:spPr>
        <p:txBody>
          <a:bodyPr wrap="square" numCol="1"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944929-F3F1-48F8-BC26-BA0BFE417CEF}" type="slidenum">
              <a:rPr kumimoji="0" lang="en-US" sz="10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sz="1000" b="0" i="0" u="none" strike="noStrike" kern="1200" cap="none" spc="0" normalizeH="0" baseline="0" noProof="0" dirty="0" smtClean="0">
              <a:ln>
                <a:noFill/>
              </a:ln>
              <a:solidFill>
                <a:schemeClr val="tx1"/>
              </a:solidFill>
              <a:effectLst/>
              <a:uLnTx/>
              <a:uFillTx/>
              <a:latin typeface="Arial" charset="0"/>
              <a:ea typeface="+mn-ea"/>
              <a:cs typeface="Arial" charset="0"/>
            </a:endParaRPr>
          </a:p>
        </p:txBody>
      </p:sp>
    </p:spTree>
    <p:extLst>
      <p:ext uri="{BB962C8B-B14F-4D97-AF65-F5344CB8AC3E}">
        <p14:creationId xmlns="" xmlns:p14="http://schemas.microsoft.com/office/powerpoint/2010/main" val="14840337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31</a:t>
            </a:fld>
            <a:endParaRPr lang="en-US" sz="1000" dirty="0" smtClean="0">
              <a:solidFill>
                <a:schemeClr val="tx1"/>
              </a:solidFill>
              <a:latin typeface="Arial" charset="0"/>
              <a:cs typeface="Arial" charset="0"/>
            </a:endParaRPr>
          </a:p>
        </p:txBody>
      </p:sp>
      <p:sp>
        <p:nvSpPr>
          <p:cNvPr id="5" name="Content Placeholder 12"/>
          <p:cNvSpPr txBox="1">
            <a:spLocks/>
          </p:cNvSpPr>
          <p:nvPr/>
        </p:nvSpPr>
        <p:spPr>
          <a:xfrm>
            <a:off x="4817661" y="1372255"/>
            <a:ext cx="4176222" cy="4546038"/>
          </a:xfrm>
          <a:prstGeom prst="rect">
            <a:avLst/>
          </a:prstGeom>
          <a:ln>
            <a:noFill/>
          </a:ln>
        </p:spPr>
        <p:txBody>
          <a:bodyPr>
            <a:normAutofit/>
          </a:bodyPr>
          <a:lstStyle>
            <a:lvl1pPr marL="342900" indent="-34290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spcBef>
                <a:spcPts val="0"/>
              </a:spcBef>
              <a:buFont typeface="Wingdings" pitchFamily="2" charset="2"/>
              <a:buChar char="§"/>
            </a:pPr>
            <a:r>
              <a:rPr lang="en-US" sz="2200" b="0" dirty="0" smtClean="0">
                <a:solidFill>
                  <a:schemeClr val="tx1"/>
                </a:solidFill>
                <a:latin typeface="Arial" pitchFamily="34" charset="0"/>
              </a:rPr>
              <a:t>DOE</a:t>
            </a:r>
          </a:p>
          <a:p>
            <a:pPr lvl="1">
              <a:spcBef>
                <a:spcPts val="0"/>
              </a:spcBef>
              <a:spcAft>
                <a:spcPts val="1200"/>
              </a:spcAft>
            </a:pPr>
            <a:r>
              <a:rPr lang="en-US" sz="2000" dirty="0" smtClean="0">
                <a:solidFill>
                  <a:schemeClr val="tx1"/>
                </a:solidFill>
                <a:latin typeface="Arial" pitchFamily="34" charset="0"/>
              </a:rPr>
              <a:t>$122 million</a:t>
            </a:r>
          </a:p>
          <a:p>
            <a:pPr marL="231775" indent="-231775">
              <a:spcBef>
                <a:spcPts val="0"/>
              </a:spcBef>
              <a:buFont typeface="Wingdings" pitchFamily="2" charset="2"/>
              <a:buChar char="§"/>
            </a:pPr>
            <a:r>
              <a:rPr lang="en-US" sz="2200" b="0" dirty="0" smtClean="0">
                <a:solidFill>
                  <a:schemeClr val="tx1"/>
                </a:solidFill>
                <a:latin typeface="Arial" pitchFamily="34" charset="0"/>
              </a:rPr>
              <a:t>Economic Development Administration</a:t>
            </a:r>
          </a:p>
          <a:p>
            <a:pPr lvl="1">
              <a:spcBef>
                <a:spcPts val="0"/>
              </a:spcBef>
              <a:spcAft>
                <a:spcPts val="1200"/>
              </a:spcAft>
            </a:pPr>
            <a:r>
              <a:rPr lang="en-US" sz="2000" dirty="0" smtClean="0">
                <a:solidFill>
                  <a:schemeClr val="tx1"/>
                </a:solidFill>
                <a:latin typeface="Arial" pitchFamily="34" charset="0"/>
              </a:rPr>
              <a:t>$5 million</a:t>
            </a:r>
          </a:p>
          <a:p>
            <a:pPr marL="231775" indent="-231775">
              <a:spcBef>
                <a:spcPts val="0"/>
              </a:spcBef>
              <a:buFont typeface="Wingdings" pitchFamily="2" charset="2"/>
              <a:buChar char="§"/>
            </a:pPr>
            <a:r>
              <a:rPr lang="en-US" sz="2200" b="0" dirty="0" smtClean="0">
                <a:solidFill>
                  <a:schemeClr val="tx1"/>
                </a:solidFill>
                <a:latin typeface="Arial" pitchFamily="34" charset="0"/>
              </a:rPr>
              <a:t>NIST</a:t>
            </a:r>
          </a:p>
          <a:p>
            <a:pPr lvl="1">
              <a:spcBef>
                <a:spcPts val="0"/>
              </a:spcBef>
              <a:spcAft>
                <a:spcPts val="1200"/>
              </a:spcAft>
            </a:pPr>
            <a:r>
              <a:rPr lang="en-US" sz="2000" dirty="0" smtClean="0">
                <a:solidFill>
                  <a:schemeClr val="tx1"/>
                </a:solidFill>
                <a:latin typeface="Arial" pitchFamily="34" charset="0"/>
              </a:rPr>
              <a:t>$1.5 million</a:t>
            </a:r>
          </a:p>
          <a:p>
            <a:pPr marL="177800" indent="-177800">
              <a:spcBef>
                <a:spcPts val="0"/>
              </a:spcBef>
              <a:buFont typeface="Wingdings" pitchFamily="2" charset="2"/>
              <a:buChar char="§"/>
            </a:pPr>
            <a:r>
              <a:rPr lang="en-US" sz="2200" b="0" dirty="0" smtClean="0">
                <a:solidFill>
                  <a:schemeClr val="tx1"/>
                </a:solidFill>
                <a:latin typeface="Arial" pitchFamily="34" charset="0"/>
              </a:rPr>
              <a:t>Small Business Administration</a:t>
            </a:r>
          </a:p>
          <a:p>
            <a:pPr lvl="1">
              <a:spcBef>
                <a:spcPts val="0"/>
              </a:spcBef>
              <a:spcAft>
                <a:spcPts val="1200"/>
              </a:spcAft>
            </a:pPr>
            <a:r>
              <a:rPr lang="en-US" sz="2000" dirty="0" smtClean="0">
                <a:solidFill>
                  <a:schemeClr val="tx1"/>
                </a:solidFill>
                <a:latin typeface="Arial" pitchFamily="34" charset="0"/>
              </a:rPr>
              <a:t>$1.3 million</a:t>
            </a:r>
          </a:p>
          <a:p>
            <a:pPr marL="231775" indent="-231775">
              <a:spcBef>
                <a:spcPts val="0"/>
              </a:spcBef>
              <a:buFont typeface="Wingdings" pitchFamily="2" charset="2"/>
              <a:buChar char="§"/>
            </a:pPr>
            <a:r>
              <a:rPr lang="en-US" sz="2200" b="0" dirty="0" smtClean="0">
                <a:solidFill>
                  <a:schemeClr val="tx1"/>
                </a:solidFill>
                <a:latin typeface="Arial" pitchFamily="34" charset="0"/>
              </a:rPr>
              <a:t>Commonwealth of PA</a:t>
            </a:r>
          </a:p>
          <a:p>
            <a:pPr lvl="1">
              <a:spcBef>
                <a:spcPts val="0"/>
              </a:spcBef>
            </a:pPr>
            <a:r>
              <a:rPr lang="en-US" sz="2000" dirty="0" smtClean="0">
                <a:solidFill>
                  <a:schemeClr val="tx1"/>
                </a:solidFill>
                <a:latin typeface="Arial" pitchFamily="34" charset="0"/>
              </a:rPr>
              <a:t>$30 million</a:t>
            </a:r>
          </a:p>
          <a:p>
            <a:pPr lvl="1">
              <a:spcBef>
                <a:spcPts val="0"/>
              </a:spcBef>
            </a:pPr>
            <a:endParaRPr lang="en-US" sz="1600" dirty="0" smtClean="0">
              <a:solidFill>
                <a:schemeClr val="tx1"/>
              </a:solidFill>
              <a:latin typeface="Arial" pitchFamily="34" charset="0"/>
            </a:endParaRPr>
          </a:p>
          <a:p>
            <a:pPr lvl="1">
              <a:spcBef>
                <a:spcPts val="0"/>
              </a:spcBef>
            </a:pPr>
            <a:endParaRPr lang="en-US" sz="1600" dirty="0" smtClean="0">
              <a:solidFill>
                <a:schemeClr val="tx1"/>
              </a:solidFill>
              <a:latin typeface="Arial" pitchFamily="34" charset="0"/>
            </a:endParaRPr>
          </a:p>
          <a:p>
            <a:pPr marL="0" indent="0">
              <a:spcBef>
                <a:spcPts val="0"/>
              </a:spcBef>
              <a:buFont typeface="Arial" charset="0"/>
              <a:buNone/>
            </a:pPr>
            <a:endParaRPr lang="en-US" b="0" dirty="0" smtClean="0">
              <a:solidFill>
                <a:schemeClr val="tx1"/>
              </a:solidFill>
              <a:latin typeface="Arial" pitchFamily="34" charset="0"/>
            </a:endParaRPr>
          </a:p>
        </p:txBody>
      </p:sp>
      <p:sp>
        <p:nvSpPr>
          <p:cNvPr id="6" name="TextBox 5"/>
          <p:cNvSpPr txBox="1"/>
          <p:nvPr/>
        </p:nvSpPr>
        <p:spPr>
          <a:xfrm>
            <a:off x="411390" y="1194833"/>
            <a:ext cx="4027689" cy="1169551"/>
          </a:xfrm>
          <a:prstGeom prst="rect">
            <a:avLst/>
          </a:prstGeom>
          <a:ln w="38100">
            <a:solidFill>
              <a:srgbClr val="008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ct val="0"/>
              </a:spcAft>
            </a:pPr>
            <a:r>
              <a:rPr lang="en-US" sz="2000" dirty="0" smtClean="0">
                <a:solidFill>
                  <a:srgbClr val="000000"/>
                </a:solidFill>
                <a:latin typeface="Arial" pitchFamily="34" charset="0"/>
                <a:cs typeface="Arial" pitchFamily="34" charset="0"/>
              </a:rPr>
              <a:t>Dual E-RIC Mission</a:t>
            </a:r>
          </a:p>
          <a:p>
            <a:pPr fontAlgn="base">
              <a:spcBef>
                <a:spcPct val="0"/>
              </a:spcBef>
              <a:spcAft>
                <a:spcPct val="0"/>
              </a:spcAft>
            </a:pPr>
            <a:endParaRPr lang="en-US" sz="1000" dirty="0" smtClean="0">
              <a:solidFill>
                <a:srgbClr val="000000"/>
              </a:solidFill>
              <a:latin typeface="Arial" pitchFamily="34" charset="0"/>
              <a:cs typeface="Arial" pitchFamily="34" charset="0"/>
            </a:endParaRPr>
          </a:p>
          <a:p>
            <a:pPr fontAlgn="base">
              <a:spcBef>
                <a:spcPct val="0"/>
              </a:spcBef>
              <a:spcAft>
                <a:spcPct val="0"/>
              </a:spcAft>
            </a:pPr>
            <a:r>
              <a:rPr lang="en-US" sz="2000" dirty="0" smtClean="0">
                <a:solidFill>
                  <a:srgbClr val="000000"/>
                </a:solidFill>
                <a:latin typeface="Arial" pitchFamily="34" charset="0"/>
                <a:cs typeface="Arial" pitchFamily="34" charset="0"/>
              </a:rPr>
              <a:t>Reduced energy use in buildings</a:t>
            </a:r>
          </a:p>
          <a:p>
            <a:pPr fontAlgn="base">
              <a:spcBef>
                <a:spcPct val="0"/>
              </a:spcBef>
              <a:spcAft>
                <a:spcPct val="0"/>
              </a:spcAft>
            </a:pPr>
            <a:r>
              <a:rPr lang="en-US" sz="2000" dirty="0" smtClean="0">
                <a:solidFill>
                  <a:srgbClr val="000000"/>
                </a:solidFill>
                <a:latin typeface="Arial" pitchFamily="34" charset="0"/>
                <a:cs typeface="Arial" pitchFamily="34" charset="0"/>
              </a:rPr>
              <a:t>Regional economic development</a:t>
            </a:r>
            <a:endParaRPr lang="en-US" sz="2000" dirty="0">
              <a:solidFill>
                <a:srgbClr val="000000"/>
              </a:solidFill>
              <a:latin typeface="Arial" pitchFamily="34" charset="0"/>
              <a:cs typeface="Arial" pitchFamily="34" charset="0"/>
            </a:endParaRPr>
          </a:p>
        </p:txBody>
      </p:sp>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390" y="2754918"/>
            <a:ext cx="4027689" cy="2985953"/>
          </a:xfrm>
          <a:prstGeom prst="rect">
            <a:avLst/>
          </a:prstGeom>
          <a:noFill/>
          <a:ln w="38100">
            <a:solidFill>
              <a:srgbClr val="008000"/>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bwMode="auto">
          <a:xfrm>
            <a:off x="546296" y="-95536"/>
            <a:ext cx="8065448"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lnSpc>
                <a:spcPts val="2800"/>
              </a:lnSpc>
              <a:spcBef>
                <a:spcPct val="0"/>
              </a:spcBef>
              <a:spcAft>
                <a:spcPct val="0"/>
              </a:spcAft>
              <a:defRPr sz="2600" kern="1200">
                <a:solidFill>
                  <a:srgbClr val="FFFFFF"/>
                </a:solidFill>
                <a:latin typeface="Calibri" pitchFamily="34" charset="0"/>
                <a:ea typeface="+mj-ea"/>
                <a:cs typeface="Calibri" pitchFamily="34" charset="0"/>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algn="ctr"/>
            <a:r>
              <a:rPr lang="en-US" sz="2400" dirty="0" smtClean="0">
                <a:solidFill>
                  <a:srgbClr val="006600"/>
                </a:solidFill>
                <a:latin typeface="Arial" pitchFamily="34" charset="0"/>
                <a:cs typeface="Arial" pitchFamily="34" charset="0"/>
              </a:rPr>
              <a:t>Energy-Regional Innovation Cluster (E-RIC)</a:t>
            </a:r>
            <a:endParaRPr lang="en-US" sz="2400" dirty="0">
              <a:solidFill>
                <a:srgbClr val="006600"/>
              </a:solidFill>
              <a:latin typeface="Arial" pitchFamily="34" charset="0"/>
              <a:cs typeface="Arial" pitchFamily="34" charset="0"/>
            </a:endParaRPr>
          </a:p>
        </p:txBody>
      </p:sp>
    </p:spTree>
    <p:extLst>
      <p:ext uri="{BB962C8B-B14F-4D97-AF65-F5344CB8AC3E}">
        <p14:creationId xmlns="" xmlns:p14="http://schemas.microsoft.com/office/powerpoint/2010/main" val="292360458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32</a:t>
            </a:fld>
            <a:endParaRPr lang="en-US" sz="1000" dirty="0" smtClean="0">
              <a:solidFill>
                <a:schemeClr val="tx1"/>
              </a:solidFill>
              <a:latin typeface="Arial" charset="0"/>
              <a:cs typeface="Arial" charset="0"/>
            </a:endParaRPr>
          </a:p>
        </p:txBody>
      </p:sp>
      <p:sp>
        <p:nvSpPr>
          <p:cNvPr id="9" name="Title 1"/>
          <p:cNvSpPr txBox="1">
            <a:spLocks/>
          </p:cNvSpPr>
          <p:nvPr/>
        </p:nvSpPr>
        <p:spPr bwMode="auto">
          <a:xfrm>
            <a:off x="546296" y="-81888"/>
            <a:ext cx="8065448"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lnSpc>
                <a:spcPts val="2800"/>
              </a:lnSpc>
              <a:spcBef>
                <a:spcPct val="0"/>
              </a:spcBef>
              <a:spcAft>
                <a:spcPct val="0"/>
              </a:spcAft>
              <a:defRPr sz="2600" kern="1200">
                <a:solidFill>
                  <a:srgbClr val="FFFFFF"/>
                </a:solidFill>
                <a:latin typeface="Calibri" pitchFamily="34" charset="0"/>
                <a:ea typeface="+mj-ea"/>
                <a:cs typeface="Calibri" pitchFamily="34" charset="0"/>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a:lstStyle>
          <a:p>
            <a:pPr algn="ctr"/>
            <a:r>
              <a:rPr lang="en-US" sz="2400" dirty="0" smtClean="0">
                <a:solidFill>
                  <a:srgbClr val="006600"/>
                </a:solidFill>
                <a:latin typeface="Arial" pitchFamily="34" charset="0"/>
                <a:cs typeface="Arial" pitchFamily="34" charset="0"/>
              </a:rPr>
              <a:t>The Navy Yard</a:t>
            </a:r>
            <a:endParaRPr lang="en-US" sz="2400" dirty="0">
              <a:solidFill>
                <a:srgbClr val="006600"/>
              </a:solidFill>
              <a:latin typeface="Arial" pitchFamily="34" charset="0"/>
              <a:cs typeface="Arial" pitchFamily="34" charset="0"/>
            </a:endParaRPr>
          </a:p>
        </p:txBody>
      </p:sp>
      <p:sp>
        <p:nvSpPr>
          <p:cNvPr id="10" name="Content Placeholder 12"/>
          <p:cNvSpPr txBox="1">
            <a:spLocks/>
          </p:cNvSpPr>
          <p:nvPr/>
        </p:nvSpPr>
        <p:spPr>
          <a:xfrm>
            <a:off x="382144" y="1044451"/>
            <a:ext cx="8229600" cy="4998782"/>
          </a:xfrm>
          <a:prstGeom prst="rect">
            <a:avLst/>
          </a:prstGeom>
          <a:ln>
            <a:noFill/>
          </a:ln>
        </p:spPr>
        <p:txBody>
          <a:bodyPr>
            <a:normAutofit/>
          </a:bodyPr>
          <a:lstStyle>
            <a:lvl1pPr marL="342900" indent="-34290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spcBef>
                <a:spcPts val="0"/>
              </a:spcBef>
              <a:spcAft>
                <a:spcPts val="0"/>
              </a:spcAft>
              <a:buFont typeface="Wingdings" pitchFamily="2" charset="2"/>
              <a:buChar char="§"/>
            </a:pPr>
            <a:r>
              <a:rPr lang="en-US" sz="1800" b="0" dirty="0" smtClean="0">
                <a:solidFill>
                  <a:srgbClr val="000000"/>
                </a:solidFill>
                <a:latin typeface="Arial" pitchFamily="34" charset="0"/>
              </a:rPr>
              <a:t>Redevelopment project of regional and national </a:t>
            </a:r>
            <a:br>
              <a:rPr lang="en-US" sz="1800" b="0" dirty="0" smtClean="0">
                <a:solidFill>
                  <a:srgbClr val="000000"/>
                </a:solidFill>
                <a:latin typeface="Arial" pitchFamily="34" charset="0"/>
              </a:rPr>
            </a:br>
            <a:r>
              <a:rPr lang="en-US" sz="1800" b="0" dirty="0" smtClean="0">
                <a:solidFill>
                  <a:srgbClr val="000000"/>
                </a:solidFill>
                <a:latin typeface="Arial" pitchFamily="34" charset="0"/>
              </a:rPr>
              <a:t>significance</a:t>
            </a:r>
          </a:p>
          <a:p>
            <a:pPr marL="231775" indent="-231775">
              <a:spcBef>
                <a:spcPts val="0"/>
              </a:spcBef>
              <a:spcAft>
                <a:spcPts val="0"/>
              </a:spcAft>
              <a:buFont typeface="Wingdings" pitchFamily="2" charset="2"/>
              <a:buChar char="§"/>
            </a:pPr>
            <a:endParaRPr lang="en-US" sz="1600" b="0" dirty="0" smtClean="0">
              <a:solidFill>
                <a:srgbClr val="000000"/>
              </a:solidFill>
              <a:latin typeface="Arial" pitchFamily="34" charset="0"/>
            </a:endParaRPr>
          </a:p>
          <a:p>
            <a:pPr marL="231775" indent="-231775">
              <a:spcBef>
                <a:spcPts val="0"/>
              </a:spcBef>
              <a:spcAft>
                <a:spcPts val="0"/>
              </a:spcAft>
              <a:buFont typeface="Wingdings" pitchFamily="2" charset="2"/>
              <a:buChar char="§"/>
            </a:pPr>
            <a:r>
              <a:rPr lang="en-US" sz="1800" b="0" dirty="0" smtClean="0">
                <a:solidFill>
                  <a:srgbClr val="000000"/>
                </a:solidFill>
                <a:latin typeface="Arial" pitchFamily="34" charset="0"/>
              </a:rPr>
              <a:t>Test bed for research and demonstration</a:t>
            </a:r>
          </a:p>
          <a:p>
            <a:pPr marL="633413" lvl="1">
              <a:spcBef>
                <a:spcPts val="0"/>
              </a:spcBef>
              <a:spcAft>
                <a:spcPts val="0"/>
              </a:spcAft>
            </a:pPr>
            <a:r>
              <a:rPr lang="en-US" sz="1600" dirty="0" smtClean="0">
                <a:solidFill>
                  <a:srgbClr val="000000"/>
                </a:solidFill>
                <a:latin typeface="Arial" pitchFamily="34" charset="0"/>
              </a:rPr>
              <a:t>Independent unregulated micro-grid</a:t>
            </a:r>
          </a:p>
          <a:p>
            <a:pPr marL="633413" lvl="1">
              <a:spcBef>
                <a:spcPts val="0"/>
              </a:spcBef>
              <a:spcAft>
                <a:spcPts val="0"/>
              </a:spcAft>
            </a:pPr>
            <a:r>
              <a:rPr lang="en-US" sz="1600" dirty="0" smtClean="0">
                <a:solidFill>
                  <a:srgbClr val="000000"/>
                </a:solidFill>
                <a:latin typeface="Arial" pitchFamily="34" charset="0"/>
              </a:rPr>
              <a:t>Building energy efficiency </a:t>
            </a:r>
          </a:p>
          <a:p>
            <a:pPr marL="633413" lvl="1">
              <a:spcBef>
                <a:spcPts val="0"/>
              </a:spcBef>
              <a:spcAft>
                <a:spcPts val="0"/>
              </a:spcAft>
            </a:pPr>
            <a:r>
              <a:rPr lang="en-US" sz="1600" dirty="0" smtClean="0">
                <a:solidFill>
                  <a:srgbClr val="000000"/>
                </a:solidFill>
                <a:latin typeface="Arial" pitchFamily="34" charset="0"/>
              </a:rPr>
              <a:t>Distributed power production and management</a:t>
            </a:r>
          </a:p>
          <a:p>
            <a:pPr lvl="1">
              <a:spcBef>
                <a:spcPts val="0"/>
              </a:spcBef>
              <a:spcAft>
                <a:spcPts val="0"/>
              </a:spcAft>
            </a:pPr>
            <a:endParaRPr lang="en-US" sz="1600" dirty="0" smtClean="0">
              <a:solidFill>
                <a:srgbClr val="000000"/>
              </a:solidFill>
              <a:latin typeface="Arial" pitchFamily="34" charset="0"/>
            </a:endParaRPr>
          </a:p>
          <a:p>
            <a:pPr marL="231775" indent="-231775">
              <a:spcBef>
                <a:spcPts val="0"/>
              </a:spcBef>
              <a:spcAft>
                <a:spcPts val="0"/>
              </a:spcAft>
              <a:buFont typeface="Wingdings" pitchFamily="2" charset="2"/>
              <a:buChar char="§"/>
            </a:pPr>
            <a:r>
              <a:rPr lang="en-US" sz="1800" b="0" dirty="0" smtClean="0">
                <a:solidFill>
                  <a:srgbClr val="000000"/>
                </a:solidFill>
                <a:latin typeface="Arial" pitchFamily="34" charset="0"/>
              </a:rPr>
              <a:t>270 Buildings</a:t>
            </a:r>
          </a:p>
          <a:p>
            <a:pPr marL="633413" lvl="1">
              <a:spcBef>
                <a:spcPts val="0"/>
              </a:spcBef>
              <a:spcAft>
                <a:spcPts val="0"/>
              </a:spcAft>
            </a:pPr>
            <a:r>
              <a:rPr lang="en-US" sz="1600" dirty="0" smtClean="0">
                <a:solidFill>
                  <a:srgbClr val="000000"/>
                </a:solidFill>
                <a:latin typeface="Arial" pitchFamily="34" charset="0"/>
              </a:rPr>
              <a:t>Early 19th Century to the present</a:t>
            </a:r>
          </a:p>
          <a:p>
            <a:pPr marL="633413" lvl="1">
              <a:spcBef>
                <a:spcPts val="0"/>
              </a:spcBef>
              <a:spcAft>
                <a:spcPts val="0"/>
              </a:spcAft>
            </a:pPr>
            <a:r>
              <a:rPr lang="en-US" sz="1600" dirty="0" smtClean="0">
                <a:solidFill>
                  <a:srgbClr val="000000"/>
                </a:solidFill>
                <a:latin typeface="Arial" pitchFamily="34" charset="0"/>
              </a:rPr>
              <a:t>Most occupied and some awaiting redevelopment,</a:t>
            </a:r>
          </a:p>
          <a:p>
            <a:pPr marL="633413" lvl="1">
              <a:spcBef>
                <a:spcPts val="0"/>
              </a:spcBef>
              <a:spcAft>
                <a:spcPts val="0"/>
              </a:spcAft>
            </a:pPr>
            <a:r>
              <a:rPr lang="en-US" sz="1600" dirty="0" smtClean="0">
                <a:solidFill>
                  <a:srgbClr val="000000"/>
                </a:solidFill>
                <a:latin typeface="Arial" pitchFamily="34" charset="0"/>
              </a:rPr>
              <a:t>Mix of industrial, commercial and government uses</a:t>
            </a:r>
          </a:p>
          <a:p>
            <a:pPr lvl="1">
              <a:spcBef>
                <a:spcPts val="0"/>
              </a:spcBef>
              <a:spcAft>
                <a:spcPts val="0"/>
              </a:spcAft>
            </a:pPr>
            <a:endParaRPr lang="en-US" sz="1600" dirty="0" smtClean="0">
              <a:solidFill>
                <a:srgbClr val="000000"/>
              </a:solidFill>
              <a:latin typeface="Arial" pitchFamily="34" charset="0"/>
            </a:endParaRPr>
          </a:p>
          <a:p>
            <a:pPr marL="231775" indent="-231775">
              <a:spcBef>
                <a:spcPts val="0"/>
              </a:spcBef>
              <a:spcAft>
                <a:spcPts val="0"/>
              </a:spcAft>
              <a:buFont typeface="Wingdings" pitchFamily="2" charset="2"/>
              <a:buChar char="§"/>
            </a:pPr>
            <a:r>
              <a:rPr lang="en-US" sz="1800" b="0" dirty="0" smtClean="0">
                <a:solidFill>
                  <a:srgbClr val="000000"/>
                </a:solidFill>
                <a:latin typeface="Arial" pitchFamily="34" charset="0"/>
              </a:rPr>
              <a:t>Clean Energy Campus</a:t>
            </a:r>
          </a:p>
          <a:p>
            <a:pPr marL="633413" lvl="1">
              <a:spcBef>
                <a:spcPts val="0"/>
              </a:spcBef>
              <a:spcAft>
                <a:spcPts val="0"/>
              </a:spcAft>
            </a:pPr>
            <a:r>
              <a:rPr lang="en-US" sz="1600" dirty="0" smtClean="0">
                <a:solidFill>
                  <a:srgbClr val="000000"/>
                </a:solidFill>
                <a:latin typeface="Arial" pitchFamily="34" charset="0"/>
              </a:rPr>
              <a:t>Mid-Atlantic Clean Energy Applications Center</a:t>
            </a:r>
          </a:p>
          <a:p>
            <a:pPr marL="633413" lvl="1">
              <a:spcBef>
                <a:spcPts val="0"/>
              </a:spcBef>
              <a:spcAft>
                <a:spcPts val="0"/>
              </a:spcAft>
            </a:pPr>
            <a:r>
              <a:rPr lang="en-US" sz="1600" dirty="0" smtClean="0">
                <a:solidFill>
                  <a:srgbClr val="000000"/>
                </a:solidFill>
                <a:latin typeface="Arial" pitchFamily="34" charset="0"/>
              </a:rPr>
              <a:t>Northern Mid-Atlantic Solar Training Center</a:t>
            </a:r>
          </a:p>
          <a:p>
            <a:pPr marL="633413" lvl="1">
              <a:spcBef>
                <a:spcPts val="0"/>
              </a:spcBef>
              <a:spcAft>
                <a:spcPts val="0"/>
              </a:spcAft>
            </a:pPr>
            <a:r>
              <a:rPr lang="en-US" sz="1600" dirty="0" err="1" smtClean="0">
                <a:solidFill>
                  <a:srgbClr val="000000"/>
                </a:solidFill>
                <a:latin typeface="Arial" pitchFamily="34" charset="0"/>
              </a:rPr>
              <a:t>GridSTAR</a:t>
            </a:r>
            <a:r>
              <a:rPr lang="en-US" sz="1600" dirty="0" smtClean="0">
                <a:solidFill>
                  <a:srgbClr val="000000"/>
                </a:solidFill>
                <a:latin typeface="Arial" pitchFamily="34" charset="0"/>
              </a:rPr>
              <a:t> Smart Grid Training Center</a:t>
            </a:r>
          </a:p>
          <a:p>
            <a:pPr marL="633413" lvl="1">
              <a:spcBef>
                <a:spcPts val="0"/>
              </a:spcBef>
              <a:spcAft>
                <a:spcPts val="0"/>
              </a:spcAft>
            </a:pPr>
            <a:r>
              <a:rPr lang="en-US" sz="1600" dirty="0" smtClean="0">
                <a:solidFill>
                  <a:srgbClr val="000000"/>
                </a:solidFill>
                <a:latin typeface="Arial" pitchFamily="34" charset="0"/>
              </a:rPr>
              <a:t>Build America Residential Retrofit Center</a:t>
            </a:r>
          </a:p>
          <a:p>
            <a:pPr marL="633413" lvl="1">
              <a:spcBef>
                <a:spcPts val="0"/>
              </a:spcBef>
              <a:spcAft>
                <a:spcPts val="0"/>
              </a:spcAft>
            </a:pPr>
            <a:r>
              <a:rPr lang="en-US" sz="1600" dirty="0" smtClean="0">
                <a:solidFill>
                  <a:srgbClr val="000000"/>
                </a:solidFill>
                <a:latin typeface="Arial" pitchFamily="34" charset="0"/>
              </a:rPr>
              <a:t>Energy Efficient Buildings Hub</a:t>
            </a:r>
          </a:p>
          <a:p>
            <a:pPr lvl="1">
              <a:spcBef>
                <a:spcPts val="0"/>
              </a:spcBef>
              <a:spcAft>
                <a:spcPts val="0"/>
              </a:spcAft>
            </a:pPr>
            <a:endParaRPr lang="en-US" sz="1600" dirty="0" smtClean="0">
              <a:solidFill>
                <a:srgbClr val="000000"/>
              </a:solidFill>
              <a:latin typeface="Arial" pitchFamily="34" charset="0"/>
            </a:endParaRPr>
          </a:p>
          <a:p>
            <a:pPr lvl="1">
              <a:spcBef>
                <a:spcPts val="0"/>
              </a:spcBef>
              <a:spcAft>
                <a:spcPts val="0"/>
              </a:spcAft>
            </a:pPr>
            <a:endParaRPr lang="en-US" sz="1600" dirty="0" smtClean="0">
              <a:solidFill>
                <a:srgbClr val="000000"/>
              </a:solidFill>
              <a:latin typeface="Arial" pitchFamily="34" charset="0"/>
            </a:endParaRPr>
          </a:p>
          <a:p>
            <a:pPr marL="457200" lvl="1" indent="0">
              <a:spcBef>
                <a:spcPts val="0"/>
              </a:spcBef>
              <a:spcAft>
                <a:spcPts val="0"/>
              </a:spcAft>
              <a:buFont typeface="Arial" charset="0"/>
              <a:buNone/>
            </a:pPr>
            <a:endParaRPr lang="en-US" sz="1600" dirty="0">
              <a:solidFill>
                <a:srgbClr val="000000"/>
              </a:solidFill>
              <a:latin typeface="Arial" pitchFamily="34" charset="0"/>
            </a:endParaRPr>
          </a:p>
        </p:txBody>
      </p:sp>
      <p:pic>
        <p:nvPicPr>
          <p:cNvPr id="11" name="Picture 10" descr="01.jpg"/>
          <p:cNvPicPr>
            <a:picLocks noChangeAspect="1"/>
          </p:cNvPicPr>
          <p:nvPr/>
        </p:nvPicPr>
        <p:blipFill>
          <a:blip r:embed="rId3" cstate="print"/>
          <a:stretch>
            <a:fillRect/>
          </a:stretch>
        </p:blipFill>
        <p:spPr>
          <a:xfrm>
            <a:off x="6746364" y="1387271"/>
            <a:ext cx="2008909" cy="1340318"/>
          </a:xfrm>
          <a:prstGeom prst="rect">
            <a:avLst/>
          </a:prstGeom>
          <a:ln>
            <a:solidFill>
              <a:srgbClr val="777777"/>
            </a:solidFill>
          </a:ln>
        </p:spPr>
      </p:pic>
      <p:pic>
        <p:nvPicPr>
          <p:cNvPr id="12" name="Picture 11" descr="41.jpg"/>
          <p:cNvPicPr>
            <a:picLocks noChangeAspect="1"/>
          </p:cNvPicPr>
          <p:nvPr/>
        </p:nvPicPr>
        <p:blipFill>
          <a:blip r:embed="rId4" cstate="print"/>
          <a:stretch>
            <a:fillRect/>
          </a:stretch>
        </p:blipFill>
        <p:spPr>
          <a:xfrm>
            <a:off x="6534895" y="2890994"/>
            <a:ext cx="2220379" cy="1469473"/>
          </a:xfrm>
          <a:prstGeom prst="rect">
            <a:avLst/>
          </a:prstGeom>
          <a:ln>
            <a:solidFill>
              <a:srgbClr val="777777"/>
            </a:solidFill>
          </a:ln>
        </p:spPr>
      </p:pic>
      <p:pic>
        <p:nvPicPr>
          <p:cNvPr id="13" name="Picture 12" descr="navy yard sign.jpg"/>
          <p:cNvPicPr>
            <a:picLocks noChangeAspect="1"/>
          </p:cNvPicPr>
          <p:nvPr/>
        </p:nvPicPr>
        <p:blipFill>
          <a:blip r:embed="rId5" cstate="print"/>
          <a:stretch>
            <a:fillRect/>
          </a:stretch>
        </p:blipFill>
        <p:spPr>
          <a:xfrm>
            <a:off x="5342072" y="4530080"/>
            <a:ext cx="3413201" cy="1369299"/>
          </a:xfrm>
          <a:prstGeom prst="rect">
            <a:avLst/>
          </a:prstGeom>
          <a:ln>
            <a:solidFill>
              <a:srgbClr val="777777"/>
            </a:solidFill>
          </a:ln>
        </p:spPr>
      </p:pic>
    </p:spTree>
    <p:extLst>
      <p:ext uri="{BB962C8B-B14F-4D97-AF65-F5344CB8AC3E}">
        <p14:creationId xmlns="" xmlns:p14="http://schemas.microsoft.com/office/powerpoint/2010/main" val="377421544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909" y="1098785"/>
            <a:ext cx="7939240" cy="4783399"/>
          </a:xfrm>
        </p:spPr>
        <p:txBody>
          <a:bodyPr>
            <a:noAutofit/>
          </a:bodyPr>
          <a:lstStyle/>
          <a:p>
            <a:pPr marL="231775" indent="-231775">
              <a:spcBef>
                <a:spcPts val="0"/>
              </a:spcBef>
              <a:buFont typeface="Wingdings" pitchFamily="2" charset="2"/>
              <a:buChar char="§"/>
            </a:pPr>
            <a:r>
              <a:rPr lang="en-US" sz="2000" dirty="0">
                <a:solidFill>
                  <a:schemeClr val="tx1"/>
                </a:solidFill>
                <a:latin typeface="Arial" pitchFamily="34" charset="0"/>
              </a:rPr>
              <a:t>BRCs, EFRCs, and Hubs </a:t>
            </a:r>
            <a:r>
              <a:rPr lang="en-US" sz="2000" dirty="0" smtClean="0">
                <a:solidFill>
                  <a:schemeClr val="tx1"/>
                </a:solidFill>
                <a:latin typeface="Arial" pitchFamily="34" charset="0"/>
              </a:rPr>
              <a:t>have received considerable attention from the scientific community, the administration, Congress, and the press.</a:t>
            </a:r>
          </a:p>
          <a:p>
            <a:pPr marL="231775" indent="-231775">
              <a:spcBef>
                <a:spcPts val="0"/>
              </a:spcBef>
              <a:buFont typeface="Wingdings" pitchFamily="2" charset="2"/>
              <a:buChar char="§"/>
            </a:pPr>
            <a:endParaRPr lang="en-US" sz="2000" dirty="0" smtClean="0">
              <a:solidFill>
                <a:schemeClr val="tx1"/>
              </a:solidFill>
              <a:latin typeface="Arial" pitchFamily="34" charset="0"/>
            </a:endParaRPr>
          </a:p>
          <a:p>
            <a:pPr marL="231775" indent="-231775">
              <a:spcBef>
                <a:spcPts val="0"/>
              </a:spcBef>
              <a:buFont typeface="Wingdings" pitchFamily="2" charset="2"/>
              <a:buChar char="§"/>
            </a:pPr>
            <a:r>
              <a:rPr lang="en-US" sz="2000" dirty="0" smtClean="0">
                <a:solidFill>
                  <a:schemeClr val="tx1"/>
                </a:solidFill>
                <a:latin typeface="Arial" pitchFamily="34" charset="0"/>
              </a:rPr>
              <a:t>BRCs, EFRCs, and Hubs draw their researchers from the base of single-investigator and small-group awards, many of which are funded by DOE.</a:t>
            </a:r>
          </a:p>
          <a:p>
            <a:pPr marL="231775" indent="-231775">
              <a:spcBef>
                <a:spcPts val="0"/>
              </a:spcBef>
              <a:buFont typeface="Wingdings" pitchFamily="2" charset="2"/>
              <a:buChar char="§"/>
            </a:pPr>
            <a:endParaRPr lang="en-US" sz="2000" dirty="0" smtClean="0">
              <a:solidFill>
                <a:schemeClr val="tx1"/>
              </a:solidFill>
              <a:latin typeface="Arial" pitchFamily="34" charset="0"/>
            </a:endParaRPr>
          </a:p>
          <a:p>
            <a:pPr marL="231775" indent="-231775">
              <a:spcBef>
                <a:spcPts val="0"/>
              </a:spcBef>
              <a:buFont typeface="Wingdings" pitchFamily="2" charset="2"/>
              <a:buChar char="§"/>
            </a:pPr>
            <a:r>
              <a:rPr lang="en-US" sz="2000" dirty="0" smtClean="0">
                <a:solidFill>
                  <a:schemeClr val="tx1"/>
                </a:solidFill>
                <a:latin typeface="Arial" pitchFamily="34" charset="0"/>
              </a:rPr>
              <a:t>BRCs </a:t>
            </a:r>
            <a:r>
              <a:rPr lang="en-US" sz="2000" dirty="0">
                <a:solidFill>
                  <a:schemeClr val="tx1"/>
                </a:solidFill>
                <a:latin typeface="Arial" pitchFamily="34" charset="0"/>
              </a:rPr>
              <a:t>and </a:t>
            </a:r>
            <a:r>
              <a:rPr lang="en-US" sz="2000" dirty="0" smtClean="0">
                <a:solidFill>
                  <a:schemeClr val="tx1"/>
                </a:solidFill>
                <a:latin typeface="Arial" pitchFamily="34" charset="0"/>
              </a:rPr>
              <a:t>EFRCs received favorable external peer reviews; show very good productivity; and show evidence that they may indeed accelerate innovation. Hubs will undergo similar evaluation, likely at about the midpoint of their 5-year award.</a:t>
            </a:r>
          </a:p>
          <a:p>
            <a:pPr marL="231775" indent="-231775">
              <a:spcBef>
                <a:spcPts val="0"/>
              </a:spcBef>
              <a:buFont typeface="Wingdings" pitchFamily="2" charset="2"/>
              <a:buChar char="§"/>
            </a:pPr>
            <a:endParaRPr lang="en-US" sz="2000" dirty="0" smtClean="0">
              <a:solidFill>
                <a:schemeClr val="tx1"/>
              </a:solidFill>
              <a:latin typeface="Arial" pitchFamily="34" charset="0"/>
            </a:endParaRPr>
          </a:p>
          <a:p>
            <a:pPr marL="231775" indent="-231775">
              <a:spcBef>
                <a:spcPts val="0"/>
              </a:spcBef>
              <a:buFont typeface="Wingdings" pitchFamily="2" charset="2"/>
              <a:buChar char="§"/>
            </a:pPr>
            <a:r>
              <a:rPr lang="en-US" sz="2000" dirty="0" smtClean="0">
                <a:solidFill>
                  <a:schemeClr val="tx1"/>
                </a:solidFill>
                <a:latin typeface="Arial" pitchFamily="34" charset="0"/>
              </a:rPr>
              <a:t>The three Hubs established to date are quite different from one another—multiple experiments are evolving simultaneously.</a:t>
            </a:r>
          </a:p>
          <a:p>
            <a:pPr marL="231775" indent="-231775">
              <a:spcBef>
                <a:spcPts val="0"/>
              </a:spcBef>
              <a:buFont typeface="Wingdings" pitchFamily="2" charset="2"/>
              <a:buChar char="§"/>
            </a:pPr>
            <a:endParaRPr lang="en-US" sz="2000" dirty="0">
              <a:solidFill>
                <a:schemeClr val="tx1"/>
              </a:solidFill>
              <a:latin typeface="Arial" pitchFamily="34" charset="0"/>
            </a:endParaRPr>
          </a:p>
        </p:txBody>
      </p:sp>
      <p:sp>
        <p:nvSpPr>
          <p:cNvPr id="3" name="Title 2"/>
          <p:cNvSpPr>
            <a:spLocks noGrp="1"/>
          </p:cNvSpPr>
          <p:nvPr>
            <p:ph type="title"/>
          </p:nvPr>
        </p:nvSpPr>
        <p:spPr/>
        <p:txBody>
          <a:bodyPr/>
          <a:lstStyle/>
          <a:p>
            <a:r>
              <a:rPr lang="en-US" sz="2400" dirty="0" smtClean="0">
                <a:latin typeface="Arial" pitchFamily="34" charset="0"/>
              </a:rPr>
              <a:t>Reflections</a:t>
            </a:r>
            <a:endParaRPr lang="en-US" sz="2400" dirty="0">
              <a:latin typeface="Arial" pitchFamily="34" charset="0"/>
            </a:endParaRPr>
          </a:p>
        </p:txBody>
      </p:sp>
      <p:sp>
        <p:nvSpPr>
          <p:cNvPr id="5" name="Footer Placeholder 4"/>
          <p:cNvSpPr>
            <a:spLocks noGrp="1"/>
          </p:cNvSpPr>
          <p:nvPr>
            <p:ph type="ftr" sz="quarter" idx="12"/>
          </p:nvPr>
        </p:nvSpPr>
        <p:spPr/>
        <p:txBody>
          <a:bodyPr/>
          <a:lstStyle/>
          <a:p>
            <a:endParaRPr lang="en-US"/>
          </a:p>
        </p:txBody>
      </p:sp>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33</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5" y="2639606"/>
            <a:ext cx="8734570" cy="1200329"/>
          </a:xfrm>
        </p:spPr>
        <p:txBody>
          <a:bodyPr wrap="square">
            <a:spAutoFit/>
          </a:bodyPr>
          <a:lstStyle/>
          <a:p>
            <a:pPr marL="0" indent="0" algn="ctr">
              <a:spcBef>
                <a:spcPts val="0"/>
              </a:spcBef>
              <a:buNone/>
            </a:pPr>
            <a:r>
              <a:rPr lang="en-US" sz="3600" dirty="0" smtClean="0">
                <a:latin typeface="Arial" pitchFamily="34" charset="0"/>
              </a:rPr>
              <a:t>Backup</a:t>
            </a:r>
            <a:r>
              <a:rPr lang="en-US" sz="3600" b="1" dirty="0" smtClean="0">
                <a:latin typeface="Arial" pitchFamily="34" charset="0"/>
              </a:rPr>
              <a:t/>
            </a:r>
            <a:br>
              <a:rPr lang="en-US" sz="3600" b="1" dirty="0" smtClean="0">
                <a:latin typeface="Arial" pitchFamily="34" charset="0"/>
              </a:rPr>
            </a:br>
            <a:endParaRPr lang="en-US" sz="36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34</a:t>
            </a:fld>
            <a:endParaRPr lang="en-US" sz="1000" dirty="0" smtClean="0">
              <a:solidFill>
                <a:schemeClr val="tx1"/>
              </a:solidFill>
              <a:latin typeface="Arial" charset="0"/>
              <a:cs typeface="Arial" charset="0"/>
            </a:endParaRPr>
          </a:p>
        </p:txBody>
      </p:sp>
    </p:spTree>
    <p:extLst>
      <p:ext uri="{BB962C8B-B14F-4D97-AF65-F5344CB8AC3E}">
        <p14:creationId xmlns="" xmlns:p14="http://schemas.microsoft.com/office/powerpoint/2010/main" val="3496735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23825"/>
            <a:ext cx="9144000" cy="762000"/>
          </a:xfrm>
        </p:spPr>
        <p:txBody>
          <a:bodyPr/>
          <a:lstStyle/>
          <a:p>
            <a:pPr>
              <a:lnSpc>
                <a:spcPct val="90000"/>
              </a:lnSpc>
            </a:pPr>
            <a:r>
              <a:rPr lang="en-US" sz="2000" dirty="0" smtClean="0">
                <a:latin typeface="Arial" pitchFamily="34" charset="0"/>
              </a:rPr>
              <a:t>Bioenergy Research Centers (2007)</a:t>
            </a:r>
            <a:br>
              <a:rPr lang="en-US" sz="2000" dirty="0" smtClean="0">
                <a:latin typeface="Arial" pitchFamily="34" charset="0"/>
              </a:rPr>
            </a:br>
            <a:r>
              <a:rPr lang="en-US" sz="2000" dirty="0" smtClean="0">
                <a:latin typeface="Arial" pitchFamily="34" charset="0"/>
              </a:rPr>
              <a:t>Energy Frontier Research Centers (2009)</a:t>
            </a:r>
            <a:br>
              <a:rPr lang="en-US" sz="2000" dirty="0" smtClean="0">
                <a:latin typeface="Arial" pitchFamily="34" charset="0"/>
              </a:rPr>
            </a:br>
            <a:r>
              <a:rPr lang="en-US" sz="2000" dirty="0" smtClean="0">
                <a:latin typeface="Arial" pitchFamily="34" charset="0"/>
              </a:rPr>
              <a:t>Energy innovation Hubs (2010</a:t>
            </a:r>
            <a:r>
              <a:rPr lang="en-US" sz="2400" dirty="0" smtClean="0">
                <a:latin typeface="Arial" pitchFamily="34" charset="0"/>
              </a:rPr>
              <a:t>)</a:t>
            </a:r>
            <a:endParaRPr lang="en-US" sz="24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35</a:t>
            </a:fld>
            <a:endParaRPr lang="en-US" sz="1000" dirty="0" smtClean="0">
              <a:solidFill>
                <a:schemeClr val="tx1"/>
              </a:solidFill>
              <a:latin typeface="Arial" charset="0"/>
              <a:cs typeface="Arial" charset="0"/>
            </a:endParaRPr>
          </a:p>
        </p:txBody>
      </p:sp>
      <p:pic>
        <p:nvPicPr>
          <p:cNvPr id="3" name="Picture 2"/>
          <p:cNvPicPr>
            <a:picLocks noChangeAspect="1" noChangeArrowheads="1"/>
          </p:cNvPicPr>
          <p:nvPr/>
        </p:nvPicPr>
        <p:blipFill>
          <a:blip r:embed="rId3" cstate="print"/>
          <a:srcRect/>
          <a:stretch>
            <a:fillRect/>
          </a:stretch>
        </p:blipFill>
        <p:spPr bwMode="auto">
          <a:xfrm>
            <a:off x="0" y="1037479"/>
            <a:ext cx="9144000" cy="571450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2895600"/>
            <a:ext cx="8610600" cy="3124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p:txBody>
          <a:bodyPr>
            <a:noAutofit/>
          </a:bodyPr>
          <a:lstStyle/>
          <a:p>
            <a:pPr marL="0" indent="4763">
              <a:spcBef>
                <a:spcPts val="0"/>
              </a:spcBef>
              <a:buNone/>
            </a:pPr>
            <a:r>
              <a:rPr lang="en-US" sz="1800" dirty="0" smtClean="0">
                <a:solidFill>
                  <a:schemeClr val="tx1"/>
                </a:solidFill>
                <a:latin typeface="Arial" pitchFamily="34" charset="0"/>
              </a:rPr>
              <a:t>The Energy Policy Act of 2005 requires cost sharing of 20% for applied research and development and 50% for demonstration and deployment activities, unless waived or modified by the Secretary of Energy.</a:t>
            </a:r>
          </a:p>
          <a:p>
            <a:pPr marL="1204913" indent="-742950">
              <a:spcBef>
                <a:spcPts val="0"/>
              </a:spcBef>
              <a:buNone/>
            </a:pPr>
            <a:r>
              <a:rPr lang="en-US" sz="1800" dirty="0" smtClean="0">
                <a:solidFill>
                  <a:schemeClr val="tx1"/>
                </a:solidFill>
                <a:latin typeface="Arial" pitchFamily="34" charset="0"/>
              </a:rPr>
              <a:t>R&amp;D = “basic research,” “applied research,” and “development” as defined in OMB circular A-11</a:t>
            </a:r>
          </a:p>
          <a:p>
            <a:pPr marL="1204913" indent="-742950">
              <a:spcBef>
                <a:spcPts val="0"/>
              </a:spcBef>
              <a:buNone/>
            </a:pPr>
            <a:r>
              <a:rPr lang="en-US" sz="1800" dirty="0" smtClean="0">
                <a:solidFill>
                  <a:schemeClr val="tx1"/>
                </a:solidFill>
                <a:latin typeface="Arial" pitchFamily="34" charset="0"/>
              </a:rPr>
              <a:t>D&amp;D = “demonstration and deployment” (not defined by OMB)</a:t>
            </a:r>
          </a:p>
          <a:p>
            <a:pPr marL="457200" indent="-457200">
              <a:spcBef>
                <a:spcPts val="0"/>
              </a:spcBef>
              <a:buNone/>
            </a:pPr>
            <a:endParaRPr lang="en-US" sz="1800" dirty="0" smtClean="0">
              <a:solidFill>
                <a:schemeClr val="tx1"/>
              </a:solidFill>
              <a:latin typeface="Arial" pitchFamily="34" charset="0"/>
            </a:endParaRPr>
          </a:p>
          <a:p>
            <a:pPr marL="457200" indent="-457200">
              <a:spcBef>
                <a:spcPts val="0"/>
              </a:spcBef>
              <a:buNone/>
            </a:pPr>
            <a:endParaRPr lang="en-US" sz="1800" dirty="0" smtClean="0">
              <a:solidFill>
                <a:schemeClr val="tx1"/>
              </a:solidFill>
              <a:latin typeface="Arial" pitchFamily="34" charset="0"/>
            </a:endParaRPr>
          </a:p>
          <a:p>
            <a:pPr marL="457200" indent="-457200">
              <a:spcBef>
                <a:spcPts val="0"/>
              </a:spcBef>
              <a:buNone/>
            </a:pPr>
            <a:r>
              <a:rPr lang="en-US" sz="1800" dirty="0" smtClean="0">
                <a:solidFill>
                  <a:schemeClr val="tx1"/>
                </a:solidFill>
                <a:latin typeface="Arial" pitchFamily="34" charset="0"/>
              </a:rPr>
              <a:t>The Hubs cost sharing policy is:</a:t>
            </a:r>
          </a:p>
          <a:p>
            <a:pPr marL="457200" indent="-285750">
              <a:spcBef>
                <a:spcPts val="0"/>
              </a:spcBef>
              <a:buFont typeface="+mj-lt"/>
              <a:buAutoNum type="arabicPeriod"/>
            </a:pPr>
            <a:r>
              <a:rPr lang="en-US" sz="1600" dirty="0" smtClean="0">
                <a:solidFill>
                  <a:schemeClr val="tx1"/>
                </a:solidFill>
                <a:latin typeface="Arial" pitchFamily="34" charset="0"/>
              </a:rPr>
              <a:t>A 20% cost share requirement for R&amp;D activities within the Hub performed by any for-profit entity, with the cost share amount based on the portion of the R&amp;D budget executed by that entity, not on the total project cost.</a:t>
            </a:r>
          </a:p>
          <a:p>
            <a:pPr marL="457200" indent="-285750">
              <a:spcBef>
                <a:spcPts val="0"/>
              </a:spcBef>
              <a:buFont typeface="+mj-lt"/>
              <a:buAutoNum type="arabicPeriod"/>
            </a:pPr>
            <a:r>
              <a:rPr lang="en-US" sz="1600" dirty="0" smtClean="0">
                <a:solidFill>
                  <a:schemeClr val="tx1"/>
                </a:solidFill>
                <a:latin typeface="Arial" pitchFamily="34" charset="0"/>
              </a:rPr>
              <a:t>A reduction of the required cost sharing for D&amp;D activities performed by non-Federal entities from 50% to 20%.  The cost share amount will be based on the budget for Hub D&amp;D activities performed by the non-Federal entity.</a:t>
            </a:r>
          </a:p>
          <a:p>
            <a:pPr marL="457200" indent="-285750">
              <a:spcBef>
                <a:spcPts val="0"/>
              </a:spcBef>
              <a:buFont typeface="+mj-lt"/>
              <a:buAutoNum type="arabicPeriod"/>
            </a:pPr>
            <a:r>
              <a:rPr lang="en-US" sz="1600" dirty="0" smtClean="0">
                <a:solidFill>
                  <a:schemeClr val="tx1"/>
                </a:solidFill>
                <a:latin typeface="Arial" pitchFamily="34" charset="0"/>
              </a:rPr>
              <a:t>An elimination of all cost sharing for basic research, applied research, and development activities within the Hub performed by non-Federal entities except for for-profit entities, as described in (1).</a:t>
            </a:r>
            <a:endParaRPr lang="en-US" sz="1600" dirty="0">
              <a:solidFill>
                <a:schemeClr val="tx1"/>
              </a:solidFill>
              <a:latin typeface="Arial" pitchFamily="34" charset="0"/>
            </a:endParaRPr>
          </a:p>
        </p:txBody>
      </p:sp>
      <p:sp>
        <p:nvSpPr>
          <p:cNvPr id="3" name="Title 2"/>
          <p:cNvSpPr>
            <a:spLocks noGrp="1"/>
          </p:cNvSpPr>
          <p:nvPr>
            <p:ph type="title"/>
          </p:nvPr>
        </p:nvSpPr>
        <p:spPr/>
        <p:txBody>
          <a:bodyPr/>
          <a:lstStyle/>
          <a:p>
            <a:r>
              <a:rPr lang="en-US" sz="2400" dirty="0" smtClean="0">
                <a:latin typeface="Arial" pitchFamily="34" charset="0"/>
              </a:rPr>
              <a:t>Hubs Cost Sharing Policy</a:t>
            </a:r>
            <a:endParaRPr lang="en-US" sz="2400" dirty="0">
              <a:latin typeface="Arial" pitchFamily="34" charset="0"/>
            </a:endParaRPr>
          </a:p>
        </p:txBody>
      </p:sp>
      <p:sp>
        <p:nvSpPr>
          <p:cNvPr id="7"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36</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535" t="12792" r="3259" b="12085"/>
          <a:stretch>
            <a:fillRect/>
          </a:stretch>
        </p:blipFill>
        <p:spPr bwMode="auto">
          <a:xfrm>
            <a:off x="118754" y="771894"/>
            <a:ext cx="8705088" cy="5256353"/>
          </a:xfrm>
          <a:prstGeom prst="rect">
            <a:avLst/>
          </a:prstGeom>
          <a:noFill/>
          <a:ln w="9525">
            <a:noFill/>
            <a:miter lim="800000"/>
            <a:headEnd/>
            <a:tailEnd/>
          </a:ln>
        </p:spPr>
      </p:pic>
      <p:sp>
        <p:nvSpPr>
          <p:cNvPr id="2" name="Title 1"/>
          <p:cNvSpPr>
            <a:spLocks noGrp="1"/>
          </p:cNvSpPr>
          <p:nvPr>
            <p:ph type="title"/>
          </p:nvPr>
        </p:nvSpPr>
        <p:spPr>
          <a:xfrm>
            <a:off x="0" y="22860"/>
            <a:ext cx="9144000" cy="762000"/>
          </a:xfrm>
        </p:spPr>
        <p:txBody>
          <a:bodyPr/>
          <a:lstStyle/>
          <a:p>
            <a:pPr>
              <a:lnSpc>
                <a:spcPct val="90000"/>
              </a:lnSpc>
            </a:pPr>
            <a:r>
              <a:rPr lang="en-US" sz="2400" dirty="0" smtClean="0">
                <a:latin typeface="Arial" pitchFamily="34" charset="0"/>
              </a:rPr>
              <a:t>Office of Science </a:t>
            </a:r>
            <a:r>
              <a:rPr lang="en-US" sz="2400" dirty="0" smtClean="0">
                <a:latin typeface="Arial" pitchFamily="34" charset="0"/>
              </a:rPr>
              <a:t>Organization</a:t>
            </a:r>
            <a:endParaRPr lang="en-US" dirty="0">
              <a:latin typeface="Arial" pitchFamily="34" charset="0"/>
            </a:endParaRPr>
          </a:p>
        </p:txBody>
      </p:sp>
      <p:sp>
        <p:nvSpPr>
          <p:cNvPr id="7" name="TextBox 6"/>
          <p:cNvSpPr txBox="1"/>
          <p:nvPr/>
        </p:nvSpPr>
        <p:spPr>
          <a:xfrm>
            <a:off x="3649061" y="1334973"/>
            <a:ext cx="1837940" cy="307777"/>
          </a:xfrm>
          <a:prstGeom prst="rect">
            <a:avLst/>
          </a:prstGeom>
          <a:noFill/>
        </p:spPr>
        <p:txBody>
          <a:bodyPr wrap="none" rtlCol="0">
            <a:spAutoFit/>
          </a:bodyPr>
          <a:lstStyle/>
          <a:p>
            <a:pPr algn="ctr"/>
            <a:r>
              <a:rPr lang="en-US" sz="1400" b="1" dirty="0" smtClean="0">
                <a:latin typeface="+mn-lt"/>
              </a:rPr>
              <a:t>FY2013 Req. $5,001M </a:t>
            </a:r>
            <a:endParaRPr lang="en-US" sz="1400" b="1" dirty="0">
              <a:latin typeface="+mn-lt"/>
            </a:endParaRPr>
          </a:p>
        </p:txBody>
      </p:sp>
      <p:sp>
        <p:nvSpPr>
          <p:cNvPr id="8" name="TextBox 7"/>
          <p:cNvSpPr txBox="1"/>
          <p:nvPr/>
        </p:nvSpPr>
        <p:spPr>
          <a:xfrm>
            <a:off x="3750209" y="2815861"/>
            <a:ext cx="542136" cy="230832"/>
          </a:xfrm>
          <a:prstGeom prst="rect">
            <a:avLst/>
          </a:prstGeom>
          <a:noFill/>
        </p:spPr>
        <p:txBody>
          <a:bodyPr wrap="none" rtlCol="0">
            <a:spAutoFit/>
          </a:bodyPr>
          <a:lstStyle/>
          <a:p>
            <a:r>
              <a:rPr lang="en-US" sz="900" b="1" dirty="0" smtClean="0">
                <a:latin typeface="+mn-lt"/>
                <a:cs typeface="Arial" pitchFamily="34" charset="0"/>
              </a:rPr>
              <a:t>$456M </a:t>
            </a:r>
            <a:endParaRPr lang="en-US" sz="900" b="1" dirty="0">
              <a:latin typeface="+mn-lt"/>
              <a:cs typeface="Arial" pitchFamily="34" charset="0"/>
            </a:endParaRPr>
          </a:p>
        </p:txBody>
      </p:sp>
      <p:sp>
        <p:nvSpPr>
          <p:cNvPr id="9" name="TextBox 8"/>
          <p:cNvSpPr txBox="1"/>
          <p:nvPr/>
        </p:nvSpPr>
        <p:spPr>
          <a:xfrm>
            <a:off x="3706127" y="3310167"/>
            <a:ext cx="630301" cy="230832"/>
          </a:xfrm>
          <a:prstGeom prst="rect">
            <a:avLst/>
          </a:prstGeom>
          <a:noFill/>
        </p:spPr>
        <p:txBody>
          <a:bodyPr wrap="none" rtlCol="0">
            <a:spAutoFit/>
          </a:bodyPr>
          <a:lstStyle/>
          <a:p>
            <a:r>
              <a:rPr lang="en-US" sz="900" b="1" dirty="0" smtClean="0">
                <a:latin typeface="+mn-lt"/>
                <a:cs typeface="Arial" pitchFamily="34" charset="0"/>
              </a:rPr>
              <a:t>$1,799M </a:t>
            </a:r>
            <a:endParaRPr lang="en-US" sz="900" b="1" dirty="0">
              <a:latin typeface="+mn-lt"/>
              <a:cs typeface="Arial" pitchFamily="34" charset="0"/>
            </a:endParaRPr>
          </a:p>
        </p:txBody>
      </p:sp>
      <p:sp>
        <p:nvSpPr>
          <p:cNvPr id="10" name="TextBox 9"/>
          <p:cNvSpPr txBox="1"/>
          <p:nvPr/>
        </p:nvSpPr>
        <p:spPr>
          <a:xfrm>
            <a:off x="3750209" y="3860131"/>
            <a:ext cx="542136" cy="230832"/>
          </a:xfrm>
          <a:prstGeom prst="rect">
            <a:avLst/>
          </a:prstGeom>
          <a:noFill/>
        </p:spPr>
        <p:txBody>
          <a:bodyPr wrap="none" rtlCol="0">
            <a:spAutoFit/>
          </a:bodyPr>
          <a:lstStyle/>
          <a:p>
            <a:r>
              <a:rPr lang="en-US" sz="900" b="1" dirty="0" smtClean="0">
                <a:latin typeface="+mn-lt"/>
                <a:cs typeface="Arial" pitchFamily="34" charset="0"/>
              </a:rPr>
              <a:t>$625M </a:t>
            </a:r>
            <a:endParaRPr lang="en-US" sz="900" b="1" dirty="0">
              <a:latin typeface="+mn-lt"/>
              <a:cs typeface="Arial" pitchFamily="34" charset="0"/>
            </a:endParaRPr>
          </a:p>
        </p:txBody>
      </p:sp>
      <p:sp>
        <p:nvSpPr>
          <p:cNvPr id="11" name="TextBox 10"/>
          <p:cNvSpPr txBox="1"/>
          <p:nvPr/>
        </p:nvSpPr>
        <p:spPr>
          <a:xfrm>
            <a:off x="3750209" y="4402144"/>
            <a:ext cx="542136" cy="230832"/>
          </a:xfrm>
          <a:prstGeom prst="rect">
            <a:avLst/>
          </a:prstGeom>
          <a:noFill/>
        </p:spPr>
        <p:txBody>
          <a:bodyPr wrap="none" rtlCol="0">
            <a:spAutoFit/>
          </a:bodyPr>
          <a:lstStyle/>
          <a:p>
            <a:r>
              <a:rPr lang="en-US" sz="900" b="1" dirty="0" smtClean="0">
                <a:latin typeface="+mn-lt"/>
                <a:cs typeface="Arial" pitchFamily="34" charset="0"/>
              </a:rPr>
              <a:t>$398M </a:t>
            </a:r>
            <a:endParaRPr lang="en-US" sz="900" b="1" dirty="0">
              <a:latin typeface="+mn-lt"/>
              <a:cs typeface="Arial" pitchFamily="34" charset="0"/>
            </a:endParaRPr>
          </a:p>
        </p:txBody>
      </p:sp>
      <p:sp>
        <p:nvSpPr>
          <p:cNvPr id="12" name="TextBox 11"/>
          <p:cNvSpPr txBox="1"/>
          <p:nvPr/>
        </p:nvSpPr>
        <p:spPr>
          <a:xfrm>
            <a:off x="3750209" y="4960059"/>
            <a:ext cx="542136" cy="230832"/>
          </a:xfrm>
          <a:prstGeom prst="rect">
            <a:avLst/>
          </a:prstGeom>
          <a:noFill/>
        </p:spPr>
        <p:txBody>
          <a:bodyPr wrap="none" rtlCol="0">
            <a:spAutoFit/>
          </a:bodyPr>
          <a:lstStyle/>
          <a:p>
            <a:r>
              <a:rPr lang="en-US" sz="900" b="1" dirty="0" smtClean="0">
                <a:latin typeface="+mn-lt"/>
                <a:cs typeface="Arial" pitchFamily="34" charset="0"/>
              </a:rPr>
              <a:t>$776M </a:t>
            </a:r>
            <a:endParaRPr lang="en-US" sz="900" b="1" dirty="0">
              <a:latin typeface="+mn-lt"/>
              <a:cs typeface="Arial" pitchFamily="34" charset="0"/>
            </a:endParaRPr>
          </a:p>
        </p:txBody>
      </p:sp>
      <p:sp>
        <p:nvSpPr>
          <p:cNvPr id="13" name="TextBox 12"/>
          <p:cNvSpPr txBox="1"/>
          <p:nvPr/>
        </p:nvSpPr>
        <p:spPr>
          <a:xfrm>
            <a:off x="3750209" y="5510023"/>
            <a:ext cx="542136" cy="230832"/>
          </a:xfrm>
          <a:prstGeom prst="rect">
            <a:avLst/>
          </a:prstGeom>
          <a:noFill/>
        </p:spPr>
        <p:txBody>
          <a:bodyPr wrap="none" rtlCol="0">
            <a:spAutoFit/>
          </a:bodyPr>
          <a:lstStyle/>
          <a:p>
            <a:r>
              <a:rPr lang="en-US" sz="900" b="1" dirty="0" smtClean="0">
                <a:latin typeface="+mn-lt"/>
                <a:cs typeface="Arial" pitchFamily="34" charset="0"/>
              </a:rPr>
              <a:t>$527M </a:t>
            </a:r>
            <a:endParaRPr lang="en-US" sz="900" b="1" dirty="0">
              <a:latin typeface="+mn-lt"/>
              <a:cs typeface="Arial" pitchFamily="34" charset="0"/>
            </a:endParaRPr>
          </a:p>
        </p:txBody>
      </p:sp>
      <p:sp>
        <p:nvSpPr>
          <p:cNvPr id="14" name="TextBox 13"/>
          <p:cNvSpPr txBox="1"/>
          <p:nvPr/>
        </p:nvSpPr>
        <p:spPr>
          <a:xfrm>
            <a:off x="4920375" y="2798901"/>
            <a:ext cx="484428" cy="230832"/>
          </a:xfrm>
          <a:prstGeom prst="rect">
            <a:avLst/>
          </a:prstGeom>
          <a:noFill/>
        </p:spPr>
        <p:txBody>
          <a:bodyPr wrap="none" rtlCol="0">
            <a:spAutoFit/>
          </a:bodyPr>
          <a:lstStyle/>
          <a:p>
            <a:r>
              <a:rPr lang="en-US" sz="900" b="1" dirty="0" smtClean="0">
                <a:latin typeface="+mn-lt"/>
                <a:cs typeface="Arial" pitchFamily="34" charset="0"/>
              </a:rPr>
              <a:t>$15M </a:t>
            </a:r>
            <a:endParaRPr lang="en-US" sz="900" b="1" dirty="0">
              <a:latin typeface="+mn-lt"/>
              <a:cs typeface="Arial" pitchFamily="34" charset="0"/>
            </a:endParaRPr>
          </a:p>
        </p:txBody>
      </p:sp>
      <p:sp>
        <p:nvSpPr>
          <p:cNvPr id="15" name="TextBox 14"/>
          <p:cNvSpPr txBox="1"/>
          <p:nvPr/>
        </p:nvSpPr>
        <p:spPr>
          <a:xfrm>
            <a:off x="6504009" y="4090718"/>
            <a:ext cx="542136" cy="230832"/>
          </a:xfrm>
          <a:prstGeom prst="rect">
            <a:avLst/>
          </a:prstGeom>
          <a:noFill/>
        </p:spPr>
        <p:txBody>
          <a:bodyPr wrap="none" rtlCol="0">
            <a:spAutoFit/>
          </a:bodyPr>
          <a:lstStyle/>
          <a:p>
            <a:r>
              <a:rPr lang="en-US" sz="900" b="1" dirty="0" smtClean="0">
                <a:latin typeface="+mn-lt"/>
                <a:cs typeface="Arial" pitchFamily="34" charset="0"/>
              </a:rPr>
              <a:t>$202M </a:t>
            </a:r>
            <a:endParaRPr lang="en-US" sz="900" b="1" dirty="0">
              <a:latin typeface="+mn-lt"/>
              <a:cs typeface="Arial" pitchFamily="34" charset="0"/>
            </a:endParaRPr>
          </a:p>
        </p:txBody>
      </p:sp>
      <p:sp>
        <p:nvSpPr>
          <p:cNvPr id="16" name="TextBox 15"/>
          <p:cNvSpPr txBox="1"/>
          <p:nvPr/>
        </p:nvSpPr>
        <p:spPr>
          <a:xfrm>
            <a:off x="2076460" y="5521143"/>
            <a:ext cx="700833" cy="369332"/>
          </a:xfrm>
          <a:prstGeom prst="rect">
            <a:avLst/>
          </a:prstGeom>
          <a:noFill/>
        </p:spPr>
        <p:txBody>
          <a:bodyPr wrap="none" rtlCol="0">
            <a:spAutoFit/>
          </a:bodyPr>
          <a:lstStyle/>
          <a:p>
            <a:pPr algn="ctr"/>
            <a:r>
              <a:rPr lang="en-US" sz="900" b="1" dirty="0" smtClean="0">
                <a:latin typeface="+mn-lt"/>
                <a:cs typeface="Arial" pitchFamily="34" charset="0"/>
              </a:rPr>
              <a:t>$84M S&amp;S</a:t>
            </a:r>
          </a:p>
          <a:p>
            <a:pPr algn="ctr"/>
            <a:r>
              <a:rPr lang="en-US" sz="900" b="1" dirty="0" smtClean="0">
                <a:latin typeface="+mn-lt"/>
                <a:cs typeface="Arial" pitchFamily="34" charset="0"/>
              </a:rPr>
              <a:t>$118M SLI </a:t>
            </a:r>
            <a:endParaRPr lang="en-US" sz="900" b="1" dirty="0">
              <a:latin typeface="+mn-lt"/>
              <a:cs typeface="Arial" pitchFamily="34" charset="0"/>
            </a:endParaRPr>
          </a:p>
        </p:txBody>
      </p:sp>
      <p:sp>
        <p:nvSpPr>
          <p:cNvPr id="24" name="TextBox 23"/>
          <p:cNvSpPr txBox="1"/>
          <p:nvPr/>
        </p:nvSpPr>
        <p:spPr>
          <a:xfrm>
            <a:off x="7665744" y="2869279"/>
            <a:ext cx="493725" cy="123111"/>
          </a:xfrm>
          <a:prstGeom prst="rect">
            <a:avLst/>
          </a:prstGeom>
          <a:solidFill>
            <a:srgbClr val="FCFBCC"/>
          </a:solidFill>
        </p:spPr>
        <p:txBody>
          <a:bodyPr wrap="none" lIns="0" tIns="0" rIns="0" bIns="0" rtlCol="0">
            <a:spAutoFit/>
          </a:bodyPr>
          <a:lstStyle/>
          <a:p>
            <a:r>
              <a:rPr lang="en-US" sz="800" i="1" dirty="0" smtClean="0"/>
              <a:t>Kountouris</a:t>
            </a:r>
            <a:endParaRPr lang="en-US" sz="800" i="1" dirty="0"/>
          </a:p>
        </p:txBody>
      </p:sp>
      <p:sp>
        <p:nvSpPr>
          <p:cNvPr id="17"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37</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11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5-Point Star 15"/>
          <p:cNvSpPr/>
          <p:nvPr/>
        </p:nvSpPr>
        <p:spPr>
          <a:xfrm>
            <a:off x="5334000" y="37338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5-Point Star 16"/>
          <p:cNvSpPr/>
          <p:nvPr/>
        </p:nvSpPr>
        <p:spPr>
          <a:xfrm>
            <a:off x="1981200" y="6858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5-Point Star 17"/>
          <p:cNvSpPr/>
          <p:nvPr/>
        </p:nvSpPr>
        <p:spPr>
          <a:xfrm>
            <a:off x="152400" y="42672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5-Point Star 18"/>
          <p:cNvSpPr/>
          <p:nvPr/>
        </p:nvSpPr>
        <p:spPr>
          <a:xfrm>
            <a:off x="7239000" y="378023"/>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TextBox 19"/>
          <p:cNvSpPr txBox="1"/>
          <p:nvPr/>
        </p:nvSpPr>
        <p:spPr>
          <a:xfrm>
            <a:off x="7391400" y="301823"/>
            <a:ext cx="1752600" cy="307777"/>
          </a:xfrm>
          <a:prstGeom prst="rect">
            <a:avLst/>
          </a:prstGeom>
          <a:noFill/>
          <a:ln>
            <a:noFill/>
          </a:ln>
        </p:spPr>
        <p:txBody>
          <a:bodyPr wrap="square" rtlCol="0">
            <a:spAutoFit/>
          </a:bodyPr>
          <a:lstStyle/>
          <a:p>
            <a:r>
              <a:rPr lang="en-US" sz="1400" b="1" dirty="0" smtClean="0">
                <a:solidFill>
                  <a:srgbClr val="FF0000"/>
                </a:solidFill>
              </a:rPr>
              <a:t>Research sponsors</a:t>
            </a:r>
            <a:endParaRPr lang="en-US" sz="1400" b="1" dirty="0">
              <a:solidFill>
                <a:srgbClr val="FF0000"/>
              </a:solidFill>
            </a:endParaRPr>
          </a:p>
        </p:txBody>
      </p:sp>
      <p:sp>
        <p:nvSpPr>
          <p:cNvPr id="22" name="5-Point Star 21"/>
          <p:cNvSpPr/>
          <p:nvPr/>
        </p:nvSpPr>
        <p:spPr>
          <a:xfrm>
            <a:off x="1447800" y="38100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5-Point Star 22"/>
          <p:cNvSpPr/>
          <p:nvPr/>
        </p:nvSpPr>
        <p:spPr>
          <a:xfrm>
            <a:off x="152400" y="46482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5-Point Star 23"/>
          <p:cNvSpPr/>
          <p:nvPr/>
        </p:nvSpPr>
        <p:spPr>
          <a:xfrm>
            <a:off x="152400" y="38100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5-Point Star 24"/>
          <p:cNvSpPr/>
          <p:nvPr/>
        </p:nvSpPr>
        <p:spPr>
          <a:xfrm>
            <a:off x="5334000" y="45720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5-Point Star 25"/>
          <p:cNvSpPr/>
          <p:nvPr/>
        </p:nvSpPr>
        <p:spPr>
          <a:xfrm>
            <a:off x="5334000" y="41148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5-Point Star 26"/>
          <p:cNvSpPr/>
          <p:nvPr/>
        </p:nvSpPr>
        <p:spPr>
          <a:xfrm>
            <a:off x="3733800" y="32766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5-Point Star 27"/>
          <p:cNvSpPr/>
          <p:nvPr/>
        </p:nvSpPr>
        <p:spPr>
          <a:xfrm>
            <a:off x="5334000" y="33528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1241368" y="2168325"/>
            <a:ext cx="1447800" cy="1066800"/>
          </a:xfrm>
          <a:prstGeom prst="rect">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90800" y="3403229"/>
            <a:ext cx="983459" cy="381000"/>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514600" y="33528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9" name="Rectangle 28"/>
          <p:cNvSpPr/>
          <p:nvPr/>
        </p:nvSpPr>
        <p:spPr>
          <a:xfrm>
            <a:off x="3102769" y="2168325"/>
            <a:ext cx="1469231" cy="1070869"/>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920196" y="2168325"/>
            <a:ext cx="1469231" cy="1070869"/>
          </a:xfrm>
          <a:prstGeom prst="rect">
            <a:avLst/>
          </a:prstGeom>
          <a:noFill/>
          <a:ln w="76200">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4</a:t>
            </a:fld>
            <a:endParaRPr lang="en-US" sz="1000" dirty="0" smtClean="0">
              <a:solidFill>
                <a:schemeClr val="tx1"/>
              </a:solidFill>
              <a:latin typeface="Arial" charset="0"/>
              <a:cs typeface="Arial" charset="0"/>
            </a:endParaRPr>
          </a:p>
        </p:txBody>
      </p:sp>
      <p:sp>
        <p:nvSpPr>
          <p:cNvPr id="33" name="Rectangle 32"/>
          <p:cNvSpPr/>
          <p:nvPr/>
        </p:nvSpPr>
        <p:spPr>
          <a:xfrm>
            <a:off x="3988904" y="5678097"/>
            <a:ext cx="2955235" cy="424732"/>
          </a:xfrm>
          <a:prstGeom prst="rect">
            <a:avLst/>
          </a:prstGeom>
          <a:solidFill>
            <a:srgbClr val="FFFFCC"/>
          </a:solidFill>
          <a:ln w="25400">
            <a:solidFill>
              <a:srgbClr val="FF0000"/>
            </a:solidFill>
          </a:ln>
        </p:spPr>
        <p:txBody>
          <a:bodyPr wrap="square" lIns="91440" tIns="27432" rIns="91440" bIns="27432">
            <a:spAutoFit/>
          </a:bodyPr>
          <a:lstStyle/>
          <a:p>
            <a:pPr marL="114300" lvl="1" indent="-114300">
              <a:buFont typeface="Wingdings" pitchFamily="2" charset="2"/>
              <a:buChar char="§"/>
            </a:pPr>
            <a:r>
              <a:rPr lang="en-US" sz="1200" b="1" dirty="0" smtClean="0">
                <a:latin typeface="Arial" pitchFamily="34" charset="0"/>
                <a:cs typeface="Arial" pitchFamily="34" charset="0"/>
              </a:rPr>
              <a:t>Fuels from Sunlight (2010)</a:t>
            </a:r>
          </a:p>
          <a:p>
            <a:pPr marL="114300" lvl="1" indent="-114300">
              <a:buFont typeface="Wingdings" pitchFamily="2" charset="2"/>
              <a:buChar char="§"/>
            </a:pPr>
            <a:r>
              <a:rPr lang="en-US" sz="1200" b="1" dirty="0" smtClean="0">
                <a:solidFill>
                  <a:srgbClr val="00B050"/>
                </a:solidFill>
                <a:latin typeface="Arial" pitchFamily="34" charset="0"/>
                <a:cs typeface="Arial" pitchFamily="34" charset="0"/>
              </a:rPr>
              <a:t>Batteries and Energy Storage (2012)</a:t>
            </a:r>
          </a:p>
        </p:txBody>
      </p:sp>
      <p:cxnSp>
        <p:nvCxnSpPr>
          <p:cNvPr id="35" name="Straight Arrow Connector 34"/>
          <p:cNvCxnSpPr>
            <a:stCxn id="33" idx="0"/>
          </p:cNvCxnSpPr>
          <p:nvPr/>
        </p:nvCxnSpPr>
        <p:spPr>
          <a:xfrm flipH="1" flipV="1">
            <a:off x="4572000" y="4200939"/>
            <a:ext cx="894522" cy="147715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417983" y="4986958"/>
            <a:ext cx="2011680" cy="424732"/>
          </a:xfrm>
          <a:prstGeom prst="rect">
            <a:avLst/>
          </a:prstGeom>
          <a:solidFill>
            <a:srgbClr val="EBF7FF"/>
          </a:solidFill>
          <a:ln w="25400">
            <a:solidFill>
              <a:srgbClr val="FF0000"/>
            </a:solidFill>
          </a:ln>
        </p:spPr>
        <p:txBody>
          <a:bodyPr wrap="square" lIns="91440" tIns="27432" rIns="91440" bIns="27432">
            <a:spAutoFit/>
          </a:bodyPr>
          <a:lstStyle/>
          <a:p>
            <a:pPr marL="0" lvl="1"/>
            <a:r>
              <a:rPr lang="en-US" sz="1200" b="1" dirty="0" smtClean="0">
                <a:latin typeface="Arial" pitchFamily="34" charset="0"/>
                <a:cs typeface="Arial" pitchFamily="34" charset="0"/>
              </a:rPr>
              <a:t>3 </a:t>
            </a:r>
            <a:r>
              <a:rPr lang="en-US" sz="1200" b="1" dirty="0" err="1" smtClean="0">
                <a:latin typeface="Arial" pitchFamily="34" charset="0"/>
                <a:cs typeface="Arial" pitchFamily="34" charset="0"/>
              </a:rPr>
              <a:t>Bioenergy</a:t>
            </a:r>
            <a:r>
              <a:rPr lang="en-US" sz="1200" b="1" dirty="0" smtClean="0">
                <a:latin typeface="Arial" pitchFamily="34" charset="0"/>
                <a:cs typeface="Arial" pitchFamily="34" charset="0"/>
              </a:rPr>
              <a:t> Research Centers (2007)</a:t>
            </a:r>
            <a:endParaRPr lang="en-US" sz="1200" b="1" dirty="0" smtClean="0">
              <a:solidFill>
                <a:srgbClr val="00B050"/>
              </a:solidFill>
              <a:latin typeface="Arial" pitchFamily="34" charset="0"/>
              <a:cs typeface="Arial" pitchFamily="34" charset="0"/>
            </a:endParaRPr>
          </a:p>
        </p:txBody>
      </p:sp>
      <p:cxnSp>
        <p:nvCxnSpPr>
          <p:cNvPr id="40" name="Straight Arrow Connector 39"/>
          <p:cNvCxnSpPr>
            <a:stCxn id="39" idx="0"/>
          </p:cNvCxnSpPr>
          <p:nvPr/>
        </p:nvCxnSpPr>
        <p:spPr>
          <a:xfrm flipV="1">
            <a:off x="2423823" y="4469666"/>
            <a:ext cx="1502095" cy="51729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417983" y="4489500"/>
            <a:ext cx="2011680" cy="424732"/>
          </a:xfrm>
          <a:prstGeom prst="rect">
            <a:avLst/>
          </a:prstGeom>
          <a:solidFill>
            <a:srgbClr val="EBF7FF"/>
          </a:solidFill>
          <a:ln w="25400">
            <a:solidFill>
              <a:srgbClr val="FF0000"/>
            </a:solidFill>
          </a:ln>
        </p:spPr>
        <p:txBody>
          <a:bodyPr wrap="square" lIns="91440" tIns="27432" rIns="91440" bIns="27432">
            <a:spAutoFit/>
          </a:bodyPr>
          <a:lstStyle/>
          <a:p>
            <a:pPr marL="0" lvl="1"/>
            <a:r>
              <a:rPr lang="en-US" sz="1200" b="1" dirty="0" smtClean="0">
                <a:latin typeface="Arial" pitchFamily="34" charset="0"/>
                <a:cs typeface="Arial" pitchFamily="34" charset="0"/>
              </a:rPr>
              <a:t>46 Energy Frontier Research Centers (2009)</a:t>
            </a:r>
            <a:endParaRPr lang="en-US" sz="1200" b="1" dirty="0" smtClean="0">
              <a:solidFill>
                <a:srgbClr val="00B050"/>
              </a:solidFill>
              <a:latin typeface="Arial" pitchFamily="34" charset="0"/>
              <a:cs typeface="Arial" pitchFamily="34" charset="0"/>
            </a:endParaRPr>
          </a:p>
        </p:txBody>
      </p:sp>
      <p:cxnSp>
        <p:nvCxnSpPr>
          <p:cNvPr id="48" name="Straight Arrow Connector 47"/>
          <p:cNvCxnSpPr>
            <a:stCxn id="47" idx="0"/>
          </p:cNvCxnSpPr>
          <p:nvPr/>
        </p:nvCxnSpPr>
        <p:spPr>
          <a:xfrm flipV="1">
            <a:off x="2423823" y="4131254"/>
            <a:ext cx="1494596" cy="35824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6400800" y="3495675"/>
            <a:ext cx="740749" cy="35362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6391275" y="4772025"/>
            <a:ext cx="740749" cy="35362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080542" y="3573072"/>
            <a:ext cx="2023702" cy="609398"/>
          </a:xfrm>
          <a:prstGeom prst="rect">
            <a:avLst/>
          </a:prstGeom>
          <a:solidFill>
            <a:srgbClr val="FFFFCC"/>
          </a:solidFill>
          <a:ln w="25400">
            <a:solidFill>
              <a:srgbClr val="FF0000"/>
            </a:solidFill>
          </a:ln>
        </p:spPr>
        <p:txBody>
          <a:bodyPr wrap="square" lIns="91440" tIns="27432" rIns="91440" bIns="27432">
            <a:spAutoFit/>
          </a:bodyPr>
          <a:lstStyle/>
          <a:p>
            <a:pPr marL="114300" lvl="1" indent="-114300">
              <a:buFont typeface="Wingdings" pitchFamily="2" charset="2"/>
              <a:buChar char="§"/>
            </a:pPr>
            <a:r>
              <a:rPr lang="en-US" sz="1200" b="1" dirty="0" smtClean="0">
                <a:latin typeface="Arial" pitchFamily="34" charset="0"/>
                <a:cs typeface="Arial" pitchFamily="34" charset="0"/>
              </a:rPr>
              <a:t>Energy Efficient Buildings (2010)</a:t>
            </a:r>
          </a:p>
          <a:p>
            <a:pPr marL="114300" lvl="1" indent="-114300">
              <a:buFont typeface="Wingdings" pitchFamily="2" charset="2"/>
              <a:buChar char="§"/>
            </a:pPr>
            <a:r>
              <a:rPr lang="en-US" sz="1200" b="1" dirty="0" smtClean="0">
                <a:solidFill>
                  <a:srgbClr val="00B050"/>
                </a:solidFill>
                <a:latin typeface="Arial" pitchFamily="34" charset="0"/>
                <a:cs typeface="Arial" pitchFamily="34" charset="0"/>
              </a:rPr>
              <a:t>Critical Materials (2012</a:t>
            </a:r>
            <a:r>
              <a:rPr lang="en-US" sz="1200" b="1" dirty="0" smtClean="0">
                <a:latin typeface="Arial" pitchFamily="34" charset="0"/>
                <a:cs typeface="Arial" pitchFamily="34" charset="0"/>
              </a:rPr>
              <a:t>)</a:t>
            </a:r>
          </a:p>
        </p:txBody>
      </p:sp>
      <p:sp>
        <p:nvSpPr>
          <p:cNvPr id="60" name="Rectangle 59"/>
          <p:cNvSpPr/>
          <p:nvPr/>
        </p:nvSpPr>
        <p:spPr>
          <a:xfrm>
            <a:off x="7080542" y="4868472"/>
            <a:ext cx="2023702" cy="609398"/>
          </a:xfrm>
          <a:prstGeom prst="rect">
            <a:avLst/>
          </a:prstGeom>
          <a:solidFill>
            <a:srgbClr val="FFFFCC"/>
          </a:solidFill>
          <a:ln w="25400">
            <a:solidFill>
              <a:srgbClr val="FF0000"/>
            </a:solidFill>
          </a:ln>
        </p:spPr>
        <p:txBody>
          <a:bodyPr wrap="square" lIns="91440" tIns="27432" rIns="91440" bIns="27432">
            <a:spAutoFit/>
          </a:bodyPr>
          <a:lstStyle/>
          <a:p>
            <a:pPr marL="114300" lvl="1" indent="-114300">
              <a:buFont typeface="Wingdings" pitchFamily="2" charset="2"/>
              <a:buChar char="§"/>
            </a:pPr>
            <a:r>
              <a:rPr lang="en-US" sz="1200" b="1" dirty="0" smtClean="0">
                <a:latin typeface="Arial" pitchFamily="34" charset="0"/>
              </a:rPr>
              <a:t>Modeling and Simulation of Nuclear Reactors (2010)</a:t>
            </a:r>
          </a:p>
        </p:txBody>
      </p:sp>
    </p:spTree>
    <p:extLst>
      <p:ext uri="{BB962C8B-B14F-4D97-AF65-F5344CB8AC3E}">
        <p14:creationId xmlns="" xmlns:p14="http://schemas.microsoft.com/office/powerpoint/2010/main" val="338691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animBg="1"/>
      <p:bldP spid="47" grpId="0" animBg="1"/>
      <p:bldP spid="57"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5" y="1950493"/>
            <a:ext cx="8734570" cy="1261884"/>
          </a:xfrm>
        </p:spPr>
        <p:txBody>
          <a:bodyPr wrap="square">
            <a:spAutoFit/>
          </a:bodyPr>
          <a:lstStyle/>
          <a:p>
            <a:pPr marL="0" indent="0" algn="ctr">
              <a:spcBef>
                <a:spcPts val="0"/>
              </a:spcBef>
              <a:buNone/>
            </a:pPr>
            <a:r>
              <a:rPr lang="en-US" sz="3600" dirty="0" smtClean="0">
                <a:latin typeface="Arial" pitchFamily="34" charset="0"/>
              </a:rPr>
              <a:t>Bioenergy Research Centers (BRCs)</a:t>
            </a:r>
          </a:p>
          <a:p>
            <a:pPr marL="0" indent="0" algn="ctr">
              <a:spcBef>
                <a:spcPts val="0"/>
              </a:spcBef>
              <a:buNone/>
            </a:pPr>
            <a:r>
              <a:rPr lang="en-US" sz="1200" b="1" dirty="0" smtClean="0">
                <a:latin typeface="Arial" pitchFamily="34" charset="0"/>
              </a:rPr>
              <a:t> </a:t>
            </a:r>
            <a:r>
              <a:rPr lang="en-US" sz="3200" b="1" dirty="0" smtClean="0">
                <a:latin typeface="Arial" pitchFamily="34" charset="0"/>
              </a:rPr>
              <a:t/>
            </a:r>
            <a:br>
              <a:rPr lang="en-US" sz="3200" b="1" dirty="0" smtClean="0">
                <a:latin typeface="Arial" pitchFamily="34" charset="0"/>
              </a:rPr>
            </a:br>
            <a:r>
              <a:rPr lang="en-US" sz="2800" dirty="0" smtClean="0">
                <a:latin typeface="Arial" pitchFamily="34" charset="0"/>
              </a:rPr>
              <a:t>Before the Hubs came the BRCs</a:t>
            </a:r>
            <a:endParaRPr lang="en-US" sz="28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5</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47002" y="874731"/>
            <a:ext cx="5882673" cy="5259388"/>
          </a:xfrm>
        </p:spPr>
        <p:txBody>
          <a:bodyPr>
            <a:noAutofit/>
          </a:bodyPr>
          <a:lstStyle/>
          <a:p>
            <a:pPr marL="231775" indent="-231775">
              <a:spcBef>
                <a:spcPts val="0"/>
              </a:spcBef>
              <a:spcAft>
                <a:spcPts val="1200"/>
              </a:spcAft>
              <a:buFont typeface="Wingdings" pitchFamily="2" charset="2"/>
              <a:buChar char="§"/>
            </a:pPr>
            <a:r>
              <a:rPr lang="en-US" sz="1800" dirty="0" smtClean="0">
                <a:solidFill>
                  <a:schemeClr val="tx1"/>
                </a:solidFill>
                <a:latin typeface="Arial" pitchFamily="34" charset="0"/>
              </a:rPr>
              <a:t>The National Academies played an important role in defining the BRCs:</a:t>
            </a:r>
          </a:p>
          <a:p>
            <a:pPr lvl="1">
              <a:spcBef>
                <a:spcPts val="0"/>
              </a:spcBef>
            </a:pPr>
            <a:r>
              <a:rPr lang="en-US" sz="1600" b="1" i="1" dirty="0" smtClean="0">
                <a:solidFill>
                  <a:schemeClr val="tx1"/>
                </a:solidFill>
                <a:latin typeface="Arial" pitchFamily="34" charset="0"/>
              </a:rPr>
              <a:t>Rising Above the Gathering Storm</a:t>
            </a:r>
            <a:r>
              <a:rPr lang="en-US" sz="1600" b="1" dirty="0" smtClean="0">
                <a:solidFill>
                  <a:schemeClr val="tx1"/>
                </a:solidFill>
                <a:latin typeface="Arial" pitchFamily="34" charset="0"/>
              </a:rPr>
              <a:t> (2005) </a:t>
            </a:r>
          </a:p>
          <a:p>
            <a:pPr lvl="1">
              <a:spcBef>
                <a:spcPts val="0"/>
              </a:spcBef>
              <a:spcAft>
                <a:spcPts val="600"/>
              </a:spcAft>
              <a:buNone/>
            </a:pPr>
            <a:r>
              <a:rPr lang="en-US" sz="1600" dirty="0" smtClean="0">
                <a:solidFill>
                  <a:schemeClr val="tx1"/>
                </a:solidFill>
                <a:latin typeface="Arial" pitchFamily="34" charset="0"/>
              </a:rPr>
              <a:t>	</a:t>
            </a:r>
            <a:r>
              <a:rPr lang="en-US" sz="1400" dirty="0" smtClean="0">
                <a:solidFill>
                  <a:schemeClr val="tx1"/>
                </a:solidFill>
                <a:latin typeface="Arial" pitchFamily="34" charset="0"/>
              </a:rPr>
              <a:t>Recommended major increases in federal spending for basic physical sciences and also prompted discussions on new modes for organizing, funding, and managing DOE-supported research.</a:t>
            </a:r>
            <a:endParaRPr lang="en-US" sz="1600" dirty="0" smtClean="0">
              <a:solidFill>
                <a:schemeClr val="tx1"/>
              </a:solidFill>
              <a:latin typeface="Arial" pitchFamily="34" charset="0"/>
            </a:endParaRPr>
          </a:p>
          <a:p>
            <a:pPr lvl="1">
              <a:spcBef>
                <a:spcPts val="0"/>
              </a:spcBef>
            </a:pPr>
            <a:r>
              <a:rPr lang="en-US" sz="1600" b="1" i="1" dirty="0" smtClean="0">
                <a:solidFill>
                  <a:schemeClr val="tx1"/>
                </a:solidFill>
                <a:latin typeface="Arial" pitchFamily="34" charset="0"/>
              </a:rPr>
              <a:t>Review of the Department of Energy’s Genomics: GTL Program</a:t>
            </a:r>
            <a:r>
              <a:rPr lang="en-US" sz="1600" b="1" dirty="0" smtClean="0">
                <a:solidFill>
                  <a:schemeClr val="tx1"/>
                </a:solidFill>
                <a:latin typeface="Arial" pitchFamily="34" charset="0"/>
              </a:rPr>
              <a:t> (2006) </a:t>
            </a:r>
          </a:p>
          <a:p>
            <a:pPr lvl="1">
              <a:spcBef>
                <a:spcPts val="0"/>
              </a:spcBef>
              <a:buNone/>
            </a:pPr>
            <a:r>
              <a:rPr lang="en-US" sz="1600" dirty="0" smtClean="0">
                <a:solidFill>
                  <a:schemeClr val="tx1"/>
                </a:solidFill>
                <a:latin typeface="Arial" pitchFamily="34" charset="0"/>
              </a:rPr>
              <a:t>	</a:t>
            </a:r>
            <a:r>
              <a:rPr lang="en-US" sz="1400" dirty="0" smtClean="0">
                <a:solidFill>
                  <a:schemeClr val="tx1"/>
                </a:solidFill>
                <a:latin typeface="Arial" pitchFamily="34" charset="0"/>
              </a:rPr>
              <a:t>Did not support the SC Biological and Environmental Research (BER) facilities plan to construct (sequentially) and operate four separate centers for biosciences.  Instead recommended the establishment of “vertically integrated” centers, each focused on a specific mission area, beginning with </a:t>
            </a:r>
            <a:r>
              <a:rPr lang="en-US" sz="1400" dirty="0" err="1" smtClean="0">
                <a:solidFill>
                  <a:schemeClr val="tx1"/>
                </a:solidFill>
                <a:latin typeface="Arial" pitchFamily="34" charset="0"/>
              </a:rPr>
              <a:t>bioenergy</a:t>
            </a:r>
            <a:r>
              <a:rPr lang="en-US" sz="1400" dirty="0" smtClean="0">
                <a:solidFill>
                  <a:schemeClr val="tx1"/>
                </a:solidFill>
                <a:latin typeface="Arial" pitchFamily="34" charset="0"/>
              </a:rPr>
              <a:t>.</a:t>
            </a:r>
            <a:endParaRPr lang="en-US" sz="1800" dirty="0" smtClean="0">
              <a:solidFill>
                <a:schemeClr val="tx1"/>
              </a:solidFill>
              <a:latin typeface="Arial" pitchFamily="34" charset="0"/>
            </a:endParaRPr>
          </a:p>
          <a:p>
            <a:pPr marL="231775" indent="-231775">
              <a:spcBef>
                <a:spcPts val="1200"/>
              </a:spcBef>
              <a:buFont typeface="Wingdings" pitchFamily="2" charset="2"/>
              <a:buChar char="§"/>
            </a:pPr>
            <a:r>
              <a:rPr lang="en-US" sz="1800" dirty="0" smtClean="0">
                <a:solidFill>
                  <a:schemeClr val="tx1"/>
                </a:solidFill>
                <a:latin typeface="Arial" pitchFamily="34" charset="0"/>
              </a:rPr>
              <a:t>Steven Chu, then Director of LBNL, was part of the “Gathering Storm” panel; he specifically emphasized the  need for more active research management, advocating “Bell Labs” model.</a:t>
            </a:r>
          </a:p>
          <a:p>
            <a:pPr>
              <a:spcBef>
                <a:spcPts val="1200"/>
              </a:spcBef>
              <a:buNone/>
            </a:pPr>
            <a:endParaRPr lang="en-US" sz="1800" dirty="0">
              <a:latin typeface="Arial" pitchFamily="34" charset="0"/>
            </a:endParaRPr>
          </a:p>
        </p:txBody>
      </p:sp>
      <p:sp>
        <p:nvSpPr>
          <p:cNvPr id="3" name="Title 2"/>
          <p:cNvSpPr>
            <a:spLocks noGrp="1"/>
          </p:cNvSpPr>
          <p:nvPr>
            <p:ph type="title"/>
          </p:nvPr>
        </p:nvSpPr>
        <p:spPr/>
        <p:txBody>
          <a:bodyPr/>
          <a:lstStyle/>
          <a:p>
            <a:r>
              <a:rPr lang="en-US" sz="2400" dirty="0" err="1" smtClean="0">
                <a:latin typeface="Arial" pitchFamily="34" charset="0"/>
              </a:rPr>
              <a:t>Bioenergy</a:t>
            </a:r>
            <a:r>
              <a:rPr lang="en-US" sz="2400" dirty="0" smtClean="0">
                <a:latin typeface="Arial" pitchFamily="34" charset="0"/>
              </a:rPr>
              <a:t> Research Centers—Precursors to the Hubs</a:t>
            </a:r>
            <a:endParaRPr lang="en-US" sz="2400" dirty="0">
              <a:latin typeface="Arial" pitchFamily="34" charset="0"/>
            </a:endParaRPr>
          </a:p>
        </p:txBody>
      </p:sp>
      <p:sp>
        <p:nvSpPr>
          <p:cNvPr id="5" name="Footer Placeholder 4"/>
          <p:cNvSpPr>
            <a:spLocks noGrp="1"/>
          </p:cNvSpPr>
          <p:nvPr>
            <p:ph type="ftr" sz="quarter" idx="12"/>
          </p:nvPr>
        </p:nvSpPr>
        <p:spPr/>
        <p:txBody>
          <a:bodyPr/>
          <a:lstStyle/>
          <a:p>
            <a:endParaRPr lang="en-US"/>
          </a:p>
        </p:txBody>
      </p:sp>
      <p:pic>
        <p:nvPicPr>
          <p:cNvPr id="8" name="Picture 2" descr="http://www.feelsci.org/data/file/webgine/576466496_23223677_12.jpg"/>
          <p:cNvPicPr>
            <a:picLocks noChangeAspect="1" noChangeArrowheads="1"/>
          </p:cNvPicPr>
          <p:nvPr/>
        </p:nvPicPr>
        <p:blipFill>
          <a:blip r:embed="rId2" cstate="print"/>
          <a:srcRect/>
          <a:stretch>
            <a:fillRect/>
          </a:stretch>
        </p:blipFill>
        <p:spPr bwMode="auto">
          <a:xfrm>
            <a:off x="323850" y="1224971"/>
            <a:ext cx="1805681" cy="2340698"/>
          </a:xfrm>
          <a:prstGeom prst="rect">
            <a:avLst/>
          </a:prstGeom>
          <a:ln w="19050">
            <a:solidFill>
              <a:schemeClr val="tx1"/>
            </a:solidFill>
          </a:ln>
          <a:effectLst/>
        </p:spPr>
      </p:pic>
      <p:pic>
        <p:nvPicPr>
          <p:cNvPr id="9" name="Picture 5"/>
          <p:cNvPicPr>
            <a:picLocks noChangeAspect="1" noChangeArrowheads="1"/>
          </p:cNvPicPr>
          <p:nvPr/>
        </p:nvPicPr>
        <p:blipFill>
          <a:blip r:embed="rId3" cstate="print"/>
          <a:srcRect/>
          <a:stretch>
            <a:fillRect/>
          </a:stretch>
        </p:blipFill>
        <p:spPr bwMode="auto">
          <a:xfrm>
            <a:off x="814484" y="3184694"/>
            <a:ext cx="1839577" cy="2358856"/>
          </a:xfrm>
          <a:prstGeom prst="rect">
            <a:avLst/>
          </a:prstGeom>
          <a:ln w="19050">
            <a:solidFill>
              <a:schemeClr val="tx1"/>
            </a:solidFill>
          </a:ln>
          <a:effectLst/>
        </p:spPr>
      </p:pic>
      <p:sp>
        <p:nvSpPr>
          <p:cNvPr id="12"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6</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63011" y="1050121"/>
            <a:ext cx="5760203" cy="5259388"/>
          </a:xfrm>
        </p:spPr>
        <p:txBody>
          <a:bodyPr>
            <a:noAutofit/>
          </a:bodyPr>
          <a:lstStyle/>
          <a:p>
            <a:pPr marL="223838" indent="-223838">
              <a:spcBef>
                <a:spcPts val="0"/>
              </a:spcBef>
              <a:spcAft>
                <a:spcPts val="0"/>
              </a:spcAft>
              <a:buFont typeface="Wingdings" pitchFamily="2" charset="2"/>
              <a:buChar char="§"/>
            </a:pPr>
            <a:r>
              <a:rPr lang="en-US" sz="2000" dirty="0" smtClean="0">
                <a:solidFill>
                  <a:schemeClr val="tx1"/>
                </a:solidFill>
                <a:latin typeface="Arial" pitchFamily="34" charset="0"/>
              </a:rPr>
              <a:t>BER, through workshops, developed a roadmap for </a:t>
            </a:r>
            <a:r>
              <a:rPr lang="en-US" sz="2000" dirty="0" err="1" smtClean="0">
                <a:solidFill>
                  <a:schemeClr val="tx1"/>
                </a:solidFill>
                <a:latin typeface="Arial" pitchFamily="34" charset="0"/>
              </a:rPr>
              <a:t>bioenergy</a:t>
            </a:r>
            <a:r>
              <a:rPr lang="en-US" sz="2000" dirty="0" smtClean="0">
                <a:solidFill>
                  <a:schemeClr val="tx1"/>
                </a:solidFill>
                <a:latin typeface="Arial" pitchFamily="34" charset="0"/>
              </a:rPr>
              <a:t> research</a:t>
            </a:r>
            <a:r>
              <a:rPr lang="en-US" sz="1800" b="1" dirty="0" smtClean="0">
                <a:solidFill>
                  <a:schemeClr val="tx1"/>
                </a:solidFill>
                <a:latin typeface="Arial" pitchFamily="34" charset="0"/>
              </a:rPr>
              <a:t>:</a:t>
            </a:r>
          </a:p>
          <a:p>
            <a:pPr marL="461963" lvl="1" indent="-236538">
              <a:spcBef>
                <a:spcPts val="0"/>
              </a:spcBef>
              <a:spcAft>
                <a:spcPts val="0"/>
              </a:spcAft>
            </a:pPr>
            <a:r>
              <a:rPr lang="en-US" sz="1800" dirty="0" smtClean="0">
                <a:solidFill>
                  <a:schemeClr val="tx1"/>
                </a:solidFill>
                <a:latin typeface="Arial" pitchFamily="34" charset="0"/>
              </a:rPr>
              <a:t>Science breakthroughs were needed to overcome barriers to cost-effective cellulosic </a:t>
            </a:r>
            <a:r>
              <a:rPr lang="en-US" sz="1800" dirty="0" err="1" smtClean="0">
                <a:solidFill>
                  <a:schemeClr val="tx1"/>
                </a:solidFill>
                <a:latin typeface="Arial" pitchFamily="34" charset="0"/>
              </a:rPr>
              <a:t>biofuels</a:t>
            </a:r>
            <a:r>
              <a:rPr lang="en-US" sz="1800" dirty="0" smtClean="0">
                <a:solidFill>
                  <a:schemeClr val="tx1"/>
                </a:solidFill>
                <a:latin typeface="Arial" pitchFamily="34" charset="0"/>
              </a:rPr>
              <a:t> –incremental improvements in existing technologies were insufficient.</a:t>
            </a:r>
          </a:p>
          <a:p>
            <a:pPr marL="461963" lvl="1" indent="-236538">
              <a:spcBef>
                <a:spcPts val="0"/>
              </a:spcBef>
              <a:spcAft>
                <a:spcPts val="0"/>
              </a:spcAft>
              <a:buNone/>
            </a:pPr>
            <a:endParaRPr lang="en-US" sz="1800" dirty="0" smtClean="0">
              <a:solidFill>
                <a:schemeClr val="tx1"/>
              </a:solidFill>
              <a:latin typeface="Arial" pitchFamily="34" charset="0"/>
            </a:endParaRPr>
          </a:p>
          <a:p>
            <a:pPr marL="225425" indent="-225425">
              <a:spcBef>
                <a:spcPts val="0"/>
              </a:spcBef>
              <a:spcAft>
                <a:spcPts val="0"/>
              </a:spcAft>
              <a:buFont typeface="Wingdings" pitchFamily="2" charset="2"/>
              <a:buChar char="§"/>
            </a:pPr>
            <a:r>
              <a:rPr lang="en-US" sz="2000" dirty="0" smtClean="0">
                <a:solidFill>
                  <a:schemeClr val="tx1"/>
                </a:solidFill>
                <a:latin typeface="Arial" pitchFamily="34" charset="0"/>
              </a:rPr>
              <a:t>Broader context:</a:t>
            </a:r>
          </a:p>
          <a:p>
            <a:pPr marL="461963" lvl="1" indent="-225425">
              <a:spcBef>
                <a:spcPts val="0"/>
              </a:spcBef>
              <a:spcAft>
                <a:spcPts val="0"/>
              </a:spcAft>
            </a:pPr>
            <a:r>
              <a:rPr lang="en-US" sz="1800" dirty="0" smtClean="0">
                <a:solidFill>
                  <a:schemeClr val="tx1"/>
                </a:solidFill>
                <a:latin typeface="Arial" pitchFamily="34" charset="0"/>
              </a:rPr>
              <a:t>Energy: Near-doubling of gasoline prices between 2000 and 2006 and dependence on foreign petroleum stimulated renewed interest in alternative energy.</a:t>
            </a:r>
          </a:p>
          <a:p>
            <a:pPr marL="461963" lvl="1" indent="-225425">
              <a:spcBef>
                <a:spcPts val="0"/>
              </a:spcBef>
              <a:spcAft>
                <a:spcPts val="0"/>
              </a:spcAft>
            </a:pPr>
            <a:r>
              <a:rPr lang="en-US" sz="1800" dirty="0" smtClean="0">
                <a:solidFill>
                  <a:schemeClr val="tx1"/>
                </a:solidFill>
                <a:latin typeface="Arial" pitchFamily="34" charset="0"/>
              </a:rPr>
              <a:t>Climate: Concern about climate change was growing.</a:t>
            </a:r>
          </a:p>
          <a:p>
            <a:pPr marL="461963" lvl="1" indent="-225425">
              <a:spcBef>
                <a:spcPts val="0"/>
              </a:spcBef>
              <a:spcAft>
                <a:spcPts val="0"/>
              </a:spcAft>
            </a:pPr>
            <a:r>
              <a:rPr lang="en-US" sz="1800" dirty="0" smtClean="0">
                <a:solidFill>
                  <a:schemeClr val="tx1"/>
                </a:solidFill>
                <a:latin typeface="Arial" pitchFamily="34" charset="0"/>
              </a:rPr>
              <a:t>Policy: Administration at the time favored “scientific/ technological” approaches rather than “policy” approaches to curbing carbon emissions.</a:t>
            </a:r>
          </a:p>
          <a:p>
            <a:pPr marL="461963" lvl="1" indent="-225425">
              <a:spcBef>
                <a:spcPts val="0"/>
              </a:spcBef>
              <a:spcAft>
                <a:spcPts val="0"/>
              </a:spcAft>
            </a:pPr>
            <a:endParaRPr lang="en-US" sz="1800" dirty="0" smtClean="0">
              <a:solidFill>
                <a:schemeClr val="tx1"/>
              </a:solidFill>
              <a:latin typeface="Arial" pitchFamily="34" charset="0"/>
            </a:endParaRPr>
          </a:p>
        </p:txBody>
      </p:sp>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smtClean="0">
                <a:latin typeface="Arial" pitchFamily="34" charset="0"/>
              </a:rPr>
              <a:t>Other Influences Suggesting a </a:t>
            </a:r>
            <a:r>
              <a:rPr lang="en-US" sz="2400" dirty="0">
                <a:latin typeface="Arial" pitchFamily="34" charset="0"/>
              </a:rPr>
              <a:t>New Approach, c. 2006</a:t>
            </a:r>
          </a:p>
        </p:txBody>
      </p:sp>
      <p:sp>
        <p:nvSpPr>
          <p:cNvPr id="5" name="Footer Placeholder 4"/>
          <p:cNvSpPr>
            <a:spLocks noGrp="1"/>
          </p:cNvSpPr>
          <p:nvPr>
            <p:ph type="ftr" sz="quarter" idx="12"/>
          </p:nvPr>
        </p:nvSpPr>
        <p:spPr/>
        <p:txBody>
          <a:bodyPr/>
          <a:lstStyle/>
          <a:p>
            <a:endParaRPr lang="en-US"/>
          </a:p>
        </p:txBody>
      </p:sp>
      <p:sp>
        <p:nvSpPr>
          <p:cNvPr id="13"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7</a:t>
            </a:fld>
            <a:endParaRPr lang="en-US" sz="1000" dirty="0" smtClean="0">
              <a:solidFill>
                <a:schemeClr val="tx1"/>
              </a:solidFill>
              <a:latin typeface="Arial" charset="0"/>
              <a:cs typeface="Arial" charset="0"/>
            </a:endParaRPr>
          </a:p>
        </p:txBody>
      </p:sp>
      <p:pic>
        <p:nvPicPr>
          <p:cNvPr id="15" name="Picture 2"/>
          <p:cNvPicPr>
            <a:picLocks noChangeAspect="1" noChangeArrowheads="1"/>
          </p:cNvPicPr>
          <p:nvPr/>
        </p:nvPicPr>
        <p:blipFill>
          <a:blip r:embed="rId2" cstate="print"/>
          <a:srcRect/>
          <a:stretch>
            <a:fillRect/>
          </a:stretch>
        </p:blipFill>
        <p:spPr bwMode="auto">
          <a:xfrm>
            <a:off x="357797" y="951096"/>
            <a:ext cx="1966811" cy="2561652"/>
          </a:xfrm>
          <a:prstGeom prst="rect">
            <a:avLst/>
          </a:prstGeom>
          <a:ln w="19050">
            <a:solidFill>
              <a:schemeClr val="tx1"/>
            </a:solidFill>
          </a:ln>
          <a:effectLst/>
        </p:spPr>
      </p:pic>
      <p:pic>
        <p:nvPicPr>
          <p:cNvPr id="14" name="Picture 3"/>
          <p:cNvPicPr>
            <a:picLocks noChangeAspect="1" noChangeArrowheads="1"/>
          </p:cNvPicPr>
          <p:nvPr/>
        </p:nvPicPr>
        <p:blipFill>
          <a:blip r:embed="rId3" cstate="print"/>
          <a:srcRect/>
          <a:stretch>
            <a:fillRect/>
          </a:stretch>
        </p:blipFill>
        <p:spPr bwMode="auto">
          <a:xfrm>
            <a:off x="577203" y="3245669"/>
            <a:ext cx="1967217" cy="2532870"/>
          </a:xfrm>
          <a:prstGeom prst="rect">
            <a:avLst/>
          </a:prstGeom>
          <a:ln w="19050">
            <a:solidFill>
              <a:schemeClr val="tx1"/>
            </a:solidFill>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2149" y="866775"/>
            <a:ext cx="7299702" cy="5259388"/>
          </a:xfrm>
        </p:spPr>
        <p:txBody>
          <a:bodyPr>
            <a:noAutofit/>
          </a:bodyPr>
          <a:lstStyle/>
          <a:p>
            <a:pPr marL="0" indent="0">
              <a:spcBef>
                <a:spcPts val="0"/>
              </a:spcBef>
              <a:spcAft>
                <a:spcPts val="1200"/>
              </a:spcAft>
              <a:buNone/>
            </a:pPr>
            <a:r>
              <a:rPr lang="en-US" sz="2000" dirty="0" smtClean="0">
                <a:solidFill>
                  <a:schemeClr val="tx1"/>
                </a:solidFill>
                <a:latin typeface="Arial" pitchFamily="34" charset="0"/>
              </a:rPr>
              <a:t>Based on the NRC reports and the BER workshops, SC proposed two BRCs at $25M/year each for an initial 5 years.</a:t>
            </a:r>
          </a:p>
          <a:p>
            <a:pPr marL="463550" lvl="1" indent="-231775">
              <a:spcBef>
                <a:spcPts val="0"/>
              </a:spcBef>
              <a:spcAft>
                <a:spcPts val="600"/>
              </a:spcAft>
              <a:buFont typeface="Wingdings" pitchFamily="2" charset="2"/>
              <a:buChar char="§"/>
            </a:pPr>
            <a:r>
              <a:rPr lang="en-US" sz="1800" dirty="0" smtClean="0">
                <a:solidFill>
                  <a:schemeClr val="tx1"/>
                </a:solidFill>
                <a:latin typeface="Arial" pitchFamily="34" charset="0"/>
              </a:rPr>
              <a:t>Multidisciplinary and multi-institutional; partnering encouraged</a:t>
            </a:r>
          </a:p>
          <a:p>
            <a:pPr marL="463550" lvl="1" indent="-231775">
              <a:spcBef>
                <a:spcPts val="0"/>
              </a:spcBef>
              <a:spcAft>
                <a:spcPts val="600"/>
              </a:spcAft>
              <a:buFont typeface="Wingdings" pitchFamily="2" charset="2"/>
              <a:buChar char="§"/>
            </a:pPr>
            <a:r>
              <a:rPr lang="en-US" sz="1800" dirty="0" smtClean="0">
                <a:solidFill>
                  <a:schemeClr val="tx1"/>
                </a:solidFill>
                <a:latin typeface="Arial" pitchFamily="34" charset="0"/>
              </a:rPr>
              <a:t>Basic research is goal-oriented—new knowledge to support cost-effective production of cellulosic </a:t>
            </a:r>
            <a:r>
              <a:rPr lang="en-US" sz="1800" dirty="0" err="1" smtClean="0">
                <a:solidFill>
                  <a:schemeClr val="tx1"/>
                </a:solidFill>
                <a:latin typeface="Arial" pitchFamily="34" charset="0"/>
              </a:rPr>
              <a:t>biofuels</a:t>
            </a:r>
            <a:endParaRPr lang="en-US" sz="1800" dirty="0" smtClean="0">
              <a:solidFill>
                <a:schemeClr val="tx1"/>
              </a:solidFill>
              <a:latin typeface="Arial" pitchFamily="34" charset="0"/>
            </a:endParaRPr>
          </a:p>
          <a:p>
            <a:pPr marL="463550" lvl="1" indent="-231775">
              <a:spcBef>
                <a:spcPts val="0"/>
              </a:spcBef>
              <a:spcAft>
                <a:spcPts val="600"/>
              </a:spcAft>
              <a:buFont typeface="Wingdings" pitchFamily="2" charset="2"/>
              <a:buChar char="§"/>
            </a:pPr>
            <a:r>
              <a:rPr lang="en-US" sz="1800" dirty="0" smtClean="0">
                <a:solidFill>
                  <a:schemeClr val="tx1"/>
                </a:solidFill>
                <a:latin typeface="Arial" pitchFamily="34" charset="0"/>
              </a:rPr>
              <a:t>Researchers work in an integrated, coordinated team under strong management</a:t>
            </a:r>
          </a:p>
          <a:p>
            <a:pPr marL="463550" lvl="1" indent="-231775">
              <a:spcBef>
                <a:spcPts val="0"/>
              </a:spcBef>
              <a:spcAft>
                <a:spcPts val="600"/>
              </a:spcAft>
              <a:buFont typeface="Wingdings" pitchFamily="2" charset="2"/>
              <a:buChar char="§"/>
            </a:pPr>
            <a:r>
              <a:rPr lang="en-US" sz="1800" dirty="0" smtClean="0">
                <a:solidFill>
                  <a:schemeClr val="tx1"/>
                </a:solidFill>
                <a:latin typeface="Arial" pitchFamily="34" charset="0"/>
              </a:rPr>
              <a:t>Management has flexibility to shift research directions as needed</a:t>
            </a:r>
          </a:p>
          <a:p>
            <a:pPr marL="463550" lvl="1" indent="-231775">
              <a:spcBef>
                <a:spcPts val="0"/>
              </a:spcBef>
              <a:spcAft>
                <a:spcPts val="600"/>
              </a:spcAft>
              <a:buFont typeface="Wingdings" pitchFamily="2" charset="2"/>
              <a:buChar char="§"/>
            </a:pPr>
            <a:r>
              <a:rPr lang="en-US" sz="1800" dirty="0" smtClean="0">
                <a:solidFill>
                  <a:schemeClr val="tx1"/>
                </a:solidFill>
                <a:latin typeface="Arial" pitchFamily="34" charset="0"/>
              </a:rPr>
              <a:t>Why $25M? Large enough to do the job; small enough to resist fragmentation.  About the size of a biotech startup.</a:t>
            </a:r>
          </a:p>
          <a:p>
            <a:pPr marL="463550" lvl="1" indent="-231775">
              <a:spcBef>
                <a:spcPts val="0"/>
              </a:spcBef>
              <a:spcAft>
                <a:spcPts val="600"/>
              </a:spcAft>
              <a:buFont typeface="Wingdings" pitchFamily="2" charset="2"/>
              <a:buChar char="§"/>
            </a:pPr>
            <a:endParaRPr lang="en-US" sz="2000" dirty="0" smtClean="0">
              <a:solidFill>
                <a:schemeClr val="tx1"/>
              </a:solidFill>
              <a:latin typeface="Arial" pitchFamily="34" charset="0"/>
            </a:endParaRPr>
          </a:p>
          <a:p>
            <a:pPr marL="0" lvl="1" indent="0">
              <a:buNone/>
            </a:pPr>
            <a:r>
              <a:rPr lang="en-US" sz="2000" dirty="0" smtClean="0">
                <a:solidFill>
                  <a:schemeClr val="tx1"/>
                </a:solidFill>
                <a:latin typeface="Arial" pitchFamily="34" charset="0"/>
              </a:rPr>
              <a:t>Three* BRCs competitively selected and launched Sept. 2007.</a:t>
            </a:r>
          </a:p>
          <a:p>
            <a:pPr marL="0" lvl="1" indent="0">
              <a:buNone/>
            </a:pPr>
            <a:endParaRPr lang="en-US" sz="2000" dirty="0" smtClean="0">
              <a:solidFill>
                <a:schemeClr val="tx1"/>
              </a:solidFill>
              <a:latin typeface="Arial" pitchFamily="34" charset="0"/>
            </a:endParaRPr>
          </a:p>
          <a:p>
            <a:pPr marL="0" lvl="1" indent="0">
              <a:buNone/>
            </a:pPr>
            <a:r>
              <a:rPr lang="en-US" sz="2000" dirty="0" smtClean="0">
                <a:solidFill>
                  <a:schemeClr val="tx1"/>
                </a:solidFill>
                <a:latin typeface="Arial" pitchFamily="34" charset="0"/>
              </a:rPr>
              <a:t>*</a:t>
            </a:r>
            <a:r>
              <a:rPr lang="en-US" sz="1400" dirty="0" smtClean="0">
                <a:solidFill>
                  <a:schemeClr val="tx1"/>
                </a:solidFill>
                <a:latin typeface="Arial" pitchFamily="34" charset="0"/>
              </a:rPr>
              <a:t>Administration increased the number from 2 to 3</a:t>
            </a:r>
            <a:endParaRPr lang="en-US" sz="2000" dirty="0" smtClean="0">
              <a:solidFill>
                <a:schemeClr val="tx1"/>
              </a:solidFill>
              <a:latin typeface="Arial" pitchFamily="34" charset="0"/>
            </a:endParaRPr>
          </a:p>
        </p:txBody>
      </p:sp>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a:latin typeface="Arial" pitchFamily="34" charset="0"/>
              </a:rPr>
              <a:t>Initiation of the BRCs</a:t>
            </a:r>
          </a:p>
        </p:txBody>
      </p:sp>
      <p:sp>
        <p:nvSpPr>
          <p:cNvPr id="5" name="Footer Placeholder 4"/>
          <p:cNvSpPr>
            <a:spLocks noGrp="1"/>
          </p:cNvSpPr>
          <p:nvPr>
            <p:ph type="ftr" sz="quarter" idx="12"/>
          </p:nvPr>
        </p:nvSpPr>
        <p:spPr/>
        <p:txBody>
          <a:bodyPr/>
          <a:lstStyle/>
          <a:p>
            <a:endParaRPr lang="en-US"/>
          </a:p>
        </p:txBody>
      </p:sp>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8</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RC Updated Partner Map -Feb09-crop.jpg"/>
          <p:cNvPicPr>
            <a:picLocks noGrp="1" noChangeAspect="1"/>
          </p:cNvPicPr>
          <p:nvPr>
            <p:ph idx="1"/>
          </p:nvPr>
        </p:nvPicPr>
        <p:blipFill>
          <a:blip r:embed="rId2" cstate="print"/>
          <a:srcRect t="900"/>
          <a:stretch>
            <a:fillRect/>
          </a:stretch>
        </p:blipFill>
        <p:spPr>
          <a:xfrm>
            <a:off x="333214" y="802420"/>
            <a:ext cx="8019971" cy="6133070"/>
          </a:xfrm>
        </p:spPr>
      </p:pic>
      <p:sp>
        <p:nvSpPr>
          <p:cNvPr id="6" name="Title 5"/>
          <p:cNvSpPr>
            <a:spLocks noGrp="1"/>
          </p:cNvSpPr>
          <p:nvPr>
            <p:ph type="title"/>
          </p:nvPr>
        </p:nvSpPr>
        <p:spPr/>
        <p:txBody>
          <a:bodyPr/>
          <a:lstStyle/>
          <a:p>
            <a:r>
              <a:rPr lang="en-US" sz="2400" dirty="0" err="1" smtClean="0">
                <a:latin typeface="Arial" pitchFamily="34" charset="0"/>
              </a:rPr>
              <a:t>Bioenergy</a:t>
            </a:r>
            <a:r>
              <a:rPr lang="en-US" sz="2400" dirty="0" smtClean="0">
                <a:latin typeface="Arial" pitchFamily="34" charset="0"/>
              </a:rPr>
              <a:t> Research Centers Investment Map</a:t>
            </a:r>
            <a:endParaRPr lang="en-US" sz="2400" dirty="0">
              <a:latin typeface="Arial" pitchFamily="34" charset="0"/>
            </a:endParaRPr>
          </a:p>
        </p:txBody>
      </p:sp>
      <p:sp>
        <p:nvSpPr>
          <p:cNvPr id="5" name="Oval 4"/>
          <p:cNvSpPr/>
          <p:nvPr/>
        </p:nvSpPr>
        <p:spPr>
          <a:xfrm>
            <a:off x="1146875" y="813661"/>
            <a:ext cx="1735810" cy="387458"/>
          </a:xfrm>
          <a:prstGeom prst="ellipse">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36190" y="741336"/>
            <a:ext cx="2797444" cy="387458"/>
          </a:xfrm>
          <a:prstGeom prst="ellipse">
            <a:avLst/>
          </a:prstGeom>
          <a:noFill/>
          <a:ln w="28575">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370521" y="4915547"/>
            <a:ext cx="1914042" cy="387458"/>
          </a:xfrm>
          <a:prstGeom prst="ellipse">
            <a:avLst/>
          </a:prstGeom>
          <a:noFill/>
          <a:ln w="28575">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9</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1_Office Theme 5">
      <a:dk1>
        <a:srgbClr val="4D4D4D"/>
      </a:dk1>
      <a:lt1>
        <a:srgbClr val="FFFFFF"/>
      </a:lt1>
      <a:dk2>
        <a:srgbClr val="1F497D"/>
      </a:dk2>
      <a:lt2>
        <a:srgbClr val="EEECE1"/>
      </a:lt2>
      <a:accent1>
        <a:srgbClr val="FFCC00"/>
      </a:accent1>
      <a:accent2>
        <a:srgbClr val="4F81BD"/>
      </a:accent2>
      <a:accent3>
        <a:srgbClr val="FFFFFF"/>
      </a:accent3>
      <a:accent4>
        <a:srgbClr val="404040"/>
      </a:accent4>
      <a:accent5>
        <a:srgbClr val="FFE2AA"/>
      </a:accent5>
      <a:accent6>
        <a:srgbClr val="4774AB"/>
      </a:accent6>
      <a:hlink>
        <a:srgbClr val="1F497D"/>
      </a:hlink>
      <a:folHlink>
        <a:srgbClr val="5F5F5F"/>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800" b="0"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chemeClr val="bg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800" b="0" i="0" u="none" strike="noStrike" cap="none" normalizeH="0" baseline="0" smtClean="0">
            <a:ln>
              <a:noFill/>
            </a:ln>
            <a:solidFill>
              <a:schemeClr val="tx2"/>
            </a:solidFill>
            <a:effectLst/>
            <a:latin typeface="Calibri"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2">
        <a:dk1>
          <a:srgbClr val="4D4D4D"/>
        </a:dk1>
        <a:lt1>
          <a:srgbClr val="FFFFFF"/>
        </a:lt1>
        <a:dk2>
          <a:srgbClr val="1F497D"/>
        </a:dk2>
        <a:lt2>
          <a:srgbClr val="EEECE1"/>
        </a:lt2>
        <a:accent1>
          <a:srgbClr val="4F81BD"/>
        </a:accent1>
        <a:accent2>
          <a:srgbClr val="FF9900"/>
        </a:accent2>
        <a:accent3>
          <a:srgbClr val="FFFFFF"/>
        </a:accent3>
        <a:accent4>
          <a:srgbClr val="404040"/>
        </a:accent4>
        <a:accent5>
          <a:srgbClr val="B2C1DB"/>
        </a:accent5>
        <a:accent6>
          <a:srgbClr val="E78A00"/>
        </a:accent6>
        <a:hlink>
          <a:srgbClr val="99CCFF"/>
        </a:hlink>
        <a:folHlink>
          <a:srgbClr val="5F5F5F"/>
        </a:folHlink>
      </a:clrScheme>
      <a:clrMap bg1="lt1" tx1="dk1" bg2="lt2" tx2="dk2" accent1="accent1" accent2="accent2" accent3="accent3" accent4="accent4" accent5="accent5" accent6="accent6" hlink="hlink" folHlink="folHlink"/>
    </a:extraClrScheme>
    <a:extraClrScheme>
      <a:clrScheme name="1_Office Theme 3">
        <a:dk1>
          <a:srgbClr val="4D4D4D"/>
        </a:dk1>
        <a:lt1>
          <a:srgbClr val="FFFFFF"/>
        </a:lt1>
        <a:dk2>
          <a:srgbClr val="1F497D"/>
        </a:dk2>
        <a:lt2>
          <a:srgbClr val="EEECE1"/>
        </a:lt2>
        <a:accent1>
          <a:srgbClr val="4F81BD"/>
        </a:accent1>
        <a:accent2>
          <a:srgbClr val="4F81BD"/>
        </a:accent2>
        <a:accent3>
          <a:srgbClr val="FFFFFF"/>
        </a:accent3>
        <a:accent4>
          <a:srgbClr val="404040"/>
        </a:accent4>
        <a:accent5>
          <a:srgbClr val="B2C1DB"/>
        </a:accent5>
        <a:accent6>
          <a:srgbClr val="4774AB"/>
        </a:accent6>
        <a:hlink>
          <a:srgbClr val="1F497D"/>
        </a:hlink>
        <a:folHlink>
          <a:srgbClr val="5F5F5F"/>
        </a:folHlink>
      </a:clrScheme>
      <a:clrMap bg1="lt1" tx1="dk1" bg2="lt2" tx2="dk2" accent1="accent1" accent2="accent2" accent3="accent3" accent4="accent4" accent5="accent5" accent6="accent6" hlink="hlink" folHlink="folHlink"/>
    </a:extraClrScheme>
    <a:extraClrScheme>
      <a:clrScheme name="1_Office Theme 4">
        <a:dk1>
          <a:srgbClr val="4D4D4D"/>
        </a:dk1>
        <a:lt1>
          <a:srgbClr val="FFFFFF"/>
        </a:lt1>
        <a:dk2>
          <a:srgbClr val="1F497D"/>
        </a:dk2>
        <a:lt2>
          <a:srgbClr val="EEECE1"/>
        </a:lt2>
        <a:accent1>
          <a:srgbClr val="4F81BD"/>
        </a:accent1>
        <a:accent2>
          <a:srgbClr val="FFCC00"/>
        </a:accent2>
        <a:accent3>
          <a:srgbClr val="FFFFFF"/>
        </a:accent3>
        <a:accent4>
          <a:srgbClr val="404040"/>
        </a:accent4>
        <a:accent5>
          <a:srgbClr val="B2C1DB"/>
        </a:accent5>
        <a:accent6>
          <a:srgbClr val="E7B900"/>
        </a:accent6>
        <a:hlink>
          <a:srgbClr val="1F497D"/>
        </a:hlink>
        <a:folHlink>
          <a:srgbClr val="5F5F5F"/>
        </a:folHlink>
      </a:clrScheme>
      <a:clrMap bg1="lt1" tx1="dk1" bg2="lt2" tx2="dk2" accent1="accent1" accent2="accent2" accent3="accent3" accent4="accent4" accent5="accent5" accent6="accent6" hlink="hlink" folHlink="folHlink"/>
    </a:extraClrScheme>
    <a:extraClrScheme>
      <a:clrScheme name="1_Office Theme 5">
        <a:dk1>
          <a:srgbClr val="4D4D4D"/>
        </a:dk1>
        <a:lt1>
          <a:srgbClr val="FFFFFF"/>
        </a:lt1>
        <a:dk2>
          <a:srgbClr val="1F497D"/>
        </a:dk2>
        <a:lt2>
          <a:srgbClr val="EEECE1"/>
        </a:lt2>
        <a:accent1>
          <a:srgbClr val="FFCC00"/>
        </a:accent1>
        <a:accent2>
          <a:srgbClr val="4F81BD"/>
        </a:accent2>
        <a:accent3>
          <a:srgbClr val="FFFFFF"/>
        </a:accent3>
        <a:accent4>
          <a:srgbClr val="404040"/>
        </a:accent4>
        <a:accent5>
          <a:srgbClr val="FFE2AA"/>
        </a:accent5>
        <a:accent6>
          <a:srgbClr val="4774AB"/>
        </a:accent6>
        <a:hlink>
          <a:srgbClr val="1F497D"/>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Slides">
  <a:themeElements>
    <a:clrScheme name="ARPA-E_Summit01">
      <a:dk1>
        <a:srgbClr val="000000"/>
      </a:dk1>
      <a:lt1>
        <a:srgbClr val="FFFFFF"/>
      </a:lt1>
      <a:dk2>
        <a:srgbClr val="000000"/>
      </a:dk2>
      <a:lt2>
        <a:srgbClr val="808080"/>
      </a:lt2>
      <a:accent1>
        <a:srgbClr val="1F497D"/>
      </a:accent1>
      <a:accent2>
        <a:srgbClr val="404040"/>
      </a:accent2>
      <a:accent3>
        <a:srgbClr val="3394F2"/>
      </a:accent3>
      <a:accent4>
        <a:srgbClr val="969696"/>
      </a:accent4>
      <a:accent5>
        <a:srgbClr val="9F3737"/>
      </a:accent5>
      <a:accent6>
        <a:srgbClr val="F5F38D"/>
      </a:accent6>
      <a:hlink>
        <a:srgbClr val="3394F2"/>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Slides">
  <a:themeElements>
    <a:clrScheme name="ARPA-E_Summit01">
      <a:dk1>
        <a:srgbClr val="000000"/>
      </a:dk1>
      <a:lt1>
        <a:srgbClr val="FFFFFF"/>
      </a:lt1>
      <a:dk2>
        <a:srgbClr val="000000"/>
      </a:dk2>
      <a:lt2>
        <a:srgbClr val="808080"/>
      </a:lt2>
      <a:accent1>
        <a:srgbClr val="1F497D"/>
      </a:accent1>
      <a:accent2>
        <a:srgbClr val="404040"/>
      </a:accent2>
      <a:accent3>
        <a:srgbClr val="3394F2"/>
      </a:accent3>
      <a:accent4>
        <a:srgbClr val="969696"/>
      </a:accent4>
      <a:accent5>
        <a:srgbClr val="9F3737"/>
      </a:accent5>
      <a:accent6>
        <a:srgbClr val="F5F38D"/>
      </a:accent6>
      <a:hlink>
        <a:srgbClr val="3394F2"/>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Slides">
  <a:themeElements>
    <a:clrScheme name="ARPA-E_Summit01">
      <a:dk1>
        <a:srgbClr val="000000"/>
      </a:dk1>
      <a:lt1>
        <a:srgbClr val="FFFFFF"/>
      </a:lt1>
      <a:dk2>
        <a:srgbClr val="000000"/>
      </a:dk2>
      <a:lt2>
        <a:srgbClr val="808080"/>
      </a:lt2>
      <a:accent1>
        <a:srgbClr val="1F497D"/>
      </a:accent1>
      <a:accent2>
        <a:srgbClr val="404040"/>
      </a:accent2>
      <a:accent3>
        <a:srgbClr val="3394F2"/>
      </a:accent3>
      <a:accent4>
        <a:srgbClr val="969696"/>
      </a:accent4>
      <a:accent5>
        <a:srgbClr val="9F3737"/>
      </a:accent5>
      <a:accent6>
        <a:srgbClr val="F5F38D"/>
      </a:accent6>
      <a:hlink>
        <a:srgbClr val="3394F2"/>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ERE_Green">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7.xml><?xml version="1.0" encoding="utf-8"?>
<a:theme xmlns:a="http://schemas.openxmlformats.org/drawingml/2006/main" name="DOE NE Large">
  <a:themeElements>
    <a:clrScheme name="DOE NE La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OE NE Lar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OE NE La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OE NE Lar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OE NE Lar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OE NE Lar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OE NE Lar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OE NE Lar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OE NE Lar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OE NE Lar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OE NE Lar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OE NE Lar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OE NE Lar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OE NE Lar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6_SC_BES_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2570</TotalTime>
  <Words>3248</Words>
  <Application>Microsoft Office PowerPoint</Application>
  <PresentationFormat>On-screen Show (4:3)</PresentationFormat>
  <Paragraphs>399</Paragraphs>
  <Slides>37</Slides>
  <Notes>11</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37</vt:i4>
      </vt:variant>
    </vt:vector>
  </HeadingPairs>
  <TitlesOfParts>
    <vt:vector size="45" baseType="lpstr">
      <vt:lpstr>1_Office Theme</vt:lpstr>
      <vt:lpstr>6_Office Theme</vt:lpstr>
      <vt:lpstr>Blue Slides</vt:lpstr>
      <vt:lpstr>1_Blue Slides</vt:lpstr>
      <vt:lpstr>2_Blue Slides</vt:lpstr>
      <vt:lpstr>EERE_Green</vt:lpstr>
      <vt:lpstr>DOE NE Large</vt:lpstr>
      <vt:lpstr>Image</vt:lpstr>
      <vt:lpstr>DOE’s Energy Innovation Hubs Origins, characteristics, reflections</vt:lpstr>
      <vt:lpstr>DOE and its predecessors</vt:lpstr>
      <vt:lpstr>The DOE Portfolio Today Area map of the FY 2013 budget request to Congress ($27.2B)</vt:lpstr>
      <vt:lpstr>Slide 4</vt:lpstr>
      <vt:lpstr>Slide 5</vt:lpstr>
      <vt:lpstr>Bioenergy Research Centers—Precursors to the Hubs</vt:lpstr>
      <vt:lpstr>Other Influences Suggesting a New Approach, c. 2006</vt:lpstr>
      <vt:lpstr>Initiation of the BRCs</vt:lpstr>
      <vt:lpstr>Bioenergy Research Centers Investment Map</vt:lpstr>
      <vt:lpstr>BRC Outputs First four years</vt:lpstr>
      <vt:lpstr>Slide 11</vt:lpstr>
      <vt:lpstr>“Basic Research Needs” +  “Grand Challenges for Science and the Imagination”</vt:lpstr>
      <vt:lpstr>Energy Frontier Research Centers Blending use-inspired research and grand challenge research</vt:lpstr>
      <vt:lpstr>Slide 14</vt:lpstr>
      <vt:lpstr>Energy Innovation Hubs</vt:lpstr>
      <vt:lpstr>Hubs Management Philosophy</vt:lpstr>
      <vt:lpstr>Energy Innovation Hubs, FY 2010</vt:lpstr>
      <vt:lpstr>Energy Innovation Hubs, FY 2011 and FY 2012</vt:lpstr>
      <vt:lpstr>Slide 19</vt:lpstr>
      <vt:lpstr>Research and Facilities in the Office of Science</vt:lpstr>
      <vt:lpstr>Slide 21</vt:lpstr>
      <vt:lpstr>The Three Existing Hubs</vt:lpstr>
      <vt:lpstr>Fuels from Sunlight Hub</vt:lpstr>
      <vt:lpstr>Slide 24</vt:lpstr>
      <vt:lpstr>Slide 25</vt:lpstr>
      <vt:lpstr>The Nuclear Energy Modeling and Simulation Hub is Building a Virtual Reactor</vt:lpstr>
      <vt:lpstr>The Virtual Reactor</vt:lpstr>
      <vt:lpstr>Addresses Specific Safety  and Operational Issues</vt:lpstr>
      <vt:lpstr>Slide 29</vt:lpstr>
      <vt:lpstr>Energy Efficient Buildings Hub</vt:lpstr>
      <vt:lpstr>Slide 31</vt:lpstr>
      <vt:lpstr>Slide 32</vt:lpstr>
      <vt:lpstr>Reflections</vt:lpstr>
      <vt:lpstr>Slide 34</vt:lpstr>
      <vt:lpstr>Bioenergy Research Centers (2007) Energy Frontier Research Centers (2009) Energy innovation Hubs (2010)</vt:lpstr>
      <vt:lpstr>Hubs Cost Sharing Policy</vt:lpstr>
      <vt:lpstr>Office of Science Organization</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material for Pat’s COSEPUP talk on the  Energy Innovation Hubs program</dc:title>
  <dc:creator>Ben Brown</dc:creator>
  <cp:lastModifiedBy>dehmer</cp:lastModifiedBy>
  <cp:revision>260</cp:revision>
  <dcterms:created xsi:type="dcterms:W3CDTF">2012-08-20T13:28:22Z</dcterms:created>
  <dcterms:modified xsi:type="dcterms:W3CDTF">2012-09-10T14:35:20Z</dcterms:modified>
</cp:coreProperties>
</file>