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sldIdLst>
    <p:sldId id="513" r:id="rId2"/>
    <p:sldId id="293" r:id="rId3"/>
    <p:sldId id="553" r:id="rId4"/>
    <p:sldId id="257" r:id="rId5"/>
    <p:sldId id="398" r:id="rId6"/>
    <p:sldId id="503" r:id="rId7"/>
    <p:sldId id="399" r:id="rId8"/>
    <p:sldId id="400" r:id="rId9"/>
    <p:sldId id="392" r:id="rId10"/>
    <p:sldId id="466" r:id="rId11"/>
    <p:sldId id="292" r:id="rId12"/>
    <p:sldId id="290" r:id="rId13"/>
    <p:sldId id="309" r:id="rId14"/>
    <p:sldId id="556" r:id="rId15"/>
    <p:sldId id="557" r:id="rId16"/>
    <p:sldId id="370" r:id="rId17"/>
    <p:sldId id="514" r:id="rId18"/>
    <p:sldId id="515" r:id="rId19"/>
    <p:sldId id="516" r:id="rId20"/>
    <p:sldId id="517" r:id="rId21"/>
    <p:sldId id="518" r:id="rId22"/>
    <p:sldId id="519" r:id="rId23"/>
    <p:sldId id="520" r:id="rId24"/>
    <p:sldId id="521" r:id="rId25"/>
    <p:sldId id="522" r:id="rId26"/>
    <p:sldId id="523" r:id="rId27"/>
    <p:sldId id="524" r:id="rId28"/>
    <p:sldId id="525" r:id="rId29"/>
    <p:sldId id="554" r:id="rId30"/>
    <p:sldId id="532" r:id="rId31"/>
    <p:sldId id="533" r:id="rId32"/>
    <p:sldId id="534" r:id="rId33"/>
    <p:sldId id="535" r:id="rId34"/>
    <p:sldId id="536" r:id="rId35"/>
    <p:sldId id="537" r:id="rId36"/>
    <p:sldId id="538" r:id="rId37"/>
    <p:sldId id="539" r:id="rId38"/>
    <p:sldId id="540" r:id="rId39"/>
    <p:sldId id="541" r:id="rId40"/>
    <p:sldId id="542" r:id="rId41"/>
    <p:sldId id="543" r:id="rId42"/>
    <p:sldId id="544" r:id="rId43"/>
    <p:sldId id="545" r:id="rId44"/>
    <p:sldId id="546" r:id="rId45"/>
    <p:sldId id="547" r:id="rId46"/>
    <p:sldId id="548" r:id="rId47"/>
    <p:sldId id="549" r:id="rId48"/>
    <p:sldId id="550" r:id="rId49"/>
    <p:sldId id="551" r:id="rId50"/>
    <p:sldId id="552" r:id="rId51"/>
    <p:sldId id="555" r:id="rId52"/>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106636"/>
    <a:srgbClr val="000066"/>
    <a:srgbClr val="663300"/>
    <a:srgbClr val="0066FF"/>
    <a:srgbClr val="FF3300"/>
    <a:srgbClr val="0000FF"/>
    <a:srgbClr val="FFFFCC"/>
    <a:srgbClr val="146737"/>
    <a:srgbClr val="66FF66"/>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33" autoAdjust="0"/>
    <p:restoredTop sz="99139" autoAdjust="0"/>
  </p:normalViewPr>
  <p:slideViewPr>
    <p:cSldViewPr snapToGrid="0" showGuides="1">
      <p:cViewPr varScale="1">
        <p:scale>
          <a:sx n="105" d="100"/>
          <a:sy n="105" d="100"/>
        </p:scale>
        <p:origin x="-252" y="-78"/>
      </p:cViewPr>
      <p:guideLst>
        <p:guide orient="horz" pos="304"/>
        <p:guide pos="2880"/>
      </p:guideLst>
    </p:cSldViewPr>
  </p:slideViewPr>
  <p:notesTextViewPr>
    <p:cViewPr>
      <p:scale>
        <a:sx n="100" d="100"/>
        <a:sy n="100" d="100"/>
      </p:scale>
      <p:origin x="0" y="0"/>
    </p:cViewPr>
  </p:notesTextViewPr>
  <p:sorterViewPr>
    <p:cViewPr>
      <p:scale>
        <a:sx n="70" d="100"/>
        <a:sy n="7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dividan\My%20Documents\Pie%20Chart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pieChart>
        <c:varyColors val="1"/>
        <c:ser>
          <c:idx val="0"/>
          <c:order val="0"/>
          <c:dPt>
            <c:idx val="0"/>
            <c:spPr>
              <a:solidFill>
                <a:srgbClr val="FF0000"/>
              </a:solidFill>
              <a:ln>
                <a:solidFill>
                  <a:sysClr val="windowText" lastClr="000000"/>
                </a:solidFill>
              </a:ln>
            </c:spPr>
          </c:dPt>
          <c:dPt>
            <c:idx val="1"/>
            <c:spPr>
              <a:solidFill>
                <a:srgbClr val="0B21F3"/>
              </a:solidFill>
              <a:ln>
                <a:solidFill>
                  <a:sysClr val="windowText" lastClr="000000"/>
                </a:solidFill>
              </a:ln>
            </c:spPr>
          </c:dPt>
          <c:dPt>
            <c:idx val="2"/>
            <c:spPr>
              <a:solidFill>
                <a:srgbClr val="5960E9"/>
              </a:solidFill>
              <a:ln>
                <a:solidFill>
                  <a:sysClr val="windowText" lastClr="000000"/>
                </a:solidFill>
              </a:ln>
            </c:spPr>
          </c:dPt>
          <c:dPt>
            <c:idx val="3"/>
            <c:spPr>
              <a:solidFill>
                <a:srgbClr val="9490E2"/>
              </a:solidFill>
              <a:ln>
                <a:solidFill>
                  <a:sysClr val="windowText" lastClr="000000"/>
                </a:solidFill>
              </a:ln>
            </c:spPr>
          </c:dPt>
          <c:dPt>
            <c:idx val="4"/>
            <c:spPr>
              <a:solidFill>
                <a:schemeClr val="tx1">
                  <a:lumMod val="50000"/>
                  <a:lumOff val="50000"/>
                </a:schemeClr>
              </a:solidFill>
              <a:ln>
                <a:solidFill>
                  <a:sysClr val="windowText" lastClr="000000"/>
                </a:solidFill>
              </a:ln>
            </c:spPr>
          </c:dPt>
          <c:cat>
            <c:strRef>
              <c:f>Sheet1!$H$136:$H$140</c:f>
              <c:strCache>
                <c:ptCount val="5"/>
                <c:pt idx="0">
                  <c:v>Research</c:v>
                </c:pt>
                <c:pt idx="1">
                  <c:v>Facility Operations</c:v>
                </c:pt>
                <c:pt idx="2">
                  <c:v>Facility Construction</c:v>
                </c:pt>
                <c:pt idx="3">
                  <c:v>Major Items of Equipment</c:v>
                </c:pt>
                <c:pt idx="4">
                  <c:v>All Other</c:v>
                </c:pt>
              </c:strCache>
            </c:strRef>
          </c:cat>
          <c:val>
            <c:numRef>
              <c:f>Sheet1!$I$136:$I$140</c:f>
              <c:numCache>
                <c:formatCode>_("$"* #,##0_);_("$"* \(#,##0\);_("$"* "-"??_);_(@_)</c:formatCode>
                <c:ptCount val="5"/>
                <c:pt idx="0">
                  <c:v>2183513</c:v>
                </c:pt>
                <c:pt idx="1">
                  <c:v>1825836</c:v>
                </c:pt>
                <c:pt idx="2">
                  <c:v>321955</c:v>
                </c:pt>
                <c:pt idx="3">
                  <c:v>258870</c:v>
                </c:pt>
                <c:pt idx="4">
                  <c:v>429826</c:v>
                </c:pt>
              </c:numCache>
            </c:numRef>
          </c:val>
        </c:ser>
        <c:firstSliceAng val="0"/>
      </c:pieChart>
    </c:plotArea>
    <c:plotVisOnly val="1"/>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0869" cy="464980"/>
          </a:xfrm>
          <a:prstGeom prst="rect">
            <a:avLst/>
          </a:prstGeom>
        </p:spPr>
        <p:txBody>
          <a:bodyPr vert="horz" lIns="92419" tIns="46210" rIns="92419" bIns="4621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5579" y="0"/>
            <a:ext cx="2970869" cy="464980"/>
          </a:xfrm>
          <a:prstGeom prst="rect">
            <a:avLst/>
          </a:prstGeom>
        </p:spPr>
        <p:txBody>
          <a:bodyPr vert="horz" lIns="92419" tIns="46210" rIns="92419" bIns="46210"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6/29/2011</a:t>
            </a:fld>
            <a:endParaRPr lang="en-US"/>
          </a:p>
        </p:txBody>
      </p:sp>
      <p:sp>
        <p:nvSpPr>
          <p:cNvPr id="4" name="Slide Image Placeholder 3"/>
          <p:cNvSpPr>
            <a:spLocks noGrp="1" noRot="1" noChangeAspect="1"/>
          </p:cNvSpPr>
          <p:nvPr>
            <p:ph type="sldImg" idx="2"/>
          </p:nvPr>
        </p:nvSpPr>
        <p:spPr>
          <a:xfrm>
            <a:off x="1106488" y="696913"/>
            <a:ext cx="4645025" cy="3484562"/>
          </a:xfrm>
          <a:prstGeom prst="rect">
            <a:avLst/>
          </a:prstGeom>
          <a:noFill/>
          <a:ln w="12700">
            <a:solidFill>
              <a:prstClr val="black"/>
            </a:solidFill>
          </a:ln>
        </p:spPr>
        <p:txBody>
          <a:bodyPr vert="horz" lIns="92419" tIns="46210" rIns="92419" bIns="46210" rtlCol="0" anchor="ctr"/>
          <a:lstStyle/>
          <a:p>
            <a:pPr lvl="0"/>
            <a:endParaRPr lang="en-US" noProof="0"/>
          </a:p>
        </p:txBody>
      </p:sp>
      <p:sp>
        <p:nvSpPr>
          <p:cNvPr id="5" name="Notes Placeholder 4"/>
          <p:cNvSpPr>
            <a:spLocks noGrp="1"/>
          </p:cNvSpPr>
          <p:nvPr>
            <p:ph type="body" sz="quarter" idx="3"/>
          </p:nvPr>
        </p:nvSpPr>
        <p:spPr>
          <a:xfrm>
            <a:off x="686422" y="4416510"/>
            <a:ext cx="5485158" cy="4183221"/>
          </a:xfrm>
          <a:prstGeom prst="rect">
            <a:avLst/>
          </a:prstGeom>
        </p:spPr>
        <p:txBody>
          <a:bodyPr vert="horz" lIns="92419" tIns="46210" rIns="92419" bIns="4621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823"/>
            <a:ext cx="2970869" cy="464980"/>
          </a:xfrm>
          <a:prstGeom prst="rect">
            <a:avLst/>
          </a:prstGeom>
        </p:spPr>
        <p:txBody>
          <a:bodyPr vert="horz" lIns="92419" tIns="46210" rIns="92419" bIns="4621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5579" y="8829823"/>
            <a:ext cx="2970869" cy="464980"/>
          </a:xfrm>
          <a:prstGeom prst="rect">
            <a:avLst/>
          </a:prstGeom>
        </p:spPr>
        <p:txBody>
          <a:bodyPr vert="horz" lIns="92419" tIns="46210" rIns="92419" bIns="46210"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bp.com/liveassets/bp_internet/globalbp/globalbp_uk_english/publications/energy_reviews_2005/STAGING/local_assets/downloads/pdf/statistical_review_of_world_energy_full_report_2005.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bp.com/liveassets/bp_internet/globalbp/globalbp_uk_english/publications/energy_reviews_2005/STAGING/local_assets/downloads/pdf/statistical_review_of_world_energy_full_report_2005.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maps.grida.no/go/graphic/planets_and_atmospher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gd.ucar.edu/cas/Trenberth/trenberth_presentations.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1DF7A1-5830-4DD0-B533-CC8BB9AE064A}" type="slidenum">
              <a:rPr lang="en-US"/>
              <a:pPr/>
              <a:t>17</a:t>
            </a:fld>
            <a:endParaRPr lang="en-US"/>
          </a:p>
        </p:txBody>
      </p:sp>
      <p:sp>
        <p:nvSpPr>
          <p:cNvPr id="454658" name="Rectangle 2"/>
          <p:cNvSpPr>
            <a:spLocks noGrp="1" noRot="1" noChangeAspect="1" noChangeArrowheads="1" noTextEdit="1"/>
          </p:cNvSpPr>
          <p:nvPr>
            <p:ph type="sldImg"/>
          </p:nvPr>
        </p:nvSpPr>
        <p:spPr>
          <a:xfrm>
            <a:off x="1104900" y="696913"/>
            <a:ext cx="4649788" cy="3487737"/>
          </a:xfrm>
          <a:ln/>
        </p:spPr>
      </p:sp>
      <p:sp>
        <p:nvSpPr>
          <p:cNvPr id="454659" name="Rectangle 3"/>
          <p:cNvSpPr>
            <a:spLocks noGrp="1" noChangeArrowheads="1"/>
          </p:cNvSpPr>
          <p:nvPr>
            <p:ph type="body" idx="1"/>
          </p:nvPr>
        </p:nvSpPr>
        <p:spPr>
          <a:xfrm>
            <a:off x="686422" y="4414838"/>
            <a:ext cx="5485158" cy="4184650"/>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E55B27-EB4C-4DB9-A60E-3731853C5E5E}" type="slidenum">
              <a:rPr lang="en-US"/>
              <a:pPr/>
              <a:t>31</a:t>
            </a:fld>
            <a:endParaRPr lang="en-US"/>
          </a:p>
        </p:txBody>
      </p:sp>
      <p:sp>
        <p:nvSpPr>
          <p:cNvPr id="495618" name="Rectangle 2"/>
          <p:cNvSpPr>
            <a:spLocks noGrp="1" noRot="1" noChangeAspect="1" noChangeArrowheads="1" noTextEdit="1"/>
          </p:cNvSpPr>
          <p:nvPr>
            <p:ph type="sldImg"/>
          </p:nvPr>
        </p:nvSpPr>
        <p:spPr>
          <a:xfrm>
            <a:off x="1104900" y="696913"/>
            <a:ext cx="4649788" cy="3487737"/>
          </a:xfrm>
          <a:ln/>
        </p:spPr>
      </p:sp>
      <p:sp>
        <p:nvSpPr>
          <p:cNvPr id="495619" name="Rectangle 3"/>
          <p:cNvSpPr>
            <a:spLocks noGrp="1" noChangeArrowheads="1"/>
          </p:cNvSpPr>
          <p:nvPr>
            <p:ph type="body" idx="1"/>
          </p:nvPr>
        </p:nvSpPr>
        <p:spPr>
          <a:xfrm>
            <a:off x="686422" y="4414838"/>
            <a:ext cx="5485158" cy="4184650"/>
          </a:xfrm>
        </p:spPr>
        <p:txBody>
          <a:bodyPr/>
          <a:lstStyle/>
          <a:p>
            <a:r>
              <a:rPr lang="en-GB" sz="800" dirty="0"/>
              <a:t>“BP Statistical Review of World Energy 2005,” </a:t>
            </a:r>
            <a:r>
              <a:rPr lang="en-GB" sz="800" dirty="0">
                <a:hlinkClick r:id="rId3"/>
              </a:rPr>
              <a:t>http://www.bp.com/liveassets/bp_internet/globalbp/globalbp_uk_english/publications/energy_reviews_2005/STAGING/local_assets/downloads/pdf/statistical_review_of_world_energy_full_report_2005.pdf</a:t>
            </a:r>
            <a:endParaRPr lang="en-GB" sz="800" dirty="0"/>
          </a:p>
          <a:p>
            <a:r>
              <a:rPr lang="en-GB" sz="800" dirty="0"/>
              <a:t>Slide Courtesy:  Steven E. </a:t>
            </a:r>
            <a:r>
              <a:rPr lang="en-GB" sz="800" dirty="0" err="1"/>
              <a:t>Koonin</a:t>
            </a:r>
            <a:r>
              <a:rPr lang="en-GB" sz="800" dirty="0"/>
              <a:t>, Chief Scientist, BP, plc</a:t>
            </a:r>
            <a:endParaRPr lang="en-US" sz="8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1F6AE-C950-4383-AC93-CEF100CD7AD0}" type="slidenum">
              <a:rPr lang="en-US"/>
              <a:pPr/>
              <a:t>32</a:t>
            </a:fld>
            <a:endParaRPr lang="en-US"/>
          </a:p>
        </p:txBody>
      </p:sp>
      <p:sp>
        <p:nvSpPr>
          <p:cNvPr id="962562" name="Rectangle 2"/>
          <p:cNvSpPr>
            <a:spLocks noGrp="1" noRot="1" noChangeAspect="1" noChangeArrowheads="1" noTextEdit="1"/>
          </p:cNvSpPr>
          <p:nvPr>
            <p:ph type="sldImg"/>
          </p:nvPr>
        </p:nvSpPr>
        <p:spPr>
          <a:xfrm>
            <a:off x="1104900" y="696913"/>
            <a:ext cx="4649788" cy="3487737"/>
          </a:xfrm>
          <a:ln/>
        </p:spPr>
      </p:sp>
      <p:sp>
        <p:nvSpPr>
          <p:cNvPr id="962563" name="Rectangle 3"/>
          <p:cNvSpPr>
            <a:spLocks noGrp="1" noChangeArrowheads="1"/>
          </p:cNvSpPr>
          <p:nvPr>
            <p:ph type="body" idx="1"/>
          </p:nvPr>
        </p:nvSpPr>
        <p:spPr>
          <a:xfrm>
            <a:off x="686422" y="4414838"/>
            <a:ext cx="5485158" cy="4184650"/>
          </a:xfrm>
        </p:spPr>
        <p:txBody>
          <a:bodyPr/>
          <a:lstStyle/>
          <a:p>
            <a:endParaRPr lang="en-US" sz="8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1F6AE-C950-4383-AC93-CEF100CD7AD0}" type="slidenum">
              <a:rPr lang="en-US"/>
              <a:pPr/>
              <a:t>33</a:t>
            </a:fld>
            <a:endParaRPr lang="en-US"/>
          </a:p>
        </p:txBody>
      </p:sp>
      <p:sp>
        <p:nvSpPr>
          <p:cNvPr id="962562" name="Rectangle 2"/>
          <p:cNvSpPr>
            <a:spLocks noGrp="1" noRot="1" noChangeAspect="1" noChangeArrowheads="1" noTextEdit="1"/>
          </p:cNvSpPr>
          <p:nvPr>
            <p:ph type="sldImg"/>
          </p:nvPr>
        </p:nvSpPr>
        <p:spPr>
          <a:xfrm>
            <a:off x="1104900" y="696913"/>
            <a:ext cx="4649788" cy="3487737"/>
          </a:xfrm>
          <a:ln/>
        </p:spPr>
      </p:sp>
      <p:sp>
        <p:nvSpPr>
          <p:cNvPr id="962563" name="Rectangle 3"/>
          <p:cNvSpPr>
            <a:spLocks noGrp="1" noChangeArrowheads="1"/>
          </p:cNvSpPr>
          <p:nvPr>
            <p:ph type="body" idx="1"/>
          </p:nvPr>
        </p:nvSpPr>
        <p:spPr>
          <a:xfrm>
            <a:off x="686422" y="4414838"/>
            <a:ext cx="5485158" cy="4184650"/>
          </a:xfrm>
        </p:spPr>
        <p:txBody>
          <a:bodyPr/>
          <a:lstStyle/>
          <a:p>
            <a:endParaRPr lang="en-US" sz="8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7C7746-974C-4470-8D85-108BD866EC65}" type="slidenum">
              <a:rPr lang="en-US"/>
              <a:pPr/>
              <a:t>34</a:t>
            </a:fld>
            <a:endParaRPr lang="en-US"/>
          </a:p>
        </p:txBody>
      </p:sp>
      <p:sp>
        <p:nvSpPr>
          <p:cNvPr id="838658" name="Rectangle 2"/>
          <p:cNvSpPr>
            <a:spLocks noGrp="1" noRot="1" noChangeAspect="1" noChangeArrowheads="1" noTextEdit="1"/>
          </p:cNvSpPr>
          <p:nvPr>
            <p:ph type="sldImg"/>
          </p:nvPr>
        </p:nvSpPr>
        <p:spPr>
          <a:xfrm>
            <a:off x="1104900" y="696913"/>
            <a:ext cx="4649788" cy="3487737"/>
          </a:xfrm>
          <a:ln/>
        </p:spPr>
      </p:sp>
      <p:sp>
        <p:nvSpPr>
          <p:cNvPr id="838659" name="Rectangle 3"/>
          <p:cNvSpPr>
            <a:spLocks noGrp="1" noChangeArrowheads="1"/>
          </p:cNvSpPr>
          <p:nvPr>
            <p:ph type="body" idx="1"/>
          </p:nvPr>
        </p:nvSpPr>
        <p:spPr>
          <a:xfrm>
            <a:off x="686422" y="4414838"/>
            <a:ext cx="5485158" cy="4184650"/>
          </a:xfrm>
        </p:spPr>
        <p:txBody>
          <a:bodyPr/>
          <a:lstStyle/>
          <a:p>
            <a:r>
              <a:rPr lang="en-GB" sz="800" dirty="0"/>
              <a:t>“BP Statistical Review of World Energy 2005,” </a:t>
            </a:r>
            <a:r>
              <a:rPr lang="en-GB" sz="800" dirty="0">
                <a:hlinkClick r:id="rId3"/>
              </a:rPr>
              <a:t>http://www.bp.com/liveassets/bp_internet/globalbp/globalbp_uk_english/publications/energy_reviews_2005/STAGING/local_assets/downloads/pdf/statistical_review_of_world_energy_full_report_2005.pdf</a:t>
            </a:r>
            <a:endParaRPr lang="en-GB" sz="800" dirty="0"/>
          </a:p>
          <a:p>
            <a:r>
              <a:rPr lang="en-GB" sz="800" dirty="0"/>
              <a:t>Slide Courtesy:  Steven E. </a:t>
            </a:r>
            <a:r>
              <a:rPr lang="en-GB" sz="800" dirty="0" err="1"/>
              <a:t>Koonin</a:t>
            </a:r>
            <a:r>
              <a:rPr lang="en-GB" sz="800" dirty="0"/>
              <a:t>, Chief Scientist, BP, plc</a:t>
            </a:r>
            <a:endParaRPr lang="en-US" sz="8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565271-D4D6-4BAF-B6FF-6C16842562B5}" type="slidenum">
              <a:rPr lang="en-US"/>
              <a:pPr/>
              <a:t>35</a:t>
            </a:fld>
            <a:endParaRPr lang="en-US"/>
          </a:p>
        </p:txBody>
      </p:sp>
      <p:sp>
        <p:nvSpPr>
          <p:cNvPr id="524290" name="Rectangle 2"/>
          <p:cNvSpPr>
            <a:spLocks noGrp="1" noRot="1" noChangeAspect="1" noChangeArrowheads="1" noTextEdit="1"/>
          </p:cNvSpPr>
          <p:nvPr>
            <p:ph type="sldImg"/>
          </p:nvPr>
        </p:nvSpPr>
        <p:spPr>
          <a:xfrm>
            <a:off x="1114425" y="692150"/>
            <a:ext cx="4629150" cy="3473450"/>
          </a:xfrm>
          <a:ln/>
        </p:spPr>
      </p:sp>
      <p:sp>
        <p:nvSpPr>
          <p:cNvPr id="524291" name="Rectangle 3"/>
          <p:cNvSpPr>
            <a:spLocks noGrp="1" noChangeArrowheads="1"/>
          </p:cNvSpPr>
          <p:nvPr>
            <p:ph type="body" idx="1"/>
          </p:nvPr>
        </p:nvSpPr>
        <p:spPr>
          <a:xfrm>
            <a:off x="903841" y="4397379"/>
            <a:ext cx="5050321" cy="4164013"/>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324093-10D3-426A-B7CC-485137FE3439}" type="slidenum">
              <a:rPr lang="en-US"/>
              <a:pPr/>
              <a:t>36</a:t>
            </a:fld>
            <a:endParaRPr lang="en-US"/>
          </a:p>
        </p:txBody>
      </p:sp>
      <p:sp>
        <p:nvSpPr>
          <p:cNvPr id="786434" name="Rectangle 2"/>
          <p:cNvSpPr>
            <a:spLocks noGrp="1" noRot="1" noChangeAspect="1" noChangeArrowheads="1" noTextEdit="1"/>
          </p:cNvSpPr>
          <p:nvPr>
            <p:ph type="sldImg"/>
          </p:nvPr>
        </p:nvSpPr>
        <p:spPr>
          <a:xfrm>
            <a:off x="1104900" y="696913"/>
            <a:ext cx="4649788" cy="3487737"/>
          </a:xfrm>
          <a:ln/>
        </p:spPr>
      </p:sp>
      <p:sp>
        <p:nvSpPr>
          <p:cNvPr id="786435" name="Rectangle 3"/>
          <p:cNvSpPr>
            <a:spLocks noGrp="1" noChangeArrowheads="1"/>
          </p:cNvSpPr>
          <p:nvPr>
            <p:ph type="body" idx="1"/>
          </p:nvPr>
        </p:nvSpPr>
        <p:spPr>
          <a:xfrm>
            <a:off x="686422" y="4414838"/>
            <a:ext cx="5485158" cy="4184650"/>
          </a:xfrm>
        </p:spPr>
        <p:txBody>
          <a:bodyPr/>
          <a:lstStyle/>
          <a:p>
            <a:pPr>
              <a:lnSpc>
                <a:spcPct val="90000"/>
              </a:lnSpc>
              <a:spcBef>
                <a:spcPct val="0"/>
              </a:spcBef>
            </a:pPr>
            <a:r>
              <a:rPr lang="en-US" sz="800" dirty="0"/>
              <a:t>A planet's climate is decided by its mass, its distance from the sun and the composition of its atmosphere. Mars is too small to keep a thick atmosphere. Its atmosphere consists mainly of carbon dioxide, but the atmosphere is very thin. The atmosphere of the Earth is a hundred times thicker. Most of Mars' carbon dioxide is frozen in the ground. Mars' average surface temperature is about -50°C. Venus has almost the same mass as Earth but a thicker atmosphere, composed of 96% carbon dioxide. The surface temperature on Venus is +460°C. Earth's atmosphere is 78% nitrogen, 21% oxygen, and 1% other gases. Carbon dioxide accounts for just 0.03 - 0.04%. Water </a:t>
            </a:r>
            <a:r>
              <a:rPr lang="en-US" sz="800" dirty="0" err="1"/>
              <a:t>vapour</a:t>
            </a:r>
            <a:r>
              <a:rPr lang="en-US" sz="800" dirty="0"/>
              <a:t>, varying in amount from 0 to 2%, carbon dioxide and some other minor gases present in the atmosphere absorb some of the thermal radiation leaving the surface and emit radiation from much higher and colder levels out to space. These </a:t>
            </a:r>
            <a:r>
              <a:rPr lang="en-US" sz="800" dirty="0" err="1"/>
              <a:t>radiatively</a:t>
            </a:r>
            <a:r>
              <a:rPr lang="en-US" sz="800" dirty="0"/>
              <a:t> active gases are known as greenhouse gases because they act as a partial blanket for the thermal radiation from the surface and enable it to be substantially warmer than it would otherwise be, analogous to the effect of a greenhouse. This blanketing is known as the natural </a:t>
            </a:r>
            <a:r>
              <a:rPr lang="en-US" sz="800" dirty="0" err="1"/>
              <a:t>greenhous</a:t>
            </a:r>
            <a:r>
              <a:rPr lang="en-US" sz="800" dirty="0"/>
              <a:t> effect. Without the greenhouse gases, Earth's average temperature would be roughly -20°C. The climates on Mars and Venus are very different, but very stable and highly predictable. The Earth's climate is unstable and rather unpredictable as compared with that of the other two planets. </a:t>
            </a:r>
          </a:p>
          <a:p>
            <a:pPr>
              <a:lnSpc>
                <a:spcPct val="90000"/>
              </a:lnSpc>
              <a:spcBef>
                <a:spcPct val="0"/>
              </a:spcBef>
            </a:pPr>
            <a:endParaRPr lang="en-US" sz="800" dirty="0"/>
          </a:p>
          <a:p>
            <a:pPr>
              <a:lnSpc>
                <a:spcPct val="90000"/>
              </a:lnSpc>
              <a:spcBef>
                <a:spcPct val="0"/>
              </a:spcBef>
            </a:pPr>
            <a:endParaRPr lang="en-US" sz="800" dirty="0"/>
          </a:p>
          <a:p>
            <a:pPr>
              <a:lnSpc>
                <a:spcPct val="90000"/>
              </a:lnSpc>
              <a:spcBef>
                <a:spcPct val="0"/>
              </a:spcBef>
            </a:pPr>
            <a:r>
              <a:rPr lang="en-US" sz="800" dirty="0"/>
              <a:t>Planets and atmospheres. (2000). In </a:t>
            </a:r>
            <a:r>
              <a:rPr lang="en-US" sz="800" i="1" dirty="0"/>
              <a:t>UNEP/GRID-</a:t>
            </a:r>
            <a:r>
              <a:rPr lang="en-US" sz="800" i="1" dirty="0" err="1"/>
              <a:t>Arendal</a:t>
            </a:r>
            <a:r>
              <a:rPr lang="en-US" sz="800" i="1" dirty="0"/>
              <a:t> Maps and Graphics Library</a:t>
            </a:r>
            <a:r>
              <a:rPr lang="en-US" sz="800" dirty="0"/>
              <a:t>. Retrieved from </a:t>
            </a:r>
            <a:r>
              <a:rPr lang="en-US" sz="800" dirty="0">
                <a:hlinkClick r:id="rId3"/>
              </a:rPr>
              <a:t>http://maps.grida.no/go/graphic/planets_and_atmospheres</a:t>
            </a:r>
            <a:r>
              <a:rPr lang="en-US" sz="800" dirty="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3472AE63-00ED-4B09-B859-9E1DDBDA2A00}" type="slidenum">
              <a:rPr lang="en-US" smtClean="0"/>
              <a:pPr>
                <a:defRPr/>
              </a:pPr>
              <a:t>39</a:t>
            </a:fld>
            <a:endParaRPr lang="en-US" smtClean="0"/>
          </a:p>
        </p:txBody>
      </p:sp>
      <p:sp>
        <p:nvSpPr>
          <p:cNvPr id="41987" name="Rectangle 2"/>
          <p:cNvSpPr>
            <a:spLocks noGrp="1" noRot="1" noChangeAspect="1" noChangeArrowheads="1" noTextEdit="1"/>
          </p:cNvSpPr>
          <p:nvPr>
            <p:ph type="sldImg"/>
          </p:nvPr>
        </p:nvSpPr>
        <p:spPr bwMode="auto">
          <a:xfrm>
            <a:off x="1104900" y="695325"/>
            <a:ext cx="4649788" cy="3489325"/>
          </a:xfrm>
          <a:noFill/>
          <a:ln>
            <a:solidFill>
              <a:srgbClr val="000000"/>
            </a:solidFill>
            <a:miter lim="800000"/>
            <a:headEnd/>
            <a:tailEnd/>
          </a:ln>
        </p:spPr>
      </p:sp>
      <p:sp>
        <p:nvSpPr>
          <p:cNvPr id="41988" name="Rectangle 3"/>
          <p:cNvSpPr>
            <a:spLocks noGrp="1" noChangeArrowheads="1"/>
          </p:cNvSpPr>
          <p:nvPr>
            <p:ph type="body" idx="1"/>
          </p:nvPr>
        </p:nvSpPr>
        <p:spPr bwMode="auto">
          <a:xfrm>
            <a:off x="686423" y="4414913"/>
            <a:ext cx="5485158" cy="4184818"/>
          </a:xfrm>
          <a:noFill/>
        </p:spPr>
        <p:txBody>
          <a:bodyPr wrap="square" numCol="1" anchor="t" anchorCtr="0" compatLnSpc="1">
            <a:prstTxWarp prst="textNoShape">
              <a:avLst/>
            </a:prstTxWarp>
          </a:bodyPr>
          <a:lstStyle/>
          <a:p>
            <a:r>
              <a:rPr lang="en-US" sz="900" b="1" dirty="0" smtClean="0">
                <a:latin typeface="Times New Roman" pitchFamily="18" charset="0"/>
              </a:rPr>
              <a:t>THE FLOW OF ENERGY THROUGH THE CLIMATE SYSTEM</a:t>
            </a:r>
            <a:endParaRPr lang="en-US" sz="900" dirty="0" smtClean="0">
              <a:latin typeface="Times New Roman" pitchFamily="18" charset="0"/>
            </a:endParaRPr>
          </a:p>
          <a:p>
            <a:r>
              <a:rPr lang="en-US" sz="900" dirty="0" smtClean="0">
                <a:latin typeface="Times New Roman" pitchFamily="18" charset="0"/>
              </a:rPr>
              <a:t>A suite of papers has provided updated estimates of trends, variability, mean and annual cycle of energy flowing through the climate system, and energy storage, release, and transport in the atmosphere, ocean, and land surface. The estimates are obtained from recent observations using the latest datasets ([1]-[5]). The results indicate that the global energy budget can now be estimated reasonably well, with the largest continuing sources of uncertainty being the ocean heat budget south of about 35</a:t>
            </a:r>
            <a:r>
              <a:rPr lang="en-US" sz="900" dirty="0" smtClean="0">
                <a:latin typeface="Times New Roman" pitchFamily="18" charset="0"/>
                <a:sym typeface="Symbol" pitchFamily="18" charset="2"/>
              </a:rPr>
              <a:t></a:t>
            </a:r>
            <a:r>
              <a:rPr lang="en-US" sz="900" dirty="0" smtClean="0">
                <a:latin typeface="Times New Roman" pitchFamily="18" charset="0"/>
              </a:rPr>
              <a:t>S. The current imbalance in radiation at the top-of-atmosphere owing to human-induced increases in greenhouse gases means that the atmosphere, land and ocean are warming up, and ice is melting, leading to a rise in sea level. A holistic integrated approach that brings all information to bear provides constraints on what is happening and where the main weaknesses are in the current observing system. These analyses also provide insights into both top-of-atmosphere and surface balances and model problems. For instance, the results indicate that climate models typically have too much downward </a:t>
            </a:r>
            <a:r>
              <a:rPr lang="en-US" sz="900" dirty="0" err="1" smtClean="0">
                <a:latin typeface="Times New Roman" pitchFamily="18" charset="0"/>
              </a:rPr>
              <a:t>longwave</a:t>
            </a:r>
            <a:r>
              <a:rPr lang="en-US" sz="900" dirty="0" smtClean="0">
                <a:latin typeface="Times New Roman" pitchFamily="18" charset="0"/>
              </a:rPr>
              <a:t> radiation, which is compensated by too much evaporation and precipitation. </a:t>
            </a:r>
          </a:p>
          <a:p>
            <a:r>
              <a:rPr lang="en-US" sz="900" dirty="0" smtClean="0">
                <a:latin typeface="Times New Roman" pitchFamily="18" charset="0"/>
              </a:rPr>
              <a:t>Figure: From </a:t>
            </a:r>
            <a:r>
              <a:rPr lang="en-US" sz="900" dirty="0" err="1" smtClean="0">
                <a:latin typeface="Times New Roman" pitchFamily="18" charset="0"/>
              </a:rPr>
              <a:t>Trenberth</a:t>
            </a:r>
            <a:r>
              <a:rPr lang="en-US" sz="900" dirty="0" smtClean="0">
                <a:latin typeface="Times New Roman" pitchFamily="18" charset="0"/>
              </a:rPr>
              <a:t> et al (2008) shows the estimated global mean energy flows for the 2000 to 2004 time frame. </a:t>
            </a:r>
          </a:p>
          <a:p>
            <a:r>
              <a:rPr lang="en-US" sz="900" dirty="0" err="1" smtClean="0">
                <a:latin typeface="Times New Roman" pitchFamily="18" charset="0"/>
              </a:rPr>
              <a:t>Fasullo</a:t>
            </a:r>
            <a:r>
              <a:rPr lang="en-US" sz="900" dirty="0" smtClean="0">
                <a:latin typeface="Times New Roman" pitchFamily="18" charset="0"/>
              </a:rPr>
              <a:t>, J. T., and K. E. </a:t>
            </a:r>
            <a:r>
              <a:rPr lang="en-US" sz="900" dirty="0" err="1" smtClean="0">
                <a:latin typeface="Times New Roman" pitchFamily="18" charset="0"/>
              </a:rPr>
              <a:t>Trenberth</a:t>
            </a:r>
            <a:r>
              <a:rPr lang="en-US" sz="900" dirty="0" smtClean="0">
                <a:latin typeface="Times New Roman" pitchFamily="18" charset="0"/>
              </a:rPr>
              <a:t>, 2008: The annual cycle of the energy budget. Part I: Global mean and land-ocean exchanges. </a:t>
            </a:r>
            <a:r>
              <a:rPr lang="en-US" sz="900" i="1" dirty="0" smtClean="0">
                <a:latin typeface="Times New Roman" pitchFamily="18" charset="0"/>
              </a:rPr>
              <a:t>J. Climate</a:t>
            </a:r>
            <a:r>
              <a:rPr lang="en-US" sz="900" dirty="0" smtClean="0">
                <a:latin typeface="Times New Roman" pitchFamily="18" charset="0"/>
              </a:rPr>
              <a:t>, </a:t>
            </a:r>
            <a:r>
              <a:rPr lang="en-US" sz="900" b="1" dirty="0" smtClean="0">
                <a:latin typeface="Times New Roman" pitchFamily="18" charset="0"/>
              </a:rPr>
              <a:t>21</a:t>
            </a:r>
            <a:r>
              <a:rPr lang="en-US" sz="900" dirty="0" smtClean="0">
                <a:latin typeface="Times New Roman" pitchFamily="18" charset="0"/>
              </a:rPr>
              <a:t>, 2297-2312. </a:t>
            </a:r>
          </a:p>
          <a:p>
            <a:r>
              <a:rPr lang="en-US" sz="900" dirty="0" err="1" smtClean="0">
                <a:latin typeface="Times New Roman" pitchFamily="18" charset="0"/>
              </a:rPr>
              <a:t>Fasullo</a:t>
            </a:r>
            <a:r>
              <a:rPr lang="en-US" sz="900" dirty="0" smtClean="0">
                <a:latin typeface="Times New Roman" pitchFamily="18" charset="0"/>
              </a:rPr>
              <a:t>, J. T., and K. E. </a:t>
            </a:r>
            <a:r>
              <a:rPr lang="en-US" sz="900" dirty="0" err="1" smtClean="0">
                <a:latin typeface="Times New Roman" pitchFamily="18" charset="0"/>
              </a:rPr>
              <a:t>Trenberth</a:t>
            </a:r>
            <a:r>
              <a:rPr lang="en-US" sz="900" dirty="0" smtClean="0">
                <a:latin typeface="Times New Roman" pitchFamily="18" charset="0"/>
              </a:rPr>
              <a:t>, 2008: The annual cycle of the energy budget. Part II: </a:t>
            </a:r>
            <a:r>
              <a:rPr lang="en-US" sz="900" dirty="0" err="1" smtClean="0">
                <a:latin typeface="Times New Roman" pitchFamily="18" charset="0"/>
              </a:rPr>
              <a:t>Meridional</a:t>
            </a:r>
            <a:r>
              <a:rPr lang="en-US" sz="900" dirty="0" smtClean="0">
                <a:latin typeface="Times New Roman" pitchFamily="18" charset="0"/>
              </a:rPr>
              <a:t> structures and </a:t>
            </a:r>
            <a:r>
              <a:rPr lang="en-US" sz="900" dirty="0" err="1" smtClean="0">
                <a:latin typeface="Times New Roman" pitchFamily="18" charset="0"/>
              </a:rPr>
              <a:t>poleward</a:t>
            </a:r>
            <a:r>
              <a:rPr lang="en-US" sz="900" dirty="0" smtClean="0">
                <a:latin typeface="Times New Roman" pitchFamily="18" charset="0"/>
              </a:rPr>
              <a:t> transports. </a:t>
            </a:r>
            <a:r>
              <a:rPr lang="en-US" sz="900" i="1" dirty="0" smtClean="0">
                <a:latin typeface="Times New Roman" pitchFamily="18" charset="0"/>
              </a:rPr>
              <a:t>J. Climate</a:t>
            </a:r>
            <a:r>
              <a:rPr lang="en-US" sz="900" dirty="0" smtClean="0">
                <a:latin typeface="Times New Roman" pitchFamily="18" charset="0"/>
              </a:rPr>
              <a:t>, </a:t>
            </a:r>
            <a:r>
              <a:rPr lang="en-US" sz="900" b="1" dirty="0" smtClean="0">
                <a:latin typeface="Times New Roman" pitchFamily="18" charset="0"/>
              </a:rPr>
              <a:t>21</a:t>
            </a:r>
            <a:r>
              <a:rPr lang="en-US" sz="900" dirty="0" smtClean="0">
                <a:latin typeface="Times New Roman" pitchFamily="18" charset="0"/>
              </a:rPr>
              <a:t>, 2313-2325. </a:t>
            </a:r>
          </a:p>
          <a:p>
            <a:r>
              <a:rPr lang="en-US" sz="900" dirty="0" err="1" smtClean="0">
                <a:latin typeface="Times New Roman" pitchFamily="18" charset="0"/>
              </a:rPr>
              <a:t>Trenberth</a:t>
            </a:r>
            <a:r>
              <a:rPr lang="en-US" sz="900" dirty="0" smtClean="0">
                <a:latin typeface="Times New Roman" pitchFamily="18" charset="0"/>
              </a:rPr>
              <a:t>, K. E., and L. Smith, 2008: The three dimensional structure of the atmospheric energy budget: methodology and evaluation. </a:t>
            </a:r>
            <a:r>
              <a:rPr lang="en-US" sz="900" i="1" dirty="0" smtClean="0">
                <a:latin typeface="Times New Roman" pitchFamily="18" charset="0"/>
              </a:rPr>
              <a:t>Climate Dynamics</a:t>
            </a:r>
            <a:r>
              <a:rPr lang="en-US" sz="900" dirty="0" smtClean="0">
                <a:latin typeface="Times New Roman" pitchFamily="18" charset="0"/>
              </a:rPr>
              <a:t>, in press. doi:10.1007/s00382-008-0389-3.  </a:t>
            </a:r>
          </a:p>
          <a:p>
            <a:r>
              <a:rPr lang="en-US" sz="900" dirty="0" err="1" smtClean="0">
                <a:latin typeface="Times New Roman" pitchFamily="18" charset="0"/>
              </a:rPr>
              <a:t>Trenberth</a:t>
            </a:r>
            <a:r>
              <a:rPr lang="en-US" sz="900" dirty="0" smtClean="0">
                <a:latin typeface="Times New Roman" pitchFamily="18" charset="0"/>
              </a:rPr>
              <a:t>, K. E., and L. Smith, 2008: Atmospheric energy budgets in the Japanese Reanalysis: Evaluation and variability. </a:t>
            </a:r>
            <a:r>
              <a:rPr lang="en-US" sz="900" i="1" dirty="0" smtClean="0">
                <a:latin typeface="Times New Roman" pitchFamily="18" charset="0"/>
              </a:rPr>
              <a:t>J. Meteor. Soc. Japan</a:t>
            </a:r>
            <a:r>
              <a:rPr lang="en-US" sz="900" dirty="0" smtClean="0">
                <a:latin typeface="Times New Roman" pitchFamily="18" charset="0"/>
              </a:rPr>
              <a:t>, in press. </a:t>
            </a:r>
          </a:p>
          <a:p>
            <a:r>
              <a:rPr lang="en-US" sz="900" dirty="0" err="1" smtClean="0">
                <a:latin typeface="Times New Roman" pitchFamily="18" charset="0"/>
              </a:rPr>
              <a:t>Trenberth</a:t>
            </a:r>
            <a:r>
              <a:rPr lang="en-US" sz="900" dirty="0" smtClean="0">
                <a:latin typeface="Times New Roman" pitchFamily="18" charset="0"/>
              </a:rPr>
              <a:t>, K. E., J. T. </a:t>
            </a:r>
            <a:r>
              <a:rPr lang="en-US" sz="900" dirty="0" err="1" smtClean="0">
                <a:latin typeface="Times New Roman" pitchFamily="18" charset="0"/>
              </a:rPr>
              <a:t>Fasullo</a:t>
            </a:r>
            <a:r>
              <a:rPr lang="en-US" sz="900" dirty="0" smtClean="0">
                <a:latin typeface="Times New Roman" pitchFamily="18" charset="0"/>
              </a:rPr>
              <a:t>, and J. </a:t>
            </a:r>
            <a:r>
              <a:rPr lang="en-US" sz="900" dirty="0" err="1" smtClean="0">
                <a:latin typeface="Times New Roman" pitchFamily="18" charset="0"/>
              </a:rPr>
              <a:t>Kiehl</a:t>
            </a:r>
            <a:r>
              <a:rPr lang="en-US" sz="900" dirty="0" smtClean="0">
                <a:latin typeface="Times New Roman" pitchFamily="18" charset="0"/>
              </a:rPr>
              <a:t>, 2008: Earth's global energy budget. </a:t>
            </a:r>
            <a:r>
              <a:rPr lang="en-US" sz="900" i="1" dirty="0" smtClean="0">
                <a:latin typeface="Times New Roman" pitchFamily="18" charset="0"/>
              </a:rPr>
              <a:t>Bull. Amer. Meteor. Soc.</a:t>
            </a:r>
            <a:r>
              <a:rPr lang="en-US" sz="900" dirty="0" smtClean="0">
                <a:latin typeface="Times New Roman" pitchFamily="18" charset="0"/>
              </a:rPr>
              <a:t>, in press. </a:t>
            </a:r>
          </a:p>
          <a:p>
            <a:endParaRPr lang="en-US" sz="900" dirty="0" smtClean="0">
              <a:latin typeface="Times New Roman" pitchFamily="18" charset="0"/>
            </a:endParaRPr>
          </a:p>
          <a:p>
            <a:r>
              <a:rPr lang="en-US" sz="900" dirty="0" smtClean="0">
                <a:latin typeface="Times New Roman" pitchFamily="18" charset="0"/>
              </a:rPr>
              <a:t>Several recent presentations by </a:t>
            </a:r>
            <a:r>
              <a:rPr lang="en-US" sz="900" dirty="0" err="1" smtClean="0">
                <a:latin typeface="Times New Roman" pitchFamily="18" charset="0"/>
              </a:rPr>
              <a:t>Trenberth</a:t>
            </a:r>
            <a:r>
              <a:rPr lang="en-US" sz="900" dirty="0" smtClean="0">
                <a:latin typeface="Times New Roman" pitchFamily="18" charset="0"/>
              </a:rPr>
              <a:t> may be found at </a:t>
            </a:r>
            <a:r>
              <a:rPr lang="en-US" sz="900" dirty="0" smtClean="0">
                <a:latin typeface="Times New Roman" pitchFamily="18" charset="0"/>
                <a:hlinkClick r:id="rId3" tooltip="http://www.cgd.ucar.edu/cas/Trenberth/trenberth_presentations.html"/>
              </a:rPr>
              <a:t>http://www.cgd.ucar.edu/cas/Trenberth/trenberth_presentations.html</a:t>
            </a:r>
            <a:r>
              <a:rPr lang="en-US" sz="900" dirty="0" smtClean="0">
                <a:latin typeface="Times New Roman" pitchFamily="18" charset="0"/>
              </a:rP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40</a:t>
            </a:fld>
            <a:endParaRPr lang="en-US"/>
          </a:p>
        </p:txBody>
      </p:sp>
      <p:sp>
        <p:nvSpPr>
          <p:cNvPr id="509954" name="Rectangle 2"/>
          <p:cNvSpPr>
            <a:spLocks noGrp="1" noRot="1" noChangeAspect="1" noChangeArrowheads="1" noTextEdit="1"/>
          </p:cNvSpPr>
          <p:nvPr>
            <p:ph type="sldImg"/>
          </p:nvPr>
        </p:nvSpPr>
        <p:spPr>
          <a:xfrm>
            <a:off x="1114425" y="693738"/>
            <a:ext cx="4629150" cy="3471862"/>
          </a:xfrm>
          <a:ln/>
        </p:spPr>
      </p:sp>
      <p:sp>
        <p:nvSpPr>
          <p:cNvPr id="509955" name="Rectangle 3"/>
          <p:cNvSpPr>
            <a:spLocks noGrp="1" noChangeArrowheads="1"/>
          </p:cNvSpPr>
          <p:nvPr>
            <p:ph type="body" idx="1"/>
          </p:nvPr>
        </p:nvSpPr>
        <p:spPr>
          <a:xfrm>
            <a:off x="903840" y="4397378"/>
            <a:ext cx="5050321" cy="4164013"/>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43</a:t>
            </a:fld>
            <a:endParaRPr lang="en-US"/>
          </a:p>
        </p:txBody>
      </p:sp>
      <p:sp>
        <p:nvSpPr>
          <p:cNvPr id="509954" name="Rectangle 2"/>
          <p:cNvSpPr>
            <a:spLocks noGrp="1" noRot="1" noChangeAspect="1" noChangeArrowheads="1" noTextEdit="1"/>
          </p:cNvSpPr>
          <p:nvPr>
            <p:ph type="sldImg"/>
          </p:nvPr>
        </p:nvSpPr>
        <p:spPr>
          <a:xfrm>
            <a:off x="1114425" y="693738"/>
            <a:ext cx="4629150" cy="3471862"/>
          </a:xfrm>
          <a:ln/>
        </p:spPr>
      </p:sp>
      <p:sp>
        <p:nvSpPr>
          <p:cNvPr id="509955" name="Rectangle 3"/>
          <p:cNvSpPr>
            <a:spLocks noGrp="1" noChangeArrowheads="1"/>
          </p:cNvSpPr>
          <p:nvPr>
            <p:ph type="body" idx="1"/>
          </p:nvPr>
        </p:nvSpPr>
        <p:spPr>
          <a:xfrm>
            <a:off x="903840" y="4397378"/>
            <a:ext cx="5050321" cy="4164013"/>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E40E2-3022-4AC5-9B8A-B6260DB1B884}" type="slidenum">
              <a:rPr lang="en-US"/>
              <a:pPr/>
              <a:t>44</a:t>
            </a:fld>
            <a:endParaRPr lang="en-US"/>
          </a:p>
        </p:txBody>
      </p:sp>
      <p:sp>
        <p:nvSpPr>
          <p:cNvPr id="957442" name="Rectangle 2"/>
          <p:cNvSpPr>
            <a:spLocks noGrp="1" noRot="1" noChangeAspect="1" noChangeArrowheads="1" noTextEdit="1"/>
          </p:cNvSpPr>
          <p:nvPr>
            <p:ph type="sldImg"/>
          </p:nvPr>
        </p:nvSpPr>
        <p:spPr>
          <a:xfrm>
            <a:off x="1104900" y="696913"/>
            <a:ext cx="4649788" cy="3487737"/>
          </a:xfrm>
          <a:ln/>
        </p:spPr>
      </p:sp>
      <p:sp>
        <p:nvSpPr>
          <p:cNvPr id="957443" name="Rectangle 3"/>
          <p:cNvSpPr>
            <a:spLocks noGrp="1" noChangeArrowheads="1"/>
          </p:cNvSpPr>
          <p:nvPr>
            <p:ph type="body" idx="1"/>
          </p:nvPr>
        </p:nvSpPr>
        <p:spPr>
          <a:xfrm>
            <a:off x="686421" y="4414838"/>
            <a:ext cx="5485158" cy="4184650"/>
          </a:xfrm>
        </p:spPr>
        <p:txBody>
          <a:bodyPr/>
          <a:lstStyle/>
          <a:p>
            <a:endParaRPr lang="en-US" sz="1000" dirty="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4747-8541-447D-98DD-3BA65C3B6C3C}" type="slidenum">
              <a:rPr lang="en-US"/>
              <a:pPr/>
              <a:t>20</a:t>
            </a:fld>
            <a:endParaRPr lang="en-US"/>
          </a:p>
        </p:txBody>
      </p:sp>
      <p:sp>
        <p:nvSpPr>
          <p:cNvPr id="458754" name="Rectangle 2"/>
          <p:cNvSpPr>
            <a:spLocks noGrp="1" noRot="1" noChangeAspect="1" noChangeArrowheads="1" noTextEdit="1"/>
          </p:cNvSpPr>
          <p:nvPr>
            <p:ph type="sldImg"/>
          </p:nvPr>
        </p:nvSpPr>
        <p:spPr>
          <a:xfrm>
            <a:off x="1114425" y="692150"/>
            <a:ext cx="4629150" cy="3473450"/>
          </a:xfrm>
          <a:ln/>
        </p:spPr>
      </p:sp>
      <p:sp>
        <p:nvSpPr>
          <p:cNvPr id="458755" name="Rectangle 3"/>
          <p:cNvSpPr>
            <a:spLocks noGrp="1" noChangeArrowheads="1"/>
          </p:cNvSpPr>
          <p:nvPr>
            <p:ph type="body" idx="1"/>
          </p:nvPr>
        </p:nvSpPr>
        <p:spPr>
          <a:xfrm>
            <a:off x="903841" y="4397379"/>
            <a:ext cx="5050321" cy="4164013"/>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45</a:t>
            </a:fld>
            <a:endParaRPr lang="en-US"/>
          </a:p>
        </p:txBody>
      </p:sp>
      <p:sp>
        <p:nvSpPr>
          <p:cNvPr id="509954" name="Rectangle 2"/>
          <p:cNvSpPr>
            <a:spLocks noGrp="1" noRot="1" noChangeAspect="1" noChangeArrowheads="1" noTextEdit="1"/>
          </p:cNvSpPr>
          <p:nvPr>
            <p:ph type="sldImg"/>
          </p:nvPr>
        </p:nvSpPr>
        <p:spPr>
          <a:xfrm>
            <a:off x="1114425" y="693738"/>
            <a:ext cx="4629150" cy="3471862"/>
          </a:xfrm>
          <a:ln/>
        </p:spPr>
      </p:sp>
      <p:sp>
        <p:nvSpPr>
          <p:cNvPr id="509955" name="Rectangle 3"/>
          <p:cNvSpPr>
            <a:spLocks noGrp="1" noChangeArrowheads="1"/>
          </p:cNvSpPr>
          <p:nvPr>
            <p:ph type="body" idx="1"/>
          </p:nvPr>
        </p:nvSpPr>
        <p:spPr>
          <a:xfrm>
            <a:off x="903840" y="4397378"/>
            <a:ext cx="5050321" cy="4164013"/>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46</a:t>
            </a:fld>
            <a:endParaRPr lang="en-US"/>
          </a:p>
        </p:txBody>
      </p:sp>
      <p:sp>
        <p:nvSpPr>
          <p:cNvPr id="509954" name="Rectangle 2"/>
          <p:cNvSpPr>
            <a:spLocks noGrp="1" noRot="1" noChangeAspect="1" noChangeArrowheads="1" noTextEdit="1"/>
          </p:cNvSpPr>
          <p:nvPr>
            <p:ph type="sldImg"/>
          </p:nvPr>
        </p:nvSpPr>
        <p:spPr>
          <a:xfrm>
            <a:off x="1114425" y="693738"/>
            <a:ext cx="4629150" cy="3471862"/>
          </a:xfrm>
          <a:ln/>
        </p:spPr>
      </p:sp>
      <p:sp>
        <p:nvSpPr>
          <p:cNvPr id="509955" name="Rectangle 3"/>
          <p:cNvSpPr>
            <a:spLocks noGrp="1" noChangeArrowheads="1"/>
          </p:cNvSpPr>
          <p:nvPr>
            <p:ph type="body" idx="1"/>
          </p:nvPr>
        </p:nvSpPr>
        <p:spPr>
          <a:xfrm>
            <a:off x="903840" y="4397378"/>
            <a:ext cx="5050321" cy="4164013"/>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88836-EDA7-4DC2-82FC-F838D6C808A8}" type="slidenum">
              <a:rPr lang="en-US"/>
              <a:pPr/>
              <a:t>48</a:t>
            </a:fld>
            <a:endParaRPr lang="en-US"/>
          </a:p>
        </p:txBody>
      </p:sp>
      <p:sp>
        <p:nvSpPr>
          <p:cNvPr id="726018" name="Rectangle 2"/>
          <p:cNvSpPr>
            <a:spLocks noGrp="1" noRot="1" noChangeAspect="1" noChangeArrowheads="1" noTextEdit="1"/>
          </p:cNvSpPr>
          <p:nvPr>
            <p:ph type="sldImg"/>
          </p:nvPr>
        </p:nvSpPr>
        <p:spPr>
          <a:xfrm>
            <a:off x="1114425" y="692150"/>
            <a:ext cx="4629150" cy="3473450"/>
          </a:xfrm>
          <a:ln/>
        </p:spPr>
      </p:sp>
      <p:sp>
        <p:nvSpPr>
          <p:cNvPr id="726019" name="Rectangle 3"/>
          <p:cNvSpPr>
            <a:spLocks noGrp="1" noChangeArrowheads="1"/>
          </p:cNvSpPr>
          <p:nvPr>
            <p:ph type="body" idx="1"/>
          </p:nvPr>
        </p:nvSpPr>
        <p:spPr>
          <a:xfrm>
            <a:off x="903841" y="4397379"/>
            <a:ext cx="5050321" cy="4164013"/>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49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50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51</a:t>
            </a:fld>
            <a:endParaRPr lang="en-US"/>
          </a:p>
        </p:txBody>
      </p:sp>
      <p:sp>
        <p:nvSpPr>
          <p:cNvPr id="790530" name="Rectangle 2"/>
          <p:cNvSpPr>
            <a:spLocks noGrp="1" noRot="1" noChangeAspect="1" noChangeArrowheads="1" noTextEdit="1"/>
          </p:cNvSpPr>
          <p:nvPr>
            <p:ph type="sldImg"/>
          </p:nvPr>
        </p:nvSpPr>
        <p:spPr>
          <a:xfrm>
            <a:off x="1104900" y="696913"/>
            <a:ext cx="4649788" cy="3487737"/>
          </a:xfrm>
          <a:ln/>
        </p:spPr>
      </p:sp>
      <p:sp>
        <p:nvSpPr>
          <p:cNvPr id="790531" name="Rectangle 3"/>
          <p:cNvSpPr>
            <a:spLocks noGrp="1" noChangeArrowheads="1"/>
          </p:cNvSpPr>
          <p:nvPr>
            <p:ph type="body" idx="1"/>
          </p:nvPr>
        </p:nvSpPr>
        <p:spPr>
          <a:xfrm>
            <a:off x="686422" y="4414838"/>
            <a:ext cx="5485158" cy="418465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21</a:t>
            </a:fld>
            <a:endParaRPr lang="en-US"/>
          </a:p>
        </p:txBody>
      </p:sp>
      <p:sp>
        <p:nvSpPr>
          <p:cNvPr id="790530" name="Rectangle 2"/>
          <p:cNvSpPr>
            <a:spLocks noGrp="1" noRot="1" noChangeAspect="1" noChangeArrowheads="1" noTextEdit="1"/>
          </p:cNvSpPr>
          <p:nvPr>
            <p:ph type="sldImg"/>
          </p:nvPr>
        </p:nvSpPr>
        <p:spPr>
          <a:xfrm>
            <a:off x="1104900" y="696913"/>
            <a:ext cx="4649788" cy="3487737"/>
          </a:xfrm>
          <a:ln/>
        </p:spPr>
      </p:sp>
      <p:sp>
        <p:nvSpPr>
          <p:cNvPr id="790531" name="Rectangle 3"/>
          <p:cNvSpPr>
            <a:spLocks noGrp="1" noChangeArrowheads="1"/>
          </p:cNvSpPr>
          <p:nvPr>
            <p:ph type="body" idx="1"/>
          </p:nvPr>
        </p:nvSpPr>
        <p:spPr>
          <a:xfrm>
            <a:off x="686422" y="4414838"/>
            <a:ext cx="5485158" cy="418465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FC41E-AD36-49FA-99BE-36347AD4E59F}" type="slidenum">
              <a:rPr lang="en-US"/>
              <a:pPr/>
              <a:t>22</a:t>
            </a:fld>
            <a:endParaRPr lang="en-US"/>
          </a:p>
        </p:txBody>
      </p:sp>
      <p:sp>
        <p:nvSpPr>
          <p:cNvPr id="466946" name="Rectangle 2"/>
          <p:cNvSpPr>
            <a:spLocks noGrp="1" noRot="1" noChangeAspect="1" noChangeArrowheads="1" noTextEdit="1"/>
          </p:cNvSpPr>
          <p:nvPr>
            <p:ph type="sldImg"/>
          </p:nvPr>
        </p:nvSpPr>
        <p:spPr>
          <a:xfrm>
            <a:off x="1114425" y="692150"/>
            <a:ext cx="4629150" cy="3473450"/>
          </a:xfrm>
          <a:ln/>
        </p:spPr>
      </p:sp>
      <p:sp>
        <p:nvSpPr>
          <p:cNvPr id="466947" name="Rectangle 3"/>
          <p:cNvSpPr>
            <a:spLocks noGrp="1" noChangeArrowheads="1"/>
          </p:cNvSpPr>
          <p:nvPr>
            <p:ph type="body" idx="1"/>
          </p:nvPr>
        </p:nvSpPr>
        <p:spPr>
          <a:xfrm>
            <a:off x="903841" y="4397379"/>
            <a:ext cx="5050321" cy="4164013"/>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5025" cy="3484562"/>
          </a:xfrm>
        </p:spPr>
      </p:sp>
      <p:sp>
        <p:nvSpPr>
          <p:cNvPr id="3" name="Notes Placeholder 2"/>
          <p:cNvSpPr>
            <a:spLocks noGrp="1"/>
          </p:cNvSpPr>
          <p:nvPr>
            <p:ph type="body" idx="1"/>
          </p:nvPr>
        </p:nvSpPr>
        <p:spPr/>
        <p:txBody>
          <a:bodyPr>
            <a:normAutofit/>
          </a:bodyPr>
          <a:lstStyle/>
          <a:p>
            <a:r>
              <a:rPr lang="en-US" dirty="0" smtClean="0"/>
              <a:t>Delete yellow things</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25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9F252E-C15D-4949-BF82-693A2B39E284}" type="slidenum">
              <a:rPr lang="en-US"/>
              <a:pPr/>
              <a:t>27</a:t>
            </a:fld>
            <a:endParaRPr lang="en-US"/>
          </a:p>
        </p:txBody>
      </p:sp>
      <p:sp>
        <p:nvSpPr>
          <p:cNvPr id="462850" name="Rectangle 2"/>
          <p:cNvSpPr>
            <a:spLocks noGrp="1" noRot="1" noChangeAspect="1" noChangeArrowheads="1" noTextEdit="1"/>
          </p:cNvSpPr>
          <p:nvPr>
            <p:ph type="sldImg"/>
          </p:nvPr>
        </p:nvSpPr>
        <p:spPr>
          <a:xfrm>
            <a:off x="1114425" y="692150"/>
            <a:ext cx="4629150" cy="3473450"/>
          </a:xfrm>
          <a:ln/>
        </p:spPr>
      </p:sp>
      <p:sp>
        <p:nvSpPr>
          <p:cNvPr id="462851" name="Rectangle 3"/>
          <p:cNvSpPr>
            <a:spLocks noGrp="1" noChangeArrowheads="1"/>
          </p:cNvSpPr>
          <p:nvPr>
            <p:ph type="body" idx="1"/>
          </p:nvPr>
        </p:nvSpPr>
        <p:spPr>
          <a:xfrm>
            <a:off x="903841" y="4397378"/>
            <a:ext cx="5050321" cy="4164013"/>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28</a:t>
            </a:fld>
            <a:endParaRPr lang="en-US"/>
          </a:p>
        </p:txBody>
      </p:sp>
      <p:sp>
        <p:nvSpPr>
          <p:cNvPr id="509954" name="Rectangle 2"/>
          <p:cNvSpPr>
            <a:spLocks noGrp="1" noRot="1" noChangeAspect="1" noChangeArrowheads="1" noTextEdit="1"/>
          </p:cNvSpPr>
          <p:nvPr>
            <p:ph type="sldImg"/>
          </p:nvPr>
        </p:nvSpPr>
        <p:spPr>
          <a:xfrm>
            <a:off x="1114425" y="693738"/>
            <a:ext cx="4629150" cy="3471862"/>
          </a:xfrm>
          <a:ln/>
        </p:spPr>
      </p:sp>
      <p:sp>
        <p:nvSpPr>
          <p:cNvPr id="509955"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29</a:t>
            </a:fld>
            <a:endParaRPr lang="en-US"/>
          </a:p>
        </p:txBody>
      </p:sp>
      <p:sp>
        <p:nvSpPr>
          <p:cNvPr id="509954" name="Rectangle 2"/>
          <p:cNvSpPr>
            <a:spLocks noGrp="1" noRot="1" noChangeAspect="1" noChangeArrowheads="1" noTextEdit="1"/>
          </p:cNvSpPr>
          <p:nvPr>
            <p:ph type="sldImg"/>
          </p:nvPr>
        </p:nvSpPr>
        <p:spPr>
          <a:xfrm>
            <a:off x="1114425" y="693738"/>
            <a:ext cx="4629150" cy="3471862"/>
          </a:xfrm>
          <a:ln/>
        </p:spPr>
      </p:sp>
      <p:sp>
        <p:nvSpPr>
          <p:cNvPr id="509955" name="Rectangle 3"/>
          <p:cNvSpPr>
            <a:spLocks noGrp="1" noChangeArrowheads="1"/>
          </p:cNvSpPr>
          <p:nvPr>
            <p:ph type="body" idx="1"/>
          </p:nvPr>
        </p:nvSpPr>
        <p:spPr>
          <a:xfrm>
            <a:off x="903840" y="4397378"/>
            <a:ext cx="5050321" cy="4164013"/>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5E39A1-7EFD-46AF-A71F-BDA04FC1AE14}" type="slidenum">
              <a:rPr lang="en-US"/>
              <a:pPr/>
              <a:t>30</a:t>
            </a:fld>
            <a:endParaRPr lang="en-US"/>
          </a:p>
        </p:txBody>
      </p:sp>
      <p:sp>
        <p:nvSpPr>
          <p:cNvPr id="491522" name="Rectangle 2"/>
          <p:cNvSpPr>
            <a:spLocks noGrp="1" noRot="1" noChangeAspect="1" noChangeArrowheads="1" noTextEdit="1"/>
          </p:cNvSpPr>
          <p:nvPr>
            <p:ph type="sldImg"/>
          </p:nvPr>
        </p:nvSpPr>
        <p:spPr>
          <a:xfrm>
            <a:off x="1114425" y="693738"/>
            <a:ext cx="4629150" cy="3471862"/>
          </a:xfrm>
          <a:ln/>
        </p:spPr>
      </p:sp>
      <p:sp>
        <p:nvSpPr>
          <p:cNvPr id="491523"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12"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2011</a:t>
            </a:r>
            <a:endParaRPr lang="en-US" dirty="0"/>
          </a:p>
        </p:txBody>
      </p:sp>
      <p:sp>
        <p:nvSpPr>
          <p:cNvPr id="13"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
        <p:nvSpPr>
          <p:cNvPr id="5" name="Rectangle 4"/>
          <p:cNvSpPr/>
          <p:nvPr userDrawn="1"/>
        </p:nvSpPr>
        <p:spPr>
          <a:xfrm>
            <a:off x="90434" y="6302417"/>
            <a:ext cx="2877578" cy="525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Rectangle 21"/>
          <p:cNvSpPr>
            <a:spLocks noChangeArrowheads="1"/>
          </p:cNvSpPr>
          <p:nvPr userDrawn="1"/>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48" tIns="41025" rIns="82048" bIns="41025" anchor="ctr"/>
          <a:lstStyle/>
          <a:p>
            <a:pPr defTabSz="914501"/>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2010</a:t>
            </a:r>
            <a:endParaRPr lang="en-US" dirty="0"/>
          </a:p>
        </p:txBody>
      </p:sp>
      <p:sp>
        <p:nvSpPr>
          <p:cNvPr id="10"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02" name="Picture 9" descr="horizontal-logo-green-text.jpg"/>
          <p:cNvPicPr>
            <a:picLocks noChangeAspect="1"/>
          </p:cNvPicPr>
          <p:nvPr/>
        </p:nvPicPr>
        <p:blipFill>
          <a:blip r:embed="rId8" cstate="print"/>
          <a:srcRect/>
          <a:stretch>
            <a:fillRect/>
          </a:stretch>
        </p:blipFill>
        <p:spPr bwMode="auto">
          <a:xfrm>
            <a:off x="457200" y="6354763"/>
            <a:ext cx="2438400" cy="407987"/>
          </a:xfrm>
          <a:prstGeom prst="rect">
            <a:avLst/>
          </a:prstGeom>
          <a:noFill/>
          <a:ln w="9525">
            <a:noFill/>
            <a:miter lim="800000"/>
            <a:headEnd/>
            <a:tailEnd/>
          </a:ln>
        </p:spPr>
      </p:pic>
      <p:sp>
        <p:nvSpPr>
          <p:cNvPr id="7"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2011</a:t>
            </a:r>
            <a:endParaRPr lang="en-US" dirty="0"/>
          </a:p>
        </p:txBody>
      </p:sp>
      <p:sp>
        <p:nvSpPr>
          <p:cNvPr id="8"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9" r:id="rId2"/>
    <p:sldLayoutId id="2147483801" r:id="rId3"/>
    <p:sldLayoutId id="2147483803" r:id="rId4"/>
    <p:sldLayoutId id="2147483804" r:id="rId5"/>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cience.energy.gov/sc-2/presentations-and-testimony/"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chart" Target="../charts/chart1.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w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8.png"/><Relationship Id="rId4" Type="http://schemas.openxmlformats.org/officeDocument/2006/relationships/image" Target="../media/image83.jpeg"/><Relationship Id="rId9"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hyperlink" Target="http://visibleearth.nasa.gov/view_rec.php?id=1438l" TargetMode="External"/><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675861" y="5826764"/>
            <a:ext cx="7792278" cy="1020267"/>
          </a:xfrm>
          <a:prstGeom prst="rect">
            <a:avLst/>
          </a:prstGeom>
          <a:noFill/>
          <a:ln w="9525">
            <a:noFill/>
            <a:miter lim="800000"/>
            <a:headEnd/>
            <a:tailEnd/>
          </a:ln>
        </p:spPr>
        <p:txBody>
          <a:bodyPr wrap="square" lIns="91429" tIns="45714" rIns="91429" bIns="45714">
            <a:spAutoFit/>
          </a:bodyPr>
          <a:lstStyle/>
          <a:p>
            <a:pPr algn="ctr">
              <a:lnSpc>
                <a:spcPct val="90000"/>
              </a:lnSpc>
              <a:spcBef>
                <a:spcPts val="0"/>
              </a:spcBef>
            </a:pPr>
            <a:r>
              <a:rPr lang="en-US" dirty="0">
                <a:latin typeface="Arial" pitchFamily="34" charset="0"/>
                <a:cs typeface="Arial" pitchFamily="34" charset="0"/>
              </a:rPr>
              <a:t>Dr. Patricia M. Dehmer</a:t>
            </a:r>
            <a:br>
              <a:rPr lang="en-US" dirty="0">
                <a:latin typeface="Arial" pitchFamily="34" charset="0"/>
                <a:cs typeface="Arial" pitchFamily="34" charset="0"/>
              </a:rPr>
            </a:br>
            <a:r>
              <a:rPr lang="en-US" dirty="0">
                <a:latin typeface="Arial" pitchFamily="34" charset="0"/>
                <a:cs typeface="Arial" pitchFamily="34" charset="0"/>
              </a:rPr>
              <a:t>Deputy Director for Science Programs</a:t>
            </a:r>
          </a:p>
          <a:p>
            <a:pPr algn="ctr">
              <a:lnSpc>
                <a:spcPct val="90000"/>
              </a:lnSpc>
              <a:spcBef>
                <a:spcPts val="0"/>
              </a:spcBef>
            </a:pPr>
            <a:r>
              <a:rPr lang="en-US" dirty="0">
                <a:latin typeface="Arial" pitchFamily="34" charset="0"/>
                <a:cs typeface="Arial" pitchFamily="34" charset="0"/>
              </a:rPr>
              <a:t>Office of Science, U.S. Department of </a:t>
            </a:r>
            <a:r>
              <a:rPr lang="en-US" dirty="0" smtClean="0">
                <a:latin typeface="Arial" pitchFamily="34" charset="0"/>
                <a:cs typeface="Arial" pitchFamily="34" charset="0"/>
              </a:rPr>
              <a:t>Energy</a:t>
            </a:r>
          </a:p>
          <a:p>
            <a:pPr algn="ctr">
              <a:lnSpc>
                <a:spcPct val="90000"/>
              </a:lnSpc>
              <a:spcBef>
                <a:spcPts val="0"/>
              </a:spcBef>
            </a:pPr>
            <a:r>
              <a:rPr lang="en-US" sz="1200" dirty="0" smtClean="0">
                <a:latin typeface="Arial" pitchFamily="34" charset="0"/>
                <a:cs typeface="Arial" pitchFamily="34" charset="0"/>
                <a:hlinkClick r:id="rId2"/>
              </a:rPr>
              <a:t>http://science.energy.gov/sc-2/presentations-and-testimony/</a:t>
            </a:r>
            <a:r>
              <a:rPr lang="en-US" sz="1200" dirty="0" smtClean="0">
                <a:latin typeface="Arial" pitchFamily="34" charset="0"/>
                <a:cs typeface="Arial" pitchFamily="34" charset="0"/>
              </a:rPr>
              <a:t> </a:t>
            </a:r>
            <a:endParaRPr lang="en-US" dirty="0">
              <a:latin typeface="Arial" pitchFamily="34" charset="0"/>
              <a:cs typeface="Arial" pitchFamily="34" charset="0"/>
            </a:endParaRPr>
          </a:p>
        </p:txBody>
      </p:sp>
      <p:sp useBgFill="1">
        <p:nvSpPr>
          <p:cNvPr id="7" name="Title 3"/>
          <p:cNvSpPr txBox="1">
            <a:spLocks/>
          </p:cNvSpPr>
          <p:nvPr/>
        </p:nvSpPr>
        <p:spPr>
          <a:xfrm>
            <a:off x="457200" y="1943457"/>
            <a:ext cx="8229600" cy="1200329"/>
          </a:xfrm>
          <a:prstGeom prst="rect">
            <a:avLst/>
          </a:prstGeom>
          <a:blipFill dpi="0" rotWithShape="0">
            <a:blip r:embed="rId3" cstate="print"/>
            <a:srcRect/>
            <a:stretch>
              <a:fillRect l="-937" t="-178314" r="-902" b="-293029"/>
            </a:stretch>
          </a:blipFill>
          <a:ln w="9525">
            <a:noFill/>
            <a:miter lim="800000"/>
            <a:headEnd/>
            <a:tailEnd/>
          </a:ln>
        </p:spPr>
        <p:txBody>
          <a:bodyPr vert="horz" wrap="square" lIns="91440" tIns="45720" rIns="91440" bIns="45720" numCol="1" anchor="ctr"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40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mn-lt"/>
                <a:ea typeface="+mj-ea"/>
                <a:cs typeface="Arial" pitchFamily="34" charset="0"/>
              </a:rPr>
              <a:t>Leading a Federal Science Agency:  </a:t>
            </a:r>
            <a:br>
              <a:rPr kumimoji="0" lang="en-US" altLang="zh-CN" sz="40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mn-lt"/>
                <a:ea typeface="+mj-ea"/>
                <a:cs typeface="Arial" pitchFamily="34" charset="0"/>
              </a:rPr>
            </a:br>
            <a:r>
              <a:rPr kumimoji="0" lang="en-US" altLang="zh-CN" sz="40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mn-lt"/>
                <a:ea typeface="+mj-ea"/>
                <a:cs typeface="Arial" pitchFamily="34" charset="0"/>
              </a:rPr>
              <a:t>The DOE</a:t>
            </a:r>
            <a:r>
              <a:rPr kumimoji="0" lang="zh-CN" altLang="en-US" sz="40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mn-lt"/>
                <a:ea typeface="+mj-ea"/>
                <a:cs typeface="Arial" pitchFamily="34" charset="0"/>
              </a:rPr>
              <a:t>’</a:t>
            </a:r>
            <a:r>
              <a:rPr kumimoji="0" lang="en-US" altLang="zh-CN" sz="40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mn-lt"/>
                <a:ea typeface="+mj-ea"/>
                <a:cs typeface="Arial" pitchFamily="34" charset="0"/>
              </a:rPr>
              <a:t>s Office of Science</a:t>
            </a:r>
            <a:endParaRPr kumimoji="0" lang="en-US" sz="40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mn-lt"/>
              <a:ea typeface="+mj-ea"/>
              <a:cs typeface="Arial" pitchFamily="34" charset="0"/>
            </a:endParaRPr>
          </a:p>
        </p:txBody>
      </p:sp>
      <p:sp>
        <p:nvSpPr>
          <p:cNvPr id="8" name="Subtitle 4"/>
          <p:cNvSpPr txBox="1">
            <a:spLocks/>
          </p:cNvSpPr>
          <p:nvPr/>
        </p:nvSpPr>
        <p:spPr>
          <a:xfrm>
            <a:off x="1371600" y="3586163"/>
            <a:ext cx="6400800" cy="1772793"/>
          </a:xfrm>
          <a:prstGeom prst="rect">
            <a:avLst/>
          </a:prstGeom>
        </p:spPr>
        <p:txBody>
          <a:bodyPr rtlCol="0">
            <a:spAutoFit/>
          </a:bodyPr>
          <a:lstStyle/>
          <a:p>
            <a:pPr marL="342900" marR="0" lvl="0" indent="-342900" algn="ctr" defTabSz="914400" rtl="0" eaLnBrk="0" fontAlgn="base" latinLnBrk="0" hangingPunct="0">
              <a:lnSpc>
                <a:spcPct val="100000"/>
              </a:lnSpc>
              <a:spcBef>
                <a:spcPts val="0"/>
              </a:spcBef>
              <a:spcAft>
                <a:spcPct val="0"/>
              </a:spcAft>
              <a:buClrTx/>
              <a:buSzTx/>
              <a:tabLst/>
              <a:defRPr/>
            </a:pPr>
            <a:r>
              <a:rPr kumimoji="0" lang="en-US" altLang="zh-CN" u="none" strike="noStrike" kern="1200" cap="none" spc="0" normalizeH="0" baseline="0" noProof="0" dirty="0" smtClean="0">
                <a:ln>
                  <a:noFill/>
                </a:ln>
                <a:solidFill>
                  <a:schemeClr val="tx1"/>
                </a:solidFill>
                <a:effectLst/>
                <a:uLnTx/>
                <a:uFillTx/>
                <a:latin typeface="Arial" pitchFamily="34" charset="0"/>
                <a:cs typeface="Arial" pitchFamily="34" charset="0"/>
              </a:rPr>
              <a:t>Science and Technology Policy Issues</a:t>
            </a:r>
            <a:r>
              <a:rPr kumimoji="0" lang="zh-CN" altLang="en-US" u="none" strike="noStrike" kern="1200" cap="none" spc="0" normalizeH="0" baseline="0" noProof="0" dirty="0" smtClean="0">
                <a:ln>
                  <a:noFill/>
                </a:ln>
                <a:solidFill>
                  <a:schemeClr val="tx1"/>
                </a:solidFill>
                <a:effectLst/>
                <a:uLnTx/>
                <a:uFillTx/>
                <a:latin typeface="Arial" pitchFamily="34" charset="0"/>
                <a:cs typeface="Arial" pitchFamily="34" charset="0"/>
              </a:rPr>
              <a:t> </a:t>
            </a:r>
          </a:p>
          <a:p>
            <a:pPr marL="342900" marR="0" lvl="0" indent="-342900" algn="ctr" defTabSz="914400" rtl="0" eaLnBrk="0" fontAlgn="base" latinLnBrk="0" hangingPunct="0">
              <a:lnSpc>
                <a:spcPct val="100000"/>
              </a:lnSpc>
              <a:spcBef>
                <a:spcPts val="0"/>
              </a:spcBef>
              <a:spcAft>
                <a:spcPct val="0"/>
              </a:spcAft>
              <a:buClrTx/>
              <a:buSzTx/>
              <a:tabLst/>
              <a:defRPr/>
            </a:pPr>
            <a:r>
              <a:rPr kumimoji="0" lang="en-US" altLang="zh-CN" u="none" strike="noStrike" kern="1200" cap="none" spc="0" normalizeH="0" baseline="0" noProof="0" dirty="0" smtClean="0">
                <a:ln>
                  <a:noFill/>
                </a:ln>
                <a:solidFill>
                  <a:schemeClr val="tx1"/>
                </a:solidFill>
                <a:effectLst/>
                <a:uLnTx/>
                <a:uFillTx/>
                <a:latin typeface="Arial" pitchFamily="34" charset="0"/>
                <a:cs typeface="Arial" pitchFamily="34" charset="0"/>
              </a:rPr>
              <a:t>Facing the United States</a:t>
            </a:r>
          </a:p>
          <a:p>
            <a:pPr marL="342900" marR="0" lvl="0" indent="-342900" algn="ctr" defTabSz="914400" rtl="0" eaLnBrk="0" fontAlgn="base" latinLnBrk="0" hangingPunct="0">
              <a:lnSpc>
                <a:spcPct val="100000"/>
              </a:lnSpc>
              <a:spcBef>
                <a:spcPts val="0"/>
              </a:spcBef>
              <a:spcAft>
                <a:spcPct val="0"/>
              </a:spcAft>
              <a:buClrTx/>
              <a:buSzTx/>
              <a:tabLst/>
              <a:defRPr/>
            </a:pPr>
            <a:endParaRPr kumimoji="0" lang="zh-CN" altLang="en-US"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342900" marR="0" lvl="0" indent="-342900" algn="ctr" defTabSz="914400" rtl="0" eaLnBrk="0" fontAlgn="base" latinLnBrk="0" hangingPunct="0">
              <a:lnSpc>
                <a:spcPct val="100000"/>
              </a:lnSpc>
              <a:spcBef>
                <a:spcPts val="0"/>
              </a:spcBef>
              <a:spcAft>
                <a:spcPct val="0"/>
              </a:spcAft>
              <a:buClrTx/>
              <a:buSzTx/>
              <a:tabLst/>
              <a:defRPr/>
            </a:pPr>
            <a:r>
              <a:rPr kumimoji="0" lang="en-US" altLang="zh-CN" u="none" strike="noStrike" kern="1200" cap="none" spc="0" normalizeH="0" baseline="0" noProof="0" dirty="0" smtClean="0">
                <a:ln>
                  <a:noFill/>
                </a:ln>
                <a:solidFill>
                  <a:schemeClr val="tx1"/>
                </a:solidFill>
                <a:effectLst/>
                <a:uLnTx/>
                <a:uFillTx/>
                <a:latin typeface="Arial" pitchFamily="34" charset="0"/>
                <a:cs typeface="Arial" pitchFamily="34" charset="0"/>
              </a:rPr>
              <a:t>The Brookings</a:t>
            </a:r>
            <a:r>
              <a:rPr kumimoji="0" lang="zh-CN" altLang="en-US"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altLang="zh-CN" u="none" strike="noStrike" kern="1200" cap="none" spc="0" normalizeH="0" baseline="0" noProof="0" dirty="0" smtClean="0">
                <a:ln>
                  <a:noFill/>
                </a:ln>
                <a:solidFill>
                  <a:schemeClr val="tx1"/>
                </a:solidFill>
                <a:effectLst/>
                <a:uLnTx/>
                <a:uFillTx/>
                <a:latin typeface="Arial" pitchFamily="34" charset="0"/>
                <a:cs typeface="Arial" pitchFamily="34" charset="0"/>
              </a:rPr>
              <a:t>Institution</a:t>
            </a:r>
          </a:p>
          <a:p>
            <a:pPr marL="342900" marR="0" lvl="0" indent="-342900" algn="ctr" defTabSz="914400" rtl="0" eaLnBrk="0" fontAlgn="base" latinLnBrk="0" hangingPunct="0">
              <a:lnSpc>
                <a:spcPct val="100000"/>
              </a:lnSpc>
              <a:spcBef>
                <a:spcPts val="0"/>
              </a:spcBef>
              <a:spcAft>
                <a:spcPct val="0"/>
              </a:spcAft>
              <a:buClrTx/>
              <a:buSzTx/>
              <a:tabLst/>
              <a:defRPr/>
            </a:pPr>
            <a:r>
              <a:rPr kumimoji="0" lang="en-US" u="none" strike="noStrike" kern="1200" cap="none" spc="0" normalizeH="0" baseline="0" noProof="0" dirty="0" smtClean="0">
                <a:ln>
                  <a:noFill/>
                </a:ln>
                <a:solidFill>
                  <a:schemeClr val="tx1"/>
                </a:solidFill>
                <a:effectLst/>
                <a:uLnTx/>
                <a:uFillTx/>
                <a:latin typeface="Arial" pitchFamily="34" charset="0"/>
                <a:cs typeface="Arial" pitchFamily="34" charset="0"/>
              </a:rPr>
              <a:t>22 </a:t>
            </a:r>
            <a:r>
              <a:rPr kumimoji="0" lang="en-US" u="none" strike="noStrike" kern="1200" cap="none" spc="0" normalizeH="0" baseline="0" noProof="0" smtClean="0">
                <a:ln>
                  <a:noFill/>
                </a:ln>
                <a:solidFill>
                  <a:schemeClr val="tx1"/>
                </a:solidFill>
                <a:effectLst/>
                <a:uLnTx/>
                <a:uFillTx/>
                <a:latin typeface="Arial" pitchFamily="34" charset="0"/>
                <a:cs typeface="Arial" pitchFamily="34" charset="0"/>
              </a:rPr>
              <a:t>June </a:t>
            </a:r>
            <a:r>
              <a:rPr kumimoji="0" lang="en-US" u="none" strike="noStrike" kern="1200" cap="none" spc="0" normalizeH="0" baseline="0" noProof="0" smtClean="0">
                <a:ln>
                  <a:noFill/>
                </a:ln>
                <a:solidFill>
                  <a:schemeClr val="tx1"/>
                </a:solidFill>
                <a:effectLst/>
                <a:uLnTx/>
                <a:uFillTx/>
                <a:latin typeface="Arial" pitchFamily="34" charset="0"/>
                <a:cs typeface="Arial" pitchFamily="34" charset="0"/>
              </a:rPr>
              <a:t>2011</a:t>
            </a:r>
            <a:endParaRPr kumimoji="0" lang="en-US"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tabLst/>
              <a:defRPr/>
            </a:pPr>
            <a:endParaRPr kumimoji="0" lang="zh-CN" altLang="en-US" sz="1600" u="none" strike="noStrike" kern="1200" cap="none" spc="0" normalizeH="0" baseline="0" noProof="0" dirty="0" smtClean="0">
              <a:ln>
                <a:noFill/>
              </a:ln>
              <a:solidFill>
                <a:schemeClr val="tx1"/>
              </a:solidFill>
              <a:effectLst/>
              <a:uLnTx/>
              <a:uFillTx/>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a:lstStyle/>
          <a:p>
            <a:pPr eaLnBrk="1" hangingPunct="1"/>
            <a:r>
              <a:rPr lang="en-US" smtClean="0">
                <a:latin typeface="Arial" charset="0"/>
                <a:cs typeface="Arial" charset="0"/>
              </a:rPr>
              <a:t>Office of Science Quick Facts</a:t>
            </a:r>
          </a:p>
        </p:txBody>
      </p:sp>
      <p:sp>
        <p:nvSpPr>
          <p:cNvPr id="8"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2011</a:t>
            </a:r>
          </a:p>
        </p:txBody>
      </p:sp>
      <p:sp>
        <p:nvSpPr>
          <p:cNvPr id="7"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10</a:t>
            </a:fld>
            <a:endParaRPr lang="en-US" dirty="0" smtClean="0">
              <a:latin typeface="Arial" charset="0"/>
              <a:cs typeface="Arial" charset="0"/>
            </a:endParaRPr>
          </a:p>
        </p:txBody>
      </p:sp>
      <p:sp>
        <p:nvSpPr>
          <p:cNvPr id="6" name="Rectangle 3"/>
          <p:cNvSpPr txBox="1">
            <a:spLocks/>
          </p:cNvSpPr>
          <p:nvPr/>
        </p:nvSpPr>
        <p:spPr bwMode="auto">
          <a:xfrm>
            <a:off x="508000" y="955675"/>
            <a:ext cx="8220364" cy="4524375"/>
          </a:xfrm>
          <a:prstGeom prst="rect">
            <a:avLst/>
          </a:prstGeom>
          <a:noFill/>
          <a:ln w="9525">
            <a:noFill/>
            <a:miter lim="800000"/>
            <a:headEnd/>
            <a:tailEnd/>
          </a:ln>
        </p:spPr>
        <p:txBody>
          <a:bodyPr/>
          <a:lstStyle/>
          <a:p>
            <a:pPr marL="284163" indent="-284163">
              <a:spcBef>
                <a:spcPts val="0"/>
              </a:spcBef>
              <a:spcAft>
                <a:spcPts val="1200"/>
              </a:spcAft>
              <a:buFont typeface="Wingdings" pitchFamily="2" charset="2"/>
              <a:buChar char="§"/>
              <a:defRPr/>
            </a:pPr>
            <a:r>
              <a:rPr lang="en-US" sz="2400" dirty="0">
                <a:latin typeface="Arial" pitchFamily="34" charset="0"/>
                <a:cs typeface="Arial" pitchFamily="34" charset="0"/>
              </a:rPr>
              <a:t>$4.9B FY 2010 </a:t>
            </a:r>
            <a:r>
              <a:rPr lang="en-US" sz="2400" dirty="0" smtClean="0">
                <a:latin typeface="Arial" pitchFamily="34" charset="0"/>
                <a:cs typeface="Arial" pitchFamily="34" charset="0"/>
              </a:rPr>
              <a:t>appropriation</a:t>
            </a:r>
            <a:endParaRPr lang="en-US" sz="2400" dirty="0">
              <a:latin typeface="Arial" pitchFamily="34" charset="0"/>
              <a:cs typeface="Arial" pitchFamily="34" charset="0"/>
            </a:endParaRPr>
          </a:p>
          <a:p>
            <a:pPr marL="284163" indent="-284163">
              <a:spcBef>
                <a:spcPts val="0"/>
              </a:spcBef>
              <a:spcAft>
                <a:spcPts val="1200"/>
              </a:spcAft>
              <a:buFont typeface="Wingdings" pitchFamily="2" charset="2"/>
              <a:buChar char="§"/>
              <a:defRPr/>
            </a:pPr>
            <a:r>
              <a:rPr lang="en-US" sz="2400" dirty="0">
                <a:latin typeface="Arial" pitchFamily="34" charset="0"/>
                <a:cs typeface="Arial" pitchFamily="34" charset="0"/>
              </a:rPr>
              <a:t>$1.6B in </a:t>
            </a:r>
            <a:r>
              <a:rPr lang="en-US" sz="2400" dirty="0" smtClean="0">
                <a:latin typeface="Arial" pitchFamily="34" charset="0"/>
                <a:cs typeface="Arial" pitchFamily="34" charset="0"/>
              </a:rPr>
              <a:t>FY 2009 Recovery </a:t>
            </a:r>
            <a:r>
              <a:rPr lang="en-US" sz="2400" dirty="0">
                <a:latin typeface="Arial" pitchFamily="34" charset="0"/>
                <a:cs typeface="Arial" pitchFamily="34" charset="0"/>
              </a:rPr>
              <a:t>Act funds</a:t>
            </a:r>
          </a:p>
          <a:p>
            <a:pPr marL="284163" indent="-284163">
              <a:spcBef>
                <a:spcPts val="0"/>
              </a:spcBef>
              <a:spcAft>
                <a:spcPts val="1200"/>
              </a:spcAft>
              <a:buFont typeface="Wingdings" pitchFamily="2" charset="2"/>
              <a:buChar char="§"/>
              <a:defRPr/>
            </a:pPr>
            <a:r>
              <a:rPr lang="en-US" sz="2400" dirty="0">
                <a:latin typeface="Arial" pitchFamily="34" charset="0"/>
                <a:cs typeface="Arial" pitchFamily="34" charset="0"/>
              </a:rPr>
              <a:t>10 National Laboratories</a:t>
            </a:r>
          </a:p>
          <a:p>
            <a:pPr marL="284163" indent="-284163">
              <a:spcBef>
                <a:spcPts val="0"/>
              </a:spcBef>
              <a:spcAft>
                <a:spcPts val="1200"/>
              </a:spcAft>
              <a:buFont typeface="Wingdings" pitchFamily="2" charset="2"/>
              <a:buChar char="§"/>
              <a:defRPr/>
            </a:pPr>
            <a:r>
              <a:rPr lang="en-US" sz="2400" dirty="0">
                <a:latin typeface="Arial" pitchFamily="34" charset="0"/>
                <a:cs typeface="Arial" pitchFamily="34" charset="0"/>
              </a:rPr>
              <a:t>1,000 Federal employees</a:t>
            </a:r>
          </a:p>
          <a:p>
            <a:pPr marL="292100" indent="-292100">
              <a:spcBef>
                <a:spcPts val="0"/>
              </a:spcBef>
              <a:spcAft>
                <a:spcPts val="1200"/>
              </a:spcAft>
              <a:buFont typeface="Wingdings" pitchFamily="2" charset="2"/>
              <a:buChar char="§"/>
              <a:defRPr/>
            </a:pPr>
            <a:r>
              <a:rPr lang="en-US" sz="2400" dirty="0"/>
              <a:t>Support for:</a:t>
            </a:r>
            <a:endParaRPr lang="en-US" sz="2000" dirty="0"/>
          </a:p>
          <a:p>
            <a:pPr marL="749300" lvl="1" indent="-292100">
              <a:spcBef>
                <a:spcPts val="0"/>
              </a:spcBef>
              <a:spcAft>
                <a:spcPts val="600"/>
              </a:spcAft>
              <a:buFont typeface="Wingdings" pitchFamily="2" charset="2"/>
              <a:buChar char="Ø"/>
              <a:defRPr/>
            </a:pPr>
            <a:r>
              <a:rPr lang="en-US" dirty="0" smtClean="0">
                <a:latin typeface="Arial" pitchFamily="34" charset="0"/>
                <a:cs typeface="Arial" pitchFamily="34" charset="0"/>
              </a:rPr>
              <a:t>Disciplines of condensed matter and materials physics, chemistry, </a:t>
            </a:r>
            <a:r>
              <a:rPr lang="en-US" dirty="0" smtClean="0"/>
              <a:t>biology, climate and environmental sciences, applied mathematics, computational science, high energy physics, nuclear physics, plasma physics, and fusion energy sciences</a:t>
            </a:r>
          </a:p>
          <a:p>
            <a:pPr marL="749300" lvl="1" indent="-292100">
              <a:spcBef>
                <a:spcPts val="0"/>
              </a:spcBef>
              <a:spcAft>
                <a:spcPts val="600"/>
              </a:spcAft>
              <a:buFont typeface="Wingdings" pitchFamily="2" charset="2"/>
              <a:buChar char="Ø"/>
              <a:defRPr/>
            </a:pPr>
            <a:r>
              <a:rPr lang="en-US" dirty="0" smtClean="0"/>
              <a:t>300 academic institutions and all 17 DOE laboratories</a:t>
            </a:r>
          </a:p>
          <a:p>
            <a:pPr marL="749300" lvl="1" indent="-292100">
              <a:spcBef>
                <a:spcPts val="0"/>
              </a:spcBef>
              <a:spcAft>
                <a:spcPts val="600"/>
              </a:spcAft>
              <a:buFont typeface="Wingdings" pitchFamily="2" charset="2"/>
              <a:buChar char="Ø"/>
              <a:defRPr/>
            </a:pPr>
            <a:r>
              <a:rPr lang="en-US" dirty="0" smtClean="0"/>
              <a:t>25,000 </a:t>
            </a:r>
            <a:r>
              <a:rPr lang="en-US" dirty="0"/>
              <a:t>Ph.D.s, graduate students, undergraduates, engineers, and technicians</a:t>
            </a:r>
          </a:p>
          <a:p>
            <a:pPr marL="749300" lvl="1" indent="-292100">
              <a:spcBef>
                <a:spcPts val="0"/>
              </a:spcBef>
              <a:spcAft>
                <a:spcPts val="600"/>
              </a:spcAft>
              <a:buFont typeface="Wingdings" pitchFamily="2" charset="2"/>
              <a:buChar char="Ø"/>
              <a:defRPr/>
            </a:pPr>
            <a:r>
              <a:rPr lang="en-US" dirty="0" smtClean="0">
                <a:latin typeface="Arial" pitchFamily="34" charset="0"/>
                <a:cs typeface="Arial" pitchFamily="34" charset="0"/>
              </a:rPr>
              <a:t>25,000 </a:t>
            </a:r>
            <a:r>
              <a:rPr lang="en-US" dirty="0">
                <a:latin typeface="Arial" pitchFamily="34" charset="0"/>
                <a:cs typeface="Arial" pitchFamily="34" charset="0"/>
              </a:rPr>
              <a:t>users at the scientific user </a:t>
            </a:r>
            <a:r>
              <a:rPr lang="en-US" dirty="0" smtClean="0">
                <a:latin typeface="Arial" pitchFamily="34" charset="0"/>
                <a:cs typeface="Arial" pitchFamily="34" charset="0"/>
              </a:rPr>
              <a:t>facilities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85"/>
          <p:cNvGrpSpPr>
            <a:grpSpLocks/>
          </p:cNvGrpSpPr>
          <p:nvPr/>
        </p:nvGrpSpPr>
        <p:grpSpPr bwMode="auto">
          <a:xfrm>
            <a:off x="2017713" y="1577975"/>
            <a:ext cx="4162425" cy="4135438"/>
            <a:chOff x="1138" y="1402"/>
            <a:chExt cx="2622" cy="2605"/>
          </a:xfrm>
        </p:grpSpPr>
        <p:sp>
          <p:nvSpPr>
            <p:cNvPr id="18477" name="Freeform 128"/>
            <p:cNvSpPr>
              <a:spLocks/>
            </p:cNvSpPr>
            <p:nvPr/>
          </p:nvSpPr>
          <p:spPr bwMode="auto">
            <a:xfrm>
              <a:off x="2453" y="1570"/>
              <a:ext cx="1307" cy="2295"/>
            </a:xfrm>
            <a:custGeom>
              <a:avLst/>
              <a:gdLst>
                <a:gd name="T0" fmla="*/ 2147483647 w 156"/>
                <a:gd name="T1" fmla="*/ 2147483647 h 274"/>
                <a:gd name="T2" fmla="*/ 2147483647 w 156"/>
                <a:gd name="T3" fmla="*/ 2147483647 h 274"/>
                <a:gd name="T4" fmla="*/ 2147483647 w 156"/>
                <a:gd name="T5" fmla="*/ 0 h 274"/>
                <a:gd name="T6" fmla="*/ 0 w 156"/>
                <a:gd name="T7" fmla="*/ 2147483647 h 274"/>
                <a:gd name="T8" fmla="*/ 2147483647 w 156"/>
                <a:gd name="T9" fmla="*/ 2147483647 h 274"/>
                <a:gd name="T10" fmla="*/ 0 60000 65536"/>
                <a:gd name="T11" fmla="*/ 0 60000 65536"/>
                <a:gd name="T12" fmla="*/ 0 60000 65536"/>
                <a:gd name="T13" fmla="*/ 0 60000 65536"/>
                <a:gd name="T14" fmla="*/ 0 60000 65536"/>
                <a:gd name="T15" fmla="*/ 0 w 156"/>
                <a:gd name="T16" fmla="*/ 0 h 274"/>
                <a:gd name="T17" fmla="*/ 156 w 156"/>
                <a:gd name="T18" fmla="*/ 274 h 274"/>
              </a:gdLst>
              <a:ahLst/>
              <a:cxnLst>
                <a:cxn ang="T10">
                  <a:pos x="T0" y="T1"/>
                </a:cxn>
                <a:cxn ang="T11">
                  <a:pos x="T2" y="T3"/>
                </a:cxn>
                <a:cxn ang="T12">
                  <a:pos x="T4" y="T5"/>
                </a:cxn>
                <a:cxn ang="T13">
                  <a:pos x="T6" y="T7"/>
                </a:cxn>
                <a:cxn ang="T14">
                  <a:pos x="T8" y="T9"/>
                </a:cxn>
              </a:cxnLst>
              <a:rect l="T15" t="T16" r="T17" b="T18"/>
              <a:pathLst>
                <a:path w="156" h="274">
                  <a:moveTo>
                    <a:pt x="70" y="274"/>
                  </a:moveTo>
                  <a:cubicBezTo>
                    <a:pt x="123" y="248"/>
                    <a:pt x="156" y="194"/>
                    <a:pt x="156" y="136"/>
                  </a:cubicBezTo>
                  <a:cubicBezTo>
                    <a:pt x="156" y="80"/>
                    <a:pt x="126" y="28"/>
                    <a:pt x="78" y="0"/>
                  </a:cubicBezTo>
                  <a:lnTo>
                    <a:pt x="0" y="136"/>
                  </a:lnTo>
                  <a:lnTo>
                    <a:pt x="70" y="274"/>
                  </a:lnTo>
                  <a:close/>
                </a:path>
              </a:pathLst>
            </a:custGeom>
            <a:solidFill>
              <a:srgbClr val="3366FF"/>
            </a:solidFill>
            <a:ln w="9525">
              <a:solidFill>
                <a:srgbClr val="000000"/>
              </a:solidFill>
              <a:round/>
              <a:headEnd/>
              <a:tailEnd/>
            </a:ln>
          </p:spPr>
          <p:txBody>
            <a:bodyPr/>
            <a:lstStyle/>
            <a:p>
              <a:endParaRPr lang="en-US" b="1"/>
            </a:p>
          </p:txBody>
        </p:sp>
        <p:sp>
          <p:nvSpPr>
            <p:cNvPr id="18478" name="Freeform 129"/>
            <p:cNvSpPr>
              <a:spLocks/>
            </p:cNvSpPr>
            <p:nvPr/>
          </p:nvSpPr>
          <p:spPr bwMode="auto">
            <a:xfrm>
              <a:off x="2059" y="2709"/>
              <a:ext cx="981" cy="1298"/>
            </a:xfrm>
            <a:custGeom>
              <a:avLst/>
              <a:gdLst>
                <a:gd name="T0" fmla="*/ 0 w 117"/>
                <a:gd name="T1" fmla="*/ 2147483647 h 155"/>
                <a:gd name="T2" fmla="*/ 2147483647 w 117"/>
                <a:gd name="T3" fmla="*/ 2147483647 h 155"/>
                <a:gd name="T4" fmla="*/ 2147483647 w 117"/>
                <a:gd name="T5" fmla="*/ 2147483647 h 155"/>
                <a:gd name="T6" fmla="*/ 2147483647 w 117"/>
                <a:gd name="T7" fmla="*/ 0 h 155"/>
                <a:gd name="T8" fmla="*/ 0 w 117"/>
                <a:gd name="T9" fmla="*/ 2147483647 h 155"/>
                <a:gd name="T10" fmla="*/ 0 60000 65536"/>
                <a:gd name="T11" fmla="*/ 0 60000 65536"/>
                <a:gd name="T12" fmla="*/ 0 60000 65536"/>
                <a:gd name="T13" fmla="*/ 0 60000 65536"/>
                <a:gd name="T14" fmla="*/ 0 60000 65536"/>
                <a:gd name="T15" fmla="*/ 0 w 117"/>
                <a:gd name="T16" fmla="*/ 0 h 155"/>
                <a:gd name="T17" fmla="*/ 117 w 117"/>
                <a:gd name="T18" fmla="*/ 155 h 155"/>
              </a:gdLst>
              <a:ahLst/>
              <a:cxnLst>
                <a:cxn ang="T10">
                  <a:pos x="T0" y="T1"/>
                </a:cxn>
                <a:cxn ang="T11">
                  <a:pos x="T2" y="T3"/>
                </a:cxn>
                <a:cxn ang="T12">
                  <a:pos x="T4" y="T5"/>
                </a:cxn>
                <a:cxn ang="T13">
                  <a:pos x="T6" y="T7"/>
                </a:cxn>
                <a:cxn ang="T14">
                  <a:pos x="T8" y="T9"/>
                </a:cxn>
              </a:cxnLst>
              <a:rect l="T15" t="T16" r="T17" b="T18"/>
              <a:pathLst>
                <a:path w="117" h="155">
                  <a:moveTo>
                    <a:pt x="0" y="149"/>
                  </a:moveTo>
                  <a:cubicBezTo>
                    <a:pt x="15" y="153"/>
                    <a:pt x="31" y="155"/>
                    <a:pt x="47" y="155"/>
                  </a:cubicBezTo>
                  <a:cubicBezTo>
                    <a:pt x="71" y="155"/>
                    <a:pt x="95" y="150"/>
                    <a:pt x="117" y="138"/>
                  </a:cubicBezTo>
                  <a:lnTo>
                    <a:pt x="47" y="0"/>
                  </a:lnTo>
                  <a:lnTo>
                    <a:pt x="0" y="149"/>
                  </a:lnTo>
                  <a:close/>
                </a:path>
              </a:pathLst>
            </a:custGeom>
            <a:solidFill>
              <a:srgbClr val="33CC33"/>
            </a:solidFill>
            <a:ln w="9525">
              <a:solidFill>
                <a:srgbClr val="000000"/>
              </a:solidFill>
              <a:round/>
              <a:headEnd/>
              <a:tailEnd/>
            </a:ln>
          </p:spPr>
          <p:txBody>
            <a:bodyPr/>
            <a:lstStyle/>
            <a:p>
              <a:endParaRPr lang="en-US" b="1"/>
            </a:p>
          </p:txBody>
        </p:sp>
        <p:sp>
          <p:nvSpPr>
            <p:cNvPr id="18479" name="Freeform 130"/>
            <p:cNvSpPr>
              <a:spLocks/>
            </p:cNvSpPr>
            <p:nvPr/>
          </p:nvSpPr>
          <p:spPr bwMode="auto">
            <a:xfrm>
              <a:off x="1490" y="2709"/>
              <a:ext cx="963" cy="1248"/>
            </a:xfrm>
            <a:custGeom>
              <a:avLst/>
              <a:gdLst>
                <a:gd name="T0" fmla="*/ 0 w 115"/>
                <a:gd name="T1" fmla="*/ 2147483647 h 149"/>
                <a:gd name="T2" fmla="*/ 2147483647 w 115"/>
                <a:gd name="T3" fmla="*/ 2147483647 h 149"/>
                <a:gd name="T4" fmla="*/ 2147483647 w 115"/>
                <a:gd name="T5" fmla="*/ 0 h 149"/>
                <a:gd name="T6" fmla="*/ 0 w 115"/>
                <a:gd name="T7" fmla="*/ 2147483647 h 149"/>
                <a:gd name="T8" fmla="*/ 0 60000 65536"/>
                <a:gd name="T9" fmla="*/ 0 60000 65536"/>
                <a:gd name="T10" fmla="*/ 0 60000 65536"/>
                <a:gd name="T11" fmla="*/ 0 60000 65536"/>
                <a:gd name="T12" fmla="*/ 0 w 115"/>
                <a:gd name="T13" fmla="*/ 0 h 149"/>
                <a:gd name="T14" fmla="*/ 115 w 115"/>
                <a:gd name="T15" fmla="*/ 149 h 149"/>
              </a:gdLst>
              <a:ahLst/>
              <a:cxnLst>
                <a:cxn ang="T8">
                  <a:pos x="T0" y="T1"/>
                </a:cxn>
                <a:cxn ang="T9">
                  <a:pos x="T2" y="T3"/>
                </a:cxn>
                <a:cxn ang="T10">
                  <a:pos x="T4" y="T5"/>
                </a:cxn>
                <a:cxn ang="T11">
                  <a:pos x="T6" y="T7"/>
                </a:cxn>
              </a:cxnLst>
              <a:rect l="T12" t="T13" r="T14" b="T15"/>
              <a:pathLst>
                <a:path w="115" h="149">
                  <a:moveTo>
                    <a:pt x="0" y="106"/>
                  </a:moveTo>
                  <a:cubicBezTo>
                    <a:pt x="19" y="126"/>
                    <a:pt x="42" y="141"/>
                    <a:pt x="68" y="149"/>
                  </a:cubicBezTo>
                  <a:lnTo>
                    <a:pt x="115" y="0"/>
                  </a:lnTo>
                  <a:lnTo>
                    <a:pt x="0" y="106"/>
                  </a:lnTo>
                  <a:close/>
                </a:path>
              </a:pathLst>
            </a:custGeom>
            <a:solidFill>
              <a:srgbClr val="FF2D2D"/>
            </a:solidFill>
            <a:ln w="9525">
              <a:solidFill>
                <a:srgbClr val="000000"/>
              </a:solidFill>
              <a:round/>
              <a:headEnd/>
              <a:tailEnd/>
            </a:ln>
          </p:spPr>
          <p:txBody>
            <a:bodyPr/>
            <a:lstStyle/>
            <a:p>
              <a:endParaRPr lang="en-US" b="1"/>
            </a:p>
          </p:txBody>
        </p:sp>
        <p:sp>
          <p:nvSpPr>
            <p:cNvPr id="18480" name="Freeform 131"/>
            <p:cNvSpPr>
              <a:spLocks/>
            </p:cNvSpPr>
            <p:nvPr/>
          </p:nvSpPr>
          <p:spPr bwMode="auto">
            <a:xfrm>
              <a:off x="1138" y="2315"/>
              <a:ext cx="1315" cy="1282"/>
            </a:xfrm>
            <a:custGeom>
              <a:avLst/>
              <a:gdLst>
                <a:gd name="T0" fmla="*/ 2147483647 w 157"/>
                <a:gd name="T1" fmla="*/ 0 h 153"/>
                <a:gd name="T2" fmla="*/ 2147483647 w 157"/>
                <a:gd name="T3" fmla="*/ 2147483647 h 153"/>
                <a:gd name="T4" fmla="*/ 2147483647 w 157"/>
                <a:gd name="T5" fmla="*/ 2147483647 h 153"/>
                <a:gd name="T6" fmla="*/ 2147483647 w 157"/>
                <a:gd name="T7" fmla="*/ 2147483647 h 153"/>
                <a:gd name="T8" fmla="*/ 2147483647 w 157"/>
                <a:gd name="T9" fmla="*/ 0 h 153"/>
                <a:gd name="T10" fmla="*/ 0 60000 65536"/>
                <a:gd name="T11" fmla="*/ 0 60000 65536"/>
                <a:gd name="T12" fmla="*/ 0 60000 65536"/>
                <a:gd name="T13" fmla="*/ 0 60000 65536"/>
                <a:gd name="T14" fmla="*/ 0 60000 65536"/>
                <a:gd name="T15" fmla="*/ 0 w 157"/>
                <a:gd name="T16" fmla="*/ 0 h 153"/>
                <a:gd name="T17" fmla="*/ 157 w 157"/>
                <a:gd name="T18" fmla="*/ 153 h 153"/>
              </a:gdLst>
              <a:ahLst/>
              <a:cxnLst>
                <a:cxn ang="T10">
                  <a:pos x="T0" y="T1"/>
                </a:cxn>
                <a:cxn ang="T11">
                  <a:pos x="T2" y="T3"/>
                </a:cxn>
                <a:cxn ang="T12">
                  <a:pos x="T4" y="T5"/>
                </a:cxn>
                <a:cxn ang="T13">
                  <a:pos x="T6" y="T7"/>
                </a:cxn>
                <a:cxn ang="T14">
                  <a:pos x="T8" y="T9"/>
                </a:cxn>
              </a:cxnLst>
              <a:rect l="T15" t="T16" r="T17" b="T18"/>
              <a:pathLst>
                <a:path w="157" h="153">
                  <a:moveTo>
                    <a:pt x="7" y="0"/>
                  </a:moveTo>
                  <a:cubicBezTo>
                    <a:pt x="3" y="15"/>
                    <a:pt x="1" y="31"/>
                    <a:pt x="1" y="46"/>
                  </a:cubicBezTo>
                  <a:cubicBezTo>
                    <a:pt x="0" y="86"/>
                    <a:pt x="15" y="124"/>
                    <a:pt x="42" y="153"/>
                  </a:cubicBezTo>
                  <a:lnTo>
                    <a:pt x="157" y="47"/>
                  </a:lnTo>
                  <a:lnTo>
                    <a:pt x="7" y="0"/>
                  </a:lnTo>
                  <a:close/>
                </a:path>
              </a:pathLst>
            </a:custGeom>
            <a:solidFill>
              <a:srgbClr val="CC0083"/>
            </a:solidFill>
            <a:ln w="9525">
              <a:solidFill>
                <a:srgbClr val="000000"/>
              </a:solidFill>
              <a:round/>
              <a:headEnd/>
              <a:tailEnd/>
            </a:ln>
          </p:spPr>
          <p:txBody>
            <a:bodyPr/>
            <a:lstStyle/>
            <a:p>
              <a:endParaRPr lang="en-US" b="1"/>
            </a:p>
          </p:txBody>
        </p:sp>
        <p:sp>
          <p:nvSpPr>
            <p:cNvPr id="18481" name="Freeform 132"/>
            <p:cNvSpPr>
              <a:spLocks/>
            </p:cNvSpPr>
            <p:nvPr/>
          </p:nvSpPr>
          <p:spPr bwMode="auto">
            <a:xfrm>
              <a:off x="1197" y="1611"/>
              <a:ext cx="1256" cy="1098"/>
            </a:xfrm>
            <a:custGeom>
              <a:avLst/>
              <a:gdLst>
                <a:gd name="T0" fmla="*/ 2147483647 w 150"/>
                <a:gd name="T1" fmla="*/ 0 h 131"/>
                <a:gd name="T2" fmla="*/ 0 w 150"/>
                <a:gd name="T3" fmla="*/ 2147483647 h 131"/>
                <a:gd name="T4" fmla="*/ 2147483647 w 150"/>
                <a:gd name="T5" fmla="*/ 2147483647 h 131"/>
                <a:gd name="T6" fmla="*/ 2147483647 w 150"/>
                <a:gd name="T7" fmla="*/ 0 h 131"/>
                <a:gd name="T8" fmla="*/ 0 60000 65536"/>
                <a:gd name="T9" fmla="*/ 0 60000 65536"/>
                <a:gd name="T10" fmla="*/ 0 60000 65536"/>
                <a:gd name="T11" fmla="*/ 0 60000 65536"/>
                <a:gd name="T12" fmla="*/ 0 w 150"/>
                <a:gd name="T13" fmla="*/ 0 h 131"/>
                <a:gd name="T14" fmla="*/ 150 w 150"/>
                <a:gd name="T15" fmla="*/ 131 h 131"/>
              </a:gdLst>
              <a:ahLst/>
              <a:cxnLst>
                <a:cxn ang="T8">
                  <a:pos x="T0" y="T1"/>
                </a:cxn>
                <a:cxn ang="T9">
                  <a:pos x="T2" y="T3"/>
                </a:cxn>
                <a:cxn ang="T10">
                  <a:pos x="T4" y="T5"/>
                </a:cxn>
                <a:cxn ang="T11">
                  <a:pos x="T6" y="T7"/>
                </a:cxn>
              </a:cxnLst>
              <a:rect l="T12" t="T13" r="T14" b="T15"/>
              <a:pathLst>
                <a:path w="150" h="131">
                  <a:moveTo>
                    <a:pt x="65" y="0"/>
                  </a:moveTo>
                  <a:cubicBezTo>
                    <a:pt x="34" y="20"/>
                    <a:pt x="11" y="50"/>
                    <a:pt x="0" y="84"/>
                  </a:cubicBezTo>
                  <a:lnTo>
                    <a:pt x="150" y="131"/>
                  </a:lnTo>
                  <a:lnTo>
                    <a:pt x="65" y="0"/>
                  </a:lnTo>
                  <a:close/>
                </a:path>
              </a:pathLst>
            </a:custGeom>
            <a:solidFill>
              <a:srgbClr val="00AC00"/>
            </a:solidFill>
            <a:ln w="9525">
              <a:solidFill>
                <a:srgbClr val="000000"/>
              </a:solidFill>
              <a:round/>
              <a:headEnd/>
              <a:tailEnd/>
            </a:ln>
          </p:spPr>
          <p:txBody>
            <a:bodyPr/>
            <a:lstStyle/>
            <a:p>
              <a:endParaRPr lang="en-US" b="1"/>
            </a:p>
          </p:txBody>
        </p:sp>
        <p:sp>
          <p:nvSpPr>
            <p:cNvPr id="18482" name="Freeform 133"/>
            <p:cNvSpPr>
              <a:spLocks/>
            </p:cNvSpPr>
            <p:nvPr/>
          </p:nvSpPr>
          <p:spPr bwMode="auto">
            <a:xfrm>
              <a:off x="1741" y="1586"/>
              <a:ext cx="712" cy="1123"/>
            </a:xfrm>
            <a:custGeom>
              <a:avLst/>
              <a:gdLst>
                <a:gd name="T0" fmla="*/ 2147483647 w 85"/>
                <a:gd name="T1" fmla="*/ 0 h 134"/>
                <a:gd name="T2" fmla="*/ 0 w 85"/>
                <a:gd name="T3" fmla="*/ 2147483647 h 134"/>
                <a:gd name="T4" fmla="*/ 2147483647 w 85"/>
                <a:gd name="T5" fmla="*/ 2147483647 h 134"/>
                <a:gd name="T6" fmla="*/ 2147483647 w 85"/>
                <a:gd name="T7" fmla="*/ 0 h 134"/>
                <a:gd name="T8" fmla="*/ 0 60000 65536"/>
                <a:gd name="T9" fmla="*/ 0 60000 65536"/>
                <a:gd name="T10" fmla="*/ 0 60000 65536"/>
                <a:gd name="T11" fmla="*/ 0 60000 65536"/>
                <a:gd name="T12" fmla="*/ 0 w 85"/>
                <a:gd name="T13" fmla="*/ 0 h 134"/>
                <a:gd name="T14" fmla="*/ 85 w 85"/>
                <a:gd name="T15" fmla="*/ 134 h 134"/>
              </a:gdLst>
              <a:ahLst/>
              <a:cxnLst>
                <a:cxn ang="T8">
                  <a:pos x="T0" y="T1"/>
                </a:cxn>
                <a:cxn ang="T9">
                  <a:pos x="T2" y="T3"/>
                </a:cxn>
                <a:cxn ang="T10">
                  <a:pos x="T4" y="T5"/>
                </a:cxn>
                <a:cxn ang="T11">
                  <a:pos x="T6" y="T7"/>
                </a:cxn>
              </a:cxnLst>
              <a:rect l="T12" t="T13" r="T14" b="T15"/>
              <a:pathLst>
                <a:path w="85" h="134">
                  <a:moveTo>
                    <a:pt x="5" y="0"/>
                  </a:moveTo>
                  <a:cubicBezTo>
                    <a:pt x="3" y="1"/>
                    <a:pt x="1" y="2"/>
                    <a:pt x="0" y="3"/>
                  </a:cubicBezTo>
                  <a:lnTo>
                    <a:pt x="85" y="134"/>
                  </a:lnTo>
                  <a:lnTo>
                    <a:pt x="5" y="0"/>
                  </a:lnTo>
                  <a:close/>
                </a:path>
              </a:pathLst>
            </a:custGeom>
            <a:solidFill>
              <a:srgbClr val="0000FF"/>
            </a:solidFill>
            <a:ln w="9525">
              <a:solidFill>
                <a:srgbClr val="000000"/>
              </a:solidFill>
              <a:round/>
              <a:headEnd/>
              <a:tailEnd/>
            </a:ln>
          </p:spPr>
          <p:txBody>
            <a:bodyPr/>
            <a:lstStyle/>
            <a:p>
              <a:endParaRPr lang="en-US" b="1"/>
            </a:p>
          </p:txBody>
        </p:sp>
        <p:sp>
          <p:nvSpPr>
            <p:cNvPr id="18483" name="Freeform 134"/>
            <p:cNvSpPr>
              <a:spLocks/>
            </p:cNvSpPr>
            <p:nvPr/>
          </p:nvSpPr>
          <p:spPr bwMode="auto">
            <a:xfrm>
              <a:off x="1783" y="1494"/>
              <a:ext cx="670" cy="1215"/>
            </a:xfrm>
            <a:custGeom>
              <a:avLst/>
              <a:gdLst>
                <a:gd name="T0" fmla="*/ 2147483647 w 80"/>
                <a:gd name="T1" fmla="*/ 0 h 145"/>
                <a:gd name="T2" fmla="*/ 0 w 80"/>
                <a:gd name="T3" fmla="*/ 2147483647 h 145"/>
                <a:gd name="T4" fmla="*/ 2147483647 w 80"/>
                <a:gd name="T5" fmla="*/ 2147483647 h 145"/>
                <a:gd name="T6" fmla="*/ 2147483647 w 80"/>
                <a:gd name="T7" fmla="*/ 0 h 145"/>
                <a:gd name="T8" fmla="*/ 0 60000 65536"/>
                <a:gd name="T9" fmla="*/ 0 60000 65536"/>
                <a:gd name="T10" fmla="*/ 0 60000 65536"/>
                <a:gd name="T11" fmla="*/ 0 60000 65536"/>
                <a:gd name="T12" fmla="*/ 0 w 80"/>
                <a:gd name="T13" fmla="*/ 0 h 145"/>
                <a:gd name="T14" fmla="*/ 80 w 80"/>
                <a:gd name="T15" fmla="*/ 145 h 145"/>
              </a:gdLst>
              <a:ahLst/>
              <a:cxnLst>
                <a:cxn ang="T8">
                  <a:pos x="T0" y="T1"/>
                </a:cxn>
                <a:cxn ang="T9">
                  <a:pos x="T2" y="T3"/>
                </a:cxn>
                <a:cxn ang="T10">
                  <a:pos x="T4" y="T5"/>
                </a:cxn>
                <a:cxn ang="T11">
                  <a:pos x="T6" y="T7"/>
                </a:cxn>
              </a:cxnLst>
              <a:rect l="T12" t="T13" r="T14" b="T15"/>
              <a:pathLst>
                <a:path w="80" h="145">
                  <a:moveTo>
                    <a:pt x="22" y="0"/>
                  </a:moveTo>
                  <a:cubicBezTo>
                    <a:pt x="14" y="3"/>
                    <a:pt x="7" y="6"/>
                    <a:pt x="0" y="11"/>
                  </a:cubicBezTo>
                  <a:lnTo>
                    <a:pt x="80" y="145"/>
                  </a:lnTo>
                  <a:lnTo>
                    <a:pt x="22" y="0"/>
                  </a:lnTo>
                  <a:close/>
                </a:path>
              </a:pathLst>
            </a:custGeom>
            <a:solidFill>
              <a:srgbClr val="996600"/>
            </a:solidFill>
            <a:ln w="9525">
              <a:solidFill>
                <a:srgbClr val="000000"/>
              </a:solidFill>
              <a:round/>
              <a:headEnd/>
              <a:tailEnd/>
            </a:ln>
          </p:spPr>
          <p:txBody>
            <a:bodyPr/>
            <a:lstStyle/>
            <a:p>
              <a:endParaRPr lang="en-US" b="1"/>
            </a:p>
          </p:txBody>
        </p:sp>
        <p:sp>
          <p:nvSpPr>
            <p:cNvPr id="18484" name="Freeform 135"/>
            <p:cNvSpPr>
              <a:spLocks/>
            </p:cNvSpPr>
            <p:nvPr/>
          </p:nvSpPr>
          <p:spPr bwMode="auto">
            <a:xfrm>
              <a:off x="1967" y="1452"/>
              <a:ext cx="486" cy="1257"/>
            </a:xfrm>
            <a:custGeom>
              <a:avLst/>
              <a:gdLst>
                <a:gd name="T0" fmla="*/ 2147483647 w 58"/>
                <a:gd name="T1" fmla="*/ 0 h 150"/>
                <a:gd name="T2" fmla="*/ 0 w 58"/>
                <a:gd name="T3" fmla="*/ 2147483647 h 150"/>
                <a:gd name="T4" fmla="*/ 2147483647 w 58"/>
                <a:gd name="T5" fmla="*/ 2147483647 h 150"/>
                <a:gd name="T6" fmla="*/ 2147483647 w 58"/>
                <a:gd name="T7" fmla="*/ 0 h 150"/>
                <a:gd name="T8" fmla="*/ 0 60000 65536"/>
                <a:gd name="T9" fmla="*/ 0 60000 65536"/>
                <a:gd name="T10" fmla="*/ 0 60000 65536"/>
                <a:gd name="T11" fmla="*/ 0 60000 65536"/>
                <a:gd name="T12" fmla="*/ 0 w 58"/>
                <a:gd name="T13" fmla="*/ 0 h 150"/>
                <a:gd name="T14" fmla="*/ 58 w 58"/>
                <a:gd name="T15" fmla="*/ 150 h 150"/>
              </a:gdLst>
              <a:ahLst/>
              <a:cxnLst>
                <a:cxn ang="T8">
                  <a:pos x="T0" y="T1"/>
                </a:cxn>
                <a:cxn ang="T9">
                  <a:pos x="T2" y="T3"/>
                </a:cxn>
                <a:cxn ang="T10">
                  <a:pos x="T4" y="T5"/>
                </a:cxn>
                <a:cxn ang="T11">
                  <a:pos x="T6" y="T7"/>
                </a:cxn>
              </a:cxnLst>
              <a:rect l="T12" t="T13" r="T14" b="T15"/>
              <a:pathLst>
                <a:path w="58" h="150">
                  <a:moveTo>
                    <a:pt x="15" y="0"/>
                  </a:moveTo>
                  <a:cubicBezTo>
                    <a:pt x="9" y="1"/>
                    <a:pt x="4" y="3"/>
                    <a:pt x="0" y="5"/>
                  </a:cubicBezTo>
                  <a:lnTo>
                    <a:pt x="58" y="150"/>
                  </a:lnTo>
                  <a:lnTo>
                    <a:pt x="15" y="0"/>
                  </a:lnTo>
                  <a:close/>
                </a:path>
              </a:pathLst>
            </a:custGeom>
            <a:solidFill>
              <a:srgbClr val="4D4D4D"/>
            </a:solidFill>
            <a:ln w="9525">
              <a:solidFill>
                <a:schemeClr val="tx1"/>
              </a:solidFill>
              <a:round/>
              <a:headEnd/>
              <a:tailEnd/>
            </a:ln>
          </p:spPr>
          <p:txBody>
            <a:bodyPr/>
            <a:lstStyle/>
            <a:p>
              <a:endParaRPr lang="en-US" b="1"/>
            </a:p>
          </p:txBody>
        </p:sp>
        <p:sp>
          <p:nvSpPr>
            <p:cNvPr id="18485" name="Freeform 136"/>
            <p:cNvSpPr>
              <a:spLocks/>
            </p:cNvSpPr>
            <p:nvPr/>
          </p:nvSpPr>
          <p:spPr bwMode="auto">
            <a:xfrm>
              <a:off x="2099" y="1402"/>
              <a:ext cx="360" cy="1307"/>
            </a:xfrm>
            <a:custGeom>
              <a:avLst/>
              <a:gdLst>
                <a:gd name="T0" fmla="*/ 2147483647 w 43"/>
                <a:gd name="T1" fmla="*/ 0 h 156"/>
                <a:gd name="T2" fmla="*/ 0 w 43"/>
                <a:gd name="T3" fmla="*/ 2147483647 h 156"/>
                <a:gd name="T4" fmla="*/ 2147483647 w 43"/>
                <a:gd name="T5" fmla="*/ 2147483647 h 156"/>
                <a:gd name="T6" fmla="*/ 2147483647 w 43"/>
                <a:gd name="T7" fmla="*/ 0 h 156"/>
                <a:gd name="T8" fmla="*/ 0 60000 65536"/>
                <a:gd name="T9" fmla="*/ 0 60000 65536"/>
                <a:gd name="T10" fmla="*/ 0 60000 65536"/>
                <a:gd name="T11" fmla="*/ 0 60000 65536"/>
                <a:gd name="T12" fmla="*/ 0 w 43"/>
                <a:gd name="T13" fmla="*/ 0 h 156"/>
                <a:gd name="T14" fmla="*/ 43 w 43"/>
                <a:gd name="T15" fmla="*/ 156 h 156"/>
              </a:gdLst>
              <a:ahLst/>
              <a:cxnLst>
                <a:cxn ang="T8">
                  <a:pos x="T0" y="T1"/>
                </a:cxn>
                <a:cxn ang="T9">
                  <a:pos x="T2" y="T3"/>
                </a:cxn>
                <a:cxn ang="T10">
                  <a:pos x="T4" y="T5"/>
                </a:cxn>
                <a:cxn ang="T11">
                  <a:pos x="T6" y="T7"/>
                </a:cxn>
              </a:cxnLst>
              <a:rect l="T12" t="T13" r="T14" b="T15"/>
              <a:pathLst>
                <a:path w="43" h="156">
                  <a:moveTo>
                    <a:pt x="42" y="0"/>
                  </a:moveTo>
                  <a:cubicBezTo>
                    <a:pt x="28" y="0"/>
                    <a:pt x="13" y="2"/>
                    <a:pt x="0" y="6"/>
                  </a:cubicBezTo>
                  <a:lnTo>
                    <a:pt x="43" y="156"/>
                  </a:lnTo>
                  <a:lnTo>
                    <a:pt x="42" y="0"/>
                  </a:lnTo>
                  <a:close/>
                </a:path>
              </a:pathLst>
            </a:custGeom>
            <a:solidFill>
              <a:srgbClr val="B2B2B2"/>
            </a:solidFill>
            <a:ln w="9525">
              <a:solidFill>
                <a:srgbClr val="000000"/>
              </a:solidFill>
              <a:round/>
              <a:headEnd/>
              <a:tailEnd/>
            </a:ln>
          </p:spPr>
          <p:txBody>
            <a:bodyPr/>
            <a:lstStyle/>
            <a:p>
              <a:endParaRPr lang="en-US" b="1"/>
            </a:p>
          </p:txBody>
        </p:sp>
        <p:sp>
          <p:nvSpPr>
            <p:cNvPr id="18486" name="Freeform 163"/>
            <p:cNvSpPr>
              <a:spLocks/>
            </p:cNvSpPr>
            <p:nvPr/>
          </p:nvSpPr>
          <p:spPr bwMode="auto">
            <a:xfrm>
              <a:off x="2059" y="2709"/>
              <a:ext cx="981" cy="1298"/>
            </a:xfrm>
            <a:custGeom>
              <a:avLst/>
              <a:gdLst>
                <a:gd name="T0" fmla="*/ 0 w 117"/>
                <a:gd name="T1" fmla="*/ 2147483647 h 155"/>
                <a:gd name="T2" fmla="*/ 2147483647 w 117"/>
                <a:gd name="T3" fmla="*/ 2147483647 h 155"/>
                <a:gd name="T4" fmla="*/ 2147483647 w 117"/>
                <a:gd name="T5" fmla="*/ 2147483647 h 155"/>
                <a:gd name="T6" fmla="*/ 2147483647 w 117"/>
                <a:gd name="T7" fmla="*/ 0 h 155"/>
                <a:gd name="T8" fmla="*/ 0 w 117"/>
                <a:gd name="T9" fmla="*/ 2147483647 h 155"/>
                <a:gd name="T10" fmla="*/ 0 60000 65536"/>
                <a:gd name="T11" fmla="*/ 0 60000 65536"/>
                <a:gd name="T12" fmla="*/ 0 60000 65536"/>
                <a:gd name="T13" fmla="*/ 0 60000 65536"/>
                <a:gd name="T14" fmla="*/ 0 60000 65536"/>
                <a:gd name="T15" fmla="*/ 0 w 117"/>
                <a:gd name="T16" fmla="*/ 0 h 155"/>
                <a:gd name="T17" fmla="*/ 117 w 117"/>
                <a:gd name="T18" fmla="*/ 155 h 155"/>
              </a:gdLst>
              <a:ahLst/>
              <a:cxnLst>
                <a:cxn ang="T10">
                  <a:pos x="T0" y="T1"/>
                </a:cxn>
                <a:cxn ang="T11">
                  <a:pos x="T2" y="T3"/>
                </a:cxn>
                <a:cxn ang="T12">
                  <a:pos x="T4" y="T5"/>
                </a:cxn>
                <a:cxn ang="T13">
                  <a:pos x="T6" y="T7"/>
                </a:cxn>
                <a:cxn ang="T14">
                  <a:pos x="T8" y="T9"/>
                </a:cxn>
              </a:cxnLst>
              <a:rect l="T15" t="T16" r="T17" b="T18"/>
              <a:pathLst>
                <a:path w="117" h="155">
                  <a:moveTo>
                    <a:pt x="0" y="149"/>
                  </a:moveTo>
                  <a:cubicBezTo>
                    <a:pt x="15" y="153"/>
                    <a:pt x="31" y="155"/>
                    <a:pt x="47" y="155"/>
                  </a:cubicBezTo>
                  <a:cubicBezTo>
                    <a:pt x="71" y="155"/>
                    <a:pt x="95" y="150"/>
                    <a:pt x="117" y="138"/>
                  </a:cubicBezTo>
                  <a:lnTo>
                    <a:pt x="47" y="0"/>
                  </a:lnTo>
                  <a:lnTo>
                    <a:pt x="0" y="149"/>
                  </a:lnTo>
                  <a:close/>
                </a:path>
              </a:pathLst>
            </a:custGeom>
            <a:solidFill>
              <a:srgbClr val="FFFF00"/>
            </a:solidFill>
            <a:ln w="9525">
              <a:solidFill>
                <a:srgbClr val="000000"/>
              </a:solidFill>
              <a:round/>
              <a:headEnd/>
              <a:tailEnd/>
            </a:ln>
          </p:spPr>
          <p:txBody>
            <a:bodyPr/>
            <a:lstStyle/>
            <a:p>
              <a:endParaRPr lang="en-US" b="1"/>
            </a:p>
          </p:txBody>
        </p:sp>
        <p:sp>
          <p:nvSpPr>
            <p:cNvPr id="18487" name="Freeform 127"/>
            <p:cNvSpPr>
              <a:spLocks/>
            </p:cNvSpPr>
            <p:nvPr/>
          </p:nvSpPr>
          <p:spPr bwMode="auto">
            <a:xfrm>
              <a:off x="2453" y="1402"/>
              <a:ext cx="654" cy="1307"/>
            </a:xfrm>
            <a:custGeom>
              <a:avLst/>
              <a:gdLst>
                <a:gd name="T0" fmla="*/ 2147483647 w 78"/>
                <a:gd name="T1" fmla="*/ 2147483647 h 156"/>
                <a:gd name="T2" fmla="*/ 0 w 78"/>
                <a:gd name="T3" fmla="*/ 0 h 156"/>
                <a:gd name="T4" fmla="*/ 0 w 78"/>
                <a:gd name="T5" fmla="*/ 2147483647 h 156"/>
                <a:gd name="T6" fmla="*/ 2147483647 w 78"/>
                <a:gd name="T7" fmla="*/ 2147483647 h 156"/>
                <a:gd name="T8" fmla="*/ 0 60000 65536"/>
                <a:gd name="T9" fmla="*/ 0 60000 65536"/>
                <a:gd name="T10" fmla="*/ 0 60000 65536"/>
                <a:gd name="T11" fmla="*/ 0 60000 65536"/>
                <a:gd name="T12" fmla="*/ 0 w 78"/>
                <a:gd name="T13" fmla="*/ 0 h 156"/>
                <a:gd name="T14" fmla="*/ 78 w 78"/>
                <a:gd name="T15" fmla="*/ 156 h 156"/>
              </a:gdLst>
              <a:ahLst/>
              <a:cxnLst>
                <a:cxn ang="T8">
                  <a:pos x="T0" y="T1"/>
                </a:cxn>
                <a:cxn ang="T9">
                  <a:pos x="T2" y="T3"/>
                </a:cxn>
                <a:cxn ang="T10">
                  <a:pos x="T4" y="T5"/>
                </a:cxn>
                <a:cxn ang="T11">
                  <a:pos x="T6" y="T7"/>
                </a:cxn>
              </a:cxnLst>
              <a:rect l="T12" t="T13" r="T14" b="T15"/>
              <a:pathLst>
                <a:path w="78" h="156">
                  <a:moveTo>
                    <a:pt x="78" y="20"/>
                  </a:moveTo>
                  <a:cubicBezTo>
                    <a:pt x="54" y="7"/>
                    <a:pt x="27" y="0"/>
                    <a:pt x="0" y="0"/>
                  </a:cubicBezTo>
                  <a:lnTo>
                    <a:pt x="0" y="156"/>
                  </a:lnTo>
                  <a:lnTo>
                    <a:pt x="78" y="20"/>
                  </a:lnTo>
                  <a:close/>
                </a:path>
              </a:pathLst>
            </a:custGeom>
            <a:solidFill>
              <a:srgbClr val="FF781D"/>
            </a:solidFill>
            <a:ln w="9525">
              <a:solidFill>
                <a:srgbClr val="000000"/>
              </a:solidFill>
              <a:round/>
              <a:headEnd/>
              <a:tailEnd/>
            </a:ln>
          </p:spPr>
          <p:txBody>
            <a:bodyPr/>
            <a:lstStyle/>
            <a:p>
              <a:endParaRPr lang="en-US" b="1"/>
            </a:p>
          </p:txBody>
        </p:sp>
      </p:grpSp>
      <p:sp>
        <p:nvSpPr>
          <p:cNvPr id="18435" name="Title 2"/>
          <p:cNvSpPr>
            <a:spLocks noGrp="1"/>
          </p:cNvSpPr>
          <p:nvPr>
            <p:ph type="title"/>
          </p:nvPr>
        </p:nvSpPr>
        <p:spPr/>
        <p:txBody>
          <a:bodyPr/>
          <a:lstStyle/>
          <a:p>
            <a:pPr eaLnBrk="1" hangingPunct="1">
              <a:lnSpc>
                <a:spcPts val="2400"/>
              </a:lnSpc>
            </a:pPr>
            <a:r>
              <a:rPr lang="en-US" dirty="0" smtClean="0">
                <a:solidFill>
                  <a:srgbClr val="146737"/>
                </a:solidFill>
                <a:latin typeface="Arial" charset="0"/>
                <a:cs typeface="Arial" charset="0"/>
              </a:rPr>
              <a:t>Office of Science Programs</a:t>
            </a:r>
            <a:br>
              <a:rPr lang="en-US" dirty="0" smtClean="0">
                <a:solidFill>
                  <a:srgbClr val="146737"/>
                </a:solidFill>
                <a:latin typeface="Arial" charset="0"/>
                <a:cs typeface="Arial" charset="0"/>
              </a:rPr>
            </a:br>
            <a:r>
              <a:rPr lang="en-US" sz="2000" dirty="0" smtClean="0">
                <a:solidFill>
                  <a:srgbClr val="146737"/>
                </a:solidFill>
                <a:latin typeface="Arial" charset="0"/>
                <a:cs typeface="Arial" charset="0"/>
              </a:rPr>
              <a:t>$4.904 B in FY 2010</a:t>
            </a:r>
          </a:p>
        </p:txBody>
      </p:sp>
      <p:sp>
        <p:nvSpPr>
          <p:cNvPr id="57"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2011</a:t>
            </a:r>
          </a:p>
        </p:txBody>
      </p:sp>
      <p:sp>
        <p:nvSpPr>
          <p:cNvPr id="56"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11</a:t>
            </a:fld>
            <a:endParaRPr lang="en-US" dirty="0" smtClean="0">
              <a:latin typeface="Arial" charset="0"/>
              <a:cs typeface="Arial" charset="0"/>
            </a:endParaRPr>
          </a:p>
        </p:txBody>
      </p:sp>
      <p:sp>
        <p:nvSpPr>
          <p:cNvPr id="18436" name="Text Box 273"/>
          <p:cNvSpPr txBox="1">
            <a:spLocks noChangeArrowheads="1"/>
          </p:cNvSpPr>
          <p:nvPr/>
        </p:nvSpPr>
        <p:spPr bwMode="auto">
          <a:xfrm>
            <a:off x="4056063" y="1154113"/>
            <a:ext cx="3184525" cy="584200"/>
          </a:xfrm>
          <a:prstGeom prst="rect">
            <a:avLst/>
          </a:prstGeom>
          <a:noFill/>
          <a:ln w="9525">
            <a:noFill/>
            <a:miter lim="800000"/>
            <a:headEnd/>
            <a:tailEnd/>
          </a:ln>
        </p:spPr>
        <p:txBody>
          <a:bodyPr>
            <a:spAutoFit/>
          </a:bodyPr>
          <a:lstStyle/>
          <a:p>
            <a:pPr algn="ctr"/>
            <a:r>
              <a:rPr lang="en-US" sz="1600" b="1">
                <a:latin typeface="Arial Narrow" pitchFamily="34" charset="0"/>
              </a:rPr>
              <a:t>Advanced Scientific </a:t>
            </a:r>
            <a:br>
              <a:rPr lang="en-US" sz="1600" b="1">
                <a:latin typeface="Arial Narrow" pitchFamily="34" charset="0"/>
              </a:rPr>
            </a:br>
            <a:r>
              <a:rPr lang="en-US" sz="1600" b="1">
                <a:latin typeface="Arial Narrow" pitchFamily="34" charset="0"/>
              </a:rPr>
              <a:t>Computing Research</a:t>
            </a:r>
          </a:p>
        </p:txBody>
      </p:sp>
      <p:sp>
        <p:nvSpPr>
          <p:cNvPr id="18437" name="Text Box 275"/>
          <p:cNvSpPr txBox="1">
            <a:spLocks noChangeArrowheads="1"/>
          </p:cNvSpPr>
          <p:nvPr/>
        </p:nvSpPr>
        <p:spPr bwMode="auto">
          <a:xfrm>
            <a:off x="4232275" y="5735638"/>
            <a:ext cx="4540250" cy="314325"/>
          </a:xfrm>
          <a:prstGeom prst="rect">
            <a:avLst/>
          </a:prstGeom>
          <a:noFill/>
          <a:ln w="9525">
            <a:noFill/>
            <a:miter lim="800000"/>
            <a:headEnd/>
            <a:tailEnd/>
          </a:ln>
        </p:spPr>
        <p:txBody>
          <a:bodyPr>
            <a:spAutoFit/>
          </a:bodyPr>
          <a:lstStyle/>
          <a:p>
            <a:pPr>
              <a:lnSpc>
                <a:spcPct val="90000"/>
              </a:lnSpc>
            </a:pPr>
            <a:r>
              <a:rPr lang="en-US" sz="1600" b="1">
                <a:latin typeface="Arial Narrow" pitchFamily="34" charset="0"/>
              </a:rPr>
              <a:t>Biological and Environmental Research</a:t>
            </a:r>
          </a:p>
        </p:txBody>
      </p:sp>
      <p:sp>
        <p:nvSpPr>
          <p:cNvPr id="18438" name="Text Box 276"/>
          <p:cNvSpPr txBox="1">
            <a:spLocks noChangeArrowheads="1"/>
          </p:cNvSpPr>
          <p:nvPr/>
        </p:nvSpPr>
        <p:spPr bwMode="auto">
          <a:xfrm>
            <a:off x="788778" y="5408613"/>
            <a:ext cx="2122697" cy="338554"/>
          </a:xfrm>
          <a:prstGeom prst="rect">
            <a:avLst/>
          </a:prstGeom>
          <a:noFill/>
          <a:ln w="9525">
            <a:noFill/>
            <a:miter lim="800000"/>
            <a:headEnd/>
            <a:tailEnd/>
          </a:ln>
        </p:spPr>
        <p:txBody>
          <a:bodyPr wrap="none">
            <a:spAutoFit/>
          </a:bodyPr>
          <a:lstStyle/>
          <a:p>
            <a:pPr algn="r"/>
            <a:r>
              <a:rPr lang="en-US" sz="1600" b="1">
                <a:latin typeface="Arial Narrow" pitchFamily="34" charset="0"/>
              </a:rPr>
              <a:t>Fusion Energy Sciences</a:t>
            </a:r>
          </a:p>
        </p:txBody>
      </p:sp>
      <p:sp>
        <p:nvSpPr>
          <p:cNvPr id="18439" name="Text Box 278"/>
          <p:cNvSpPr txBox="1">
            <a:spLocks noChangeArrowheads="1"/>
          </p:cNvSpPr>
          <p:nvPr/>
        </p:nvSpPr>
        <p:spPr bwMode="auto">
          <a:xfrm>
            <a:off x="923925" y="2276475"/>
            <a:ext cx="1479892" cy="338554"/>
          </a:xfrm>
          <a:prstGeom prst="rect">
            <a:avLst/>
          </a:prstGeom>
          <a:noFill/>
          <a:ln w="9525">
            <a:noFill/>
            <a:miter lim="800000"/>
            <a:headEnd/>
            <a:tailEnd/>
          </a:ln>
        </p:spPr>
        <p:txBody>
          <a:bodyPr wrap="none">
            <a:spAutoFit/>
          </a:bodyPr>
          <a:lstStyle/>
          <a:p>
            <a:r>
              <a:rPr lang="en-US" sz="1600" b="1" dirty="0">
                <a:latin typeface="Arial Narrow" pitchFamily="34" charset="0"/>
              </a:rPr>
              <a:t>Nuclear Physics</a:t>
            </a:r>
          </a:p>
        </p:txBody>
      </p:sp>
      <p:sp>
        <p:nvSpPr>
          <p:cNvPr id="18440" name="Text Box 279"/>
          <p:cNvSpPr txBox="1">
            <a:spLocks noChangeArrowheads="1"/>
          </p:cNvSpPr>
          <p:nvPr/>
        </p:nvSpPr>
        <p:spPr bwMode="auto">
          <a:xfrm>
            <a:off x="-198438" y="1470025"/>
            <a:ext cx="2813051" cy="534988"/>
          </a:xfrm>
          <a:prstGeom prst="rect">
            <a:avLst/>
          </a:prstGeom>
          <a:noFill/>
          <a:ln w="9525">
            <a:noFill/>
            <a:miter lim="800000"/>
            <a:headEnd/>
            <a:tailEnd/>
          </a:ln>
        </p:spPr>
        <p:txBody>
          <a:bodyPr>
            <a:spAutoFit/>
          </a:bodyPr>
          <a:lstStyle/>
          <a:p>
            <a:pPr algn="ctr">
              <a:lnSpc>
                <a:spcPct val="90000"/>
              </a:lnSpc>
            </a:pPr>
            <a:r>
              <a:rPr lang="en-US" sz="1600" b="1">
                <a:latin typeface="Arial Narrow" pitchFamily="34" charset="0"/>
              </a:rPr>
              <a:t>Workforce Development for Teachers and Scientists</a:t>
            </a:r>
          </a:p>
        </p:txBody>
      </p:sp>
      <p:sp>
        <p:nvSpPr>
          <p:cNvPr id="18441" name="Line 289"/>
          <p:cNvSpPr>
            <a:spLocks noChangeShapeType="1"/>
          </p:cNvSpPr>
          <p:nvPr/>
        </p:nvSpPr>
        <p:spPr bwMode="auto">
          <a:xfrm>
            <a:off x="2874963" y="1285875"/>
            <a:ext cx="338137" cy="495300"/>
          </a:xfrm>
          <a:prstGeom prst="line">
            <a:avLst/>
          </a:prstGeom>
          <a:noFill/>
          <a:ln w="15875">
            <a:solidFill>
              <a:schemeClr val="tx1"/>
            </a:solidFill>
            <a:round/>
            <a:headEnd/>
            <a:tailEnd type="triangle" w="med" len="med"/>
          </a:ln>
        </p:spPr>
        <p:txBody>
          <a:bodyPr/>
          <a:lstStyle/>
          <a:p>
            <a:endParaRPr lang="en-US" b="1"/>
          </a:p>
        </p:txBody>
      </p:sp>
      <p:sp>
        <p:nvSpPr>
          <p:cNvPr id="18442" name="Line 290"/>
          <p:cNvSpPr>
            <a:spLocks noChangeShapeType="1"/>
          </p:cNvSpPr>
          <p:nvPr/>
        </p:nvSpPr>
        <p:spPr bwMode="auto">
          <a:xfrm>
            <a:off x="2290763" y="1654175"/>
            <a:ext cx="690562" cy="227013"/>
          </a:xfrm>
          <a:prstGeom prst="line">
            <a:avLst/>
          </a:prstGeom>
          <a:noFill/>
          <a:ln w="15875">
            <a:solidFill>
              <a:schemeClr val="tx1"/>
            </a:solidFill>
            <a:round/>
            <a:headEnd/>
            <a:tailEnd type="triangle" w="med" len="med"/>
          </a:ln>
        </p:spPr>
        <p:txBody>
          <a:bodyPr/>
          <a:lstStyle/>
          <a:p>
            <a:endParaRPr lang="en-US" b="1"/>
          </a:p>
        </p:txBody>
      </p:sp>
      <p:sp>
        <p:nvSpPr>
          <p:cNvPr id="18443" name="Text Box 274"/>
          <p:cNvSpPr txBox="1">
            <a:spLocks noChangeArrowheads="1"/>
          </p:cNvSpPr>
          <p:nvPr/>
        </p:nvSpPr>
        <p:spPr bwMode="auto">
          <a:xfrm>
            <a:off x="5414963" y="5273675"/>
            <a:ext cx="2139950" cy="338138"/>
          </a:xfrm>
          <a:prstGeom prst="rect">
            <a:avLst/>
          </a:prstGeom>
          <a:noFill/>
          <a:ln w="9525">
            <a:noFill/>
            <a:miter lim="800000"/>
            <a:headEnd/>
            <a:tailEnd/>
          </a:ln>
        </p:spPr>
        <p:txBody>
          <a:bodyPr>
            <a:spAutoFit/>
          </a:bodyPr>
          <a:lstStyle/>
          <a:p>
            <a:pPr algn="ctr"/>
            <a:r>
              <a:rPr lang="en-US" sz="1600" b="1">
                <a:latin typeface="Arial Narrow" pitchFamily="34" charset="0"/>
              </a:rPr>
              <a:t>Basic Energy Sciences</a:t>
            </a:r>
          </a:p>
        </p:txBody>
      </p:sp>
      <p:sp>
        <p:nvSpPr>
          <p:cNvPr id="18444" name="Text Box 277"/>
          <p:cNvSpPr txBox="1">
            <a:spLocks noChangeArrowheads="1"/>
          </p:cNvSpPr>
          <p:nvPr/>
        </p:nvSpPr>
        <p:spPr bwMode="auto">
          <a:xfrm>
            <a:off x="307975" y="3949700"/>
            <a:ext cx="2235200" cy="314325"/>
          </a:xfrm>
          <a:prstGeom prst="rect">
            <a:avLst/>
          </a:prstGeom>
          <a:noFill/>
          <a:ln w="9525">
            <a:noFill/>
            <a:miter lim="800000"/>
            <a:headEnd/>
            <a:tailEnd/>
          </a:ln>
        </p:spPr>
        <p:txBody>
          <a:bodyPr>
            <a:spAutoFit/>
          </a:bodyPr>
          <a:lstStyle/>
          <a:p>
            <a:pPr>
              <a:lnSpc>
                <a:spcPct val="90000"/>
              </a:lnSpc>
            </a:pPr>
            <a:r>
              <a:rPr lang="en-US" sz="1600" b="1">
                <a:latin typeface="Arial Narrow" pitchFamily="34" charset="0"/>
              </a:rPr>
              <a:t>High Energy Physics</a:t>
            </a:r>
          </a:p>
        </p:txBody>
      </p:sp>
      <p:sp>
        <p:nvSpPr>
          <p:cNvPr id="18445" name="Text Box 280"/>
          <p:cNvSpPr txBox="1">
            <a:spLocks noChangeArrowheads="1"/>
          </p:cNvSpPr>
          <p:nvPr/>
        </p:nvSpPr>
        <p:spPr bwMode="auto">
          <a:xfrm>
            <a:off x="-357188" y="1147763"/>
            <a:ext cx="3267076" cy="314325"/>
          </a:xfrm>
          <a:prstGeom prst="rect">
            <a:avLst/>
          </a:prstGeom>
          <a:noFill/>
          <a:ln w="9525" algn="ctr">
            <a:noFill/>
            <a:miter lim="800000"/>
            <a:headEnd/>
            <a:tailEnd/>
          </a:ln>
        </p:spPr>
        <p:txBody>
          <a:bodyPr>
            <a:spAutoFit/>
          </a:bodyPr>
          <a:lstStyle/>
          <a:p>
            <a:pPr algn="r">
              <a:lnSpc>
                <a:spcPct val="90000"/>
              </a:lnSpc>
            </a:pPr>
            <a:r>
              <a:rPr lang="en-US" sz="1600" b="1">
                <a:latin typeface="Arial Narrow" pitchFamily="34" charset="0"/>
              </a:rPr>
              <a:t>Science Lab Infrastructure</a:t>
            </a:r>
          </a:p>
        </p:txBody>
      </p:sp>
      <p:sp>
        <p:nvSpPr>
          <p:cNvPr id="18446" name="Text Box 273"/>
          <p:cNvSpPr txBox="1">
            <a:spLocks noChangeArrowheads="1"/>
          </p:cNvSpPr>
          <p:nvPr/>
        </p:nvSpPr>
        <p:spPr bwMode="auto">
          <a:xfrm>
            <a:off x="4006850" y="800100"/>
            <a:ext cx="3352800" cy="338138"/>
          </a:xfrm>
          <a:prstGeom prst="rect">
            <a:avLst/>
          </a:prstGeom>
          <a:noFill/>
          <a:ln w="9525">
            <a:noFill/>
            <a:miter lim="800000"/>
            <a:headEnd/>
            <a:tailEnd/>
          </a:ln>
        </p:spPr>
        <p:txBody>
          <a:bodyPr>
            <a:spAutoFit/>
          </a:bodyPr>
          <a:lstStyle/>
          <a:p>
            <a:r>
              <a:rPr lang="en-US" sz="1600" b="1">
                <a:latin typeface="Arial Narrow" pitchFamily="34" charset="0"/>
              </a:rPr>
              <a:t>Science Program Direction</a:t>
            </a:r>
          </a:p>
        </p:txBody>
      </p:sp>
      <p:sp>
        <p:nvSpPr>
          <p:cNvPr id="18447" name="Line 289"/>
          <p:cNvSpPr>
            <a:spLocks noChangeShapeType="1"/>
          </p:cNvSpPr>
          <p:nvPr/>
        </p:nvSpPr>
        <p:spPr bwMode="auto">
          <a:xfrm flipH="1">
            <a:off x="3808413" y="1001713"/>
            <a:ext cx="254000" cy="604837"/>
          </a:xfrm>
          <a:prstGeom prst="line">
            <a:avLst/>
          </a:prstGeom>
          <a:noFill/>
          <a:ln w="15875">
            <a:solidFill>
              <a:schemeClr val="tx1"/>
            </a:solidFill>
            <a:round/>
            <a:headEnd/>
            <a:tailEnd type="triangle" w="med" len="med"/>
          </a:ln>
        </p:spPr>
        <p:txBody>
          <a:bodyPr/>
          <a:lstStyle/>
          <a:p>
            <a:endParaRPr lang="en-US" b="1"/>
          </a:p>
        </p:txBody>
      </p:sp>
      <p:sp>
        <p:nvSpPr>
          <p:cNvPr id="18448" name="Text Box 273"/>
          <p:cNvSpPr txBox="1">
            <a:spLocks noChangeArrowheads="1"/>
          </p:cNvSpPr>
          <p:nvPr/>
        </p:nvSpPr>
        <p:spPr bwMode="auto">
          <a:xfrm>
            <a:off x="355600" y="800100"/>
            <a:ext cx="2819400" cy="338138"/>
          </a:xfrm>
          <a:prstGeom prst="rect">
            <a:avLst/>
          </a:prstGeom>
          <a:noFill/>
          <a:ln w="9525">
            <a:noFill/>
            <a:miter lim="800000"/>
            <a:headEnd/>
            <a:tailEnd/>
          </a:ln>
        </p:spPr>
        <p:txBody>
          <a:bodyPr>
            <a:spAutoFit/>
          </a:bodyPr>
          <a:lstStyle/>
          <a:p>
            <a:pPr algn="r"/>
            <a:r>
              <a:rPr lang="en-US" sz="1600" b="1">
                <a:latin typeface="Arial Narrow" pitchFamily="34" charset="0"/>
              </a:rPr>
              <a:t>Safeguards and Security</a:t>
            </a:r>
          </a:p>
        </p:txBody>
      </p:sp>
      <p:sp>
        <p:nvSpPr>
          <p:cNvPr id="18449" name="Line 289"/>
          <p:cNvSpPr>
            <a:spLocks noChangeShapeType="1"/>
          </p:cNvSpPr>
          <p:nvPr/>
        </p:nvSpPr>
        <p:spPr bwMode="auto">
          <a:xfrm>
            <a:off x="3092450" y="965200"/>
            <a:ext cx="334963" cy="712788"/>
          </a:xfrm>
          <a:prstGeom prst="line">
            <a:avLst/>
          </a:prstGeom>
          <a:noFill/>
          <a:ln w="15875">
            <a:solidFill>
              <a:schemeClr val="tx1"/>
            </a:solidFill>
            <a:round/>
            <a:headEnd/>
            <a:tailEnd type="triangle" w="med" len="med"/>
          </a:ln>
        </p:spPr>
        <p:txBody>
          <a:bodyPr/>
          <a:lstStyle/>
          <a:p>
            <a:endParaRPr lang="en-US" b="1"/>
          </a:p>
        </p:txBody>
      </p:sp>
      <p:sp>
        <p:nvSpPr>
          <p:cNvPr id="21" name="Text Box 273"/>
          <p:cNvSpPr txBox="1">
            <a:spLocks noChangeArrowheads="1"/>
          </p:cNvSpPr>
          <p:nvPr/>
        </p:nvSpPr>
        <p:spPr bwMode="auto">
          <a:xfrm>
            <a:off x="2765425" y="3273425"/>
            <a:ext cx="3203575" cy="708025"/>
          </a:xfrm>
          <a:prstGeom prst="rect">
            <a:avLst/>
          </a:prstGeom>
          <a:noFill/>
          <a:ln w="9525">
            <a:noFill/>
            <a:miter lim="800000"/>
            <a:headEnd/>
            <a:tailEnd/>
          </a:ln>
        </p:spPr>
        <p:txBody>
          <a:bodyPr>
            <a:spAutoFit/>
          </a:bodyPr>
          <a:lstStyle/>
          <a:p>
            <a:pPr algn="ctr">
              <a:defRPr/>
            </a:pPr>
            <a:r>
              <a:rPr lang="en-US" sz="2000" b="1" dirty="0">
                <a:solidFill>
                  <a:schemeClr val="bg1"/>
                </a:solidFill>
                <a:effectLst>
                  <a:outerShdw blurRad="50800" dist="38100" dir="2700000" algn="tl" rotWithShape="0">
                    <a:prstClr val="black">
                      <a:alpha val="74000"/>
                    </a:prstClr>
                  </a:outerShdw>
                </a:effectLst>
                <a:latin typeface="Arial Narrow" pitchFamily="34" charset="0"/>
              </a:rPr>
              <a:t>FY 2010 Funding</a:t>
            </a:r>
          </a:p>
          <a:p>
            <a:pPr algn="ctr">
              <a:defRPr/>
            </a:pPr>
            <a:r>
              <a:rPr lang="en-US" sz="2000" b="1" dirty="0">
                <a:solidFill>
                  <a:schemeClr val="bg1"/>
                </a:solidFill>
                <a:effectLst>
                  <a:outerShdw blurRad="50800" dist="38100" dir="2700000" algn="tl" rotWithShape="0">
                    <a:prstClr val="black">
                      <a:alpha val="74000"/>
                    </a:prstClr>
                  </a:outerShdw>
                </a:effectLst>
                <a:latin typeface="Arial Narrow" pitchFamily="34" charset="0"/>
              </a:rPr>
              <a:t>Office of Science ($4.904B)</a:t>
            </a:r>
          </a:p>
        </p:txBody>
      </p:sp>
      <p:grpSp>
        <p:nvGrpSpPr>
          <p:cNvPr id="18451" name="Group 318"/>
          <p:cNvGrpSpPr>
            <a:grpSpLocks/>
          </p:cNvGrpSpPr>
          <p:nvPr/>
        </p:nvGrpSpPr>
        <p:grpSpPr bwMode="auto">
          <a:xfrm>
            <a:off x="6626225" y="1198563"/>
            <a:ext cx="2252663" cy="3894137"/>
            <a:chOff x="4368" y="1998"/>
            <a:chExt cx="1062" cy="2136"/>
          </a:xfrm>
        </p:grpSpPr>
        <p:grpSp>
          <p:nvGrpSpPr>
            <p:cNvPr id="18454" name="Group 288"/>
            <p:cNvGrpSpPr>
              <a:grpSpLocks/>
            </p:cNvGrpSpPr>
            <p:nvPr/>
          </p:nvGrpSpPr>
          <p:grpSpPr bwMode="auto">
            <a:xfrm>
              <a:off x="4484" y="2385"/>
              <a:ext cx="836" cy="1686"/>
              <a:chOff x="4735" y="2265"/>
              <a:chExt cx="836" cy="1686"/>
            </a:xfrm>
          </p:grpSpPr>
          <p:sp>
            <p:nvSpPr>
              <p:cNvPr id="18457" name="Rectangle 138"/>
              <p:cNvSpPr>
                <a:spLocks noChangeAspect="1" noChangeArrowheads="1"/>
              </p:cNvSpPr>
              <p:nvPr/>
            </p:nvSpPr>
            <p:spPr bwMode="auto">
              <a:xfrm>
                <a:off x="4735" y="2265"/>
                <a:ext cx="115" cy="115"/>
              </a:xfrm>
              <a:prstGeom prst="rect">
                <a:avLst/>
              </a:prstGeom>
              <a:solidFill>
                <a:srgbClr val="FF781D"/>
              </a:solidFill>
              <a:ln w="9525">
                <a:solidFill>
                  <a:srgbClr val="000000"/>
                </a:solidFill>
                <a:miter lim="800000"/>
                <a:headEnd/>
                <a:tailEnd/>
              </a:ln>
            </p:spPr>
            <p:txBody>
              <a:bodyPr/>
              <a:lstStyle/>
              <a:p>
                <a:endParaRPr lang="en-US" sz="2400" b="1"/>
              </a:p>
            </p:txBody>
          </p:sp>
          <p:sp>
            <p:nvSpPr>
              <p:cNvPr id="18458" name="Rectangle 139"/>
              <p:cNvSpPr>
                <a:spLocks noChangeArrowheads="1"/>
              </p:cNvSpPr>
              <p:nvPr/>
            </p:nvSpPr>
            <p:spPr bwMode="auto">
              <a:xfrm>
                <a:off x="4912" y="2268"/>
                <a:ext cx="655"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ASCR, $</a:t>
                </a:r>
                <a:r>
                  <a:rPr lang="en-US" sz="1600" b="1">
                    <a:latin typeface="Arial Narrow" pitchFamily="34" charset="0"/>
                  </a:rPr>
                  <a:t>394,000K</a:t>
                </a:r>
              </a:p>
            </p:txBody>
          </p:sp>
          <p:sp>
            <p:nvSpPr>
              <p:cNvPr id="18459" name="Rectangle 140"/>
              <p:cNvSpPr>
                <a:spLocks noChangeAspect="1" noChangeArrowheads="1"/>
              </p:cNvSpPr>
              <p:nvPr/>
            </p:nvSpPr>
            <p:spPr bwMode="auto">
              <a:xfrm>
                <a:off x="4735" y="2437"/>
                <a:ext cx="115" cy="115"/>
              </a:xfrm>
              <a:prstGeom prst="rect">
                <a:avLst/>
              </a:prstGeom>
              <a:solidFill>
                <a:srgbClr val="3366FF"/>
              </a:solidFill>
              <a:ln w="9525">
                <a:solidFill>
                  <a:srgbClr val="000000"/>
                </a:solidFill>
                <a:miter lim="800000"/>
                <a:headEnd/>
                <a:tailEnd/>
              </a:ln>
            </p:spPr>
            <p:txBody>
              <a:bodyPr/>
              <a:lstStyle/>
              <a:p>
                <a:endParaRPr lang="en-US" sz="2400" b="1"/>
              </a:p>
            </p:txBody>
          </p:sp>
          <p:sp>
            <p:nvSpPr>
              <p:cNvPr id="18460" name="Rectangle 141"/>
              <p:cNvSpPr>
                <a:spLocks noChangeArrowheads="1"/>
              </p:cNvSpPr>
              <p:nvPr/>
            </p:nvSpPr>
            <p:spPr bwMode="auto">
              <a:xfrm>
                <a:off x="4912" y="2440"/>
                <a:ext cx="659"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BES, $1</a:t>
                </a:r>
                <a:r>
                  <a:rPr lang="en-US" sz="1600" b="1">
                    <a:latin typeface="Arial Narrow" pitchFamily="34" charset="0"/>
                  </a:rPr>
                  <a:t>,636,500K</a:t>
                </a:r>
              </a:p>
            </p:txBody>
          </p:sp>
          <p:sp>
            <p:nvSpPr>
              <p:cNvPr id="18461" name="Rectangle 143"/>
              <p:cNvSpPr>
                <a:spLocks noChangeArrowheads="1"/>
              </p:cNvSpPr>
              <p:nvPr/>
            </p:nvSpPr>
            <p:spPr bwMode="auto">
              <a:xfrm>
                <a:off x="4912" y="2612"/>
                <a:ext cx="598"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BER, $</a:t>
                </a:r>
                <a:r>
                  <a:rPr lang="en-US" sz="1600" b="1">
                    <a:latin typeface="Arial Narrow" pitchFamily="34" charset="0"/>
                  </a:rPr>
                  <a:t>604,182K</a:t>
                </a:r>
              </a:p>
            </p:txBody>
          </p:sp>
          <p:sp>
            <p:nvSpPr>
              <p:cNvPr id="18462" name="Rectangle 144"/>
              <p:cNvSpPr>
                <a:spLocks noChangeAspect="1" noChangeArrowheads="1"/>
              </p:cNvSpPr>
              <p:nvPr/>
            </p:nvSpPr>
            <p:spPr bwMode="auto">
              <a:xfrm>
                <a:off x="4735" y="2781"/>
                <a:ext cx="115" cy="115"/>
              </a:xfrm>
              <a:prstGeom prst="rect">
                <a:avLst/>
              </a:prstGeom>
              <a:solidFill>
                <a:srgbClr val="FF0000"/>
              </a:solidFill>
              <a:ln w="9525">
                <a:solidFill>
                  <a:srgbClr val="000000"/>
                </a:solidFill>
                <a:miter lim="800000"/>
                <a:headEnd/>
                <a:tailEnd/>
              </a:ln>
            </p:spPr>
            <p:txBody>
              <a:bodyPr/>
              <a:lstStyle/>
              <a:p>
                <a:endParaRPr lang="en-US" sz="2400" b="1"/>
              </a:p>
            </p:txBody>
          </p:sp>
          <p:sp>
            <p:nvSpPr>
              <p:cNvPr id="18463" name="Rectangle 145"/>
              <p:cNvSpPr>
                <a:spLocks noChangeArrowheads="1"/>
              </p:cNvSpPr>
              <p:nvPr/>
            </p:nvSpPr>
            <p:spPr bwMode="auto">
              <a:xfrm>
                <a:off x="4912" y="2784"/>
                <a:ext cx="584"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FES, $</a:t>
                </a:r>
                <a:r>
                  <a:rPr lang="en-US" sz="1600" b="1">
                    <a:latin typeface="Arial Narrow" pitchFamily="34" charset="0"/>
                  </a:rPr>
                  <a:t>426,000K</a:t>
                </a:r>
              </a:p>
            </p:txBody>
          </p:sp>
          <p:sp>
            <p:nvSpPr>
              <p:cNvPr id="18464" name="Rectangle 146"/>
              <p:cNvSpPr>
                <a:spLocks noChangeAspect="1" noChangeArrowheads="1"/>
              </p:cNvSpPr>
              <p:nvPr/>
            </p:nvSpPr>
            <p:spPr bwMode="auto">
              <a:xfrm>
                <a:off x="4735" y="2953"/>
                <a:ext cx="115" cy="115"/>
              </a:xfrm>
              <a:prstGeom prst="rect">
                <a:avLst/>
              </a:prstGeom>
              <a:solidFill>
                <a:srgbClr val="CC0083"/>
              </a:solidFill>
              <a:ln w="9525">
                <a:solidFill>
                  <a:srgbClr val="000000"/>
                </a:solidFill>
                <a:miter lim="800000"/>
                <a:headEnd/>
                <a:tailEnd/>
              </a:ln>
            </p:spPr>
            <p:txBody>
              <a:bodyPr/>
              <a:lstStyle/>
              <a:p>
                <a:endParaRPr lang="en-US" sz="2400" b="1"/>
              </a:p>
            </p:txBody>
          </p:sp>
          <p:sp>
            <p:nvSpPr>
              <p:cNvPr id="18465" name="Rectangle 147"/>
              <p:cNvSpPr>
                <a:spLocks noChangeArrowheads="1"/>
              </p:cNvSpPr>
              <p:nvPr/>
            </p:nvSpPr>
            <p:spPr bwMode="auto">
              <a:xfrm>
                <a:off x="4912" y="2956"/>
                <a:ext cx="583"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HEP, $810,483K</a:t>
                </a:r>
                <a:endParaRPr lang="en-US" sz="1600" b="1">
                  <a:latin typeface="Arial Narrow" pitchFamily="34" charset="0"/>
                </a:endParaRPr>
              </a:p>
            </p:txBody>
          </p:sp>
          <p:sp>
            <p:nvSpPr>
              <p:cNvPr id="18466" name="Rectangle 148"/>
              <p:cNvSpPr>
                <a:spLocks noChangeAspect="1" noChangeArrowheads="1"/>
              </p:cNvSpPr>
              <p:nvPr/>
            </p:nvSpPr>
            <p:spPr bwMode="auto">
              <a:xfrm>
                <a:off x="4735" y="3125"/>
                <a:ext cx="115" cy="115"/>
              </a:xfrm>
              <a:prstGeom prst="rect">
                <a:avLst/>
              </a:prstGeom>
              <a:solidFill>
                <a:srgbClr val="00AC00"/>
              </a:solidFill>
              <a:ln w="9525">
                <a:solidFill>
                  <a:srgbClr val="000000"/>
                </a:solidFill>
                <a:miter lim="800000"/>
                <a:headEnd/>
                <a:tailEnd/>
              </a:ln>
            </p:spPr>
            <p:txBody>
              <a:bodyPr/>
              <a:lstStyle/>
              <a:p>
                <a:endParaRPr lang="en-US" sz="2400" b="1"/>
              </a:p>
            </p:txBody>
          </p:sp>
          <p:sp>
            <p:nvSpPr>
              <p:cNvPr id="18467" name="Rectangle 149"/>
              <p:cNvSpPr>
                <a:spLocks noChangeArrowheads="1"/>
              </p:cNvSpPr>
              <p:nvPr/>
            </p:nvSpPr>
            <p:spPr bwMode="auto">
              <a:xfrm>
                <a:off x="4912" y="3128"/>
                <a:ext cx="530"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NP, $535,000K</a:t>
                </a:r>
                <a:endParaRPr lang="en-US" sz="1600" b="1">
                  <a:latin typeface="Arial Narrow" pitchFamily="34" charset="0"/>
                </a:endParaRPr>
              </a:p>
            </p:txBody>
          </p:sp>
          <p:sp>
            <p:nvSpPr>
              <p:cNvPr id="18468" name="Rectangle 150"/>
              <p:cNvSpPr>
                <a:spLocks noChangeAspect="1" noChangeArrowheads="1"/>
              </p:cNvSpPr>
              <p:nvPr/>
            </p:nvSpPr>
            <p:spPr bwMode="auto">
              <a:xfrm>
                <a:off x="4735" y="3297"/>
                <a:ext cx="115" cy="115"/>
              </a:xfrm>
              <a:prstGeom prst="rect">
                <a:avLst/>
              </a:prstGeom>
              <a:solidFill>
                <a:srgbClr val="0000FF"/>
              </a:solidFill>
              <a:ln w="9525">
                <a:solidFill>
                  <a:srgbClr val="000000"/>
                </a:solidFill>
                <a:miter lim="800000"/>
                <a:headEnd/>
                <a:tailEnd/>
              </a:ln>
            </p:spPr>
            <p:txBody>
              <a:bodyPr/>
              <a:lstStyle/>
              <a:p>
                <a:endParaRPr lang="en-US" sz="2400" b="1"/>
              </a:p>
            </p:txBody>
          </p:sp>
          <p:sp>
            <p:nvSpPr>
              <p:cNvPr id="18469" name="Rectangle 151"/>
              <p:cNvSpPr>
                <a:spLocks noChangeArrowheads="1"/>
              </p:cNvSpPr>
              <p:nvPr/>
            </p:nvSpPr>
            <p:spPr bwMode="auto">
              <a:xfrm>
                <a:off x="4912" y="3300"/>
                <a:ext cx="620"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WDTS, $20,678K</a:t>
                </a:r>
                <a:endParaRPr lang="en-US" sz="1600" b="1">
                  <a:latin typeface="Arial Narrow" pitchFamily="34" charset="0"/>
                </a:endParaRPr>
              </a:p>
            </p:txBody>
          </p:sp>
          <p:sp>
            <p:nvSpPr>
              <p:cNvPr id="18470" name="Rectangle 152"/>
              <p:cNvSpPr>
                <a:spLocks noChangeAspect="1" noChangeArrowheads="1"/>
              </p:cNvSpPr>
              <p:nvPr/>
            </p:nvSpPr>
            <p:spPr bwMode="auto">
              <a:xfrm>
                <a:off x="4735" y="3469"/>
                <a:ext cx="115" cy="115"/>
              </a:xfrm>
              <a:prstGeom prst="rect">
                <a:avLst/>
              </a:prstGeom>
              <a:solidFill>
                <a:srgbClr val="996600"/>
              </a:solidFill>
              <a:ln w="9525">
                <a:solidFill>
                  <a:srgbClr val="000000"/>
                </a:solidFill>
                <a:miter lim="800000"/>
                <a:headEnd/>
                <a:tailEnd/>
              </a:ln>
            </p:spPr>
            <p:txBody>
              <a:bodyPr/>
              <a:lstStyle/>
              <a:p>
                <a:endParaRPr lang="en-US" sz="2400" b="1"/>
              </a:p>
            </p:txBody>
          </p:sp>
          <p:sp>
            <p:nvSpPr>
              <p:cNvPr id="18471" name="Rectangle 153"/>
              <p:cNvSpPr>
                <a:spLocks noChangeArrowheads="1"/>
              </p:cNvSpPr>
              <p:nvPr/>
            </p:nvSpPr>
            <p:spPr bwMode="auto">
              <a:xfrm>
                <a:off x="4912" y="3472"/>
                <a:ext cx="553"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SLI, $127,600K</a:t>
                </a:r>
                <a:endParaRPr lang="en-US" sz="1600" b="1">
                  <a:latin typeface="Arial Narrow" pitchFamily="34" charset="0"/>
                </a:endParaRPr>
              </a:p>
            </p:txBody>
          </p:sp>
          <p:sp>
            <p:nvSpPr>
              <p:cNvPr id="18472" name="Rectangle 154"/>
              <p:cNvSpPr>
                <a:spLocks noChangeAspect="1" noChangeArrowheads="1"/>
              </p:cNvSpPr>
              <p:nvPr/>
            </p:nvSpPr>
            <p:spPr bwMode="auto">
              <a:xfrm>
                <a:off x="4735" y="3641"/>
                <a:ext cx="115" cy="115"/>
              </a:xfrm>
              <a:prstGeom prst="rect">
                <a:avLst/>
              </a:prstGeom>
              <a:solidFill>
                <a:srgbClr val="4D4D4D"/>
              </a:solidFill>
              <a:ln w="9525">
                <a:solidFill>
                  <a:schemeClr val="tx1"/>
                </a:solidFill>
                <a:miter lim="800000"/>
                <a:headEnd/>
                <a:tailEnd/>
              </a:ln>
            </p:spPr>
            <p:txBody>
              <a:bodyPr/>
              <a:lstStyle/>
              <a:p>
                <a:endParaRPr lang="en-US" sz="2400" b="1"/>
              </a:p>
            </p:txBody>
          </p:sp>
          <p:sp>
            <p:nvSpPr>
              <p:cNvPr id="18473" name="Rectangle 155"/>
              <p:cNvSpPr>
                <a:spLocks noChangeArrowheads="1"/>
              </p:cNvSpPr>
              <p:nvPr/>
            </p:nvSpPr>
            <p:spPr bwMode="auto">
              <a:xfrm>
                <a:off x="4912" y="3644"/>
                <a:ext cx="549"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S&amp;S, $83,000K</a:t>
                </a:r>
                <a:endParaRPr lang="en-US" sz="1600" b="1">
                  <a:latin typeface="Arial Narrow" pitchFamily="34" charset="0"/>
                </a:endParaRPr>
              </a:p>
            </p:txBody>
          </p:sp>
          <p:sp>
            <p:nvSpPr>
              <p:cNvPr id="18474" name="Rectangle 156"/>
              <p:cNvSpPr>
                <a:spLocks noChangeAspect="1" noChangeArrowheads="1"/>
              </p:cNvSpPr>
              <p:nvPr/>
            </p:nvSpPr>
            <p:spPr bwMode="auto">
              <a:xfrm>
                <a:off x="4735" y="3813"/>
                <a:ext cx="115" cy="115"/>
              </a:xfrm>
              <a:prstGeom prst="rect">
                <a:avLst/>
              </a:prstGeom>
              <a:solidFill>
                <a:srgbClr val="B2B2B2"/>
              </a:solidFill>
              <a:ln w="9525">
                <a:solidFill>
                  <a:srgbClr val="000000"/>
                </a:solidFill>
                <a:miter lim="800000"/>
                <a:headEnd/>
                <a:tailEnd/>
              </a:ln>
            </p:spPr>
            <p:txBody>
              <a:bodyPr/>
              <a:lstStyle/>
              <a:p>
                <a:endParaRPr lang="en-US" sz="1600" b="1">
                  <a:latin typeface="Arial Narrow" pitchFamily="34" charset="0"/>
                </a:endParaRPr>
              </a:p>
            </p:txBody>
          </p:sp>
          <p:sp>
            <p:nvSpPr>
              <p:cNvPr id="18475" name="Rectangle 157"/>
              <p:cNvSpPr>
                <a:spLocks noChangeArrowheads="1"/>
              </p:cNvSpPr>
              <p:nvPr/>
            </p:nvSpPr>
            <p:spPr bwMode="auto">
              <a:xfrm>
                <a:off x="4912" y="3816"/>
                <a:ext cx="651" cy="135"/>
              </a:xfrm>
              <a:prstGeom prst="rect">
                <a:avLst/>
              </a:prstGeom>
              <a:noFill/>
              <a:ln w="9525">
                <a:noFill/>
                <a:miter lim="800000"/>
                <a:headEnd/>
                <a:tailEnd/>
              </a:ln>
            </p:spPr>
            <p:txBody>
              <a:bodyPr wrap="none" lIns="0" tIns="0" rIns="0" bIns="0">
                <a:spAutoFit/>
              </a:bodyPr>
              <a:lstStyle/>
              <a:p>
                <a:r>
                  <a:rPr lang="en-US" sz="1600" b="1">
                    <a:solidFill>
                      <a:srgbClr val="000000"/>
                    </a:solidFill>
                    <a:latin typeface="Arial Narrow" pitchFamily="34" charset="0"/>
                  </a:rPr>
                  <a:t>SCPD, $189,377K</a:t>
                </a:r>
                <a:endParaRPr lang="en-US" sz="1600" b="1">
                  <a:latin typeface="Arial Narrow" pitchFamily="34" charset="0"/>
                </a:endParaRPr>
              </a:p>
            </p:txBody>
          </p:sp>
          <p:sp>
            <p:nvSpPr>
              <p:cNvPr id="18476" name="Rectangle 164"/>
              <p:cNvSpPr>
                <a:spLocks noChangeAspect="1" noChangeArrowheads="1"/>
              </p:cNvSpPr>
              <p:nvPr/>
            </p:nvSpPr>
            <p:spPr bwMode="auto">
              <a:xfrm>
                <a:off x="4735" y="2609"/>
                <a:ext cx="115" cy="115"/>
              </a:xfrm>
              <a:prstGeom prst="rect">
                <a:avLst/>
              </a:prstGeom>
              <a:solidFill>
                <a:srgbClr val="FFFF00"/>
              </a:solidFill>
              <a:ln w="9525">
                <a:solidFill>
                  <a:srgbClr val="000000"/>
                </a:solidFill>
                <a:miter lim="800000"/>
                <a:headEnd/>
                <a:tailEnd/>
              </a:ln>
            </p:spPr>
            <p:txBody>
              <a:bodyPr/>
              <a:lstStyle/>
              <a:p>
                <a:endParaRPr lang="en-US" sz="2400" b="1"/>
              </a:p>
            </p:txBody>
          </p:sp>
        </p:grpSp>
        <p:sp>
          <p:nvSpPr>
            <p:cNvPr id="18455" name="Text Box 291"/>
            <p:cNvSpPr txBox="1">
              <a:spLocks noChangeArrowheads="1"/>
            </p:cNvSpPr>
            <p:nvPr/>
          </p:nvSpPr>
          <p:spPr bwMode="auto">
            <a:xfrm>
              <a:off x="4430" y="2010"/>
              <a:ext cx="909" cy="355"/>
            </a:xfrm>
            <a:prstGeom prst="rect">
              <a:avLst/>
            </a:prstGeom>
            <a:noFill/>
            <a:ln w="9525">
              <a:noFill/>
              <a:miter lim="800000"/>
              <a:headEnd/>
              <a:tailEnd/>
            </a:ln>
          </p:spPr>
          <p:txBody>
            <a:bodyPr wrap="none">
              <a:spAutoFit/>
            </a:bodyPr>
            <a:lstStyle/>
            <a:p>
              <a:pPr algn="ctr"/>
              <a:r>
                <a:rPr lang="en-US" b="1">
                  <a:latin typeface="Arial Narrow" pitchFamily="34" charset="0"/>
                </a:rPr>
                <a:t>FY 2010 Funding</a:t>
              </a:r>
            </a:p>
            <a:p>
              <a:pPr algn="ctr"/>
              <a:r>
                <a:rPr lang="en-US" b="1">
                  <a:latin typeface="Arial Narrow" pitchFamily="34" charset="0"/>
                </a:rPr>
                <a:t>Total = $4,903,710K</a:t>
              </a:r>
            </a:p>
          </p:txBody>
        </p:sp>
        <p:sp>
          <p:nvSpPr>
            <p:cNvPr id="18456" name="Rectangle 316"/>
            <p:cNvSpPr>
              <a:spLocks noChangeArrowheads="1"/>
            </p:cNvSpPr>
            <p:nvPr/>
          </p:nvSpPr>
          <p:spPr bwMode="auto">
            <a:xfrm>
              <a:off x="4368" y="1998"/>
              <a:ext cx="1062" cy="2136"/>
            </a:xfrm>
            <a:prstGeom prst="rect">
              <a:avLst/>
            </a:prstGeom>
            <a:noFill/>
            <a:ln w="19050">
              <a:solidFill>
                <a:schemeClr val="tx1"/>
              </a:solidFill>
              <a:miter lim="800000"/>
              <a:headEnd/>
              <a:tailEnd/>
            </a:ln>
          </p:spPr>
          <p:txBody>
            <a:bodyPr wrap="none" anchor="ctr"/>
            <a:lstStyle/>
            <a:p>
              <a:endParaRPr lang="en-US" sz="2400" b="1"/>
            </a:p>
          </p:txBody>
        </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886200" y="5867400"/>
            <a:ext cx="1981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Title 25"/>
          <p:cNvSpPr>
            <a:spLocks noGrp="1"/>
          </p:cNvSpPr>
          <p:nvPr>
            <p:ph type="title"/>
          </p:nvPr>
        </p:nvSpPr>
        <p:spPr/>
        <p:txBody>
          <a:bodyPr/>
          <a:lstStyle/>
          <a:p>
            <a:endParaRPr lang="en-US"/>
          </a:p>
        </p:txBody>
      </p:sp>
      <p:sp>
        <p:nvSpPr>
          <p:cNvPr id="19459" name="Footer Placeholder 3"/>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charset="0"/>
                <a:cs typeface="Arial" charset="0"/>
              </a:rPr>
              <a:t>Advanced Energy 2009</a:t>
            </a:r>
          </a:p>
        </p:txBody>
      </p:sp>
      <p:sp>
        <p:nvSpPr>
          <p:cNvPr id="19478" name="Slide Number Placeholder 2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3C8017-4EC2-46C1-8CC2-9651A909D057}" type="slidenum">
              <a:rPr lang="en-US" smtClean="0">
                <a:latin typeface="Arial" charset="0"/>
                <a:cs typeface="Arial" charset="0"/>
              </a:rPr>
              <a:pPr fontAlgn="base">
                <a:spcBef>
                  <a:spcPct val="0"/>
                </a:spcBef>
                <a:spcAft>
                  <a:spcPct val="0"/>
                </a:spcAft>
              </a:pPr>
              <a:t>12</a:t>
            </a:fld>
            <a:endParaRPr lang="en-US" smtClean="0">
              <a:latin typeface="Arial" charset="0"/>
              <a:cs typeface="Arial" charset="0"/>
            </a:endParaRPr>
          </a:p>
        </p:txBody>
      </p:sp>
      <p:sp>
        <p:nvSpPr>
          <p:cNvPr id="19460" name="Footer Placeholder 2"/>
          <p:cNvSpPr txBox="1">
            <a:spLocks/>
          </p:cNvSpPr>
          <p:nvPr/>
        </p:nvSpPr>
        <p:spPr bwMode="auto">
          <a:xfrm>
            <a:off x="3200400" y="6381750"/>
            <a:ext cx="5257800" cy="365125"/>
          </a:xfrm>
          <a:prstGeom prst="rect">
            <a:avLst/>
          </a:prstGeom>
          <a:noFill/>
          <a:ln w="9525">
            <a:noFill/>
            <a:miter lim="800000"/>
            <a:headEnd/>
            <a:tailEnd/>
          </a:ln>
        </p:spPr>
        <p:txBody>
          <a:bodyPr/>
          <a:lstStyle/>
          <a:p>
            <a:pPr algn="r"/>
            <a:r>
              <a:rPr lang="en-US" sz="1200">
                <a:solidFill>
                  <a:srgbClr val="106636"/>
                </a:solidFill>
                <a:cs typeface="Arial" charset="0"/>
              </a:rPr>
              <a:t>Office of Science Program Briefing</a:t>
            </a:r>
          </a:p>
        </p:txBody>
      </p:sp>
      <p:sp>
        <p:nvSpPr>
          <p:cNvPr id="19461" name="Slide Number Placeholder 3"/>
          <p:cNvSpPr txBox="1">
            <a:spLocks/>
          </p:cNvSpPr>
          <p:nvPr/>
        </p:nvSpPr>
        <p:spPr bwMode="auto">
          <a:xfrm>
            <a:off x="8382000" y="6381750"/>
            <a:ext cx="457200" cy="365125"/>
          </a:xfrm>
          <a:prstGeom prst="rect">
            <a:avLst/>
          </a:prstGeom>
          <a:noFill/>
          <a:ln w="9525">
            <a:noFill/>
            <a:miter lim="800000"/>
            <a:headEnd/>
            <a:tailEnd/>
          </a:ln>
        </p:spPr>
        <p:txBody>
          <a:bodyPr/>
          <a:lstStyle/>
          <a:p>
            <a:pPr algn="r"/>
            <a:fld id="{2CC1D9FE-3118-4E96-922F-9CAC16A8D212}" type="slidenum">
              <a:rPr lang="en-US" sz="1200">
                <a:solidFill>
                  <a:srgbClr val="106636"/>
                </a:solidFill>
                <a:cs typeface="Arial" charset="0"/>
              </a:rPr>
              <a:pPr algn="r"/>
              <a:t>12</a:t>
            </a:fld>
            <a:endParaRPr lang="en-US" sz="1200">
              <a:solidFill>
                <a:srgbClr val="106636"/>
              </a:solidFill>
              <a:cs typeface="Arial" charset="0"/>
            </a:endParaRPr>
          </a:p>
        </p:txBody>
      </p:sp>
      <p:graphicFrame>
        <p:nvGraphicFramePr>
          <p:cNvPr id="8" name="Chart 7"/>
          <p:cNvGraphicFramePr/>
          <p:nvPr/>
        </p:nvGraphicFramePr>
        <p:xfrm>
          <a:off x="889000" y="1397000"/>
          <a:ext cx="7121525" cy="4394200"/>
        </p:xfrm>
        <a:graphic>
          <a:graphicData uri="http://schemas.openxmlformats.org/drawingml/2006/chart">
            <c:chart xmlns:c="http://schemas.openxmlformats.org/drawingml/2006/chart" xmlns:r="http://schemas.openxmlformats.org/officeDocument/2006/relationships" r:id="rId2"/>
          </a:graphicData>
        </a:graphic>
      </p:graphicFrame>
      <p:sp>
        <p:nvSpPr>
          <p:cNvPr id="19463" name="Text Box 12"/>
          <p:cNvSpPr txBox="1">
            <a:spLocks noChangeArrowheads="1"/>
          </p:cNvSpPr>
          <p:nvPr/>
        </p:nvSpPr>
        <p:spPr bwMode="auto">
          <a:xfrm>
            <a:off x="6683375" y="2813050"/>
            <a:ext cx="2028825" cy="792163"/>
          </a:xfrm>
          <a:prstGeom prst="rect">
            <a:avLst/>
          </a:prstGeom>
          <a:noFill/>
          <a:ln w="19050">
            <a:noFill/>
            <a:miter lim="800000"/>
            <a:headEnd/>
            <a:tailEnd/>
          </a:ln>
        </p:spPr>
        <p:txBody>
          <a:bodyPr wrap="none">
            <a:spAutoFit/>
          </a:bodyPr>
          <a:lstStyle/>
          <a:p>
            <a:pPr algn="ctr" eaLnBrk="0" hangingPunct="0"/>
            <a:r>
              <a:rPr lang="en-US" b="1">
                <a:solidFill>
                  <a:srgbClr val="FF0000"/>
                </a:solidFill>
                <a:latin typeface="Arial Narrow" pitchFamily="34" charset="0"/>
              </a:rPr>
              <a:t>Research</a:t>
            </a:r>
          </a:p>
          <a:p>
            <a:pPr algn="ctr" eaLnBrk="0" hangingPunct="0"/>
            <a:r>
              <a:rPr lang="en-US" sz="1400" b="1">
                <a:solidFill>
                  <a:srgbClr val="FF0000"/>
                </a:solidFill>
                <a:latin typeface="Arial Narrow" pitchFamily="34" charset="0"/>
              </a:rPr>
              <a:t>(About 1/3 of the research </a:t>
            </a:r>
            <a:br>
              <a:rPr lang="en-US" sz="1400" b="1">
                <a:solidFill>
                  <a:srgbClr val="FF0000"/>
                </a:solidFill>
                <a:latin typeface="Arial Narrow" pitchFamily="34" charset="0"/>
              </a:rPr>
            </a:br>
            <a:r>
              <a:rPr lang="en-US" sz="1400" b="1">
                <a:solidFill>
                  <a:srgbClr val="FF0000"/>
                </a:solidFill>
                <a:latin typeface="Arial Narrow" pitchFamily="34" charset="0"/>
              </a:rPr>
              <a:t>is sited at universities)</a:t>
            </a:r>
          </a:p>
        </p:txBody>
      </p:sp>
      <p:sp>
        <p:nvSpPr>
          <p:cNvPr id="19464" name="Text Box 13"/>
          <p:cNvSpPr txBox="1">
            <a:spLocks noChangeArrowheads="1"/>
          </p:cNvSpPr>
          <p:nvPr/>
        </p:nvSpPr>
        <p:spPr bwMode="auto">
          <a:xfrm>
            <a:off x="479425" y="3673475"/>
            <a:ext cx="1874838" cy="366713"/>
          </a:xfrm>
          <a:prstGeom prst="rect">
            <a:avLst/>
          </a:prstGeom>
          <a:noFill/>
          <a:ln w="9525">
            <a:noFill/>
            <a:miter lim="800000"/>
            <a:headEnd/>
            <a:tailEnd/>
          </a:ln>
        </p:spPr>
        <p:txBody>
          <a:bodyPr wrap="none">
            <a:spAutoFit/>
          </a:bodyPr>
          <a:lstStyle/>
          <a:p>
            <a:pPr eaLnBrk="0" hangingPunct="0"/>
            <a:r>
              <a:rPr lang="en-US" b="1">
                <a:solidFill>
                  <a:srgbClr val="0000FF"/>
                </a:solidFill>
                <a:latin typeface="Arial Narrow" pitchFamily="34" charset="0"/>
              </a:rPr>
              <a:t>Facility Operations</a:t>
            </a:r>
          </a:p>
        </p:txBody>
      </p:sp>
      <p:sp>
        <p:nvSpPr>
          <p:cNvPr id="19465" name="Text Box 14"/>
          <p:cNvSpPr txBox="1">
            <a:spLocks noChangeArrowheads="1"/>
          </p:cNvSpPr>
          <p:nvPr/>
        </p:nvSpPr>
        <p:spPr bwMode="auto">
          <a:xfrm>
            <a:off x="485775" y="2378075"/>
            <a:ext cx="2049463" cy="366713"/>
          </a:xfrm>
          <a:prstGeom prst="rect">
            <a:avLst/>
          </a:prstGeom>
          <a:noFill/>
          <a:ln w="9525">
            <a:noFill/>
            <a:miter lim="800000"/>
            <a:headEnd/>
            <a:tailEnd/>
          </a:ln>
        </p:spPr>
        <p:txBody>
          <a:bodyPr wrap="none">
            <a:spAutoFit/>
          </a:bodyPr>
          <a:lstStyle/>
          <a:p>
            <a:pPr eaLnBrk="0" hangingPunct="0"/>
            <a:r>
              <a:rPr lang="en-US" b="1">
                <a:solidFill>
                  <a:srgbClr val="0000FF"/>
                </a:solidFill>
                <a:latin typeface="Arial Narrow" pitchFamily="34" charset="0"/>
              </a:rPr>
              <a:t>Facility Construction</a:t>
            </a:r>
          </a:p>
        </p:txBody>
      </p:sp>
      <p:sp>
        <p:nvSpPr>
          <p:cNvPr id="19466" name="Text Box 15"/>
          <p:cNvSpPr txBox="1">
            <a:spLocks noChangeArrowheads="1"/>
          </p:cNvSpPr>
          <p:nvPr/>
        </p:nvSpPr>
        <p:spPr bwMode="auto">
          <a:xfrm>
            <a:off x="854075" y="1517650"/>
            <a:ext cx="2476500" cy="579438"/>
          </a:xfrm>
          <a:prstGeom prst="rect">
            <a:avLst/>
          </a:prstGeom>
          <a:noFill/>
          <a:ln w="9525">
            <a:noFill/>
            <a:miter lim="800000"/>
            <a:headEnd/>
            <a:tailEnd/>
          </a:ln>
        </p:spPr>
        <p:txBody>
          <a:bodyPr wrap="none">
            <a:spAutoFit/>
          </a:bodyPr>
          <a:lstStyle/>
          <a:p>
            <a:pPr algn="ctr" eaLnBrk="0" hangingPunct="0"/>
            <a:r>
              <a:rPr lang="en-US" b="1">
                <a:solidFill>
                  <a:srgbClr val="0000FF"/>
                </a:solidFill>
                <a:latin typeface="Arial Narrow" pitchFamily="34" charset="0"/>
              </a:rPr>
              <a:t>Major Items of Equipment</a:t>
            </a:r>
          </a:p>
          <a:p>
            <a:pPr algn="ctr" eaLnBrk="0" hangingPunct="0"/>
            <a:r>
              <a:rPr lang="en-US" sz="1400" b="1">
                <a:solidFill>
                  <a:srgbClr val="0000FF"/>
                </a:solidFill>
                <a:latin typeface="Arial Narrow" pitchFamily="34" charset="0"/>
              </a:rPr>
              <a:t>(Includes ITER)</a:t>
            </a:r>
          </a:p>
        </p:txBody>
      </p:sp>
      <p:sp>
        <p:nvSpPr>
          <p:cNvPr id="19467" name="Text Box 16"/>
          <p:cNvSpPr txBox="1">
            <a:spLocks noChangeArrowheads="1"/>
          </p:cNvSpPr>
          <p:nvPr/>
        </p:nvSpPr>
        <p:spPr bwMode="auto">
          <a:xfrm>
            <a:off x="2413000" y="873125"/>
            <a:ext cx="1928813" cy="579438"/>
          </a:xfrm>
          <a:prstGeom prst="rect">
            <a:avLst/>
          </a:prstGeom>
          <a:noFill/>
          <a:ln w="9525">
            <a:noFill/>
            <a:miter lim="800000"/>
            <a:headEnd/>
            <a:tailEnd/>
          </a:ln>
        </p:spPr>
        <p:txBody>
          <a:bodyPr wrap="none">
            <a:spAutoFit/>
          </a:bodyPr>
          <a:lstStyle/>
          <a:p>
            <a:pPr algn="ctr" eaLnBrk="0" hangingPunct="0"/>
            <a:r>
              <a:rPr lang="en-US" b="1">
                <a:latin typeface="Arial Narrow" pitchFamily="34" charset="0"/>
              </a:rPr>
              <a:t>All Other</a:t>
            </a:r>
          </a:p>
          <a:p>
            <a:pPr algn="ctr" eaLnBrk="0" hangingPunct="0"/>
            <a:r>
              <a:rPr lang="en-US" sz="1400" b="1">
                <a:latin typeface="Arial Narrow" pitchFamily="34" charset="0"/>
              </a:rPr>
              <a:t>(Includes SCPD, S&amp;S, …)</a:t>
            </a:r>
          </a:p>
        </p:txBody>
      </p:sp>
      <p:sp>
        <p:nvSpPr>
          <p:cNvPr id="19468" name="Text Box 18"/>
          <p:cNvSpPr txBox="1">
            <a:spLocks noChangeArrowheads="1"/>
          </p:cNvSpPr>
          <p:nvPr/>
        </p:nvSpPr>
        <p:spPr bwMode="auto">
          <a:xfrm>
            <a:off x="6672263" y="1819275"/>
            <a:ext cx="1697037" cy="646113"/>
          </a:xfrm>
          <a:prstGeom prst="rect">
            <a:avLst/>
          </a:prstGeom>
          <a:solidFill>
            <a:srgbClr val="FFFFCC"/>
          </a:solidFill>
          <a:ln w="19050">
            <a:solidFill>
              <a:schemeClr val="tx1"/>
            </a:solidFill>
            <a:miter lim="800000"/>
            <a:headEnd/>
            <a:tailEnd/>
          </a:ln>
        </p:spPr>
        <p:txBody>
          <a:bodyPr wrap="none">
            <a:spAutoFit/>
          </a:bodyPr>
          <a:lstStyle/>
          <a:p>
            <a:pPr algn="ctr" eaLnBrk="0" hangingPunct="0"/>
            <a:r>
              <a:rPr lang="en-US" b="1">
                <a:latin typeface="Arial Narrow" pitchFamily="34" charset="0"/>
              </a:rPr>
              <a:t>FY 2010 Funding</a:t>
            </a:r>
          </a:p>
          <a:p>
            <a:pPr algn="ctr" eaLnBrk="0" hangingPunct="0"/>
            <a:r>
              <a:rPr lang="en-US" b="1">
                <a:latin typeface="Arial Narrow" pitchFamily="34" charset="0"/>
              </a:rPr>
              <a:t>Total = $4.904B</a:t>
            </a:r>
          </a:p>
        </p:txBody>
      </p:sp>
      <p:pic>
        <p:nvPicPr>
          <p:cNvPr id="19470" name="Picture 8" descr="07-G01159_2nd target"/>
          <p:cNvPicPr>
            <a:picLocks noChangeAspect="1" noChangeArrowheads="1"/>
          </p:cNvPicPr>
          <p:nvPr/>
        </p:nvPicPr>
        <p:blipFill>
          <a:blip r:embed="rId3" cstate="print"/>
          <a:srcRect/>
          <a:stretch>
            <a:fillRect/>
          </a:stretch>
        </p:blipFill>
        <p:spPr bwMode="auto">
          <a:xfrm>
            <a:off x="0" y="5123666"/>
            <a:ext cx="3330480" cy="1734334"/>
          </a:xfrm>
          <a:prstGeom prst="rect">
            <a:avLst/>
          </a:prstGeom>
          <a:noFill/>
          <a:ln w="28575">
            <a:solidFill>
              <a:srgbClr val="0000FF"/>
            </a:solidFill>
            <a:miter lim="800000"/>
            <a:headEnd/>
            <a:tailEnd/>
          </a:ln>
        </p:spPr>
      </p:pic>
      <p:sp>
        <p:nvSpPr>
          <p:cNvPr id="19471" name="Text Box 22"/>
          <p:cNvSpPr txBox="1">
            <a:spLocks noChangeArrowheads="1"/>
          </p:cNvSpPr>
          <p:nvPr/>
        </p:nvSpPr>
        <p:spPr bwMode="auto">
          <a:xfrm>
            <a:off x="250825" y="6519863"/>
            <a:ext cx="3740150" cy="366712"/>
          </a:xfrm>
          <a:prstGeom prst="rect">
            <a:avLst/>
          </a:prstGeom>
          <a:noFill/>
          <a:ln w="9525">
            <a:noFill/>
            <a:miter lim="800000"/>
            <a:headEnd/>
            <a:tailEnd/>
          </a:ln>
        </p:spPr>
        <p:txBody>
          <a:bodyPr wrap="none">
            <a:spAutoFit/>
          </a:bodyPr>
          <a:lstStyle/>
          <a:p>
            <a:pPr eaLnBrk="0" hangingPunct="0"/>
            <a:r>
              <a:rPr lang="en-US">
                <a:solidFill>
                  <a:schemeClr val="bg1"/>
                </a:solidFill>
                <a:latin typeface="Niagara Solid" pitchFamily="82" charset="0"/>
              </a:rPr>
              <a:t>Spallation Neutron Source shown with  proposed 2</a:t>
            </a:r>
            <a:r>
              <a:rPr lang="en-US" baseline="30000">
                <a:solidFill>
                  <a:schemeClr val="bg1"/>
                </a:solidFill>
                <a:latin typeface="Niagara Solid" pitchFamily="82" charset="0"/>
              </a:rPr>
              <a:t>nd</a:t>
            </a:r>
            <a:r>
              <a:rPr lang="en-US">
                <a:solidFill>
                  <a:schemeClr val="bg1"/>
                </a:solidFill>
                <a:latin typeface="Niagara Solid" pitchFamily="82" charset="0"/>
              </a:rPr>
              <a:t> target station</a:t>
            </a:r>
          </a:p>
        </p:txBody>
      </p:sp>
      <p:sp>
        <p:nvSpPr>
          <p:cNvPr id="19472" name="Text Box 23"/>
          <p:cNvSpPr txBox="1">
            <a:spLocks noChangeArrowheads="1"/>
          </p:cNvSpPr>
          <p:nvPr/>
        </p:nvSpPr>
        <p:spPr bwMode="auto">
          <a:xfrm>
            <a:off x="4933950" y="1036638"/>
            <a:ext cx="3238500" cy="461962"/>
          </a:xfrm>
          <a:prstGeom prst="rect">
            <a:avLst/>
          </a:prstGeom>
          <a:noFill/>
          <a:ln w="9525">
            <a:noFill/>
            <a:miter lim="800000"/>
            <a:headEnd/>
            <a:tailEnd/>
          </a:ln>
        </p:spPr>
        <p:txBody>
          <a:bodyPr wrap="none">
            <a:spAutoFit/>
          </a:bodyPr>
          <a:lstStyle/>
          <a:p>
            <a:pPr eaLnBrk="0" hangingPunct="0"/>
            <a:r>
              <a:rPr lang="en-US" sz="1200" b="1">
                <a:solidFill>
                  <a:srgbClr val="FF0000"/>
                </a:solidFill>
                <a:latin typeface="Arial Narrow" pitchFamily="34" charset="0"/>
              </a:rPr>
              <a:t>46 EFRCs ($100M), 2 Hubs ($60M), 3 BRCs ($75M)</a:t>
            </a:r>
            <a:br>
              <a:rPr lang="en-US" sz="1200" b="1">
                <a:solidFill>
                  <a:srgbClr val="FF0000"/>
                </a:solidFill>
                <a:latin typeface="Arial Narrow" pitchFamily="34" charset="0"/>
              </a:rPr>
            </a:br>
            <a:r>
              <a:rPr lang="en-US" sz="1200" b="1">
                <a:solidFill>
                  <a:srgbClr val="FF0000"/>
                </a:solidFill>
                <a:latin typeface="Arial Narrow" pitchFamily="34" charset="0"/>
              </a:rPr>
              <a:t>~ 20% (each) of BES research and BER research. </a:t>
            </a:r>
          </a:p>
        </p:txBody>
      </p:sp>
      <p:sp>
        <p:nvSpPr>
          <p:cNvPr id="19473" name="AutoShape 24"/>
          <p:cNvSpPr>
            <a:spLocks/>
          </p:cNvSpPr>
          <p:nvPr/>
        </p:nvSpPr>
        <p:spPr bwMode="auto">
          <a:xfrm rot="-4869828">
            <a:off x="4733132" y="1145381"/>
            <a:ext cx="152400" cy="642937"/>
          </a:xfrm>
          <a:prstGeom prst="rightBrace">
            <a:avLst>
              <a:gd name="adj1" fmla="val 35156"/>
              <a:gd name="adj2" fmla="val 63833"/>
            </a:avLst>
          </a:prstGeom>
          <a:noFill/>
          <a:ln w="9525">
            <a:solidFill>
              <a:srgbClr val="FF0000"/>
            </a:solidFill>
            <a:round/>
            <a:headEnd/>
            <a:tailEnd/>
          </a:ln>
        </p:spPr>
        <p:txBody>
          <a:bodyPr wrap="none" anchor="ctr"/>
          <a:lstStyle/>
          <a:p>
            <a:endParaRPr lang="en-US"/>
          </a:p>
        </p:txBody>
      </p:sp>
      <p:cxnSp>
        <p:nvCxnSpPr>
          <p:cNvPr id="20" name="Straight Connector 19"/>
          <p:cNvCxnSpPr/>
          <p:nvPr/>
        </p:nvCxnSpPr>
        <p:spPr>
          <a:xfrm rot="5400000" flipH="1" flipV="1">
            <a:off x="3579019" y="2439194"/>
            <a:ext cx="2016125" cy="28733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3683794" y="2342357"/>
            <a:ext cx="1997075" cy="47783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3803651" y="2286000"/>
            <a:ext cx="1917700" cy="638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4" name="Title 2"/>
          <p:cNvSpPr txBox="1">
            <a:spLocks/>
          </p:cNvSpPr>
          <p:nvPr/>
        </p:nvSpPr>
        <p:spPr bwMode="auto">
          <a:xfrm>
            <a:off x="0" y="-173038"/>
            <a:ext cx="9144000" cy="1143001"/>
          </a:xfrm>
          <a:prstGeom prst="rect">
            <a:avLst/>
          </a:prstGeom>
          <a:noFill/>
          <a:ln w="9525">
            <a:noFill/>
            <a:miter lim="800000"/>
            <a:headEnd/>
            <a:tailEnd/>
          </a:ln>
        </p:spPr>
        <p:txBody>
          <a:bodyPr anchor="ctr"/>
          <a:lstStyle/>
          <a:p>
            <a:pPr algn="ctr">
              <a:lnSpc>
                <a:spcPts val="2400"/>
              </a:lnSpc>
              <a:defRPr/>
            </a:pPr>
            <a:r>
              <a:rPr lang="en-US" sz="2400">
                <a:solidFill>
                  <a:srgbClr val="106636"/>
                </a:solidFill>
                <a:ea typeface="+mj-ea"/>
                <a:cs typeface="Arial" charset="0"/>
              </a:rPr>
              <a:t>Support </a:t>
            </a:r>
            <a:r>
              <a:rPr lang="en-US" sz="2400" dirty="0">
                <a:solidFill>
                  <a:srgbClr val="106636"/>
                </a:solidFill>
                <a:ea typeface="+mj-ea"/>
                <a:cs typeface="Arial" charset="0"/>
              </a:rPr>
              <a:t>for Research and for Facilities</a:t>
            </a:r>
            <a:br>
              <a:rPr lang="en-US" sz="2400" dirty="0">
                <a:solidFill>
                  <a:srgbClr val="106636"/>
                </a:solidFill>
                <a:ea typeface="+mj-ea"/>
                <a:cs typeface="Arial" charset="0"/>
              </a:rPr>
            </a:br>
            <a:r>
              <a:rPr lang="en-US" dirty="0">
                <a:solidFill>
                  <a:srgbClr val="106636"/>
                </a:solidFill>
                <a:ea typeface="+mj-ea"/>
                <a:cs typeface="Arial" charset="0"/>
              </a:rPr>
              <a:t>50% </a:t>
            </a:r>
            <a:r>
              <a:rPr lang="en-US">
                <a:solidFill>
                  <a:srgbClr val="106636"/>
                </a:solidFill>
                <a:ea typeface="+mj-ea"/>
                <a:cs typeface="Arial" charset="0"/>
              </a:rPr>
              <a:t>of program funding supports facility operations</a:t>
            </a:r>
            <a:endParaRPr lang="en-US" sz="2400" dirty="0">
              <a:solidFill>
                <a:srgbClr val="106636"/>
              </a:solidFill>
              <a:ea typeface="+mj-ea"/>
              <a:cs typeface="Arial" charset="0"/>
            </a:endParaRPr>
          </a:p>
        </p:txBody>
      </p:sp>
      <p:pic>
        <p:nvPicPr>
          <p:cNvPr id="25" name="Picture 24" descr="pulse-safety-homepage.jpg"/>
          <p:cNvPicPr>
            <a:picLocks noChangeAspect="1"/>
          </p:cNvPicPr>
          <p:nvPr/>
        </p:nvPicPr>
        <p:blipFill>
          <a:blip r:embed="rId4" cstate="print"/>
          <a:stretch>
            <a:fillRect/>
          </a:stretch>
        </p:blipFill>
        <p:spPr>
          <a:xfrm>
            <a:off x="4907660" y="5120014"/>
            <a:ext cx="4236340" cy="1737985"/>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p:cNvSpPr txBox="1">
            <a:spLocks/>
          </p:cNvSpPr>
          <p:nvPr/>
        </p:nvSpPr>
        <p:spPr bwMode="auto">
          <a:xfrm>
            <a:off x="0" y="-185738"/>
            <a:ext cx="9144000" cy="1143001"/>
          </a:xfrm>
          <a:prstGeom prst="rect">
            <a:avLst/>
          </a:prstGeom>
          <a:noFill/>
          <a:ln w="9525">
            <a:noFill/>
            <a:miter lim="800000"/>
            <a:headEnd/>
            <a:tailEnd/>
          </a:ln>
        </p:spPr>
        <p:txBody>
          <a:bodyPr anchor="ctr"/>
          <a:lstStyle/>
          <a:p>
            <a:pPr algn="ctr">
              <a:lnSpc>
                <a:spcPts val="2400"/>
              </a:lnSpc>
              <a:defRPr/>
            </a:pPr>
            <a:r>
              <a:rPr lang="en-US" sz="2400" dirty="0">
                <a:solidFill>
                  <a:srgbClr val="106636"/>
                </a:solidFill>
                <a:ea typeface="+mj-ea"/>
                <a:cs typeface="Arial" charset="0"/>
              </a:rPr>
              <a:t>Breakdown of Users by Facility</a:t>
            </a:r>
            <a:br>
              <a:rPr lang="en-US" sz="2400" dirty="0">
                <a:solidFill>
                  <a:srgbClr val="106636"/>
                </a:solidFill>
                <a:ea typeface="+mj-ea"/>
                <a:cs typeface="Arial" charset="0"/>
              </a:rPr>
            </a:br>
            <a:r>
              <a:rPr lang="en-US" dirty="0">
                <a:solidFill>
                  <a:srgbClr val="106636"/>
                </a:solidFill>
                <a:ea typeface="+mj-ea"/>
                <a:cs typeface="Arial" charset="0"/>
              </a:rPr>
              <a:t>The light sources host 40% of all SC users </a:t>
            </a:r>
            <a:endParaRPr lang="en-US" sz="2400" dirty="0">
              <a:solidFill>
                <a:srgbClr val="106636"/>
              </a:solidFill>
              <a:ea typeface="+mj-ea"/>
              <a:cs typeface="Arial" charset="0"/>
            </a:endParaRPr>
          </a:p>
        </p:txBody>
      </p:sp>
      <p:sp>
        <p:nvSpPr>
          <p:cNvPr id="20483" name="Rectangle 2"/>
          <p:cNvSpPr txBox="1">
            <a:spLocks noChangeArrowheads="1"/>
          </p:cNvSpPr>
          <p:nvPr/>
        </p:nvSpPr>
        <p:spPr bwMode="auto">
          <a:xfrm>
            <a:off x="50800" y="1920875"/>
            <a:ext cx="2022475" cy="2395336"/>
          </a:xfrm>
          <a:prstGeom prst="rect">
            <a:avLst/>
          </a:prstGeom>
          <a:noFill/>
          <a:ln w="9525">
            <a:noFill/>
            <a:miter lim="800000"/>
            <a:headEnd/>
            <a:tailEnd/>
          </a:ln>
        </p:spPr>
        <p:txBody>
          <a:bodyPr>
            <a:spAutoFit/>
          </a:bodyPr>
          <a:lstStyle/>
          <a:p>
            <a:pPr indent="4763">
              <a:lnSpc>
                <a:spcPct val="120000"/>
              </a:lnSpc>
              <a:spcBef>
                <a:spcPct val="50000"/>
              </a:spcBef>
              <a:buFont typeface="Wingdings" pitchFamily="2" charset="2"/>
              <a:buNone/>
            </a:pPr>
            <a:r>
              <a:rPr lang="en-US" sz="1400" b="1">
                <a:cs typeface="Arial" charset="0"/>
              </a:rPr>
              <a:t>~25,000 users at the facilities in FY 2010: </a:t>
            </a:r>
            <a:br>
              <a:rPr lang="en-US" sz="1400" b="1">
                <a:cs typeface="Arial" charset="0"/>
              </a:rPr>
            </a:br>
            <a:r>
              <a:rPr lang="en-US" sz="1400" b="1">
                <a:cs typeface="Arial" charset="0"/>
              </a:rPr>
              <a:t>~1/2 from universities; ~1/3 from labs; </a:t>
            </a:r>
            <a:br>
              <a:rPr lang="en-US" sz="1400" b="1">
                <a:cs typeface="Arial" charset="0"/>
              </a:rPr>
            </a:br>
            <a:r>
              <a:rPr lang="en-US" sz="1400" b="1">
                <a:cs typeface="Arial" charset="0"/>
              </a:rPr>
              <a:t>the remainder from industry, other agencies, and international entities.</a:t>
            </a:r>
          </a:p>
        </p:txBody>
      </p:sp>
      <p:sp>
        <p:nvSpPr>
          <p:cNvPr id="20484" name="Rectangle 3"/>
          <p:cNvSpPr>
            <a:spLocks noChangeArrowheads="1"/>
          </p:cNvSpPr>
          <p:nvPr/>
        </p:nvSpPr>
        <p:spPr bwMode="auto">
          <a:xfrm>
            <a:off x="1908175" y="879475"/>
            <a:ext cx="5327650" cy="338138"/>
          </a:xfrm>
          <a:prstGeom prst="rect">
            <a:avLst/>
          </a:prstGeom>
          <a:noFill/>
          <a:ln w="9525" algn="ctr">
            <a:noFill/>
            <a:miter lim="800000"/>
            <a:headEnd/>
            <a:tailEnd/>
          </a:ln>
        </p:spPr>
        <p:txBody>
          <a:bodyPr>
            <a:spAutoFit/>
          </a:bodyPr>
          <a:lstStyle/>
          <a:p>
            <a:pPr indent="4763" algn="ctr">
              <a:spcBef>
                <a:spcPct val="20000"/>
              </a:spcBef>
              <a:buFont typeface="Wingdings" pitchFamily="2" charset="2"/>
              <a:buNone/>
            </a:pPr>
            <a:r>
              <a:rPr lang="en-US" sz="1600">
                <a:cs typeface="Arial" charset="0"/>
              </a:rPr>
              <a:t>Distribution by facility of ~25,000 users in FY 2010</a:t>
            </a:r>
          </a:p>
        </p:txBody>
      </p:sp>
      <p:sp>
        <p:nvSpPr>
          <p:cNvPr id="20485" name="Freeform 4"/>
          <p:cNvSpPr>
            <a:spLocks/>
          </p:cNvSpPr>
          <p:nvPr/>
        </p:nvSpPr>
        <p:spPr bwMode="auto">
          <a:xfrm>
            <a:off x="4806950" y="1833563"/>
            <a:ext cx="704850" cy="2081212"/>
          </a:xfrm>
          <a:custGeom>
            <a:avLst/>
            <a:gdLst>
              <a:gd name="T0" fmla="*/ 2147483647 w 112"/>
              <a:gd name="T1" fmla="*/ 2147483647 h 329"/>
              <a:gd name="T2" fmla="*/ 0 w 112"/>
              <a:gd name="T3" fmla="*/ 2147483647 h 329"/>
              <a:gd name="T4" fmla="*/ 0 w 112"/>
              <a:gd name="T5" fmla="*/ 2147483647 h 329"/>
              <a:gd name="T6" fmla="*/ 0 w 112"/>
              <a:gd name="T7" fmla="*/ 2147483647 h 329"/>
              <a:gd name="T8" fmla="*/ 2147483647 w 112"/>
              <a:gd name="T9" fmla="*/ 2147483647 h 329"/>
              <a:gd name="T10" fmla="*/ 0 60000 65536"/>
              <a:gd name="T11" fmla="*/ 0 60000 65536"/>
              <a:gd name="T12" fmla="*/ 0 60000 65536"/>
              <a:gd name="T13" fmla="*/ 0 60000 65536"/>
              <a:gd name="T14" fmla="*/ 0 60000 65536"/>
              <a:gd name="T15" fmla="*/ 0 w 112"/>
              <a:gd name="T16" fmla="*/ 0 h 329"/>
              <a:gd name="T17" fmla="*/ 112 w 112"/>
              <a:gd name="T18" fmla="*/ 329 h 329"/>
            </a:gdLst>
            <a:ahLst/>
            <a:cxnLst>
              <a:cxn ang="T10">
                <a:pos x="T0" y="T1"/>
              </a:cxn>
              <a:cxn ang="T11">
                <a:pos x="T2" y="T3"/>
              </a:cxn>
              <a:cxn ang="T12">
                <a:pos x="T4" y="T5"/>
              </a:cxn>
              <a:cxn ang="T13">
                <a:pos x="T6" y="T7"/>
              </a:cxn>
              <a:cxn ang="T14">
                <a:pos x="T8" y="T9"/>
              </a:cxn>
            </a:cxnLst>
            <a:rect l="T15" t="T16" r="T17" b="T18"/>
            <a:pathLst>
              <a:path w="112" h="329">
                <a:moveTo>
                  <a:pt x="112" y="20"/>
                </a:moveTo>
                <a:cubicBezTo>
                  <a:pt x="76" y="7"/>
                  <a:pt x="38" y="1"/>
                  <a:pt x="0" y="1"/>
                </a:cubicBezTo>
                <a:cubicBezTo>
                  <a:pt x="0" y="0"/>
                  <a:pt x="0" y="1"/>
                  <a:pt x="0" y="1"/>
                </a:cubicBezTo>
                <a:lnTo>
                  <a:pt x="0" y="329"/>
                </a:lnTo>
                <a:lnTo>
                  <a:pt x="112" y="20"/>
                </a:lnTo>
                <a:close/>
              </a:path>
            </a:pathLst>
          </a:custGeom>
          <a:solidFill>
            <a:srgbClr val="3366FF"/>
          </a:solidFill>
          <a:ln w="6350">
            <a:solidFill>
              <a:srgbClr val="000000"/>
            </a:solidFill>
            <a:round/>
            <a:headEnd/>
            <a:tailEnd/>
          </a:ln>
        </p:spPr>
        <p:txBody>
          <a:bodyPr wrap="none">
            <a:spAutoFit/>
          </a:bodyPr>
          <a:lstStyle/>
          <a:p>
            <a:endParaRPr lang="en-US"/>
          </a:p>
        </p:txBody>
      </p:sp>
      <p:sp>
        <p:nvSpPr>
          <p:cNvPr id="20486" name="Freeform 5"/>
          <p:cNvSpPr>
            <a:spLocks/>
          </p:cNvSpPr>
          <p:nvPr/>
        </p:nvSpPr>
        <p:spPr bwMode="auto">
          <a:xfrm>
            <a:off x="4806950" y="1958975"/>
            <a:ext cx="1620838" cy="1955800"/>
          </a:xfrm>
          <a:custGeom>
            <a:avLst/>
            <a:gdLst>
              <a:gd name="T0" fmla="*/ 2147483647 w 258"/>
              <a:gd name="T1" fmla="*/ 2147483647 h 309"/>
              <a:gd name="T2" fmla="*/ 2147483647 w 258"/>
              <a:gd name="T3" fmla="*/ 0 h 309"/>
              <a:gd name="T4" fmla="*/ 0 w 258"/>
              <a:gd name="T5" fmla="*/ 2147483647 h 309"/>
              <a:gd name="T6" fmla="*/ 2147483647 w 258"/>
              <a:gd name="T7" fmla="*/ 2147483647 h 309"/>
              <a:gd name="T8" fmla="*/ 0 60000 65536"/>
              <a:gd name="T9" fmla="*/ 0 60000 65536"/>
              <a:gd name="T10" fmla="*/ 0 60000 65536"/>
              <a:gd name="T11" fmla="*/ 0 60000 65536"/>
              <a:gd name="T12" fmla="*/ 0 w 258"/>
              <a:gd name="T13" fmla="*/ 0 h 309"/>
              <a:gd name="T14" fmla="*/ 258 w 258"/>
              <a:gd name="T15" fmla="*/ 309 h 309"/>
            </a:gdLst>
            <a:ahLst/>
            <a:cxnLst>
              <a:cxn ang="T8">
                <a:pos x="T0" y="T1"/>
              </a:cxn>
              <a:cxn ang="T9">
                <a:pos x="T2" y="T3"/>
              </a:cxn>
              <a:cxn ang="T10">
                <a:pos x="T4" y="T5"/>
              </a:cxn>
              <a:cxn ang="T11">
                <a:pos x="T6" y="T7"/>
              </a:cxn>
            </a:cxnLst>
            <a:rect l="T12" t="T13" r="T14" b="T15"/>
            <a:pathLst>
              <a:path w="258" h="309">
                <a:moveTo>
                  <a:pt x="258" y="106"/>
                </a:moveTo>
                <a:cubicBezTo>
                  <a:pt x="220" y="58"/>
                  <a:pt x="169" y="21"/>
                  <a:pt x="112" y="0"/>
                </a:cubicBezTo>
                <a:lnTo>
                  <a:pt x="0" y="309"/>
                </a:lnTo>
                <a:lnTo>
                  <a:pt x="258" y="106"/>
                </a:lnTo>
                <a:close/>
              </a:path>
            </a:pathLst>
          </a:custGeom>
          <a:solidFill>
            <a:srgbClr val="3366FF"/>
          </a:solidFill>
          <a:ln w="6350">
            <a:solidFill>
              <a:srgbClr val="000000"/>
            </a:solidFill>
            <a:round/>
            <a:headEnd/>
            <a:tailEnd/>
          </a:ln>
        </p:spPr>
        <p:txBody>
          <a:bodyPr wrap="none">
            <a:spAutoFit/>
          </a:bodyPr>
          <a:lstStyle/>
          <a:p>
            <a:endParaRPr lang="en-US"/>
          </a:p>
        </p:txBody>
      </p:sp>
      <p:sp>
        <p:nvSpPr>
          <p:cNvPr id="20487" name="Freeform 6"/>
          <p:cNvSpPr>
            <a:spLocks/>
          </p:cNvSpPr>
          <p:nvPr/>
        </p:nvSpPr>
        <p:spPr bwMode="auto">
          <a:xfrm>
            <a:off x="4806950" y="2630488"/>
            <a:ext cx="2066925" cy="1852612"/>
          </a:xfrm>
          <a:custGeom>
            <a:avLst/>
            <a:gdLst>
              <a:gd name="T0" fmla="*/ 2147483647 w 329"/>
              <a:gd name="T1" fmla="*/ 2147483647 h 293"/>
              <a:gd name="T2" fmla="*/ 2147483647 w 329"/>
              <a:gd name="T3" fmla="*/ 2147483647 h 293"/>
              <a:gd name="T4" fmla="*/ 2147483647 w 329"/>
              <a:gd name="T5" fmla="*/ 0 h 293"/>
              <a:gd name="T6" fmla="*/ 0 w 329"/>
              <a:gd name="T7" fmla="*/ 2147483647 h 293"/>
              <a:gd name="T8" fmla="*/ 2147483647 w 329"/>
              <a:gd name="T9" fmla="*/ 2147483647 h 293"/>
              <a:gd name="T10" fmla="*/ 0 60000 65536"/>
              <a:gd name="T11" fmla="*/ 0 60000 65536"/>
              <a:gd name="T12" fmla="*/ 0 60000 65536"/>
              <a:gd name="T13" fmla="*/ 0 60000 65536"/>
              <a:gd name="T14" fmla="*/ 0 60000 65536"/>
              <a:gd name="T15" fmla="*/ 0 w 329"/>
              <a:gd name="T16" fmla="*/ 0 h 293"/>
              <a:gd name="T17" fmla="*/ 329 w 329"/>
              <a:gd name="T18" fmla="*/ 293 h 293"/>
            </a:gdLst>
            <a:ahLst/>
            <a:cxnLst>
              <a:cxn ang="T10">
                <a:pos x="T0" y="T1"/>
              </a:cxn>
              <a:cxn ang="T11">
                <a:pos x="T2" y="T3"/>
              </a:cxn>
              <a:cxn ang="T12">
                <a:pos x="T4" y="T5"/>
              </a:cxn>
              <a:cxn ang="T13">
                <a:pos x="T6" y="T7"/>
              </a:cxn>
              <a:cxn ang="T14">
                <a:pos x="T8" y="T9"/>
              </a:cxn>
            </a:cxnLst>
            <a:rect l="T15" t="T16" r="T17" b="T18"/>
            <a:pathLst>
              <a:path w="329" h="293">
                <a:moveTo>
                  <a:pt x="316" y="293"/>
                </a:moveTo>
                <a:cubicBezTo>
                  <a:pt x="324" y="264"/>
                  <a:pt x="329" y="233"/>
                  <a:pt x="329" y="203"/>
                </a:cubicBezTo>
                <a:cubicBezTo>
                  <a:pt x="329" y="129"/>
                  <a:pt x="304" y="58"/>
                  <a:pt x="258" y="0"/>
                </a:cubicBezTo>
                <a:lnTo>
                  <a:pt x="0" y="203"/>
                </a:lnTo>
                <a:lnTo>
                  <a:pt x="316" y="293"/>
                </a:lnTo>
                <a:close/>
              </a:path>
            </a:pathLst>
          </a:custGeom>
          <a:solidFill>
            <a:srgbClr val="3366FF"/>
          </a:solidFill>
          <a:ln w="6350">
            <a:solidFill>
              <a:srgbClr val="000000"/>
            </a:solidFill>
            <a:round/>
            <a:headEnd/>
            <a:tailEnd/>
          </a:ln>
        </p:spPr>
        <p:txBody>
          <a:bodyPr wrap="none">
            <a:spAutoFit/>
          </a:bodyPr>
          <a:lstStyle/>
          <a:p>
            <a:endParaRPr lang="en-US"/>
          </a:p>
        </p:txBody>
      </p:sp>
      <p:sp>
        <p:nvSpPr>
          <p:cNvPr id="20488" name="Freeform 7"/>
          <p:cNvSpPr>
            <a:spLocks/>
          </p:cNvSpPr>
          <p:nvPr/>
        </p:nvSpPr>
        <p:spPr bwMode="auto">
          <a:xfrm>
            <a:off x="4806950" y="3914775"/>
            <a:ext cx="1984375" cy="1492250"/>
          </a:xfrm>
          <a:custGeom>
            <a:avLst/>
            <a:gdLst>
              <a:gd name="T0" fmla="*/ 2147483647 w 316"/>
              <a:gd name="T1" fmla="*/ 2147483647 h 236"/>
              <a:gd name="T2" fmla="*/ 2147483647 w 316"/>
              <a:gd name="T3" fmla="*/ 2147483647 h 236"/>
              <a:gd name="T4" fmla="*/ 0 w 316"/>
              <a:gd name="T5" fmla="*/ 0 h 236"/>
              <a:gd name="T6" fmla="*/ 2147483647 w 316"/>
              <a:gd name="T7" fmla="*/ 2147483647 h 236"/>
              <a:gd name="T8" fmla="*/ 0 60000 65536"/>
              <a:gd name="T9" fmla="*/ 0 60000 65536"/>
              <a:gd name="T10" fmla="*/ 0 60000 65536"/>
              <a:gd name="T11" fmla="*/ 0 60000 65536"/>
              <a:gd name="T12" fmla="*/ 0 w 316"/>
              <a:gd name="T13" fmla="*/ 0 h 236"/>
              <a:gd name="T14" fmla="*/ 316 w 316"/>
              <a:gd name="T15" fmla="*/ 236 h 236"/>
            </a:gdLst>
            <a:ahLst/>
            <a:cxnLst>
              <a:cxn ang="T8">
                <a:pos x="T0" y="T1"/>
              </a:cxn>
              <a:cxn ang="T9">
                <a:pos x="T2" y="T3"/>
              </a:cxn>
              <a:cxn ang="T10">
                <a:pos x="T4" y="T5"/>
              </a:cxn>
              <a:cxn ang="T11">
                <a:pos x="T6" y="T7"/>
              </a:cxn>
            </a:cxnLst>
            <a:rect l="T12" t="T13" r="T14" b="T15"/>
            <a:pathLst>
              <a:path w="316" h="236">
                <a:moveTo>
                  <a:pt x="228" y="236"/>
                </a:moveTo>
                <a:cubicBezTo>
                  <a:pt x="270" y="196"/>
                  <a:pt x="300" y="146"/>
                  <a:pt x="316" y="90"/>
                </a:cubicBezTo>
                <a:lnTo>
                  <a:pt x="0" y="0"/>
                </a:lnTo>
                <a:lnTo>
                  <a:pt x="228" y="236"/>
                </a:lnTo>
                <a:close/>
              </a:path>
            </a:pathLst>
          </a:custGeom>
          <a:solidFill>
            <a:srgbClr val="3366FF"/>
          </a:solidFill>
          <a:ln w="6350">
            <a:solidFill>
              <a:srgbClr val="000000"/>
            </a:solidFill>
            <a:round/>
            <a:headEnd/>
            <a:tailEnd/>
          </a:ln>
        </p:spPr>
        <p:txBody>
          <a:bodyPr wrap="none">
            <a:spAutoFit/>
          </a:bodyPr>
          <a:lstStyle/>
          <a:p>
            <a:endParaRPr lang="en-US"/>
          </a:p>
        </p:txBody>
      </p:sp>
      <p:sp>
        <p:nvSpPr>
          <p:cNvPr id="20489" name="Freeform 8"/>
          <p:cNvSpPr>
            <a:spLocks/>
          </p:cNvSpPr>
          <p:nvPr/>
        </p:nvSpPr>
        <p:spPr bwMode="auto">
          <a:xfrm>
            <a:off x="4806950" y="3914775"/>
            <a:ext cx="1431925" cy="1662113"/>
          </a:xfrm>
          <a:custGeom>
            <a:avLst/>
            <a:gdLst>
              <a:gd name="T0" fmla="*/ 2147483647 w 228"/>
              <a:gd name="T1" fmla="*/ 2147483647 h 263"/>
              <a:gd name="T2" fmla="*/ 2147483647 w 228"/>
              <a:gd name="T3" fmla="*/ 2147483647 h 263"/>
              <a:gd name="T4" fmla="*/ 0 w 228"/>
              <a:gd name="T5" fmla="*/ 0 h 263"/>
              <a:gd name="T6" fmla="*/ 2147483647 w 228"/>
              <a:gd name="T7" fmla="*/ 2147483647 h 263"/>
              <a:gd name="T8" fmla="*/ 0 60000 65536"/>
              <a:gd name="T9" fmla="*/ 0 60000 65536"/>
              <a:gd name="T10" fmla="*/ 0 60000 65536"/>
              <a:gd name="T11" fmla="*/ 0 60000 65536"/>
              <a:gd name="T12" fmla="*/ 0 w 228"/>
              <a:gd name="T13" fmla="*/ 0 h 263"/>
              <a:gd name="T14" fmla="*/ 228 w 228"/>
              <a:gd name="T15" fmla="*/ 263 h 263"/>
            </a:gdLst>
            <a:ahLst/>
            <a:cxnLst>
              <a:cxn ang="T8">
                <a:pos x="T0" y="T1"/>
              </a:cxn>
              <a:cxn ang="T9">
                <a:pos x="T2" y="T3"/>
              </a:cxn>
              <a:cxn ang="T10">
                <a:pos x="T4" y="T5"/>
              </a:cxn>
              <a:cxn ang="T11">
                <a:pos x="T6" y="T7"/>
              </a:cxn>
            </a:cxnLst>
            <a:rect l="T12" t="T13" r="T14" b="T15"/>
            <a:pathLst>
              <a:path w="228" h="263">
                <a:moveTo>
                  <a:pt x="197" y="263"/>
                </a:moveTo>
                <a:cubicBezTo>
                  <a:pt x="208" y="254"/>
                  <a:pt x="218" y="246"/>
                  <a:pt x="228" y="236"/>
                </a:cubicBezTo>
                <a:lnTo>
                  <a:pt x="0" y="0"/>
                </a:lnTo>
                <a:lnTo>
                  <a:pt x="197" y="263"/>
                </a:lnTo>
                <a:close/>
              </a:path>
            </a:pathLst>
          </a:custGeom>
          <a:solidFill>
            <a:srgbClr val="6699FF"/>
          </a:solidFill>
          <a:ln w="6350">
            <a:solidFill>
              <a:srgbClr val="000000"/>
            </a:solidFill>
            <a:round/>
            <a:headEnd/>
            <a:tailEnd/>
          </a:ln>
        </p:spPr>
        <p:txBody>
          <a:bodyPr wrap="none">
            <a:spAutoFit/>
          </a:bodyPr>
          <a:lstStyle/>
          <a:p>
            <a:endParaRPr lang="en-US"/>
          </a:p>
        </p:txBody>
      </p:sp>
      <p:sp>
        <p:nvSpPr>
          <p:cNvPr id="20490" name="Freeform 9"/>
          <p:cNvSpPr>
            <a:spLocks/>
          </p:cNvSpPr>
          <p:nvPr/>
        </p:nvSpPr>
        <p:spPr bwMode="auto">
          <a:xfrm>
            <a:off x="4806950" y="3914775"/>
            <a:ext cx="1238250" cy="1763713"/>
          </a:xfrm>
          <a:custGeom>
            <a:avLst/>
            <a:gdLst>
              <a:gd name="T0" fmla="*/ 2147483647 w 197"/>
              <a:gd name="T1" fmla="*/ 2147483647 h 279"/>
              <a:gd name="T2" fmla="*/ 2147483647 w 197"/>
              <a:gd name="T3" fmla="*/ 2147483647 h 279"/>
              <a:gd name="T4" fmla="*/ 0 w 197"/>
              <a:gd name="T5" fmla="*/ 0 h 279"/>
              <a:gd name="T6" fmla="*/ 2147483647 w 197"/>
              <a:gd name="T7" fmla="*/ 2147483647 h 279"/>
              <a:gd name="T8" fmla="*/ 0 60000 65536"/>
              <a:gd name="T9" fmla="*/ 0 60000 65536"/>
              <a:gd name="T10" fmla="*/ 0 60000 65536"/>
              <a:gd name="T11" fmla="*/ 0 60000 65536"/>
              <a:gd name="T12" fmla="*/ 0 w 197"/>
              <a:gd name="T13" fmla="*/ 0 h 279"/>
              <a:gd name="T14" fmla="*/ 197 w 197"/>
              <a:gd name="T15" fmla="*/ 279 h 279"/>
            </a:gdLst>
            <a:ahLst/>
            <a:cxnLst>
              <a:cxn ang="T8">
                <a:pos x="T0" y="T1"/>
              </a:cxn>
              <a:cxn ang="T9">
                <a:pos x="T2" y="T3"/>
              </a:cxn>
              <a:cxn ang="T10">
                <a:pos x="T4" y="T5"/>
              </a:cxn>
              <a:cxn ang="T11">
                <a:pos x="T6" y="T7"/>
              </a:cxn>
            </a:cxnLst>
            <a:rect l="T12" t="T13" r="T14" b="T15"/>
            <a:pathLst>
              <a:path w="197" h="279">
                <a:moveTo>
                  <a:pt x="174" y="279"/>
                </a:moveTo>
                <a:cubicBezTo>
                  <a:pt x="182" y="274"/>
                  <a:pt x="190" y="268"/>
                  <a:pt x="197" y="263"/>
                </a:cubicBezTo>
                <a:lnTo>
                  <a:pt x="0" y="0"/>
                </a:lnTo>
                <a:lnTo>
                  <a:pt x="174" y="279"/>
                </a:lnTo>
                <a:close/>
              </a:path>
            </a:pathLst>
          </a:custGeom>
          <a:solidFill>
            <a:srgbClr val="6699FF"/>
          </a:solidFill>
          <a:ln w="6350">
            <a:solidFill>
              <a:srgbClr val="000000"/>
            </a:solidFill>
            <a:round/>
            <a:headEnd/>
            <a:tailEnd/>
          </a:ln>
        </p:spPr>
        <p:txBody>
          <a:bodyPr wrap="none">
            <a:spAutoFit/>
          </a:bodyPr>
          <a:lstStyle/>
          <a:p>
            <a:endParaRPr lang="en-US"/>
          </a:p>
        </p:txBody>
      </p:sp>
      <p:sp>
        <p:nvSpPr>
          <p:cNvPr id="20491" name="Freeform 10"/>
          <p:cNvSpPr>
            <a:spLocks/>
          </p:cNvSpPr>
          <p:nvPr/>
        </p:nvSpPr>
        <p:spPr bwMode="auto">
          <a:xfrm>
            <a:off x="4806950" y="3914775"/>
            <a:ext cx="1092200" cy="1928813"/>
          </a:xfrm>
          <a:custGeom>
            <a:avLst/>
            <a:gdLst>
              <a:gd name="T0" fmla="*/ 2147483647 w 174"/>
              <a:gd name="T1" fmla="*/ 2147483647 h 305"/>
              <a:gd name="T2" fmla="*/ 2147483647 w 174"/>
              <a:gd name="T3" fmla="*/ 2147483647 h 305"/>
              <a:gd name="T4" fmla="*/ 0 w 174"/>
              <a:gd name="T5" fmla="*/ 0 h 305"/>
              <a:gd name="T6" fmla="*/ 2147483647 w 174"/>
              <a:gd name="T7" fmla="*/ 2147483647 h 305"/>
              <a:gd name="T8" fmla="*/ 0 60000 65536"/>
              <a:gd name="T9" fmla="*/ 0 60000 65536"/>
              <a:gd name="T10" fmla="*/ 0 60000 65536"/>
              <a:gd name="T11" fmla="*/ 0 60000 65536"/>
              <a:gd name="T12" fmla="*/ 0 w 174"/>
              <a:gd name="T13" fmla="*/ 0 h 305"/>
              <a:gd name="T14" fmla="*/ 174 w 174"/>
              <a:gd name="T15" fmla="*/ 305 h 305"/>
            </a:gdLst>
            <a:ahLst/>
            <a:cxnLst>
              <a:cxn ang="T8">
                <a:pos x="T0" y="T1"/>
              </a:cxn>
              <a:cxn ang="T9">
                <a:pos x="T2" y="T3"/>
              </a:cxn>
              <a:cxn ang="T10">
                <a:pos x="T4" y="T5"/>
              </a:cxn>
              <a:cxn ang="T11">
                <a:pos x="T6" y="T7"/>
              </a:cxn>
            </a:cxnLst>
            <a:rect l="T12" t="T13" r="T14" b="T15"/>
            <a:pathLst>
              <a:path w="174" h="305">
                <a:moveTo>
                  <a:pt x="123" y="305"/>
                </a:moveTo>
                <a:cubicBezTo>
                  <a:pt x="141" y="297"/>
                  <a:pt x="158" y="289"/>
                  <a:pt x="174" y="279"/>
                </a:cubicBezTo>
                <a:lnTo>
                  <a:pt x="0" y="0"/>
                </a:lnTo>
                <a:lnTo>
                  <a:pt x="123" y="305"/>
                </a:lnTo>
                <a:close/>
              </a:path>
            </a:pathLst>
          </a:custGeom>
          <a:solidFill>
            <a:srgbClr val="6699FF"/>
          </a:solidFill>
          <a:ln w="6350">
            <a:solidFill>
              <a:srgbClr val="000000"/>
            </a:solidFill>
            <a:round/>
            <a:headEnd/>
            <a:tailEnd/>
          </a:ln>
        </p:spPr>
        <p:txBody>
          <a:bodyPr wrap="none">
            <a:spAutoFit/>
          </a:bodyPr>
          <a:lstStyle/>
          <a:p>
            <a:endParaRPr lang="en-US"/>
          </a:p>
        </p:txBody>
      </p:sp>
      <p:sp>
        <p:nvSpPr>
          <p:cNvPr id="20492" name="Freeform 11"/>
          <p:cNvSpPr>
            <a:spLocks/>
          </p:cNvSpPr>
          <p:nvPr/>
        </p:nvSpPr>
        <p:spPr bwMode="auto">
          <a:xfrm>
            <a:off x="4806950" y="3914775"/>
            <a:ext cx="773113" cy="2074863"/>
          </a:xfrm>
          <a:custGeom>
            <a:avLst/>
            <a:gdLst>
              <a:gd name="T0" fmla="*/ 2147483647 w 123"/>
              <a:gd name="T1" fmla="*/ 2147483647 h 328"/>
              <a:gd name="T2" fmla="*/ 2147483647 w 123"/>
              <a:gd name="T3" fmla="*/ 2147483647 h 328"/>
              <a:gd name="T4" fmla="*/ 0 w 123"/>
              <a:gd name="T5" fmla="*/ 0 h 328"/>
              <a:gd name="T6" fmla="*/ 2147483647 w 123"/>
              <a:gd name="T7" fmla="*/ 2147483647 h 328"/>
              <a:gd name="T8" fmla="*/ 0 60000 65536"/>
              <a:gd name="T9" fmla="*/ 0 60000 65536"/>
              <a:gd name="T10" fmla="*/ 0 60000 65536"/>
              <a:gd name="T11" fmla="*/ 0 60000 65536"/>
              <a:gd name="T12" fmla="*/ 0 w 123"/>
              <a:gd name="T13" fmla="*/ 0 h 328"/>
              <a:gd name="T14" fmla="*/ 123 w 123"/>
              <a:gd name="T15" fmla="*/ 328 h 328"/>
            </a:gdLst>
            <a:ahLst/>
            <a:cxnLst>
              <a:cxn ang="T8">
                <a:pos x="T0" y="T1"/>
              </a:cxn>
              <a:cxn ang="T9">
                <a:pos x="T2" y="T3"/>
              </a:cxn>
              <a:cxn ang="T10">
                <a:pos x="T4" y="T5"/>
              </a:cxn>
              <a:cxn ang="T11">
                <a:pos x="T6" y="T7"/>
              </a:cxn>
            </a:cxnLst>
            <a:rect l="T12" t="T13" r="T14" b="T15"/>
            <a:pathLst>
              <a:path w="123" h="328">
                <a:moveTo>
                  <a:pt x="6" y="328"/>
                </a:moveTo>
                <a:cubicBezTo>
                  <a:pt x="46" y="328"/>
                  <a:pt x="86" y="320"/>
                  <a:pt x="123" y="305"/>
                </a:cubicBezTo>
                <a:lnTo>
                  <a:pt x="0" y="0"/>
                </a:lnTo>
                <a:lnTo>
                  <a:pt x="6" y="328"/>
                </a:lnTo>
                <a:close/>
              </a:path>
            </a:pathLst>
          </a:custGeom>
          <a:solidFill>
            <a:srgbClr val="99CCFF"/>
          </a:solidFill>
          <a:ln w="6350">
            <a:solidFill>
              <a:srgbClr val="000000"/>
            </a:solidFill>
            <a:round/>
            <a:headEnd/>
            <a:tailEnd/>
          </a:ln>
        </p:spPr>
        <p:txBody>
          <a:bodyPr wrap="none">
            <a:spAutoFit/>
          </a:bodyPr>
          <a:lstStyle/>
          <a:p>
            <a:endParaRPr lang="en-US"/>
          </a:p>
        </p:txBody>
      </p:sp>
      <p:sp>
        <p:nvSpPr>
          <p:cNvPr id="20493" name="Freeform 12"/>
          <p:cNvSpPr>
            <a:spLocks/>
          </p:cNvSpPr>
          <p:nvPr/>
        </p:nvSpPr>
        <p:spPr bwMode="auto">
          <a:xfrm>
            <a:off x="3370263" y="3914775"/>
            <a:ext cx="1474787" cy="2074863"/>
          </a:xfrm>
          <a:custGeom>
            <a:avLst/>
            <a:gdLst>
              <a:gd name="T0" fmla="*/ 0 w 235"/>
              <a:gd name="T1" fmla="*/ 2147483647 h 328"/>
              <a:gd name="T2" fmla="*/ 2147483647 w 235"/>
              <a:gd name="T3" fmla="*/ 2147483647 h 328"/>
              <a:gd name="T4" fmla="*/ 2147483647 w 235"/>
              <a:gd name="T5" fmla="*/ 2147483647 h 328"/>
              <a:gd name="T6" fmla="*/ 2147483647 w 235"/>
              <a:gd name="T7" fmla="*/ 0 h 328"/>
              <a:gd name="T8" fmla="*/ 0 w 235"/>
              <a:gd name="T9" fmla="*/ 2147483647 h 328"/>
              <a:gd name="T10" fmla="*/ 0 60000 65536"/>
              <a:gd name="T11" fmla="*/ 0 60000 65536"/>
              <a:gd name="T12" fmla="*/ 0 60000 65536"/>
              <a:gd name="T13" fmla="*/ 0 60000 65536"/>
              <a:gd name="T14" fmla="*/ 0 60000 65536"/>
              <a:gd name="T15" fmla="*/ 0 w 235"/>
              <a:gd name="T16" fmla="*/ 0 h 328"/>
              <a:gd name="T17" fmla="*/ 235 w 235"/>
              <a:gd name="T18" fmla="*/ 328 h 328"/>
            </a:gdLst>
            <a:ahLst/>
            <a:cxnLst>
              <a:cxn ang="T10">
                <a:pos x="T0" y="T1"/>
              </a:cxn>
              <a:cxn ang="T11">
                <a:pos x="T2" y="T3"/>
              </a:cxn>
              <a:cxn ang="T12">
                <a:pos x="T4" y="T5"/>
              </a:cxn>
              <a:cxn ang="T13">
                <a:pos x="T6" y="T7"/>
              </a:cxn>
              <a:cxn ang="T14">
                <a:pos x="T8" y="T9"/>
              </a:cxn>
            </a:cxnLst>
            <a:rect l="T15" t="T16" r="T17" b="T18"/>
            <a:pathLst>
              <a:path w="235" h="328">
                <a:moveTo>
                  <a:pt x="0" y="236"/>
                </a:moveTo>
                <a:cubicBezTo>
                  <a:pt x="62" y="295"/>
                  <a:pt x="144" y="328"/>
                  <a:pt x="229" y="328"/>
                </a:cubicBezTo>
                <a:cubicBezTo>
                  <a:pt x="231" y="328"/>
                  <a:pt x="233" y="328"/>
                  <a:pt x="235" y="328"/>
                </a:cubicBezTo>
                <a:lnTo>
                  <a:pt x="229" y="0"/>
                </a:lnTo>
                <a:lnTo>
                  <a:pt x="0" y="236"/>
                </a:lnTo>
                <a:close/>
              </a:path>
            </a:pathLst>
          </a:custGeom>
          <a:solidFill>
            <a:srgbClr val="FF6600"/>
          </a:solidFill>
          <a:ln w="6350">
            <a:solidFill>
              <a:srgbClr val="000000"/>
            </a:solidFill>
            <a:round/>
            <a:headEnd/>
            <a:tailEnd/>
          </a:ln>
        </p:spPr>
        <p:txBody>
          <a:bodyPr wrap="none">
            <a:spAutoFit/>
          </a:bodyPr>
          <a:lstStyle/>
          <a:p>
            <a:endParaRPr lang="en-US"/>
          </a:p>
        </p:txBody>
      </p:sp>
      <p:sp>
        <p:nvSpPr>
          <p:cNvPr id="20494" name="Freeform 13"/>
          <p:cNvSpPr>
            <a:spLocks/>
          </p:cNvSpPr>
          <p:nvPr/>
        </p:nvSpPr>
        <p:spPr bwMode="auto">
          <a:xfrm>
            <a:off x="3225800" y="3914775"/>
            <a:ext cx="1581150" cy="1492250"/>
          </a:xfrm>
          <a:custGeom>
            <a:avLst/>
            <a:gdLst>
              <a:gd name="T0" fmla="*/ 0 w 252"/>
              <a:gd name="T1" fmla="*/ 2147483647 h 236"/>
              <a:gd name="T2" fmla="*/ 2147483647 w 252"/>
              <a:gd name="T3" fmla="*/ 2147483647 h 236"/>
              <a:gd name="T4" fmla="*/ 2147483647 w 252"/>
              <a:gd name="T5" fmla="*/ 0 h 236"/>
              <a:gd name="T6" fmla="*/ 0 w 252"/>
              <a:gd name="T7" fmla="*/ 2147483647 h 236"/>
              <a:gd name="T8" fmla="*/ 0 60000 65536"/>
              <a:gd name="T9" fmla="*/ 0 60000 65536"/>
              <a:gd name="T10" fmla="*/ 0 60000 65536"/>
              <a:gd name="T11" fmla="*/ 0 60000 65536"/>
              <a:gd name="T12" fmla="*/ 0 w 252"/>
              <a:gd name="T13" fmla="*/ 0 h 236"/>
              <a:gd name="T14" fmla="*/ 252 w 252"/>
              <a:gd name="T15" fmla="*/ 236 h 236"/>
            </a:gdLst>
            <a:ahLst/>
            <a:cxnLst>
              <a:cxn ang="T8">
                <a:pos x="T0" y="T1"/>
              </a:cxn>
              <a:cxn ang="T9">
                <a:pos x="T2" y="T3"/>
              </a:cxn>
              <a:cxn ang="T10">
                <a:pos x="T4" y="T5"/>
              </a:cxn>
              <a:cxn ang="T11">
                <a:pos x="T6" y="T7"/>
              </a:cxn>
            </a:cxnLst>
            <a:rect l="T12" t="T13" r="T14" b="T15"/>
            <a:pathLst>
              <a:path w="252" h="236">
                <a:moveTo>
                  <a:pt x="0" y="211"/>
                </a:moveTo>
                <a:cubicBezTo>
                  <a:pt x="7" y="220"/>
                  <a:pt x="15" y="228"/>
                  <a:pt x="23" y="236"/>
                </a:cubicBezTo>
                <a:lnTo>
                  <a:pt x="252" y="0"/>
                </a:lnTo>
                <a:lnTo>
                  <a:pt x="0" y="211"/>
                </a:lnTo>
                <a:close/>
              </a:path>
            </a:pathLst>
          </a:custGeom>
          <a:solidFill>
            <a:srgbClr val="FF00FF"/>
          </a:solidFill>
          <a:ln w="6350">
            <a:solidFill>
              <a:srgbClr val="000000"/>
            </a:solidFill>
            <a:round/>
            <a:headEnd/>
            <a:tailEnd/>
          </a:ln>
        </p:spPr>
        <p:txBody>
          <a:bodyPr wrap="none">
            <a:spAutoFit/>
          </a:bodyPr>
          <a:lstStyle/>
          <a:p>
            <a:endParaRPr lang="en-US"/>
          </a:p>
        </p:txBody>
      </p:sp>
      <p:sp>
        <p:nvSpPr>
          <p:cNvPr id="20495" name="Freeform 14"/>
          <p:cNvSpPr>
            <a:spLocks/>
          </p:cNvSpPr>
          <p:nvPr/>
        </p:nvSpPr>
        <p:spPr bwMode="auto">
          <a:xfrm>
            <a:off x="3181350" y="3914775"/>
            <a:ext cx="1625600" cy="1333500"/>
          </a:xfrm>
          <a:custGeom>
            <a:avLst/>
            <a:gdLst>
              <a:gd name="T0" fmla="*/ 0 w 259"/>
              <a:gd name="T1" fmla="*/ 2147483647 h 211"/>
              <a:gd name="T2" fmla="*/ 2147483647 w 259"/>
              <a:gd name="T3" fmla="*/ 2147483647 h 211"/>
              <a:gd name="T4" fmla="*/ 2147483647 w 259"/>
              <a:gd name="T5" fmla="*/ 0 h 211"/>
              <a:gd name="T6" fmla="*/ 0 w 259"/>
              <a:gd name="T7" fmla="*/ 2147483647 h 211"/>
              <a:gd name="T8" fmla="*/ 0 60000 65536"/>
              <a:gd name="T9" fmla="*/ 0 60000 65536"/>
              <a:gd name="T10" fmla="*/ 0 60000 65536"/>
              <a:gd name="T11" fmla="*/ 0 60000 65536"/>
              <a:gd name="T12" fmla="*/ 0 w 259"/>
              <a:gd name="T13" fmla="*/ 0 h 211"/>
              <a:gd name="T14" fmla="*/ 259 w 259"/>
              <a:gd name="T15" fmla="*/ 211 h 211"/>
            </a:gdLst>
            <a:ahLst/>
            <a:cxnLst>
              <a:cxn ang="T8">
                <a:pos x="T0" y="T1"/>
              </a:cxn>
              <a:cxn ang="T9">
                <a:pos x="T2" y="T3"/>
              </a:cxn>
              <a:cxn ang="T10">
                <a:pos x="T4" y="T5"/>
              </a:cxn>
              <a:cxn ang="T11">
                <a:pos x="T6" y="T7"/>
              </a:cxn>
            </a:cxnLst>
            <a:rect l="T12" t="T13" r="T14" b="T15"/>
            <a:pathLst>
              <a:path w="259" h="211">
                <a:moveTo>
                  <a:pt x="0" y="202"/>
                </a:moveTo>
                <a:cubicBezTo>
                  <a:pt x="2" y="205"/>
                  <a:pt x="5" y="208"/>
                  <a:pt x="7" y="211"/>
                </a:cubicBezTo>
                <a:lnTo>
                  <a:pt x="259" y="0"/>
                </a:lnTo>
                <a:lnTo>
                  <a:pt x="0" y="202"/>
                </a:lnTo>
                <a:close/>
              </a:path>
            </a:pathLst>
          </a:custGeom>
          <a:solidFill>
            <a:srgbClr val="FFFF00"/>
          </a:solidFill>
          <a:ln w="6350">
            <a:solidFill>
              <a:srgbClr val="000000"/>
            </a:solidFill>
            <a:round/>
            <a:headEnd/>
            <a:tailEnd/>
          </a:ln>
        </p:spPr>
        <p:txBody>
          <a:bodyPr wrap="none">
            <a:spAutoFit/>
          </a:bodyPr>
          <a:lstStyle/>
          <a:p>
            <a:endParaRPr lang="en-US"/>
          </a:p>
        </p:txBody>
      </p:sp>
      <p:sp>
        <p:nvSpPr>
          <p:cNvPr id="20496" name="Freeform 15"/>
          <p:cNvSpPr>
            <a:spLocks/>
          </p:cNvSpPr>
          <p:nvPr/>
        </p:nvSpPr>
        <p:spPr bwMode="auto">
          <a:xfrm>
            <a:off x="2767013" y="3914775"/>
            <a:ext cx="2039937" cy="1277938"/>
          </a:xfrm>
          <a:custGeom>
            <a:avLst/>
            <a:gdLst>
              <a:gd name="T0" fmla="*/ 0 w 325"/>
              <a:gd name="T1" fmla="*/ 2147483647 h 202"/>
              <a:gd name="T2" fmla="*/ 2147483647 w 325"/>
              <a:gd name="T3" fmla="*/ 2147483647 h 202"/>
              <a:gd name="T4" fmla="*/ 2147483647 w 325"/>
              <a:gd name="T5" fmla="*/ 0 h 202"/>
              <a:gd name="T6" fmla="*/ 0 w 325"/>
              <a:gd name="T7" fmla="*/ 2147483647 h 202"/>
              <a:gd name="T8" fmla="*/ 0 60000 65536"/>
              <a:gd name="T9" fmla="*/ 0 60000 65536"/>
              <a:gd name="T10" fmla="*/ 0 60000 65536"/>
              <a:gd name="T11" fmla="*/ 0 60000 65536"/>
              <a:gd name="T12" fmla="*/ 0 w 325"/>
              <a:gd name="T13" fmla="*/ 0 h 202"/>
              <a:gd name="T14" fmla="*/ 325 w 325"/>
              <a:gd name="T15" fmla="*/ 202 h 202"/>
            </a:gdLst>
            <a:ahLst/>
            <a:cxnLst>
              <a:cxn ang="T8">
                <a:pos x="T0" y="T1"/>
              </a:cxn>
              <a:cxn ang="T9">
                <a:pos x="T2" y="T3"/>
              </a:cxn>
              <a:cxn ang="T10">
                <a:pos x="T4" y="T5"/>
              </a:cxn>
              <a:cxn ang="T11">
                <a:pos x="T6" y="T7"/>
              </a:cxn>
            </a:cxnLst>
            <a:rect l="T12" t="T13" r="T14" b="T15"/>
            <a:pathLst>
              <a:path w="325" h="202">
                <a:moveTo>
                  <a:pt x="0" y="51"/>
                </a:moveTo>
                <a:cubicBezTo>
                  <a:pt x="9" y="106"/>
                  <a:pt x="32" y="158"/>
                  <a:pt x="66" y="202"/>
                </a:cubicBezTo>
                <a:lnTo>
                  <a:pt x="325" y="0"/>
                </a:lnTo>
                <a:lnTo>
                  <a:pt x="0" y="51"/>
                </a:lnTo>
                <a:close/>
              </a:path>
            </a:pathLst>
          </a:custGeom>
          <a:solidFill>
            <a:srgbClr val="AA3871"/>
          </a:solidFill>
          <a:ln w="6350">
            <a:solidFill>
              <a:srgbClr val="000000"/>
            </a:solidFill>
            <a:round/>
            <a:headEnd/>
            <a:tailEnd/>
          </a:ln>
        </p:spPr>
        <p:txBody>
          <a:bodyPr wrap="none">
            <a:spAutoFit/>
          </a:bodyPr>
          <a:lstStyle/>
          <a:p>
            <a:endParaRPr lang="en-US"/>
          </a:p>
        </p:txBody>
      </p:sp>
      <p:sp>
        <p:nvSpPr>
          <p:cNvPr id="20497" name="Freeform 16"/>
          <p:cNvSpPr>
            <a:spLocks/>
          </p:cNvSpPr>
          <p:nvPr/>
        </p:nvSpPr>
        <p:spPr bwMode="auto">
          <a:xfrm>
            <a:off x="2747963" y="3914775"/>
            <a:ext cx="2058987" cy="322263"/>
          </a:xfrm>
          <a:custGeom>
            <a:avLst/>
            <a:gdLst>
              <a:gd name="T0" fmla="*/ 0 w 328"/>
              <a:gd name="T1" fmla="*/ 2147483647 h 51"/>
              <a:gd name="T2" fmla="*/ 2147483647 w 328"/>
              <a:gd name="T3" fmla="*/ 2147483647 h 51"/>
              <a:gd name="T4" fmla="*/ 2147483647 w 328"/>
              <a:gd name="T5" fmla="*/ 0 h 51"/>
              <a:gd name="T6" fmla="*/ 0 w 328"/>
              <a:gd name="T7" fmla="*/ 2147483647 h 51"/>
              <a:gd name="T8" fmla="*/ 0 60000 65536"/>
              <a:gd name="T9" fmla="*/ 0 60000 65536"/>
              <a:gd name="T10" fmla="*/ 0 60000 65536"/>
              <a:gd name="T11" fmla="*/ 0 60000 65536"/>
              <a:gd name="T12" fmla="*/ 0 w 328"/>
              <a:gd name="T13" fmla="*/ 0 h 51"/>
              <a:gd name="T14" fmla="*/ 328 w 328"/>
              <a:gd name="T15" fmla="*/ 51 h 51"/>
            </a:gdLst>
            <a:ahLst/>
            <a:cxnLst>
              <a:cxn ang="T8">
                <a:pos x="T0" y="T1"/>
              </a:cxn>
              <a:cxn ang="T9">
                <a:pos x="T2" y="T3"/>
              </a:cxn>
              <a:cxn ang="T10">
                <a:pos x="T4" y="T5"/>
              </a:cxn>
              <a:cxn ang="T11">
                <a:pos x="T6" y="T7"/>
              </a:cxn>
            </a:cxnLst>
            <a:rect l="T12" t="T13" r="T14" b="T15"/>
            <a:pathLst>
              <a:path w="328" h="51">
                <a:moveTo>
                  <a:pt x="0" y="5"/>
                </a:moveTo>
                <a:cubicBezTo>
                  <a:pt x="0" y="21"/>
                  <a:pt x="1" y="36"/>
                  <a:pt x="3" y="51"/>
                </a:cubicBezTo>
                <a:lnTo>
                  <a:pt x="328" y="0"/>
                </a:lnTo>
                <a:lnTo>
                  <a:pt x="0" y="5"/>
                </a:lnTo>
                <a:close/>
              </a:path>
            </a:pathLst>
          </a:custGeom>
          <a:solidFill>
            <a:srgbClr val="AA3871"/>
          </a:solidFill>
          <a:ln w="6350">
            <a:solidFill>
              <a:srgbClr val="000000"/>
            </a:solidFill>
            <a:round/>
            <a:headEnd/>
            <a:tailEnd/>
          </a:ln>
        </p:spPr>
        <p:txBody>
          <a:bodyPr wrap="none">
            <a:spAutoFit/>
          </a:bodyPr>
          <a:lstStyle/>
          <a:p>
            <a:endParaRPr lang="en-US"/>
          </a:p>
        </p:txBody>
      </p:sp>
      <p:sp>
        <p:nvSpPr>
          <p:cNvPr id="20498" name="Freeform 17"/>
          <p:cNvSpPr>
            <a:spLocks/>
          </p:cNvSpPr>
          <p:nvPr/>
        </p:nvSpPr>
        <p:spPr bwMode="auto">
          <a:xfrm>
            <a:off x="2741613" y="3306763"/>
            <a:ext cx="2065337" cy="638175"/>
          </a:xfrm>
          <a:custGeom>
            <a:avLst/>
            <a:gdLst>
              <a:gd name="T0" fmla="*/ 2147483647 w 329"/>
              <a:gd name="T1" fmla="*/ 0 h 101"/>
              <a:gd name="T2" fmla="*/ 2147483647 w 329"/>
              <a:gd name="T3" fmla="*/ 2147483647 h 101"/>
              <a:gd name="T4" fmla="*/ 2147483647 w 329"/>
              <a:gd name="T5" fmla="*/ 2147483647 h 101"/>
              <a:gd name="T6" fmla="*/ 2147483647 w 329"/>
              <a:gd name="T7" fmla="*/ 2147483647 h 101"/>
              <a:gd name="T8" fmla="*/ 2147483647 w 329"/>
              <a:gd name="T9" fmla="*/ 0 h 101"/>
              <a:gd name="T10" fmla="*/ 0 60000 65536"/>
              <a:gd name="T11" fmla="*/ 0 60000 65536"/>
              <a:gd name="T12" fmla="*/ 0 60000 65536"/>
              <a:gd name="T13" fmla="*/ 0 60000 65536"/>
              <a:gd name="T14" fmla="*/ 0 60000 65536"/>
              <a:gd name="T15" fmla="*/ 0 w 329"/>
              <a:gd name="T16" fmla="*/ 0 h 101"/>
              <a:gd name="T17" fmla="*/ 329 w 329"/>
              <a:gd name="T18" fmla="*/ 101 h 101"/>
            </a:gdLst>
            <a:ahLst/>
            <a:cxnLst>
              <a:cxn ang="T10">
                <a:pos x="T0" y="T1"/>
              </a:cxn>
              <a:cxn ang="T11">
                <a:pos x="T2" y="T3"/>
              </a:cxn>
              <a:cxn ang="T12">
                <a:pos x="T4" y="T5"/>
              </a:cxn>
              <a:cxn ang="T13">
                <a:pos x="T6" y="T7"/>
              </a:cxn>
              <a:cxn ang="T14">
                <a:pos x="T8" y="T9"/>
              </a:cxn>
            </a:cxnLst>
            <a:rect l="T15" t="T16" r="T17" b="T18"/>
            <a:pathLst>
              <a:path w="329" h="101">
                <a:moveTo>
                  <a:pt x="15" y="0"/>
                </a:moveTo>
                <a:cubicBezTo>
                  <a:pt x="5" y="31"/>
                  <a:pt x="1" y="63"/>
                  <a:pt x="1" y="96"/>
                </a:cubicBezTo>
                <a:cubicBezTo>
                  <a:pt x="0" y="98"/>
                  <a:pt x="1" y="100"/>
                  <a:pt x="1" y="101"/>
                </a:cubicBezTo>
                <a:lnTo>
                  <a:pt x="329" y="96"/>
                </a:lnTo>
                <a:lnTo>
                  <a:pt x="15" y="0"/>
                </a:lnTo>
                <a:close/>
              </a:path>
            </a:pathLst>
          </a:custGeom>
          <a:solidFill>
            <a:srgbClr val="00AA00"/>
          </a:solidFill>
          <a:ln w="6350">
            <a:solidFill>
              <a:srgbClr val="000000"/>
            </a:solidFill>
            <a:round/>
            <a:headEnd/>
            <a:tailEnd/>
          </a:ln>
        </p:spPr>
        <p:txBody>
          <a:bodyPr wrap="none">
            <a:spAutoFit/>
          </a:bodyPr>
          <a:lstStyle/>
          <a:p>
            <a:endParaRPr lang="en-US"/>
          </a:p>
        </p:txBody>
      </p:sp>
      <p:sp>
        <p:nvSpPr>
          <p:cNvPr id="20499" name="Freeform 18"/>
          <p:cNvSpPr>
            <a:spLocks/>
          </p:cNvSpPr>
          <p:nvPr/>
        </p:nvSpPr>
        <p:spPr bwMode="auto">
          <a:xfrm>
            <a:off x="2835275" y="2667000"/>
            <a:ext cx="1971675" cy="1247775"/>
          </a:xfrm>
          <a:custGeom>
            <a:avLst/>
            <a:gdLst>
              <a:gd name="T0" fmla="*/ 2147483647 w 314"/>
              <a:gd name="T1" fmla="*/ 0 h 197"/>
              <a:gd name="T2" fmla="*/ 0 w 314"/>
              <a:gd name="T3" fmla="*/ 2147483647 h 197"/>
              <a:gd name="T4" fmla="*/ 2147483647 w 314"/>
              <a:gd name="T5" fmla="*/ 2147483647 h 197"/>
              <a:gd name="T6" fmla="*/ 2147483647 w 314"/>
              <a:gd name="T7" fmla="*/ 0 h 197"/>
              <a:gd name="T8" fmla="*/ 0 60000 65536"/>
              <a:gd name="T9" fmla="*/ 0 60000 65536"/>
              <a:gd name="T10" fmla="*/ 0 60000 65536"/>
              <a:gd name="T11" fmla="*/ 0 60000 65536"/>
              <a:gd name="T12" fmla="*/ 0 w 314"/>
              <a:gd name="T13" fmla="*/ 0 h 197"/>
              <a:gd name="T14" fmla="*/ 314 w 314"/>
              <a:gd name="T15" fmla="*/ 197 h 197"/>
            </a:gdLst>
            <a:ahLst/>
            <a:cxnLst>
              <a:cxn ang="T8">
                <a:pos x="T0" y="T1"/>
              </a:cxn>
              <a:cxn ang="T9">
                <a:pos x="T2" y="T3"/>
              </a:cxn>
              <a:cxn ang="T10">
                <a:pos x="T4" y="T5"/>
              </a:cxn>
              <a:cxn ang="T11">
                <a:pos x="T6" y="T7"/>
              </a:cxn>
            </a:cxnLst>
            <a:rect l="T12" t="T13" r="T14" b="T15"/>
            <a:pathLst>
              <a:path w="314" h="197">
                <a:moveTo>
                  <a:pt x="52" y="0"/>
                </a:moveTo>
                <a:cubicBezTo>
                  <a:pt x="29" y="30"/>
                  <a:pt x="11" y="64"/>
                  <a:pt x="0" y="101"/>
                </a:cubicBezTo>
                <a:lnTo>
                  <a:pt x="314" y="197"/>
                </a:lnTo>
                <a:lnTo>
                  <a:pt x="52" y="0"/>
                </a:lnTo>
                <a:close/>
              </a:path>
            </a:pathLst>
          </a:custGeom>
          <a:solidFill>
            <a:srgbClr val="00BE00"/>
          </a:solidFill>
          <a:ln w="6350">
            <a:solidFill>
              <a:srgbClr val="000000"/>
            </a:solidFill>
            <a:round/>
            <a:headEnd/>
            <a:tailEnd/>
          </a:ln>
        </p:spPr>
        <p:txBody>
          <a:bodyPr wrap="none">
            <a:spAutoFit/>
          </a:bodyPr>
          <a:lstStyle/>
          <a:p>
            <a:endParaRPr lang="en-US"/>
          </a:p>
        </p:txBody>
      </p:sp>
      <p:sp>
        <p:nvSpPr>
          <p:cNvPr id="20500" name="Freeform 19"/>
          <p:cNvSpPr>
            <a:spLocks/>
          </p:cNvSpPr>
          <p:nvPr/>
        </p:nvSpPr>
        <p:spPr bwMode="auto">
          <a:xfrm>
            <a:off x="3162300" y="2579688"/>
            <a:ext cx="1644650" cy="1335087"/>
          </a:xfrm>
          <a:custGeom>
            <a:avLst/>
            <a:gdLst>
              <a:gd name="T0" fmla="*/ 2147483647 w 262"/>
              <a:gd name="T1" fmla="*/ 0 h 211"/>
              <a:gd name="T2" fmla="*/ 0 w 262"/>
              <a:gd name="T3" fmla="*/ 2147483647 h 211"/>
              <a:gd name="T4" fmla="*/ 2147483647 w 262"/>
              <a:gd name="T5" fmla="*/ 2147483647 h 211"/>
              <a:gd name="T6" fmla="*/ 2147483647 w 262"/>
              <a:gd name="T7" fmla="*/ 0 h 211"/>
              <a:gd name="T8" fmla="*/ 0 60000 65536"/>
              <a:gd name="T9" fmla="*/ 0 60000 65536"/>
              <a:gd name="T10" fmla="*/ 0 60000 65536"/>
              <a:gd name="T11" fmla="*/ 0 60000 65536"/>
              <a:gd name="T12" fmla="*/ 0 w 262"/>
              <a:gd name="T13" fmla="*/ 0 h 211"/>
              <a:gd name="T14" fmla="*/ 262 w 262"/>
              <a:gd name="T15" fmla="*/ 211 h 211"/>
            </a:gdLst>
            <a:ahLst/>
            <a:cxnLst>
              <a:cxn ang="T8">
                <a:pos x="T0" y="T1"/>
              </a:cxn>
              <a:cxn ang="T9">
                <a:pos x="T2" y="T3"/>
              </a:cxn>
              <a:cxn ang="T10">
                <a:pos x="T4" y="T5"/>
              </a:cxn>
              <a:cxn ang="T11">
                <a:pos x="T6" y="T7"/>
              </a:cxn>
            </a:cxnLst>
            <a:rect l="T12" t="T13" r="T14" b="T15"/>
            <a:pathLst>
              <a:path w="262" h="211">
                <a:moveTo>
                  <a:pt x="11" y="0"/>
                </a:moveTo>
                <a:cubicBezTo>
                  <a:pt x="7" y="4"/>
                  <a:pt x="3" y="9"/>
                  <a:pt x="0" y="14"/>
                </a:cubicBezTo>
                <a:lnTo>
                  <a:pt x="262" y="211"/>
                </a:lnTo>
                <a:lnTo>
                  <a:pt x="11" y="0"/>
                </a:lnTo>
                <a:close/>
              </a:path>
            </a:pathLst>
          </a:custGeom>
          <a:solidFill>
            <a:srgbClr val="00D200"/>
          </a:solidFill>
          <a:ln w="6350">
            <a:solidFill>
              <a:srgbClr val="000000"/>
            </a:solidFill>
            <a:round/>
            <a:headEnd/>
            <a:tailEnd/>
          </a:ln>
        </p:spPr>
        <p:txBody>
          <a:bodyPr wrap="none">
            <a:spAutoFit/>
          </a:bodyPr>
          <a:lstStyle/>
          <a:p>
            <a:endParaRPr lang="en-US"/>
          </a:p>
        </p:txBody>
      </p:sp>
      <p:sp>
        <p:nvSpPr>
          <p:cNvPr id="20501" name="Freeform 20"/>
          <p:cNvSpPr>
            <a:spLocks/>
          </p:cNvSpPr>
          <p:nvPr/>
        </p:nvSpPr>
        <p:spPr bwMode="auto">
          <a:xfrm>
            <a:off x="3232150" y="2420938"/>
            <a:ext cx="1574800" cy="1493837"/>
          </a:xfrm>
          <a:custGeom>
            <a:avLst/>
            <a:gdLst>
              <a:gd name="T0" fmla="*/ 2147483647 w 251"/>
              <a:gd name="T1" fmla="*/ 0 h 236"/>
              <a:gd name="T2" fmla="*/ 0 w 251"/>
              <a:gd name="T3" fmla="*/ 2147483647 h 236"/>
              <a:gd name="T4" fmla="*/ 2147483647 w 251"/>
              <a:gd name="T5" fmla="*/ 2147483647 h 236"/>
              <a:gd name="T6" fmla="*/ 2147483647 w 251"/>
              <a:gd name="T7" fmla="*/ 0 h 236"/>
              <a:gd name="T8" fmla="*/ 0 60000 65536"/>
              <a:gd name="T9" fmla="*/ 0 60000 65536"/>
              <a:gd name="T10" fmla="*/ 0 60000 65536"/>
              <a:gd name="T11" fmla="*/ 0 60000 65536"/>
              <a:gd name="T12" fmla="*/ 0 w 251"/>
              <a:gd name="T13" fmla="*/ 0 h 236"/>
              <a:gd name="T14" fmla="*/ 251 w 251"/>
              <a:gd name="T15" fmla="*/ 236 h 236"/>
            </a:gdLst>
            <a:ahLst/>
            <a:cxnLst>
              <a:cxn ang="T8">
                <a:pos x="T0" y="T1"/>
              </a:cxn>
              <a:cxn ang="T9">
                <a:pos x="T2" y="T3"/>
              </a:cxn>
              <a:cxn ang="T10">
                <a:pos x="T4" y="T5"/>
              </a:cxn>
              <a:cxn ang="T11">
                <a:pos x="T6" y="T7"/>
              </a:cxn>
            </a:cxnLst>
            <a:rect l="T12" t="T13" r="T14" b="T15"/>
            <a:pathLst>
              <a:path w="251" h="236">
                <a:moveTo>
                  <a:pt x="23" y="0"/>
                </a:moveTo>
                <a:cubicBezTo>
                  <a:pt x="15" y="8"/>
                  <a:pt x="7" y="16"/>
                  <a:pt x="0" y="25"/>
                </a:cubicBezTo>
                <a:lnTo>
                  <a:pt x="251" y="236"/>
                </a:lnTo>
                <a:lnTo>
                  <a:pt x="23" y="0"/>
                </a:lnTo>
                <a:close/>
              </a:path>
            </a:pathLst>
          </a:custGeom>
          <a:solidFill>
            <a:srgbClr val="00D200"/>
          </a:solidFill>
          <a:ln w="6350">
            <a:solidFill>
              <a:srgbClr val="000000"/>
            </a:solidFill>
            <a:round/>
            <a:headEnd/>
            <a:tailEnd/>
          </a:ln>
        </p:spPr>
        <p:txBody>
          <a:bodyPr wrap="none">
            <a:spAutoFit/>
          </a:bodyPr>
          <a:lstStyle/>
          <a:p>
            <a:endParaRPr lang="en-US"/>
          </a:p>
        </p:txBody>
      </p:sp>
      <p:sp>
        <p:nvSpPr>
          <p:cNvPr id="20502" name="Freeform 21"/>
          <p:cNvSpPr>
            <a:spLocks/>
          </p:cNvSpPr>
          <p:nvPr/>
        </p:nvSpPr>
        <p:spPr bwMode="auto">
          <a:xfrm>
            <a:off x="3375025" y="2174875"/>
            <a:ext cx="1431925" cy="1739900"/>
          </a:xfrm>
          <a:custGeom>
            <a:avLst/>
            <a:gdLst>
              <a:gd name="T0" fmla="*/ 2147483647 w 228"/>
              <a:gd name="T1" fmla="*/ 0 h 275"/>
              <a:gd name="T2" fmla="*/ 0 w 228"/>
              <a:gd name="T3" fmla="*/ 2147483647 h 275"/>
              <a:gd name="T4" fmla="*/ 2147483647 w 228"/>
              <a:gd name="T5" fmla="*/ 2147483647 h 275"/>
              <a:gd name="T6" fmla="*/ 2147483647 w 228"/>
              <a:gd name="T7" fmla="*/ 0 h 275"/>
              <a:gd name="T8" fmla="*/ 0 60000 65536"/>
              <a:gd name="T9" fmla="*/ 0 60000 65536"/>
              <a:gd name="T10" fmla="*/ 0 60000 65536"/>
              <a:gd name="T11" fmla="*/ 0 60000 65536"/>
              <a:gd name="T12" fmla="*/ 0 w 228"/>
              <a:gd name="T13" fmla="*/ 0 h 275"/>
              <a:gd name="T14" fmla="*/ 228 w 228"/>
              <a:gd name="T15" fmla="*/ 275 h 275"/>
            </a:gdLst>
            <a:ahLst/>
            <a:cxnLst>
              <a:cxn ang="T8">
                <a:pos x="T0" y="T1"/>
              </a:cxn>
              <a:cxn ang="T9">
                <a:pos x="T2" y="T3"/>
              </a:cxn>
              <a:cxn ang="T10">
                <a:pos x="T4" y="T5"/>
              </a:cxn>
              <a:cxn ang="T11">
                <a:pos x="T6" y="T7"/>
              </a:cxn>
            </a:cxnLst>
            <a:rect l="T12" t="T13" r="T14" b="T15"/>
            <a:pathLst>
              <a:path w="228" h="275">
                <a:moveTo>
                  <a:pt x="49" y="0"/>
                </a:moveTo>
                <a:cubicBezTo>
                  <a:pt x="31" y="11"/>
                  <a:pt x="15" y="24"/>
                  <a:pt x="0" y="39"/>
                </a:cubicBezTo>
                <a:lnTo>
                  <a:pt x="228" y="275"/>
                </a:lnTo>
                <a:lnTo>
                  <a:pt x="49" y="0"/>
                </a:lnTo>
                <a:close/>
              </a:path>
            </a:pathLst>
          </a:custGeom>
          <a:solidFill>
            <a:srgbClr val="FFFF00"/>
          </a:solidFill>
          <a:ln w="6350">
            <a:solidFill>
              <a:srgbClr val="000000"/>
            </a:solidFill>
            <a:round/>
            <a:headEnd/>
            <a:tailEnd/>
          </a:ln>
        </p:spPr>
        <p:txBody>
          <a:bodyPr wrap="none">
            <a:spAutoFit/>
          </a:bodyPr>
          <a:lstStyle/>
          <a:p>
            <a:endParaRPr lang="en-US"/>
          </a:p>
        </p:txBody>
      </p:sp>
      <p:sp>
        <p:nvSpPr>
          <p:cNvPr id="20503" name="Freeform 22"/>
          <p:cNvSpPr>
            <a:spLocks/>
          </p:cNvSpPr>
          <p:nvPr/>
        </p:nvSpPr>
        <p:spPr bwMode="auto">
          <a:xfrm>
            <a:off x="3683000" y="1978025"/>
            <a:ext cx="1123950" cy="1936750"/>
          </a:xfrm>
          <a:custGeom>
            <a:avLst/>
            <a:gdLst>
              <a:gd name="T0" fmla="*/ 2147483647 w 179"/>
              <a:gd name="T1" fmla="*/ 0 h 306"/>
              <a:gd name="T2" fmla="*/ 0 w 179"/>
              <a:gd name="T3" fmla="*/ 2147483647 h 306"/>
              <a:gd name="T4" fmla="*/ 2147483647 w 179"/>
              <a:gd name="T5" fmla="*/ 2147483647 h 306"/>
              <a:gd name="T6" fmla="*/ 2147483647 w 179"/>
              <a:gd name="T7" fmla="*/ 0 h 306"/>
              <a:gd name="T8" fmla="*/ 0 60000 65536"/>
              <a:gd name="T9" fmla="*/ 0 60000 65536"/>
              <a:gd name="T10" fmla="*/ 0 60000 65536"/>
              <a:gd name="T11" fmla="*/ 0 60000 65536"/>
              <a:gd name="T12" fmla="*/ 0 w 179"/>
              <a:gd name="T13" fmla="*/ 0 h 306"/>
              <a:gd name="T14" fmla="*/ 179 w 179"/>
              <a:gd name="T15" fmla="*/ 306 h 306"/>
            </a:gdLst>
            <a:ahLst/>
            <a:cxnLst>
              <a:cxn ang="T8">
                <a:pos x="T0" y="T1"/>
              </a:cxn>
              <a:cxn ang="T9">
                <a:pos x="T2" y="T3"/>
              </a:cxn>
              <a:cxn ang="T10">
                <a:pos x="T4" y="T5"/>
              </a:cxn>
              <a:cxn ang="T11">
                <a:pos x="T6" y="T7"/>
              </a:cxn>
            </a:cxnLst>
            <a:rect l="T12" t="T13" r="T14" b="T15"/>
            <a:pathLst>
              <a:path w="179" h="306">
                <a:moveTo>
                  <a:pt x="61" y="0"/>
                </a:moveTo>
                <a:cubicBezTo>
                  <a:pt x="39" y="8"/>
                  <a:pt x="19" y="18"/>
                  <a:pt x="0" y="31"/>
                </a:cubicBezTo>
                <a:lnTo>
                  <a:pt x="179" y="306"/>
                </a:lnTo>
                <a:lnTo>
                  <a:pt x="61" y="0"/>
                </a:lnTo>
                <a:close/>
              </a:path>
            </a:pathLst>
          </a:custGeom>
          <a:solidFill>
            <a:srgbClr val="FFFF5A"/>
          </a:solidFill>
          <a:ln w="6350">
            <a:solidFill>
              <a:srgbClr val="000000"/>
            </a:solidFill>
            <a:round/>
            <a:headEnd/>
            <a:tailEnd/>
          </a:ln>
        </p:spPr>
        <p:txBody>
          <a:bodyPr wrap="none">
            <a:spAutoFit/>
          </a:bodyPr>
          <a:lstStyle/>
          <a:p>
            <a:endParaRPr lang="en-US"/>
          </a:p>
        </p:txBody>
      </p:sp>
      <p:sp>
        <p:nvSpPr>
          <p:cNvPr id="20504" name="Freeform 23"/>
          <p:cNvSpPr>
            <a:spLocks/>
          </p:cNvSpPr>
          <p:nvPr/>
        </p:nvSpPr>
        <p:spPr bwMode="auto">
          <a:xfrm>
            <a:off x="4065588" y="1858963"/>
            <a:ext cx="741362" cy="2055812"/>
          </a:xfrm>
          <a:custGeom>
            <a:avLst/>
            <a:gdLst>
              <a:gd name="T0" fmla="*/ 2147483647 w 118"/>
              <a:gd name="T1" fmla="*/ 0 h 325"/>
              <a:gd name="T2" fmla="*/ 0 w 118"/>
              <a:gd name="T3" fmla="*/ 2147483647 h 325"/>
              <a:gd name="T4" fmla="*/ 2147483647 w 118"/>
              <a:gd name="T5" fmla="*/ 2147483647 h 325"/>
              <a:gd name="T6" fmla="*/ 2147483647 w 118"/>
              <a:gd name="T7" fmla="*/ 0 h 325"/>
              <a:gd name="T8" fmla="*/ 0 60000 65536"/>
              <a:gd name="T9" fmla="*/ 0 60000 65536"/>
              <a:gd name="T10" fmla="*/ 0 60000 65536"/>
              <a:gd name="T11" fmla="*/ 0 60000 65536"/>
              <a:gd name="T12" fmla="*/ 0 w 118"/>
              <a:gd name="T13" fmla="*/ 0 h 325"/>
              <a:gd name="T14" fmla="*/ 118 w 118"/>
              <a:gd name="T15" fmla="*/ 325 h 325"/>
            </a:gdLst>
            <a:ahLst/>
            <a:cxnLst>
              <a:cxn ang="T8">
                <a:pos x="T0" y="T1"/>
              </a:cxn>
              <a:cxn ang="T9">
                <a:pos x="T2" y="T3"/>
              </a:cxn>
              <a:cxn ang="T10">
                <a:pos x="T4" y="T5"/>
              </a:cxn>
              <a:cxn ang="T11">
                <a:pos x="T6" y="T7"/>
              </a:cxn>
            </a:cxnLst>
            <a:rect l="T12" t="T13" r="T14" b="T15"/>
            <a:pathLst>
              <a:path w="118" h="325">
                <a:moveTo>
                  <a:pt x="72" y="0"/>
                </a:moveTo>
                <a:cubicBezTo>
                  <a:pt x="47" y="3"/>
                  <a:pt x="23" y="10"/>
                  <a:pt x="0" y="19"/>
                </a:cubicBezTo>
                <a:lnTo>
                  <a:pt x="118" y="325"/>
                </a:lnTo>
                <a:lnTo>
                  <a:pt x="72" y="0"/>
                </a:lnTo>
                <a:close/>
              </a:path>
            </a:pathLst>
          </a:custGeom>
          <a:solidFill>
            <a:srgbClr val="FFFFA0"/>
          </a:solidFill>
          <a:ln w="6350">
            <a:solidFill>
              <a:srgbClr val="000000"/>
            </a:solidFill>
            <a:round/>
            <a:headEnd/>
            <a:tailEnd/>
          </a:ln>
        </p:spPr>
        <p:txBody>
          <a:bodyPr wrap="none">
            <a:spAutoFit/>
          </a:bodyPr>
          <a:lstStyle/>
          <a:p>
            <a:endParaRPr lang="en-US"/>
          </a:p>
        </p:txBody>
      </p:sp>
      <p:sp>
        <p:nvSpPr>
          <p:cNvPr id="20505" name="Freeform 24"/>
          <p:cNvSpPr>
            <a:spLocks/>
          </p:cNvSpPr>
          <p:nvPr/>
        </p:nvSpPr>
        <p:spPr bwMode="auto">
          <a:xfrm>
            <a:off x="4518025" y="1844675"/>
            <a:ext cx="288925" cy="2070100"/>
          </a:xfrm>
          <a:custGeom>
            <a:avLst/>
            <a:gdLst>
              <a:gd name="T0" fmla="*/ 2147483647 w 46"/>
              <a:gd name="T1" fmla="*/ 0 h 327"/>
              <a:gd name="T2" fmla="*/ 0 w 46"/>
              <a:gd name="T3" fmla="*/ 2147483647 h 327"/>
              <a:gd name="T4" fmla="*/ 2147483647 w 46"/>
              <a:gd name="T5" fmla="*/ 2147483647 h 327"/>
              <a:gd name="T6" fmla="*/ 2147483647 w 46"/>
              <a:gd name="T7" fmla="*/ 0 h 327"/>
              <a:gd name="T8" fmla="*/ 0 60000 65536"/>
              <a:gd name="T9" fmla="*/ 0 60000 65536"/>
              <a:gd name="T10" fmla="*/ 0 60000 65536"/>
              <a:gd name="T11" fmla="*/ 0 60000 65536"/>
              <a:gd name="T12" fmla="*/ 0 w 46"/>
              <a:gd name="T13" fmla="*/ 0 h 327"/>
              <a:gd name="T14" fmla="*/ 46 w 46"/>
              <a:gd name="T15" fmla="*/ 327 h 327"/>
            </a:gdLst>
            <a:ahLst/>
            <a:cxnLst>
              <a:cxn ang="T8">
                <a:pos x="T0" y="T1"/>
              </a:cxn>
              <a:cxn ang="T9">
                <a:pos x="T2" y="T3"/>
              </a:cxn>
              <a:cxn ang="T10">
                <a:pos x="T4" y="T5"/>
              </a:cxn>
              <a:cxn ang="T11">
                <a:pos x="T6" y="T7"/>
              </a:cxn>
            </a:cxnLst>
            <a:rect l="T12" t="T13" r="T14" b="T15"/>
            <a:pathLst>
              <a:path w="46" h="327">
                <a:moveTo>
                  <a:pt x="17" y="0"/>
                </a:moveTo>
                <a:cubicBezTo>
                  <a:pt x="11" y="0"/>
                  <a:pt x="5" y="1"/>
                  <a:pt x="0" y="2"/>
                </a:cubicBezTo>
                <a:lnTo>
                  <a:pt x="46" y="327"/>
                </a:lnTo>
                <a:lnTo>
                  <a:pt x="17" y="0"/>
                </a:lnTo>
                <a:close/>
              </a:path>
            </a:pathLst>
          </a:custGeom>
          <a:solidFill>
            <a:srgbClr val="99CCFF"/>
          </a:solidFill>
          <a:ln w="6350">
            <a:solidFill>
              <a:srgbClr val="000000"/>
            </a:solidFill>
            <a:round/>
            <a:headEnd/>
            <a:tailEnd/>
          </a:ln>
        </p:spPr>
        <p:txBody>
          <a:bodyPr wrap="none">
            <a:spAutoFit/>
          </a:bodyPr>
          <a:lstStyle/>
          <a:p>
            <a:endParaRPr lang="en-US"/>
          </a:p>
        </p:txBody>
      </p:sp>
      <p:sp>
        <p:nvSpPr>
          <p:cNvPr id="20506" name="Freeform 25"/>
          <p:cNvSpPr>
            <a:spLocks/>
          </p:cNvSpPr>
          <p:nvPr/>
        </p:nvSpPr>
        <p:spPr bwMode="auto">
          <a:xfrm>
            <a:off x="4624388" y="1838325"/>
            <a:ext cx="182562" cy="2076450"/>
          </a:xfrm>
          <a:custGeom>
            <a:avLst/>
            <a:gdLst>
              <a:gd name="T0" fmla="*/ 2147483647 w 29"/>
              <a:gd name="T1" fmla="*/ 0 h 328"/>
              <a:gd name="T2" fmla="*/ 0 w 29"/>
              <a:gd name="T3" fmla="*/ 2147483647 h 328"/>
              <a:gd name="T4" fmla="*/ 2147483647 w 29"/>
              <a:gd name="T5" fmla="*/ 2147483647 h 328"/>
              <a:gd name="T6" fmla="*/ 2147483647 w 29"/>
              <a:gd name="T7" fmla="*/ 0 h 328"/>
              <a:gd name="T8" fmla="*/ 0 60000 65536"/>
              <a:gd name="T9" fmla="*/ 0 60000 65536"/>
              <a:gd name="T10" fmla="*/ 0 60000 65536"/>
              <a:gd name="T11" fmla="*/ 0 60000 65536"/>
              <a:gd name="T12" fmla="*/ 0 w 29"/>
              <a:gd name="T13" fmla="*/ 0 h 328"/>
              <a:gd name="T14" fmla="*/ 29 w 29"/>
              <a:gd name="T15" fmla="*/ 328 h 328"/>
            </a:gdLst>
            <a:ahLst/>
            <a:cxnLst>
              <a:cxn ang="T8">
                <a:pos x="T0" y="T1"/>
              </a:cxn>
              <a:cxn ang="T9">
                <a:pos x="T2" y="T3"/>
              </a:cxn>
              <a:cxn ang="T10">
                <a:pos x="T4" y="T5"/>
              </a:cxn>
              <a:cxn ang="T11">
                <a:pos x="T6" y="T7"/>
              </a:cxn>
            </a:cxnLst>
            <a:rect l="T12" t="T13" r="T14" b="T15"/>
            <a:pathLst>
              <a:path w="29" h="328">
                <a:moveTo>
                  <a:pt x="18" y="0"/>
                </a:moveTo>
                <a:cubicBezTo>
                  <a:pt x="12" y="0"/>
                  <a:pt x="6" y="0"/>
                  <a:pt x="0" y="1"/>
                </a:cubicBezTo>
                <a:lnTo>
                  <a:pt x="29" y="328"/>
                </a:lnTo>
                <a:lnTo>
                  <a:pt x="18" y="0"/>
                </a:lnTo>
                <a:close/>
              </a:path>
            </a:pathLst>
          </a:custGeom>
          <a:solidFill>
            <a:srgbClr val="FF99CC"/>
          </a:solidFill>
          <a:ln w="6350">
            <a:solidFill>
              <a:srgbClr val="000000"/>
            </a:solidFill>
            <a:round/>
            <a:headEnd/>
            <a:tailEnd/>
          </a:ln>
        </p:spPr>
        <p:txBody>
          <a:bodyPr wrap="none">
            <a:spAutoFit/>
          </a:bodyPr>
          <a:lstStyle/>
          <a:p>
            <a:endParaRPr lang="en-US"/>
          </a:p>
        </p:txBody>
      </p:sp>
      <p:sp>
        <p:nvSpPr>
          <p:cNvPr id="20507" name="Freeform 26"/>
          <p:cNvSpPr>
            <a:spLocks/>
          </p:cNvSpPr>
          <p:nvPr/>
        </p:nvSpPr>
        <p:spPr bwMode="auto">
          <a:xfrm>
            <a:off x="4738688" y="1838325"/>
            <a:ext cx="68262" cy="2076450"/>
          </a:xfrm>
          <a:custGeom>
            <a:avLst/>
            <a:gdLst>
              <a:gd name="T0" fmla="*/ 2147483647 w 11"/>
              <a:gd name="T1" fmla="*/ 0 h 328"/>
              <a:gd name="T2" fmla="*/ 0 w 11"/>
              <a:gd name="T3" fmla="*/ 0 h 328"/>
              <a:gd name="T4" fmla="*/ 2147483647 w 11"/>
              <a:gd name="T5" fmla="*/ 2147483647 h 328"/>
              <a:gd name="T6" fmla="*/ 2147483647 w 11"/>
              <a:gd name="T7" fmla="*/ 0 h 328"/>
              <a:gd name="T8" fmla="*/ 0 60000 65536"/>
              <a:gd name="T9" fmla="*/ 0 60000 65536"/>
              <a:gd name="T10" fmla="*/ 0 60000 65536"/>
              <a:gd name="T11" fmla="*/ 0 60000 65536"/>
              <a:gd name="T12" fmla="*/ 0 w 11"/>
              <a:gd name="T13" fmla="*/ 0 h 328"/>
              <a:gd name="T14" fmla="*/ 11 w 11"/>
              <a:gd name="T15" fmla="*/ 328 h 328"/>
            </a:gdLst>
            <a:ahLst/>
            <a:cxnLst>
              <a:cxn ang="T8">
                <a:pos x="T0" y="T1"/>
              </a:cxn>
              <a:cxn ang="T9">
                <a:pos x="T2" y="T3"/>
              </a:cxn>
              <a:cxn ang="T10">
                <a:pos x="T4" y="T5"/>
              </a:cxn>
              <a:cxn ang="T11">
                <a:pos x="T6" y="T7"/>
              </a:cxn>
            </a:cxnLst>
            <a:rect l="T12" t="T13" r="T14" b="T15"/>
            <a:pathLst>
              <a:path w="11" h="328">
                <a:moveTo>
                  <a:pt x="11" y="0"/>
                </a:moveTo>
                <a:cubicBezTo>
                  <a:pt x="7" y="0"/>
                  <a:pt x="3" y="0"/>
                  <a:pt x="0" y="0"/>
                </a:cubicBezTo>
                <a:lnTo>
                  <a:pt x="11" y="328"/>
                </a:lnTo>
                <a:lnTo>
                  <a:pt x="11" y="0"/>
                </a:lnTo>
                <a:close/>
              </a:path>
            </a:pathLst>
          </a:custGeom>
          <a:solidFill>
            <a:srgbClr val="CC99FF"/>
          </a:solidFill>
          <a:ln w="6350">
            <a:solidFill>
              <a:srgbClr val="000000"/>
            </a:solidFill>
            <a:round/>
            <a:headEnd/>
            <a:tailEnd/>
          </a:ln>
        </p:spPr>
        <p:txBody>
          <a:bodyPr wrap="none">
            <a:spAutoFit/>
          </a:bodyPr>
          <a:lstStyle/>
          <a:p>
            <a:endParaRPr lang="en-US"/>
          </a:p>
        </p:txBody>
      </p:sp>
      <p:sp>
        <p:nvSpPr>
          <p:cNvPr id="20508" name="Rectangle 27"/>
          <p:cNvSpPr>
            <a:spLocks noChangeArrowheads="1"/>
          </p:cNvSpPr>
          <p:nvPr/>
        </p:nvSpPr>
        <p:spPr bwMode="auto">
          <a:xfrm>
            <a:off x="5094288" y="1676400"/>
            <a:ext cx="338137"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SSRL</a:t>
            </a:r>
            <a:endParaRPr lang="en-US" sz="2800" b="1"/>
          </a:p>
        </p:txBody>
      </p:sp>
      <p:sp>
        <p:nvSpPr>
          <p:cNvPr id="20509" name="Rectangle 28"/>
          <p:cNvSpPr>
            <a:spLocks noChangeArrowheads="1"/>
          </p:cNvSpPr>
          <p:nvPr/>
        </p:nvSpPr>
        <p:spPr bwMode="auto">
          <a:xfrm>
            <a:off x="5962650" y="2019300"/>
            <a:ext cx="256480" cy="153888"/>
          </a:xfrm>
          <a:prstGeom prst="rect">
            <a:avLst/>
          </a:prstGeom>
          <a:noFill/>
          <a:ln w="9525">
            <a:noFill/>
            <a:miter lim="800000"/>
            <a:headEnd/>
            <a:tailEnd/>
          </a:ln>
        </p:spPr>
        <p:txBody>
          <a:bodyPr wrap="none" lIns="0" tIns="0" rIns="0" bIns="0">
            <a:spAutoFit/>
          </a:bodyPr>
          <a:lstStyle/>
          <a:p>
            <a:pPr eaLnBrk="0" hangingPunct="0"/>
            <a:r>
              <a:rPr lang="en-US" sz="1000" b="1" dirty="0">
                <a:solidFill>
                  <a:srgbClr val="000000"/>
                </a:solidFill>
              </a:rPr>
              <a:t>ALS</a:t>
            </a:r>
            <a:endParaRPr lang="en-US" sz="2800" b="1" dirty="0"/>
          </a:p>
        </p:txBody>
      </p:sp>
      <p:sp>
        <p:nvSpPr>
          <p:cNvPr id="20510" name="Rectangle 29"/>
          <p:cNvSpPr>
            <a:spLocks noChangeArrowheads="1"/>
          </p:cNvSpPr>
          <p:nvPr/>
        </p:nvSpPr>
        <p:spPr bwMode="auto">
          <a:xfrm>
            <a:off x="6875463" y="3276600"/>
            <a:ext cx="260350"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APS</a:t>
            </a:r>
            <a:endParaRPr lang="en-US" sz="2800" b="1"/>
          </a:p>
        </p:txBody>
      </p:sp>
      <p:sp>
        <p:nvSpPr>
          <p:cNvPr id="20511" name="Rectangle 30"/>
          <p:cNvSpPr>
            <a:spLocks noChangeArrowheads="1"/>
          </p:cNvSpPr>
          <p:nvPr/>
        </p:nvSpPr>
        <p:spPr bwMode="auto">
          <a:xfrm>
            <a:off x="6670675" y="4981575"/>
            <a:ext cx="338138" cy="152400"/>
          </a:xfrm>
          <a:prstGeom prst="rect">
            <a:avLst/>
          </a:prstGeom>
          <a:noFill/>
          <a:ln w="9525">
            <a:noFill/>
            <a:miter lim="800000"/>
            <a:headEnd/>
            <a:tailEnd/>
          </a:ln>
        </p:spPr>
        <p:txBody>
          <a:bodyPr wrap="none" lIns="0" tIns="0" rIns="0" bIns="0">
            <a:spAutoFit/>
          </a:bodyPr>
          <a:lstStyle/>
          <a:p>
            <a:pPr eaLnBrk="0" hangingPunct="0"/>
            <a:r>
              <a:rPr lang="en-US" sz="1000" b="1" dirty="0">
                <a:solidFill>
                  <a:srgbClr val="000000"/>
                </a:solidFill>
              </a:rPr>
              <a:t>NSLS</a:t>
            </a:r>
            <a:endParaRPr lang="en-US" sz="2800" b="1" dirty="0"/>
          </a:p>
        </p:txBody>
      </p:sp>
      <p:sp>
        <p:nvSpPr>
          <p:cNvPr id="20512" name="Rectangle 31"/>
          <p:cNvSpPr>
            <a:spLocks noChangeArrowheads="1"/>
          </p:cNvSpPr>
          <p:nvPr/>
        </p:nvSpPr>
        <p:spPr bwMode="auto">
          <a:xfrm>
            <a:off x="6202363" y="5521325"/>
            <a:ext cx="296862" cy="152400"/>
          </a:xfrm>
          <a:prstGeom prst="rect">
            <a:avLst/>
          </a:prstGeom>
          <a:noFill/>
          <a:ln w="9525">
            <a:noFill/>
            <a:miter lim="800000"/>
            <a:headEnd/>
            <a:tailEnd/>
          </a:ln>
        </p:spPr>
        <p:txBody>
          <a:bodyPr wrap="none" lIns="0" tIns="0" rIns="0" bIns="0">
            <a:spAutoFit/>
          </a:bodyPr>
          <a:lstStyle/>
          <a:p>
            <a:pPr eaLnBrk="0" hangingPunct="0"/>
            <a:r>
              <a:rPr lang="en-US" sz="1000" b="1" dirty="0">
                <a:solidFill>
                  <a:srgbClr val="000000"/>
                </a:solidFill>
              </a:rPr>
              <a:t>HFIR</a:t>
            </a:r>
            <a:endParaRPr lang="en-US" sz="2800" b="1" dirty="0"/>
          </a:p>
        </p:txBody>
      </p:sp>
      <p:sp>
        <p:nvSpPr>
          <p:cNvPr id="20513" name="Rectangle 32"/>
          <p:cNvSpPr>
            <a:spLocks noChangeArrowheads="1"/>
          </p:cNvSpPr>
          <p:nvPr/>
        </p:nvSpPr>
        <p:spPr bwMode="auto">
          <a:xfrm>
            <a:off x="6026150" y="5694363"/>
            <a:ext cx="338138" cy="152400"/>
          </a:xfrm>
          <a:prstGeom prst="rect">
            <a:avLst/>
          </a:prstGeom>
          <a:noFill/>
          <a:ln w="9525">
            <a:noFill/>
            <a:miter lim="800000"/>
            <a:headEnd/>
            <a:tailEnd/>
          </a:ln>
        </p:spPr>
        <p:txBody>
          <a:bodyPr wrap="none" lIns="0" tIns="0" rIns="0" bIns="0">
            <a:spAutoFit/>
          </a:bodyPr>
          <a:lstStyle/>
          <a:p>
            <a:pPr eaLnBrk="0" hangingPunct="0"/>
            <a:r>
              <a:rPr lang="en-US" sz="1000" b="1" dirty="0">
                <a:solidFill>
                  <a:srgbClr val="000000"/>
                </a:solidFill>
              </a:rPr>
              <a:t>Lujan</a:t>
            </a:r>
            <a:endParaRPr lang="en-US" sz="2800" b="1" dirty="0"/>
          </a:p>
        </p:txBody>
      </p:sp>
      <p:sp>
        <p:nvSpPr>
          <p:cNvPr id="20514" name="Rectangle 33"/>
          <p:cNvSpPr>
            <a:spLocks noChangeArrowheads="1"/>
          </p:cNvSpPr>
          <p:nvPr/>
        </p:nvSpPr>
        <p:spPr bwMode="auto">
          <a:xfrm>
            <a:off x="5737225" y="5840413"/>
            <a:ext cx="260350"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SNS</a:t>
            </a:r>
            <a:endParaRPr lang="en-US" sz="2800" b="1"/>
          </a:p>
        </p:txBody>
      </p:sp>
      <p:sp>
        <p:nvSpPr>
          <p:cNvPr id="20515" name="Rectangle 34"/>
          <p:cNvSpPr>
            <a:spLocks noChangeArrowheads="1"/>
          </p:cNvSpPr>
          <p:nvPr/>
        </p:nvSpPr>
        <p:spPr bwMode="auto">
          <a:xfrm>
            <a:off x="5051425" y="6057900"/>
            <a:ext cx="430213"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NSRCs</a:t>
            </a:r>
            <a:endParaRPr lang="en-US" sz="2800" b="1"/>
          </a:p>
        </p:txBody>
      </p:sp>
      <p:sp>
        <p:nvSpPr>
          <p:cNvPr id="20516" name="Rectangle 35"/>
          <p:cNvSpPr>
            <a:spLocks noChangeArrowheads="1"/>
          </p:cNvSpPr>
          <p:nvPr/>
        </p:nvSpPr>
        <p:spPr bwMode="auto">
          <a:xfrm>
            <a:off x="3646488" y="5961063"/>
            <a:ext cx="444500" cy="153987"/>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NERSC</a:t>
            </a:r>
            <a:endParaRPr lang="en-US" sz="2800" b="1"/>
          </a:p>
        </p:txBody>
      </p:sp>
      <p:sp>
        <p:nvSpPr>
          <p:cNvPr id="20517" name="Rectangle 36"/>
          <p:cNvSpPr>
            <a:spLocks noChangeArrowheads="1"/>
          </p:cNvSpPr>
          <p:nvPr/>
        </p:nvSpPr>
        <p:spPr bwMode="auto">
          <a:xfrm>
            <a:off x="2973388" y="5389563"/>
            <a:ext cx="346075"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OLCF</a:t>
            </a:r>
            <a:endParaRPr lang="en-US" sz="2800" b="1"/>
          </a:p>
        </p:txBody>
      </p:sp>
      <p:sp>
        <p:nvSpPr>
          <p:cNvPr id="20518" name="Rectangle 37"/>
          <p:cNvSpPr>
            <a:spLocks noChangeArrowheads="1"/>
          </p:cNvSpPr>
          <p:nvPr/>
        </p:nvSpPr>
        <p:spPr bwMode="auto">
          <a:xfrm>
            <a:off x="2835275" y="5222875"/>
            <a:ext cx="339725"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ALCF</a:t>
            </a:r>
            <a:endParaRPr lang="en-US" sz="2800" b="1"/>
          </a:p>
        </p:txBody>
      </p:sp>
      <p:sp>
        <p:nvSpPr>
          <p:cNvPr id="20519" name="Rectangle 38"/>
          <p:cNvSpPr>
            <a:spLocks noChangeArrowheads="1"/>
          </p:cNvSpPr>
          <p:nvPr/>
        </p:nvSpPr>
        <p:spPr bwMode="auto">
          <a:xfrm>
            <a:off x="2347913" y="4700588"/>
            <a:ext cx="534987"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Tevatron</a:t>
            </a:r>
            <a:endParaRPr lang="en-US" sz="2800" b="1"/>
          </a:p>
        </p:txBody>
      </p:sp>
      <p:sp>
        <p:nvSpPr>
          <p:cNvPr id="20520" name="Rectangle 39"/>
          <p:cNvSpPr>
            <a:spLocks noChangeArrowheads="1"/>
          </p:cNvSpPr>
          <p:nvPr/>
        </p:nvSpPr>
        <p:spPr bwMode="auto">
          <a:xfrm>
            <a:off x="2114550" y="4010025"/>
            <a:ext cx="592138" cy="153988"/>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B-Factory</a:t>
            </a:r>
            <a:endParaRPr lang="en-US" sz="2800" b="1"/>
          </a:p>
        </p:txBody>
      </p:sp>
      <p:sp>
        <p:nvSpPr>
          <p:cNvPr id="20521" name="Rectangle 40"/>
          <p:cNvSpPr>
            <a:spLocks noChangeArrowheads="1"/>
          </p:cNvSpPr>
          <p:nvPr/>
        </p:nvSpPr>
        <p:spPr bwMode="auto">
          <a:xfrm>
            <a:off x="2398713" y="3492500"/>
            <a:ext cx="311150"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RHIC</a:t>
            </a:r>
            <a:endParaRPr lang="en-US" sz="2800" b="1"/>
          </a:p>
        </p:txBody>
      </p:sp>
      <p:sp>
        <p:nvSpPr>
          <p:cNvPr id="20522" name="Rectangle 41"/>
          <p:cNvSpPr>
            <a:spLocks noChangeArrowheads="1"/>
          </p:cNvSpPr>
          <p:nvPr/>
        </p:nvSpPr>
        <p:spPr bwMode="auto">
          <a:xfrm>
            <a:off x="2514600" y="2836863"/>
            <a:ext cx="409575" cy="150812"/>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TJNAF</a:t>
            </a:r>
            <a:endParaRPr lang="en-US" sz="2800" b="1"/>
          </a:p>
        </p:txBody>
      </p:sp>
      <p:sp>
        <p:nvSpPr>
          <p:cNvPr id="20523" name="Rectangle 42"/>
          <p:cNvSpPr>
            <a:spLocks noChangeArrowheads="1"/>
          </p:cNvSpPr>
          <p:nvPr/>
        </p:nvSpPr>
        <p:spPr bwMode="auto">
          <a:xfrm>
            <a:off x="2760663" y="2500313"/>
            <a:ext cx="388937"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HRIBF</a:t>
            </a:r>
            <a:endParaRPr lang="en-US" sz="2800" b="1"/>
          </a:p>
        </p:txBody>
      </p:sp>
      <p:sp>
        <p:nvSpPr>
          <p:cNvPr id="20524" name="Rectangle 43"/>
          <p:cNvSpPr>
            <a:spLocks noChangeArrowheads="1"/>
          </p:cNvSpPr>
          <p:nvPr/>
        </p:nvSpPr>
        <p:spPr bwMode="auto">
          <a:xfrm>
            <a:off x="2890838" y="2317750"/>
            <a:ext cx="423862"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ATLAS</a:t>
            </a:r>
            <a:endParaRPr lang="en-US" sz="2800" b="1"/>
          </a:p>
        </p:txBody>
      </p:sp>
      <p:sp>
        <p:nvSpPr>
          <p:cNvPr id="20525" name="Rectangle 44"/>
          <p:cNvSpPr>
            <a:spLocks noChangeArrowheads="1"/>
          </p:cNvSpPr>
          <p:nvPr/>
        </p:nvSpPr>
        <p:spPr bwMode="auto">
          <a:xfrm>
            <a:off x="3205163" y="2093913"/>
            <a:ext cx="352425"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EMSL</a:t>
            </a:r>
            <a:endParaRPr lang="en-US" sz="2800" b="1"/>
          </a:p>
        </p:txBody>
      </p:sp>
      <p:sp>
        <p:nvSpPr>
          <p:cNvPr id="20526" name="Rectangle 45"/>
          <p:cNvSpPr>
            <a:spLocks noChangeArrowheads="1"/>
          </p:cNvSpPr>
          <p:nvPr/>
        </p:nvSpPr>
        <p:spPr bwMode="auto">
          <a:xfrm>
            <a:off x="3673475" y="1857375"/>
            <a:ext cx="203200"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JGI</a:t>
            </a:r>
            <a:endParaRPr lang="en-US" sz="2800" b="1"/>
          </a:p>
        </p:txBody>
      </p:sp>
      <p:sp>
        <p:nvSpPr>
          <p:cNvPr id="20527" name="Rectangle 46"/>
          <p:cNvSpPr>
            <a:spLocks noChangeArrowheads="1"/>
          </p:cNvSpPr>
          <p:nvPr/>
        </p:nvSpPr>
        <p:spPr bwMode="auto">
          <a:xfrm>
            <a:off x="4049713" y="1704975"/>
            <a:ext cx="290512"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ARM</a:t>
            </a:r>
            <a:endParaRPr lang="en-US" sz="2800" b="1"/>
          </a:p>
        </p:txBody>
      </p:sp>
      <p:sp>
        <p:nvSpPr>
          <p:cNvPr id="20528" name="Rectangle 47"/>
          <p:cNvSpPr>
            <a:spLocks noChangeArrowheads="1"/>
          </p:cNvSpPr>
          <p:nvPr/>
        </p:nvSpPr>
        <p:spPr bwMode="auto">
          <a:xfrm rot="-5400000">
            <a:off x="4364831" y="1432719"/>
            <a:ext cx="331788"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DIII-D</a:t>
            </a:r>
            <a:endParaRPr lang="en-US" sz="2800" b="1"/>
          </a:p>
        </p:txBody>
      </p:sp>
      <p:sp>
        <p:nvSpPr>
          <p:cNvPr id="20529" name="Rectangle 48"/>
          <p:cNvSpPr>
            <a:spLocks noChangeArrowheads="1"/>
          </p:cNvSpPr>
          <p:nvPr/>
        </p:nvSpPr>
        <p:spPr bwMode="auto">
          <a:xfrm rot="-5400000">
            <a:off x="4466431" y="1380332"/>
            <a:ext cx="436563"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Alcator</a:t>
            </a:r>
            <a:endParaRPr lang="en-US" sz="2800" b="1"/>
          </a:p>
        </p:txBody>
      </p:sp>
      <p:sp>
        <p:nvSpPr>
          <p:cNvPr id="20530" name="Rectangle 49"/>
          <p:cNvSpPr>
            <a:spLocks noChangeArrowheads="1"/>
          </p:cNvSpPr>
          <p:nvPr/>
        </p:nvSpPr>
        <p:spPr bwMode="auto">
          <a:xfrm rot="-5400000">
            <a:off x="4668838" y="1430337"/>
            <a:ext cx="338138" cy="150813"/>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NSTX</a:t>
            </a:r>
            <a:endParaRPr lang="en-US" sz="2800" b="1"/>
          </a:p>
        </p:txBody>
      </p:sp>
      <p:sp>
        <p:nvSpPr>
          <p:cNvPr id="20531" name="Freeform 50"/>
          <p:cNvSpPr>
            <a:spLocks/>
          </p:cNvSpPr>
          <p:nvPr/>
        </p:nvSpPr>
        <p:spPr bwMode="auto">
          <a:xfrm>
            <a:off x="3225800" y="3914775"/>
            <a:ext cx="1581150" cy="1492250"/>
          </a:xfrm>
          <a:custGeom>
            <a:avLst/>
            <a:gdLst>
              <a:gd name="T0" fmla="*/ 0 w 252"/>
              <a:gd name="T1" fmla="*/ 2147483647 h 236"/>
              <a:gd name="T2" fmla="*/ 2147483647 w 252"/>
              <a:gd name="T3" fmla="*/ 2147483647 h 236"/>
              <a:gd name="T4" fmla="*/ 2147483647 w 252"/>
              <a:gd name="T5" fmla="*/ 0 h 236"/>
              <a:gd name="T6" fmla="*/ 0 w 252"/>
              <a:gd name="T7" fmla="*/ 2147483647 h 236"/>
              <a:gd name="T8" fmla="*/ 0 60000 65536"/>
              <a:gd name="T9" fmla="*/ 0 60000 65536"/>
              <a:gd name="T10" fmla="*/ 0 60000 65536"/>
              <a:gd name="T11" fmla="*/ 0 60000 65536"/>
              <a:gd name="T12" fmla="*/ 0 w 252"/>
              <a:gd name="T13" fmla="*/ 0 h 236"/>
              <a:gd name="T14" fmla="*/ 252 w 252"/>
              <a:gd name="T15" fmla="*/ 236 h 236"/>
            </a:gdLst>
            <a:ahLst/>
            <a:cxnLst>
              <a:cxn ang="T8">
                <a:pos x="T0" y="T1"/>
              </a:cxn>
              <a:cxn ang="T9">
                <a:pos x="T2" y="T3"/>
              </a:cxn>
              <a:cxn ang="T10">
                <a:pos x="T4" y="T5"/>
              </a:cxn>
              <a:cxn ang="T11">
                <a:pos x="T6" y="T7"/>
              </a:cxn>
            </a:cxnLst>
            <a:rect l="T12" t="T13" r="T14" b="T15"/>
            <a:pathLst>
              <a:path w="252" h="236">
                <a:moveTo>
                  <a:pt x="0" y="211"/>
                </a:moveTo>
                <a:cubicBezTo>
                  <a:pt x="7" y="220"/>
                  <a:pt x="15" y="228"/>
                  <a:pt x="23" y="236"/>
                </a:cubicBezTo>
                <a:lnTo>
                  <a:pt x="252" y="0"/>
                </a:lnTo>
                <a:lnTo>
                  <a:pt x="0" y="211"/>
                </a:lnTo>
                <a:close/>
              </a:path>
            </a:pathLst>
          </a:custGeom>
          <a:solidFill>
            <a:srgbClr val="FF6600"/>
          </a:solidFill>
          <a:ln w="6350">
            <a:solidFill>
              <a:srgbClr val="000000"/>
            </a:solidFill>
            <a:round/>
            <a:headEnd/>
            <a:tailEnd/>
          </a:ln>
        </p:spPr>
        <p:txBody>
          <a:bodyPr wrap="none">
            <a:spAutoFit/>
          </a:bodyPr>
          <a:lstStyle/>
          <a:p>
            <a:endParaRPr lang="en-US"/>
          </a:p>
        </p:txBody>
      </p:sp>
      <p:sp>
        <p:nvSpPr>
          <p:cNvPr id="20532" name="Freeform 51"/>
          <p:cNvSpPr>
            <a:spLocks/>
          </p:cNvSpPr>
          <p:nvPr/>
        </p:nvSpPr>
        <p:spPr bwMode="auto">
          <a:xfrm>
            <a:off x="3181350" y="3914775"/>
            <a:ext cx="1625600" cy="1333500"/>
          </a:xfrm>
          <a:custGeom>
            <a:avLst/>
            <a:gdLst>
              <a:gd name="T0" fmla="*/ 0 w 259"/>
              <a:gd name="T1" fmla="*/ 2147483647 h 211"/>
              <a:gd name="T2" fmla="*/ 2147483647 w 259"/>
              <a:gd name="T3" fmla="*/ 2147483647 h 211"/>
              <a:gd name="T4" fmla="*/ 2147483647 w 259"/>
              <a:gd name="T5" fmla="*/ 0 h 211"/>
              <a:gd name="T6" fmla="*/ 0 w 259"/>
              <a:gd name="T7" fmla="*/ 2147483647 h 211"/>
              <a:gd name="T8" fmla="*/ 0 60000 65536"/>
              <a:gd name="T9" fmla="*/ 0 60000 65536"/>
              <a:gd name="T10" fmla="*/ 0 60000 65536"/>
              <a:gd name="T11" fmla="*/ 0 60000 65536"/>
              <a:gd name="T12" fmla="*/ 0 w 259"/>
              <a:gd name="T13" fmla="*/ 0 h 211"/>
              <a:gd name="T14" fmla="*/ 259 w 259"/>
              <a:gd name="T15" fmla="*/ 211 h 211"/>
            </a:gdLst>
            <a:ahLst/>
            <a:cxnLst>
              <a:cxn ang="T8">
                <a:pos x="T0" y="T1"/>
              </a:cxn>
              <a:cxn ang="T9">
                <a:pos x="T2" y="T3"/>
              </a:cxn>
              <a:cxn ang="T10">
                <a:pos x="T4" y="T5"/>
              </a:cxn>
              <a:cxn ang="T11">
                <a:pos x="T6" y="T7"/>
              </a:cxn>
            </a:cxnLst>
            <a:rect l="T12" t="T13" r="T14" b="T15"/>
            <a:pathLst>
              <a:path w="259" h="211">
                <a:moveTo>
                  <a:pt x="0" y="202"/>
                </a:moveTo>
                <a:cubicBezTo>
                  <a:pt x="2" y="205"/>
                  <a:pt x="5" y="208"/>
                  <a:pt x="7" y="211"/>
                </a:cubicBezTo>
                <a:lnTo>
                  <a:pt x="259" y="0"/>
                </a:lnTo>
                <a:lnTo>
                  <a:pt x="0" y="202"/>
                </a:lnTo>
                <a:close/>
              </a:path>
            </a:pathLst>
          </a:custGeom>
          <a:solidFill>
            <a:srgbClr val="FF6600"/>
          </a:solidFill>
          <a:ln w="6350">
            <a:solidFill>
              <a:srgbClr val="000000"/>
            </a:solidFill>
            <a:round/>
            <a:headEnd/>
            <a:tailEnd/>
          </a:ln>
        </p:spPr>
        <p:txBody>
          <a:bodyPr wrap="none">
            <a:spAutoFit/>
          </a:bodyPr>
          <a:lstStyle/>
          <a:p>
            <a:endParaRPr lang="en-US"/>
          </a:p>
        </p:txBody>
      </p:sp>
      <p:sp>
        <p:nvSpPr>
          <p:cNvPr id="20533" name="Freeform 52"/>
          <p:cNvSpPr>
            <a:spLocks/>
          </p:cNvSpPr>
          <p:nvPr/>
        </p:nvSpPr>
        <p:spPr bwMode="auto">
          <a:xfrm>
            <a:off x="3225800" y="3914775"/>
            <a:ext cx="1581150" cy="1492250"/>
          </a:xfrm>
          <a:custGeom>
            <a:avLst/>
            <a:gdLst>
              <a:gd name="T0" fmla="*/ 0 w 252"/>
              <a:gd name="T1" fmla="*/ 2147483647 h 236"/>
              <a:gd name="T2" fmla="*/ 2147483647 w 252"/>
              <a:gd name="T3" fmla="*/ 2147483647 h 236"/>
              <a:gd name="T4" fmla="*/ 2147483647 w 252"/>
              <a:gd name="T5" fmla="*/ 0 h 236"/>
              <a:gd name="T6" fmla="*/ 0 w 252"/>
              <a:gd name="T7" fmla="*/ 2147483647 h 236"/>
              <a:gd name="T8" fmla="*/ 0 60000 65536"/>
              <a:gd name="T9" fmla="*/ 0 60000 65536"/>
              <a:gd name="T10" fmla="*/ 0 60000 65536"/>
              <a:gd name="T11" fmla="*/ 0 60000 65536"/>
              <a:gd name="T12" fmla="*/ 0 w 252"/>
              <a:gd name="T13" fmla="*/ 0 h 236"/>
              <a:gd name="T14" fmla="*/ 252 w 252"/>
              <a:gd name="T15" fmla="*/ 236 h 236"/>
            </a:gdLst>
            <a:ahLst/>
            <a:cxnLst>
              <a:cxn ang="T8">
                <a:pos x="T0" y="T1"/>
              </a:cxn>
              <a:cxn ang="T9">
                <a:pos x="T2" y="T3"/>
              </a:cxn>
              <a:cxn ang="T10">
                <a:pos x="T4" y="T5"/>
              </a:cxn>
              <a:cxn ang="T11">
                <a:pos x="T6" y="T7"/>
              </a:cxn>
            </a:cxnLst>
            <a:rect l="T12" t="T13" r="T14" b="T15"/>
            <a:pathLst>
              <a:path w="252" h="236">
                <a:moveTo>
                  <a:pt x="0" y="211"/>
                </a:moveTo>
                <a:cubicBezTo>
                  <a:pt x="7" y="220"/>
                  <a:pt x="15" y="228"/>
                  <a:pt x="23" y="236"/>
                </a:cubicBezTo>
                <a:lnTo>
                  <a:pt x="252" y="0"/>
                </a:lnTo>
                <a:lnTo>
                  <a:pt x="0" y="211"/>
                </a:lnTo>
                <a:close/>
              </a:path>
            </a:pathLst>
          </a:custGeom>
          <a:solidFill>
            <a:srgbClr val="FF7D25"/>
          </a:solidFill>
          <a:ln w="6350">
            <a:solidFill>
              <a:srgbClr val="000000"/>
            </a:solidFill>
            <a:round/>
            <a:headEnd/>
            <a:tailEnd/>
          </a:ln>
        </p:spPr>
        <p:txBody>
          <a:bodyPr wrap="none">
            <a:spAutoFit/>
          </a:bodyPr>
          <a:lstStyle/>
          <a:p>
            <a:endParaRPr lang="en-US"/>
          </a:p>
        </p:txBody>
      </p:sp>
      <p:sp>
        <p:nvSpPr>
          <p:cNvPr id="20534" name="Freeform 53"/>
          <p:cNvSpPr>
            <a:spLocks/>
          </p:cNvSpPr>
          <p:nvPr/>
        </p:nvSpPr>
        <p:spPr bwMode="auto">
          <a:xfrm>
            <a:off x="3181350" y="3914775"/>
            <a:ext cx="1625600" cy="1333500"/>
          </a:xfrm>
          <a:custGeom>
            <a:avLst/>
            <a:gdLst>
              <a:gd name="T0" fmla="*/ 0 w 259"/>
              <a:gd name="T1" fmla="*/ 2147483647 h 211"/>
              <a:gd name="T2" fmla="*/ 2147483647 w 259"/>
              <a:gd name="T3" fmla="*/ 2147483647 h 211"/>
              <a:gd name="T4" fmla="*/ 2147483647 w 259"/>
              <a:gd name="T5" fmla="*/ 0 h 211"/>
              <a:gd name="T6" fmla="*/ 0 w 259"/>
              <a:gd name="T7" fmla="*/ 2147483647 h 211"/>
              <a:gd name="T8" fmla="*/ 0 60000 65536"/>
              <a:gd name="T9" fmla="*/ 0 60000 65536"/>
              <a:gd name="T10" fmla="*/ 0 60000 65536"/>
              <a:gd name="T11" fmla="*/ 0 60000 65536"/>
              <a:gd name="T12" fmla="*/ 0 w 259"/>
              <a:gd name="T13" fmla="*/ 0 h 211"/>
              <a:gd name="T14" fmla="*/ 259 w 259"/>
              <a:gd name="T15" fmla="*/ 211 h 211"/>
            </a:gdLst>
            <a:ahLst/>
            <a:cxnLst>
              <a:cxn ang="T8">
                <a:pos x="T0" y="T1"/>
              </a:cxn>
              <a:cxn ang="T9">
                <a:pos x="T2" y="T3"/>
              </a:cxn>
              <a:cxn ang="T10">
                <a:pos x="T4" y="T5"/>
              </a:cxn>
              <a:cxn ang="T11">
                <a:pos x="T6" y="T7"/>
              </a:cxn>
            </a:cxnLst>
            <a:rect l="T12" t="T13" r="T14" b="T15"/>
            <a:pathLst>
              <a:path w="259" h="211">
                <a:moveTo>
                  <a:pt x="0" y="202"/>
                </a:moveTo>
                <a:cubicBezTo>
                  <a:pt x="2" y="205"/>
                  <a:pt x="5" y="208"/>
                  <a:pt x="7" y="211"/>
                </a:cubicBezTo>
                <a:lnTo>
                  <a:pt x="259" y="0"/>
                </a:lnTo>
                <a:lnTo>
                  <a:pt x="0" y="202"/>
                </a:lnTo>
                <a:close/>
              </a:path>
            </a:pathLst>
          </a:custGeom>
          <a:solidFill>
            <a:srgbClr val="FF7D25"/>
          </a:solidFill>
          <a:ln w="6350">
            <a:solidFill>
              <a:srgbClr val="000000"/>
            </a:solidFill>
            <a:round/>
            <a:headEnd/>
            <a:tailEnd/>
          </a:ln>
        </p:spPr>
        <p:txBody>
          <a:bodyPr wrap="none">
            <a:spAutoFit/>
          </a:bodyPr>
          <a:lstStyle/>
          <a:p>
            <a:endParaRPr lang="en-US"/>
          </a:p>
        </p:txBody>
      </p:sp>
      <p:sp>
        <p:nvSpPr>
          <p:cNvPr id="20535" name="Freeform 54"/>
          <p:cNvSpPr>
            <a:spLocks/>
          </p:cNvSpPr>
          <p:nvPr/>
        </p:nvSpPr>
        <p:spPr bwMode="auto">
          <a:xfrm>
            <a:off x="4518025" y="1844675"/>
            <a:ext cx="288925" cy="2070100"/>
          </a:xfrm>
          <a:custGeom>
            <a:avLst/>
            <a:gdLst>
              <a:gd name="T0" fmla="*/ 2147483647 w 46"/>
              <a:gd name="T1" fmla="*/ 0 h 327"/>
              <a:gd name="T2" fmla="*/ 0 w 46"/>
              <a:gd name="T3" fmla="*/ 2147483647 h 327"/>
              <a:gd name="T4" fmla="*/ 2147483647 w 46"/>
              <a:gd name="T5" fmla="*/ 2147483647 h 327"/>
              <a:gd name="T6" fmla="*/ 2147483647 w 46"/>
              <a:gd name="T7" fmla="*/ 0 h 327"/>
              <a:gd name="T8" fmla="*/ 0 60000 65536"/>
              <a:gd name="T9" fmla="*/ 0 60000 65536"/>
              <a:gd name="T10" fmla="*/ 0 60000 65536"/>
              <a:gd name="T11" fmla="*/ 0 60000 65536"/>
              <a:gd name="T12" fmla="*/ 0 w 46"/>
              <a:gd name="T13" fmla="*/ 0 h 327"/>
              <a:gd name="T14" fmla="*/ 46 w 46"/>
              <a:gd name="T15" fmla="*/ 327 h 327"/>
            </a:gdLst>
            <a:ahLst/>
            <a:cxnLst>
              <a:cxn ang="T8">
                <a:pos x="T0" y="T1"/>
              </a:cxn>
              <a:cxn ang="T9">
                <a:pos x="T2" y="T3"/>
              </a:cxn>
              <a:cxn ang="T10">
                <a:pos x="T4" y="T5"/>
              </a:cxn>
              <a:cxn ang="T11">
                <a:pos x="T6" y="T7"/>
              </a:cxn>
            </a:cxnLst>
            <a:rect l="T12" t="T13" r="T14" b="T15"/>
            <a:pathLst>
              <a:path w="46" h="327">
                <a:moveTo>
                  <a:pt x="17" y="0"/>
                </a:moveTo>
                <a:cubicBezTo>
                  <a:pt x="11" y="0"/>
                  <a:pt x="5" y="1"/>
                  <a:pt x="0" y="2"/>
                </a:cubicBezTo>
                <a:lnTo>
                  <a:pt x="46" y="327"/>
                </a:lnTo>
                <a:lnTo>
                  <a:pt x="17" y="0"/>
                </a:lnTo>
                <a:close/>
              </a:path>
            </a:pathLst>
          </a:custGeom>
          <a:solidFill>
            <a:srgbClr val="FF5050"/>
          </a:solidFill>
          <a:ln w="6350">
            <a:solidFill>
              <a:srgbClr val="000000"/>
            </a:solidFill>
            <a:round/>
            <a:headEnd/>
            <a:tailEnd/>
          </a:ln>
        </p:spPr>
        <p:txBody>
          <a:bodyPr wrap="none">
            <a:spAutoFit/>
          </a:bodyPr>
          <a:lstStyle/>
          <a:p>
            <a:endParaRPr lang="en-US"/>
          </a:p>
        </p:txBody>
      </p:sp>
      <p:sp>
        <p:nvSpPr>
          <p:cNvPr id="20536" name="Freeform 55"/>
          <p:cNvSpPr>
            <a:spLocks/>
          </p:cNvSpPr>
          <p:nvPr/>
        </p:nvSpPr>
        <p:spPr bwMode="auto">
          <a:xfrm>
            <a:off x="4624388" y="1838325"/>
            <a:ext cx="182562" cy="2076450"/>
          </a:xfrm>
          <a:custGeom>
            <a:avLst/>
            <a:gdLst>
              <a:gd name="T0" fmla="*/ 2147483647 w 29"/>
              <a:gd name="T1" fmla="*/ 0 h 328"/>
              <a:gd name="T2" fmla="*/ 0 w 29"/>
              <a:gd name="T3" fmla="*/ 2147483647 h 328"/>
              <a:gd name="T4" fmla="*/ 2147483647 w 29"/>
              <a:gd name="T5" fmla="*/ 2147483647 h 328"/>
              <a:gd name="T6" fmla="*/ 2147483647 w 29"/>
              <a:gd name="T7" fmla="*/ 0 h 328"/>
              <a:gd name="T8" fmla="*/ 0 60000 65536"/>
              <a:gd name="T9" fmla="*/ 0 60000 65536"/>
              <a:gd name="T10" fmla="*/ 0 60000 65536"/>
              <a:gd name="T11" fmla="*/ 0 60000 65536"/>
              <a:gd name="T12" fmla="*/ 0 w 29"/>
              <a:gd name="T13" fmla="*/ 0 h 328"/>
              <a:gd name="T14" fmla="*/ 29 w 29"/>
              <a:gd name="T15" fmla="*/ 328 h 328"/>
            </a:gdLst>
            <a:ahLst/>
            <a:cxnLst>
              <a:cxn ang="T8">
                <a:pos x="T0" y="T1"/>
              </a:cxn>
              <a:cxn ang="T9">
                <a:pos x="T2" y="T3"/>
              </a:cxn>
              <a:cxn ang="T10">
                <a:pos x="T4" y="T5"/>
              </a:cxn>
              <a:cxn ang="T11">
                <a:pos x="T6" y="T7"/>
              </a:cxn>
            </a:cxnLst>
            <a:rect l="T12" t="T13" r="T14" b="T15"/>
            <a:pathLst>
              <a:path w="29" h="328">
                <a:moveTo>
                  <a:pt x="18" y="0"/>
                </a:moveTo>
                <a:cubicBezTo>
                  <a:pt x="12" y="0"/>
                  <a:pt x="6" y="0"/>
                  <a:pt x="0" y="1"/>
                </a:cubicBezTo>
                <a:lnTo>
                  <a:pt x="29" y="328"/>
                </a:lnTo>
                <a:lnTo>
                  <a:pt x="18" y="0"/>
                </a:lnTo>
                <a:close/>
              </a:path>
            </a:pathLst>
          </a:custGeom>
          <a:solidFill>
            <a:srgbClr val="FF5050"/>
          </a:solidFill>
          <a:ln w="6350">
            <a:solidFill>
              <a:srgbClr val="000000"/>
            </a:solidFill>
            <a:round/>
            <a:headEnd/>
            <a:tailEnd/>
          </a:ln>
        </p:spPr>
        <p:txBody>
          <a:bodyPr wrap="none">
            <a:spAutoFit/>
          </a:bodyPr>
          <a:lstStyle/>
          <a:p>
            <a:endParaRPr lang="en-US"/>
          </a:p>
        </p:txBody>
      </p:sp>
      <p:sp>
        <p:nvSpPr>
          <p:cNvPr id="20537" name="Freeform 56"/>
          <p:cNvSpPr>
            <a:spLocks/>
          </p:cNvSpPr>
          <p:nvPr/>
        </p:nvSpPr>
        <p:spPr bwMode="auto">
          <a:xfrm>
            <a:off x="4738688" y="1838325"/>
            <a:ext cx="68262" cy="2076450"/>
          </a:xfrm>
          <a:custGeom>
            <a:avLst/>
            <a:gdLst>
              <a:gd name="T0" fmla="*/ 2147483647 w 11"/>
              <a:gd name="T1" fmla="*/ 0 h 328"/>
              <a:gd name="T2" fmla="*/ 0 w 11"/>
              <a:gd name="T3" fmla="*/ 0 h 328"/>
              <a:gd name="T4" fmla="*/ 2147483647 w 11"/>
              <a:gd name="T5" fmla="*/ 2147483647 h 328"/>
              <a:gd name="T6" fmla="*/ 2147483647 w 11"/>
              <a:gd name="T7" fmla="*/ 0 h 328"/>
              <a:gd name="T8" fmla="*/ 0 60000 65536"/>
              <a:gd name="T9" fmla="*/ 0 60000 65536"/>
              <a:gd name="T10" fmla="*/ 0 60000 65536"/>
              <a:gd name="T11" fmla="*/ 0 60000 65536"/>
              <a:gd name="T12" fmla="*/ 0 w 11"/>
              <a:gd name="T13" fmla="*/ 0 h 328"/>
              <a:gd name="T14" fmla="*/ 11 w 11"/>
              <a:gd name="T15" fmla="*/ 328 h 328"/>
            </a:gdLst>
            <a:ahLst/>
            <a:cxnLst>
              <a:cxn ang="T8">
                <a:pos x="T0" y="T1"/>
              </a:cxn>
              <a:cxn ang="T9">
                <a:pos x="T2" y="T3"/>
              </a:cxn>
              <a:cxn ang="T10">
                <a:pos x="T4" y="T5"/>
              </a:cxn>
              <a:cxn ang="T11">
                <a:pos x="T6" y="T7"/>
              </a:cxn>
            </a:cxnLst>
            <a:rect l="T12" t="T13" r="T14" b="T15"/>
            <a:pathLst>
              <a:path w="11" h="328">
                <a:moveTo>
                  <a:pt x="11" y="0"/>
                </a:moveTo>
                <a:cubicBezTo>
                  <a:pt x="7" y="0"/>
                  <a:pt x="3" y="0"/>
                  <a:pt x="0" y="0"/>
                </a:cubicBezTo>
                <a:lnTo>
                  <a:pt x="11" y="328"/>
                </a:lnTo>
                <a:lnTo>
                  <a:pt x="11" y="0"/>
                </a:lnTo>
                <a:close/>
              </a:path>
            </a:pathLst>
          </a:custGeom>
          <a:solidFill>
            <a:srgbClr val="FF5050"/>
          </a:solidFill>
          <a:ln w="6350">
            <a:solidFill>
              <a:srgbClr val="000000"/>
            </a:solidFill>
            <a:round/>
            <a:headEnd/>
            <a:tailEnd/>
          </a:ln>
        </p:spPr>
        <p:txBody>
          <a:bodyPr wrap="none">
            <a:spAutoFit/>
          </a:bodyPr>
          <a:lstStyle/>
          <a:p>
            <a:endParaRPr lang="en-US"/>
          </a:p>
        </p:txBody>
      </p:sp>
      <p:sp>
        <p:nvSpPr>
          <p:cNvPr id="20538" name="Text Box 57"/>
          <p:cNvSpPr txBox="1">
            <a:spLocks noChangeArrowheads="1"/>
          </p:cNvSpPr>
          <p:nvPr/>
        </p:nvSpPr>
        <p:spPr bwMode="auto">
          <a:xfrm>
            <a:off x="5480050" y="3519488"/>
            <a:ext cx="1020763" cy="247650"/>
          </a:xfrm>
          <a:prstGeom prst="rect">
            <a:avLst/>
          </a:prstGeom>
          <a:noFill/>
          <a:ln w="9525">
            <a:noFill/>
            <a:miter lim="800000"/>
            <a:headEnd/>
            <a:tailEnd/>
          </a:ln>
        </p:spPr>
        <p:txBody>
          <a:bodyPr wrap="none">
            <a:spAutoFit/>
          </a:bodyPr>
          <a:lstStyle/>
          <a:p>
            <a:pPr eaLnBrk="0" hangingPunct="0">
              <a:lnSpc>
                <a:spcPct val="85000"/>
              </a:lnSpc>
            </a:pPr>
            <a:r>
              <a:rPr lang="en-US" sz="1200" b="1">
                <a:solidFill>
                  <a:schemeClr val="bg1"/>
                </a:solidFill>
                <a:latin typeface="Calibri" pitchFamily="34" charset="0"/>
              </a:rPr>
              <a:t>Light Sources</a:t>
            </a:r>
          </a:p>
        </p:txBody>
      </p:sp>
      <p:sp>
        <p:nvSpPr>
          <p:cNvPr id="20539" name="Text Box 58"/>
          <p:cNvSpPr txBox="1">
            <a:spLocks noChangeArrowheads="1"/>
          </p:cNvSpPr>
          <p:nvPr/>
        </p:nvSpPr>
        <p:spPr bwMode="auto">
          <a:xfrm>
            <a:off x="5203825" y="4975225"/>
            <a:ext cx="830263" cy="403225"/>
          </a:xfrm>
          <a:prstGeom prst="rect">
            <a:avLst/>
          </a:prstGeom>
          <a:noFill/>
          <a:ln w="9525">
            <a:noFill/>
            <a:miter lim="800000"/>
            <a:headEnd/>
            <a:tailEnd/>
          </a:ln>
        </p:spPr>
        <p:txBody>
          <a:bodyPr>
            <a:spAutoFit/>
          </a:bodyPr>
          <a:lstStyle/>
          <a:p>
            <a:pPr algn="ctr" eaLnBrk="0" hangingPunct="0">
              <a:lnSpc>
                <a:spcPct val="85000"/>
              </a:lnSpc>
            </a:pPr>
            <a:r>
              <a:rPr lang="en-US" sz="1200" b="1">
                <a:latin typeface="Calibri" pitchFamily="34" charset="0"/>
              </a:rPr>
              <a:t>Neutron Sources</a:t>
            </a:r>
          </a:p>
        </p:txBody>
      </p:sp>
      <p:sp>
        <p:nvSpPr>
          <p:cNvPr id="20540" name="Text Box 59"/>
          <p:cNvSpPr txBox="1">
            <a:spLocks noChangeArrowheads="1"/>
          </p:cNvSpPr>
          <p:nvPr/>
        </p:nvSpPr>
        <p:spPr bwMode="auto">
          <a:xfrm>
            <a:off x="4737100" y="5251450"/>
            <a:ext cx="830263" cy="403225"/>
          </a:xfrm>
          <a:prstGeom prst="rect">
            <a:avLst/>
          </a:prstGeom>
          <a:noFill/>
          <a:ln w="9525">
            <a:noFill/>
            <a:miter lim="800000"/>
            <a:headEnd/>
            <a:tailEnd/>
          </a:ln>
        </p:spPr>
        <p:txBody>
          <a:bodyPr>
            <a:spAutoFit/>
          </a:bodyPr>
          <a:lstStyle/>
          <a:p>
            <a:pPr algn="ctr" eaLnBrk="0" hangingPunct="0">
              <a:lnSpc>
                <a:spcPct val="85000"/>
              </a:lnSpc>
            </a:pPr>
            <a:r>
              <a:rPr lang="en-US" sz="1200" b="1">
                <a:latin typeface="Calibri" pitchFamily="34" charset="0"/>
              </a:rPr>
              <a:t>Nano</a:t>
            </a:r>
          </a:p>
          <a:p>
            <a:pPr algn="ctr" eaLnBrk="0" hangingPunct="0">
              <a:lnSpc>
                <a:spcPct val="85000"/>
              </a:lnSpc>
            </a:pPr>
            <a:r>
              <a:rPr lang="en-US" sz="1200" b="1">
                <a:latin typeface="Calibri" pitchFamily="34" charset="0"/>
              </a:rPr>
              <a:t>Centers</a:t>
            </a:r>
          </a:p>
        </p:txBody>
      </p:sp>
      <p:sp>
        <p:nvSpPr>
          <p:cNvPr id="20541" name="Text Box 60"/>
          <p:cNvSpPr txBox="1">
            <a:spLocks noChangeArrowheads="1"/>
          </p:cNvSpPr>
          <p:nvPr/>
        </p:nvSpPr>
        <p:spPr bwMode="auto">
          <a:xfrm>
            <a:off x="3584575" y="5118100"/>
            <a:ext cx="1133475" cy="403225"/>
          </a:xfrm>
          <a:prstGeom prst="rect">
            <a:avLst/>
          </a:prstGeom>
          <a:noFill/>
          <a:ln w="9525">
            <a:noFill/>
            <a:miter lim="800000"/>
            <a:headEnd/>
            <a:tailEnd/>
          </a:ln>
        </p:spPr>
        <p:txBody>
          <a:bodyPr>
            <a:spAutoFit/>
          </a:bodyPr>
          <a:lstStyle/>
          <a:p>
            <a:pPr algn="ctr" eaLnBrk="0" hangingPunct="0">
              <a:lnSpc>
                <a:spcPct val="85000"/>
              </a:lnSpc>
            </a:pPr>
            <a:r>
              <a:rPr lang="en-US" sz="1200" b="1">
                <a:latin typeface="Calibri" pitchFamily="34" charset="0"/>
              </a:rPr>
              <a:t>Computing</a:t>
            </a:r>
          </a:p>
          <a:p>
            <a:pPr algn="ctr" eaLnBrk="0" hangingPunct="0">
              <a:lnSpc>
                <a:spcPct val="85000"/>
              </a:lnSpc>
            </a:pPr>
            <a:r>
              <a:rPr lang="en-US" sz="1200" b="1">
                <a:latin typeface="Calibri" pitchFamily="34" charset="0"/>
              </a:rPr>
              <a:t>Facilities</a:t>
            </a:r>
          </a:p>
        </p:txBody>
      </p:sp>
      <p:sp>
        <p:nvSpPr>
          <p:cNvPr id="20542" name="Text Box 61"/>
          <p:cNvSpPr txBox="1">
            <a:spLocks noChangeArrowheads="1"/>
          </p:cNvSpPr>
          <p:nvPr/>
        </p:nvSpPr>
        <p:spPr bwMode="auto">
          <a:xfrm>
            <a:off x="2860675" y="4060825"/>
            <a:ext cx="1400175" cy="403225"/>
          </a:xfrm>
          <a:prstGeom prst="rect">
            <a:avLst/>
          </a:prstGeom>
          <a:noFill/>
          <a:ln w="9525">
            <a:noFill/>
            <a:miter lim="800000"/>
            <a:headEnd/>
            <a:tailEnd/>
          </a:ln>
        </p:spPr>
        <p:txBody>
          <a:bodyPr>
            <a:spAutoFit/>
          </a:bodyPr>
          <a:lstStyle/>
          <a:p>
            <a:pPr algn="ctr" eaLnBrk="0" hangingPunct="0">
              <a:lnSpc>
                <a:spcPct val="85000"/>
              </a:lnSpc>
            </a:pPr>
            <a:r>
              <a:rPr lang="en-US" sz="1200" b="1">
                <a:latin typeface="Calibri" pitchFamily="34" charset="0"/>
              </a:rPr>
              <a:t>High energy physics facilities</a:t>
            </a:r>
          </a:p>
        </p:txBody>
      </p:sp>
      <p:sp>
        <p:nvSpPr>
          <p:cNvPr id="20543" name="Text Box 62"/>
          <p:cNvSpPr txBox="1">
            <a:spLocks noChangeArrowheads="1"/>
          </p:cNvSpPr>
          <p:nvPr/>
        </p:nvSpPr>
        <p:spPr bwMode="auto">
          <a:xfrm>
            <a:off x="2832100" y="3117850"/>
            <a:ext cx="1400175" cy="403225"/>
          </a:xfrm>
          <a:prstGeom prst="rect">
            <a:avLst/>
          </a:prstGeom>
          <a:noFill/>
          <a:ln w="9525">
            <a:noFill/>
            <a:miter lim="800000"/>
            <a:headEnd/>
            <a:tailEnd/>
          </a:ln>
        </p:spPr>
        <p:txBody>
          <a:bodyPr>
            <a:spAutoFit/>
          </a:bodyPr>
          <a:lstStyle/>
          <a:p>
            <a:pPr algn="ctr" eaLnBrk="0" hangingPunct="0">
              <a:lnSpc>
                <a:spcPct val="85000"/>
              </a:lnSpc>
            </a:pPr>
            <a:r>
              <a:rPr lang="en-US" sz="1200" b="1">
                <a:latin typeface="Calibri" pitchFamily="34" charset="0"/>
              </a:rPr>
              <a:t>Nuclear physics</a:t>
            </a:r>
          </a:p>
          <a:p>
            <a:pPr algn="ctr" eaLnBrk="0" hangingPunct="0">
              <a:lnSpc>
                <a:spcPct val="85000"/>
              </a:lnSpc>
            </a:pPr>
            <a:r>
              <a:rPr lang="en-US" sz="1200" b="1">
                <a:latin typeface="Calibri" pitchFamily="34" charset="0"/>
              </a:rPr>
              <a:t>facilities</a:t>
            </a:r>
          </a:p>
        </p:txBody>
      </p:sp>
      <p:sp>
        <p:nvSpPr>
          <p:cNvPr id="20544" name="Text Box 63"/>
          <p:cNvSpPr txBox="1">
            <a:spLocks noChangeArrowheads="1"/>
          </p:cNvSpPr>
          <p:nvPr/>
        </p:nvSpPr>
        <p:spPr bwMode="auto">
          <a:xfrm>
            <a:off x="3413125" y="2327275"/>
            <a:ext cx="1400175" cy="403225"/>
          </a:xfrm>
          <a:prstGeom prst="rect">
            <a:avLst/>
          </a:prstGeom>
          <a:noFill/>
          <a:ln w="9525">
            <a:noFill/>
            <a:miter lim="800000"/>
            <a:headEnd/>
            <a:tailEnd/>
          </a:ln>
        </p:spPr>
        <p:txBody>
          <a:bodyPr>
            <a:spAutoFit/>
          </a:bodyPr>
          <a:lstStyle/>
          <a:p>
            <a:pPr algn="ctr" eaLnBrk="0" hangingPunct="0">
              <a:lnSpc>
                <a:spcPct val="85000"/>
              </a:lnSpc>
            </a:pPr>
            <a:r>
              <a:rPr lang="en-US" sz="1200" b="1">
                <a:latin typeface="Calibri" pitchFamily="34" charset="0"/>
              </a:rPr>
              <a:t>Bio &amp; Enviro</a:t>
            </a:r>
          </a:p>
          <a:p>
            <a:pPr algn="ctr" eaLnBrk="0" hangingPunct="0">
              <a:lnSpc>
                <a:spcPct val="85000"/>
              </a:lnSpc>
            </a:pPr>
            <a:r>
              <a:rPr lang="en-US" sz="1200" b="1">
                <a:latin typeface="Calibri" pitchFamily="34" charset="0"/>
              </a:rPr>
              <a:t>Facilities</a:t>
            </a:r>
          </a:p>
        </p:txBody>
      </p:sp>
      <p:sp>
        <p:nvSpPr>
          <p:cNvPr id="20545" name="Text Box 64"/>
          <p:cNvSpPr txBox="1">
            <a:spLocks noChangeArrowheads="1"/>
          </p:cNvSpPr>
          <p:nvPr/>
        </p:nvSpPr>
        <p:spPr bwMode="auto">
          <a:xfrm>
            <a:off x="3994150" y="2041525"/>
            <a:ext cx="1400175" cy="247650"/>
          </a:xfrm>
          <a:prstGeom prst="rect">
            <a:avLst/>
          </a:prstGeom>
          <a:noFill/>
          <a:ln w="9525">
            <a:noFill/>
            <a:miter lim="800000"/>
            <a:headEnd/>
            <a:tailEnd/>
          </a:ln>
        </p:spPr>
        <p:txBody>
          <a:bodyPr>
            <a:spAutoFit/>
          </a:bodyPr>
          <a:lstStyle/>
          <a:p>
            <a:pPr algn="ctr" eaLnBrk="0" hangingPunct="0">
              <a:lnSpc>
                <a:spcPct val="85000"/>
              </a:lnSpc>
            </a:pPr>
            <a:r>
              <a:rPr lang="en-US" sz="1200" b="1">
                <a:latin typeface="Calibri" pitchFamily="34" charset="0"/>
              </a:rPr>
              <a:t>FES</a:t>
            </a:r>
          </a:p>
        </p:txBody>
      </p:sp>
      <p:sp>
        <p:nvSpPr>
          <p:cNvPr id="70"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2011</a:t>
            </a:r>
          </a:p>
        </p:txBody>
      </p:sp>
      <p:sp>
        <p:nvSpPr>
          <p:cNvPr id="69"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13</a:t>
            </a:fld>
            <a:endParaRPr lang="en-US"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lnSpc>
                <a:spcPct val="80000"/>
              </a:lnSpc>
            </a:pPr>
            <a:r>
              <a:rPr lang="en-US" smtClean="0">
                <a:latin typeface="Arial" charset="0"/>
                <a:cs typeface="Arial" charset="0"/>
              </a:rPr>
              <a:t>Light Sources</a:t>
            </a:r>
          </a:p>
        </p:txBody>
      </p:sp>
      <p:sp>
        <p:nvSpPr>
          <p:cNvPr id="225"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2011</a:t>
            </a:r>
          </a:p>
        </p:txBody>
      </p:sp>
      <p:sp>
        <p:nvSpPr>
          <p:cNvPr id="224"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14</a:t>
            </a:fld>
            <a:endParaRPr lang="en-US" dirty="0" smtClean="0">
              <a:latin typeface="Arial" charset="0"/>
              <a:cs typeface="Arial" charset="0"/>
            </a:endParaRPr>
          </a:p>
        </p:txBody>
      </p:sp>
      <p:sp>
        <p:nvSpPr>
          <p:cNvPr id="21507" name="Rectangle 401"/>
          <p:cNvSpPr>
            <a:spLocks noChangeArrowheads="1"/>
          </p:cNvSpPr>
          <p:nvPr/>
        </p:nvSpPr>
        <p:spPr bwMode="auto">
          <a:xfrm rot="-5400000">
            <a:off x="-279399" y="3876675"/>
            <a:ext cx="1257300" cy="212725"/>
          </a:xfrm>
          <a:prstGeom prst="rect">
            <a:avLst/>
          </a:prstGeom>
          <a:noFill/>
          <a:ln w="9525">
            <a:noFill/>
            <a:miter lim="800000"/>
            <a:headEnd/>
            <a:tailEnd/>
          </a:ln>
        </p:spPr>
        <p:txBody>
          <a:bodyPr wrap="none" lIns="0" tIns="0" rIns="0" bIns="0">
            <a:spAutoFit/>
          </a:bodyPr>
          <a:lstStyle/>
          <a:p>
            <a:r>
              <a:rPr lang="en-US" sz="1400">
                <a:solidFill>
                  <a:srgbClr val="000000"/>
                </a:solidFill>
                <a:latin typeface="Arial Narrow" pitchFamily="34" charset="0"/>
              </a:rPr>
              <a:t>Numbers of Users</a:t>
            </a:r>
            <a:endParaRPr lang="en-US" sz="1400">
              <a:latin typeface="Arial Narrow" pitchFamily="34" charset="0"/>
            </a:endParaRPr>
          </a:p>
        </p:txBody>
      </p:sp>
      <p:grpSp>
        <p:nvGrpSpPr>
          <p:cNvPr id="2" name="Group 447"/>
          <p:cNvGrpSpPr>
            <a:grpSpLocks/>
          </p:cNvGrpSpPr>
          <p:nvPr/>
        </p:nvGrpSpPr>
        <p:grpSpPr bwMode="auto">
          <a:xfrm>
            <a:off x="8404225" y="3640138"/>
            <a:ext cx="439738" cy="212725"/>
            <a:chOff x="5294" y="2550"/>
            <a:chExt cx="277" cy="134"/>
          </a:xfrm>
        </p:grpSpPr>
        <p:sp>
          <p:nvSpPr>
            <p:cNvPr id="21726" name="Rectangle 403"/>
            <p:cNvSpPr>
              <a:spLocks noChangeArrowheads="1"/>
            </p:cNvSpPr>
            <p:nvPr/>
          </p:nvSpPr>
          <p:spPr bwMode="auto">
            <a:xfrm>
              <a:off x="5294" y="2588"/>
              <a:ext cx="58" cy="58"/>
            </a:xfrm>
            <a:prstGeom prst="rect">
              <a:avLst/>
            </a:prstGeom>
            <a:solidFill>
              <a:srgbClr val="FF0000"/>
            </a:solidFill>
            <a:ln w="9525">
              <a:solidFill>
                <a:srgbClr val="000000"/>
              </a:solidFill>
              <a:miter lim="800000"/>
              <a:headEnd/>
              <a:tailEnd/>
            </a:ln>
          </p:spPr>
          <p:txBody>
            <a:bodyPr/>
            <a:lstStyle/>
            <a:p>
              <a:endParaRPr lang="en-US"/>
            </a:p>
          </p:txBody>
        </p:sp>
        <p:sp>
          <p:nvSpPr>
            <p:cNvPr id="21727" name="Rectangle 404"/>
            <p:cNvSpPr>
              <a:spLocks noChangeArrowheads="1"/>
            </p:cNvSpPr>
            <p:nvPr/>
          </p:nvSpPr>
          <p:spPr bwMode="auto">
            <a:xfrm>
              <a:off x="5383" y="2550"/>
              <a:ext cx="188"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Arial Narrow" pitchFamily="34" charset="0"/>
                </a:rPr>
                <a:t>APS</a:t>
              </a:r>
              <a:endParaRPr lang="en-US" sz="1400">
                <a:latin typeface="Arial Narrow" pitchFamily="34" charset="0"/>
              </a:endParaRPr>
            </a:p>
          </p:txBody>
        </p:sp>
      </p:grpSp>
      <p:grpSp>
        <p:nvGrpSpPr>
          <p:cNvPr id="3" name="Group 450"/>
          <p:cNvGrpSpPr>
            <a:grpSpLocks/>
          </p:cNvGrpSpPr>
          <p:nvPr/>
        </p:nvGrpSpPr>
        <p:grpSpPr bwMode="auto">
          <a:xfrm>
            <a:off x="8404225" y="3852863"/>
            <a:ext cx="431800" cy="212725"/>
            <a:chOff x="5294" y="2695"/>
            <a:chExt cx="272" cy="134"/>
          </a:xfrm>
        </p:grpSpPr>
        <p:sp>
          <p:nvSpPr>
            <p:cNvPr id="21724" name="Rectangle 405"/>
            <p:cNvSpPr>
              <a:spLocks noChangeArrowheads="1"/>
            </p:cNvSpPr>
            <p:nvPr/>
          </p:nvSpPr>
          <p:spPr bwMode="auto">
            <a:xfrm>
              <a:off x="5294" y="2733"/>
              <a:ext cx="58" cy="58"/>
            </a:xfrm>
            <a:prstGeom prst="rect">
              <a:avLst/>
            </a:prstGeom>
            <a:solidFill>
              <a:srgbClr val="FFFF00"/>
            </a:solidFill>
            <a:ln w="9525">
              <a:solidFill>
                <a:srgbClr val="000000"/>
              </a:solidFill>
              <a:miter lim="800000"/>
              <a:headEnd/>
              <a:tailEnd/>
            </a:ln>
          </p:spPr>
          <p:txBody>
            <a:bodyPr/>
            <a:lstStyle/>
            <a:p>
              <a:endParaRPr lang="en-US"/>
            </a:p>
          </p:txBody>
        </p:sp>
        <p:sp>
          <p:nvSpPr>
            <p:cNvPr id="21725" name="Rectangle 406"/>
            <p:cNvSpPr>
              <a:spLocks noChangeArrowheads="1"/>
            </p:cNvSpPr>
            <p:nvPr/>
          </p:nvSpPr>
          <p:spPr bwMode="auto">
            <a:xfrm>
              <a:off x="5383" y="2695"/>
              <a:ext cx="183"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Arial Narrow" pitchFamily="34" charset="0"/>
                </a:rPr>
                <a:t>ALS</a:t>
              </a:r>
              <a:endParaRPr lang="en-US" sz="1400">
                <a:latin typeface="Arial Narrow" pitchFamily="34" charset="0"/>
              </a:endParaRPr>
            </a:p>
          </p:txBody>
        </p:sp>
      </p:grpSp>
      <p:grpSp>
        <p:nvGrpSpPr>
          <p:cNvPr id="4" name="Group 449"/>
          <p:cNvGrpSpPr>
            <a:grpSpLocks/>
          </p:cNvGrpSpPr>
          <p:nvPr/>
        </p:nvGrpSpPr>
        <p:grpSpPr bwMode="auto">
          <a:xfrm>
            <a:off x="8404225" y="4065588"/>
            <a:ext cx="528638" cy="212725"/>
            <a:chOff x="5294" y="2816"/>
            <a:chExt cx="333" cy="134"/>
          </a:xfrm>
        </p:grpSpPr>
        <p:sp>
          <p:nvSpPr>
            <p:cNvPr id="21722" name="Rectangle 407"/>
            <p:cNvSpPr>
              <a:spLocks noChangeArrowheads="1"/>
            </p:cNvSpPr>
            <p:nvPr/>
          </p:nvSpPr>
          <p:spPr bwMode="auto">
            <a:xfrm>
              <a:off x="5294" y="2854"/>
              <a:ext cx="58" cy="58"/>
            </a:xfrm>
            <a:prstGeom prst="rect">
              <a:avLst/>
            </a:prstGeom>
            <a:solidFill>
              <a:srgbClr val="008000"/>
            </a:solidFill>
            <a:ln w="9525">
              <a:solidFill>
                <a:srgbClr val="000000"/>
              </a:solidFill>
              <a:miter lim="800000"/>
              <a:headEnd/>
              <a:tailEnd/>
            </a:ln>
          </p:spPr>
          <p:txBody>
            <a:bodyPr/>
            <a:lstStyle/>
            <a:p>
              <a:endParaRPr lang="en-US"/>
            </a:p>
          </p:txBody>
        </p:sp>
        <p:sp>
          <p:nvSpPr>
            <p:cNvPr id="21723" name="Rectangle 408"/>
            <p:cNvSpPr>
              <a:spLocks noChangeArrowheads="1"/>
            </p:cNvSpPr>
            <p:nvPr/>
          </p:nvSpPr>
          <p:spPr bwMode="auto">
            <a:xfrm>
              <a:off x="5383" y="2816"/>
              <a:ext cx="244"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Arial Narrow" pitchFamily="34" charset="0"/>
                </a:rPr>
                <a:t>SSRL</a:t>
              </a:r>
              <a:endParaRPr lang="en-US" sz="1400">
                <a:latin typeface="Arial Narrow" pitchFamily="34" charset="0"/>
              </a:endParaRPr>
            </a:p>
          </p:txBody>
        </p:sp>
      </p:grpSp>
      <p:grpSp>
        <p:nvGrpSpPr>
          <p:cNvPr id="5" name="Group 448"/>
          <p:cNvGrpSpPr>
            <a:grpSpLocks/>
          </p:cNvGrpSpPr>
          <p:nvPr/>
        </p:nvGrpSpPr>
        <p:grpSpPr bwMode="auto">
          <a:xfrm>
            <a:off x="8404225" y="4279900"/>
            <a:ext cx="528638" cy="212725"/>
            <a:chOff x="5294" y="2937"/>
            <a:chExt cx="333" cy="134"/>
          </a:xfrm>
        </p:grpSpPr>
        <p:sp>
          <p:nvSpPr>
            <p:cNvPr id="21720" name="Rectangle 409"/>
            <p:cNvSpPr>
              <a:spLocks noChangeArrowheads="1"/>
            </p:cNvSpPr>
            <p:nvPr/>
          </p:nvSpPr>
          <p:spPr bwMode="auto">
            <a:xfrm>
              <a:off x="5294" y="2975"/>
              <a:ext cx="58" cy="58"/>
            </a:xfrm>
            <a:prstGeom prst="rect">
              <a:avLst/>
            </a:prstGeom>
            <a:solidFill>
              <a:srgbClr val="3366FF"/>
            </a:solidFill>
            <a:ln w="9525">
              <a:solidFill>
                <a:srgbClr val="000000"/>
              </a:solidFill>
              <a:miter lim="800000"/>
              <a:headEnd/>
              <a:tailEnd/>
            </a:ln>
          </p:spPr>
          <p:txBody>
            <a:bodyPr/>
            <a:lstStyle/>
            <a:p>
              <a:endParaRPr lang="en-US"/>
            </a:p>
          </p:txBody>
        </p:sp>
        <p:sp>
          <p:nvSpPr>
            <p:cNvPr id="21721" name="Rectangle 410"/>
            <p:cNvSpPr>
              <a:spLocks noChangeArrowheads="1"/>
            </p:cNvSpPr>
            <p:nvPr/>
          </p:nvSpPr>
          <p:spPr bwMode="auto">
            <a:xfrm>
              <a:off x="5383" y="2937"/>
              <a:ext cx="244"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Arial Narrow" pitchFamily="34" charset="0"/>
                </a:rPr>
                <a:t>NSLS</a:t>
              </a:r>
              <a:endParaRPr lang="en-US" sz="1400">
                <a:latin typeface="Arial Narrow" pitchFamily="34" charset="0"/>
              </a:endParaRPr>
            </a:p>
          </p:txBody>
        </p:sp>
      </p:grpSp>
      <p:grpSp>
        <p:nvGrpSpPr>
          <p:cNvPr id="6" name="Group 423"/>
          <p:cNvGrpSpPr>
            <a:grpSpLocks/>
          </p:cNvGrpSpPr>
          <p:nvPr/>
        </p:nvGrpSpPr>
        <p:grpSpPr bwMode="auto">
          <a:xfrm>
            <a:off x="493713" y="2335213"/>
            <a:ext cx="7689850" cy="4022725"/>
            <a:chOff x="365" y="1694"/>
            <a:chExt cx="4844" cy="2534"/>
          </a:xfrm>
        </p:grpSpPr>
        <p:sp>
          <p:nvSpPr>
            <p:cNvPr id="21533" name="Rectangle 216"/>
            <p:cNvSpPr>
              <a:spLocks noChangeArrowheads="1"/>
            </p:cNvSpPr>
            <p:nvPr/>
          </p:nvSpPr>
          <p:spPr bwMode="auto">
            <a:xfrm>
              <a:off x="692" y="1753"/>
              <a:ext cx="4517" cy="2186"/>
            </a:xfrm>
            <a:prstGeom prst="rect">
              <a:avLst/>
            </a:prstGeom>
            <a:noFill/>
            <a:ln w="9525">
              <a:noFill/>
              <a:miter lim="800000"/>
              <a:headEnd/>
              <a:tailEnd/>
            </a:ln>
          </p:spPr>
          <p:txBody>
            <a:bodyPr/>
            <a:lstStyle/>
            <a:p>
              <a:endParaRPr lang="en-US"/>
            </a:p>
          </p:txBody>
        </p:sp>
        <p:sp>
          <p:nvSpPr>
            <p:cNvPr id="21534" name="Line 217"/>
            <p:cNvSpPr>
              <a:spLocks noChangeShapeType="1"/>
            </p:cNvSpPr>
            <p:nvPr/>
          </p:nvSpPr>
          <p:spPr bwMode="auto">
            <a:xfrm>
              <a:off x="692" y="3722"/>
              <a:ext cx="4517" cy="0"/>
            </a:xfrm>
            <a:prstGeom prst="line">
              <a:avLst/>
            </a:prstGeom>
            <a:noFill/>
            <a:ln w="0">
              <a:solidFill>
                <a:srgbClr val="000000"/>
              </a:solidFill>
              <a:round/>
              <a:headEnd/>
              <a:tailEnd/>
            </a:ln>
          </p:spPr>
          <p:txBody>
            <a:bodyPr/>
            <a:lstStyle/>
            <a:p>
              <a:endParaRPr lang="en-US"/>
            </a:p>
          </p:txBody>
        </p:sp>
        <p:sp>
          <p:nvSpPr>
            <p:cNvPr id="21535" name="Line 218"/>
            <p:cNvSpPr>
              <a:spLocks noChangeShapeType="1"/>
            </p:cNvSpPr>
            <p:nvPr/>
          </p:nvSpPr>
          <p:spPr bwMode="auto">
            <a:xfrm>
              <a:off x="692" y="3501"/>
              <a:ext cx="4517" cy="0"/>
            </a:xfrm>
            <a:prstGeom prst="line">
              <a:avLst/>
            </a:prstGeom>
            <a:noFill/>
            <a:ln w="0">
              <a:solidFill>
                <a:srgbClr val="000000"/>
              </a:solidFill>
              <a:round/>
              <a:headEnd/>
              <a:tailEnd/>
            </a:ln>
          </p:spPr>
          <p:txBody>
            <a:bodyPr/>
            <a:lstStyle/>
            <a:p>
              <a:endParaRPr lang="en-US"/>
            </a:p>
          </p:txBody>
        </p:sp>
        <p:sp>
          <p:nvSpPr>
            <p:cNvPr id="21536" name="Line 219"/>
            <p:cNvSpPr>
              <a:spLocks noChangeShapeType="1"/>
            </p:cNvSpPr>
            <p:nvPr/>
          </p:nvSpPr>
          <p:spPr bwMode="auto">
            <a:xfrm>
              <a:off x="692" y="3283"/>
              <a:ext cx="4517" cy="0"/>
            </a:xfrm>
            <a:prstGeom prst="line">
              <a:avLst/>
            </a:prstGeom>
            <a:noFill/>
            <a:ln w="0">
              <a:solidFill>
                <a:srgbClr val="000000"/>
              </a:solidFill>
              <a:round/>
              <a:headEnd/>
              <a:tailEnd/>
            </a:ln>
          </p:spPr>
          <p:txBody>
            <a:bodyPr/>
            <a:lstStyle/>
            <a:p>
              <a:endParaRPr lang="en-US"/>
            </a:p>
          </p:txBody>
        </p:sp>
        <p:sp>
          <p:nvSpPr>
            <p:cNvPr id="21537" name="Line 220"/>
            <p:cNvSpPr>
              <a:spLocks noChangeShapeType="1"/>
            </p:cNvSpPr>
            <p:nvPr/>
          </p:nvSpPr>
          <p:spPr bwMode="auto">
            <a:xfrm>
              <a:off x="692" y="3066"/>
              <a:ext cx="4517" cy="0"/>
            </a:xfrm>
            <a:prstGeom prst="line">
              <a:avLst/>
            </a:prstGeom>
            <a:noFill/>
            <a:ln w="0">
              <a:solidFill>
                <a:srgbClr val="000000"/>
              </a:solidFill>
              <a:round/>
              <a:headEnd/>
              <a:tailEnd/>
            </a:ln>
          </p:spPr>
          <p:txBody>
            <a:bodyPr/>
            <a:lstStyle/>
            <a:p>
              <a:endParaRPr lang="en-US"/>
            </a:p>
          </p:txBody>
        </p:sp>
        <p:sp>
          <p:nvSpPr>
            <p:cNvPr id="21538" name="Line 221"/>
            <p:cNvSpPr>
              <a:spLocks noChangeShapeType="1"/>
            </p:cNvSpPr>
            <p:nvPr/>
          </p:nvSpPr>
          <p:spPr bwMode="auto">
            <a:xfrm>
              <a:off x="692" y="2848"/>
              <a:ext cx="4517" cy="0"/>
            </a:xfrm>
            <a:prstGeom prst="line">
              <a:avLst/>
            </a:prstGeom>
            <a:noFill/>
            <a:ln w="0">
              <a:solidFill>
                <a:srgbClr val="000000"/>
              </a:solidFill>
              <a:round/>
              <a:headEnd/>
              <a:tailEnd/>
            </a:ln>
          </p:spPr>
          <p:txBody>
            <a:bodyPr/>
            <a:lstStyle/>
            <a:p>
              <a:endParaRPr lang="en-US"/>
            </a:p>
          </p:txBody>
        </p:sp>
        <p:sp>
          <p:nvSpPr>
            <p:cNvPr id="21539" name="Line 222"/>
            <p:cNvSpPr>
              <a:spLocks noChangeShapeType="1"/>
            </p:cNvSpPr>
            <p:nvPr/>
          </p:nvSpPr>
          <p:spPr bwMode="auto">
            <a:xfrm>
              <a:off x="692" y="2627"/>
              <a:ext cx="4517" cy="0"/>
            </a:xfrm>
            <a:prstGeom prst="line">
              <a:avLst/>
            </a:prstGeom>
            <a:noFill/>
            <a:ln w="0">
              <a:solidFill>
                <a:srgbClr val="000000"/>
              </a:solidFill>
              <a:round/>
              <a:headEnd/>
              <a:tailEnd/>
            </a:ln>
          </p:spPr>
          <p:txBody>
            <a:bodyPr/>
            <a:lstStyle/>
            <a:p>
              <a:endParaRPr lang="en-US"/>
            </a:p>
          </p:txBody>
        </p:sp>
        <p:sp>
          <p:nvSpPr>
            <p:cNvPr id="21540" name="Line 223"/>
            <p:cNvSpPr>
              <a:spLocks noChangeShapeType="1"/>
            </p:cNvSpPr>
            <p:nvPr/>
          </p:nvSpPr>
          <p:spPr bwMode="auto">
            <a:xfrm>
              <a:off x="692" y="2409"/>
              <a:ext cx="4517" cy="0"/>
            </a:xfrm>
            <a:prstGeom prst="line">
              <a:avLst/>
            </a:prstGeom>
            <a:noFill/>
            <a:ln w="0">
              <a:solidFill>
                <a:srgbClr val="000000"/>
              </a:solidFill>
              <a:round/>
              <a:headEnd/>
              <a:tailEnd/>
            </a:ln>
          </p:spPr>
          <p:txBody>
            <a:bodyPr/>
            <a:lstStyle/>
            <a:p>
              <a:endParaRPr lang="en-US"/>
            </a:p>
          </p:txBody>
        </p:sp>
        <p:sp>
          <p:nvSpPr>
            <p:cNvPr id="21541" name="Line 224"/>
            <p:cNvSpPr>
              <a:spLocks noChangeShapeType="1"/>
            </p:cNvSpPr>
            <p:nvPr/>
          </p:nvSpPr>
          <p:spPr bwMode="auto">
            <a:xfrm>
              <a:off x="692" y="2192"/>
              <a:ext cx="4517" cy="0"/>
            </a:xfrm>
            <a:prstGeom prst="line">
              <a:avLst/>
            </a:prstGeom>
            <a:noFill/>
            <a:ln w="0">
              <a:solidFill>
                <a:srgbClr val="000000"/>
              </a:solidFill>
              <a:round/>
              <a:headEnd/>
              <a:tailEnd/>
            </a:ln>
          </p:spPr>
          <p:txBody>
            <a:bodyPr/>
            <a:lstStyle/>
            <a:p>
              <a:endParaRPr lang="en-US"/>
            </a:p>
          </p:txBody>
        </p:sp>
        <p:sp>
          <p:nvSpPr>
            <p:cNvPr id="21542" name="Line 225"/>
            <p:cNvSpPr>
              <a:spLocks noChangeShapeType="1"/>
            </p:cNvSpPr>
            <p:nvPr/>
          </p:nvSpPr>
          <p:spPr bwMode="auto">
            <a:xfrm>
              <a:off x="692" y="1971"/>
              <a:ext cx="4517" cy="0"/>
            </a:xfrm>
            <a:prstGeom prst="line">
              <a:avLst/>
            </a:prstGeom>
            <a:noFill/>
            <a:ln w="0">
              <a:solidFill>
                <a:srgbClr val="000000"/>
              </a:solidFill>
              <a:round/>
              <a:headEnd/>
              <a:tailEnd/>
            </a:ln>
          </p:spPr>
          <p:txBody>
            <a:bodyPr/>
            <a:lstStyle/>
            <a:p>
              <a:endParaRPr lang="en-US"/>
            </a:p>
          </p:txBody>
        </p:sp>
        <p:sp>
          <p:nvSpPr>
            <p:cNvPr id="21543" name="Line 226"/>
            <p:cNvSpPr>
              <a:spLocks noChangeShapeType="1"/>
            </p:cNvSpPr>
            <p:nvPr/>
          </p:nvSpPr>
          <p:spPr bwMode="auto">
            <a:xfrm>
              <a:off x="692" y="1753"/>
              <a:ext cx="4517" cy="0"/>
            </a:xfrm>
            <a:prstGeom prst="line">
              <a:avLst/>
            </a:prstGeom>
            <a:noFill/>
            <a:ln w="0">
              <a:solidFill>
                <a:srgbClr val="000000"/>
              </a:solidFill>
              <a:round/>
              <a:headEnd/>
              <a:tailEnd/>
            </a:ln>
          </p:spPr>
          <p:txBody>
            <a:bodyPr/>
            <a:lstStyle/>
            <a:p>
              <a:endParaRPr lang="en-US"/>
            </a:p>
          </p:txBody>
        </p:sp>
        <p:sp>
          <p:nvSpPr>
            <p:cNvPr id="21544" name="Rectangle 227"/>
            <p:cNvSpPr>
              <a:spLocks noChangeArrowheads="1"/>
            </p:cNvSpPr>
            <p:nvPr/>
          </p:nvSpPr>
          <p:spPr bwMode="auto">
            <a:xfrm>
              <a:off x="692" y="1753"/>
              <a:ext cx="4517" cy="2186"/>
            </a:xfrm>
            <a:prstGeom prst="rect">
              <a:avLst/>
            </a:prstGeom>
            <a:noFill/>
            <a:ln w="9525">
              <a:solidFill>
                <a:srgbClr val="FFFFFF"/>
              </a:solidFill>
              <a:miter lim="800000"/>
              <a:headEnd/>
              <a:tailEnd/>
            </a:ln>
          </p:spPr>
          <p:txBody>
            <a:bodyPr/>
            <a:lstStyle/>
            <a:p>
              <a:endParaRPr lang="en-US"/>
            </a:p>
          </p:txBody>
        </p:sp>
        <p:sp>
          <p:nvSpPr>
            <p:cNvPr id="21545" name="Rectangle 228"/>
            <p:cNvSpPr>
              <a:spLocks noChangeArrowheads="1"/>
            </p:cNvSpPr>
            <p:nvPr/>
          </p:nvSpPr>
          <p:spPr bwMode="auto">
            <a:xfrm>
              <a:off x="734" y="3921"/>
              <a:ext cx="66" cy="18"/>
            </a:xfrm>
            <a:prstGeom prst="rect">
              <a:avLst/>
            </a:prstGeom>
            <a:solidFill>
              <a:srgbClr val="3366FF"/>
            </a:solidFill>
            <a:ln w="9525">
              <a:solidFill>
                <a:srgbClr val="000000"/>
              </a:solidFill>
              <a:miter lim="800000"/>
              <a:headEnd/>
              <a:tailEnd/>
            </a:ln>
          </p:spPr>
          <p:txBody>
            <a:bodyPr/>
            <a:lstStyle/>
            <a:p>
              <a:endParaRPr lang="en-US"/>
            </a:p>
          </p:txBody>
        </p:sp>
        <p:sp>
          <p:nvSpPr>
            <p:cNvPr id="21546" name="Rectangle 229"/>
            <p:cNvSpPr>
              <a:spLocks noChangeArrowheads="1"/>
            </p:cNvSpPr>
            <p:nvPr/>
          </p:nvSpPr>
          <p:spPr bwMode="auto">
            <a:xfrm>
              <a:off x="890" y="3912"/>
              <a:ext cx="66" cy="27"/>
            </a:xfrm>
            <a:prstGeom prst="rect">
              <a:avLst/>
            </a:prstGeom>
            <a:solidFill>
              <a:srgbClr val="3366FF"/>
            </a:solidFill>
            <a:ln w="9525">
              <a:solidFill>
                <a:srgbClr val="000000"/>
              </a:solidFill>
              <a:miter lim="800000"/>
              <a:headEnd/>
              <a:tailEnd/>
            </a:ln>
          </p:spPr>
          <p:txBody>
            <a:bodyPr/>
            <a:lstStyle/>
            <a:p>
              <a:endParaRPr lang="en-US"/>
            </a:p>
          </p:txBody>
        </p:sp>
        <p:sp>
          <p:nvSpPr>
            <p:cNvPr id="21547" name="Rectangle 230"/>
            <p:cNvSpPr>
              <a:spLocks noChangeArrowheads="1"/>
            </p:cNvSpPr>
            <p:nvPr/>
          </p:nvSpPr>
          <p:spPr bwMode="auto">
            <a:xfrm>
              <a:off x="1046" y="3893"/>
              <a:ext cx="66" cy="46"/>
            </a:xfrm>
            <a:prstGeom prst="rect">
              <a:avLst/>
            </a:prstGeom>
            <a:solidFill>
              <a:srgbClr val="3366FF"/>
            </a:solidFill>
            <a:ln w="9525">
              <a:solidFill>
                <a:srgbClr val="000000"/>
              </a:solidFill>
              <a:miter lim="800000"/>
              <a:headEnd/>
              <a:tailEnd/>
            </a:ln>
          </p:spPr>
          <p:txBody>
            <a:bodyPr/>
            <a:lstStyle/>
            <a:p>
              <a:endParaRPr lang="en-US"/>
            </a:p>
          </p:txBody>
        </p:sp>
        <p:sp>
          <p:nvSpPr>
            <p:cNvPr id="21548" name="Rectangle 231"/>
            <p:cNvSpPr>
              <a:spLocks noChangeArrowheads="1"/>
            </p:cNvSpPr>
            <p:nvPr/>
          </p:nvSpPr>
          <p:spPr bwMode="auto">
            <a:xfrm>
              <a:off x="1202" y="3878"/>
              <a:ext cx="65" cy="61"/>
            </a:xfrm>
            <a:prstGeom prst="rect">
              <a:avLst/>
            </a:prstGeom>
            <a:solidFill>
              <a:srgbClr val="3366FF"/>
            </a:solidFill>
            <a:ln w="9525">
              <a:solidFill>
                <a:srgbClr val="000000"/>
              </a:solidFill>
              <a:miter lim="800000"/>
              <a:headEnd/>
              <a:tailEnd/>
            </a:ln>
          </p:spPr>
          <p:txBody>
            <a:bodyPr/>
            <a:lstStyle/>
            <a:p>
              <a:endParaRPr lang="en-US"/>
            </a:p>
          </p:txBody>
        </p:sp>
        <p:sp>
          <p:nvSpPr>
            <p:cNvPr id="21549" name="Rectangle 232"/>
            <p:cNvSpPr>
              <a:spLocks noChangeArrowheads="1"/>
            </p:cNvSpPr>
            <p:nvPr/>
          </p:nvSpPr>
          <p:spPr bwMode="auto">
            <a:xfrm>
              <a:off x="1357" y="3829"/>
              <a:ext cx="67" cy="110"/>
            </a:xfrm>
            <a:prstGeom prst="rect">
              <a:avLst/>
            </a:prstGeom>
            <a:solidFill>
              <a:srgbClr val="3366FF"/>
            </a:solidFill>
            <a:ln w="9525">
              <a:solidFill>
                <a:srgbClr val="000000"/>
              </a:solidFill>
              <a:miter lim="800000"/>
              <a:headEnd/>
              <a:tailEnd/>
            </a:ln>
          </p:spPr>
          <p:txBody>
            <a:bodyPr/>
            <a:lstStyle/>
            <a:p>
              <a:endParaRPr lang="en-US"/>
            </a:p>
          </p:txBody>
        </p:sp>
        <p:sp>
          <p:nvSpPr>
            <p:cNvPr id="21550" name="Rectangle 233"/>
            <p:cNvSpPr>
              <a:spLocks noChangeArrowheads="1"/>
            </p:cNvSpPr>
            <p:nvPr/>
          </p:nvSpPr>
          <p:spPr bwMode="auto">
            <a:xfrm>
              <a:off x="1514" y="3792"/>
              <a:ext cx="66" cy="147"/>
            </a:xfrm>
            <a:prstGeom prst="rect">
              <a:avLst/>
            </a:prstGeom>
            <a:solidFill>
              <a:srgbClr val="3366FF"/>
            </a:solidFill>
            <a:ln w="9525">
              <a:solidFill>
                <a:srgbClr val="000000"/>
              </a:solidFill>
              <a:miter lim="800000"/>
              <a:headEnd/>
              <a:tailEnd/>
            </a:ln>
          </p:spPr>
          <p:txBody>
            <a:bodyPr/>
            <a:lstStyle/>
            <a:p>
              <a:endParaRPr lang="en-US"/>
            </a:p>
          </p:txBody>
        </p:sp>
        <p:sp>
          <p:nvSpPr>
            <p:cNvPr id="21551" name="Rectangle 234"/>
            <p:cNvSpPr>
              <a:spLocks noChangeArrowheads="1"/>
            </p:cNvSpPr>
            <p:nvPr/>
          </p:nvSpPr>
          <p:spPr bwMode="auto">
            <a:xfrm>
              <a:off x="1670" y="3758"/>
              <a:ext cx="66" cy="181"/>
            </a:xfrm>
            <a:prstGeom prst="rect">
              <a:avLst/>
            </a:prstGeom>
            <a:solidFill>
              <a:srgbClr val="3366FF"/>
            </a:solidFill>
            <a:ln w="9525">
              <a:solidFill>
                <a:srgbClr val="000000"/>
              </a:solidFill>
              <a:miter lim="800000"/>
              <a:headEnd/>
              <a:tailEnd/>
            </a:ln>
          </p:spPr>
          <p:txBody>
            <a:bodyPr/>
            <a:lstStyle/>
            <a:p>
              <a:endParaRPr lang="en-US"/>
            </a:p>
          </p:txBody>
        </p:sp>
        <p:sp>
          <p:nvSpPr>
            <p:cNvPr id="21552" name="Rectangle 235"/>
            <p:cNvSpPr>
              <a:spLocks noChangeArrowheads="1"/>
            </p:cNvSpPr>
            <p:nvPr/>
          </p:nvSpPr>
          <p:spPr bwMode="auto">
            <a:xfrm>
              <a:off x="1826" y="3673"/>
              <a:ext cx="66" cy="266"/>
            </a:xfrm>
            <a:prstGeom prst="rect">
              <a:avLst/>
            </a:prstGeom>
            <a:solidFill>
              <a:srgbClr val="3366FF"/>
            </a:solidFill>
            <a:ln w="9525">
              <a:solidFill>
                <a:srgbClr val="000000"/>
              </a:solidFill>
              <a:miter lim="800000"/>
              <a:headEnd/>
              <a:tailEnd/>
            </a:ln>
          </p:spPr>
          <p:txBody>
            <a:bodyPr/>
            <a:lstStyle/>
            <a:p>
              <a:endParaRPr lang="en-US"/>
            </a:p>
          </p:txBody>
        </p:sp>
        <p:sp>
          <p:nvSpPr>
            <p:cNvPr id="21553" name="Rectangle 236"/>
            <p:cNvSpPr>
              <a:spLocks noChangeArrowheads="1"/>
            </p:cNvSpPr>
            <p:nvPr/>
          </p:nvSpPr>
          <p:spPr bwMode="auto">
            <a:xfrm>
              <a:off x="1981" y="3599"/>
              <a:ext cx="66" cy="340"/>
            </a:xfrm>
            <a:prstGeom prst="rect">
              <a:avLst/>
            </a:prstGeom>
            <a:solidFill>
              <a:srgbClr val="3366FF"/>
            </a:solidFill>
            <a:ln w="9525">
              <a:solidFill>
                <a:srgbClr val="000000"/>
              </a:solidFill>
              <a:miter lim="800000"/>
              <a:headEnd/>
              <a:tailEnd/>
            </a:ln>
          </p:spPr>
          <p:txBody>
            <a:bodyPr/>
            <a:lstStyle/>
            <a:p>
              <a:endParaRPr lang="en-US"/>
            </a:p>
          </p:txBody>
        </p:sp>
        <p:sp>
          <p:nvSpPr>
            <p:cNvPr id="21554" name="Rectangle 237"/>
            <p:cNvSpPr>
              <a:spLocks noChangeArrowheads="1"/>
            </p:cNvSpPr>
            <p:nvPr/>
          </p:nvSpPr>
          <p:spPr bwMode="auto">
            <a:xfrm>
              <a:off x="2137" y="3562"/>
              <a:ext cx="67" cy="377"/>
            </a:xfrm>
            <a:prstGeom prst="rect">
              <a:avLst/>
            </a:prstGeom>
            <a:solidFill>
              <a:srgbClr val="3366FF"/>
            </a:solidFill>
            <a:ln w="9525">
              <a:solidFill>
                <a:srgbClr val="000000"/>
              </a:solidFill>
              <a:miter lim="800000"/>
              <a:headEnd/>
              <a:tailEnd/>
            </a:ln>
          </p:spPr>
          <p:txBody>
            <a:bodyPr/>
            <a:lstStyle/>
            <a:p>
              <a:endParaRPr lang="en-US"/>
            </a:p>
          </p:txBody>
        </p:sp>
        <p:sp>
          <p:nvSpPr>
            <p:cNvPr id="21555" name="Rectangle 238"/>
            <p:cNvSpPr>
              <a:spLocks noChangeArrowheads="1"/>
            </p:cNvSpPr>
            <p:nvPr/>
          </p:nvSpPr>
          <p:spPr bwMode="auto">
            <a:xfrm>
              <a:off x="2294" y="3525"/>
              <a:ext cx="66" cy="414"/>
            </a:xfrm>
            <a:prstGeom prst="rect">
              <a:avLst/>
            </a:prstGeom>
            <a:solidFill>
              <a:srgbClr val="3366FF"/>
            </a:solidFill>
            <a:ln w="9525">
              <a:solidFill>
                <a:srgbClr val="000000"/>
              </a:solidFill>
              <a:miter lim="800000"/>
              <a:headEnd/>
              <a:tailEnd/>
            </a:ln>
          </p:spPr>
          <p:txBody>
            <a:bodyPr/>
            <a:lstStyle/>
            <a:p>
              <a:endParaRPr lang="en-US"/>
            </a:p>
          </p:txBody>
        </p:sp>
        <p:sp>
          <p:nvSpPr>
            <p:cNvPr id="21556" name="Rectangle 239"/>
            <p:cNvSpPr>
              <a:spLocks noChangeArrowheads="1"/>
            </p:cNvSpPr>
            <p:nvPr/>
          </p:nvSpPr>
          <p:spPr bwMode="auto">
            <a:xfrm>
              <a:off x="2450" y="3461"/>
              <a:ext cx="66" cy="478"/>
            </a:xfrm>
            <a:prstGeom prst="rect">
              <a:avLst/>
            </a:prstGeom>
            <a:solidFill>
              <a:srgbClr val="3366FF"/>
            </a:solidFill>
            <a:ln w="9525">
              <a:solidFill>
                <a:srgbClr val="000000"/>
              </a:solidFill>
              <a:miter lim="800000"/>
              <a:headEnd/>
              <a:tailEnd/>
            </a:ln>
          </p:spPr>
          <p:txBody>
            <a:bodyPr/>
            <a:lstStyle/>
            <a:p>
              <a:endParaRPr lang="en-US"/>
            </a:p>
          </p:txBody>
        </p:sp>
        <p:sp>
          <p:nvSpPr>
            <p:cNvPr id="21557" name="Rectangle 240"/>
            <p:cNvSpPr>
              <a:spLocks noChangeArrowheads="1"/>
            </p:cNvSpPr>
            <p:nvPr/>
          </p:nvSpPr>
          <p:spPr bwMode="auto">
            <a:xfrm>
              <a:off x="2606" y="3452"/>
              <a:ext cx="65" cy="487"/>
            </a:xfrm>
            <a:prstGeom prst="rect">
              <a:avLst/>
            </a:prstGeom>
            <a:solidFill>
              <a:srgbClr val="3366FF"/>
            </a:solidFill>
            <a:ln w="9525">
              <a:solidFill>
                <a:srgbClr val="000000"/>
              </a:solidFill>
              <a:miter lim="800000"/>
              <a:headEnd/>
              <a:tailEnd/>
            </a:ln>
          </p:spPr>
          <p:txBody>
            <a:bodyPr/>
            <a:lstStyle/>
            <a:p>
              <a:endParaRPr lang="en-US"/>
            </a:p>
          </p:txBody>
        </p:sp>
        <p:sp>
          <p:nvSpPr>
            <p:cNvPr id="21558" name="Rectangle 241"/>
            <p:cNvSpPr>
              <a:spLocks noChangeArrowheads="1"/>
            </p:cNvSpPr>
            <p:nvPr/>
          </p:nvSpPr>
          <p:spPr bwMode="auto">
            <a:xfrm>
              <a:off x="2761" y="3458"/>
              <a:ext cx="67" cy="481"/>
            </a:xfrm>
            <a:prstGeom prst="rect">
              <a:avLst/>
            </a:prstGeom>
            <a:solidFill>
              <a:srgbClr val="3366FF"/>
            </a:solidFill>
            <a:ln w="9525">
              <a:solidFill>
                <a:srgbClr val="000000"/>
              </a:solidFill>
              <a:miter lim="800000"/>
              <a:headEnd/>
              <a:tailEnd/>
            </a:ln>
          </p:spPr>
          <p:txBody>
            <a:bodyPr/>
            <a:lstStyle/>
            <a:p>
              <a:endParaRPr lang="en-US"/>
            </a:p>
          </p:txBody>
        </p:sp>
        <p:sp>
          <p:nvSpPr>
            <p:cNvPr id="21559" name="Rectangle 242"/>
            <p:cNvSpPr>
              <a:spLocks noChangeArrowheads="1"/>
            </p:cNvSpPr>
            <p:nvPr/>
          </p:nvSpPr>
          <p:spPr bwMode="auto">
            <a:xfrm>
              <a:off x="2918" y="3446"/>
              <a:ext cx="59" cy="493"/>
            </a:xfrm>
            <a:prstGeom prst="rect">
              <a:avLst/>
            </a:prstGeom>
            <a:solidFill>
              <a:srgbClr val="3366FF"/>
            </a:solidFill>
            <a:ln w="9525">
              <a:solidFill>
                <a:srgbClr val="000000"/>
              </a:solidFill>
              <a:miter lim="800000"/>
              <a:headEnd/>
              <a:tailEnd/>
            </a:ln>
          </p:spPr>
          <p:txBody>
            <a:bodyPr/>
            <a:lstStyle/>
            <a:p>
              <a:endParaRPr lang="en-US"/>
            </a:p>
          </p:txBody>
        </p:sp>
        <p:sp>
          <p:nvSpPr>
            <p:cNvPr id="21560" name="Rectangle 243"/>
            <p:cNvSpPr>
              <a:spLocks noChangeArrowheads="1"/>
            </p:cNvSpPr>
            <p:nvPr/>
          </p:nvSpPr>
          <p:spPr bwMode="auto">
            <a:xfrm>
              <a:off x="3067" y="3433"/>
              <a:ext cx="66" cy="506"/>
            </a:xfrm>
            <a:prstGeom prst="rect">
              <a:avLst/>
            </a:prstGeom>
            <a:solidFill>
              <a:srgbClr val="3366FF"/>
            </a:solidFill>
            <a:ln w="9525">
              <a:solidFill>
                <a:srgbClr val="000000"/>
              </a:solidFill>
              <a:miter lim="800000"/>
              <a:headEnd/>
              <a:tailEnd/>
            </a:ln>
          </p:spPr>
          <p:txBody>
            <a:bodyPr/>
            <a:lstStyle/>
            <a:p>
              <a:endParaRPr lang="en-US"/>
            </a:p>
          </p:txBody>
        </p:sp>
        <p:sp>
          <p:nvSpPr>
            <p:cNvPr id="21561" name="Rectangle 244"/>
            <p:cNvSpPr>
              <a:spLocks noChangeArrowheads="1"/>
            </p:cNvSpPr>
            <p:nvPr/>
          </p:nvSpPr>
          <p:spPr bwMode="auto">
            <a:xfrm>
              <a:off x="3224" y="3418"/>
              <a:ext cx="66" cy="521"/>
            </a:xfrm>
            <a:prstGeom prst="rect">
              <a:avLst/>
            </a:prstGeom>
            <a:solidFill>
              <a:srgbClr val="3366FF"/>
            </a:solidFill>
            <a:ln w="9525">
              <a:solidFill>
                <a:srgbClr val="000000"/>
              </a:solidFill>
              <a:miter lim="800000"/>
              <a:headEnd/>
              <a:tailEnd/>
            </a:ln>
          </p:spPr>
          <p:txBody>
            <a:bodyPr/>
            <a:lstStyle/>
            <a:p>
              <a:endParaRPr lang="en-US"/>
            </a:p>
          </p:txBody>
        </p:sp>
        <p:sp>
          <p:nvSpPr>
            <p:cNvPr id="21562" name="Rectangle 245"/>
            <p:cNvSpPr>
              <a:spLocks noChangeArrowheads="1"/>
            </p:cNvSpPr>
            <p:nvPr/>
          </p:nvSpPr>
          <p:spPr bwMode="auto">
            <a:xfrm>
              <a:off x="3380" y="3412"/>
              <a:ext cx="66" cy="527"/>
            </a:xfrm>
            <a:prstGeom prst="rect">
              <a:avLst/>
            </a:prstGeom>
            <a:solidFill>
              <a:srgbClr val="3366FF"/>
            </a:solidFill>
            <a:ln w="9525">
              <a:solidFill>
                <a:srgbClr val="000000"/>
              </a:solidFill>
              <a:miter lim="800000"/>
              <a:headEnd/>
              <a:tailEnd/>
            </a:ln>
          </p:spPr>
          <p:txBody>
            <a:bodyPr/>
            <a:lstStyle/>
            <a:p>
              <a:endParaRPr lang="en-US"/>
            </a:p>
          </p:txBody>
        </p:sp>
        <p:sp>
          <p:nvSpPr>
            <p:cNvPr id="21563" name="Rectangle 246"/>
            <p:cNvSpPr>
              <a:spLocks noChangeArrowheads="1"/>
            </p:cNvSpPr>
            <p:nvPr/>
          </p:nvSpPr>
          <p:spPr bwMode="auto">
            <a:xfrm>
              <a:off x="3536" y="3381"/>
              <a:ext cx="65" cy="558"/>
            </a:xfrm>
            <a:prstGeom prst="rect">
              <a:avLst/>
            </a:prstGeom>
            <a:solidFill>
              <a:srgbClr val="3366FF"/>
            </a:solidFill>
            <a:ln w="9525">
              <a:solidFill>
                <a:srgbClr val="000000"/>
              </a:solidFill>
              <a:miter lim="800000"/>
              <a:headEnd/>
              <a:tailEnd/>
            </a:ln>
          </p:spPr>
          <p:txBody>
            <a:bodyPr/>
            <a:lstStyle/>
            <a:p>
              <a:endParaRPr lang="en-US"/>
            </a:p>
          </p:txBody>
        </p:sp>
        <p:sp>
          <p:nvSpPr>
            <p:cNvPr id="21564" name="Rectangle 247"/>
            <p:cNvSpPr>
              <a:spLocks noChangeArrowheads="1"/>
            </p:cNvSpPr>
            <p:nvPr/>
          </p:nvSpPr>
          <p:spPr bwMode="auto">
            <a:xfrm>
              <a:off x="3691" y="3387"/>
              <a:ext cx="66" cy="552"/>
            </a:xfrm>
            <a:prstGeom prst="rect">
              <a:avLst/>
            </a:prstGeom>
            <a:solidFill>
              <a:srgbClr val="3366FF"/>
            </a:solidFill>
            <a:ln w="9525">
              <a:solidFill>
                <a:srgbClr val="000000"/>
              </a:solidFill>
              <a:miter lim="800000"/>
              <a:headEnd/>
              <a:tailEnd/>
            </a:ln>
          </p:spPr>
          <p:txBody>
            <a:bodyPr/>
            <a:lstStyle/>
            <a:p>
              <a:endParaRPr lang="en-US"/>
            </a:p>
          </p:txBody>
        </p:sp>
        <p:sp>
          <p:nvSpPr>
            <p:cNvPr id="21565" name="Rectangle 248"/>
            <p:cNvSpPr>
              <a:spLocks noChangeArrowheads="1"/>
            </p:cNvSpPr>
            <p:nvPr/>
          </p:nvSpPr>
          <p:spPr bwMode="auto">
            <a:xfrm>
              <a:off x="3847" y="3412"/>
              <a:ext cx="67" cy="527"/>
            </a:xfrm>
            <a:prstGeom prst="rect">
              <a:avLst/>
            </a:prstGeom>
            <a:solidFill>
              <a:srgbClr val="3366FF"/>
            </a:solidFill>
            <a:ln w="9525">
              <a:solidFill>
                <a:srgbClr val="000000"/>
              </a:solidFill>
              <a:miter lim="800000"/>
              <a:headEnd/>
              <a:tailEnd/>
            </a:ln>
          </p:spPr>
          <p:txBody>
            <a:bodyPr/>
            <a:lstStyle/>
            <a:p>
              <a:endParaRPr lang="en-US"/>
            </a:p>
          </p:txBody>
        </p:sp>
        <p:sp>
          <p:nvSpPr>
            <p:cNvPr id="21566" name="Rectangle 249"/>
            <p:cNvSpPr>
              <a:spLocks noChangeArrowheads="1"/>
            </p:cNvSpPr>
            <p:nvPr/>
          </p:nvSpPr>
          <p:spPr bwMode="auto">
            <a:xfrm>
              <a:off x="4004" y="3458"/>
              <a:ext cx="66" cy="481"/>
            </a:xfrm>
            <a:prstGeom prst="rect">
              <a:avLst/>
            </a:prstGeom>
            <a:solidFill>
              <a:srgbClr val="3366FF"/>
            </a:solidFill>
            <a:ln w="9525">
              <a:solidFill>
                <a:srgbClr val="000000"/>
              </a:solidFill>
              <a:miter lim="800000"/>
              <a:headEnd/>
              <a:tailEnd/>
            </a:ln>
          </p:spPr>
          <p:txBody>
            <a:bodyPr/>
            <a:lstStyle/>
            <a:p>
              <a:endParaRPr lang="en-US"/>
            </a:p>
          </p:txBody>
        </p:sp>
        <p:sp>
          <p:nvSpPr>
            <p:cNvPr id="21567" name="Rectangle 250"/>
            <p:cNvSpPr>
              <a:spLocks noChangeArrowheads="1"/>
            </p:cNvSpPr>
            <p:nvPr/>
          </p:nvSpPr>
          <p:spPr bwMode="auto">
            <a:xfrm>
              <a:off x="4160" y="3436"/>
              <a:ext cx="66" cy="503"/>
            </a:xfrm>
            <a:prstGeom prst="rect">
              <a:avLst/>
            </a:prstGeom>
            <a:solidFill>
              <a:srgbClr val="3366FF"/>
            </a:solidFill>
            <a:ln w="9525">
              <a:solidFill>
                <a:srgbClr val="000000"/>
              </a:solidFill>
              <a:miter lim="800000"/>
              <a:headEnd/>
              <a:tailEnd/>
            </a:ln>
          </p:spPr>
          <p:txBody>
            <a:bodyPr/>
            <a:lstStyle/>
            <a:p>
              <a:endParaRPr lang="en-US"/>
            </a:p>
          </p:txBody>
        </p:sp>
        <p:sp>
          <p:nvSpPr>
            <p:cNvPr id="21568" name="Rectangle 251"/>
            <p:cNvSpPr>
              <a:spLocks noChangeArrowheads="1"/>
            </p:cNvSpPr>
            <p:nvPr/>
          </p:nvSpPr>
          <p:spPr bwMode="auto">
            <a:xfrm>
              <a:off x="4315" y="3446"/>
              <a:ext cx="66" cy="493"/>
            </a:xfrm>
            <a:prstGeom prst="rect">
              <a:avLst/>
            </a:prstGeom>
            <a:solidFill>
              <a:srgbClr val="3366FF"/>
            </a:solidFill>
            <a:ln w="9525">
              <a:solidFill>
                <a:srgbClr val="000000"/>
              </a:solidFill>
              <a:miter lim="800000"/>
              <a:headEnd/>
              <a:tailEnd/>
            </a:ln>
          </p:spPr>
          <p:txBody>
            <a:bodyPr/>
            <a:lstStyle/>
            <a:p>
              <a:endParaRPr lang="en-US"/>
            </a:p>
          </p:txBody>
        </p:sp>
        <p:sp>
          <p:nvSpPr>
            <p:cNvPr id="21569" name="Rectangle 252"/>
            <p:cNvSpPr>
              <a:spLocks noChangeArrowheads="1"/>
            </p:cNvSpPr>
            <p:nvPr/>
          </p:nvSpPr>
          <p:spPr bwMode="auto">
            <a:xfrm>
              <a:off x="4471" y="3479"/>
              <a:ext cx="66" cy="460"/>
            </a:xfrm>
            <a:prstGeom prst="rect">
              <a:avLst/>
            </a:prstGeom>
            <a:solidFill>
              <a:srgbClr val="3366FF"/>
            </a:solidFill>
            <a:ln w="9525">
              <a:solidFill>
                <a:srgbClr val="000000"/>
              </a:solidFill>
              <a:miter lim="800000"/>
              <a:headEnd/>
              <a:tailEnd/>
            </a:ln>
          </p:spPr>
          <p:txBody>
            <a:bodyPr/>
            <a:lstStyle/>
            <a:p>
              <a:endParaRPr lang="en-US"/>
            </a:p>
          </p:txBody>
        </p:sp>
        <p:sp>
          <p:nvSpPr>
            <p:cNvPr id="21570" name="Rectangle 253"/>
            <p:cNvSpPr>
              <a:spLocks noChangeArrowheads="1"/>
            </p:cNvSpPr>
            <p:nvPr/>
          </p:nvSpPr>
          <p:spPr bwMode="auto">
            <a:xfrm>
              <a:off x="4627" y="3455"/>
              <a:ext cx="67" cy="484"/>
            </a:xfrm>
            <a:prstGeom prst="rect">
              <a:avLst/>
            </a:prstGeom>
            <a:solidFill>
              <a:srgbClr val="3366FF"/>
            </a:solidFill>
            <a:ln w="9525">
              <a:solidFill>
                <a:srgbClr val="000000"/>
              </a:solidFill>
              <a:miter lim="800000"/>
              <a:headEnd/>
              <a:tailEnd/>
            </a:ln>
          </p:spPr>
          <p:txBody>
            <a:bodyPr/>
            <a:lstStyle/>
            <a:p>
              <a:endParaRPr lang="en-US"/>
            </a:p>
          </p:txBody>
        </p:sp>
        <p:sp>
          <p:nvSpPr>
            <p:cNvPr id="21571" name="Rectangle 254"/>
            <p:cNvSpPr>
              <a:spLocks noChangeArrowheads="1"/>
            </p:cNvSpPr>
            <p:nvPr/>
          </p:nvSpPr>
          <p:spPr bwMode="auto">
            <a:xfrm>
              <a:off x="4784" y="3473"/>
              <a:ext cx="66" cy="466"/>
            </a:xfrm>
            <a:prstGeom prst="rect">
              <a:avLst/>
            </a:prstGeom>
            <a:solidFill>
              <a:srgbClr val="3366FF"/>
            </a:solidFill>
            <a:ln w="9525">
              <a:solidFill>
                <a:srgbClr val="000000"/>
              </a:solidFill>
              <a:miter lim="800000"/>
              <a:headEnd/>
              <a:tailEnd/>
            </a:ln>
          </p:spPr>
          <p:txBody>
            <a:bodyPr/>
            <a:lstStyle/>
            <a:p>
              <a:endParaRPr lang="en-US"/>
            </a:p>
          </p:txBody>
        </p:sp>
        <p:sp>
          <p:nvSpPr>
            <p:cNvPr id="21572" name="Rectangle 255"/>
            <p:cNvSpPr>
              <a:spLocks noChangeArrowheads="1"/>
            </p:cNvSpPr>
            <p:nvPr/>
          </p:nvSpPr>
          <p:spPr bwMode="auto">
            <a:xfrm>
              <a:off x="4940" y="3479"/>
              <a:ext cx="65" cy="460"/>
            </a:xfrm>
            <a:prstGeom prst="rect">
              <a:avLst/>
            </a:prstGeom>
            <a:solidFill>
              <a:srgbClr val="3366FF"/>
            </a:solidFill>
            <a:ln w="9525">
              <a:solidFill>
                <a:srgbClr val="000000"/>
              </a:solidFill>
              <a:miter lim="800000"/>
              <a:headEnd/>
              <a:tailEnd/>
            </a:ln>
          </p:spPr>
          <p:txBody>
            <a:bodyPr/>
            <a:lstStyle/>
            <a:p>
              <a:endParaRPr lang="en-US"/>
            </a:p>
          </p:txBody>
        </p:sp>
        <p:sp>
          <p:nvSpPr>
            <p:cNvPr id="21573" name="Rectangle 256"/>
            <p:cNvSpPr>
              <a:spLocks noChangeArrowheads="1"/>
            </p:cNvSpPr>
            <p:nvPr/>
          </p:nvSpPr>
          <p:spPr bwMode="auto">
            <a:xfrm>
              <a:off x="5095" y="3479"/>
              <a:ext cx="66" cy="460"/>
            </a:xfrm>
            <a:prstGeom prst="rect">
              <a:avLst/>
            </a:prstGeom>
            <a:solidFill>
              <a:srgbClr val="3366FF"/>
            </a:solidFill>
            <a:ln w="9525">
              <a:solidFill>
                <a:srgbClr val="000000"/>
              </a:solidFill>
              <a:miter lim="800000"/>
              <a:headEnd/>
              <a:tailEnd/>
            </a:ln>
          </p:spPr>
          <p:txBody>
            <a:bodyPr/>
            <a:lstStyle/>
            <a:p>
              <a:endParaRPr lang="en-US"/>
            </a:p>
          </p:txBody>
        </p:sp>
        <p:sp>
          <p:nvSpPr>
            <p:cNvPr id="21574" name="Rectangle 257"/>
            <p:cNvSpPr>
              <a:spLocks noChangeArrowheads="1"/>
            </p:cNvSpPr>
            <p:nvPr/>
          </p:nvSpPr>
          <p:spPr bwMode="auto">
            <a:xfrm>
              <a:off x="734" y="3887"/>
              <a:ext cx="66" cy="34"/>
            </a:xfrm>
            <a:prstGeom prst="rect">
              <a:avLst/>
            </a:prstGeom>
            <a:solidFill>
              <a:srgbClr val="008000"/>
            </a:solidFill>
            <a:ln w="9525">
              <a:solidFill>
                <a:srgbClr val="000000"/>
              </a:solidFill>
              <a:miter lim="800000"/>
              <a:headEnd/>
              <a:tailEnd/>
            </a:ln>
          </p:spPr>
          <p:txBody>
            <a:bodyPr/>
            <a:lstStyle/>
            <a:p>
              <a:endParaRPr lang="en-US"/>
            </a:p>
          </p:txBody>
        </p:sp>
        <p:sp>
          <p:nvSpPr>
            <p:cNvPr id="21575" name="Rectangle 258"/>
            <p:cNvSpPr>
              <a:spLocks noChangeArrowheads="1"/>
            </p:cNvSpPr>
            <p:nvPr/>
          </p:nvSpPr>
          <p:spPr bwMode="auto">
            <a:xfrm>
              <a:off x="890" y="3875"/>
              <a:ext cx="66" cy="37"/>
            </a:xfrm>
            <a:prstGeom prst="rect">
              <a:avLst/>
            </a:prstGeom>
            <a:solidFill>
              <a:srgbClr val="008000"/>
            </a:solidFill>
            <a:ln w="9525">
              <a:solidFill>
                <a:srgbClr val="000000"/>
              </a:solidFill>
              <a:miter lim="800000"/>
              <a:headEnd/>
              <a:tailEnd/>
            </a:ln>
          </p:spPr>
          <p:txBody>
            <a:bodyPr/>
            <a:lstStyle/>
            <a:p>
              <a:endParaRPr lang="en-US"/>
            </a:p>
          </p:txBody>
        </p:sp>
        <p:sp>
          <p:nvSpPr>
            <p:cNvPr id="21576" name="Rectangle 259"/>
            <p:cNvSpPr>
              <a:spLocks noChangeArrowheads="1"/>
            </p:cNvSpPr>
            <p:nvPr/>
          </p:nvSpPr>
          <p:spPr bwMode="auto">
            <a:xfrm>
              <a:off x="1046" y="3853"/>
              <a:ext cx="66" cy="40"/>
            </a:xfrm>
            <a:prstGeom prst="rect">
              <a:avLst/>
            </a:prstGeom>
            <a:solidFill>
              <a:srgbClr val="008000"/>
            </a:solidFill>
            <a:ln w="9525">
              <a:solidFill>
                <a:srgbClr val="000000"/>
              </a:solidFill>
              <a:miter lim="800000"/>
              <a:headEnd/>
              <a:tailEnd/>
            </a:ln>
          </p:spPr>
          <p:txBody>
            <a:bodyPr/>
            <a:lstStyle/>
            <a:p>
              <a:endParaRPr lang="en-US"/>
            </a:p>
          </p:txBody>
        </p:sp>
        <p:sp>
          <p:nvSpPr>
            <p:cNvPr id="21577" name="Rectangle 260"/>
            <p:cNvSpPr>
              <a:spLocks noChangeArrowheads="1"/>
            </p:cNvSpPr>
            <p:nvPr/>
          </p:nvSpPr>
          <p:spPr bwMode="auto">
            <a:xfrm>
              <a:off x="1202" y="3838"/>
              <a:ext cx="65" cy="40"/>
            </a:xfrm>
            <a:prstGeom prst="rect">
              <a:avLst/>
            </a:prstGeom>
            <a:solidFill>
              <a:srgbClr val="008000"/>
            </a:solidFill>
            <a:ln w="9525">
              <a:solidFill>
                <a:srgbClr val="000000"/>
              </a:solidFill>
              <a:miter lim="800000"/>
              <a:headEnd/>
              <a:tailEnd/>
            </a:ln>
          </p:spPr>
          <p:txBody>
            <a:bodyPr/>
            <a:lstStyle/>
            <a:p>
              <a:endParaRPr lang="en-US"/>
            </a:p>
          </p:txBody>
        </p:sp>
        <p:sp>
          <p:nvSpPr>
            <p:cNvPr id="21578" name="Rectangle 261"/>
            <p:cNvSpPr>
              <a:spLocks noChangeArrowheads="1"/>
            </p:cNvSpPr>
            <p:nvPr/>
          </p:nvSpPr>
          <p:spPr bwMode="auto">
            <a:xfrm>
              <a:off x="1357" y="3786"/>
              <a:ext cx="67" cy="43"/>
            </a:xfrm>
            <a:prstGeom prst="rect">
              <a:avLst/>
            </a:prstGeom>
            <a:solidFill>
              <a:srgbClr val="008000"/>
            </a:solidFill>
            <a:ln w="9525">
              <a:solidFill>
                <a:srgbClr val="000000"/>
              </a:solidFill>
              <a:miter lim="800000"/>
              <a:headEnd/>
              <a:tailEnd/>
            </a:ln>
          </p:spPr>
          <p:txBody>
            <a:bodyPr/>
            <a:lstStyle/>
            <a:p>
              <a:endParaRPr lang="en-US"/>
            </a:p>
          </p:txBody>
        </p:sp>
        <p:sp>
          <p:nvSpPr>
            <p:cNvPr id="21579" name="Rectangle 262"/>
            <p:cNvSpPr>
              <a:spLocks noChangeArrowheads="1"/>
            </p:cNvSpPr>
            <p:nvPr/>
          </p:nvSpPr>
          <p:spPr bwMode="auto">
            <a:xfrm>
              <a:off x="1514" y="3752"/>
              <a:ext cx="66" cy="40"/>
            </a:xfrm>
            <a:prstGeom prst="rect">
              <a:avLst/>
            </a:prstGeom>
            <a:solidFill>
              <a:srgbClr val="008000"/>
            </a:solidFill>
            <a:ln w="9525">
              <a:solidFill>
                <a:srgbClr val="000000"/>
              </a:solidFill>
              <a:miter lim="800000"/>
              <a:headEnd/>
              <a:tailEnd/>
            </a:ln>
          </p:spPr>
          <p:txBody>
            <a:bodyPr/>
            <a:lstStyle/>
            <a:p>
              <a:endParaRPr lang="en-US"/>
            </a:p>
          </p:txBody>
        </p:sp>
        <p:sp>
          <p:nvSpPr>
            <p:cNvPr id="21580" name="Rectangle 263"/>
            <p:cNvSpPr>
              <a:spLocks noChangeArrowheads="1"/>
            </p:cNvSpPr>
            <p:nvPr/>
          </p:nvSpPr>
          <p:spPr bwMode="auto">
            <a:xfrm>
              <a:off x="1670" y="3728"/>
              <a:ext cx="66" cy="30"/>
            </a:xfrm>
            <a:prstGeom prst="rect">
              <a:avLst/>
            </a:prstGeom>
            <a:solidFill>
              <a:srgbClr val="008000"/>
            </a:solidFill>
            <a:ln w="9525">
              <a:solidFill>
                <a:srgbClr val="000000"/>
              </a:solidFill>
              <a:miter lim="800000"/>
              <a:headEnd/>
              <a:tailEnd/>
            </a:ln>
          </p:spPr>
          <p:txBody>
            <a:bodyPr/>
            <a:lstStyle/>
            <a:p>
              <a:endParaRPr lang="en-US"/>
            </a:p>
          </p:txBody>
        </p:sp>
        <p:sp>
          <p:nvSpPr>
            <p:cNvPr id="21581" name="Rectangle 264"/>
            <p:cNvSpPr>
              <a:spLocks noChangeArrowheads="1"/>
            </p:cNvSpPr>
            <p:nvPr/>
          </p:nvSpPr>
          <p:spPr bwMode="auto">
            <a:xfrm>
              <a:off x="1826" y="3642"/>
              <a:ext cx="66" cy="31"/>
            </a:xfrm>
            <a:prstGeom prst="rect">
              <a:avLst/>
            </a:prstGeom>
            <a:solidFill>
              <a:srgbClr val="008000"/>
            </a:solidFill>
            <a:ln w="9525">
              <a:solidFill>
                <a:srgbClr val="000000"/>
              </a:solidFill>
              <a:miter lim="800000"/>
              <a:headEnd/>
              <a:tailEnd/>
            </a:ln>
          </p:spPr>
          <p:txBody>
            <a:bodyPr/>
            <a:lstStyle/>
            <a:p>
              <a:endParaRPr lang="en-US"/>
            </a:p>
          </p:txBody>
        </p:sp>
        <p:sp>
          <p:nvSpPr>
            <p:cNvPr id="21582" name="Rectangle 265"/>
            <p:cNvSpPr>
              <a:spLocks noChangeArrowheads="1"/>
            </p:cNvSpPr>
            <p:nvPr/>
          </p:nvSpPr>
          <p:spPr bwMode="auto">
            <a:xfrm>
              <a:off x="1981" y="3578"/>
              <a:ext cx="66" cy="21"/>
            </a:xfrm>
            <a:prstGeom prst="rect">
              <a:avLst/>
            </a:prstGeom>
            <a:solidFill>
              <a:srgbClr val="008000"/>
            </a:solidFill>
            <a:ln w="9525">
              <a:solidFill>
                <a:srgbClr val="000000"/>
              </a:solidFill>
              <a:miter lim="800000"/>
              <a:headEnd/>
              <a:tailEnd/>
            </a:ln>
          </p:spPr>
          <p:txBody>
            <a:bodyPr/>
            <a:lstStyle/>
            <a:p>
              <a:endParaRPr lang="en-US"/>
            </a:p>
          </p:txBody>
        </p:sp>
        <p:sp>
          <p:nvSpPr>
            <p:cNvPr id="21583" name="Rectangle 266"/>
            <p:cNvSpPr>
              <a:spLocks noChangeArrowheads="1"/>
            </p:cNvSpPr>
            <p:nvPr/>
          </p:nvSpPr>
          <p:spPr bwMode="auto">
            <a:xfrm>
              <a:off x="2137" y="3507"/>
              <a:ext cx="67" cy="55"/>
            </a:xfrm>
            <a:prstGeom prst="rect">
              <a:avLst/>
            </a:prstGeom>
            <a:solidFill>
              <a:srgbClr val="008000"/>
            </a:solidFill>
            <a:ln w="9525">
              <a:solidFill>
                <a:srgbClr val="000000"/>
              </a:solidFill>
              <a:miter lim="800000"/>
              <a:headEnd/>
              <a:tailEnd/>
            </a:ln>
          </p:spPr>
          <p:txBody>
            <a:bodyPr/>
            <a:lstStyle/>
            <a:p>
              <a:endParaRPr lang="en-US"/>
            </a:p>
          </p:txBody>
        </p:sp>
        <p:sp>
          <p:nvSpPr>
            <p:cNvPr id="21584" name="Rectangle 267"/>
            <p:cNvSpPr>
              <a:spLocks noChangeArrowheads="1"/>
            </p:cNvSpPr>
            <p:nvPr/>
          </p:nvSpPr>
          <p:spPr bwMode="auto">
            <a:xfrm>
              <a:off x="2294" y="3473"/>
              <a:ext cx="66" cy="52"/>
            </a:xfrm>
            <a:prstGeom prst="rect">
              <a:avLst/>
            </a:prstGeom>
            <a:solidFill>
              <a:srgbClr val="008000"/>
            </a:solidFill>
            <a:ln w="9525">
              <a:solidFill>
                <a:srgbClr val="000000"/>
              </a:solidFill>
              <a:miter lim="800000"/>
              <a:headEnd/>
              <a:tailEnd/>
            </a:ln>
          </p:spPr>
          <p:txBody>
            <a:bodyPr/>
            <a:lstStyle/>
            <a:p>
              <a:endParaRPr lang="en-US"/>
            </a:p>
          </p:txBody>
        </p:sp>
        <p:sp>
          <p:nvSpPr>
            <p:cNvPr id="21585" name="Rectangle 268"/>
            <p:cNvSpPr>
              <a:spLocks noChangeArrowheads="1"/>
            </p:cNvSpPr>
            <p:nvPr/>
          </p:nvSpPr>
          <p:spPr bwMode="auto">
            <a:xfrm>
              <a:off x="2450" y="3397"/>
              <a:ext cx="66" cy="64"/>
            </a:xfrm>
            <a:prstGeom prst="rect">
              <a:avLst/>
            </a:prstGeom>
            <a:solidFill>
              <a:srgbClr val="008000"/>
            </a:solidFill>
            <a:ln w="9525">
              <a:solidFill>
                <a:srgbClr val="000000"/>
              </a:solidFill>
              <a:miter lim="800000"/>
              <a:headEnd/>
              <a:tailEnd/>
            </a:ln>
          </p:spPr>
          <p:txBody>
            <a:bodyPr/>
            <a:lstStyle/>
            <a:p>
              <a:endParaRPr lang="en-US"/>
            </a:p>
          </p:txBody>
        </p:sp>
        <p:sp>
          <p:nvSpPr>
            <p:cNvPr id="21586" name="Rectangle 269"/>
            <p:cNvSpPr>
              <a:spLocks noChangeArrowheads="1"/>
            </p:cNvSpPr>
            <p:nvPr/>
          </p:nvSpPr>
          <p:spPr bwMode="auto">
            <a:xfrm>
              <a:off x="2606" y="3369"/>
              <a:ext cx="65" cy="83"/>
            </a:xfrm>
            <a:prstGeom prst="rect">
              <a:avLst/>
            </a:prstGeom>
            <a:solidFill>
              <a:srgbClr val="008000"/>
            </a:solidFill>
            <a:ln w="9525">
              <a:solidFill>
                <a:srgbClr val="000000"/>
              </a:solidFill>
              <a:miter lim="800000"/>
              <a:headEnd/>
              <a:tailEnd/>
            </a:ln>
          </p:spPr>
          <p:txBody>
            <a:bodyPr/>
            <a:lstStyle/>
            <a:p>
              <a:endParaRPr lang="en-US"/>
            </a:p>
          </p:txBody>
        </p:sp>
        <p:sp>
          <p:nvSpPr>
            <p:cNvPr id="21587" name="Rectangle 270"/>
            <p:cNvSpPr>
              <a:spLocks noChangeArrowheads="1"/>
            </p:cNvSpPr>
            <p:nvPr/>
          </p:nvSpPr>
          <p:spPr bwMode="auto">
            <a:xfrm>
              <a:off x="2761" y="3351"/>
              <a:ext cx="67" cy="107"/>
            </a:xfrm>
            <a:prstGeom prst="rect">
              <a:avLst/>
            </a:prstGeom>
            <a:solidFill>
              <a:srgbClr val="008000"/>
            </a:solidFill>
            <a:ln w="9525">
              <a:solidFill>
                <a:srgbClr val="000000"/>
              </a:solidFill>
              <a:miter lim="800000"/>
              <a:headEnd/>
              <a:tailEnd/>
            </a:ln>
          </p:spPr>
          <p:txBody>
            <a:bodyPr/>
            <a:lstStyle/>
            <a:p>
              <a:endParaRPr lang="en-US"/>
            </a:p>
          </p:txBody>
        </p:sp>
        <p:sp>
          <p:nvSpPr>
            <p:cNvPr id="21588" name="Rectangle 271"/>
            <p:cNvSpPr>
              <a:spLocks noChangeArrowheads="1"/>
            </p:cNvSpPr>
            <p:nvPr/>
          </p:nvSpPr>
          <p:spPr bwMode="auto">
            <a:xfrm>
              <a:off x="2918" y="3305"/>
              <a:ext cx="59" cy="141"/>
            </a:xfrm>
            <a:prstGeom prst="rect">
              <a:avLst/>
            </a:prstGeom>
            <a:solidFill>
              <a:srgbClr val="008000"/>
            </a:solidFill>
            <a:ln w="9525">
              <a:solidFill>
                <a:srgbClr val="000000"/>
              </a:solidFill>
              <a:miter lim="800000"/>
              <a:headEnd/>
              <a:tailEnd/>
            </a:ln>
          </p:spPr>
          <p:txBody>
            <a:bodyPr/>
            <a:lstStyle/>
            <a:p>
              <a:endParaRPr lang="en-US"/>
            </a:p>
          </p:txBody>
        </p:sp>
        <p:sp>
          <p:nvSpPr>
            <p:cNvPr id="21589" name="Rectangle 272"/>
            <p:cNvSpPr>
              <a:spLocks noChangeArrowheads="1"/>
            </p:cNvSpPr>
            <p:nvPr/>
          </p:nvSpPr>
          <p:spPr bwMode="auto">
            <a:xfrm>
              <a:off x="3067" y="3274"/>
              <a:ext cx="66" cy="159"/>
            </a:xfrm>
            <a:prstGeom prst="rect">
              <a:avLst/>
            </a:prstGeom>
            <a:solidFill>
              <a:srgbClr val="008000"/>
            </a:solidFill>
            <a:ln w="9525">
              <a:solidFill>
                <a:srgbClr val="000000"/>
              </a:solidFill>
              <a:miter lim="800000"/>
              <a:headEnd/>
              <a:tailEnd/>
            </a:ln>
          </p:spPr>
          <p:txBody>
            <a:bodyPr/>
            <a:lstStyle/>
            <a:p>
              <a:endParaRPr lang="en-US"/>
            </a:p>
          </p:txBody>
        </p:sp>
        <p:sp>
          <p:nvSpPr>
            <p:cNvPr id="21590" name="Rectangle 273"/>
            <p:cNvSpPr>
              <a:spLocks noChangeArrowheads="1"/>
            </p:cNvSpPr>
            <p:nvPr/>
          </p:nvSpPr>
          <p:spPr bwMode="auto">
            <a:xfrm>
              <a:off x="3224" y="3253"/>
              <a:ext cx="66" cy="165"/>
            </a:xfrm>
            <a:prstGeom prst="rect">
              <a:avLst/>
            </a:prstGeom>
            <a:solidFill>
              <a:srgbClr val="008000"/>
            </a:solidFill>
            <a:ln w="9525">
              <a:solidFill>
                <a:srgbClr val="000000"/>
              </a:solidFill>
              <a:miter lim="800000"/>
              <a:headEnd/>
              <a:tailEnd/>
            </a:ln>
          </p:spPr>
          <p:txBody>
            <a:bodyPr/>
            <a:lstStyle/>
            <a:p>
              <a:endParaRPr lang="en-US"/>
            </a:p>
          </p:txBody>
        </p:sp>
        <p:sp>
          <p:nvSpPr>
            <p:cNvPr id="21591" name="Rectangle 274"/>
            <p:cNvSpPr>
              <a:spLocks noChangeArrowheads="1"/>
            </p:cNvSpPr>
            <p:nvPr/>
          </p:nvSpPr>
          <p:spPr bwMode="auto">
            <a:xfrm>
              <a:off x="3380" y="3240"/>
              <a:ext cx="66" cy="172"/>
            </a:xfrm>
            <a:prstGeom prst="rect">
              <a:avLst/>
            </a:prstGeom>
            <a:solidFill>
              <a:srgbClr val="008000"/>
            </a:solidFill>
            <a:ln w="9525">
              <a:solidFill>
                <a:srgbClr val="000000"/>
              </a:solidFill>
              <a:miter lim="800000"/>
              <a:headEnd/>
              <a:tailEnd/>
            </a:ln>
          </p:spPr>
          <p:txBody>
            <a:bodyPr/>
            <a:lstStyle/>
            <a:p>
              <a:endParaRPr lang="en-US"/>
            </a:p>
          </p:txBody>
        </p:sp>
        <p:sp>
          <p:nvSpPr>
            <p:cNvPr id="21592" name="Rectangle 275"/>
            <p:cNvSpPr>
              <a:spLocks noChangeArrowheads="1"/>
            </p:cNvSpPr>
            <p:nvPr/>
          </p:nvSpPr>
          <p:spPr bwMode="auto">
            <a:xfrm>
              <a:off x="3536" y="3185"/>
              <a:ext cx="65" cy="196"/>
            </a:xfrm>
            <a:prstGeom prst="rect">
              <a:avLst/>
            </a:prstGeom>
            <a:solidFill>
              <a:srgbClr val="008000"/>
            </a:solidFill>
            <a:ln w="9525">
              <a:solidFill>
                <a:srgbClr val="000000"/>
              </a:solidFill>
              <a:miter lim="800000"/>
              <a:headEnd/>
              <a:tailEnd/>
            </a:ln>
          </p:spPr>
          <p:txBody>
            <a:bodyPr/>
            <a:lstStyle/>
            <a:p>
              <a:endParaRPr lang="en-US"/>
            </a:p>
          </p:txBody>
        </p:sp>
        <p:sp>
          <p:nvSpPr>
            <p:cNvPr id="21593" name="Rectangle 276"/>
            <p:cNvSpPr>
              <a:spLocks noChangeArrowheads="1"/>
            </p:cNvSpPr>
            <p:nvPr/>
          </p:nvSpPr>
          <p:spPr bwMode="auto">
            <a:xfrm>
              <a:off x="3691" y="3188"/>
              <a:ext cx="66" cy="199"/>
            </a:xfrm>
            <a:prstGeom prst="rect">
              <a:avLst/>
            </a:prstGeom>
            <a:solidFill>
              <a:srgbClr val="008000"/>
            </a:solidFill>
            <a:ln w="9525">
              <a:solidFill>
                <a:srgbClr val="000000"/>
              </a:solidFill>
              <a:miter lim="800000"/>
              <a:headEnd/>
              <a:tailEnd/>
            </a:ln>
          </p:spPr>
          <p:txBody>
            <a:bodyPr/>
            <a:lstStyle/>
            <a:p>
              <a:endParaRPr lang="en-US"/>
            </a:p>
          </p:txBody>
        </p:sp>
        <p:sp>
          <p:nvSpPr>
            <p:cNvPr id="21594" name="Rectangle 277"/>
            <p:cNvSpPr>
              <a:spLocks noChangeArrowheads="1"/>
            </p:cNvSpPr>
            <p:nvPr/>
          </p:nvSpPr>
          <p:spPr bwMode="auto">
            <a:xfrm>
              <a:off x="3847" y="3188"/>
              <a:ext cx="67" cy="224"/>
            </a:xfrm>
            <a:prstGeom prst="rect">
              <a:avLst/>
            </a:prstGeom>
            <a:solidFill>
              <a:srgbClr val="008000"/>
            </a:solidFill>
            <a:ln w="9525">
              <a:solidFill>
                <a:srgbClr val="000000"/>
              </a:solidFill>
              <a:miter lim="800000"/>
              <a:headEnd/>
              <a:tailEnd/>
            </a:ln>
          </p:spPr>
          <p:txBody>
            <a:bodyPr/>
            <a:lstStyle/>
            <a:p>
              <a:endParaRPr lang="en-US"/>
            </a:p>
          </p:txBody>
        </p:sp>
        <p:sp>
          <p:nvSpPr>
            <p:cNvPr id="21595" name="Rectangle 278"/>
            <p:cNvSpPr>
              <a:spLocks noChangeArrowheads="1"/>
            </p:cNvSpPr>
            <p:nvPr/>
          </p:nvSpPr>
          <p:spPr bwMode="auto">
            <a:xfrm>
              <a:off x="4004" y="3268"/>
              <a:ext cx="66" cy="190"/>
            </a:xfrm>
            <a:prstGeom prst="rect">
              <a:avLst/>
            </a:prstGeom>
            <a:solidFill>
              <a:srgbClr val="008000"/>
            </a:solidFill>
            <a:ln w="9525">
              <a:solidFill>
                <a:srgbClr val="000000"/>
              </a:solidFill>
              <a:miter lim="800000"/>
              <a:headEnd/>
              <a:tailEnd/>
            </a:ln>
          </p:spPr>
          <p:txBody>
            <a:bodyPr/>
            <a:lstStyle/>
            <a:p>
              <a:endParaRPr lang="en-US"/>
            </a:p>
          </p:txBody>
        </p:sp>
        <p:sp>
          <p:nvSpPr>
            <p:cNvPr id="21596" name="Rectangle 279"/>
            <p:cNvSpPr>
              <a:spLocks noChangeArrowheads="1"/>
            </p:cNvSpPr>
            <p:nvPr/>
          </p:nvSpPr>
          <p:spPr bwMode="auto">
            <a:xfrm>
              <a:off x="4160" y="3274"/>
              <a:ext cx="66" cy="162"/>
            </a:xfrm>
            <a:prstGeom prst="rect">
              <a:avLst/>
            </a:prstGeom>
            <a:solidFill>
              <a:srgbClr val="008000"/>
            </a:solidFill>
            <a:ln w="9525">
              <a:solidFill>
                <a:srgbClr val="000000"/>
              </a:solidFill>
              <a:miter lim="800000"/>
              <a:headEnd/>
              <a:tailEnd/>
            </a:ln>
          </p:spPr>
          <p:txBody>
            <a:bodyPr/>
            <a:lstStyle/>
            <a:p>
              <a:endParaRPr lang="en-US"/>
            </a:p>
          </p:txBody>
        </p:sp>
        <p:sp>
          <p:nvSpPr>
            <p:cNvPr id="21597" name="Rectangle 280"/>
            <p:cNvSpPr>
              <a:spLocks noChangeArrowheads="1"/>
            </p:cNvSpPr>
            <p:nvPr/>
          </p:nvSpPr>
          <p:spPr bwMode="auto">
            <a:xfrm>
              <a:off x="4315" y="3225"/>
              <a:ext cx="66" cy="221"/>
            </a:xfrm>
            <a:prstGeom prst="rect">
              <a:avLst/>
            </a:prstGeom>
            <a:solidFill>
              <a:srgbClr val="008000"/>
            </a:solidFill>
            <a:ln w="9525">
              <a:solidFill>
                <a:srgbClr val="000000"/>
              </a:solidFill>
              <a:miter lim="800000"/>
              <a:headEnd/>
              <a:tailEnd/>
            </a:ln>
          </p:spPr>
          <p:txBody>
            <a:bodyPr/>
            <a:lstStyle/>
            <a:p>
              <a:endParaRPr lang="en-US"/>
            </a:p>
          </p:txBody>
        </p:sp>
        <p:sp>
          <p:nvSpPr>
            <p:cNvPr id="21598" name="Rectangle 281"/>
            <p:cNvSpPr>
              <a:spLocks noChangeArrowheads="1"/>
            </p:cNvSpPr>
            <p:nvPr/>
          </p:nvSpPr>
          <p:spPr bwMode="auto">
            <a:xfrm>
              <a:off x="4471" y="3234"/>
              <a:ext cx="66" cy="245"/>
            </a:xfrm>
            <a:prstGeom prst="rect">
              <a:avLst/>
            </a:prstGeom>
            <a:solidFill>
              <a:srgbClr val="008000"/>
            </a:solidFill>
            <a:ln w="9525">
              <a:solidFill>
                <a:srgbClr val="000000"/>
              </a:solidFill>
              <a:miter lim="800000"/>
              <a:headEnd/>
              <a:tailEnd/>
            </a:ln>
          </p:spPr>
          <p:txBody>
            <a:bodyPr/>
            <a:lstStyle/>
            <a:p>
              <a:endParaRPr lang="en-US"/>
            </a:p>
          </p:txBody>
        </p:sp>
        <p:sp>
          <p:nvSpPr>
            <p:cNvPr id="21599" name="Rectangle 282"/>
            <p:cNvSpPr>
              <a:spLocks noChangeArrowheads="1"/>
            </p:cNvSpPr>
            <p:nvPr/>
          </p:nvSpPr>
          <p:spPr bwMode="auto">
            <a:xfrm>
              <a:off x="4627" y="3203"/>
              <a:ext cx="67" cy="252"/>
            </a:xfrm>
            <a:prstGeom prst="rect">
              <a:avLst/>
            </a:prstGeom>
            <a:solidFill>
              <a:srgbClr val="008000"/>
            </a:solidFill>
            <a:ln w="9525">
              <a:solidFill>
                <a:srgbClr val="000000"/>
              </a:solidFill>
              <a:miter lim="800000"/>
              <a:headEnd/>
              <a:tailEnd/>
            </a:ln>
          </p:spPr>
          <p:txBody>
            <a:bodyPr/>
            <a:lstStyle/>
            <a:p>
              <a:endParaRPr lang="en-US"/>
            </a:p>
          </p:txBody>
        </p:sp>
        <p:sp>
          <p:nvSpPr>
            <p:cNvPr id="21600" name="Rectangle 283"/>
            <p:cNvSpPr>
              <a:spLocks noChangeArrowheads="1"/>
            </p:cNvSpPr>
            <p:nvPr/>
          </p:nvSpPr>
          <p:spPr bwMode="auto">
            <a:xfrm>
              <a:off x="4784" y="3222"/>
              <a:ext cx="66" cy="251"/>
            </a:xfrm>
            <a:prstGeom prst="rect">
              <a:avLst/>
            </a:prstGeom>
            <a:solidFill>
              <a:srgbClr val="008000"/>
            </a:solidFill>
            <a:ln w="9525">
              <a:solidFill>
                <a:srgbClr val="000000"/>
              </a:solidFill>
              <a:miter lim="800000"/>
              <a:headEnd/>
              <a:tailEnd/>
            </a:ln>
          </p:spPr>
          <p:txBody>
            <a:bodyPr/>
            <a:lstStyle/>
            <a:p>
              <a:endParaRPr lang="en-US"/>
            </a:p>
          </p:txBody>
        </p:sp>
        <p:sp>
          <p:nvSpPr>
            <p:cNvPr id="21601" name="Rectangle 284"/>
            <p:cNvSpPr>
              <a:spLocks noChangeArrowheads="1"/>
            </p:cNvSpPr>
            <p:nvPr/>
          </p:nvSpPr>
          <p:spPr bwMode="auto">
            <a:xfrm>
              <a:off x="4940" y="3197"/>
              <a:ext cx="65" cy="282"/>
            </a:xfrm>
            <a:prstGeom prst="rect">
              <a:avLst/>
            </a:prstGeom>
            <a:solidFill>
              <a:srgbClr val="008000"/>
            </a:solidFill>
            <a:ln w="9525">
              <a:solidFill>
                <a:srgbClr val="000000"/>
              </a:solidFill>
              <a:miter lim="800000"/>
              <a:headEnd/>
              <a:tailEnd/>
            </a:ln>
          </p:spPr>
          <p:txBody>
            <a:bodyPr/>
            <a:lstStyle/>
            <a:p>
              <a:endParaRPr lang="en-US"/>
            </a:p>
          </p:txBody>
        </p:sp>
        <p:sp>
          <p:nvSpPr>
            <p:cNvPr id="21602" name="Rectangle 285"/>
            <p:cNvSpPr>
              <a:spLocks noChangeArrowheads="1"/>
            </p:cNvSpPr>
            <p:nvPr/>
          </p:nvSpPr>
          <p:spPr bwMode="auto">
            <a:xfrm>
              <a:off x="5095" y="3173"/>
              <a:ext cx="66" cy="306"/>
            </a:xfrm>
            <a:prstGeom prst="rect">
              <a:avLst/>
            </a:prstGeom>
            <a:solidFill>
              <a:srgbClr val="008000"/>
            </a:solidFill>
            <a:ln w="9525">
              <a:solidFill>
                <a:srgbClr val="000000"/>
              </a:solidFill>
              <a:miter lim="800000"/>
              <a:headEnd/>
              <a:tailEnd/>
            </a:ln>
          </p:spPr>
          <p:txBody>
            <a:bodyPr/>
            <a:lstStyle/>
            <a:p>
              <a:endParaRPr lang="en-US"/>
            </a:p>
          </p:txBody>
        </p:sp>
        <p:sp>
          <p:nvSpPr>
            <p:cNvPr id="21603" name="Rectangle 286"/>
            <p:cNvSpPr>
              <a:spLocks noChangeArrowheads="1"/>
            </p:cNvSpPr>
            <p:nvPr/>
          </p:nvSpPr>
          <p:spPr bwMode="auto">
            <a:xfrm>
              <a:off x="2606" y="3348"/>
              <a:ext cx="65" cy="21"/>
            </a:xfrm>
            <a:prstGeom prst="rect">
              <a:avLst/>
            </a:prstGeom>
            <a:solidFill>
              <a:srgbClr val="FFFF00"/>
            </a:solidFill>
            <a:ln w="9525">
              <a:solidFill>
                <a:srgbClr val="000000"/>
              </a:solidFill>
              <a:miter lim="800000"/>
              <a:headEnd/>
              <a:tailEnd/>
            </a:ln>
          </p:spPr>
          <p:txBody>
            <a:bodyPr/>
            <a:lstStyle/>
            <a:p>
              <a:endParaRPr lang="en-US"/>
            </a:p>
          </p:txBody>
        </p:sp>
        <p:sp>
          <p:nvSpPr>
            <p:cNvPr id="21604" name="Rectangle 287"/>
            <p:cNvSpPr>
              <a:spLocks noChangeArrowheads="1"/>
            </p:cNvSpPr>
            <p:nvPr/>
          </p:nvSpPr>
          <p:spPr bwMode="auto">
            <a:xfrm>
              <a:off x="2761" y="3311"/>
              <a:ext cx="67" cy="40"/>
            </a:xfrm>
            <a:prstGeom prst="rect">
              <a:avLst/>
            </a:prstGeom>
            <a:solidFill>
              <a:srgbClr val="FFFF00"/>
            </a:solidFill>
            <a:ln w="9525">
              <a:solidFill>
                <a:srgbClr val="000000"/>
              </a:solidFill>
              <a:miter lim="800000"/>
              <a:headEnd/>
              <a:tailEnd/>
            </a:ln>
          </p:spPr>
          <p:txBody>
            <a:bodyPr/>
            <a:lstStyle/>
            <a:p>
              <a:endParaRPr lang="en-US"/>
            </a:p>
          </p:txBody>
        </p:sp>
        <p:sp>
          <p:nvSpPr>
            <p:cNvPr id="21605" name="Rectangle 288"/>
            <p:cNvSpPr>
              <a:spLocks noChangeArrowheads="1"/>
            </p:cNvSpPr>
            <p:nvPr/>
          </p:nvSpPr>
          <p:spPr bwMode="auto">
            <a:xfrm>
              <a:off x="2918" y="3265"/>
              <a:ext cx="59" cy="40"/>
            </a:xfrm>
            <a:prstGeom prst="rect">
              <a:avLst/>
            </a:prstGeom>
            <a:solidFill>
              <a:srgbClr val="FFFF00"/>
            </a:solidFill>
            <a:ln w="9525">
              <a:solidFill>
                <a:srgbClr val="000000"/>
              </a:solidFill>
              <a:miter lim="800000"/>
              <a:headEnd/>
              <a:tailEnd/>
            </a:ln>
          </p:spPr>
          <p:txBody>
            <a:bodyPr/>
            <a:lstStyle/>
            <a:p>
              <a:endParaRPr lang="en-US"/>
            </a:p>
          </p:txBody>
        </p:sp>
        <p:sp>
          <p:nvSpPr>
            <p:cNvPr id="21606" name="Rectangle 289"/>
            <p:cNvSpPr>
              <a:spLocks noChangeArrowheads="1"/>
            </p:cNvSpPr>
            <p:nvPr/>
          </p:nvSpPr>
          <p:spPr bwMode="auto">
            <a:xfrm>
              <a:off x="3067" y="3210"/>
              <a:ext cx="66" cy="64"/>
            </a:xfrm>
            <a:prstGeom prst="rect">
              <a:avLst/>
            </a:prstGeom>
            <a:solidFill>
              <a:srgbClr val="FFFF00"/>
            </a:solidFill>
            <a:ln w="9525">
              <a:solidFill>
                <a:srgbClr val="000000"/>
              </a:solidFill>
              <a:miter lim="800000"/>
              <a:headEnd/>
              <a:tailEnd/>
            </a:ln>
          </p:spPr>
          <p:txBody>
            <a:bodyPr/>
            <a:lstStyle/>
            <a:p>
              <a:endParaRPr lang="en-US"/>
            </a:p>
          </p:txBody>
        </p:sp>
        <p:sp>
          <p:nvSpPr>
            <p:cNvPr id="21607" name="Rectangle 290"/>
            <p:cNvSpPr>
              <a:spLocks noChangeArrowheads="1"/>
            </p:cNvSpPr>
            <p:nvPr/>
          </p:nvSpPr>
          <p:spPr bwMode="auto">
            <a:xfrm>
              <a:off x="3224" y="3108"/>
              <a:ext cx="66" cy="145"/>
            </a:xfrm>
            <a:prstGeom prst="rect">
              <a:avLst/>
            </a:prstGeom>
            <a:solidFill>
              <a:srgbClr val="FFFF00"/>
            </a:solidFill>
            <a:ln w="9525">
              <a:solidFill>
                <a:srgbClr val="000000"/>
              </a:solidFill>
              <a:miter lim="800000"/>
              <a:headEnd/>
              <a:tailEnd/>
            </a:ln>
          </p:spPr>
          <p:txBody>
            <a:bodyPr/>
            <a:lstStyle/>
            <a:p>
              <a:endParaRPr lang="en-US"/>
            </a:p>
          </p:txBody>
        </p:sp>
        <p:sp>
          <p:nvSpPr>
            <p:cNvPr id="21608" name="Rectangle 291"/>
            <p:cNvSpPr>
              <a:spLocks noChangeArrowheads="1"/>
            </p:cNvSpPr>
            <p:nvPr/>
          </p:nvSpPr>
          <p:spPr bwMode="auto">
            <a:xfrm>
              <a:off x="3380" y="3066"/>
              <a:ext cx="66" cy="174"/>
            </a:xfrm>
            <a:prstGeom prst="rect">
              <a:avLst/>
            </a:prstGeom>
            <a:solidFill>
              <a:srgbClr val="FFFF00"/>
            </a:solidFill>
            <a:ln w="9525">
              <a:solidFill>
                <a:srgbClr val="000000"/>
              </a:solidFill>
              <a:miter lim="800000"/>
              <a:headEnd/>
              <a:tailEnd/>
            </a:ln>
          </p:spPr>
          <p:txBody>
            <a:bodyPr/>
            <a:lstStyle/>
            <a:p>
              <a:endParaRPr lang="en-US"/>
            </a:p>
          </p:txBody>
        </p:sp>
        <p:sp>
          <p:nvSpPr>
            <p:cNvPr id="21609" name="Rectangle 292"/>
            <p:cNvSpPr>
              <a:spLocks noChangeArrowheads="1"/>
            </p:cNvSpPr>
            <p:nvPr/>
          </p:nvSpPr>
          <p:spPr bwMode="auto">
            <a:xfrm>
              <a:off x="3536" y="2958"/>
              <a:ext cx="65" cy="227"/>
            </a:xfrm>
            <a:prstGeom prst="rect">
              <a:avLst/>
            </a:prstGeom>
            <a:solidFill>
              <a:srgbClr val="FFFF00"/>
            </a:solidFill>
            <a:ln w="9525">
              <a:solidFill>
                <a:srgbClr val="000000"/>
              </a:solidFill>
              <a:miter lim="800000"/>
              <a:headEnd/>
              <a:tailEnd/>
            </a:ln>
          </p:spPr>
          <p:txBody>
            <a:bodyPr/>
            <a:lstStyle/>
            <a:p>
              <a:endParaRPr lang="en-US"/>
            </a:p>
          </p:txBody>
        </p:sp>
        <p:sp>
          <p:nvSpPr>
            <p:cNvPr id="21610" name="Rectangle 293"/>
            <p:cNvSpPr>
              <a:spLocks noChangeArrowheads="1"/>
            </p:cNvSpPr>
            <p:nvPr/>
          </p:nvSpPr>
          <p:spPr bwMode="auto">
            <a:xfrm>
              <a:off x="3691" y="2937"/>
              <a:ext cx="66" cy="251"/>
            </a:xfrm>
            <a:prstGeom prst="rect">
              <a:avLst/>
            </a:prstGeom>
            <a:solidFill>
              <a:srgbClr val="FFFF00"/>
            </a:solidFill>
            <a:ln w="9525">
              <a:solidFill>
                <a:srgbClr val="000000"/>
              </a:solidFill>
              <a:miter lim="800000"/>
              <a:headEnd/>
              <a:tailEnd/>
            </a:ln>
          </p:spPr>
          <p:txBody>
            <a:bodyPr/>
            <a:lstStyle/>
            <a:p>
              <a:endParaRPr lang="en-US"/>
            </a:p>
          </p:txBody>
        </p:sp>
        <p:sp>
          <p:nvSpPr>
            <p:cNvPr id="21611" name="Rectangle 294"/>
            <p:cNvSpPr>
              <a:spLocks noChangeArrowheads="1"/>
            </p:cNvSpPr>
            <p:nvPr/>
          </p:nvSpPr>
          <p:spPr bwMode="auto">
            <a:xfrm>
              <a:off x="3847" y="2885"/>
              <a:ext cx="67" cy="303"/>
            </a:xfrm>
            <a:prstGeom prst="rect">
              <a:avLst/>
            </a:prstGeom>
            <a:solidFill>
              <a:srgbClr val="FFFF00"/>
            </a:solidFill>
            <a:ln w="9525">
              <a:solidFill>
                <a:srgbClr val="000000"/>
              </a:solidFill>
              <a:miter lim="800000"/>
              <a:headEnd/>
              <a:tailEnd/>
            </a:ln>
          </p:spPr>
          <p:txBody>
            <a:bodyPr/>
            <a:lstStyle/>
            <a:p>
              <a:endParaRPr lang="en-US"/>
            </a:p>
          </p:txBody>
        </p:sp>
        <p:sp>
          <p:nvSpPr>
            <p:cNvPr id="21612" name="Rectangle 295"/>
            <p:cNvSpPr>
              <a:spLocks noChangeArrowheads="1"/>
            </p:cNvSpPr>
            <p:nvPr/>
          </p:nvSpPr>
          <p:spPr bwMode="auto">
            <a:xfrm>
              <a:off x="4004" y="2903"/>
              <a:ext cx="66" cy="365"/>
            </a:xfrm>
            <a:prstGeom prst="rect">
              <a:avLst/>
            </a:prstGeom>
            <a:solidFill>
              <a:srgbClr val="FFFF00"/>
            </a:solidFill>
            <a:ln w="9525">
              <a:solidFill>
                <a:srgbClr val="000000"/>
              </a:solidFill>
              <a:miter lim="800000"/>
              <a:headEnd/>
              <a:tailEnd/>
            </a:ln>
          </p:spPr>
          <p:txBody>
            <a:bodyPr/>
            <a:lstStyle/>
            <a:p>
              <a:endParaRPr lang="en-US"/>
            </a:p>
          </p:txBody>
        </p:sp>
        <p:sp>
          <p:nvSpPr>
            <p:cNvPr id="21613" name="Rectangle 296"/>
            <p:cNvSpPr>
              <a:spLocks noChangeArrowheads="1"/>
            </p:cNvSpPr>
            <p:nvPr/>
          </p:nvSpPr>
          <p:spPr bwMode="auto">
            <a:xfrm>
              <a:off x="4160" y="2860"/>
              <a:ext cx="66" cy="414"/>
            </a:xfrm>
            <a:prstGeom prst="rect">
              <a:avLst/>
            </a:prstGeom>
            <a:solidFill>
              <a:srgbClr val="FFFF00"/>
            </a:solidFill>
            <a:ln w="9525">
              <a:solidFill>
                <a:srgbClr val="000000"/>
              </a:solidFill>
              <a:miter lim="800000"/>
              <a:headEnd/>
              <a:tailEnd/>
            </a:ln>
          </p:spPr>
          <p:txBody>
            <a:bodyPr/>
            <a:lstStyle/>
            <a:p>
              <a:endParaRPr lang="en-US"/>
            </a:p>
          </p:txBody>
        </p:sp>
        <p:sp>
          <p:nvSpPr>
            <p:cNvPr id="21614" name="Rectangle 297"/>
            <p:cNvSpPr>
              <a:spLocks noChangeArrowheads="1"/>
            </p:cNvSpPr>
            <p:nvPr/>
          </p:nvSpPr>
          <p:spPr bwMode="auto">
            <a:xfrm>
              <a:off x="4315" y="2790"/>
              <a:ext cx="66" cy="435"/>
            </a:xfrm>
            <a:prstGeom prst="rect">
              <a:avLst/>
            </a:prstGeom>
            <a:solidFill>
              <a:srgbClr val="FFFF00"/>
            </a:solidFill>
            <a:ln w="9525">
              <a:solidFill>
                <a:srgbClr val="000000"/>
              </a:solidFill>
              <a:miter lim="800000"/>
              <a:headEnd/>
              <a:tailEnd/>
            </a:ln>
          </p:spPr>
          <p:txBody>
            <a:bodyPr/>
            <a:lstStyle/>
            <a:p>
              <a:endParaRPr lang="en-US"/>
            </a:p>
          </p:txBody>
        </p:sp>
        <p:sp>
          <p:nvSpPr>
            <p:cNvPr id="21615" name="Rectangle 298"/>
            <p:cNvSpPr>
              <a:spLocks noChangeArrowheads="1"/>
            </p:cNvSpPr>
            <p:nvPr/>
          </p:nvSpPr>
          <p:spPr bwMode="auto">
            <a:xfrm>
              <a:off x="4471" y="2762"/>
              <a:ext cx="66" cy="472"/>
            </a:xfrm>
            <a:prstGeom prst="rect">
              <a:avLst/>
            </a:prstGeom>
            <a:solidFill>
              <a:srgbClr val="FFFF00"/>
            </a:solidFill>
            <a:ln w="9525">
              <a:solidFill>
                <a:srgbClr val="000000"/>
              </a:solidFill>
              <a:miter lim="800000"/>
              <a:headEnd/>
              <a:tailEnd/>
            </a:ln>
          </p:spPr>
          <p:txBody>
            <a:bodyPr/>
            <a:lstStyle/>
            <a:p>
              <a:endParaRPr lang="en-US"/>
            </a:p>
          </p:txBody>
        </p:sp>
        <p:sp>
          <p:nvSpPr>
            <p:cNvPr id="21616" name="Rectangle 299"/>
            <p:cNvSpPr>
              <a:spLocks noChangeArrowheads="1"/>
            </p:cNvSpPr>
            <p:nvPr/>
          </p:nvSpPr>
          <p:spPr bwMode="auto">
            <a:xfrm>
              <a:off x="4627" y="2820"/>
              <a:ext cx="67" cy="383"/>
            </a:xfrm>
            <a:prstGeom prst="rect">
              <a:avLst/>
            </a:prstGeom>
            <a:solidFill>
              <a:srgbClr val="FFFF00"/>
            </a:solidFill>
            <a:ln w="9525">
              <a:solidFill>
                <a:srgbClr val="000000"/>
              </a:solidFill>
              <a:miter lim="800000"/>
              <a:headEnd/>
              <a:tailEnd/>
            </a:ln>
          </p:spPr>
          <p:txBody>
            <a:bodyPr/>
            <a:lstStyle/>
            <a:p>
              <a:endParaRPr lang="en-US"/>
            </a:p>
          </p:txBody>
        </p:sp>
        <p:sp>
          <p:nvSpPr>
            <p:cNvPr id="21617" name="Rectangle 300"/>
            <p:cNvSpPr>
              <a:spLocks noChangeArrowheads="1"/>
            </p:cNvSpPr>
            <p:nvPr/>
          </p:nvSpPr>
          <p:spPr bwMode="auto">
            <a:xfrm>
              <a:off x="4784" y="2799"/>
              <a:ext cx="66" cy="423"/>
            </a:xfrm>
            <a:prstGeom prst="rect">
              <a:avLst/>
            </a:prstGeom>
            <a:solidFill>
              <a:srgbClr val="FFFF00"/>
            </a:solidFill>
            <a:ln w="9525">
              <a:solidFill>
                <a:srgbClr val="000000"/>
              </a:solidFill>
              <a:miter lim="800000"/>
              <a:headEnd/>
              <a:tailEnd/>
            </a:ln>
          </p:spPr>
          <p:txBody>
            <a:bodyPr/>
            <a:lstStyle/>
            <a:p>
              <a:endParaRPr lang="en-US"/>
            </a:p>
          </p:txBody>
        </p:sp>
        <p:sp>
          <p:nvSpPr>
            <p:cNvPr id="21618" name="Rectangle 301"/>
            <p:cNvSpPr>
              <a:spLocks noChangeArrowheads="1"/>
            </p:cNvSpPr>
            <p:nvPr/>
          </p:nvSpPr>
          <p:spPr bwMode="auto">
            <a:xfrm>
              <a:off x="4940" y="2737"/>
              <a:ext cx="65" cy="460"/>
            </a:xfrm>
            <a:prstGeom prst="rect">
              <a:avLst/>
            </a:prstGeom>
            <a:solidFill>
              <a:srgbClr val="FFFF00"/>
            </a:solidFill>
            <a:ln w="9525">
              <a:solidFill>
                <a:srgbClr val="000000"/>
              </a:solidFill>
              <a:miter lim="800000"/>
              <a:headEnd/>
              <a:tailEnd/>
            </a:ln>
          </p:spPr>
          <p:txBody>
            <a:bodyPr/>
            <a:lstStyle/>
            <a:p>
              <a:endParaRPr lang="en-US"/>
            </a:p>
          </p:txBody>
        </p:sp>
        <p:sp>
          <p:nvSpPr>
            <p:cNvPr id="21619" name="Rectangle 302"/>
            <p:cNvSpPr>
              <a:spLocks noChangeArrowheads="1"/>
            </p:cNvSpPr>
            <p:nvPr/>
          </p:nvSpPr>
          <p:spPr bwMode="auto">
            <a:xfrm>
              <a:off x="5095" y="2695"/>
              <a:ext cx="66" cy="478"/>
            </a:xfrm>
            <a:prstGeom prst="rect">
              <a:avLst/>
            </a:prstGeom>
            <a:solidFill>
              <a:srgbClr val="FFFF00"/>
            </a:solidFill>
            <a:ln w="9525">
              <a:solidFill>
                <a:srgbClr val="000000"/>
              </a:solidFill>
              <a:miter lim="800000"/>
              <a:headEnd/>
              <a:tailEnd/>
            </a:ln>
          </p:spPr>
          <p:txBody>
            <a:bodyPr/>
            <a:lstStyle/>
            <a:p>
              <a:endParaRPr lang="en-US"/>
            </a:p>
          </p:txBody>
        </p:sp>
        <p:sp>
          <p:nvSpPr>
            <p:cNvPr id="21620" name="Rectangle 303"/>
            <p:cNvSpPr>
              <a:spLocks noChangeArrowheads="1"/>
            </p:cNvSpPr>
            <p:nvPr/>
          </p:nvSpPr>
          <p:spPr bwMode="auto">
            <a:xfrm>
              <a:off x="3067" y="3093"/>
              <a:ext cx="66" cy="117"/>
            </a:xfrm>
            <a:prstGeom prst="rect">
              <a:avLst/>
            </a:prstGeom>
            <a:solidFill>
              <a:srgbClr val="FF0000"/>
            </a:solidFill>
            <a:ln w="9525">
              <a:solidFill>
                <a:srgbClr val="000000"/>
              </a:solidFill>
              <a:miter lim="800000"/>
              <a:headEnd/>
              <a:tailEnd/>
            </a:ln>
          </p:spPr>
          <p:txBody>
            <a:bodyPr/>
            <a:lstStyle/>
            <a:p>
              <a:endParaRPr lang="en-US"/>
            </a:p>
          </p:txBody>
        </p:sp>
        <p:sp>
          <p:nvSpPr>
            <p:cNvPr id="21621" name="Rectangle 304"/>
            <p:cNvSpPr>
              <a:spLocks noChangeArrowheads="1"/>
            </p:cNvSpPr>
            <p:nvPr/>
          </p:nvSpPr>
          <p:spPr bwMode="auto">
            <a:xfrm>
              <a:off x="3224" y="2949"/>
              <a:ext cx="66" cy="159"/>
            </a:xfrm>
            <a:prstGeom prst="rect">
              <a:avLst/>
            </a:prstGeom>
            <a:solidFill>
              <a:srgbClr val="FF0000"/>
            </a:solidFill>
            <a:ln w="9525">
              <a:solidFill>
                <a:srgbClr val="000000"/>
              </a:solidFill>
              <a:miter lim="800000"/>
              <a:headEnd/>
              <a:tailEnd/>
            </a:ln>
          </p:spPr>
          <p:txBody>
            <a:bodyPr/>
            <a:lstStyle/>
            <a:p>
              <a:endParaRPr lang="en-US"/>
            </a:p>
          </p:txBody>
        </p:sp>
        <p:sp>
          <p:nvSpPr>
            <p:cNvPr id="21622" name="Rectangle 305"/>
            <p:cNvSpPr>
              <a:spLocks noChangeArrowheads="1"/>
            </p:cNvSpPr>
            <p:nvPr/>
          </p:nvSpPr>
          <p:spPr bwMode="auto">
            <a:xfrm>
              <a:off x="3380" y="2796"/>
              <a:ext cx="66" cy="270"/>
            </a:xfrm>
            <a:prstGeom prst="rect">
              <a:avLst/>
            </a:prstGeom>
            <a:solidFill>
              <a:srgbClr val="FF0000"/>
            </a:solidFill>
            <a:ln w="9525">
              <a:solidFill>
                <a:srgbClr val="000000"/>
              </a:solidFill>
              <a:miter lim="800000"/>
              <a:headEnd/>
              <a:tailEnd/>
            </a:ln>
          </p:spPr>
          <p:txBody>
            <a:bodyPr/>
            <a:lstStyle/>
            <a:p>
              <a:endParaRPr lang="en-US"/>
            </a:p>
          </p:txBody>
        </p:sp>
        <p:sp>
          <p:nvSpPr>
            <p:cNvPr id="21623" name="Rectangle 306"/>
            <p:cNvSpPr>
              <a:spLocks noChangeArrowheads="1"/>
            </p:cNvSpPr>
            <p:nvPr/>
          </p:nvSpPr>
          <p:spPr bwMode="auto">
            <a:xfrm>
              <a:off x="3536" y="2627"/>
              <a:ext cx="65" cy="331"/>
            </a:xfrm>
            <a:prstGeom prst="rect">
              <a:avLst/>
            </a:prstGeom>
            <a:solidFill>
              <a:srgbClr val="FF0000"/>
            </a:solidFill>
            <a:ln w="9525">
              <a:solidFill>
                <a:srgbClr val="000000"/>
              </a:solidFill>
              <a:miter lim="800000"/>
              <a:headEnd/>
              <a:tailEnd/>
            </a:ln>
          </p:spPr>
          <p:txBody>
            <a:bodyPr/>
            <a:lstStyle/>
            <a:p>
              <a:endParaRPr lang="en-US"/>
            </a:p>
          </p:txBody>
        </p:sp>
        <p:sp>
          <p:nvSpPr>
            <p:cNvPr id="21624" name="Rectangle 307"/>
            <p:cNvSpPr>
              <a:spLocks noChangeArrowheads="1"/>
            </p:cNvSpPr>
            <p:nvPr/>
          </p:nvSpPr>
          <p:spPr bwMode="auto">
            <a:xfrm>
              <a:off x="3691" y="2501"/>
              <a:ext cx="66" cy="436"/>
            </a:xfrm>
            <a:prstGeom prst="rect">
              <a:avLst/>
            </a:prstGeom>
            <a:solidFill>
              <a:srgbClr val="FF0000"/>
            </a:solidFill>
            <a:ln w="9525">
              <a:solidFill>
                <a:srgbClr val="000000"/>
              </a:solidFill>
              <a:miter lim="800000"/>
              <a:headEnd/>
              <a:tailEnd/>
            </a:ln>
          </p:spPr>
          <p:txBody>
            <a:bodyPr/>
            <a:lstStyle/>
            <a:p>
              <a:endParaRPr lang="en-US"/>
            </a:p>
          </p:txBody>
        </p:sp>
        <p:sp>
          <p:nvSpPr>
            <p:cNvPr id="21625" name="Rectangle 308"/>
            <p:cNvSpPr>
              <a:spLocks noChangeArrowheads="1"/>
            </p:cNvSpPr>
            <p:nvPr/>
          </p:nvSpPr>
          <p:spPr bwMode="auto">
            <a:xfrm>
              <a:off x="3847" y="2382"/>
              <a:ext cx="67" cy="503"/>
            </a:xfrm>
            <a:prstGeom prst="rect">
              <a:avLst/>
            </a:prstGeom>
            <a:solidFill>
              <a:srgbClr val="FF0000"/>
            </a:solidFill>
            <a:ln w="9525">
              <a:solidFill>
                <a:srgbClr val="000000"/>
              </a:solidFill>
              <a:miter lim="800000"/>
              <a:headEnd/>
              <a:tailEnd/>
            </a:ln>
          </p:spPr>
          <p:txBody>
            <a:bodyPr/>
            <a:lstStyle/>
            <a:p>
              <a:endParaRPr lang="en-US"/>
            </a:p>
          </p:txBody>
        </p:sp>
        <p:sp>
          <p:nvSpPr>
            <p:cNvPr id="21626" name="Rectangle 309"/>
            <p:cNvSpPr>
              <a:spLocks noChangeArrowheads="1"/>
            </p:cNvSpPr>
            <p:nvPr/>
          </p:nvSpPr>
          <p:spPr bwMode="auto">
            <a:xfrm>
              <a:off x="4004" y="2299"/>
              <a:ext cx="66" cy="604"/>
            </a:xfrm>
            <a:prstGeom prst="rect">
              <a:avLst/>
            </a:prstGeom>
            <a:solidFill>
              <a:srgbClr val="FF0000"/>
            </a:solidFill>
            <a:ln w="9525">
              <a:solidFill>
                <a:srgbClr val="000000"/>
              </a:solidFill>
              <a:miter lim="800000"/>
              <a:headEnd/>
              <a:tailEnd/>
            </a:ln>
          </p:spPr>
          <p:txBody>
            <a:bodyPr/>
            <a:lstStyle/>
            <a:p>
              <a:endParaRPr lang="en-US"/>
            </a:p>
          </p:txBody>
        </p:sp>
        <p:sp>
          <p:nvSpPr>
            <p:cNvPr id="21627" name="Rectangle 310"/>
            <p:cNvSpPr>
              <a:spLocks noChangeArrowheads="1"/>
            </p:cNvSpPr>
            <p:nvPr/>
          </p:nvSpPr>
          <p:spPr bwMode="auto">
            <a:xfrm>
              <a:off x="4160" y="2253"/>
              <a:ext cx="66" cy="607"/>
            </a:xfrm>
            <a:prstGeom prst="rect">
              <a:avLst/>
            </a:prstGeom>
            <a:solidFill>
              <a:srgbClr val="FF0000"/>
            </a:solidFill>
            <a:ln w="9525">
              <a:solidFill>
                <a:srgbClr val="000000"/>
              </a:solidFill>
              <a:miter lim="800000"/>
              <a:headEnd/>
              <a:tailEnd/>
            </a:ln>
          </p:spPr>
          <p:txBody>
            <a:bodyPr/>
            <a:lstStyle/>
            <a:p>
              <a:endParaRPr lang="en-US"/>
            </a:p>
          </p:txBody>
        </p:sp>
        <p:sp>
          <p:nvSpPr>
            <p:cNvPr id="21628" name="Rectangle 311"/>
            <p:cNvSpPr>
              <a:spLocks noChangeArrowheads="1"/>
            </p:cNvSpPr>
            <p:nvPr/>
          </p:nvSpPr>
          <p:spPr bwMode="auto">
            <a:xfrm>
              <a:off x="4315" y="2084"/>
              <a:ext cx="66" cy="706"/>
            </a:xfrm>
            <a:prstGeom prst="rect">
              <a:avLst/>
            </a:prstGeom>
            <a:solidFill>
              <a:srgbClr val="FF0000"/>
            </a:solidFill>
            <a:ln w="9525">
              <a:solidFill>
                <a:srgbClr val="000000"/>
              </a:solidFill>
              <a:miter lim="800000"/>
              <a:headEnd/>
              <a:tailEnd/>
            </a:ln>
          </p:spPr>
          <p:txBody>
            <a:bodyPr/>
            <a:lstStyle/>
            <a:p>
              <a:endParaRPr lang="en-US"/>
            </a:p>
          </p:txBody>
        </p:sp>
        <p:sp>
          <p:nvSpPr>
            <p:cNvPr id="21629" name="Rectangle 312"/>
            <p:cNvSpPr>
              <a:spLocks noChangeArrowheads="1"/>
            </p:cNvSpPr>
            <p:nvPr/>
          </p:nvSpPr>
          <p:spPr bwMode="auto">
            <a:xfrm>
              <a:off x="4471" y="2045"/>
              <a:ext cx="66" cy="717"/>
            </a:xfrm>
            <a:prstGeom prst="rect">
              <a:avLst/>
            </a:prstGeom>
            <a:solidFill>
              <a:srgbClr val="FF0000"/>
            </a:solidFill>
            <a:ln w="9525">
              <a:solidFill>
                <a:srgbClr val="000000"/>
              </a:solidFill>
              <a:miter lim="800000"/>
              <a:headEnd/>
              <a:tailEnd/>
            </a:ln>
          </p:spPr>
          <p:txBody>
            <a:bodyPr/>
            <a:lstStyle/>
            <a:p>
              <a:endParaRPr lang="en-US"/>
            </a:p>
          </p:txBody>
        </p:sp>
        <p:sp>
          <p:nvSpPr>
            <p:cNvPr id="21630" name="Rectangle 313"/>
            <p:cNvSpPr>
              <a:spLocks noChangeArrowheads="1"/>
            </p:cNvSpPr>
            <p:nvPr/>
          </p:nvSpPr>
          <p:spPr bwMode="auto">
            <a:xfrm>
              <a:off x="4627" y="2072"/>
              <a:ext cx="67" cy="748"/>
            </a:xfrm>
            <a:prstGeom prst="rect">
              <a:avLst/>
            </a:prstGeom>
            <a:solidFill>
              <a:srgbClr val="FF0000"/>
            </a:solidFill>
            <a:ln w="9525">
              <a:solidFill>
                <a:srgbClr val="000000"/>
              </a:solidFill>
              <a:miter lim="800000"/>
              <a:headEnd/>
              <a:tailEnd/>
            </a:ln>
          </p:spPr>
          <p:txBody>
            <a:bodyPr/>
            <a:lstStyle/>
            <a:p>
              <a:endParaRPr lang="en-US"/>
            </a:p>
          </p:txBody>
        </p:sp>
        <p:sp>
          <p:nvSpPr>
            <p:cNvPr id="21631" name="Rectangle 314"/>
            <p:cNvSpPr>
              <a:spLocks noChangeArrowheads="1"/>
            </p:cNvSpPr>
            <p:nvPr/>
          </p:nvSpPr>
          <p:spPr bwMode="auto">
            <a:xfrm>
              <a:off x="4784" y="2084"/>
              <a:ext cx="66" cy="715"/>
            </a:xfrm>
            <a:prstGeom prst="rect">
              <a:avLst/>
            </a:prstGeom>
            <a:solidFill>
              <a:srgbClr val="FF0000"/>
            </a:solidFill>
            <a:ln w="9525">
              <a:solidFill>
                <a:srgbClr val="000000"/>
              </a:solidFill>
              <a:miter lim="800000"/>
              <a:headEnd/>
              <a:tailEnd/>
            </a:ln>
          </p:spPr>
          <p:txBody>
            <a:bodyPr/>
            <a:lstStyle/>
            <a:p>
              <a:endParaRPr lang="en-US"/>
            </a:p>
          </p:txBody>
        </p:sp>
        <p:sp>
          <p:nvSpPr>
            <p:cNvPr id="21632" name="Rectangle 315"/>
            <p:cNvSpPr>
              <a:spLocks noChangeArrowheads="1"/>
            </p:cNvSpPr>
            <p:nvPr/>
          </p:nvSpPr>
          <p:spPr bwMode="auto">
            <a:xfrm>
              <a:off x="4940" y="1971"/>
              <a:ext cx="65" cy="766"/>
            </a:xfrm>
            <a:prstGeom prst="rect">
              <a:avLst/>
            </a:prstGeom>
            <a:solidFill>
              <a:srgbClr val="FF0000"/>
            </a:solidFill>
            <a:ln w="9525">
              <a:solidFill>
                <a:srgbClr val="000000"/>
              </a:solidFill>
              <a:miter lim="800000"/>
              <a:headEnd/>
              <a:tailEnd/>
            </a:ln>
          </p:spPr>
          <p:txBody>
            <a:bodyPr/>
            <a:lstStyle/>
            <a:p>
              <a:endParaRPr lang="en-US"/>
            </a:p>
          </p:txBody>
        </p:sp>
        <p:sp>
          <p:nvSpPr>
            <p:cNvPr id="21633" name="Rectangle 316"/>
            <p:cNvSpPr>
              <a:spLocks noChangeArrowheads="1"/>
            </p:cNvSpPr>
            <p:nvPr/>
          </p:nvSpPr>
          <p:spPr bwMode="auto">
            <a:xfrm>
              <a:off x="5095" y="1885"/>
              <a:ext cx="66" cy="810"/>
            </a:xfrm>
            <a:prstGeom prst="rect">
              <a:avLst/>
            </a:prstGeom>
            <a:solidFill>
              <a:srgbClr val="FF0000"/>
            </a:solidFill>
            <a:ln w="9525">
              <a:solidFill>
                <a:srgbClr val="000000"/>
              </a:solidFill>
              <a:miter lim="800000"/>
              <a:headEnd/>
              <a:tailEnd/>
            </a:ln>
          </p:spPr>
          <p:txBody>
            <a:bodyPr/>
            <a:lstStyle/>
            <a:p>
              <a:endParaRPr lang="en-US"/>
            </a:p>
          </p:txBody>
        </p:sp>
        <p:sp>
          <p:nvSpPr>
            <p:cNvPr id="21634" name="Line 317"/>
            <p:cNvSpPr>
              <a:spLocks noChangeShapeType="1"/>
            </p:cNvSpPr>
            <p:nvPr/>
          </p:nvSpPr>
          <p:spPr bwMode="auto">
            <a:xfrm>
              <a:off x="692" y="1753"/>
              <a:ext cx="0" cy="2186"/>
            </a:xfrm>
            <a:prstGeom prst="line">
              <a:avLst/>
            </a:prstGeom>
            <a:noFill/>
            <a:ln w="19050">
              <a:solidFill>
                <a:srgbClr val="000000"/>
              </a:solidFill>
              <a:round/>
              <a:headEnd/>
              <a:tailEnd/>
            </a:ln>
          </p:spPr>
          <p:txBody>
            <a:bodyPr/>
            <a:lstStyle/>
            <a:p>
              <a:endParaRPr lang="en-US"/>
            </a:p>
          </p:txBody>
        </p:sp>
        <p:sp>
          <p:nvSpPr>
            <p:cNvPr id="21635" name="Line 318"/>
            <p:cNvSpPr>
              <a:spLocks noChangeShapeType="1"/>
            </p:cNvSpPr>
            <p:nvPr/>
          </p:nvSpPr>
          <p:spPr bwMode="auto">
            <a:xfrm>
              <a:off x="668" y="3939"/>
              <a:ext cx="24" cy="0"/>
            </a:xfrm>
            <a:prstGeom prst="line">
              <a:avLst/>
            </a:prstGeom>
            <a:noFill/>
            <a:ln w="0">
              <a:solidFill>
                <a:srgbClr val="000000"/>
              </a:solidFill>
              <a:round/>
              <a:headEnd/>
              <a:tailEnd/>
            </a:ln>
          </p:spPr>
          <p:txBody>
            <a:bodyPr/>
            <a:lstStyle/>
            <a:p>
              <a:endParaRPr lang="en-US"/>
            </a:p>
          </p:txBody>
        </p:sp>
        <p:sp>
          <p:nvSpPr>
            <p:cNvPr id="21636" name="Line 319"/>
            <p:cNvSpPr>
              <a:spLocks noChangeShapeType="1"/>
            </p:cNvSpPr>
            <p:nvPr/>
          </p:nvSpPr>
          <p:spPr bwMode="auto">
            <a:xfrm>
              <a:off x="668" y="3722"/>
              <a:ext cx="24" cy="0"/>
            </a:xfrm>
            <a:prstGeom prst="line">
              <a:avLst/>
            </a:prstGeom>
            <a:noFill/>
            <a:ln w="0">
              <a:solidFill>
                <a:srgbClr val="000000"/>
              </a:solidFill>
              <a:round/>
              <a:headEnd/>
              <a:tailEnd/>
            </a:ln>
          </p:spPr>
          <p:txBody>
            <a:bodyPr/>
            <a:lstStyle/>
            <a:p>
              <a:endParaRPr lang="en-US"/>
            </a:p>
          </p:txBody>
        </p:sp>
        <p:sp>
          <p:nvSpPr>
            <p:cNvPr id="21637" name="Line 320"/>
            <p:cNvSpPr>
              <a:spLocks noChangeShapeType="1"/>
            </p:cNvSpPr>
            <p:nvPr/>
          </p:nvSpPr>
          <p:spPr bwMode="auto">
            <a:xfrm>
              <a:off x="668" y="3501"/>
              <a:ext cx="24" cy="0"/>
            </a:xfrm>
            <a:prstGeom prst="line">
              <a:avLst/>
            </a:prstGeom>
            <a:noFill/>
            <a:ln w="0">
              <a:solidFill>
                <a:srgbClr val="000000"/>
              </a:solidFill>
              <a:round/>
              <a:headEnd/>
              <a:tailEnd/>
            </a:ln>
          </p:spPr>
          <p:txBody>
            <a:bodyPr/>
            <a:lstStyle/>
            <a:p>
              <a:endParaRPr lang="en-US"/>
            </a:p>
          </p:txBody>
        </p:sp>
        <p:sp>
          <p:nvSpPr>
            <p:cNvPr id="21638" name="Line 321"/>
            <p:cNvSpPr>
              <a:spLocks noChangeShapeType="1"/>
            </p:cNvSpPr>
            <p:nvPr/>
          </p:nvSpPr>
          <p:spPr bwMode="auto">
            <a:xfrm>
              <a:off x="668" y="3283"/>
              <a:ext cx="24" cy="0"/>
            </a:xfrm>
            <a:prstGeom prst="line">
              <a:avLst/>
            </a:prstGeom>
            <a:noFill/>
            <a:ln w="0">
              <a:solidFill>
                <a:srgbClr val="000000"/>
              </a:solidFill>
              <a:round/>
              <a:headEnd/>
              <a:tailEnd/>
            </a:ln>
          </p:spPr>
          <p:txBody>
            <a:bodyPr/>
            <a:lstStyle/>
            <a:p>
              <a:endParaRPr lang="en-US"/>
            </a:p>
          </p:txBody>
        </p:sp>
        <p:sp>
          <p:nvSpPr>
            <p:cNvPr id="21639" name="Line 322"/>
            <p:cNvSpPr>
              <a:spLocks noChangeShapeType="1"/>
            </p:cNvSpPr>
            <p:nvPr/>
          </p:nvSpPr>
          <p:spPr bwMode="auto">
            <a:xfrm>
              <a:off x="668" y="3066"/>
              <a:ext cx="24" cy="0"/>
            </a:xfrm>
            <a:prstGeom prst="line">
              <a:avLst/>
            </a:prstGeom>
            <a:noFill/>
            <a:ln w="0">
              <a:solidFill>
                <a:srgbClr val="000000"/>
              </a:solidFill>
              <a:round/>
              <a:headEnd/>
              <a:tailEnd/>
            </a:ln>
          </p:spPr>
          <p:txBody>
            <a:bodyPr/>
            <a:lstStyle/>
            <a:p>
              <a:endParaRPr lang="en-US"/>
            </a:p>
          </p:txBody>
        </p:sp>
        <p:sp>
          <p:nvSpPr>
            <p:cNvPr id="21640" name="Line 323"/>
            <p:cNvSpPr>
              <a:spLocks noChangeShapeType="1"/>
            </p:cNvSpPr>
            <p:nvPr/>
          </p:nvSpPr>
          <p:spPr bwMode="auto">
            <a:xfrm>
              <a:off x="668" y="2848"/>
              <a:ext cx="24" cy="0"/>
            </a:xfrm>
            <a:prstGeom prst="line">
              <a:avLst/>
            </a:prstGeom>
            <a:noFill/>
            <a:ln w="0">
              <a:solidFill>
                <a:srgbClr val="000000"/>
              </a:solidFill>
              <a:round/>
              <a:headEnd/>
              <a:tailEnd/>
            </a:ln>
          </p:spPr>
          <p:txBody>
            <a:bodyPr/>
            <a:lstStyle/>
            <a:p>
              <a:endParaRPr lang="en-US"/>
            </a:p>
          </p:txBody>
        </p:sp>
        <p:sp>
          <p:nvSpPr>
            <p:cNvPr id="21641" name="Line 324"/>
            <p:cNvSpPr>
              <a:spLocks noChangeShapeType="1"/>
            </p:cNvSpPr>
            <p:nvPr/>
          </p:nvSpPr>
          <p:spPr bwMode="auto">
            <a:xfrm>
              <a:off x="668" y="2627"/>
              <a:ext cx="24" cy="0"/>
            </a:xfrm>
            <a:prstGeom prst="line">
              <a:avLst/>
            </a:prstGeom>
            <a:noFill/>
            <a:ln w="0">
              <a:solidFill>
                <a:srgbClr val="000000"/>
              </a:solidFill>
              <a:round/>
              <a:headEnd/>
              <a:tailEnd/>
            </a:ln>
          </p:spPr>
          <p:txBody>
            <a:bodyPr/>
            <a:lstStyle/>
            <a:p>
              <a:endParaRPr lang="en-US"/>
            </a:p>
          </p:txBody>
        </p:sp>
        <p:sp>
          <p:nvSpPr>
            <p:cNvPr id="21642" name="Line 325"/>
            <p:cNvSpPr>
              <a:spLocks noChangeShapeType="1"/>
            </p:cNvSpPr>
            <p:nvPr/>
          </p:nvSpPr>
          <p:spPr bwMode="auto">
            <a:xfrm>
              <a:off x="668" y="2409"/>
              <a:ext cx="24" cy="0"/>
            </a:xfrm>
            <a:prstGeom prst="line">
              <a:avLst/>
            </a:prstGeom>
            <a:noFill/>
            <a:ln w="0">
              <a:solidFill>
                <a:srgbClr val="000000"/>
              </a:solidFill>
              <a:round/>
              <a:headEnd/>
              <a:tailEnd/>
            </a:ln>
          </p:spPr>
          <p:txBody>
            <a:bodyPr/>
            <a:lstStyle/>
            <a:p>
              <a:endParaRPr lang="en-US"/>
            </a:p>
          </p:txBody>
        </p:sp>
        <p:sp>
          <p:nvSpPr>
            <p:cNvPr id="21643" name="Line 326"/>
            <p:cNvSpPr>
              <a:spLocks noChangeShapeType="1"/>
            </p:cNvSpPr>
            <p:nvPr/>
          </p:nvSpPr>
          <p:spPr bwMode="auto">
            <a:xfrm>
              <a:off x="668" y="2192"/>
              <a:ext cx="24" cy="0"/>
            </a:xfrm>
            <a:prstGeom prst="line">
              <a:avLst/>
            </a:prstGeom>
            <a:noFill/>
            <a:ln w="0">
              <a:solidFill>
                <a:srgbClr val="000000"/>
              </a:solidFill>
              <a:round/>
              <a:headEnd/>
              <a:tailEnd/>
            </a:ln>
          </p:spPr>
          <p:txBody>
            <a:bodyPr/>
            <a:lstStyle/>
            <a:p>
              <a:endParaRPr lang="en-US"/>
            </a:p>
          </p:txBody>
        </p:sp>
        <p:sp>
          <p:nvSpPr>
            <p:cNvPr id="21644" name="Line 327"/>
            <p:cNvSpPr>
              <a:spLocks noChangeShapeType="1"/>
            </p:cNvSpPr>
            <p:nvPr/>
          </p:nvSpPr>
          <p:spPr bwMode="auto">
            <a:xfrm>
              <a:off x="668" y="1971"/>
              <a:ext cx="24" cy="0"/>
            </a:xfrm>
            <a:prstGeom prst="line">
              <a:avLst/>
            </a:prstGeom>
            <a:noFill/>
            <a:ln w="0">
              <a:solidFill>
                <a:srgbClr val="000000"/>
              </a:solidFill>
              <a:round/>
              <a:headEnd/>
              <a:tailEnd/>
            </a:ln>
          </p:spPr>
          <p:txBody>
            <a:bodyPr/>
            <a:lstStyle/>
            <a:p>
              <a:endParaRPr lang="en-US"/>
            </a:p>
          </p:txBody>
        </p:sp>
        <p:sp>
          <p:nvSpPr>
            <p:cNvPr id="21645" name="Line 328"/>
            <p:cNvSpPr>
              <a:spLocks noChangeShapeType="1"/>
            </p:cNvSpPr>
            <p:nvPr/>
          </p:nvSpPr>
          <p:spPr bwMode="auto">
            <a:xfrm>
              <a:off x="668" y="1753"/>
              <a:ext cx="24" cy="0"/>
            </a:xfrm>
            <a:prstGeom prst="line">
              <a:avLst/>
            </a:prstGeom>
            <a:noFill/>
            <a:ln w="0">
              <a:solidFill>
                <a:srgbClr val="000000"/>
              </a:solidFill>
              <a:round/>
              <a:headEnd/>
              <a:tailEnd/>
            </a:ln>
          </p:spPr>
          <p:txBody>
            <a:bodyPr/>
            <a:lstStyle/>
            <a:p>
              <a:endParaRPr lang="en-US"/>
            </a:p>
          </p:txBody>
        </p:sp>
        <p:sp>
          <p:nvSpPr>
            <p:cNvPr id="21646" name="Line 329"/>
            <p:cNvSpPr>
              <a:spLocks noChangeShapeType="1"/>
            </p:cNvSpPr>
            <p:nvPr/>
          </p:nvSpPr>
          <p:spPr bwMode="auto">
            <a:xfrm>
              <a:off x="692" y="3939"/>
              <a:ext cx="4517" cy="0"/>
            </a:xfrm>
            <a:prstGeom prst="line">
              <a:avLst/>
            </a:prstGeom>
            <a:noFill/>
            <a:ln w="19050">
              <a:solidFill>
                <a:srgbClr val="000000"/>
              </a:solidFill>
              <a:round/>
              <a:headEnd/>
              <a:tailEnd/>
            </a:ln>
          </p:spPr>
          <p:txBody>
            <a:bodyPr/>
            <a:lstStyle/>
            <a:p>
              <a:endParaRPr lang="en-US"/>
            </a:p>
          </p:txBody>
        </p:sp>
        <p:sp>
          <p:nvSpPr>
            <p:cNvPr id="21647" name="Line 330"/>
            <p:cNvSpPr>
              <a:spLocks noChangeShapeType="1"/>
            </p:cNvSpPr>
            <p:nvPr/>
          </p:nvSpPr>
          <p:spPr bwMode="auto">
            <a:xfrm flipV="1">
              <a:off x="692" y="3939"/>
              <a:ext cx="0" cy="13"/>
            </a:xfrm>
            <a:prstGeom prst="line">
              <a:avLst/>
            </a:prstGeom>
            <a:noFill/>
            <a:ln w="0">
              <a:solidFill>
                <a:srgbClr val="000000"/>
              </a:solidFill>
              <a:round/>
              <a:headEnd/>
              <a:tailEnd/>
            </a:ln>
          </p:spPr>
          <p:txBody>
            <a:bodyPr/>
            <a:lstStyle/>
            <a:p>
              <a:endParaRPr lang="en-US"/>
            </a:p>
          </p:txBody>
        </p:sp>
        <p:sp>
          <p:nvSpPr>
            <p:cNvPr id="21648" name="Line 331"/>
            <p:cNvSpPr>
              <a:spLocks noChangeShapeType="1"/>
            </p:cNvSpPr>
            <p:nvPr/>
          </p:nvSpPr>
          <p:spPr bwMode="auto">
            <a:xfrm flipV="1">
              <a:off x="847" y="3939"/>
              <a:ext cx="0" cy="13"/>
            </a:xfrm>
            <a:prstGeom prst="line">
              <a:avLst/>
            </a:prstGeom>
            <a:noFill/>
            <a:ln w="0">
              <a:solidFill>
                <a:srgbClr val="000000"/>
              </a:solidFill>
              <a:round/>
              <a:headEnd/>
              <a:tailEnd/>
            </a:ln>
          </p:spPr>
          <p:txBody>
            <a:bodyPr/>
            <a:lstStyle/>
            <a:p>
              <a:endParaRPr lang="en-US"/>
            </a:p>
          </p:txBody>
        </p:sp>
        <p:sp>
          <p:nvSpPr>
            <p:cNvPr id="21649" name="Line 332"/>
            <p:cNvSpPr>
              <a:spLocks noChangeShapeType="1"/>
            </p:cNvSpPr>
            <p:nvPr/>
          </p:nvSpPr>
          <p:spPr bwMode="auto">
            <a:xfrm flipV="1">
              <a:off x="1004" y="3939"/>
              <a:ext cx="0" cy="13"/>
            </a:xfrm>
            <a:prstGeom prst="line">
              <a:avLst/>
            </a:prstGeom>
            <a:noFill/>
            <a:ln w="0">
              <a:solidFill>
                <a:srgbClr val="000000"/>
              </a:solidFill>
              <a:round/>
              <a:headEnd/>
              <a:tailEnd/>
            </a:ln>
          </p:spPr>
          <p:txBody>
            <a:bodyPr/>
            <a:lstStyle/>
            <a:p>
              <a:endParaRPr lang="en-US"/>
            </a:p>
          </p:txBody>
        </p:sp>
        <p:sp>
          <p:nvSpPr>
            <p:cNvPr id="21650" name="Line 333"/>
            <p:cNvSpPr>
              <a:spLocks noChangeShapeType="1"/>
            </p:cNvSpPr>
            <p:nvPr/>
          </p:nvSpPr>
          <p:spPr bwMode="auto">
            <a:xfrm flipV="1">
              <a:off x="1160" y="3939"/>
              <a:ext cx="0" cy="13"/>
            </a:xfrm>
            <a:prstGeom prst="line">
              <a:avLst/>
            </a:prstGeom>
            <a:noFill/>
            <a:ln w="0">
              <a:solidFill>
                <a:srgbClr val="000000"/>
              </a:solidFill>
              <a:round/>
              <a:headEnd/>
              <a:tailEnd/>
            </a:ln>
          </p:spPr>
          <p:txBody>
            <a:bodyPr/>
            <a:lstStyle/>
            <a:p>
              <a:endParaRPr lang="en-US"/>
            </a:p>
          </p:txBody>
        </p:sp>
        <p:sp>
          <p:nvSpPr>
            <p:cNvPr id="21651" name="Line 334"/>
            <p:cNvSpPr>
              <a:spLocks noChangeShapeType="1"/>
            </p:cNvSpPr>
            <p:nvPr/>
          </p:nvSpPr>
          <p:spPr bwMode="auto">
            <a:xfrm flipV="1">
              <a:off x="1316" y="3939"/>
              <a:ext cx="0" cy="13"/>
            </a:xfrm>
            <a:prstGeom prst="line">
              <a:avLst/>
            </a:prstGeom>
            <a:noFill/>
            <a:ln w="0">
              <a:solidFill>
                <a:srgbClr val="000000"/>
              </a:solidFill>
              <a:round/>
              <a:headEnd/>
              <a:tailEnd/>
            </a:ln>
          </p:spPr>
          <p:txBody>
            <a:bodyPr/>
            <a:lstStyle/>
            <a:p>
              <a:endParaRPr lang="en-US"/>
            </a:p>
          </p:txBody>
        </p:sp>
        <p:sp>
          <p:nvSpPr>
            <p:cNvPr id="21652" name="Line 335"/>
            <p:cNvSpPr>
              <a:spLocks noChangeShapeType="1"/>
            </p:cNvSpPr>
            <p:nvPr/>
          </p:nvSpPr>
          <p:spPr bwMode="auto">
            <a:xfrm flipV="1">
              <a:off x="1471" y="3939"/>
              <a:ext cx="0" cy="13"/>
            </a:xfrm>
            <a:prstGeom prst="line">
              <a:avLst/>
            </a:prstGeom>
            <a:noFill/>
            <a:ln w="0">
              <a:solidFill>
                <a:srgbClr val="000000"/>
              </a:solidFill>
              <a:round/>
              <a:headEnd/>
              <a:tailEnd/>
            </a:ln>
          </p:spPr>
          <p:txBody>
            <a:bodyPr/>
            <a:lstStyle/>
            <a:p>
              <a:endParaRPr lang="en-US"/>
            </a:p>
          </p:txBody>
        </p:sp>
        <p:sp>
          <p:nvSpPr>
            <p:cNvPr id="21653" name="Line 336"/>
            <p:cNvSpPr>
              <a:spLocks noChangeShapeType="1"/>
            </p:cNvSpPr>
            <p:nvPr/>
          </p:nvSpPr>
          <p:spPr bwMode="auto">
            <a:xfrm flipV="1">
              <a:off x="1628" y="3939"/>
              <a:ext cx="0" cy="13"/>
            </a:xfrm>
            <a:prstGeom prst="line">
              <a:avLst/>
            </a:prstGeom>
            <a:noFill/>
            <a:ln w="0">
              <a:solidFill>
                <a:srgbClr val="000000"/>
              </a:solidFill>
              <a:round/>
              <a:headEnd/>
              <a:tailEnd/>
            </a:ln>
          </p:spPr>
          <p:txBody>
            <a:bodyPr/>
            <a:lstStyle/>
            <a:p>
              <a:endParaRPr lang="en-US"/>
            </a:p>
          </p:txBody>
        </p:sp>
        <p:sp>
          <p:nvSpPr>
            <p:cNvPr id="21654" name="Line 337"/>
            <p:cNvSpPr>
              <a:spLocks noChangeShapeType="1"/>
            </p:cNvSpPr>
            <p:nvPr/>
          </p:nvSpPr>
          <p:spPr bwMode="auto">
            <a:xfrm flipV="1">
              <a:off x="1784" y="3939"/>
              <a:ext cx="0" cy="13"/>
            </a:xfrm>
            <a:prstGeom prst="line">
              <a:avLst/>
            </a:prstGeom>
            <a:noFill/>
            <a:ln w="0">
              <a:solidFill>
                <a:srgbClr val="000000"/>
              </a:solidFill>
              <a:round/>
              <a:headEnd/>
              <a:tailEnd/>
            </a:ln>
          </p:spPr>
          <p:txBody>
            <a:bodyPr/>
            <a:lstStyle/>
            <a:p>
              <a:endParaRPr lang="en-US"/>
            </a:p>
          </p:txBody>
        </p:sp>
        <p:sp>
          <p:nvSpPr>
            <p:cNvPr id="21655" name="Line 338"/>
            <p:cNvSpPr>
              <a:spLocks noChangeShapeType="1"/>
            </p:cNvSpPr>
            <p:nvPr/>
          </p:nvSpPr>
          <p:spPr bwMode="auto">
            <a:xfrm flipV="1">
              <a:off x="1940" y="3939"/>
              <a:ext cx="0" cy="13"/>
            </a:xfrm>
            <a:prstGeom prst="line">
              <a:avLst/>
            </a:prstGeom>
            <a:noFill/>
            <a:ln w="0">
              <a:solidFill>
                <a:srgbClr val="000000"/>
              </a:solidFill>
              <a:round/>
              <a:headEnd/>
              <a:tailEnd/>
            </a:ln>
          </p:spPr>
          <p:txBody>
            <a:bodyPr/>
            <a:lstStyle/>
            <a:p>
              <a:endParaRPr lang="en-US"/>
            </a:p>
          </p:txBody>
        </p:sp>
        <p:sp>
          <p:nvSpPr>
            <p:cNvPr id="21656" name="Line 339"/>
            <p:cNvSpPr>
              <a:spLocks noChangeShapeType="1"/>
            </p:cNvSpPr>
            <p:nvPr/>
          </p:nvSpPr>
          <p:spPr bwMode="auto">
            <a:xfrm flipV="1">
              <a:off x="2096" y="3939"/>
              <a:ext cx="0" cy="13"/>
            </a:xfrm>
            <a:prstGeom prst="line">
              <a:avLst/>
            </a:prstGeom>
            <a:noFill/>
            <a:ln w="0">
              <a:solidFill>
                <a:srgbClr val="000000"/>
              </a:solidFill>
              <a:round/>
              <a:headEnd/>
              <a:tailEnd/>
            </a:ln>
          </p:spPr>
          <p:txBody>
            <a:bodyPr/>
            <a:lstStyle/>
            <a:p>
              <a:endParaRPr lang="en-US"/>
            </a:p>
          </p:txBody>
        </p:sp>
        <p:sp>
          <p:nvSpPr>
            <p:cNvPr id="21657" name="Line 340"/>
            <p:cNvSpPr>
              <a:spLocks noChangeShapeType="1"/>
            </p:cNvSpPr>
            <p:nvPr/>
          </p:nvSpPr>
          <p:spPr bwMode="auto">
            <a:xfrm flipV="1">
              <a:off x="2251" y="3939"/>
              <a:ext cx="0" cy="13"/>
            </a:xfrm>
            <a:prstGeom prst="line">
              <a:avLst/>
            </a:prstGeom>
            <a:noFill/>
            <a:ln w="0">
              <a:solidFill>
                <a:srgbClr val="000000"/>
              </a:solidFill>
              <a:round/>
              <a:headEnd/>
              <a:tailEnd/>
            </a:ln>
          </p:spPr>
          <p:txBody>
            <a:bodyPr/>
            <a:lstStyle/>
            <a:p>
              <a:endParaRPr lang="en-US"/>
            </a:p>
          </p:txBody>
        </p:sp>
        <p:sp>
          <p:nvSpPr>
            <p:cNvPr id="21658" name="Line 341"/>
            <p:cNvSpPr>
              <a:spLocks noChangeShapeType="1"/>
            </p:cNvSpPr>
            <p:nvPr/>
          </p:nvSpPr>
          <p:spPr bwMode="auto">
            <a:xfrm flipV="1">
              <a:off x="2408" y="3939"/>
              <a:ext cx="0" cy="13"/>
            </a:xfrm>
            <a:prstGeom prst="line">
              <a:avLst/>
            </a:prstGeom>
            <a:noFill/>
            <a:ln w="0">
              <a:solidFill>
                <a:srgbClr val="000000"/>
              </a:solidFill>
              <a:round/>
              <a:headEnd/>
              <a:tailEnd/>
            </a:ln>
          </p:spPr>
          <p:txBody>
            <a:bodyPr/>
            <a:lstStyle/>
            <a:p>
              <a:endParaRPr lang="en-US"/>
            </a:p>
          </p:txBody>
        </p:sp>
        <p:sp>
          <p:nvSpPr>
            <p:cNvPr id="21659" name="Line 342"/>
            <p:cNvSpPr>
              <a:spLocks noChangeShapeType="1"/>
            </p:cNvSpPr>
            <p:nvPr/>
          </p:nvSpPr>
          <p:spPr bwMode="auto">
            <a:xfrm flipV="1">
              <a:off x="2564" y="3939"/>
              <a:ext cx="0" cy="13"/>
            </a:xfrm>
            <a:prstGeom prst="line">
              <a:avLst/>
            </a:prstGeom>
            <a:noFill/>
            <a:ln w="0">
              <a:solidFill>
                <a:srgbClr val="000000"/>
              </a:solidFill>
              <a:round/>
              <a:headEnd/>
              <a:tailEnd/>
            </a:ln>
          </p:spPr>
          <p:txBody>
            <a:bodyPr/>
            <a:lstStyle/>
            <a:p>
              <a:endParaRPr lang="en-US"/>
            </a:p>
          </p:txBody>
        </p:sp>
        <p:sp>
          <p:nvSpPr>
            <p:cNvPr id="21660" name="Line 343"/>
            <p:cNvSpPr>
              <a:spLocks noChangeShapeType="1"/>
            </p:cNvSpPr>
            <p:nvPr/>
          </p:nvSpPr>
          <p:spPr bwMode="auto">
            <a:xfrm flipV="1">
              <a:off x="2720" y="3939"/>
              <a:ext cx="0" cy="13"/>
            </a:xfrm>
            <a:prstGeom prst="line">
              <a:avLst/>
            </a:prstGeom>
            <a:noFill/>
            <a:ln w="0">
              <a:solidFill>
                <a:srgbClr val="000000"/>
              </a:solidFill>
              <a:round/>
              <a:headEnd/>
              <a:tailEnd/>
            </a:ln>
          </p:spPr>
          <p:txBody>
            <a:bodyPr/>
            <a:lstStyle/>
            <a:p>
              <a:endParaRPr lang="en-US"/>
            </a:p>
          </p:txBody>
        </p:sp>
        <p:sp>
          <p:nvSpPr>
            <p:cNvPr id="21661" name="Line 344"/>
            <p:cNvSpPr>
              <a:spLocks noChangeShapeType="1"/>
            </p:cNvSpPr>
            <p:nvPr/>
          </p:nvSpPr>
          <p:spPr bwMode="auto">
            <a:xfrm flipV="1">
              <a:off x="2875" y="3939"/>
              <a:ext cx="0" cy="13"/>
            </a:xfrm>
            <a:prstGeom prst="line">
              <a:avLst/>
            </a:prstGeom>
            <a:noFill/>
            <a:ln w="0">
              <a:solidFill>
                <a:srgbClr val="000000"/>
              </a:solidFill>
              <a:round/>
              <a:headEnd/>
              <a:tailEnd/>
            </a:ln>
          </p:spPr>
          <p:txBody>
            <a:bodyPr/>
            <a:lstStyle/>
            <a:p>
              <a:endParaRPr lang="en-US"/>
            </a:p>
          </p:txBody>
        </p:sp>
        <p:sp>
          <p:nvSpPr>
            <p:cNvPr id="21662" name="Line 345"/>
            <p:cNvSpPr>
              <a:spLocks noChangeShapeType="1"/>
            </p:cNvSpPr>
            <p:nvPr/>
          </p:nvSpPr>
          <p:spPr bwMode="auto">
            <a:xfrm flipV="1">
              <a:off x="3026" y="3939"/>
              <a:ext cx="0" cy="13"/>
            </a:xfrm>
            <a:prstGeom prst="line">
              <a:avLst/>
            </a:prstGeom>
            <a:noFill/>
            <a:ln w="0">
              <a:solidFill>
                <a:srgbClr val="000000"/>
              </a:solidFill>
              <a:round/>
              <a:headEnd/>
              <a:tailEnd/>
            </a:ln>
          </p:spPr>
          <p:txBody>
            <a:bodyPr/>
            <a:lstStyle/>
            <a:p>
              <a:endParaRPr lang="en-US"/>
            </a:p>
          </p:txBody>
        </p:sp>
        <p:sp>
          <p:nvSpPr>
            <p:cNvPr id="21663" name="Line 346"/>
            <p:cNvSpPr>
              <a:spLocks noChangeShapeType="1"/>
            </p:cNvSpPr>
            <p:nvPr/>
          </p:nvSpPr>
          <p:spPr bwMode="auto">
            <a:xfrm flipV="1">
              <a:off x="3181" y="3939"/>
              <a:ext cx="0" cy="13"/>
            </a:xfrm>
            <a:prstGeom prst="line">
              <a:avLst/>
            </a:prstGeom>
            <a:noFill/>
            <a:ln w="0">
              <a:solidFill>
                <a:srgbClr val="000000"/>
              </a:solidFill>
              <a:round/>
              <a:headEnd/>
              <a:tailEnd/>
            </a:ln>
          </p:spPr>
          <p:txBody>
            <a:bodyPr/>
            <a:lstStyle/>
            <a:p>
              <a:endParaRPr lang="en-US"/>
            </a:p>
          </p:txBody>
        </p:sp>
        <p:sp>
          <p:nvSpPr>
            <p:cNvPr id="21664" name="Line 347"/>
            <p:cNvSpPr>
              <a:spLocks noChangeShapeType="1"/>
            </p:cNvSpPr>
            <p:nvPr/>
          </p:nvSpPr>
          <p:spPr bwMode="auto">
            <a:xfrm flipV="1">
              <a:off x="3337" y="3939"/>
              <a:ext cx="0" cy="13"/>
            </a:xfrm>
            <a:prstGeom prst="line">
              <a:avLst/>
            </a:prstGeom>
            <a:noFill/>
            <a:ln w="0">
              <a:solidFill>
                <a:srgbClr val="000000"/>
              </a:solidFill>
              <a:round/>
              <a:headEnd/>
              <a:tailEnd/>
            </a:ln>
          </p:spPr>
          <p:txBody>
            <a:bodyPr/>
            <a:lstStyle/>
            <a:p>
              <a:endParaRPr lang="en-US"/>
            </a:p>
          </p:txBody>
        </p:sp>
        <p:sp>
          <p:nvSpPr>
            <p:cNvPr id="21665" name="Line 348"/>
            <p:cNvSpPr>
              <a:spLocks noChangeShapeType="1"/>
            </p:cNvSpPr>
            <p:nvPr/>
          </p:nvSpPr>
          <p:spPr bwMode="auto">
            <a:xfrm flipV="1">
              <a:off x="3494" y="3939"/>
              <a:ext cx="0" cy="13"/>
            </a:xfrm>
            <a:prstGeom prst="line">
              <a:avLst/>
            </a:prstGeom>
            <a:noFill/>
            <a:ln w="0">
              <a:solidFill>
                <a:srgbClr val="000000"/>
              </a:solidFill>
              <a:round/>
              <a:headEnd/>
              <a:tailEnd/>
            </a:ln>
          </p:spPr>
          <p:txBody>
            <a:bodyPr/>
            <a:lstStyle/>
            <a:p>
              <a:endParaRPr lang="en-US"/>
            </a:p>
          </p:txBody>
        </p:sp>
        <p:sp>
          <p:nvSpPr>
            <p:cNvPr id="21666" name="Line 349"/>
            <p:cNvSpPr>
              <a:spLocks noChangeShapeType="1"/>
            </p:cNvSpPr>
            <p:nvPr/>
          </p:nvSpPr>
          <p:spPr bwMode="auto">
            <a:xfrm flipV="1">
              <a:off x="3650" y="3939"/>
              <a:ext cx="0" cy="13"/>
            </a:xfrm>
            <a:prstGeom prst="line">
              <a:avLst/>
            </a:prstGeom>
            <a:noFill/>
            <a:ln w="0">
              <a:solidFill>
                <a:srgbClr val="000000"/>
              </a:solidFill>
              <a:round/>
              <a:headEnd/>
              <a:tailEnd/>
            </a:ln>
          </p:spPr>
          <p:txBody>
            <a:bodyPr/>
            <a:lstStyle/>
            <a:p>
              <a:endParaRPr lang="en-US"/>
            </a:p>
          </p:txBody>
        </p:sp>
        <p:sp>
          <p:nvSpPr>
            <p:cNvPr id="21667" name="Line 350"/>
            <p:cNvSpPr>
              <a:spLocks noChangeShapeType="1"/>
            </p:cNvSpPr>
            <p:nvPr/>
          </p:nvSpPr>
          <p:spPr bwMode="auto">
            <a:xfrm flipV="1">
              <a:off x="3805" y="3939"/>
              <a:ext cx="0" cy="13"/>
            </a:xfrm>
            <a:prstGeom prst="line">
              <a:avLst/>
            </a:prstGeom>
            <a:noFill/>
            <a:ln w="0">
              <a:solidFill>
                <a:srgbClr val="000000"/>
              </a:solidFill>
              <a:round/>
              <a:headEnd/>
              <a:tailEnd/>
            </a:ln>
          </p:spPr>
          <p:txBody>
            <a:bodyPr/>
            <a:lstStyle/>
            <a:p>
              <a:endParaRPr lang="en-US"/>
            </a:p>
          </p:txBody>
        </p:sp>
        <p:sp>
          <p:nvSpPr>
            <p:cNvPr id="21668" name="Line 351"/>
            <p:cNvSpPr>
              <a:spLocks noChangeShapeType="1"/>
            </p:cNvSpPr>
            <p:nvPr/>
          </p:nvSpPr>
          <p:spPr bwMode="auto">
            <a:xfrm flipV="1">
              <a:off x="3961" y="3939"/>
              <a:ext cx="0" cy="13"/>
            </a:xfrm>
            <a:prstGeom prst="line">
              <a:avLst/>
            </a:prstGeom>
            <a:noFill/>
            <a:ln w="0">
              <a:solidFill>
                <a:srgbClr val="000000"/>
              </a:solidFill>
              <a:round/>
              <a:headEnd/>
              <a:tailEnd/>
            </a:ln>
          </p:spPr>
          <p:txBody>
            <a:bodyPr/>
            <a:lstStyle/>
            <a:p>
              <a:endParaRPr lang="en-US"/>
            </a:p>
          </p:txBody>
        </p:sp>
        <p:sp>
          <p:nvSpPr>
            <p:cNvPr id="21669" name="Line 352"/>
            <p:cNvSpPr>
              <a:spLocks noChangeShapeType="1"/>
            </p:cNvSpPr>
            <p:nvPr/>
          </p:nvSpPr>
          <p:spPr bwMode="auto">
            <a:xfrm flipV="1">
              <a:off x="4118" y="3939"/>
              <a:ext cx="0" cy="13"/>
            </a:xfrm>
            <a:prstGeom prst="line">
              <a:avLst/>
            </a:prstGeom>
            <a:noFill/>
            <a:ln w="0">
              <a:solidFill>
                <a:srgbClr val="000000"/>
              </a:solidFill>
              <a:round/>
              <a:headEnd/>
              <a:tailEnd/>
            </a:ln>
          </p:spPr>
          <p:txBody>
            <a:bodyPr/>
            <a:lstStyle/>
            <a:p>
              <a:endParaRPr lang="en-US"/>
            </a:p>
          </p:txBody>
        </p:sp>
        <p:sp>
          <p:nvSpPr>
            <p:cNvPr id="21670" name="Line 353"/>
            <p:cNvSpPr>
              <a:spLocks noChangeShapeType="1"/>
            </p:cNvSpPr>
            <p:nvPr/>
          </p:nvSpPr>
          <p:spPr bwMode="auto">
            <a:xfrm flipV="1">
              <a:off x="4274" y="3939"/>
              <a:ext cx="0" cy="13"/>
            </a:xfrm>
            <a:prstGeom prst="line">
              <a:avLst/>
            </a:prstGeom>
            <a:noFill/>
            <a:ln w="0">
              <a:solidFill>
                <a:srgbClr val="000000"/>
              </a:solidFill>
              <a:round/>
              <a:headEnd/>
              <a:tailEnd/>
            </a:ln>
          </p:spPr>
          <p:txBody>
            <a:bodyPr/>
            <a:lstStyle/>
            <a:p>
              <a:endParaRPr lang="en-US"/>
            </a:p>
          </p:txBody>
        </p:sp>
        <p:sp>
          <p:nvSpPr>
            <p:cNvPr id="21671" name="Line 354"/>
            <p:cNvSpPr>
              <a:spLocks noChangeShapeType="1"/>
            </p:cNvSpPr>
            <p:nvPr/>
          </p:nvSpPr>
          <p:spPr bwMode="auto">
            <a:xfrm flipV="1">
              <a:off x="4430" y="3939"/>
              <a:ext cx="0" cy="13"/>
            </a:xfrm>
            <a:prstGeom prst="line">
              <a:avLst/>
            </a:prstGeom>
            <a:noFill/>
            <a:ln w="0">
              <a:solidFill>
                <a:srgbClr val="000000"/>
              </a:solidFill>
              <a:round/>
              <a:headEnd/>
              <a:tailEnd/>
            </a:ln>
          </p:spPr>
          <p:txBody>
            <a:bodyPr/>
            <a:lstStyle/>
            <a:p>
              <a:endParaRPr lang="en-US"/>
            </a:p>
          </p:txBody>
        </p:sp>
        <p:sp>
          <p:nvSpPr>
            <p:cNvPr id="21672" name="Line 355"/>
            <p:cNvSpPr>
              <a:spLocks noChangeShapeType="1"/>
            </p:cNvSpPr>
            <p:nvPr/>
          </p:nvSpPr>
          <p:spPr bwMode="auto">
            <a:xfrm flipV="1">
              <a:off x="4585" y="3939"/>
              <a:ext cx="0" cy="13"/>
            </a:xfrm>
            <a:prstGeom prst="line">
              <a:avLst/>
            </a:prstGeom>
            <a:noFill/>
            <a:ln w="0">
              <a:solidFill>
                <a:srgbClr val="000000"/>
              </a:solidFill>
              <a:round/>
              <a:headEnd/>
              <a:tailEnd/>
            </a:ln>
          </p:spPr>
          <p:txBody>
            <a:bodyPr/>
            <a:lstStyle/>
            <a:p>
              <a:endParaRPr lang="en-US"/>
            </a:p>
          </p:txBody>
        </p:sp>
        <p:sp>
          <p:nvSpPr>
            <p:cNvPr id="21673" name="Line 356"/>
            <p:cNvSpPr>
              <a:spLocks noChangeShapeType="1"/>
            </p:cNvSpPr>
            <p:nvPr/>
          </p:nvSpPr>
          <p:spPr bwMode="auto">
            <a:xfrm flipV="1">
              <a:off x="4741" y="3939"/>
              <a:ext cx="0" cy="13"/>
            </a:xfrm>
            <a:prstGeom prst="line">
              <a:avLst/>
            </a:prstGeom>
            <a:noFill/>
            <a:ln w="0">
              <a:solidFill>
                <a:srgbClr val="000000"/>
              </a:solidFill>
              <a:round/>
              <a:headEnd/>
              <a:tailEnd/>
            </a:ln>
          </p:spPr>
          <p:txBody>
            <a:bodyPr/>
            <a:lstStyle/>
            <a:p>
              <a:endParaRPr lang="en-US"/>
            </a:p>
          </p:txBody>
        </p:sp>
        <p:sp>
          <p:nvSpPr>
            <p:cNvPr id="21674" name="Line 357"/>
            <p:cNvSpPr>
              <a:spLocks noChangeShapeType="1"/>
            </p:cNvSpPr>
            <p:nvPr/>
          </p:nvSpPr>
          <p:spPr bwMode="auto">
            <a:xfrm flipV="1">
              <a:off x="4898" y="3939"/>
              <a:ext cx="0" cy="13"/>
            </a:xfrm>
            <a:prstGeom prst="line">
              <a:avLst/>
            </a:prstGeom>
            <a:noFill/>
            <a:ln w="0">
              <a:solidFill>
                <a:srgbClr val="000000"/>
              </a:solidFill>
              <a:round/>
              <a:headEnd/>
              <a:tailEnd/>
            </a:ln>
          </p:spPr>
          <p:txBody>
            <a:bodyPr/>
            <a:lstStyle/>
            <a:p>
              <a:endParaRPr lang="en-US"/>
            </a:p>
          </p:txBody>
        </p:sp>
        <p:sp>
          <p:nvSpPr>
            <p:cNvPr id="21675" name="Line 358"/>
            <p:cNvSpPr>
              <a:spLocks noChangeShapeType="1"/>
            </p:cNvSpPr>
            <p:nvPr/>
          </p:nvSpPr>
          <p:spPr bwMode="auto">
            <a:xfrm flipV="1">
              <a:off x="5054" y="3939"/>
              <a:ext cx="0" cy="13"/>
            </a:xfrm>
            <a:prstGeom prst="line">
              <a:avLst/>
            </a:prstGeom>
            <a:noFill/>
            <a:ln w="0">
              <a:solidFill>
                <a:srgbClr val="000000"/>
              </a:solidFill>
              <a:round/>
              <a:headEnd/>
              <a:tailEnd/>
            </a:ln>
          </p:spPr>
          <p:txBody>
            <a:bodyPr/>
            <a:lstStyle/>
            <a:p>
              <a:endParaRPr lang="en-US"/>
            </a:p>
          </p:txBody>
        </p:sp>
        <p:sp>
          <p:nvSpPr>
            <p:cNvPr id="21676" name="Line 359"/>
            <p:cNvSpPr>
              <a:spLocks noChangeShapeType="1"/>
            </p:cNvSpPr>
            <p:nvPr/>
          </p:nvSpPr>
          <p:spPr bwMode="auto">
            <a:xfrm flipV="1">
              <a:off x="5209" y="3939"/>
              <a:ext cx="0" cy="13"/>
            </a:xfrm>
            <a:prstGeom prst="line">
              <a:avLst/>
            </a:prstGeom>
            <a:noFill/>
            <a:ln w="0">
              <a:solidFill>
                <a:srgbClr val="000000"/>
              </a:solidFill>
              <a:round/>
              <a:headEnd/>
              <a:tailEnd/>
            </a:ln>
          </p:spPr>
          <p:txBody>
            <a:bodyPr/>
            <a:lstStyle/>
            <a:p>
              <a:endParaRPr lang="en-US"/>
            </a:p>
          </p:txBody>
        </p:sp>
        <p:sp>
          <p:nvSpPr>
            <p:cNvPr id="21677" name="Rectangle 360"/>
            <p:cNvSpPr>
              <a:spLocks noChangeArrowheads="1"/>
            </p:cNvSpPr>
            <p:nvPr/>
          </p:nvSpPr>
          <p:spPr bwMode="auto">
            <a:xfrm>
              <a:off x="467" y="3880"/>
              <a:ext cx="39" cy="173"/>
            </a:xfrm>
            <a:prstGeom prst="rect">
              <a:avLst/>
            </a:prstGeom>
            <a:noFill/>
            <a:ln w="9525">
              <a:noFill/>
              <a:miter lim="800000"/>
              <a:headEnd/>
              <a:tailEnd/>
            </a:ln>
          </p:spPr>
          <p:txBody>
            <a:bodyPr wrap="none" lIns="0" tIns="0" rIns="0" bIns="0">
              <a:spAutoFit/>
            </a:bodyPr>
            <a:lstStyle/>
            <a:p>
              <a:r>
                <a:rPr lang="en-US">
                  <a:solidFill>
                    <a:srgbClr val="000000"/>
                  </a:solidFill>
                  <a:latin typeface="Arial Narrow" pitchFamily="34" charset="0"/>
                </a:rPr>
                <a:t>-</a:t>
              </a:r>
              <a:endParaRPr lang="en-US">
                <a:latin typeface="Arial Narrow" pitchFamily="34" charset="0"/>
              </a:endParaRPr>
            </a:p>
          </p:txBody>
        </p:sp>
        <p:sp>
          <p:nvSpPr>
            <p:cNvPr id="21678" name="Rectangle 361"/>
            <p:cNvSpPr>
              <a:spLocks noChangeArrowheads="1"/>
            </p:cNvSpPr>
            <p:nvPr/>
          </p:nvSpPr>
          <p:spPr bwMode="auto">
            <a:xfrm>
              <a:off x="400" y="3662"/>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1,000</a:t>
              </a:r>
              <a:endParaRPr lang="en-US" sz="1200">
                <a:latin typeface="Arial Narrow" pitchFamily="34" charset="0"/>
              </a:endParaRPr>
            </a:p>
          </p:txBody>
        </p:sp>
        <p:sp>
          <p:nvSpPr>
            <p:cNvPr id="21679" name="Rectangle 362"/>
            <p:cNvSpPr>
              <a:spLocks noChangeArrowheads="1"/>
            </p:cNvSpPr>
            <p:nvPr/>
          </p:nvSpPr>
          <p:spPr bwMode="auto">
            <a:xfrm>
              <a:off x="400" y="3441"/>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2,000</a:t>
              </a:r>
              <a:endParaRPr lang="en-US" sz="1200">
                <a:latin typeface="Arial Narrow" pitchFamily="34" charset="0"/>
              </a:endParaRPr>
            </a:p>
          </p:txBody>
        </p:sp>
        <p:sp>
          <p:nvSpPr>
            <p:cNvPr id="21680" name="Rectangle 363"/>
            <p:cNvSpPr>
              <a:spLocks noChangeArrowheads="1"/>
            </p:cNvSpPr>
            <p:nvPr/>
          </p:nvSpPr>
          <p:spPr bwMode="auto">
            <a:xfrm>
              <a:off x="400" y="3224"/>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3,000</a:t>
              </a:r>
              <a:endParaRPr lang="en-US" sz="1200">
                <a:latin typeface="Arial Narrow" pitchFamily="34" charset="0"/>
              </a:endParaRPr>
            </a:p>
          </p:txBody>
        </p:sp>
        <p:sp>
          <p:nvSpPr>
            <p:cNvPr id="21681" name="Rectangle 364"/>
            <p:cNvSpPr>
              <a:spLocks noChangeArrowheads="1"/>
            </p:cNvSpPr>
            <p:nvPr/>
          </p:nvSpPr>
          <p:spPr bwMode="auto">
            <a:xfrm>
              <a:off x="400" y="3006"/>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4,000</a:t>
              </a:r>
              <a:endParaRPr lang="en-US" sz="1200">
                <a:latin typeface="Arial Narrow" pitchFamily="34" charset="0"/>
              </a:endParaRPr>
            </a:p>
          </p:txBody>
        </p:sp>
        <p:sp>
          <p:nvSpPr>
            <p:cNvPr id="21682" name="Rectangle 365"/>
            <p:cNvSpPr>
              <a:spLocks noChangeArrowheads="1"/>
            </p:cNvSpPr>
            <p:nvPr/>
          </p:nvSpPr>
          <p:spPr bwMode="auto">
            <a:xfrm>
              <a:off x="400" y="2788"/>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5,000</a:t>
              </a:r>
              <a:endParaRPr lang="en-US" sz="1200">
                <a:latin typeface="Arial Narrow" pitchFamily="34" charset="0"/>
              </a:endParaRPr>
            </a:p>
          </p:txBody>
        </p:sp>
        <p:sp>
          <p:nvSpPr>
            <p:cNvPr id="21683" name="Rectangle 366"/>
            <p:cNvSpPr>
              <a:spLocks noChangeArrowheads="1"/>
            </p:cNvSpPr>
            <p:nvPr/>
          </p:nvSpPr>
          <p:spPr bwMode="auto">
            <a:xfrm>
              <a:off x="400" y="2567"/>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6,000</a:t>
              </a:r>
              <a:endParaRPr lang="en-US" sz="1200">
                <a:latin typeface="Arial Narrow" pitchFamily="34" charset="0"/>
              </a:endParaRPr>
            </a:p>
          </p:txBody>
        </p:sp>
        <p:sp>
          <p:nvSpPr>
            <p:cNvPr id="21684" name="Rectangle 367"/>
            <p:cNvSpPr>
              <a:spLocks noChangeArrowheads="1"/>
            </p:cNvSpPr>
            <p:nvPr/>
          </p:nvSpPr>
          <p:spPr bwMode="auto">
            <a:xfrm>
              <a:off x="400" y="2350"/>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7,000</a:t>
              </a:r>
              <a:endParaRPr lang="en-US" sz="1200">
                <a:latin typeface="Arial Narrow" pitchFamily="34" charset="0"/>
              </a:endParaRPr>
            </a:p>
          </p:txBody>
        </p:sp>
        <p:sp>
          <p:nvSpPr>
            <p:cNvPr id="21685" name="Rectangle 368"/>
            <p:cNvSpPr>
              <a:spLocks noChangeArrowheads="1"/>
            </p:cNvSpPr>
            <p:nvPr/>
          </p:nvSpPr>
          <p:spPr bwMode="auto">
            <a:xfrm>
              <a:off x="400" y="2132"/>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8,000</a:t>
              </a:r>
              <a:endParaRPr lang="en-US" sz="1200">
                <a:latin typeface="Arial Narrow" pitchFamily="34" charset="0"/>
              </a:endParaRPr>
            </a:p>
          </p:txBody>
        </p:sp>
        <p:sp>
          <p:nvSpPr>
            <p:cNvPr id="21686" name="Rectangle 369"/>
            <p:cNvSpPr>
              <a:spLocks noChangeArrowheads="1"/>
            </p:cNvSpPr>
            <p:nvPr/>
          </p:nvSpPr>
          <p:spPr bwMode="auto">
            <a:xfrm>
              <a:off x="400" y="1911"/>
              <a:ext cx="19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9,000</a:t>
              </a:r>
              <a:endParaRPr lang="en-US" sz="1200">
                <a:latin typeface="Arial Narrow" pitchFamily="34" charset="0"/>
              </a:endParaRPr>
            </a:p>
          </p:txBody>
        </p:sp>
        <p:sp>
          <p:nvSpPr>
            <p:cNvPr id="21687" name="Rectangle 370"/>
            <p:cNvSpPr>
              <a:spLocks noChangeArrowheads="1"/>
            </p:cNvSpPr>
            <p:nvPr/>
          </p:nvSpPr>
          <p:spPr bwMode="auto">
            <a:xfrm>
              <a:off x="365" y="1694"/>
              <a:ext cx="242"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10,000</a:t>
              </a:r>
              <a:endParaRPr lang="en-US" sz="1200">
                <a:latin typeface="Arial Narrow" pitchFamily="34" charset="0"/>
              </a:endParaRPr>
            </a:p>
          </p:txBody>
        </p:sp>
        <p:sp>
          <p:nvSpPr>
            <p:cNvPr id="21688" name="Rectangle 371"/>
            <p:cNvSpPr>
              <a:spLocks noChangeArrowheads="1"/>
            </p:cNvSpPr>
            <p:nvPr/>
          </p:nvSpPr>
          <p:spPr bwMode="auto">
            <a:xfrm>
              <a:off x="729"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82</a:t>
              </a:r>
              <a:endParaRPr lang="en-US" sz="1200">
                <a:latin typeface="Arial Narrow" pitchFamily="34" charset="0"/>
              </a:endParaRPr>
            </a:p>
          </p:txBody>
        </p:sp>
        <p:sp>
          <p:nvSpPr>
            <p:cNvPr id="21689" name="Rectangle 372"/>
            <p:cNvSpPr>
              <a:spLocks noChangeArrowheads="1"/>
            </p:cNvSpPr>
            <p:nvPr/>
          </p:nvSpPr>
          <p:spPr bwMode="auto">
            <a:xfrm>
              <a:off x="885"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83</a:t>
              </a:r>
              <a:endParaRPr lang="en-US" sz="1200">
                <a:latin typeface="Arial Narrow" pitchFamily="34" charset="0"/>
              </a:endParaRPr>
            </a:p>
          </p:txBody>
        </p:sp>
        <p:sp>
          <p:nvSpPr>
            <p:cNvPr id="21690" name="Rectangle 373"/>
            <p:cNvSpPr>
              <a:spLocks noChangeArrowheads="1"/>
            </p:cNvSpPr>
            <p:nvPr/>
          </p:nvSpPr>
          <p:spPr bwMode="auto">
            <a:xfrm>
              <a:off x="1041"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84</a:t>
              </a:r>
              <a:endParaRPr lang="en-US" sz="1200">
                <a:latin typeface="Arial Narrow" pitchFamily="34" charset="0"/>
              </a:endParaRPr>
            </a:p>
          </p:txBody>
        </p:sp>
        <p:sp>
          <p:nvSpPr>
            <p:cNvPr id="21691" name="Rectangle 374"/>
            <p:cNvSpPr>
              <a:spLocks noChangeArrowheads="1"/>
            </p:cNvSpPr>
            <p:nvPr/>
          </p:nvSpPr>
          <p:spPr bwMode="auto">
            <a:xfrm>
              <a:off x="1198"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85</a:t>
              </a:r>
              <a:endParaRPr lang="en-US" sz="1200">
                <a:latin typeface="Arial Narrow" pitchFamily="34" charset="0"/>
              </a:endParaRPr>
            </a:p>
          </p:txBody>
        </p:sp>
        <p:sp>
          <p:nvSpPr>
            <p:cNvPr id="21692" name="Rectangle 375"/>
            <p:cNvSpPr>
              <a:spLocks noChangeArrowheads="1"/>
            </p:cNvSpPr>
            <p:nvPr/>
          </p:nvSpPr>
          <p:spPr bwMode="auto">
            <a:xfrm>
              <a:off x="1353"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86</a:t>
              </a:r>
              <a:endParaRPr lang="en-US" sz="1200">
                <a:latin typeface="Arial Narrow" pitchFamily="34" charset="0"/>
              </a:endParaRPr>
            </a:p>
          </p:txBody>
        </p:sp>
        <p:sp>
          <p:nvSpPr>
            <p:cNvPr id="21693" name="Rectangle 376"/>
            <p:cNvSpPr>
              <a:spLocks noChangeArrowheads="1"/>
            </p:cNvSpPr>
            <p:nvPr/>
          </p:nvSpPr>
          <p:spPr bwMode="auto">
            <a:xfrm>
              <a:off x="1509"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87</a:t>
              </a:r>
              <a:endParaRPr lang="en-US" sz="1200">
                <a:latin typeface="Arial Narrow" pitchFamily="34" charset="0"/>
              </a:endParaRPr>
            </a:p>
          </p:txBody>
        </p:sp>
        <p:sp>
          <p:nvSpPr>
            <p:cNvPr id="21694" name="Rectangle 377"/>
            <p:cNvSpPr>
              <a:spLocks noChangeArrowheads="1"/>
            </p:cNvSpPr>
            <p:nvPr/>
          </p:nvSpPr>
          <p:spPr bwMode="auto">
            <a:xfrm>
              <a:off x="1665"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88</a:t>
              </a:r>
              <a:endParaRPr lang="en-US" sz="1200">
                <a:latin typeface="Arial Narrow" pitchFamily="34" charset="0"/>
              </a:endParaRPr>
            </a:p>
          </p:txBody>
        </p:sp>
        <p:sp>
          <p:nvSpPr>
            <p:cNvPr id="21695" name="Rectangle 378"/>
            <p:cNvSpPr>
              <a:spLocks noChangeArrowheads="1"/>
            </p:cNvSpPr>
            <p:nvPr/>
          </p:nvSpPr>
          <p:spPr bwMode="auto">
            <a:xfrm>
              <a:off x="1822"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89</a:t>
              </a:r>
              <a:endParaRPr lang="en-US" sz="1200">
                <a:latin typeface="Arial Narrow" pitchFamily="34" charset="0"/>
              </a:endParaRPr>
            </a:p>
          </p:txBody>
        </p:sp>
        <p:sp>
          <p:nvSpPr>
            <p:cNvPr id="21696" name="Rectangle 379"/>
            <p:cNvSpPr>
              <a:spLocks noChangeArrowheads="1"/>
            </p:cNvSpPr>
            <p:nvPr/>
          </p:nvSpPr>
          <p:spPr bwMode="auto">
            <a:xfrm>
              <a:off x="1977"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90</a:t>
              </a:r>
              <a:endParaRPr lang="en-US" sz="1200">
                <a:latin typeface="Arial Narrow" pitchFamily="34" charset="0"/>
              </a:endParaRPr>
            </a:p>
          </p:txBody>
        </p:sp>
        <p:sp>
          <p:nvSpPr>
            <p:cNvPr id="21697" name="Rectangle 380"/>
            <p:cNvSpPr>
              <a:spLocks noChangeArrowheads="1"/>
            </p:cNvSpPr>
            <p:nvPr/>
          </p:nvSpPr>
          <p:spPr bwMode="auto">
            <a:xfrm>
              <a:off x="2133"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91</a:t>
              </a:r>
              <a:endParaRPr lang="en-US" sz="1200">
                <a:latin typeface="Arial Narrow" pitchFamily="34" charset="0"/>
              </a:endParaRPr>
            </a:p>
          </p:txBody>
        </p:sp>
        <p:sp>
          <p:nvSpPr>
            <p:cNvPr id="21698" name="Rectangle 381"/>
            <p:cNvSpPr>
              <a:spLocks noChangeArrowheads="1"/>
            </p:cNvSpPr>
            <p:nvPr/>
          </p:nvSpPr>
          <p:spPr bwMode="auto">
            <a:xfrm>
              <a:off x="2289"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92</a:t>
              </a:r>
              <a:endParaRPr lang="en-US" sz="1200">
                <a:latin typeface="Arial Narrow" pitchFamily="34" charset="0"/>
              </a:endParaRPr>
            </a:p>
          </p:txBody>
        </p:sp>
        <p:sp>
          <p:nvSpPr>
            <p:cNvPr id="21699" name="Rectangle 382"/>
            <p:cNvSpPr>
              <a:spLocks noChangeArrowheads="1"/>
            </p:cNvSpPr>
            <p:nvPr/>
          </p:nvSpPr>
          <p:spPr bwMode="auto">
            <a:xfrm>
              <a:off x="2445"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93</a:t>
              </a:r>
              <a:endParaRPr lang="en-US" sz="1200">
                <a:latin typeface="Arial Narrow" pitchFamily="34" charset="0"/>
              </a:endParaRPr>
            </a:p>
          </p:txBody>
        </p:sp>
        <p:sp>
          <p:nvSpPr>
            <p:cNvPr id="21700" name="Rectangle 383"/>
            <p:cNvSpPr>
              <a:spLocks noChangeArrowheads="1"/>
            </p:cNvSpPr>
            <p:nvPr/>
          </p:nvSpPr>
          <p:spPr bwMode="auto">
            <a:xfrm>
              <a:off x="2602"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94</a:t>
              </a:r>
              <a:endParaRPr lang="en-US" sz="1200">
                <a:latin typeface="Arial Narrow" pitchFamily="34" charset="0"/>
              </a:endParaRPr>
            </a:p>
          </p:txBody>
        </p:sp>
        <p:sp>
          <p:nvSpPr>
            <p:cNvPr id="21701" name="Rectangle 384"/>
            <p:cNvSpPr>
              <a:spLocks noChangeArrowheads="1"/>
            </p:cNvSpPr>
            <p:nvPr/>
          </p:nvSpPr>
          <p:spPr bwMode="auto">
            <a:xfrm>
              <a:off x="2757"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95</a:t>
              </a:r>
              <a:endParaRPr lang="en-US" sz="1200">
                <a:latin typeface="Arial Narrow" pitchFamily="34" charset="0"/>
              </a:endParaRPr>
            </a:p>
          </p:txBody>
        </p:sp>
        <p:sp>
          <p:nvSpPr>
            <p:cNvPr id="21702" name="Rectangle 385"/>
            <p:cNvSpPr>
              <a:spLocks noChangeArrowheads="1"/>
            </p:cNvSpPr>
            <p:nvPr/>
          </p:nvSpPr>
          <p:spPr bwMode="auto">
            <a:xfrm>
              <a:off x="2913"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96</a:t>
              </a:r>
              <a:endParaRPr lang="en-US" sz="1200">
                <a:latin typeface="Arial Narrow" pitchFamily="34" charset="0"/>
              </a:endParaRPr>
            </a:p>
          </p:txBody>
        </p:sp>
        <p:sp>
          <p:nvSpPr>
            <p:cNvPr id="21703" name="Rectangle 386"/>
            <p:cNvSpPr>
              <a:spLocks noChangeArrowheads="1"/>
            </p:cNvSpPr>
            <p:nvPr/>
          </p:nvSpPr>
          <p:spPr bwMode="auto">
            <a:xfrm>
              <a:off x="3063"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97</a:t>
              </a:r>
              <a:endParaRPr lang="en-US" sz="1200">
                <a:latin typeface="Arial Narrow" pitchFamily="34" charset="0"/>
              </a:endParaRPr>
            </a:p>
          </p:txBody>
        </p:sp>
        <p:sp>
          <p:nvSpPr>
            <p:cNvPr id="21704" name="Rectangle 387"/>
            <p:cNvSpPr>
              <a:spLocks noChangeArrowheads="1"/>
            </p:cNvSpPr>
            <p:nvPr/>
          </p:nvSpPr>
          <p:spPr bwMode="auto">
            <a:xfrm>
              <a:off x="3219"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98</a:t>
              </a:r>
              <a:endParaRPr lang="en-US" sz="1200">
                <a:latin typeface="Arial Narrow" pitchFamily="34" charset="0"/>
              </a:endParaRPr>
            </a:p>
          </p:txBody>
        </p:sp>
        <p:sp>
          <p:nvSpPr>
            <p:cNvPr id="21705" name="Rectangle 388"/>
            <p:cNvSpPr>
              <a:spLocks noChangeArrowheads="1"/>
            </p:cNvSpPr>
            <p:nvPr/>
          </p:nvSpPr>
          <p:spPr bwMode="auto">
            <a:xfrm>
              <a:off x="3375"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99</a:t>
              </a:r>
              <a:endParaRPr lang="en-US" sz="1200">
                <a:latin typeface="Arial Narrow" pitchFamily="34" charset="0"/>
              </a:endParaRPr>
            </a:p>
          </p:txBody>
        </p:sp>
        <p:sp>
          <p:nvSpPr>
            <p:cNvPr id="21706" name="Rectangle 389"/>
            <p:cNvSpPr>
              <a:spLocks noChangeArrowheads="1"/>
            </p:cNvSpPr>
            <p:nvPr/>
          </p:nvSpPr>
          <p:spPr bwMode="auto">
            <a:xfrm>
              <a:off x="3531"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00</a:t>
              </a:r>
              <a:endParaRPr lang="en-US" sz="1200">
                <a:latin typeface="Arial Narrow" pitchFamily="34" charset="0"/>
              </a:endParaRPr>
            </a:p>
          </p:txBody>
        </p:sp>
        <p:sp>
          <p:nvSpPr>
            <p:cNvPr id="21707" name="Rectangle 390"/>
            <p:cNvSpPr>
              <a:spLocks noChangeArrowheads="1"/>
            </p:cNvSpPr>
            <p:nvPr/>
          </p:nvSpPr>
          <p:spPr bwMode="auto">
            <a:xfrm>
              <a:off x="3687"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01</a:t>
              </a:r>
              <a:endParaRPr lang="en-US" sz="1200">
                <a:latin typeface="Arial Narrow" pitchFamily="34" charset="0"/>
              </a:endParaRPr>
            </a:p>
          </p:txBody>
        </p:sp>
        <p:sp>
          <p:nvSpPr>
            <p:cNvPr id="21708" name="Rectangle 391"/>
            <p:cNvSpPr>
              <a:spLocks noChangeArrowheads="1"/>
            </p:cNvSpPr>
            <p:nvPr/>
          </p:nvSpPr>
          <p:spPr bwMode="auto">
            <a:xfrm>
              <a:off x="3843"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02</a:t>
              </a:r>
              <a:endParaRPr lang="en-US" sz="1200">
                <a:latin typeface="Arial Narrow" pitchFamily="34" charset="0"/>
              </a:endParaRPr>
            </a:p>
          </p:txBody>
        </p:sp>
        <p:sp>
          <p:nvSpPr>
            <p:cNvPr id="21709" name="Rectangle 392"/>
            <p:cNvSpPr>
              <a:spLocks noChangeArrowheads="1"/>
            </p:cNvSpPr>
            <p:nvPr/>
          </p:nvSpPr>
          <p:spPr bwMode="auto">
            <a:xfrm>
              <a:off x="3999"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03</a:t>
              </a:r>
              <a:endParaRPr lang="en-US" sz="1200">
                <a:latin typeface="Arial Narrow" pitchFamily="34" charset="0"/>
              </a:endParaRPr>
            </a:p>
          </p:txBody>
        </p:sp>
        <p:sp>
          <p:nvSpPr>
            <p:cNvPr id="21710" name="Rectangle 393"/>
            <p:cNvSpPr>
              <a:spLocks noChangeArrowheads="1"/>
            </p:cNvSpPr>
            <p:nvPr/>
          </p:nvSpPr>
          <p:spPr bwMode="auto">
            <a:xfrm>
              <a:off x="4155"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04</a:t>
              </a:r>
              <a:endParaRPr lang="en-US" sz="1200">
                <a:latin typeface="Arial Narrow" pitchFamily="34" charset="0"/>
              </a:endParaRPr>
            </a:p>
          </p:txBody>
        </p:sp>
        <p:sp>
          <p:nvSpPr>
            <p:cNvPr id="21711" name="Rectangle 394"/>
            <p:cNvSpPr>
              <a:spLocks noChangeArrowheads="1"/>
            </p:cNvSpPr>
            <p:nvPr/>
          </p:nvSpPr>
          <p:spPr bwMode="auto">
            <a:xfrm>
              <a:off x="4310"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05</a:t>
              </a:r>
              <a:endParaRPr lang="en-US" sz="1200">
                <a:latin typeface="Arial Narrow" pitchFamily="34" charset="0"/>
              </a:endParaRPr>
            </a:p>
          </p:txBody>
        </p:sp>
        <p:sp>
          <p:nvSpPr>
            <p:cNvPr id="21712" name="Rectangle 395"/>
            <p:cNvSpPr>
              <a:spLocks noChangeArrowheads="1"/>
            </p:cNvSpPr>
            <p:nvPr/>
          </p:nvSpPr>
          <p:spPr bwMode="auto">
            <a:xfrm>
              <a:off x="4467"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06</a:t>
              </a:r>
              <a:endParaRPr lang="en-US" sz="1200">
                <a:latin typeface="Arial Narrow" pitchFamily="34" charset="0"/>
              </a:endParaRPr>
            </a:p>
          </p:txBody>
        </p:sp>
        <p:sp>
          <p:nvSpPr>
            <p:cNvPr id="21713" name="Rectangle 396"/>
            <p:cNvSpPr>
              <a:spLocks noChangeArrowheads="1"/>
            </p:cNvSpPr>
            <p:nvPr/>
          </p:nvSpPr>
          <p:spPr bwMode="auto">
            <a:xfrm>
              <a:off x="4623"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07</a:t>
              </a:r>
              <a:endParaRPr lang="en-US" sz="1200">
                <a:latin typeface="Arial Narrow" pitchFamily="34" charset="0"/>
              </a:endParaRPr>
            </a:p>
          </p:txBody>
        </p:sp>
        <p:sp>
          <p:nvSpPr>
            <p:cNvPr id="21714" name="Rectangle 397"/>
            <p:cNvSpPr>
              <a:spLocks noChangeArrowheads="1"/>
            </p:cNvSpPr>
            <p:nvPr/>
          </p:nvSpPr>
          <p:spPr bwMode="auto">
            <a:xfrm>
              <a:off x="4779"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08</a:t>
              </a:r>
              <a:endParaRPr lang="en-US" sz="1200">
                <a:latin typeface="Arial Narrow" pitchFamily="34" charset="0"/>
              </a:endParaRPr>
            </a:p>
          </p:txBody>
        </p:sp>
        <p:sp>
          <p:nvSpPr>
            <p:cNvPr id="21715" name="Rectangle 398"/>
            <p:cNvSpPr>
              <a:spLocks noChangeArrowheads="1"/>
            </p:cNvSpPr>
            <p:nvPr/>
          </p:nvSpPr>
          <p:spPr bwMode="auto">
            <a:xfrm>
              <a:off x="4935"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09</a:t>
              </a:r>
              <a:endParaRPr lang="en-US" sz="1200">
                <a:latin typeface="Arial Narrow" pitchFamily="34" charset="0"/>
              </a:endParaRPr>
            </a:p>
          </p:txBody>
        </p:sp>
        <p:sp>
          <p:nvSpPr>
            <p:cNvPr id="21716" name="Rectangle 399"/>
            <p:cNvSpPr>
              <a:spLocks noChangeArrowheads="1"/>
            </p:cNvSpPr>
            <p:nvPr/>
          </p:nvSpPr>
          <p:spPr bwMode="auto">
            <a:xfrm>
              <a:off x="5090" y="3997"/>
              <a:ext cx="8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10</a:t>
              </a:r>
              <a:endParaRPr lang="en-US" sz="1200">
                <a:latin typeface="Arial Narrow" pitchFamily="34" charset="0"/>
              </a:endParaRPr>
            </a:p>
          </p:txBody>
        </p:sp>
        <p:sp>
          <p:nvSpPr>
            <p:cNvPr id="21717" name="Line 420"/>
            <p:cNvSpPr>
              <a:spLocks noChangeShapeType="1"/>
            </p:cNvSpPr>
            <p:nvPr/>
          </p:nvSpPr>
          <p:spPr bwMode="auto">
            <a:xfrm>
              <a:off x="692" y="1753"/>
              <a:ext cx="4517" cy="0"/>
            </a:xfrm>
            <a:prstGeom prst="line">
              <a:avLst/>
            </a:prstGeom>
            <a:noFill/>
            <a:ln w="0">
              <a:solidFill>
                <a:srgbClr val="000000"/>
              </a:solidFill>
              <a:round/>
              <a:headEnd/>
              <a:tailEnd/>
            </a:ln>
          </p:spPr>
          <p:txBody>
            <a:bodyPr/>
            <a:lstStyle/>
            <a:p>
              <a:endParaRPr lang="en-US"/>
            </a:p>
          </p:txBody>
        </p:sp>
        <p:sp>
          <p:nvSpPr>
            <p:cNvPr id="21718" name="Rectangle 421"/>
            <p:cNvSpPr>
              <a:spLocks noChangeArrowheads="1"/>
            </p:cNvSpPr>
            <p:nvPr/>
          </p:nvSpPr>
          <p:spPr bwMode="auto">
            <a:xfrm>
              <a:off x="5000" y="4113"/>
              <a:ext cx="145"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Arial Narrow" pitchFamily="34" charset="0"/>
                </a:rPr>
                <a:t>Est.</a:t>
              </a:r>
              <a:endParaRPr lang="en-US" sz="1200">
                <a:latin typeface="Arial Narrow" pitchFamily="34" charset="0"/>
              </a:endParaRPr>
            </a:p>
          </p:txBody>
        </p:sp>
        <p:sp>
          <p:nvSpPr>
            <p:cNvPr id="21719" name="Line 422"/>
            <p:cNvSpPr>
              <a:spLocks noChangeShapeType="1"/>
            </p:cNvSpPr>
            <p:nvPr/>
          </p:nvSpPr>
          <p:spPr bwMode="auto">
            <a:xfrm>
              <a:off x="4943" y="4115"/>
              <a:ext cx="243" cy="0"/>
            </a:xfrm>
            <a:prstGeom prst="line">
              <a:avLst/>
            </a:prstGeom>
            <a:noFill/>
            <a:ln w="9525">
              <a:solidFill>
                <a:schemeClr val="tx1"/>
              </a:solidFill>
              <a:round/>
              <a:headEnd/>
              <a:tailEnd/>
            </a:ln>
          </p:spPr>
          <p:txBody>
            <a:bodyPr/>
            <a:lstStyle/>
            <a:p>
              <a:endParaRPr lang="en-US"/>
            </a:p>
          </p:txBody>
        </p:sp>
      </p:grpSp>
      <p:grpSp>
        <p:nvGrpSpPr>
          <p:cNvPr id="7" name="Group 453"/>
          <p:cNvGrpSpPr>
            <a:grpSpLocks/>
          </p:cNvGrpSpPr>
          <p:nvPr/>
        </p:nvGrpSpPr>
        <p:grpSpPr bwMode="auto">
          <a:xfrm>
            <a:off x="1785938" y="2536825"/>
            <a:ext cx="2079625" cy="1428750"/>
            <a:chOff x="1164" y="1994"/>
            <a:chExt cx="1310" cy="900"/>
          </a:xfrm>
        </p:grpSpPr>
        <p:pic>
          <p:nvPicPr>
            <p:cNvPr id="21531" name="Picture 425" descr="XBD9904-00697"/>
            <p:cNvPicPr>
              <a:picLocks noChangeAspect="1" noChangeArrowheads="1"/>
            </p:cNvPicPr>
            <p:nvPr/>
          </p:nvPicPr>
          <p:blipFill>
            <a:blip r:embed="rId2" cstate="print"/>
            <a:srcRect/>
            <a:stretch>
              <a:fillRect/>
            </a:stretch>
          </p:blipFill>
          <p:spPr bwMode="auto">
            <a:xfrm>
              <a:off x="1164" y="2008"/>
              <a:ext cx="1310" cy="886"/>
            </a:xfrm>
            <a:prstGeom prst="rect">
              <a:avLst/>
            </a:prstGeom>
            <a:noFill/>
            <a:ln w="19050">
              <a:solidFill>
                <a:srgbClr val="FF0000"/>
              </a:solidFill>
              <a:miter lim="800000"/>
              <a:headEnd/>
              <a:tailEnd/>
            </a:ln>
          </p:spPr>
        </p:pic>
        <p:sp>
          <p:nvSpPr>
            <p:cNvPr id="21532" name="Text Box 426"/>
            <p:cNvSpPr txBox="1">
              <a:spLocks noChangeArrowheads="1"/>
            </p:cNvSpPr>
            <p:nvPr/>
          </p:nvSpPr>
          <p:spPr bwMode="auto">
            <a:xfrm>
              <a:off x="1338" y="1994"/>
              <a:ext cx="649" cy="231"/>
            </a:xfrm>
            <a:prstGeom prst="rect">
              <a:avLst/>
            </a:prstGeom>
            <a:noFill/>
            <a:ln w="9525">
              <a:noFill/>
              <a:miter lim="800000"/>
              <a:headEnd/>
              <a:tailEnd/>
            </a:ln>
          </p:spPr>
          <p:txBody>
            <a:bodyPr wrap="none">
              <a:spAutoFit/>
            </a:bodyPr>
            <a:lstStyle/>
            <a:p>
              <a:r>
                <a:rPr lang="en-US">
                  <a:solidFill>
                    <a:schemeClr val="bg1"/>
                  </a:solidFill>
                  <a:latin typeface="Arial Narrow" pitchFamily="34" charset="0"/>
                </a:rPr>
                <a:t>ALS 1993</a:t>
              </a:r>
            </a:p>
          </p:txBody>
        </p:sp>
      </p:grpSp>
      <p:pic>
        <p:nvPicPr>
          <p:cNvPr id="21514" name="Picture 222" descr="nsls2banner15.jpg"/>
          <p:cNvPicPr>
            <a:picLocks noChangeAspect="1"/>
          </p:cNvPicPr>
          <p:nvPr/>
        </p:nvPicPr>
        <p:blipFill>
          <a:blip r:embed="rId3" cstate="print"/>
          <a:srcRect l="8501"/>
          <a:stretch>
            <a:fillRect/>
          </a:stretch>
        </p:blipFill>
        <p:spPr bwMode="auto">
          <a:xfrm>
            <a:off x="3302000" y="123825"/>
            <a:ext cx="3970338" cy="1493838"/>
          </a:xfrm>
          <a:prstGeom prst="rect">
            <a:avLst/>
          </a:prstGeom>
          <a:noFill/>
          <a:ln w="28575">
            <a:solidFill>
              <a:srgbClr val="FF0000"/>
            </a:solidFill>
            <a:miter lim="800000"/>
            <a:headEnd/>
            <a:tailEnd/>
          </a:ln>
        </p:spPr>
      </p:pic>
      <p:grpSp>
        <p:nvGrpSpPr>
          <p:cNvPr id="8" name="Group 430"/>
          <p:cNvGrpSpPr>
            <a:grpSpLocks/>
          </p:cNvGrpSpPr>
          <p:nvPr/>
        </p:nvGrpSpPr>
        <p:grpSpPr bwMode="auto">
          <a:xfrm>
            <a:off x="1928813" y="966788"/>
            <a:ext cx="2439987" cy="1601787"/>
            <a:chOff x="1233" y="916"/>
            <a:chExt cx="1537" cy="1009"/>
          </a:xfrm>
        </p:grpSpPr>
        <p:pic>
          <p:nvPicPr>
            <p:cNvPr id="21529" name="Picture 431"/>
            <p:cNvPicPr>
              <a:picLocks noChangeAspect="1" noChangeArrowheads="1"/>
            </p:cNvPicPr>
            <p:nvPr/>
          </p:nvPicPr>
          <p:blipFill>
            <a:blip r:embed="rId4" cstate="print"/>
            <a:srcRect/>
            <a:stretch>
              <a:fillRect/>
            </a:stretch>
          </p:blipFill>
          <p:spPr bwMode="auto">
            <a:xfrm>
              <a:off x="1233" y="920"/>
              <a:ext cx="1537" cy="1005"/>
            </a:xfrm>
            <a:prstGeom prst="rect">
              <a:avLst/>
            </a:prstGeom>
            <a:noFill/>
            <a:ln w="22225">
              <a:solidFill>
                <a:srgbClr val="FF0000"/>
              </a:solidFill>
              <a:miter lim="800000"/>
              <a:headEnd/>
              <a:tailEnd/>
            </a:ln>
          </p:spPr>
        </p:pic>
        <p:sp>
          <p:nvSpPr>
            <p:cNvPr id="21530" name="Text Box 432"/>
            <p:cNvSpPr txBox="1">
              <a:spLocks noChangeArrowheads="1"/>
            </p:cNvSpPr>
            <p:nvPr/>
          </p:nvSpPr>
          <p:spPr bwMode="auto">
            <a:xfrm>
              <a:off x="1637" y="916"/>
              <a:ext cx="728" cy="231"/>
            </a:xfrm>
            <a:prstGeom prst="rect">
              <a:avLst/>
            </a:prstGeom>
            <a:noFill/>
            <a:ln w="9525">
              <a:noFill/>
              <a:miter lim="800000"/>
              <a:headEnd/>
              <a:tailEnd/>
            </a:ln>
          </p:spPr>
          <p:txBody>
            <a:bodyPr wrap="none">
              <a:spAutoFit/>
            </a:bodyPr>
            <a:lstStyle/>
            <a:p>
              <a:r>
                <a:rPr lang="en-US">
                  <a:solidFill>
                    <a:schemeClr val="bg1"/>
                  </a:solidFill>
                  <a:latin typeface="Arial Narrow" pitchFamily="34" charset="0"/>
                </a:rPr>
                <a:t>NSLS 1982</a:t>
              </a:r>
            </a:p>
          </p:txBody>
        </p:sp>
      </p:grpSp>
      <p:pic>
        <p:nvPicPr>
          <p:cNvPr id="21516" name="Picture 434" descr="spear"/>
          <p:cNvPicPr>
            <a:picLocks noChangeAspect="1" noChangeArrowheads="1"/>
          </p:cNvPicPr>
          <p:nvPr/>
        </p:nvPicPr>
        <p:blipFill>
          <a:blip r:embed="rId5" cstate="print"/>
          <a:srcRect/>
          <a:stretch>
            <a:fillRect/>
          </a:stretch>
        </p:blipFill>
        <p:spPr bwMode="auto">
          <a:xfrm>
            <a:off x="123825" y="661988"/>
            <a:ext cx="1935163" cy="1403350"/>
          </a:xfrm>
          <a:prstGeom prst="rect">
            <a:avLst/>
          </a:prstGeom>
          <a:noFill/>
          <a:ln w="22225">
            <a:solidFill>
              <a:srgbClr val="FF0000"/>
            </a:solidFill>
            <a:miter lim="800000"/>
            <a:headEnd/>
            <a:tailEnd/>
          </a:ln>
        </p:spPr>
      </p:pic>
      <p:sp>
        <p:nvSpPr>
          <p:cNvPr id="21517" name="Text Box 435"/>
          <p:cNvSpPr txBox="1">
            <a:spLocks noChangeArrowheads="1"/>
          </p:cNvSpPr>
          <p:nvPr/>
        </p:nvSpPr>
        <p:spPr bwMode="auto">
          <a:xfrm>
            <a:off x="184150" y="661988"/>
            <a:ext cx="1814513" cy="366712"/>
          </a:xfrm>
          <a:prstGeom prst="rect">
            <a:avLst/>
          </a:prstGeom>
          <a:noFill/>
          <a:ln w="9525">
            <a:noFill/>
            <a:miter lim="800000"/>
            <a:headEnd/>
            <a:tailEnd/>
          </a:ln>
        </p:spPr>
        <p:txBody>
          <a:bodyPr wrap="none">
            <a:spAutoFit/>
          </a:bodyPr>
          <a:lstStyle/>
          <a:p>
            <a:r>
              <a:rPr lang="en-US">
                <a:solidFill>
                  <a:schemeClr val="bg1"/>
                </a:solidFill>
                <a:latin typeface="Arial Narrow" pitchFamily="34" charset="0"/>
              </a:rPr>
              <a:t>SSRL 1974 &amp; 2004</a:t>
            </a:r>
          </a:p>
        </p:txBody>
      </p:sp>
      <p:grpSp>
        <p:nvGrpSpPr>
          <p:cNvPr id="9" name="Group 427"/>
          <p:cNvGrpSpPr>
            <a:grpSpLocks/>
          </p:cNvGrpSpPr>
          <p:nvPr/>
        </p:nvGrpSpPr>
        <p:grpSpPr bwMode="auto">
          <a:xfrm>
            <a:off x="3594100" y="2157413"/>
            <a:ext cx="1976438" cy="1454150"/>
            <a:chOff x="1872" y="1942"/>
            <a:chExt cx="1245" cy="916"/>
          </a:xfrm>
        </p:grpSpPr>
        <p:pic>
          <p:nvPicPr>
            <p:cNvPr id="21527" name="Picture 428"/>
            <p:cNvPicPr>
              <a:picLocks noChangeAspect="1" noChangeArrowheads="1"/>
            </p:cNvPicPr>
            <p:nvPr/>
          </p:nvPicPr>
          <p:blipFill>
            <a:blip r:embed="rId6" cstate="print"/>
            <a:srcRect/>
            <a:stretch>
              <a:fillRect/>
            </a:stretch>
          </p:blipFill>
          <p:spPr bwMode="auto">
            <a:xfrm>
              <a:off x="1872" y="1971"/>
              <a:ext cx="1245" cy="887"/>
            </a:xfrm>
            <a:prstGeom prst="rect">
              <a:avLst/>
            </a:prstGeom>
            <a:noFill/>
            <a:ln w="22225">
              <a:solidFill>
                <a:srgbClr val="FF0000"/>
              </a:solidFill>
              <a:miter lim="800000"/>
              <a:headEnd/>
              <a:tailEnd/>
            </a:ln>
          </p:spPr>
        </p:pic>
        <p:sp>
          <p:nvSpPr>
            <p:cNvPr id="21528" name="Text Box 429"/>
            <p:cNvSpPr txBox="1">
              <a:spLocks noChangeArrowheads="1"/>
            </p:cNvSpPr>
            <p:nvPr/>
          </p:nvSpPr>
          <p:spPr bwMode="auto">
            <a:xfrm>
              <a:off x="2166" y="1942"/>
              <a:ext cx="656" cy="231"/>
            </a:xfrm>
            <a:prstGeom prst="rect">
              <a:avLst/>
            </a:prstGeom>
            <a:noFill/>
            <a:ln w="9525">
              <a:noFill/>
              <a:miter lim="800000"/>
              <a:headEnd/>
              <a:tailEnd/>
            </a:ln>
          </p:spPr>
          <p:txBody>
            <a:bodyPr wrap="none">
              <a:spAutoFit/>
            </a:bodyPr>
            <a:lstStyle/>
            <a:p>
              <a:r>
                <a:rPr lang="en-US">
                  <a:solidFill>
                    <a:schemeClr val="bg1"/>
                  </a:solidFill>
                  <a:latin typeface="Arial Narrow" pitchFamily="34" charset="0"/>
                </a:rPr>
                <a:t>APS 1996</a:t>
              </a:r>
            </a:p>
          </p:txBody>
        </p:sp>
      </p:grpSp>
      <p:sp>
        <p:nvSpPr>
          <p:cNvPr id="21519" name="Text Box 438"/>
          <p:cNvSpPr txBox="1">
            <a:spLocks noChangeArrowheads="1"/>
          </p:cNvSpPr>
          <p:nvPr/>
        </p:nvSpPr>
        <p:spPr bwMode="auto">
          <a:xfrm>
            <a:off x="3330575" y="201613"/>
            <a:ext cx="1455738" cy="366712"/>
          </a:xfrm>
          <a:prstGeom prst="rect">
            <a:avLst/>
          </a:prstGeom>
          <a:noFill/>
          <a:ln w="9525">
            <a:noFill/>
            <a:miter lim="800000"/>
            <a:headEnd/>
            <a:tailEnd/>
          </a:ln>
        </p:spPr>
        <p:txBody>
          <a:bodyPr wrap="none">
            <a:spAutoFit/>
          </a:bodyPr>
          <a:lstStyle/>
          <a:p>
            <a:r>
              <a:rPr lang="en-US">
                <a:solidFill>
                  <a:schemeClr val="bg1"/>
                </a:solidFill>
                <a:latin typeface="Arial Narrow" pitchFamily="34" charset="0"/>
              </a:rPr>
              <a:t>NSLS-II Today</a:t>
            </a:r>
          </a:p>
        </p:txBody>
      </p:sp>
      <p:pic>
        <p:nvPicPr>
          <p:cNvPr id="21520" name="Picture 440" descr="nsls2banner10"/>
          <p:cNvPicPr>
            <a:picLocks noChangeAspect="1" noChangeArrowheads="1"/>
          </p:cNvPicPr>
          <p:nvPr/>
        </p:nvPicPr>
        <p:blipFill>
          <a:blip r:embed="rId7" cstate="print"/>
          <a:srcRect/>
          <a:stretch>
            <a:fillRect/>
          </a:stretch>
        </p:blipFill>
        <p:spPr bwMode="auto">
          <a:xfrm>
            <a:off x="6470650" y="123825"/>
            <a:ext cx="2673350" cy="1404938"/>
          </a:xfrm>
          <a:prstGeom prst="rect">
            <a:avLst/>
          </a:prstGeom>
          <a:noFill/>
          <a:ln w="19050">
            <a:solidFill>
              <a:srgbClr val="FF0000"/>
            </a:solidFill>
            <a:miter lim="800000"/>
            <a:headEnd/>
            <a:tailEnd/>
          </a:ln>
        </p:spPr>
      </p:pic>
      <p:sp>
        <p:nvSpPr>
          <p:cNvPr id="21521" name="Text Box 441"/>
          <p:cNvSpPr txBox="1">
            <a:spLocks noChangeArrowheads="1"/>
          </p:cNvSpPr>
          <p:nvPr/>
        </p:nvSpPr>
        <p:spPr bwMode="auto">
          <a:xfrm>
            <a:off x="6937375" y="82550"/>
            <a:ext cx="1322388" cy="366713"/>
          </a:xfrm>
          <a:prstGeom prst="rect">
            <a:avLst/>
          </a:prstGeom>
          <a:noFill/>
          <a:ln w="9525">
            <a:noFill/>
            <a:miter lim="800000"/>
            <a:headEnd/>
            <a:tailEnd/>
          </a:ln>
        </p:spPr>
        <p:txBody>
          <a:bodyPr wrap="none">
            <a:spAutoFit/>
          </a:bodyPr>
          <a:lstStyle/>
          <a:p>
            <a:r>
              <a:rPr lang="en-US">
                <a:solidFill>
                  <a:srgbClr val="FFFFFF"/>
                </a:solidFill>
                <a:latin typeface="Arial Narrow" pitchFamily="34" charset="0"/>
              </a:rPr>
              <a:t>NSLS-II 2015</a:t>
            </a:r>
          </a:p>
        </p:txBody>
      </p:sp>
      <p:grpSp>
        <p:nvGrpSpPr>
          <p:cNvPr id="10" name="Group 454"/>
          <p:cNvGrpSpPr>
            <a:grpSpLocks/>
          </p:cNvGrpSpPr>
          <p:nvPr/>
        </p:nvGrpSpPr>
        <p:grpSpPr bwMode="auto">
          <a:xfrm>
            <a:off x="6450013" y="1169988"/>
            <a:ext cx="2095500" cy="1449387"/>
            <a:chOff x="4063" y="814"/>
            <a:chExt cx="1320" cy="913"/>
          </a:xfrm>
        </p:grpSpPr>
        <p:pic>
          <p:nvPicPr>
            <p:cNvPr id="21525" name="Picture 5" descr="DSC_0271"/>
            <p:cNvPicPr>
              <a:picLocks noChangeAspect="1" noChangeArrowheads="1"/>
            </p:cNvPicPr>
            <p:nvPr/>
          </p:nvPicPr>
          <p:blipFill>
            <a:blip r:embed="rId8" cstate="print">
              <a:lum bright="20000" contrast="40000"/>
            </a:blip>
            <a:srcRect/>
            <a:stretch>
              <a:fillRect/>
            </a:stretch>
          </p:blipFill>
          <p:spPr bwMode="auto">
            <a:xfrm>
              <a:off x="4063" y="814"/>
              <a:ext cx="1320" cy="884"/>
            </a:xfrm>
            <a:prstGeom prst="rect">
              <a:avLst/>
            </a:prstGeom>
            <a:noFill/>
            <a:ln w="19050">
              <a:solidFill>
                <a:srgbClr val="FF0000"/>
              </a:solidFill>
              <a:miter lim="800000"/>
              <a:headEnd/>
              <a:tailEnd/>
            </a:ln>
          </p:spPr>
        </p:pic>
        <p:sp>
          <p:nvSpPr>
            <p:cNvPr id="21526" name="Text Box 444"/>
            <p:cNvSpPr txBox="1">
              <a:spLocks noChangeArrowheads="1"/>
            </p:cNvSpPr>
            <p:nvPr/>
          </p:nvSpPr>
          <p:spPr bwMode="auto">
            <a:xfrm>
              <a:off x="4220" y="1496"/>
              <a:ext cx="721" cy="231"/>
            </a:xfrm>
            <a:prstGeom prst="rect">
              <a:avLst/>
            </a:prstGeom>
            <a:noFill/>
            <a:ln w="9525">
              <a:noFill/>
              <a:miter lim="800000"/>
              <a:headEnd/>
              <a:tailEnd/>
            </a:ln>
          </p:spPr>
          <p:txBody>
            <a:bodyPr wrap="none">
              <a:spAutoFit/>
            </a:bodyPr>
            <a:lstStyle/>
            <a:p>
              <a:r>
                <a:rPr lang="en-US">
                  <a:solidFill>
                    <a:schemeClr val="bg1"/>
                  </a:solidFill>
                  <a:latin typeface="Arial Narrow" pitchFamily="34" charset="0"/>
                </a:rPr>
                <a:t>LCLS 2009</a:t>
              </a:r>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z="2000" smtClean="0">
                <a:latin typeface="Arial" charset="0"/>
                <a:cs typeface="Arial" charset="0"/>
              </a:rPr>
              <a:t>3 Nobel Prizes in Chemistry in 6 Years Using X-ray Crystallography</a:t>
            </a:r>
          </a:p>
        </p:txBody>
      </p:sp>
      <p:sp>
        <p:nvSpPr>
          <p:cNvPr id="14"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2011</a:t>
            </a:r>
          </a:p>
        </p:txBody>
      </p:sp>
      <p:sp>
        <p:nvSpPr>
          <p:cNvPr id="13"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15</a:t>
            </a:fld>
            <a:endParaRPr lang="en-US" dirty="0" smtClean="0">
              <a:latin typeface="Arial" charset="0"/>
              <a:cs typeface="Arial" charset="0"/>
            </a:endParaRPr>
          </a:p>
        </p:txBody>
      </p:sp>
      <p:grpSp>
        <p:nvGrpSpPr>
          <p:cNvPr id="2" name="Group 11"/>
          <p:cNvGrpSpPr>
            <a:grpSpLocks/>
          </p:cNvGrpSpPr>
          <p:nvPr/>
        </p:nvGrpSpPr>
        <p:grpSpPr bwMode="auto">
          <a:xfrm>
            <a:off x="2133600" y="3910013"/>
            <a:ext cx="4876800" cy="2281237"/>
            <a:chOff x="935038" y="3067050"/>
            <a:chExt cx="6761162" cy="3116896"/>
          </a:xfrm>
        </p:grpSpPr>
        <p:pic>
          <p:nvPicPr>
            <p:cNvPr id="22535" name="Picture 4" descr="http://www.nsls.bnl.gov/newsroom/news/2009/images/10-Nobel_Prize-Ramakrishnan.jpg"/>
            <p:cNvPicPr>
              <a:picLocks noChangeAspect="1" noChangeArrowheads="1"/>
            </p:cNvPicPr>
            <p:nvPr/>
          </p:nvPicPr>
          <p:blipFill>
            <a:blip r:embed="rId2" cstate="print"/>
            <a:srcRect/>
            <a:stretch>
              <a:fillRect/>
            </a:stretch>
          </p:blipFill>
          <p:spPr bwMode="auto">
            <a:xfrm>
              <a:off x="1390650" y="3067050"/>
              <a:ext cx="1941513" cy="2743200"/>
            </a:xfrm>
            <a:prstGeom prst="rect">
              <a:avLst/>
            </a:prstGeom>
            <a:noFill/>
            <a:ln w="12700">
              <a:solidFill>
                <a:schemeClr val="tx1"/>
              </a:solidFill>
              <a:miter lim="800000"/>
              <a:headEnd/>
              <a:tailEnd/>
            </a:ln>
          </p:spPr>
        </p:pic>
        <p:pic>
          <p:nvPicPr>
            <p:cNvPr id="22536" name="Picture 2" descr="http://www.nsls.bnl.gov/newsroom/news/2009/images/10-Nobel_Prize-Steitz.jpg"/>
            <p:cNvPicPr>
              <a:picLocks noChangeAspect="1" noChangeArrowheads="1"/>
            </p:cNvPicPr>
            <p:nvPr/>
          </p:nvPicPr>
          <p:blipFill>
            <a:blip r:embed="rId3" cstate="print"/>
            <a:srcRect/>
            <a:stretch>
              <a:fillRect/>
            </a:stretch>
          </p:blipFill>
          <p:spPr bwMode="auto">
            <a:xfrm>
              <a:off x="5754688" y="3067050"/>
              <a:ext cx="1941512" cy="2743200"/>
            </a:xfrm>
            <a:prstGeom prst="rect">
              <a:avLst/>
            </a:prstGeom>
            <a:noFill/>
            <a:ln w="12700">
              <a:solidFill>
                <a:schemeClr val="tx1"/>
              </a:solidFill>
              <a:miter lim="800000"/>
              <a:headEnd/>
              <a:tailEnd/>
            </a:ln>
          </p:spPr>
        </p:pic>
        <p:sp>
          <p:nvSpPr>
            <p:cNvPr id="22537" name="Text Box 36"/>
            <p:cNvSpPr txBox="1">
              <a:spLocks noChangeArrowheads="1"/>
            </p:cNvSpPr>
            <p:nvPr/>
          </p:nvSpPr>
          <p:spPr bwMode="auto">
            <a:xfrm>
              <a:off x="5907088" y="5805489"/>
              <a:ext cx="1600200" cy="378457"/>
            </a:xfrm>
            <a:prstGeom prst="rect">
              <a:avLst/>
            </a:prstGeom>
            <a:noFill/>
            <a:ln w="9525">
              <a:noFill/>
              <a:miter lim="800000"/>
              <a:headEnd/>
              <a:tailEnd/>
            </a:ln>
          </p:spPr>
          <p:txBody>
            <a:bodyPr>
              <a:spAutoFit/>
            </a:bodyPr>
            <a:lstStyle/>
            <a:p>
              <a:pPr algn="ctr" eaLnBrk="0" hangingPunct="0"/>
              <a:r>
                <a:rPr lang="en-US" sz="1200" b="1">
                  <a:solidFill>
                    <a:srgbClr val="000000"/>
                  </a:solidFill>
                  <a:latin typeface="Arial Narrow" pitchFamily="34" charset="0"/>
                  <a:cs typeface="Arial" charset="0"/>
                </a:rPr>
                <a:t>Thomas Steitz</a:t>
              </a:r>
            </a:p>
          </p:txBody>
        </p:sp>
        <p:sp>
          <p:nvSpPr>
            <p:cNvPr id="22538" name="Text Box 36"/>
            <p:cNvSpPr txBox="1">
              <a:spLocks noChangeArrowheads="1"/>
            </p:cNvSpPr>
            <p:nvPr/>
          </p:nvSpPr>
          <p:spPr bwMode="auto">
            <a:xfrm>
              <a:off x="935038" y="5805488"/>
              <a:ext cx="2852738" cy="378457"/>
            </a:xfrm>
            <a:prstGeom prst="rect">
              <a:avLst/>
            </a:prstGeom>
            <a:noFill/>
            <a:ln w="9525">
              <a:noFill/>
              <a:miter lim="800000"/>
              <a:headEnd/>
              <a:tailEnd/>
            </a:ln>
          </p:spPr>
          <p:txBody>
            <a:bodyPr>
              <a:spAutoFit/>
            </a:bodyPr>
            <a:lstStyle/>
            <a:p>
              <a:pPr algn="ctr" eaLnBrk="0" hangingPunct="0"/>
              <a:r>
                <a:rPr lang="en-US" sz="1200" b="1">
                  <a:solidFill>
                    <a:srgbClr val="000000"/>
                  </a:solidFill>
                  <a:latin typeface="Arial Narrow" pitchFamily="34" charset="0"/>
                  <a:cs typeface="Arial" charset="0"/>
                </a:rPr>
                <a:t>Venkatraman Ramakrishnan</a:t>
              </a:r>
            </a:p>
          </p:txBody>
        </p:sp>
        <p:sp>
          <p:nvSpPr>
            <p:cNvPr id="22539" name="Text Box 36"/>
            <p:cNvSpPr txBox="1">
              <a:spLocks noChangeArrowheads="1"/>
            </p:cNvSpPr>
            <p:nvPr/>
          </p:nvSpPr>
          <p:spPr bwMode="auto">
            <a:xfrm>
              <a:off x="3773487" y="5805488"/>
              <a:ext cx="1524001" cy="378457"/>
            </a:xfrm>
            <a:prstGeom prst="rect">
              <a:avLst/>
            </a:prstGeom>
            <a:noFill/>
            <a:ln w="9525">
              <a:noFill/>
              <a:miter lim="800000"/>
              <a:headEnd/>
              <a:tailEnd/>
            </a:ln>
          </p:spPr>
          <p:txBody>
            <a:bodyPr>
              <a:spAutoFit/>
            </a:bodyPr>
            <a:lstStyle/>
            <a:p>
              <a:pPr algn="ctr" eaLnBrk="0" hangingPunct="0"/>
              <a:r>
                <a:rPr lang="en-US" sz="1200" b="1">
                  <a:solidFill>
                    <a:srgbClr val="000000"/>
                  </a:solidFill>
                  <a:latin typeface="Arial Narrow" pitchFamily="34" charset="0"/>
                  <a:cs typeface="Arial" charset="0"/>
                </a:rPr>
                <a:t>Ada Yonath</a:t>
              </a:r>
            </a:p>
          </p:txBody>
        </p:sp>
        <p:pic>
          <p:nvPicPr>
            <p:cNvPr id="22540" name="Picture 11" descr="Ada.jpg"/>
            <p:cNvPicPr>
              <a:picLocks noChangeAspect="1"/>
            </p:cNvPicPr>
            <p:nvPr/>
          </p:nvPicPr>
          <p:blipFill>
            <a:blip r:embed="rId4" cstate="print"/>
            <a:srcRect l="9683" t="6087" b="11534"/>
            <a:stretch>
              <a:fillRect/>
            </a:stretch>
          </p:blipFill>
          <p:spPr bwMode="auto">
            <a:xfrm>
              <a:off x="3468688" y="3067050"/>
              <a:ext cx="2151062" cy="2743200"/>
            </a:xfrm>
            <a:prstGeom prst="rect">
              <a:avLst/>
            </a:prstGeom>
            <a:noFill/>
            <a:ln w="12700">
              <a:solidFill>
                <a:schemeClr val="tx1"/>
              </a:solidFill>
              <a:miter lim="800000"/>
              <a:headEnd/>
              <a:tailEnd/>
            </a:ln>
          </p:spPr>
        </p:pic>
      </p:grpSp>
      <p:sp>
        <p:nvSpPr>
          <p:cNvPr id="18" name="TextBox 17"/>
          <p:cNvSpPr txBox="1"/>
          <p:nvPr/>
        </p:nvSpPr>
        <p:spPr>
          <a:xfrm>
            <a:off x="415925" y="968375"/>
            <a:ext cx="8312150" cy="2986088"/>
          </a:xfrm>
          <a:prstGeom prst="rect">
            <a:avLst/>
          </a:prstGeom>
          <a:solidFill>
            <a:schemeClr val="bg1"/>
          </a:solidFill>
        </p:spPr>
        <p:txBody>
          <a:bodyPr>
            <a:spAutoFit/>
          </a:bodyPr>
          <a:lstStyle/>
          <a:p>
            <a:pPr>
              <a:spcAft>
                <a:spcPts val="1200"/>
              </a:spcAft>
              <a:defRPr/>
            </a:pPr>
            <a:r>
              <a:rPr lang="en-US" dirty="0">
                <a:solidFill>
                  <a:schemeClr val="tx1">
                    <a:lumMod val="95000"/>
                    <a:lumOff val="5000"/>
                  </a:schemeClr>
                </a:solidFill>
                <a:cs typeface="Arial" charset="0"/>
              </a:rPr>
              <a:t>2003: Roderick MacKinnon (Chemistry) for “structural and mechanistic studies of ion channels.”  </a:t>
            </a:r>
            <a:r>
              <a:rPr lang="en-US" i="1" dirty="0">
                <a:solidFill>
                  <a:schemeClr val="tx1">
                    <a:lumMod val="95000"/>
                    <a:lumOff val="5000"/>
                  </a:schemeClr>
                </a:solidFill>
                <a:cs typeface="Arial" charset="0"/>
              </a:rPr>
              <a:t>Used NSLS </a:t>
            </a:r>
            <a:r>
              <a:rPr lang="en-US" i="1" dirty="0" err="1">
                <a:solidFill>
                  <a:schemeClr val="tx1">
                    <a:lumMod val="95000"/>
                    <a:lumOff val="5000"/>
                  </a:schemeClr>
                </a:solidFill>
                <a:cs typeface="Arial" charset="0"/>
              </a:rPr>
              <a:t>beamlines</a:t>
            </a:r>
            <a:r>
              <a:rPr lang="en-US" i="1" dirty="0">
                <a:solidFill>
                  <a:schemeClr val="tx1">
                    <a:lumMod val="95000"/>
                    <a:lumOff val="5000"/>
                  </a:schemeClr>
                </a:solidFill>
                <a:cs typeface="Arial" charset="0"/>
              </a:rPr>
              <a:t> </a:t>
            </a:r>
            <a:r>
              <a:rPr lang="en-US" i="1" dirty="0"/>
              <a:t>X25 and X29.</a:t>
            </a:r>
            <a:endParaRPr lang="en-US" i="1" dirty="0">
              <a:solidFill>
                <a:schemeClr val="tx1">
                  <a:lumMod val="95000"/>
                  <a:lumOff val="5000"/>
                </a:schemeClr>
              </a:solidFill>
              <a:cs typeface="Arial" charset="0"/>
            </a:endParaRPr>
          </a:p>
          <a:p>
            <a:pPr>
              <a:spcAft>
                <a:spcPts val="1200"/>
              </a:spcAft>
              <a:defRPr/>
            </a:pPr>
            <a:r>
              <a:rPr lang="en-US" dirty="0">
                <a:solidFill>
                  <a:schemeClr val="tx1">
                    <a:lumMod val="95000"/>
                    <a:lumOff val="5000"/>
                  </a:schemeClr>
                </a:solidFill>
                <a:cs typeface="Arial" charset="0"/>
              </a:rPr>
              <a:t>2006: Roger Kornberg (Chemistry) "for his studies of the molecular basis of eukaryotic transcription.” </a:t>
            </a:r>
            <a:r>
              <a:rPr lang="en-US" i="1" dirty="0">
                <a:solidFill>
                  <a:schemeClr val="tx1">
                    <a:lumMod val="95000"/>
                    <a:lumOff val="5000"/>
                  </a:schemeClr>
                </a:solidFill>
                <a:cs typeface="Arial" charset="0"/>
              </a:rPr>
              <a:t>Used </a:t>
            </a:r>
            <a:r>
              <a:rPr lang="en-US" i="1" dirty="0"/>
              <a:t>SSRL macromolecular crystallography </a:t>
            </a:r>
            <a:r>
              <a:rPr lang="en-US" i="1" dirty="0" err="1"/>
              <a:t>beamlines</a:t>
            </a:r>
            <a:r>
              <a:rPr lang="en-US" i="1" dirty="0"/>
              <a:t>.</a:t>
            </a:r>
            <a:endParaRPr lang="en-US" i="1" dirty="0">
              <a:solidFill>
                <a:schemeClr val="tx1">
                  <a:lumMod val="95000"/>
                  <a:lumOff val="5000"/>
                </a:schemeClr>
              </a:solidFill>
              <a:cs typeface="Arial" charset="0"/>
            </a:endParaRPr>
          </a:p>
          <a:p>
            <a:pPr>
              <a:spcAft>
                <a:spcPts val="1200"/>
              </a:spcAft>
              <a:defRPr/>
            </a:pPr>
            <a:r>
              <a:rPr lang="en-US" dirty="0">
                <a:solidFill>
                  <a:schemeClr val="tx1">
                    <a:lumMod val="95000"/>
                    <a:lumOff val="5000"/>
                  </a:schemeClr>
                </a:solidFill>
                <a:cs typeface="Arial" charset="0"/>
              </a:rPr>
              <a:t>2009: </a:t>
            </a:r>
            <a:r>
              <a:rPr lang="en-US" dirty="0" err="1">
                <a:solidFill>
                  <a:schemeClr val="tx1">
                    <a:lumMod val="95000"/>
                    <a:lumOff val="5000"/>
                  </a:schemeClr>
                </a:solidFill>
                <a:cs typeface="Arial" charset="0"/>
              </a:rPr>
              <a:t>Venkatraman</a:t>
            </a:r>
            <a:r>
              <a:rPr lang="en-US" dirty="0">
                <a:solidFill>
                  <a:schemeClr val="tx1">
                    <a:lumMod val="95000"/>
                    <a:lumOff val="5000"/>
                  </a:schemeClr>
                </a:solidFill>
                <a:cs typeface="Arial" charset="0"/>
              </a:rPr>
              <a:t> </a:t>
            </a:r>
            <a:r>
              <a:rPr lang="en-US" dirty="0" err="1">
                <a:solidFill>
                  <a:schemeClr val="tx1">
                    <a:lumMod val="95000"/>
                    <a:lumOff val="5000"/>
                  </a:schemeClr>
                </a:solidFill>
                <a:cs typeface="Arial" charset="0"/>
              </a:rPr>
              <a:t>Ramakrishnan</a:t>
            </a:r>
            <a:r>
              <a:rPr lang="en-US" dirty="0">
                <a:solidFill>
                  <a:schemeClr val="tx1">
                    <a:lumMod val="95000"/>
                    <a:lumOff val="5000"/>
                  </a:schemeClr>
                </a:solidFill>
                <a:cs typeface="Arial" charset="0"/>
              </a:rPr>
              <a:t>, Thomas A. </a:t>
            </a:r>
            <a:r>
              <a:rPr lang="en-US" dirty="0" err="1">
                <a:solidFill>
                  <a:schemeClr val="tx1">
                    <a:lumMod val="95000"/>
                    <a:lumOff val="5000"/>
                  </a:schemeClr>
                </a:solidFill>
                <a:cs typeface="Arial" charset="0"/>
              </a:rPr>
              <a:t>Steitz</a:t>
            </a:r>
            <a:r>
              <a:rPr lang="en-US" dirty="0">
                <a:solidFill>
                  <a:schemeClr val="tx1">
                    <a:lumMod val="95000"/>
                    <a:lumOff val="5000"/>
                  </a:schemeClr>
                </a:solidFill>
                <a:cs typeface="Arial" charset="0"/>
              </a:rPr>
              <a:t>, and </a:t>
            </a:r>
            <a:r>
              <a:rPr lang="en-US" dirty="0" err="1">
                <a:solidFill>
                  <a:schemeClr val="tx1">
                    <a:lumMod val="95000"/>
                    <a:lumOff val="5000"/>
                  </a:schemeClr>
                </a:solidFill>
                <a:cs typeface="Arial" charset="0"/>
              </a:rPr>
              <a:t>Ada</a:t>
            </a:r>
            <a:r>
              <a:rPr lang="en-US" dirty="0">
                <a:solidFill>
                  <a:schemeClr val="tx1">
                    <a:lumMod val="95000"/>
                    <a:lumOff val="5000"/>
                  </a:schemeClr>
                </a:solidFill>
                <a:cs typeface="Arial" charset="0"/>
              </a:rPr>
              <a:t> E. </a:t>
            </a:r>
            <a:r>
              <a:rPr lang="en-US" dirty="0" err="1">
                <a:solidFill>
                  <a:schemeClr val="tx1">
                    <a:lumMod val="95000"/>
                    <a:lumOff val="5000"/>
                  </a:schemeClr>
                </a:solidFill>
                <a:cs typeface="Arial" charset="0"/>
              </a:rPr>
              <a:t>Yonath</a:t>
            </a:r>
            <a:r>
              <a:rPr lang="en-US" dirty="0">
                <a:solidFill>
                  <a:schemeClr val="tx1">
                    <a:lumMod val="95000"/>
                    <a:lumOff val="5000"/>
                  </a:schemeClr>
                </a:solidFill>
                <a:cs typeface="Arial" charset="0"/>
              </a:rPr>
              <a:t> (Chemistry) "for studies of the structure and function of the ribosome.”  </a:t>
            </a:r>
            <a:r>
              <a:rPr lang="en-US" i="1" dirty="0">
                <a:solidFill>
                  <a:schemeClr val="tx1">
                    <a:lumMod val="95000"/>
                    <a:lumOff val="5000"/>
                  </a:schemeClr>
                </a:solidFill>
                <a:cs typeface="Arial" charset="0"/>
              </a:rPr>
              <a:t>Used all 4 DOE light sources.</a:t>
            </a:r>
          </a:p>
          <a:p>
            <a:pPr>
              <a:spcAft>
                <a:spcPts val="1200"/>
              </a:spcAft>
              <a:defRPr/>
            </a:pPr>
            <a:endParaRPr lang="en-US" sz="14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5"/>
          <p:cNvSpPr>
            <a:spLocks noGrp="1"/>
          </p:cNvSpPr>
          <p:nvPr>
            <p:ph type="title"/>
          </p:nvPr>
        </p:nvSpPr>
        <p:spPr>
          <a:xfrm>
            <a:off x="457200" y="2895600"/>
            <a:ext cx="8229600" cy="1143000"/>
          </a:xfrm>
        </p:spPr>
        <p:txBody>
          <a:bodyPr/>
          <a:lstStyle/>
          <a:p>
            <a:pPr eaLnBrk="1" hangingPunct="1"/>
            <a:r>
              <a:rPr lang="en-US" smtClean="0">
                <a:latin typeface="Arial" charset="0"/>
                <a:cs typeface="Arial" charset="0"/>
              </a:rPr>
              <a:t>The Energy Challenge</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Text Box 2"/>
          <p:cNvSpPr txBox="1">
            <a:spLocks noChangeArrowheads="1"/>
          </p:cNvSpPr>
          <p:nvPr/>
        </p:nvSpPr>
        <p:spPr bwMode="auto">
          <a:xfrm>
            <a:off x="420972" y="495300"/>
            <a:ext cx="7764318" cy="701768"/>
          </a:xfrm>
          <a:prstGeom prst="rect">
            <a:avLst/>
          </a:prstGeom>
          <a:noFill/>
          <a:ln w="9525" algn="ctr">
            <a:noFill/>
            <a:miter lim="800000"/>
            <a:headEnd/>
            <a:tailEnd/>
          </a:ln>
          <a:effectLst/>
        </p:spPr>
        <p:txBody>
          <a:bodyPr lIns="93492" tIns="46746" rIns="93492" bIns="46746"/>
          <a:lstStyle/>
          <a:p>
            <a:pPr>
              <a:lnSpc>
                <a:spcPct val="100000"/>
              </a:lnSpc>
              <a:spcBef>
                <a:spcPct val="0"/>
              </a:spcBef>
            </a:pPr>
            <a:endParaRPr lang="en-US" sz="3200" b="1" dirty="0">
              <a:solidFill>
                <a:srgbClr val="FF0000"/>
              </a:solidFill>
              <a:effectLst>
                <a:outerShdw blurRad="38100" dist="38100" dir="2700000" algn="tl">
                  <a:srgbClr val="C0C0C0"/>
                </a:outerShdw>
              </a:effectLst>
              <a:latin typeface="Arial" pitchFamily="34" charset="0"/>
            </a:endParaRPr>
          </a:p>
        </p:txBody>
      </p:sp>
      <p:sp>
        <p:nvSpPr>
          <p:cNvPr id="453635" name="Text Box 3"/>
          <p:cNvSpPr txBox="1">
            <a:spLocks noChangeArrowheads="1"/>
          </p:cNvSpPr>
          <p:nvPr/>
        </p:nvSpPr>
        <p:spPr bwMode="auto">
          <a:xfrm>
            <a:off x="698500" y="2237966"/>
            <a:ext cx="8013700" cy="2822053"/>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lIns="82039" tIns="41020" rIns="82039" bIns="41020">
            <a:spAutoFit/>
          </a:bodyPr>
          <a:lstStyle/>
          <a:p>
            <a:pPr marL="342900" indent="-342900" defTabSz="914501">
              <a:spcBef>
                <a:spcPts val="0"/>
              </a:spcBef>
              <a:spcAft>
                <a:spcPts val="4200"/>
              </a:spcAft>
              <a:buClr>
                <a:schemeClr val="tx1"/>
              </a:buClr>
              <a:buFont typeface="Wingdings" pitchFamily="2" charset="2"/>
              <a:buChar char="§"/>
            </a:pPr>
            <a:r>
              <a:rPr lang="en-US" sz="3600" dirty="0" smtClean="0">
                <a:solidFill>
                  <a:schemeClr val="tx1"/>
                </a:solidFill>
                <a:cs typeface="Arial" pitchFamily="34" charset="0"/>
              </a:rPr>
              <a:t>Energy facts, …</a:t>
            </a:r>
          </a:p>
          <a:p>
            <a:pPr marL="342900" indent="-342900" defTabSz="914501">
              <a:spcBef>
                <a:spcPts val="0"/>
              </a:spcBef>
              <a:spcAft>
                <a:spcPts val="4200"/>
              </a:spcAft>
              <a:buClr>
                <a:schemeClr val="tx1"/>
              </a:buClr>
              <a:buFont typeface="Wingdings" pitchFamily="2" charset="2"/>
              <a:buChar char="§"/>
            </a:pPr>
            <a:r>
              <a:rPr lang="en-US" sz="3600" dirty="0" smtClean="0">
                <a:solidFill>
                  <a:schemeClr val="tx1"/>
                </a:solidFill>
                <a:cs typeface="Arial" pitchFamily="34" charset="0"/>
              </a:rPr>
              <a:t>a resulting R&amp;D strategy, …</a:t>
            </a:r>
          </a:p>
          <a:p>
            <a:pPr marL="342900" indent="-342900" defTabSz="914501">
              <a:spcBef>
                <a:spcPts val="0"/>
              </a:spcBef>
              <a:spcAft>
                <a:spcPts val="4200"/>
              </a:spcAft>
              <a:buClr>
                <a:schemeClr val="tx1"/>
              </a:buClr>
              <a:buFont typeface="Wingdings" pitchFamily="2" charset="2"/>
              <a:buChar char="§"/>
            </a:pPr>
            <a:r>
              <a:rPr lang="en-US" sz="3600" dirty="0" smtClean="0">
                <a:solidFill>
                  <a:schemeClr val="tx1"/>
                </a:solidFill>
                <a:cs typeface="Arial" pitchFamily="34" charset="0"/>
              </a:rPr>
              <a:t>and the role of fundamental science</a:t>
            </a:r>
            <a:endParaRPr lang="en-US" sz="3600" dirty="0">
              <a:solidFill>
                <a:schemeClr val="tx1"/>
              </a:solidFill>
              <a:cs typeface="Arial" pitchFamily="34" charset="0"/>
            </a:endParaRPr>
          </a:p>
        </p:txBody>
      </p:sp>
      <p:sp>
        <p:nvSpPr>
          <p:cNvPr id="5" name="Slide Number Placeholder 22"/>
          <p:cNvSpPr txBox="1">
            <a:spLocks/>
          </p:cNvSpPr>
          <p:nvPr/>
        </p:nvSpPr>
        <p:spPr>
          <a:xfrm>
            <a:off x="8413750" y="6353970"/>
            <a:ext cx="381000" cy="365125"/>
          </a:xfrm>
          <a:prstGeom prst="rect">
            <a:avLst/>
          </a:prstGeom>
        </p:spPr>
        <p:txBody>
          <a:bodyPr lIns="91429" tIns="45714" rIns="91429" bIns="45714"/>
          <a:lstStyle/>
          <a:p>
            <a:pPr algn="ctr" defTabSz="914293">
              <a:defRPr/>
            </a:pPr>
            <a:fld id="{6EEA275D-5A49-48A8-817D-44C3EA0A3A2F}" type="slidenum">
              <a:rPr lang="en-US" sz="1100" smtClean="0">
                <a:solidFill>
                  <a:srgbClr val="106636"/>
                </a:solidFill>
              </a:rPr>
              <a:pPr algn="ctr" defTabSz="914293">
                <a:defRPr/>
              </a:pPr>
              <a:t>17</a:t>
            </a:fld>
            <a:endParaRPr lang="en-US" sz="1100" dirty="0">
              <a:solidFill>
                <a:srgbClr val="106636"/>
              </a:solidFill>
            </a:endParaRPr>
          </a:p>
        </p:txBody>
      </p:sp>
      <p:sp>
        <p:nvSpPr>
          <p:cNvPr id="6" name="Footer Placeholder 7"/>
          <p:cNvSpPr txBox="1">
            <a:spLocks/>
          </p:cNvSpPr>
          <p:nvPr/>
        </p:nvSpPr>
        <p:spPr bwMode="auto">
          <a:xfrm>
            <a:off x="3124200" y="6353969"/>
            <a:ext cx="5334000" cy="365125"/>
          </a:xfrm>
          <a:prstGeom prst="rect">
            <a:avLst/>
          </a:prstGeom>
          <a:noFill/>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106636"/>
                </a:solidFill>
                <a:effectLst/>
                <a:uLnTx/>
                <a:uFillTx/>
                <a:latin typeface="Arial" charset="0"/>
                <a:ea typeface="+mn-ea"/>
                <a:cs typeface="Arial" charset="0"/>
              </a:rPr>
              <a:t>Energy Facts 2011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36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3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p:nvPr/>
        </p:nvSpPr>
        <p:spPr>
          <a:xfrm>
            <a:off x="0" y="5702301"/>
            <a:ext cx="914400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3" name="Title 2"/>
          <p:cNvSpPr>
            <a:spLocks noGrp="1"/>
          </p:cNvSpPr>
          <p:nvPr>
            <p:ph type="title"/>
          </p:nvPr>
        </p:nvSpPr>
        <p:spPr>
          <a:xfrm>
            <a:off x="0" y="110219"/>
            <a:ext cx="9144000" cy="598714"/>
          </a:xfrm>
        </p:spPr>
        <p:txBody>
          <a:bodyPr/>
          <a:lstStyle/>
          <a:p>
            <a:pPr>
              <a:lnSpc>
                <a:spcPct val="80000"/>
              </a:lnSpc>
            </a:pPr>
            <a:r>
              <a:rPr lang="en-US" dirty="0" smtClean="0">
                <a:latin typeface="Arial" charset="0"/>
                <a:cs typeface="Arial" charset="0"/>
              </a:rPr>
              <a:t>400 Years of Energy Use in the U.S.</a:t>
            </a:r>
            <a:br>
              <a:rPr lang="en-US" dirty="0" smtClean="0">
                <a:latin typeface="Arial" charset="0"/>
                <a:cs typeface="Arial" charset="0"/>
              </a:rPr>
            </a:br>
            <a:r>
              <a:rPr lang="en-US" b="1" i="1" dirty="0" smtClean="0">
                <a:effectLst>
                  <a:outerShdw blurRad="38100" dist="38100" dir="2700000" algn="tl">
                    <a:srgbClr val="C0C0C0"/>
                  </a:outerShdw>
                </a:effectLst>
              </a:rPr>
              <a:t> </a:t>
            </a:r>
            <a:r>
              <a:rPr lang="en-US" sz="1800" i="1" dirty="0" smtClean="0">
                <a:solidFill>
                  <a:schemeClr val="tx1"/>
                </a:solidFill>
              </a:rPr>
              <a:t>19</a:t>
            </a:r>
            <a:r>
              <a:rPr lang="en-US" sz="1800" i="1" baseline="30000" dirty="0" smtClean="0">
                <a:solidFill>
                  <a:schemeClr val="tx1"/>
                </a:solidFill>
              </a:rPr>
              <a:t>th</a:t>
            </a:r>
            <a:r>
              <a:rPr lang="en-US" sz="1800" i="1" dirty="0" smtClean="0">
                <a:solidFill>
                  <a:schemeClr val="tx1"/>
                </a:solidFill>
              </a:rPr>
              <a:t> C discoveries and 20</a:t>
            </a:r>
            <a:r>
              <a:rPr lang="en-US" sz="1800" i="1" baseline="30000" dirty="0" smtClean="0">
                <a:solidFill>
                  <a:schemeClr val="tx1"/>
                </a:solidFill>
              </a:rPr>
              <a:t>th</a:t>
            </a:r>
            <a:r>
              <a:rPr lang="en-US" sz="1800" i="1" dirty="0" smtClean="0">
                <a:solidFill>
                  <a:schemeClr val="tx1"/>
                </a:solidFill>
              </a:rPr>
              <a:t> C technologies are very much part of today’s infrastructure</a:t>
            </a:r>
            <a:endParaRPr lang="en-US" sz="1800" i="1" dirty="0">
              <a:solidFill>
                <a:schemeClr val="tx1"/>
              </a:solidFill>
            </a:endParaRPr>
          </a:p>
        </p:txBody>
      </p:sp>
      <p:sp>
        <p:nvSpPr>
          <p:cNvPr id="38" name="Rectangle 2"/>
          <p:cNvSpPr>
            <a:spLocks noChangeArrowheads="1"/>
          </p:cNvSpPr>
          <p:nvPr/>
        </p:nvSpPr>
        <p:spPr bwMode="auto">
          <a:xfrm>
            <a:off x="7822047" y="1156169"/>
            <a:ext cx="565727"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39" name="Rectangle 3"/>
          <p:cNvSpPr>
            <a:spLocks noChangeArrowheads="1"/>
          </p:cNvSpPr>
          <p:nvPr/>
        </p:nvSpPr>
        <p:spPr bwMode="auto">
          <a:xfrm>
            <a:off x="8126559" y="2474260"/>
            <a:ext cx="620568"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0" name="Rectangle 4"/>
          <p:cNvSpPr>
            <a:spLocks noChangeArrowheads="1"/>
          </p:cNvSpPr>
          <p:nvPr/>
        </p:nvSpPr>
        <p:spPr bwMode="auto">
          <a:xfrm>
            <a:off x="6419273" y="3426760"/>
            <a:ext cx="346364"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1" name="Rectangle 5"/>
          <p:cNvSpPr>
            <a:spLocks noChangeArrowheads="1"/>
          </p:cNvSpPr>
          <p:nvPr/>
        </p:nvSpPr>
        <p:spPr bwMode="auto">
          <a:xfrm>
            <a:off x="6788727" y="2185707"/>
            <a:ext cx="907762" cy="655544"/>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2" name="Rectangle 6"/>
          <p:cNvSpPr>
            <a:spLocks noChangeArrowheads="1"/>
          </p:cNvSpPr>
          <p:nvPr/>
        </p:nvSpPr>
        <p:spPr bwMode="auto">
          <a:xfrm>
            <a:off x="8472922" y="3325907"/>
            <a:ext cx="385329" cy="900673"/>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3" name="Rectangle 7"/>
          <p:cNvSpPr>
            <a:spLocks noChangeArrowheads="1"/>
          </p:cNvSpPr>
          <p:nvPr/>
        </p:nvSpPr>
        <p:spPr bwMode="auto">
          <a:xfrm>
            <a:off x="4994853" y="4590771"/>
            <a:ext cx="347806" cy="259136"/>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grpSp>
        <p:nvGrpSpPr>
          <p:cNvPr id="2" name="Group 8"/>
          <p:cNvGrpSpPr>
            <a:grpSpLocks/>
          </p:cNvGrpSpPr>
          <p:nvPr/>
        </p:nvGrpSpPr>
        <p:grpSpPr bwMode="auto">
          <a:xfrm>
            <a:off x="-4330" y="770965"/>
            <a:ext cx="9148330" cy="4888566"/>
            <a:chOff x="-3" y="489"/>
            <a:chExt cx="6339" cy="3489"/>
          </a:xfrm>
        </p:grpSpPr>
        <p:grpSp>
          <p:nvGrpSpPr>
            <p:cNvPr id="4" name="Group 9"/>
            <p:cNvGrpSpPr>
              <a:grpSpLocks/>
            </p:cNvGrpSpPr>
            <p:nvPr/>
          </p:nvGrpSpPr>
          <p:grpSpPr bwMode="auto">
            <a:xfrm>
              <a:off x="-3" y="489"/>
              <a:ext cx="6243" cy="3489"/>
              <a:chOff x="-3" y="489"/>
              <a:chExt cx="6243" cy="3489"/>
            </a:xfrm>
          </p:grpSpPr>
          <p:pic>
            <p:nvPicPr>
              <p:cNvPr id="52" name="Picture 10"/>
              <p:cNvPicPr>
                <a:picLocks noChangeAspect="1" noChangeArrowheads="1"/>
              </p:cNvPicPr>
              <p:nvPr/>
            </p:nvPicPr>
            <p:blipFill>
              <a:blip r:embed="rId2" cstate="print"/>
              <a:srcRect l="856" t="22350" r="186" b="1826"/>
              <a:stretch>
                <a:fillRect/>
              </a:stretch>
            </p:blipFill>
            <p:spPr bwMode="auto">
              <a:xfrm>
                <a:off x="143" y="511"/>
                <a:ext cx="6043" cy="3457"/>
              </a:xfrm>
              <a:prstGeom prst="rect">
                <a:avLst/>
              </a:prstGeom>
              <a:noFill/>
              <a:ln w="9525">
                <a:noFill/>
                <a:miter lim="800000"/>
                <a:headEnd/>
                <a:tailEnd/>
              </a:ln>
              <a:effectLst/>
            </p:spPr>
          </p:pic>
          <p:sp>
            <p:nvSpPr>
              <p:cNvPr id="53" name="Rectangle 11"/>
              <p:cNvSpPr>
                <a:spLocks noChangeArrowheads="1"/>
              </p:cNvSpPr>
              <p:nvPr/>
            </p:nvSpPr>
            <p:spPr bwMode="auto">
              <a:xfrm>
                <a:off x="5420" y="771"/>
                <a:ext cx="392"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4" name="Rectangle 12"/>
              <p:cNvSpPr>
                <a:spLocks noChangeArrowheads="1"/>
              </p:cNvSpPr>
              <p:nvPr/>
            </p:nvSpPr>
            <p:spPr bwMode="auto">
              <a:xfrm>
                <a:off x="5631" y="1713"/>
                <a:ext cx="43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5" name="Rectangle 13"/>
              <p:cNvSpPr>
                <a:spLocks noChangeArrowheads="1"/>
              </p:cNvSpPr>
              <p:nvPr/>
            </p:nvSpPr>
            <p:spPr bwMode="auto">
              <a:xfrm>
                <a:off x="4448" y="239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6" name="Rectangle 14"/>
              <p:cNvSpPr>
                <a:spLocks noChangeArrowheads="1"/>
              </p:cNvSpPr>
              <p:nvPr/>
            </p:nvSpPr>
            <p:spPr bwMode="auto">
              <a:xfrm>
                <a:off x="4704" y="1506"/>
                <a:ext cx="629" cy="46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7" name="Rectangle 15"/>
              <p:cNvSpPr>
                <a:spLocks noChangeArrowheads="1"/>
              </p:cNvSpPr>
              <p:nvPr/>
            </p:nvSpPr>
            <p:spPr bwMode="auto">
              <a:xfrm>
                <a:off x="5871" y="2320"/>
                <a:ext cx="267" cy="642"/>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8" name="Rectangle 16"/>
              <p:cNvSpPr>
                <a:spLocks noChangeArrowheads="1"/>
              </p:cNvSpPr>
              <p:nvPr/>
            </p:nvSpPr>
            <p:spPr bwMode="auto">
              <a:xfrm>
                <a:off x="3461" y="322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2" name="Text Box 20"/>
              <p:cNvSpPr txBox="1">
                <a:spLocks noChangeArrowheads="1"/>
              </p:cNvSpPr>
              <p:nvPr/>
            </p:nvSpPr>
            <p:spPr bwMode="auto">
              <a:xfrm>
                <a:off x="5003" y="702"/>
                <a:ext cx="642"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CE0045"/>
                    </a:solidFill>
                    <a:latin typeface="Arial Narrow" pitchFamily="34" charset="0"/>
                  </a:rPr>
                  <a:t>Petroleum</a:t>
                </a:r>
              </a:p>
            </p:txBody>
          </p:sp>
          <p:sp>
            <p:nvSpPr>
              <p:cNvPr id="65" name="Line 23"/>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66" name="Rectangle 24"/>
              <p:cNvSpPr>
                <a:spLocks noChangeArrowheads="1"/>
              </p:cNvSpPr>
              <p:nvPr/>
            </p:nvSpPr>
            <p:spPr bwMode="auto">
              <a:xfrm>
                <a:off x="154" y="3690"/>
                <a:ext cx="6086" cy="28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7" name="Text Box 25"/>
              <p:cNvSpPr txBox="1">
                <a:spLocks noChangeArrowheads="1"/>
              </p:cNvSpPr>
              <p:nvPr/>
            </p:nvSpPr>
            <p:spPr bwMode="auto">
              <a:xfrm>
                <a:off x="494"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1650</a:t>
                </a:r>
              </a:p>
            </p:txBody>
          </p:sp>
          <p:sp>
            <p:nvSpPr>
              <p:cNvPr id="68" name="Text Box 26"/>
              <p:cNvSpPr txBox="1">
                <a:spLocks noChangeArrowheads="1"/>
              </p:cNvSpPr>
              <p:nvPr/>
            </p:nvSpPr>
            <p:spPr bwMode="auto">
              <a:xfrm>
                <a:off x="1239"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1700</a:t>
                </a:r>
              </a:p>
            </p:txBody>
          </p:sp>
          <p:sp>
            <p:nvSpPr>
              <p:cNvPr id="69" name="Text Box 27"/>
              <p:cNvSpPr txBox="1">
                <a:spLocks noChangeArrowheads="1"/>
              </p:cNvSpPr>
              <p:nvPr/>
            </p:nvSpPr>
            <p:spPr bwMode="auto">
              <a:xfrm>
                <a:off x="1985"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1750</a:t>
                </a:r>
              </a:p>
            </p:txBody>
          </p:sp>
          <p:sp>
            <p:nvSpPr>
              <p:cNvPr id="70" name="Text Box 28"/>
              <p:cNvSpPr txBox="1">
                <a:spLocks noChangeArrowheads="1"/>
              </p:cNvSpPr>
              <p:nvPr/>
            </p:nvSpPr>
            <p:spPr bwMode="auto">
              <a:xfrm>
                <a:off x="2731"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1800</a:t>
                </a:r>
              </a:p>
            </p:txBody>
          </p:sp>
          <p:sp>
            <p:nvSpPr>
              <p:cNvPr id="71" name="Text Box 29"/>
              <p:cNvSpPr txBox="1">
                <a:spLocks noChangeArrowheads="1"/>
              </p:cNvSpPr>
              <p:nvPr/>
            </p:nvSpPr>
            <p:spPr bwMode="auto">
              <a:xfrm>
                <a:off x="3476"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1850</a:t>
                </a:r>
              </a:p>
            </p:txBody>
          </p:sp>
          <p:sp>
            <p:nvSpPr>
              <p:cNvPr id="72" name="Text Box 30"/>
              <p:cNvSpPr txBox="1">
                <a:spLocks noChangeArrowheads="1"/>
              </p:cNvSpPr>
              <p:nvPr/>
            </p:nvSpPr>
            <p:spPr bwMode="auto">
              <a:xfrm>
                <a:off x="4222"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1900</a:t>
                </a:r>
              </a:p>
            </p:txBody>
          </p:sp>
          <p:sp>
            <p:nvSpPr>
              <p:cNvPr id="73" name="Text Box 31"/>
              <p:cNvSpPr txBox="1">
                <a:spLocks noChangeArrowheads="1"/>
              </p:cNvSpPr>
              <p:nvPr/>
            </p:nvSpPr>
            <p:spPr bwMode="auto">
              <a:xfrm>
                <a:off x="4968"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1950</a:t>
                </a:r>
              </a:p>
            </p:txBody>
          </p:sp>
          <p:sp>
            <p:nvSpPr>
              <p:cNvPr id="74" name="Text Box 32"/>
              <p:cNvSpPr txBox="1">
                <a:spLocks noChangeArrowheads="1"/>
              </p:cNvSpPr>
              <p:nvPr/>
            </p:nvSpPr>
            <p:spPr bwMode="auto">
              <a:xfrm>
                <a:off x="5714"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2000</a:t>
                </a:r>
              </a:p>
            </p:txBody>
          </p:sp>
          <p:sp>
            <p:nvSpPr>
              <p:cNvPr id="75" name="Rectangle 33"/>
              <p:cNvSpPr>
                <a:spLocks noChangeArrowheads="1"/>
              </p:cNvSpPr>
              <p:nvPr/>
            </p:nvSpPr>
            <p:spPr bwMode="auto">
              <a:xfrm>
                <a:off x="54" y="489"/>
                <a:ext cx="366" cy="323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76" name="Rectangle 34"/>
              <p:cNvSpPr>
                <a:spLocks noChangeArrowheads="1"/>
              </p:cNvSpPr>
              <p:nvPr/>
            </p:nvSpPr>
            <p:spPr bwMode="auto">
              <a:xfrm>
                <a:off x="202" y="277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10</a:t>
                </a:r>
              </a:p>
            </p:txBody>
          </p:sp>
          <p:sp>
            <p:nvSpPr>
              <p:cNvPr id="77" name="Rectangle 35"/>
              <p:cNvSpPr>
                <a:spLocks noChangeArrowheads="1"/>
              </p:cNvSpPr>
              <p:nvPr/>
            </p:nvSpPr>
            <p:spPr bwMode="auto">
              <a:xfrm>
                <a:off x="202" y="208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a:t>
                </a:r>
              </a:p>
            </p:txBody>
          </p:sp>
          <p:sp>
            <p:nvSpPr>
              <p:cNvPr id="78" name="Rectangle 36"/>
              <p:cNvSpPr>
                <a:spLocks noChangeArrowheads="1"/>
              </p:cNvSpPr>
              <p:nvPr/>
            </p:nvSpPr>
            <p:spPr bwMode="auto">
              <a:xfrm>
                <a:off x="202" y="140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30</a:t>
                </a:r>
              </a:p>
            </p:txBody>
          </p:sp>
          <p:sp>
            <p:nvSpPr>
              <p:cNvPr id="79" name="Rectangle 37"/>
              <p:cNvSpPr>
                <a:spLocks noChangeArrowheads="1"/>
              </p:cNvSpPr>
              <p:nvPr/>
            </p:nvSpPr>
            <p:spPr bwMode="auto">
              <a:xfrm>
                <a:off x="202" y="71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40</a:t>
                </a:r>
              </a:p>
            </p:txBody>
          </p:sp>
          <p:sp>
            <p:nvSpPr>
              <p:cNvPr id="80" name="Rectangle 38"/>
              <p:cNvSpPr>
                <a:spLocks noChangeArrowheads="1"/>
              </p:cNvSpPr>
              <p:nvPr/>
            </p:nvSpPr>
            <p:spPr bwMode="auto">
              <a:xfrm>
                <a:off x="275" y="3458"/>
                <a:ext cx="217"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0</a:t>
                </a:r>
              </a:p>
            </p:txBody>
          </p:sp>
          <p:sp>
            <p:nvSpPr>
              <p:cNvPr id="81" name="Rectangle 39"/>
              <p:cNvSpPr>
                <a:spLocks noChangeArrowheads="1"/>
              </p:cNvSpPr>
              <p:nvPr/>
            </p:nvSpPr>
            <p:spPr bwMode="auto">
              <a:xfrm rot="16200000">
                <a:off x="-536" y="1886"/>
                <a:ext cx="1322" cy="256"/>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Quadrillion Btu</a:t>
                </a:r>
              </a:p>
            </p:txBody>
          </p:sp>
          <p:sp>
            <p:nvSpPr>
              <p:cNvPr id="82" name="Text Box 40"/>
              <p:cNvSpPr txBox="1">
                <a:spLocks noChangeArrowheads="1"/>
              </p:cNvSpPr>
              <p:nvPr/>
            </p:nvSpPr>
            <p:spPr bwMode="auto">
              <a:xfrm>
                <a:off x="559" y="725"/>
                <a:ext cx="2882" cy="264"/>
              </a:xfrm>
              <a:prstGeom prst="rect">
                <a:avLst/>
              </a:prstGeom>
              <a:noFill/>
              <a:ln w="9525">
                <a:noFill/>
                <a:miter lim="800000"/>
                <a:headEnd/>
                <a:tailEnd/>
              </a:ln>
              <a:effectLst/>
            </p:spPr>
            <p:txBody>
              <a:bodyPr wrap="square" lIns="91429" tIns="45715" rIns="91429" bIns="45715">
                <a:spAutoFit/>
              </a:bodyPr>
              <a:lstStyle/>
              <a:p>
                <a:pPr defTabSz="914501"/>
                <a:r>
                  <a:rPr lang="en-US" b="1" dirty="0">
                    <a:solidFill>
                      <a:schemeClr val="tx1"/>
                    </a:solidFill>
                    <a:latin typeface="Arial Narrow" pitchFamily="34" charset="0"/>
                  </a:rPr>
                  <a:t>U.S. Energy Consumption by Source</a:t>
                </a:r>
              </a:p>
            </p:txBody>
          </p:sp>
        </p:grpSp>
        <p:sp>
          <p:nvSpPr>
            <p:cNvPr id="46" name="Text Box 41"/>
            <p:cNvSpPr txBox="1">
              <a:spLocks noChangeArrowheads="1"/>
            </p:cNvSpPr>
            <p:nvPr/>
          </p:nvSpPr>
          <p:spPr bwMode="auto">
            <a:xfrm>
              <a:off x="3551" y="3072"/>
              <a:ext cx="361"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691D0B"/>
                  </a:solidFill>
                  <a:latin typeface="Arial Narrow" pitchFamily="34" charset="0"/>
                </a:rPr>
                <a:t>Wood</a:t>
              </a:r>
            </a:p>
          </p:txBody>
        </p:sp>
        <p:sp>
          <p:nvSpPr>
            <p:cNvPr id="47" name="Text Box 42"/>
            <p:cNvSpPr txBox="1">
              <a:spLocks noChangeArrowheads="1"/>
            </p:cNvSpPr>
            <p:nvPr/>
          </p:nvSpPr>
          <p:spPr bwMode="auto">
            <a:xfrm>
              <a:off x="4491" y="1653"/>
              <a:ext cx="840" cy="395"/>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008000"/>
                  </a:solidFill>
                  <a:latin typeface="Arial Narrow" pitchFamily="34" charset="0"/>
                </a:rPr>
                <a:t>Hydroelectric</a:t>
              </a:r>
            </a:p>
            <a:p>
              <a:pPr defTabSz="914501"/>
              <a:r>
                <a:rPr lang="en-US" b="1" dirty="0">
                  <a:solidFill>
                    <a:srgbClr val="008000"/>
                  </a:solidFill>
                  <a:latin typeface="Arial Narrow" pitchFamily="34" charset="0"/>
                </a:rPr>
                <a:t>Power</a:t>
              </a:r>
            </a:p>
          </p:txBody>
        </p:sp>
        <p:sp>
          <p:nvSpPr>
            <p:cNvPr id="48" name="Text Box 43"/>
            <p:cNvSpPr txBox="1">
              <a:spLocks noChangeArrowheads="1"/>
            </p:cNvSpPr>
            <p:nvPr/>
          </p:nvSpPr>
          <p:spPr bwMode="auto">
            <a:xfrm>
              <a:off x="4341" y="2377"/>
              <a:ext cx="284"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chemeClr val="tx1"/>
                  </a:solidFill>
                  <a:latin typeface="Arial Narrow" pitchFamily="34" charset="0"/>
                </a:rPr>
                <a:t>Coal</a:t>
              </a:r>
            </a:p>
          </p:txBody>
        </p:sp>
        <p:sp>
          <p:nvSpPr>
            <p:cNvPr id="50" name="Text Box 45"/>
            <p:cNvSpPr txBox="1">
              <a:spLocks noChangeArrowheads="1"/>
            </p:cNvSpPr>
            <p:nvPr/>
          </p:nvSpPr>
          <p:spPr bwMode="auto">
            <a:xfrm>
              <a:off x="5598" y="1652"/>
              <a:ext cx="738"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0033CC"/>
                  </a:solidFill>
                  <a:latin typeface="Arial Narrow" pitchFamily="34" charset="0"/>
                </a:rPr>
                <a:t>Natural Gas</a:t>
              </a:r>
            </a:p>
          </p:txBody>
        </p:sp>
        <p:sp>
          <p:nvSpPr>
            <p:cNvPr id="51" name="Text Box 46"/>
            <p:cNvSpPr txBox="1">
              <a:spLocks noChangeArrowheads="1"/>
            </p:cNvSpPr>
            <p:nvPr/>
          </p:nvSpPr>
          <p:spPr bwMode="auto">
            <a:xfrm>
              <a:off x="5766" y="2442"/>
              <a:ext cx="570" cy="494"/>
            </a:xfrm>
            <a:prstGeom prst="rect">
              <a:avLst/>
            </a:prstGeom>
            <a:solidFill>
              <a:schemeClr val="bg1"/>
            </a:solidFill>
            <a:ln w="9525">
              <a:noFill/>
              <a:miter lim="800000"/>
              <a:headEnd/>
              <a:tailEnd/>
            </a:ln>
            <a:effectLst/>
          </p:spPr>
          <p:txBody>
            <a:bodyPr lIns="0" tIns="0" rIns="0" bIns="0">
              <a:spAutoFit/>
            </a:bodyPr>
            <a:lstStyle/>
            <a:p>
              <a:pPr defTabSz="914501">
                <a:lnSpc>
                  <a:spcPts val="1800"/>
                </a:lnSpc>
              </a:pPr>
              <a:r>
                <a:rPr lang="en-US" b="1" dirty="0">
                  <a:solidFill>
                    <a:srgbClr val="800080"/>
                  </a:solidFill>
                  <a:latin typeface="Arial Narrow" pitchFamily="34" charset="0"/>
                </a:rPr>
                <a:t>Nuclear Electric Power</a:t>
              </a:r>
            </a:p>
          </p:txBody>
        </p:sp>
      </p:grpSp>
      <p:sp>
        <p:nvSpPr>
          <p:cNvPr id="83" name="Rectangle 47"/>
          <p:cNvSpPr>
            <a:spLocks noChangeArrowheads="1"/>
          </p:cNvSpPr>
          <p:nvPr/>
        </p:nvSpPr>
        <p:spPr bwMode="auto">
          <a:xfrm>
            <a:off x="101024" y="952501"/>
            <a:ext cx="528205" cy="4347043"/>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grpSp>
        <p:nvGrpSpPr>
          <p:cNvPr id="5" name="Group 48"/>
          <p:cNvGrpSpPr>
            <a:grpSpLocks/>
          </p:cNvGrpSpPr>
          <p:nvPr/>
        </p:nvGrpSpPr>
        <p:grpSpPr bwMode="auto">
          <a:xfrm>
            <a:off x="-4330" y="1080528"/>
            <a:ext cx="737466" cy="4209210"/>
            <a:chOff x="-3" y="717"/>
            <a:chExt cx="511" cy="3005"/>
          </a:xfrm>
        </p:grpSpPr>
        <p:sp>
          <p:nvSpPr>
            <p:cNvPr id="85" name="Line 49"/>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87" name="Rectangle 51"/>
            <p:cNvSpPr>
              <a:spLocks noChangeArrowheads="1"/>
            </p:cNvSpPr>
            <p:nvPr/>
          </p:nvSpPr>
          <p:spPr bwMode="auto">
            <a:xfrm>
              <a:off x="202" y="277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10</a:t>
              </a:r>
            </a:p>
          </p:txBody>
        </p:sp>
        <p:sp>
          <p:nvSpPr>
            <p:cNvPr id="88" name="Rectangle 52"/>
            <p:cNvSpPr>
              <a:spLocks noChangeArrowheads="1"/>
            </p:cNvSpPr>
            <p:nvPr/>
          </p:nvSpPr>
          <p:spPr bwMode="auto">
            <a:xfrm>
              <a:off x="202" y="208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a:t>
              </a:r>
            </a:p>
          </p:txBody>
        </p:sp>
        <p:sp>
          <p:nvSpPr>
            <p:cNvPr id="89" name="Rectangle 53"/>
            <p:cNvSpPr>
              <a:spLocks noChangeArrowheads="1"/>
            </p:cNvSpPr>
            <p:nvPr/>
          </p:nvSpPr>
          <p:spPr bwMode="auto">
            <a:xfrm>
              <a:off x="202" y="140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30</a:t>
              </a:r>
            </a:p>
          </p:txBody>
        </p:sp>
        <p:sp>
          <p:nvSpPr>
            <p:cNvPr id="90" name="Rectangle 54"/>
            <p:cNvSpPr>
              <a:spLocks noChangeArrowheads="1"/>
            </p:cNvSpPr>
            <p:nvPr/>
          </p:nvSpPr>
          <p:spPr bwMode="auto">
            <a:xfrm>
              <a:off x="202" y="71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40</a:t>
              </a:r>
            </a:p>
          </p:txBody>
        </p:sp>
        <p:sp>
          <p:nvSpPr>
            <p:cNvPr id="91" name="Rectangle 55"/>
            <p:cNvSpPr>
              <a:spLocks noChangeArrowheads="1"/>
            </p:cNvSpPr>
            <p:nvPr/>
          </p:nvSpPr>
          <p:spPr bwMode="auto">
            <a:xfrm>
              <a:off x="275" y="3458"/>
              <a:ext cx="217"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0</a:t>
              </a:r>
            </a:p>
          </p:txBody>
        </p:sp>
        <p:sp>
          <p:nvSpPr>
            <p:cNvPr id="92" name="Rectangle 56"/>
            <p:cNvSpPr>
              <a:spLocks noChangeArrowheads="1"/>
            </p:cNvSpPr>
            <p:nvPr/>
          </p:nvSpPr>
          <p:spPr bwMode="auto">
            <a:xfrm rot="16200000">
              <a:off x="-536" y="1886"/>
              <a:ext cx="1322" cy="256"/>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Quadrillion Btu</a:t>
              </a:r>
            </a:p>
          </p:txBody>
        </p:sp>
      </p:grpSp>
      <p:grpSp>
        <p:nvGrpSpPr>
          <p:cNvPr id="6" name="Group 70"/>
          <p:cNvGrpSpPr>
            <a:grpSpLocks/>
          </p:cNvGrpSpPr>
          <p:nvPr/>
        </p:nvGrpSpPr>
        <p:grpSpPr bwMode="auto">
          <a:xfrm>
            <a:off x="5916474" y="5176277"/>
            <a:ext cx="1287319" cy="1735511"/>
            <a:chOff x="4082" y="3641"/>
            <a:chExt cx="892" cy="1239"/>
          </a:xfrm>
        </p:grpSpPr>
        <p:sp>
          <p:nvSpPr>
            <p:cNvPr id="95" name="Line 71"/>
            <p:cNvSpPr>
              <a:spLocks noChangeShapeType="1"/>
            </p:cNvSpPr>
            <p:nvPr/>
          </p:nvSpPr>
          <p:spPr bwMode="auto">
            <a:xfrm flipV="1">
              <a:off x="4813"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pic>
          <p:nvPicPr>
            <p:cNvPr id="96" name="Picture 72" descr="powerlines1152"/>
            <p:cNvPicPr>
              <a:picLocks noChangeAspect="1" noChangeArrowheads="1"/>
            </p:cNvPicPr>
            <p:nvPr/>
          </p:nvPicPr>
          <p:blipFill>
            <a:blip r:embed="rId3" cstate="print"/>
            <a:srcRect/>
            <a:stretch>
              <a:fillRect/>
            </a:stretch>
          </p:blipFill>
          <p:spPr bwMode="auto">
            <a:xfrm>
              <a:off x="4146" y="3907"/>
              <a:ext cx="726" cy="973"/>
            </a:xfrm>
            <a:prstGeom prst="rect">
              <a:avLst/>
            </a:prstGeom>
            <a:noFill/>
            <a:ln w="12700">
              <a:solidFill>
                <a:schemeClr val="tx1"/>
              </a:solidFill>
              <a:miter lim="800000"/>
              <a:headEnd/>
              <a:tailEnd/>
            </a:ln>
          </p:spPr>
        </p:pic>
        <p:sp>
          <p:nvSpPr>
            <p:cNvPr id="97" name="Text Box 73"/>
            <p:cNvSpPr txBox="1">
              <a:spLocks noChangeArrowheads="1"/>
            </p:cNvSpPr>
            <p:nvPr/>
          </p:nvSpPr>
          <p:spPr bwMode="auto">
            <a:xfrm>
              <a:off x="4082" y="3888"/>
              <a:ext cx="892" cy="242"/>
            </a:xfrm>
            <a:prstGeom prst="rect">
              <a:avLst/>
            </a:prstGeom>
            <a:noFill/>
            <a:ln w="9525">
              <a:noFill/>
              <a:miter lim="800000"/>
              <a:headEnd/>
              <a:tailEnd/>
            </a:ln>
            <a:effectLst/>
          </p:spPr>
          <p:txBody>
            <a:bodyPr wrap="square" lIns="91429" tIns="45715" rIns="91429" bIns="45715">
              <a:spAutoFit/>
            </a:bodyPr>
            <a:lstStyle/>
            <a:p>
              <a:pPr defTabSz="914501"/>
              <a:r>
                <a:rPr lang="en-US" sz="800" dirty="0">
                  <a:solidFill>
                    <a:schemeClr val="bg1"/>
                  </a:solidFill>
                </a:rPr>
                <a:t>Rural Electrification Act, </a:t>
              </a:r>
            </a:p>
            <a:p>
              <a:pPr defTabSz="914501"/>
              <a:r>
                <a:rPr lang="en-US" sz="800" dirty="0">
                  <a:solidFill>
                    <a:schemeClr val="bg1"/>
                  </a:solidFill>
                </a:rPr>
                <a:t>1935</a:t>
              </a:r>
            </a:p>
          </p:txBody>
        </p:sp>
      </p:grpSp>
      <p:grpSp>
        <p:nvGrpSpPr>
          <p:cNvPr id="7" name="Group 89"/>
          <p:cNvGrpSpPr>
            <a:grpSpLocks/>
          </p:cNvGrpSpPr>
          <p:nvPr/>
        </p:nvGrpSpPr>
        <p:grpSpPr bwMode="auto">
          <a:xfrm>
            <a:off x="3586308" y="5176277"/>
            <a:ext cx="2216728" cy="1750919"/>
            <a:chOff x="2485" y="3641"/>
            <a:chExt cx="1536" cy="1250"/>
          </a:xfrm>
        </p:grpSpPr>
        <p:sp>
          <p:nvSpPr>
            <p:cNvPr id="107" name="Line 90"/>
            <p:cNvSpPr>
              <a:spLocks noChangeShapeType="1"/>
            </p:cNvSpPr>
            <p:nvPr/>
          </p:nvSpPr>
          <p:spPr bwMode="auto">
            <a:xfrm flipV="1">
              <a:off x="3349"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sp>
          <p:nvSpPr>
            <p:cNvPr id="108" name="Text Box 91"/>
            <p:cNvSpPr txBox="1">
              <a:spLocks noChangeArrowheads="1"/>
            </p:cNvSpPr>
            <p:nvPr/>
          </p:nvSpPr>
          <p:spPr bwMode="auto">
            <a:xfrm>
              <a:off x="2485" y="4726"/>
              <a:ext cx="1536" cy="165"/>
            </a:xfrm>
            <a:prstGeom prst="rect">
              <a:avLst/>
            </a:prstGeom>
            <a:noFill/>
            <a:ln w="9525">
              <a:noFill/>
              <a:miter lim="800000"/>
              <a:headEnd/>
              <a:tailEnd/>
            </a:ln>
            <a:effectLst/>
          </p:spPr>
          <p:txBody>
            <a:bodyPr wrap="none" lIns="91429" tIns="45715" rIns="91429" bIns="45715">
              <a:spAutoFit/>
            </a:bodyPr>
            <a:lstStyle/>
            <a:p>
              <a:pPr defTabSz="914501"/>
              <a:r>
                <a:rPr lang="en-US" sz="900" dirty="0"/>
                <a:t>Intercontinental Rail System, mid 1800s</a:t>
              </a:r>
            </a:p>
          </p:txBody>
        </p:sp>
        <p:pic>
          <p:nvPicPr>
            <p:cNvPr id="109" name="Picture 92" descr="lr_69631-steam-action"/>
            <p:cNvPicPr>
              <a:picLocks noChangeAspect="1" noChangeArrowheads="1"/>
            </p:cNvPicPr>
            <p:nvPr/>
          </p:nvPicPr>
          <p:blipFill>
            <a:blip r:embed="rId4" cstate="print"/>
            <a:srcRect/>
            <a:stretch>
              <a:fillRect/>
            </a:stretch>
          </p:blipFill>
          <p:spPr bwMode="auto">
            <a:xfrm>
              <a:off x="2729" y="3906"/>
              <a:ext cx="1076" cy="830"/>
            </a:xfrm>
            <a:prstGeom prst="rect">
              <a:avLst/>
            </a:prstGeom>
            <a:noFill/>
            <a:ln w="12700">
              <a:solidFill>
                <a:schemeClr val="tx1"/>
              </a:solidFill>
              <a:miter lim="800000"/>
              <a:headEnd/>
              <a:tailEnd/>
            </a:ln>
          </p:spPr>
        </p:pic>
      </p:grpSp>
      <p:pic>
        <p:nvPicPr>
          <p:cNvPr id="118" name="Picture 101" descr="lr_cola-scenic"/>
          <p:cNvPicPr>
            <a:picLocks noChangeAspect="1" noChangeArrowheads="1"/>
          </p:cNvPicPr>
          <p:nvPr/>
        </p:nvPicPr>
        <p:blipFill>
          <a:blip r:embed="rId5" cstate="print"/>
          <a:srcRect/>
          <a:stretch>
            <a:fillRect/>
          </a:stretch>
        </p:blipFill>
        <p:spPr bwMode="auto">
          <a:xfrm>
            <a:off x="3525694" y="5546072"/>
            <a:ext cx="2366818" cy="1166812"/>
          </a:xfrm>
          <a:prstGeom prst="rect">
            <a:avLst/>
          </a:prstGeom>
          <a:noFill/>
          <a:ln w="12700">
            <a:solidFill>
              <a:schemeClr val="tx1"/>
            </a:solidFill>
            <a:miter lim="800000"/>
            <a:headEnd/>
            <a:tailEnd/>
          </a:ln>
        </p:spPr>
      </p:pic>
      <p:grpSp>
        <p:nvGrpSpPr>
          <p:cNvPr id="8" name="Group 123"/>
          <p:cNvGrpSpPr>
            <a:grpSpLocks/>
          </p:cNvGrpSpPr>
          <p:nvPr/>
        </p:nvGrpSpPr>
        <p:grpSpPr bwMode="auto">
          <a:xfrm>
            <a:off x="1565853" y="1617010"/>
            <a:ext cx="4352636" cy="3459817"/>
            <a:chOff x="1085" y="1100"/>
            <a:chExt cx="3016" cy="2470"/>
          </a:xfrm>
        </p:grpSpPr>
        <p:sp>
          <p:nvSpPr>
            <p:cNvPr id="122" name="Line 63"/>
            <p:cNvSpPr>
              <a:spLocks noChangeShapeType="1"/>
            </p:cNvSpPr>
            <p:nvPr/>
          </p:nvSpPr>
          <p:spPr bwMode="auto">
            <a:xfrm>
              <a:off x="3126" y="2445"/>
              <a:ext cx="926" cy="0"/>
            </a:xfrm>
            <a:prstGeom prst="line">
              <a:avLst/>
            </a:prstGeom>
            <a:noFill/>
            <a:ln w="19050">
              <a:solidFill>
                <a:schemeClr val="tx1"/>
              </a:solidFill>
              <a:prstDash val="sysDot"/>
              <a:round/>
              <a:headEnd/>
              <a:tailEnd/>
            </a:ln>
            <a:effectLst/>
          </p:spPr>
          <p:txBody>
            <a:bodyPr/>
            <a:lstStyle/>
            <a:p>
              <a:endParaRPr lang="en-US"/>
            </a:p>
          </p:txBody>
        </p:sp>
        <p:grpSp>
          <p:nvGrpSpPr>
            <p:cNvPr id="9" name="Group 121"/>
            <p:cNvGrpSpPr>
              <a:grpSpLocks/>
            </p:cNvGrpSpPr>
            <p:nvPr/>
          </p:nvGrpSpPr>
          <p:grpSpPr bwMode="auto">
            <a:xfrm>
              <a:off x="1085" y="1100"/>
              <a:ext cx="3016" cy="2470"/>
              <a:chOff x="1085" y="1100"/>
              <a:chExt cx="3016" cy="2470"/>
            </a:xfrm>
          </p:grpSpPr>
          <p:grpSp>
            <p:nvGrpSpPr>
              <p:cNvPr id="10" name="Group 120"/>
              <p:cNvGrpSpPr>
                <a:grpSpLocks/>
              </p:cNvGrpSpPr>
              <p:nvPr/>
            </p:nvGrpSpPr>
            <p:grpSpPr bwMode="auto">
              <a:xfrm>
                <a:off x="2225" y="1100"/>
                <a:ext cx="1876" cy="2397"/>
                <a:chOff x="2225" y="1100"/>
                <a:chExt cx="1876" cy="2397"/>
              </a:xfrm>
            </p:grpSpPr>
            <p:sp>
              <p:nvSpPr>
                <p:cNvPr id="131" name="Line 62"/>
                <p:cNvSpPr>
                  <a:spLocks noChangeShapeType="1"/>
                </p:cNvSpPr>
                <p:nvPr/>
              </p:nvSpPr>
              <p:spPr bwMode="auto">
                <a:xfrm>
                  <a:off x="4049" y="2445"/>
                  <a:ext cx="0" cy="1052"/>
                </a:xfrm>
                <a:prstGeom prst="line">
                  <a:avLst/>
                </a:prstGeom>
                <a:noFill/>
                <a:ln w="19050">
                  <a:solidFill>
                    <a:schemeClr val="tx1"/>
                  </a:solidFill>
                  <a:prstDash val="sysDot"/>
                  <a:round/>
                  <a:headEnd/>
                  <a:tailEnd type="stealth" w="med" len="lg"/>
                </a:ln>
                <a:effectLst/>
              </p:spPr>
              <p:txBody>
                <a:bodyPr/>
                <a:lstStyle/>
                <a:p>
                  <a:endParaRPr lang="en-US"/>
                </a:p>
              </p:txBody>
            </p:sp>
            <p:pic>
              <p:nvPicPr>
                <p:cNvPr id="132" name="Picture 65" descr="bulb_e"/>
                <p:cNvPicPr>
                  <a:picLocks noChangeAspect="1" noChangeArrowheads="1"/>
                </p:cNvPicPr>
                <p:nvPr/>
              </p:nvPicPr>
              <p:blipFill>
                <a:blip r:embed="rId6" cstate="print"/>
                <a:srcRect/>
                <a:stretch>
                  <a:fillRect/>
                </a:stretch>
              </p:blipFill>
              <p:spPr bwMode="auto">
                <a:xfrm>
                  <a:off x="2275" y="1100"/>
                  <a:ext cx="854" cy="1424"/>
                </a:xfrm>
                <a:prstGeom prst="rect">
                  <a:avLst/>
                </a:prstGeom>
                <a:noFill/>
                <a:ln w="12700">
                  <a:solidFill>
                    <a:schemeClr val="tx1"/>
                  </a:solidFill>
                  <a:miter lim="800000"/>
                  <a:headEnd/>
                  <a:tailEnd/>
                </a:ln>
              </p:spPr>
            </p:pic>
            <p:sp>
              <p:nvSpPr>
                <p:cNvPr id="133" name="Text Box 66"/>
                <p:cNvSpPr txBox="1">
                  <a:spLocks noChangeArrowheads="1"/>
                </p:cNvSpPr>
                <p:nvPr/>
              </p:nvSpPr>
              <p:spPr bwMode="auto">
                <a:xfrm>
                  <a:off x="2225" y="2503"/>
                  <a:ext cx="1062" cy="319"/>
                </a:xfrm>
                <a:prstGeom prst="rect">
                  <a:avLst/>
                </a:prstGeom>
                <a:noFill/>
                <a:ln w="9525">
                  <a:noFill/>
                  <a:miter lim="800000"/>
                  <a:headEnd/>
                  <a:tailEnd/>
                </a:ln>
                <a:effectLst/>
              </p:spPr>
              <p:txBody>
                <a:bodyPr lIns="91429" tIns="45715" rIns="91429" bIns="45715">
                  <a:spAutoFit/>
                </a:bodyPr>
                <a:lstStyle/>
                <a:p>
                  <a:pPr algn="ctr" defTabSz="914501"/>
                  <a:r>
                    <a:rPr lang="en-US" sz="1100" b="1" dirty="0"/>
                    <a:t>Incandescent lamp, </a:t>
                  </a:r>
                </a:p>
                <a:p>
                  <a:pPr algn="ctr" defTabSz="914501"/>
                  <a:r>
                    <a:rPr lang="en-US" sz="1100" b="1" dirty="0"/>
                    <a:t>1870s</a:t>
                  </a:r>
                </a:p>
              </p:txBody>
            </p:sp>
            <p:sp>
              <p:nvSpPr>
                <p:cNvPr id="134" name="Text Box 69"/>
                <p:cNvSpPr txBox="1">
                  <a:spLocks noChangeArrowheads="1"/>
                </p:cNvSpPr>
                <p:nvPr/>
              </p:nvSpPr>
              <p:spPr bwMode="auto">
                <a:xfrm>
                  <a:off x="3135" y="2495"/>
                  <a:ext cx="966" cy="428"/>
                </a:xfrm>
                <a:prstGeom prst="rect">
                  <a:avLst/>
                </a:prstGeom>
                <a:noFill/>
                <a:ln w="9525">
                  <a:noFill/>
                  <a:miter lim="800000"/>
                  <a:headEnd/>
                  <a:tailEnd/>
                </a:ln>
                <a:effectLst/>
              </p:spPr>
              <p:txBody>
                <a:bodyPr lIns="91429" tIns="45715" rIns="91429" bIns="45715">
                  <a:spAutoFit/>
                </a:bodyPr>
                <a:lstStyle/>
                <a:p>
                  <a:pPr algn="ctr" defTabSz="914501"/>
                  <a:r>
                    <a:rPr lang="en-US" sz="1100" b="1" dirty="0"/>
                    <a:t>Four-stroke combustion engine, 1870s</a:t>
                  </a:r>
                </a:p>
              </p:txBody>
            </p:sp>
          </p:grpSp>
          <p:grpSp>
            <p:nvGrpSpPr>
              <p:cNvPr id="11" name="Group 119"/>
              <p:cNvGrpSpPr>
                <a:grpSpLocks/>
              </p:cNvGrpSpPr>
              <p:nvPr/>
            </p:nvGrpSpPr>
            <p:grpSpPr bwMode="auto">
              <a:xfrm>
                <a:off x="1085" y="1847"/>
                <a:ext cx="1584" cy="1723"/>
                <a:chOff x="1085" y="1847"/>
                <a:chExt cx="1584" cy="1723"/>
              </a:xfrm>
            </p:grpSpPr>
            <p:sp>
              <p:nvSpPr>
                <p:cNvPr id="126" name="Line 79"/>
                <p:cNvSpPr>
                  <a:spLocks noChangeShapeType="1"/>
                </p:cNvSpPr>
                <p:nvPr/>
              </p:nvSpPr>
              <p:spPr bwMode="auto">
                <a:xfrm>
                  <a:off x="2068" y="2890"/>
                  <a:ext cx="601" cy="0"/>
                </a:xfrm>
                <a:prstGeom prst="line">
                  <a:avLst/>
                </a:prstGeom>
                <a:noFill/>
                <a:ln w="19050">
                  <a:solidFill>
                    <a:schemeClr val="tx1"/>
                  </a:solidFill>
                  <a:prstDash val="sysDot"/>
                  <a:round/>
                  <a:headEnd/>
                  <a:tailEnd/>
                </a:ln>
                <a:effectLst/>
              </p:spPr>
              <p:txBody>
                <a:bodyPr/>
                <a:lstStyle/>
                <a:p>
                  <a:endParaRPr lang="en-US"/>
                </a:p>
              </p:txBody>
            </p:sp>
            <p:sp>
              <p:nvSpPr>
                <p:cNvPr id="127" name="Line 80"/>
                <p:cNvSpPr>
                  <a:spLocks noChangeShapeType="1"/>
                </p:cNvSpPr>
                <p:nvPr/>
              </p:nvSpPr>
              <p:spPr bwMode="auto">
                <a:xfrm>
                  <a:off x="2669" y="2890"/>
                  <a:ext cx="0" cy="608"/>
                </a:xfrm>
                <a:prstGeom prst="line">
                  <a:avLst/>
                </a:prstGeom>
                <a:noFill/>
                <a:ln w="19050">
                  <a:solidFill>
                    <a:schemeClr val="tx1"/>
                  </a:solidFill>
                  <a:prstDash val="sysDot"/>
                  <a:round/>
                  <a:headEnd/>
                  <a:tailEnd type="stealth" w="med" len="lg"/>
                </a:ln>
                <a:effectLst/>
              </p:spPr>
              <p:txBody>
                <a:bodyPr/>
                <a:lstStyle/>
                <a:p>
                  <a:endParaRPr lang="en-US"/>
                </a:p>
              </p:txBody>
            </p:sp>
            <p:grpSp>
              <p:nvGrpSpPr>
                <p:cNvPr id="12" name="Group 118"/>
                <p:cNvGrpSpPr>
                  <a:grpSpLocks/>
                </p:cNvGrpSpPr>
                <p:nvPr/>
              </p:nvGrpSpPr>
              <p:grpSpPr bwMode="auto">
                <a:xfrm>
                  <a:off x="1085" y="1847"/>
                  <a:ext cx="1114" cy="1723"/>
                  <a:chOff x="1085" y="1847"/>
                  <a:chExt cx="1114" cy="1723"/>
                </a:xfrm>
              </p:grpSpPr>
              <p:sp>
                <p:nvSpPr>
                  <p:cNvPr id="129" name="Text Box 82"/>
                  <p:cNvSpPr txBox="1">
                    <a:spLocks noChangeArrowheads="1"/>
                  </p:cNvSpPr>
                  <p:nvPr/>
                </p:nvSpPr>
                <p:spPr bwMode="auto">
                  <a:xfrm>
                    <a:off x="1251" y="3262"/>
                    <a:ext cx="793" cy="308"/>
                  </a:xfrm>
                  <a:prstGeom prst="rect">
                    <a:avLst/>
                  </a:prstGeom>
                  <a:noFill/>
                  <a:ln w="9525">
                    <a:noFill/>
                    <a:miter lim="800000"/>
                    <a:headEnd/>
                    <a:tailEnd/>
                  </a:ln>
                  <a:effectLst/>
                </p:spPr>
                <p:txBody>
                  <a:bodyPr lIns="91429" tIns="45715" rIns="91429" bIns="45715">
                    <a:spAutoFit/>
                  </a:bodyPr>
                  <a:lstStyle/>
                  <a:p>
                    <a:pPr algn="ctr" defTabSz="914501"/>
                    <a:r>
                      <a:rPr lang="en-US" sz="1100" b="1" dirty="0"/>
                      <a:t>Watt Steam Engine, 1782</a:t>
                    </a:r>
                  </a:p>
                </p:txBody>
              </p:sp>
              <p:pic>
                <p:nvPicPr>
                  <p:cNvPr id="130" name="Picture 83" descr="Watt Steam Engine"/>
                  <p:cNvPicPr>
                    <a:picLocks noChangeAspect="1" noChangeArrowheads="1"/>
                  </p:cNvPicPr>
                  <p:nvPr/>
                </p:nvPicPr>
                <p:blipFill>
                  <a:blip r:embed="rId7" cstate="print"/>
                  <a:srcRect/>
                  <a:stretch>
                    <a:fillRect/>
                  </a:stretch>
                </p:blipFill>
                <p:spPr bwMode="auto">
                  <a:xfrm>
                    <a:off x="1085" y="1847"/>
                    <a:ext cx="1114" cy="1433"/>
                  </a:xfrm>
                  <a:prstGeom prst="rect">
                    <a:avLst/>
                  </a:prstGeom>
                  <a:noFill/>
                  <a:ln w="12700">
                    <a:solidFill>
                      <a:schemeClr val="tx1"/>
                    </a:solidFill>
                    <a:miter lim="800000"/>
                    <a:headEnd/>
                    <a:tailEnd/>
                  </a:ln>
                </p:spPr>
              </p:pic>
            </p:grpSp>
          </p:grpSp>
        </p:grpSp>
      </p:grpSp>
      <p:pic>
        <p:nvPicPr>
          <p:cNvPr id="135" name="Picture 68" descr="An illustration of several key components in a typical four-stroke engine"/>
          <p:cNvPicPr>
            <a:picLocks noChangeAspect="1" noChangeArrowheads="1"/>
          </p:cNvPicPr>
          <p:nvPr/>
        </p:nvPicPr>
        <p:blipFill>
          <a:blip r:embed="rId8" cstate="print"/>
          <a:srcRect/>
          <a:stretch>
            <a:fillRect/>
          </a:stretch>
        </p:blipFill>
        <p:spPr bwMode="auto">
          <a:xfrm>
            <a:off x="4563341" y="1615608"/>
            <a:ext cx="1511012" cy="1993246"/>
          </a:xfrm>
          <a:prstGeom prst="rect">
            <a:avLst/>
          </a:prstGeom>
          <a:noFill/>
          <a:ln w="12700">
            <a:solidFill>
              <a:schemeClr val="tx1"/>
            </a:solidFill>
            <a:miter lim="800000"/>
            <a:headEnd/>
            <a:tailEnd/>
          </a:ln>
        </p:spPr>
      </p:pic>
      <p:grpSp>
        <p:nvGrpSpPr>
          <p:cNvPr id="13" name="Group 74"/>
          <p:cNvGrpSpPr>
            <a:grpSpLocks/>
          </p:cNvGrpSpPr>
          <p:nvPr/>
        </p:nvGrpSpPr>
        <p:grpSpPr bwMode="auto">
          <a:xfrm>
            <a:off x="7023389" y="5176275"/>
            <a:ext cx="2044989" cy="1749518"/>
            <a:chOff x="4849" y="3641"/>
            <a:chExt cx="1417" cy="1249"/>
          </a:xfrm>
        </p:grpSpPr>
        <p:sp>
          <p:nvSpPr>
            <p:cNvPr id="99" name="Line 75"/>
            <p:cNvSpPr>
              <a:spLocks noChangeShapeType="1"/>
            </p:cNvSpPr>
            <p:nvPr/>
          </p:nvSpPr>
          <p:spPr bwMode="auto">
            <a:xfrm flipH="1" flipV="1">
              <a:off x="5263" y="3641"/>
              <a:ext cx="102" cy="493"/>
            </a:xfrm>
            <a:prstGeom prst="line">
              <a:avLst/>
            </a:prstGeom>
            <a:noFill/>
            <a:ln w="19050">
              <a:solidFill>
                <a:schemeClr val="tx1"/>
              </a:solidFill>
              <a:prstDash val="sysDot"/>
              <a:round/>
              <a:headEnd/>
              <a:tailEnd type="stealth" w="med" len="lg"/>
            </a:ln>
            <a:effectLst/>
          </p:spPr>
          <p:txBody>
            <a:bodyPr/>
            <a:lstStyle/>
            <a:p>
              <a:endParaRPr lang="en-US"/>
            </a:p>
          </p:txBody>
        </p:sp>
        <p:sp>
          <p:nvSpPr>
            <p:cNvPr id="100" name="Text Box 76"/>
            <p:cNvSpPr txBox="1">
              <a:spLocks noChangeArrowheads="1"/>
            </p:cNvSpPr>
            <p:nvPr/>
          </p:nvSpPr>
          <p:spPr bwMode="auto">
            <a:xfrm>
              <a:off x="4849" y="4725"/>
              <a:ext cx="1417" cy="165"/>
            </a:xfrm>
            <a:prstGeom prst="rect">
              <a:avLst/>
            </a:prstGeom>
            <a:noFill/>
            <a:ln w="9525">
              <a:noFill/>
              <a:miter lim="800000"/>
              <a:headEnd/>
              <a:tailEnd/>
            </a:ln>
            <a:effectLst/>
          </p:spPr>
          <p:txBody>
            <a:bodyPr wrap="square" lIns="91429" tIns="45715" rIns="91429" bIns="45715">
              <a:spAutoFit/>
            </a:bodyPr>
            <a:lstStyle/>
            <a:p>
              <a:pPr defTabSz="914501"/>
              <a:r>
                <a:rPr lang="en-US" sz="900" dirty="0"/>
                <a:t>Eisenhower Highway System, 1956</a:t>
              </a:r>
            </a:p>
          </p:txBody>
        </p:sp>
        <p:pic>
          <p:nvPicPr>
            <p:cNvPr id="101" name="Picture 77" descr="36sign-s"/>
            <p:cNvPicPr>
              <a:picLocks noChangeAspect="1" noChangeArrowheads="1"/>
            </p:cNvPicPr>
            <p:nvPr/>
          </p:nvPicPr>
          <p:blipFill>
            <a:blip r:embed="rId9" cstate="print"/>
            <a:srcRect/>
            <a:stretch>
              <a:fillRect/>
            </a:stretch>
          </p:blipFill>
          <p:spPr bwMode="auto">
            <a:xfrm>
              <a:off x="4931" y="3906"/>
              <a:ext cx="1197" cy="827"/>
            </a:xfrm>
            <a:prstGeom prst="rect">
              <a:avLst/>
            </a:prstGeom>
            <a:noFill/>
            <a:ln w="12700">
              <a:solidFill>
                <a:schemeClr val="tx1"/>
              </a:solidFill>
              <a:miter lim="800000"/>
              <a:headEnd/>
              <a:tailEnd/>
            </a:ln>
          </p:spPr>
        </p:pic>
      </p:grpSp>
      <p:sp>
        <p:nvSpPr>
          <p:cNvPr id="84" name="Oval 83"/>
          <p:cNvSpPr/>
          <p:nvPr/>
        </p:nvSpPr>
        <p:spPr>
          <a:xfrm>
            <a:off x="8445500" y="1104901"/>
            <a:ext cx="368300" cy="2197100"/>
          </a:xfrm>
          <a:prstGeom prst="ellipse">
            <a:avLst/>
          </a:prstGeom>
          <a:solidFill>
            <a:srgbClr val="FFFF66">
              <a:alpha val="4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94" name="Rectangle 93"/>
          <p:cNvSpPr/>
          <p:nvPr/>
        </p:nvSpPr>
        <p:spPr>
          <a:xfrm>
            <a:off x="4573588" y="760968"/>
            <a:ext cx="2386013" cy="923330"/>
          </a:xfrm>
          <a:prstGeom prst="rect">
            <a:avLst/>
          </a:prstGeom>
          <a:solidFill>
            <a:srgbClr val="FFFF66">
              <a:alpha val="50196"/>
            </a:srgbClr>
          </a:solidFill>
          <a:ln w="38100">
            <a:solidFill>
              <a:srgbClr val="FF0000"/>
            </a:solidFill>
          </a:ln>
        </p:spPr>
        <p:txBody>
          <a:bodyPr wrap="square" lIns="91440" tIns="91440" rIns="91440" bIns="91440">
            <a:spAutoFit/>
          </a:bodyPr>
          <a:lstStyle/>
          <a:p>
            <a:pPr algn="ctr"/>
            <a:r>
              <a:rPr lang="en-US" sz="2400" b="1" dirty="0" smtClean="0">
                <a:solidFill>
                  <a:srgbClr val="FF0000"/>
                </a:solidFill>
                <a:latin typeface="Arial Narrow" pitchFamily="34" charset="0"/>
              </a:rPr>
              <a:t>Still ~85% reliant on fossil fuels</a:t>
            </a:r>
            <a:endParaRPr lang="en-US" sz="2400" dirty="0">
              <a:solidFill>
                <a:srgbClr val="FF0000"/>
              </a:solidFill>
            </a:endParaRPr>
          </a:p>
        </p:txBody>
      </p:sp>
      <p:cxnSp>
        <p:nvCxnSpPr>
          <p:cNvPr id="93" name="Straight Arrow Connector 92"/>
          <p:cNvCxnSpPr>
            <a:stCxn id="94" idx="3"/>
            <a:endCxn id="84" idx="2"/>
          </p:cNvCxnSpPr>
          <p:nvPr/>
        </p:nvCxnSpPr>
        <p:spPr>
          <a:xfrm>
            <a:off x="6959601" y="1222633"/>
            <a:ext cx="1485899" cy="9808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9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TextBox 41"/>
          <p:cNvSpPr txBox="1">
            <a:spLocks noChangeArrowheads="1"/>
          </p:cNvSpPr>
          <p:nvPr/>
        </p:nvSpPr>
        <p:spPr bwMode="auto">
          <a:xfrm>
            <a:off x="68149" y="899017"/>
            <a:ext cx="7272451" cy="461653"/>
          </a:xfrm>
          <a:prstGeom prst="rect">
            <a:avLst/>
          </a:prstGeom>
          <a:noFill/>
          <a:ln w="9525">
            <a:noFill/>
            <a:miter lim="800000"/>
            <a:headEnd/>
            <a:tailEnd/>
          </a:ln>
        </p:spPr>
        <p:txBody>
          <a:bodyPr wrap="square" lIns="91429" tIns="45714" rIns="91429" bIns="45714">
            <a:spAutoFit/>
          </a:bodyPr>
          <a:lstStyle/>
          <a:p>
            <a:r>
              <a:rPr lang="en-US" sz="2400" b="1" dirty="0" smtClean="0">
                <a:ln w="10541" cmpd="sng">
                  <a:solidFill>
                    <a:schemeClr val="accent1">
                      <a:shade val="88000"/>
                      <a:satMod val="110000"/>
                    </a:schemeClr>
                  </a:solidFill>
                  <a:prstDash val="solid"/>
                </a:ln>
                <a:solidFill>
                  <a:srgbClr val="FF0000"/>
                </a:solidFill>
                <a:latin typeface="Arial" pitchFamily="34" charset="0"/>
                <a:cs typeface="Arial" pitchFamily="34" charset="0"/>
              </a:rPr>
              <a:t>Today</a:t>
            </a:r>
            <a:endParaRPr lang="en-US" sz="2400" b="1" dirty="0">
              <a:ln w="10541" cmpd="sng">
                <a:solidFill>
                  <a:schemeClr val="accent1">
                    <a:shade val="88000"/>
                    <a:satMod val="110000"/>
                  </a:schemeClr>
                </a:solidFill>
                <a:prstDash val="solid"/>
              </a:ln>
              <a:solidFill>
                <a:srgbClr val="FF0000"/>
              </a:solidFill>
              <a:latin typeface="Arial" pitchFamily="34" charset="0"/>
              <a:cs typeface="Arial" pitchFamily="34" charset="0"/>
            </a:endParaRPr>
          </a:p>
        </p:txBody>
      </p:sp>
      <p:sp>
        <p:nvSpPr>
          <p:cNvPr id="34818" name="TextBox 1"/>
          <p:cNvSpPr txBox="1">
            <a:spLocks noChangeArrowheads="1"/>
          </p:cNvSpPr>
          <p:nvPr/>
        </p:nvSpPr>
        <p:spPr bwMode="auto">
          <a:xfrm>
            <a:off x="949325" y="1314182"/>
            <a:ext cx="1435100" cy="1090030"/>
          </a:xfrm>
          <a:prstGeom prst="rect">
            <a:avLst/>
          </a:prstGeom>
          <a:noFill/>
          <a:ln w="9525">
            <a:noFill/>
            <a:miter lim="800000"/>
            <a:headEnd/>
            <a:tailEnd/>
          </a:ln>
        </p:spPr>
        <p:txBody>
          <a:bodyPr lIns="91429" tIns="45714" rIns="91429" bIns="45714">
            <a:spAutoFit/>
          </a:bodyPr>
          <a:lstStyle/>
          <a:p>
            <a:pPr marL="631751" indent="-631751">
              <a:spcAft>
                <a:spcPts val="600"/>
              </a:spcAft>
            </a:pPr>
            <a:r>
              <a:rPr lang="en-US" b="1" dirty="0" smtClean="0">
                <a:solidFill>
                  <a:srgbClr val="000080"/>
                </a:solidFill>
                <a:latin typeface="Arial" pitchFamily="34" charset="0"/>
                <a:cs typeface="Arial" pitchFamily="34" charset="0"/>
              </a:rPr>
              <a:t>Gas	CH</a:t>
            </a:r>
            <a:r>
              <a:rPr lang="en-US" b="1" baseline="-25000" dirty="0" smtClean="0">
                <a:solidFill>
                  <a:srgbClr val="000080"/>
                </a:solidFill>
                <a:latin typeface="Arial" pitchFamily="34" charset="0"/>
                <a:cs typeface="Arial" pitchFamily="34" charset="0"/>
              </a:rPr>
              <a:t>4</a:t>
            </a:r>
            <a:endParaRPr lang="en-US" b="1" dirty="0">
              <a:solidFill>
                <a:srgbClr val="000080"/>
              </a:solidFill>
              <a:latin typeface="Arial" pitchFamily="34" charset="0"/>
              <a:cs typeface="Arial" pitchFamily="34" charset="0"/>
            </a:endParaRPr>
          </a:p>
          <a:p>
            <a:pPr marL="631751" indent="-631751">
              <a:spcAft>
                <a:spcPts val="600"/>
              </a:spcAft>
            </a:pPr>
            <a:r>
              <a:rPr lang="en-US" b="1" dirty="0" smtClean="0">
                <a:solidFill>
                  <a:srgbClr val="000080"/>
                </a:solidFill>
                <a:latin typeface="Arial" pitchFamily="34" charset="0"/>
                <a:cs typeface="Arial" pitchFamily="34" charset="0"/>
              </a:rPr>
              <a:t>Oil	CH</a:t>
            </a:r>
            <a:r>
              <a:rPr lang="en-US" b="1" baseline="-25000" dirty="0" smtClean="0">
                <a:solidFill>
                  <a:srgbClr val="000080"/>
                </a:solidFill>
                <a:latin typeface="Arial" pitchFamily="34" charset="0"/>
                <a:cs typeface="Arial" pitchFamily="34" charset="0"/>
              </a:rPr>
              <a:t>2</a:t>
            </a:r>
            <a:r>
              <a:rPr lang="en-US" b="1" dirty="0" smtClean="0">
                <a:solidFill>
                  <a:srgbClr val="000080"/>
                </a:solidFill>
                <a:latin typeface="Arial" pitchFamily="34" charset="0"/>
                <a:cs typeface="Arial" pitchFamily="34" charset="0"/>
              </a:rPr>
              <a:t> </a:t>
            </a:r>
            <a:endParaRPr lang="en-US" b="1" dirty="0">
              <a:solidFill>
                <a:srgbClr val="000080"/>
              </a:solidFill>
              <a:latin typeface="Arial" pitchFamily="34" charset="0"/>
              <a:cs typeface="Arial" pitchFamily="34" charset="0"/>
            </a:endParaRPr>
          </a:p>
          <a:p>
            <a:pPr marL="631751" indent="-631751">
              <a:spcAft>
                <a:spcPts val="600"/>
              </a:spcAft>
            </a:pPr>
            <a:r>
              <a:rPr lang="en-US" b="1" dirty="0" smtClean="0">
                <a:solidFill>
                  <a:srgbClr val="000080"/>
                </a:solidFill>
                <a:latin typeface="Arial" pitchFamily="34" charset="0"/>
                <a:cs typeface="Arial" pitchFamily="34" charset="0"/>
              </a:rPr>
              <a:t>Coal	CH</a:t>
            </a:r>
            <a:r>
              <a:rPr lang="en-US" b="1" baseline="-25000" dirty="0" smtClean="0">
                <a:solidFill>
                  <a:srgbClr val="000080"/>
                </a:solidFill>
                <a:latin typeface="Arial" pitchFamily="34" charset="0"/>
                <a:cs typeface="Arial" pitchFamily="34" charset="0"/>
              </a:rPr>
              <a:t>0.8</a:t>
            </a:r>
            <a:endParaRPr lang="en-US" b="1" baseline="-25000" dirty="0">
              <a:solidFill>
                <a:srgbClr val="000080"/>
              </a:solidFill>
              <a:latin typeface="Arial" pitchFamily="34" charset="0"/>
              <a:cs typeface="Arial" pitchFamily="34" charset="0"/>
            </a:endParaRPr>
          </a:p>
        </p:txBody>
      </p:sp>
      <p:sp>
        <p:nvSpPr>
          <p:cNvPr id="34819" name="Explosion 1 2"/>
          <p:cNvSpPr>
            <a:spLocks noChangeArrowheads="1"/>
          </p:cNvSpPr>
          <p:nvPr/>
        </p:nvSpPr>
        <p:spPr bwMode="auto">
          <a:xfrm>
            <a:off x="3485834" y="1338993"/>
            <a:ext cx="1206500" cy="1054100"/>
          </a:xfrm>
          <a:prstGeom prst="irregularSeal1">
            <a:avLst/>
          </a:prstGeom>
          <a:gradFill>
            <a:gsLst>
              <a:gs pos="0">
                <a:srgbClr val="FFF200"/>
              </a:gs>
              <a:gs pos="45000">
                <a:srgbClr val="FF7A00"/>
              </a:gs>
              <a:gs pos="70000">
                <a:srgbClr val="FF0300"/>
              </a:gs>
              <a:gs pos="100000">
                <a:srgbClr val="4D0808"/>
              </a:gs>
            </a:gsLst>
            <a:lin ang="5400000" scaled="0"/>
          </a:gradFill>
          <a:ln w="9525">
            <a:solidFill>
              <a:schemeClr val="tx1"/>
            </a:solidFill>
            <a:round/>
            <a:headEnd/>
            <a:tailEnd/>
          </a:ln>
        </p:spPr>
        <p:txBody>
          <a:bodyPr lIns="91429" tIns="45714" rIns="91429" bIns="45714"/>
          <a:lstStyle/>
          <a:p>
            <a:pPr algn="l"/>
            <a:endParaRPr lang="en-US" sz="2400" dirty="0">
              <a:solidFill>
                <a:srgbClr val="000080"/>
              </a:solidFill>
              <a:latin typeface="Arial" pitchFamily="34" charset="0"/>
              <a:cs typeface="Arial" pitchFamily="34" charset="0"/>
            </a:endParaRPr>
          </a:p>
        </p:txBody>
      </p:sp>
      <p:sp>
        <p:nvSpPr>
          <p:cNvPr id="34820" name="TextBox 3"/>
          <p:cNvSpPr txBox="1">
            <a:spLocks noChangeArrowheads="1"/>
          </p:cNvSpPr>
          <p:nvPr/>
        </p:nvSpPr>
        <p:spPr bwMode="auto">
          <a:xfrm>
            <a:off x="5398874" y="1668125"/>
            <a:ext cx="1104900" cy="369320"/>
          </a:xfrm>
          <a:prstGeom prst="rect">
            <a:avLst/>
          </a:prstGeom>
          <a:noFill/>
          <a:ln w="9525">
            <a:noFill/>
            <a:miter lim="800000"/>
            <a:headEnd/>
            <a:tailEnd/>
          </a:ln>
        </p:spPr>
        <p:txBody>
          <a:bodyPr lIns="91429" tIns="45714" rIns="91429" bIns="45714">
            <a:spAutoFit/>
          </a:bodyPr>
          <a:lstStyle/>
          <a:p>
            <a:pPr algn="ctr"/>
            <a:r>
              <a:rPr lang="en-US" b="1" dirty="0">
                <a:solidFill>
                  <a:srgbClr val="000080"/>
                </a:solidFill>
                <a:latin typeface="Arial" pitchFamily="34" charset="0"/>
                <a:cs typeface="Arial" pitchFamily="34" charset="0"/>
              </a:rPr>
              <a:t>heat</a:t>
            </a:r>
          </a:p>
        </p:txBody>
      </p:sp>
      <p:sp>
        <p:nvSpPr>
          <p:cNvPr id="34822" name="TextBox 18"/>
          <p:cNvSpPr txBox="1">
            <a:spLocks noChangeArrowheads="1"/>
          </p:cNvSpPr>
          <p:nvPr/>
        </p:nvSpPr>
        <p:spPr bwMode="auto">
          <a:xfrm>
            <a:off x="3377884" y="1708458"/>
            <a:ext cx="1422400" cy="276999"/>
          </a:xfrm>
          <a:prstGeom prst="rect">
            <a:avLst/>
          </a:prstGeom>
          <a:noFill/>
          <a:ln w="9525">
            <a:noFill/>
            <a:miter lim="800000"/>
            <a:headEnd/>
            <a:tailEnd/>
          </a:ln>
        </p:spPr>
        <p:txBody>
          <a:bodyPr lIns="91429" tIns="45714" rIns="91429" bIns="45714">
            <a:spAutoFit/>
          </a:bodyPr>
          <a:lstStyle/>
          <a:p>
            <a:pPr algn="ctr"/>
            <a:r>
              <a:rPr lang="en-US" sz="1200" b="1" dirty="0">
                <a:latin typeface="Arial" pitchFamily="34" charset="0"/>
                <a:cs typeface="Arial" pitchFamily="34" charset="0"/>
              </a:rPr>
              <a:t>combustion</a:t>
            </a:r>
          </a:p>
        </p:txBody>
      </p:sp>
      <p:cxnSp>
        <p:nvCxnSpPr>
          <p:cNvPr id="34823" name="Straight Arrow Connector 30"/>
          <p:cNvCxnSpPr>
            <a:cxnSpLocks noChangeShapeType="1"/>
          </p:cNvCxnSpPr>
          <p:nvPr/>
        </p:nvCxnSpPr>
        <p:spPr bwMode="auto">
          <a:xfrm>
            <a:off x="2324101" y="1851998"/>
            <a:ext cx="962439" cy="131"/>
          </a:xfrm>
          <a:prstGeom prst="straightConnector1">
            <a:avLst/>
          </a:prstGeom>
          <a:noFill/>
          <a:ln w="19050">
            <a:solidFill>
              <a:schemeClr val="tx1"/>
            </a:solidFill>
            <a:round/>
            <a:headEnd/>
            <a:tailEnd type="arrow" w="med" len="med"/>
          </a:ln>
        </p:spPr>
      </p:cxnSp>
      <p:cxnSp>
        <p:nvCxnSpPr>
          <p:cNvPr id="34824" name="Straight Arrow Connector 31"/>
          <p:cNvCxnSpPr>
            <a:cxnSpLocks noChangeShapeType="1"/>
          </p:cNvCxnSpPr>
          <p:nvPr/>
        </p:nvCxnSpPr>
        <p:spPr bwMode="auto">
          <a:xfrm>
            <a:off x="4918208" y="1851997"/>
            <a:ext cx="419100" cy="1588"/>
          </a:xfrm>
          <a:prstGeom prst="straightConnector1">
            <a:avLst/>
          </a:prstGeom>
          <a:noFill/>
          <a:ln w="19050">
            <a:solidFill>
              <a:schemeClr val="tx1"/>
            </a:solidFill>
            <a:round/>
            <a:headEnd/>
            <a:tailEnd type="arrow" w="med" len="med"/>
          </a:ln>
        </p:spPr>
      </p:cxnSp>
      <p:grpSp>
        <p:nvGrpSpPr>
          <p:cNvPr id="2" name="Group 36"/>
          <p:cNvGrpSpPr/>
          <p:nvPr/>
        </p:nvGrpSpPr>
        <p:grpSpPr>
          <a:xfrm>
            <a:off x="6620008" y="1529629"/>
            <a:ext cx="1600200" cy="646331"/>
            <a:chOff x="6235700" y="1877359"/>
            <a:chExt cx="1600200" cy="646331"/>
          </a:xfrm>
        </p:grpSpPr>
        <p:sp>
          <p:nvSpPr>
            <p:cNvPr id="34821" name="TextBox 4"/>
            <p:cNvSpPr txBox="1">
              <a:spLocks noChangeArrowheads="1"/>
            </p:cNvSpPr>
            <p:nvPr/>
          </p:nvSpPr>
          <p:spPr bwMode="auto">
            <a:xfrm>
              <a:off x="6731000" y="1877359"/>
              <a:ext cx="1104900" cy="646331"/>
            </a:xfrm>
            <a:prstGeom prst="rect">
              <a:avLst/>
            </a:prstGeom>
            <a:noFill/>
            <a:ln w="9525">
              <a:noFill/>
              <a:miter lim="800000"/>
              <a:headEnd/>
              <a:tailEnd/>
            </a:ln>
          </p:spPr>
          <p:txBody>
            <a:bodyPr>
              <a:spAutoFit/>
            </a:bodyPr>
            <a:lstStyle/>
            <a:p>
              <a:pPr algn="ctr"/>
              <a:r>
                <a:rPr lang="en-US" b="1" dirty="0">
                  <a:solidFill>
                    <a:srgbClr val="000080"/>
                  </a:solidFill>
                  <a:latin typeface="Arial" pitchFamily="34" charset="0"/>
                  <a:cs typeface="Arial" pitchFamily="34" charset="0"/>
                </a:rPr>
                <a:t>useful work</a:t>
              </a:r>
            </a:p>
          </p:txBody>
        </p:sp>
        <p:cxnSp>
          <p:nvCxnSpPr>
            <p:cNvPr id="34825" name="Straight Arrow Connector 32"/>
            <p:cNvCxnSpPr>
              <a:cxnSpLocks noChangeShapeType="1"/>
            </p:cNvCxnSpPr>
            <p:nvPr/>
          </p:nvCxnSpPr>
          <p:spPr bwMode="auto">
            <a:xfrm>
              <a:off x="6235700" y="2199730"/>
              <a:ext cx="419100" cy="1588"/>
            </a:xfrm>
            <a:prstGeom prst="straightConnector1">
              <a:avLst/>
            </a:prstGeom>
            <a:noFill/>
            <a:ln w="19050">
              <a:solidFill>
                <a:schemeClr val="tx1"/>
              </a:solidFill>
              <a:round/>
              <a:headEnd/>
              <a:tailEnd type="arrow" w="med" len="med"/>
            </a:ln>
          </p:spPr>
        </p:cxnSp>
      </p:grpSp>
      <p:sp>
        <p:nvSpPr>
          <p:cNvPr id="38" name="TextBox 37"/>
          <p:cNvSpPr txBox="1">
            <a:spLocks noChangeArrowheads="1"/>
          </p:cNvSpPr>
          <p:nvPr/>
        </p:nvSpPr>
        <p:spPr bwMode="auto">
          <a:xfrm>
            <a:off x="295083" y="2383599"/>
            <a:ext cx="2616370" cy="646319"/>
          </a:xfrm>
          <a:prstGeom prst="rect">
            <a:avLst/>
          </a:prstGeom>
          <a:solidFill>
            <a:schemeClr val="accent1">
              <a:lumMod val="75000"/>
            </a:schemeClr>
          </a:solidFill>
          <a:ln w="9525">
            <a:solidFill>
              <a:schemeClr val="tx1"/>
            </a:solidFill>
            <a:miter lim="800000"/>
            <a:headEnd/>
            <a:tailEnd/>
          </a:ln>
        </p:spPr>
        <p:txBody>
          <a:bodyPr wrap="square" lIns="91429" tIns="45714" rIns="91429" bIns="45714">
            <a:spAutoFit/>
          </a:bodyPr>
          <a:lstStyle/>
          <a:p>
            <a:pPr algn="ctr"/>
            <a:r>
              <a:rPr lang="en-US" b="1" dirty="0" smtClean="0">
                <a:solidFill>
                  <a:schemeClr val="bg1"/>
                </a:solidFill>
                <a:latin typeface="Arial" pitchFamily="34" charset="0"/>
                <a:cs typeface="Arial" pitchFamily="34" charset="0"/>
              </a:rPr>
              <a:t>Disposable fuels </a:t>
            </a:r>
          </a:p>
          <a:p>
            <a:pPr algn="ctr"/>
            <a:r>
              <a:rPr lang="en-US" b="1" dirty="0" smtClean="0">
                <a:solidFill>
                  <a:schemeClr val="bg1"/>
                </a:solidFill>
                <a:latin typeface="Arial" pitchFamily="34" charset="0"/>
                <a:cs typeface="Arial" pitchFamily="34" charset="0"/>
              </a:rPr>
              <a:t>Commodity materials</a:t>
            </a:r>
            <a:endParaRPr lang="en-US" b="1" dirty="0">
              <a:solidFill>
                <a:schemeClr val="bg1"/>
              </a:solidFill>
              <a:latin typeface="Arial" pitchFamily="34" charset="0"/>
              <a:cs typeface="Arial" pitchFamily="34" charset="0"/>
            </a:endParaRPr>
          </a:p>
        </p:txBody>
      </p:sp>
      <p:sp>
        <p:nvSpPr>
          <p:cNvPr id="34837" name="TextBox 5"/>
          <p:cNvSpPr txBox="1">
            <a:spLocks noChangeArrowheads="1"/>
          </p:cNvSpPr>
          <p:nvPr/>
        </p:nvSpPr>
        <p:spPr bwMode="auto">
          <a:xfrm>
            <a:off x="949325" y="3888728"/>
            <a:ext cx="1659518" cy="2585311"/>
          </a:xfrm>
          <a:prstGeom prst="rect">
            <a:avLst/>
          </a:prstGeom>
          <a:solidFill>
            <a:schemeClr val="bg1"/>
          </a:solidFill>
          <a:ln w="9525">
            <a:noFill/>
            <a:miter lim="800000"/>
            <a:headEnd/>
            <a:tailEnd/>
          </a:ln>
        </p:spPr>
        <p:txBody>
          <a:bodyPr wrap="square" lIns="91429" tIns="45714" rIns="91429" bIns="45714">
            <a:spAutoFit/>
          </a:bodyPr>
          <a:lstStyle/>
          <a:p>
            <a:pPr>
              <a:lnSpc>
                <a:spcPct val="90000"/>
              </a:lnSpc>
            </a:pPr>
            <a:r>
              <a:rPr lang="en-US" b="1" dirty="0">
                <a:solidFill>
                  <a:srgbClr val="000080"/>
                </a:solidFill>
                <a:latin typeface="Arial" pitchFamily="34" charset="0"/>
                <a:cs typeface="Arial" pitchFamily="34" charset="0"/>
              </a:rPr>
              <a:t>S</a:t>
            </a:r>
            <a:r>
              <a:rPr lang="en-US" b="1" dirty="0" smtClean="0">
                <a:solidFill>
                  <a:srgbClr val="000080"/>
                </a:solidFill>
                <a:latin typeface="Arial" pitchFamily="34" charset="0"/>
                <a:cs typeface="Arial" pitchFamily="34" charset="0"/>
              </a:rPr>
              <a:t>unlight</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Wind</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Water</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Geothermal</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Biomass</a:t>
            </a:r>
          </a:p>
          <a:p>
            <a:pPr>
              <a:lnSpc>
                <a:spcPct val="90000"/>
              </a:lnSpc>
            </a:pPr>
            <a:r>
              <a:rPr lang="en-US" b="1" dirty="0" smtClean="0">
                <a:solidFill>
                  <a:srgbClr val="000080"/>
                </a:solidFill>
                <a:latin typeface="Arial" pitchFamily="34" charset="0"/>
                <a:cs typeface="Arial" pitchFamily="34" charset="0"/>
              </a:rPr>
              <a:t>       +</a:t>
            </a:r>
          </a:p>
          <a:p>
            <a:pPr>
              <a:lnSpc>
                <a:spcPct val="90000"/>
              </a:lnSpc>
            </a:pPr>
            <a:r>
              <a:rPr lang="en-US" b="1" dirty="0" smtClean="0">
                <a:solidFill>
                  <a:srgbClr val="000080"/>
                </a:solidFill>
                <a:latin typeface="Arial" pitchFamily="34" charset="0"/>
                <a:cs typeface="Arial" pitchFamily="34" charset="0"/>
              </a:rPr>
              <a:t>Storage</a:t>
            </a:r>
          </a:p>
          <a:p>
            <a:pPr>
              <a:lnSpc>
                <a:spcPct val="90000"/>
              </a:lnSpc>
            </a:pPr>
            <a:r>
              <a:rPr lang="en-US" b="1" dirty="0" smtClean="0">
                <a:solidFill>
                  <a:srgbClr val="000080"/>
                </a:solidFill>
                <a:latin typeface="Arial" pitchFamily="34" charset="0"/>
                <a:cs typeface="Arial" pitchFamily="34" charset="0"/>
              </a:rPr>
              <a:t>Transmission</a:t>
            </a:r>
          </a:p>
          <a:p>
            <a:pPr>
              <a:lnSpc>
                <a:spcPct val="90000"/>
              </a:lnSpc>
            </a:pPr>
            <a:r>
              <a:rPr lang="en-US" b="1" dirty="0" smtClean="0">
                <a:solidFill>
                  <a:srgbClr val="000080"/>
                </a:solidFill>
                <a:latin typeface="Arial" pitchFamily="34" charset="0"/>
                <a:cs typeface="Arial" pitchFamily="34" charset="0"/>
              </a:rPr>
              <a:t>CCS</a:t>
            </a:r>
          </a:p>
          <a:p>
            <a:pPr>
              <a:lnSpc>
                <a:spcPct val="90000"/>
              </a:lnSpc>
            </a:pPr>
            <a:r>
              <a:rPr lang="en-US" b="1" dirty="0" smtClean="0">
                <a:solidFill>
                  <a:srgbClr val="000080"/>
                </a:solidFill>
                <a:latin typeface="Arial" pitchFamily="34" charset="0"/>
                <a:cs typeface="Arial" pitchFamily="34" charset="0"/>
              </a:rPr>
              <a:t>Efficiency</a:t>
            </a:r>
            <a:endParaRPr lang="en-US" b="1" dirty="0">
              <a:solidFill>
                <a:srgbClr val="000080"/>
              </a:solidFill>
              <a:latin typeface="Arial" pitchFamily="34" charset="0"/>
              <a:cs typeface="Arial" pitchFamily="34" charset="0"/>
            </a:endParaRPr>
          </a:p>
        </p:txBody>
      </p:sp>
      <p:sp>
        <p:nvSpPr>
          <p:cNvPr id="34838" name="TextBox 7"/>
          <p:cNvSpPr txBox="1">
            <a:spLocks noChangeArrowheads="1"/>
          </p:cNvSpPr>
          <p:nvPr/>
        </p:nvSpPr>
        <p:spPr bwMode="auto">
          <a:xfrm>
            <a:off x="5252824" y="3939692"/>
            <a:ext cx="1397000" cy="923318"/>
          </a:xfrm>
          <a:prstGeom prst="rect">
            <a:avLst/>
          </a:prstGeom>
          <a:noFill/>
          <a:ln w="9525">
            <a:noFill/>
            <a:miter lim="800000"/>
            <a:headEnd/>
            <a:tailEnd/>
          </a:ln>
        </p:spPr>
        <p:txBody>
          <a:bodyPr lIns="91429" tIns="45714" rIns="91429" bIns="45714">
            <a:spAutoFit/>
          </a:bodyPr>
          <a:lstStyle/>
          <a:p>
            <a:pPr algn="ctr"/>
            <a:r>
              <a:rPr lang="en-US" b="1" dirty="0" smtClean="0">
                <a:solidFill>
                  <a:srgbClr val="000080"/>
                </a:solidFill>
                <a:latin typeface="Arial" pitchFamily="34" charset="0"/>
                <a:cs typeface="Arial" pitchFamily="34" charset="0"/>
              </a:rPr>
              <a:t>Electricity</a:t>
            </a:r>
          </a:p>
          <a:p>
            <a:pPr algn="ctr"/>
            <a:r>
              <a:rPr lang="en-US" b="1" dirty="0" smtClean="0">
                <a:solidFill>
                  <a:srgbClr val="000080"/>
                </a:solidFill>
                <a:latin typeface="Arial" pitchFamily="34" charset="0"/>
                <a:cs typeface="Arial" pitchFamily="34" charset="0"/>
              </a:rPr>
              <a:t>and</a:t>
            </a:r>
            <a:endParaRPr lang="en-US" b="1" dirty="0">
              <a:solidFill>
                <a:srgbClr val="000080"/>
              </a:solidFill>
              <a:latin typeface="Arial" pitchFamily="34" charset="0"/>
              <a:cs typeface="Arial" pitchFamily="34" charset="0"/>
            </a:endParaRPr>
          </a:p>
          <a:p>
            <a:pPr algn="ctr"/>
            <a:r>
              <a:rPr lang="en-US" b="1" dirty="0" smtClean="0">
                <a:solidFill>
                  <a:srgbClr val="000080"/>
                </a:solidFill>
                <a:latin typeface="Arial" pitchFamily="34" charset="0"/>
                <a:cs typeface="Arial" pitchFamily="34" charset="0"/>
              </a:rPr>
              <a:t>fuels</a:t>
            </a:r>
            <a:endParaRPr lang="en-US" b="1" dirty="0">
              <a:solidFill>
                <a:srgbClr val="000080"/>
              </a:solidFill>
              <a:latin typeface="Arial" pitchFamily="34" charset="0"/>
              <a:cs typeface="Arial" pitchFamily="34" charset="0"/>
            </a:endParaRPr>
          </a:p>
        </p:txBody>
      </p:sp>
      <p:grpSp>
        <p:nvGrpSpPr>
          <p:cNvPr id="3" name="Group 33"/>
          <p:cNvGrpSpPr>
            <a:grpSpLocks noChangeAspect="1"/>
          </p:cNvGrpSpPr>
          <p:nvPr/>
        </p:nvGrpSpPr>
        <p:grpSpPr bwMode="auto">
          <a:xfrm>
            <a:off x="2305050" y="3981521"/>
            <a:ext cx="2878130" cy="814636"/>
            <a:chOff x="1879600" y="4129618"/>
            <a:chExt cx="1130300" cy="723900"/>
          </a:xfrm>
          <a:solidFill>
            <a:srgbClr val="339966"/>
          </a:solidFill>
        </p:grpSpPr>
        <p:cxnSp>
          <p:nvCxnSpPr>
            <p:cNvPr id="34843" name="Straight Connector 11"/>
            <p:cNvCxnSpPr>
              <a:cxnSpLocks noChangeShapeType="1"/>
            </p:cNvCxnSpPr>
            <p:nvPr/>
          </p:nvCxnSpPr>
          <p:spPr bwMode="auto">
            <a:xfrm rot="5400000">
              <a:off x="2400300" y="4483102"/>
              <a:ext cx="635002" cy="1"/>
            </a:xfrm>
            <a:prstGeom prst="line">
              <a:avLst/>
            </a:prstGeom>
            <a:grpFill/>
            <a:ln w="9525">
              <a:solidFill>
                <a:srgbClr val="800000"/>
              </a:solidFill>
              <a:round/>
              <a:headEnd/>
              <a:tailEnd/>
            </a:ln>
          </p:spPr>
        </p:cxnSp>
        <p:cxnSp>
          <p:nvCxnSpPr>
            <p:cNvPr id="34844" name="Straight Connector 15"/>
            <p:cNvCxnSpPr>
              <a:cxnSpLocks noChangeShapeType="1"/>
            </p:cNvCxnSpPr>
            <p:nvPr/>
          </p:nvCxnSpPr>
          <p:spPr bwMode="auto">
            <a:xfrm rot="10800000">
              <a:off x="1879600" y="4491567"/>
              <a:ext cx="1130300" cy="1588"/>
            </a:xfrm>
            <a:prstGeom prst="line">
              <a:avLst/>
            </a:prstGeom>
            <a:grpFill/>
            <a:ln w="9525">
              <a:solidFill>
                <a:schemeClr val="tx1"/>
              </a:solidFill>
              <a:round/>
              <a:headEnd/>
              <a:tailEnd/>
            </a:ln>
          </p:spPr>
        </p:cxnSp>
        <p:sp>
          <p:nvSpPr>
            <p:cNvPr id="34845" name="Isosceles Triangle 9"/>
            <p:cNvSpPr>
              <a:spLocks noChangeArrowheads="1"/>
            </p:cNvSpPr>
            <p:nvPr/>
          </p:nvSpPr>
          <p:spPr bwMode="auto">
            <a:xfrm rot="5400000">
              <a:off x="2162494" y="4291862"/>
              <a:ext cx="723900" cy="399411"/>
            </a:xfrm>
            <a:prstGeom prst="triangle">
              <a:avLst>
                <a:gd name="adj" fmla="val 50000"/>
              </a:avLst>
            </a:prstGeom>
            <a:grpFill/>
            <a:ln w="9525">
              <a:solidFill>
                <a:schemeClr val="tx1"/>
              </a:solidFill>
              <a:round/>
              <a:headEnd/>
              <a:tailEnd/>
            </a:ln>
          </p:spPr>
          <p:txBody>
            <a:bodyPr/>
            <a:lstStyle/>
            <a:p>
              <a:pPr algn="l"/>
              <a:endParaRPr lang="en-US" sz="2400" dirty="0">
                <a:solidFill>
                  <a:srgbClr val="000080"/>
                </a:solidFill>
                <a:latin typeface="Arial" pitchFamily="34" charset="0"/>
                <a:cs typeface="Arial" pitchFamily="34" charset="0"/>
              </a:endParaRPr>
            </a:p>
          </p:txBody>
        </p:sp>
      </p:grpSp>
      <p:sp>
        <p:nvSpPr>
          <p:cNvPr id="34842" name="TextBox 36"/>
          <p:cNvSpPr txBox="1">
            <a:spLocks noChangeArrowheads="1"/>
          </p:cNvSpPr>
          <p:nvPr/>
        </p:nvSpPr>
        <p:spPr bwMode="auto">
          <a:xfrm>
            <a:off x="3377884" y="3333937"/>
            <a:ext cx="1422400" cy="461653"/>
          </a:xfrm>
          <a:prstGeom prst="rect">
            <a:avLst/>
          </a:prstGeom>
          <a:noFill/>
          <a:ln w="9525">
            <a:noFill/>
            <a:miter lim="800000"/>
            <a:headEnd/>
            <a:tailEnd/>
          </a:ln>
        </p:spPr>
        <p:txBody>
          <a:bodyPr lIns="91429" tIns="45714" rIns="91429" bIns="45714">
            <a:spAutoFit/>
          </a:bodyPr>
          <a:lstStyle/>
          <a:p>
            <a:pPr algn="ctr"/>
            <a:r>
              <a:rPr lang="en-US" sz="1200" b="1" dirty="0">
                <a:latin typeface="Arial" pitchFamily="34" charset="0"/>
                <a:cs typeface="Arial" pitchFamily="34" charset="0"/>
              </a:rPr>
              <a:t>direct conversion</a:t>
            </a:r>
          </a:p>
        </p:txBody>
      </p:sp>
      <p:sp>
        <p:nvSpPr>
          <p:cNvPr id="34836" name="TextBox 42"/>
          <p:cNvSpPr txBox="1">
            <a:spLocks noChangeArrowheads="1"/>
          </p:cNvSpPr>
          <p:nvPr/>
        </p:nvSpPr>
        <p:spPr bwMode="auto">
          <a:xfrm>
            <a:off x="68148" y="3458968"/>
            <a:ext cx="2540000" cy="461665"/>
          </a:xfrm>
          <a:prstGeom prst="rect">
            <a:avLst/>
          </a:prstGeom>
          <a:noFill/>
          <a:ln w="9525">
            <a:noFill/>
            <a:miter lim="800000"/>
            <a:headEnd/>
            <a:tailEnd/>
          </a:ln>
        </p:spPr>
        <p:txBody>
          <a:bodyPr lIns="91429" tIns="45714" rIns="91429" bIns="45714">
            <a:spAutoFit/>
          </a:bodyPr>
          <a:lstStyle/>
          <a:p>
            <a:r>
              <a:rPr lang="en-US" sz="2400" b="1" dirty="0" smtClean="0">
                <a:ln w="10541" cmpd="sng">
                  <a:solidFill>
                    <a:schemeClr val="accent1">
                      <a:shade val="88000"/>
                      <a:satMod val="110000"/>
                    </a:schemeClr>
                  </a:solidFill>
                  <a:prstDash val="solid"/>
                </a:ln>
                <a:solidFill>
                  <a:srgbClr val="FF0000"/>
                </a:solidFill>
                <a:latin typeface="Arial" pitchFamily="34" charset="0"/>
                <a:cs typeface="Arial" pitchFamily="34" charset="0"/>
              </a:rPr>
              <a:t>Future</a:t>
            </a:r>
            <a:endParaRPr lang="en-US" sz="2400" b="1" dirty="0">
              <a:ln w="10541" cmpd="sng">
                <a:solidFill>
                  <a:schemeClr val="accent1">
                    <a:shade val="88000"/>
                    <a:satMod val="110000"/>
                  </a:schemeClr>
                </a:solidFill>
                <a:prstDash val="solid"/>
              </a:ln>
              <a:solidFill>
                <a:srgbClr val="FF0000"/>
              </a:solidFill>
              <a:latin typeface="Arial" pitchFamily="34" charset="0"/>
              <a:cs typeface="Arial" pitchFamily="34" charset="0"/>
            </a:endParaRPr>
          </a:p>
        </p:txBody>
      </p:sp>
      <p:sp>
        <p:nvSpPr>
          <p:cNvPr id="34830" name="TextBox 43"/>
          <p:cNvSpPr txBox="1">
            <a:spLocks noChangeArrowheads="1"/>
          </p:cNvSpPr>
          <p:nvPr/>
        </p:nvSpPr>
        <p:spPr bwMode="auto">
          <a:xfrm>
            <a:off x="0" y="-13292"/>
            <a:ext cx="9144000" cy="757118"/>
          </a:xfrm>
          <a:prstGeom prst="rect">
            <a:avLst/>
          </a:prstGeom>
          <a:noFill/>
          <a:ln w="9525">
            <a:noFill/>
            <a:miter lim="800000"/>
            <a:headEnd/>
            <a:tailEnd/>
          </a:ln>
        </p:spPr>
        <p:txBody>
          <a:bodyPr wrap="square" lIns="91429" tIns="45714" rIns="91429" bIns="45714">
            <a:spAutoFit/>
          </a:bodyPr>
          <a:lstStyle/>
          <a:p>
            <a:pPr algn="ctr">
              <a:lnSpc>
                <a:spcPct val="90000"/>
              </a:lnSpc>
            </a:pPr>
            <a:r>
              <a:rPr lang="en-US" sz="2400" dirty="0">
                <a:solidFill>
                  <a:srgbClr val="106636"/>
                </a:solidFill>
              </a:rPr>
              <a:t>Sustainable Energy </a:t>
            </a:r>
            <a:r>
              <a:rPr lang="en-US" sz="2400" dirty="0" smtClean="0">
                <a:solidFill>
                  <a:srgbClr val="106636"/>
                </a:solidFill>
              </a:rPr>
              <a:t>= High Tech Materials</a:t>
            </a:r>
            <a:br>
              <a:rPr lang="en-US" sz="2400" dirty="0" smtClean="0">
                <a:solidFill>
                  <a:srgbClr val="106636"/>
                </a:solidFill>
              </a:rPr>
            </a:br>
            <a:r>
              <a:rPr lang="en-US" i="1" dirty="0" smtClean="0">
                <a:solidFill>
                  <a:srgbClr val="106636"/>
                </a:solidFill>
              </a:rPr>
              <a:t>Materials, Chemical Transformations, &amp; Biology by (Computer-Aided) Design</a:t>
            </a:r>
            <a:endParaRPr lang="en-US" sz="2400" i="1" dirty="0">
              <a:solidFill>
                <a:srgbClr val="106636"/>
              </a:solidFill>
            </a:endParaRPr>
          </a:p>
        </p:txBody>
      </p:sp>
      <p:sp>
        <p:nvSpPr>
          <p:cNvPr id="32" name="Slide Number Placeholder 8"/>
          <p:cNvSpPr txBox="1">
            <a:spLocks/>
          </p:cNvSpPr>
          <p:nvPr/>
        </p:nvSpPr>
        <p:spPr>
          <a:xfrm>
            <a:off x="8413750" y="6353970"/>
            <a:ext cx="381000" cy="365125"/>
          </a:xfrm>
          <a:prstGeom prst="rect">
            <a:avLst/>
          </a:prstGeom>
        </p:spPr>
        <p:txBody>
          <a:bodyPr lIns="91429" tIns="45714" rIns="91429" bIns="45714"/>
          <a:lstStyle/>
          <a:p>
            <a:pPr algn="ctr" defTabSz="914293">
              <a:defRPr/>
            </a:pPr>
            <a:fld id="{6EEA275D-5A49-48A8-817D-44C3EA0A3A2F}" type="slidenum">
              <a:rPr lang="en-US" sz="1100" smtClean="0">
                <a:solidFill>
                  <a:srgbClr val="106636"/>
                </a:solidFill>
                <a:latin typeface="Arial" pitchFamily="34" charset="0"/>
                <a:cs typeface="Arial" pitchFamily="34" charset="0"/>
              </a:rPr>
              <a:pPr algn="ctr" defTabSz="914293">
                <a:defRPr/>
              </a:pPr>
              <a:t>19</a:t>
            </a:fld>
            <a:endParaRPr lang="en-US" sz="1100" dirty="0">
              <a:solidFill>
                <a:srgbClr val="106636"/>
              </a:solidFill>
              <a:latin typeface="Arial" pitchFamily="34" charset="0"/>
              <a:cs typeface="Arial" pitchFamily="34" charset="0"/>
            </a:endParaRPr>
          </a:p>
        </p:txBody>
      </p:sp>
      <p:grpSp>
        <p:nvGrpSpPr>
          <p:cNvPr id="4" name="Group 38"/>
          <p:cNvGrpSpPr/>
          <p:nvPr/>
        </p:nvGrpSpPr>
        <p:grpSpPr>
          <a:xfrm>
            <a:off x="6620008" y="4092096"/>
            <a:ext cx="1600200" cy="646331"/>
            <a:chOff x="6295335" y="3779046"/>
            <a:chExt cx="1600200" cy="646331"/>
          </a:xfrm>
        </p:grpSpPr>
        <p:sp>
          <p:nvSpPr>
            <p:cNvPr id="35" name="TextBox 4"/>
            <p:cNvSpPr txBox="1">
              <a:spLocks noChangeArrowheads="1"/>
            </p:cNvSpPr>
            <p:nvPr/>
          </p:nvSpPr>
          <p:spPr bwMode="auto">
            <a:xfrm>
              <a:off x="6790635" y="3779046"/>
              <a:ext cx="1104900" cy="646331"/>
            </a:xfrm>
            <a:prstGeom prst="rect">
              <a:avLst/>
            </a:prstGeom>
            <a:noFill/>
            <a:ln w="9525">
              <a:noFill/>
              <a:miter lim="800000"/>
              <a:headEnd/>
              <a:tailEnd/>
            </a:ln>
          </p:spPr>
          <p:txBody>
            <a:bodyPr>
              <a:spAutoFit/>
            </a:bodyPr>
            <a:lstStyle/>
            <a:p>
              <a:pPr algn="ctr"/>
              <a:r>
                <a:rPr lang="en-US" b="1" dirty="0">
                  <a:solidFill>
                    <a:srgbClr val="000080"/>
                  </a:solidFill>
                  <a:latin typeface="Arial" pitchFamily="34" charset="0"/>
                  <a:cs typeface="Arial" pitchFamily="34" charset="0"/>
                </a:rPr>
                <a:t>useful work</a:t>
              </a:r>
            </a:p>
          </p:txBody>
        </p:sp>
        <p:cxnSp>
          <p:nvCxnSpPr>
            <p:cNvPr id="36" name="Straight Arrow Connector 32"/>
            <p:cNvCxnSpPr>
              <a:cxnSpLocks noChangeShapeType="1"/>
            </p:cNvCxnSpPr>
            <p:nvPr/>
          </p:nvCxnSpPr>
          <p:spPr bwMode="auto">
            <a:xfrm>
              <a:off x="6295335" y="4101417"/>
              <a:ext cx="419100" cy="1588"/>
            </a:xfrm>
            <a:prstGeom prst="straightConnector1">
              <a:avLst/>
            </a:prstGeom>
            <a:noFill/>
            <a:ln w="19050">
              <a:solidFill>
                <a:schemeClr val="tx1"/>
              </a:solidFill>
              <a:round/>
              <a:headEnd/>
              <a:tailEnd type="arrow" w="med" len="med"/>
            </a:ln>
          </p:spPr>
        </p:cxnSp>
      </p:grpSp>
      <p:sp>
        <p:nvSpPr>
          <p:cNvPr id="34833" name="TextBox 38"/>
          <p:cNvSpPr txBox="1">
            <a:spLocks noChangeArrowheads="1"/>
          </p:cNvSpPr>
          <p:nvPr/>
        </p:nvSpPr>
        <p:spPr bwMode="auto">
          <a:xfrm>
            <a:off x="2752725" y="5155210"/>
            <a:ext cx="6112667" cy="1200316"/>
          </a:xfrm>
          <a:prstGeom prst="rect">
            <a:avLst/>
          </a:prstGeom>
          <a:solidFill>
            <a:srgbClr val="339966"/>
          </a:solidFill>
          <a:ln w="9525">
            <a:solidFill>
              <a:schemeClr val="tx1"/>
            </a:solidFill>
            <a:miter lim="800000"/>
            <a:headEnd/>
            <a:tailEnd/>
          </a:ln>
        </p:spPr>
        <p:txBody>
          <a:bodyPr wrap="square" lIns="91429" tIns="45714" rIns="91429" bIns="45714">
            <a:spAutoFit/>
          </a:bodyPr>
          <a:lstStyle/>
          <a:p>
            <a:r>
              <a:rPr lang="en-US" b="1" dirty="0" smtClean="0">
                <a:solidFill>
                  <a:schemeClr val="bg1"/>
                </a:solidFill>
                <a:latin typeface="Arial" pitchFamily="34" charset="0"/>
                <a:cs typeface="Arial" pitchFamily="34" charset="0"/>
              </a:rPr>
              <a:t>High-tech materials, chemistry, biology, e.g</a:t>
            </a:r>
            <a:r>
              <a:rPr lang="en-US" b="1" dirty="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for </a:t>
            </a:r>
            <a:r>
              <a:rPr lang="en-US" b="1" dirty="0" err="1" smtClean="0">
                <a:solidFill>
                  <a:schemeClr val="bg1"/>
                </a:solidFill>
                <a:latin typeface="Arial" pitchFamily="34" charset="0"/>
                <a:cs typeface="Arial" pitchFamily="34" charset="0"/>
              </a:rPr>
              <a:t>photovoltaics</a:t>
            </a:r>
            <a:r>
              <a:rPr lang="en-US" b="1" dirty="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electrodes and electrolytes, smart membranes, separators, superconductors, catalysts, fuels, sensors, and novel </a:t>
            </a:r>
            <a:r>
              <a:rPr lang="en-US" b="1" dirty="0" err="1" smtClean="0">
                <a:solidFill>
                  <a:schemeClr val="bg1"/>
                </a:solidFill>
                <a:latin typeface="Arial" pitchFamily="34" charset="0"/>
                <a:cs typeface="Arial" pitchFamily="34" charset="0"/>
              </a:rPr>
              <a:t>piezoelectrics</a:t>
            </a:r>
            <a:r>
              <a:rPr lang="en-US" b="1" dirty="0" smtClean="0">
                <a:solidFill>
                  <a:schemeClr val="bg1"/>
                </a:solidFill>
                <a:latin typeface="Arial" pitchFamily="34" charset="0"/>
                <a:cs typeface="Arial" pitchFamily="34" charset="0"/>
              </a:rPr>
              <a:t> </a:t>
            </a:r>
            <a:endParaRPr lang="en-US" b="1" dirty="0">
              <a:solidFill>
                <a:schemeClr val="bg1"/>
              </a:solidFill>
              <a:latin typeface="Arial" pitchFamily="34" charset="0"/>
              <a:cs typeface="Arial" pitchFamily="34" charset="0"/>
            </a:endParaRPr>
          </a:p>
        </p:txBody>
      </p:sp>
      <p:sp>
        <p:nvSpPr>
          <p:cNvPr id="27" name="Title 26"/>
          <p:cNvSpPr>
            <a:spLocks noGrp="1"/>
          </p:cNvSpPr>
          <p:nvPr>
            <p:ph type="title"/>
          </p:nvPr>
        </p:nvSpPr>
        <p:spPr/>
        <p:txBody>
          <a:bodyPr/>
          <a:lstStyle/>
          <a:p>
            <a:endParaRPr lang="en-US"/>
          </a:p>
        </p:txBody>
      </p:sp>
      <p:sp>
        <p:nvSpPr>
          <p:cNvPr id="28" name="Footer Placeholder 7"/>
          <p:cNvSpPr>
            <a:spLocks noGrp="1"/>
          </p:cNvSpPr>
          <p:nvPr>
            <p:ph type="ftr" sz="quarter" idx="10"/>
          </p:nvPr>
        </p:nvSpPr>
        <p:spPr>
          <a:xfrm>
            <a:off x="3124200" y="6305841"/>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8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8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8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8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8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8" grpId="0"/>
      <p:bldP spid="34818" grpId="0"/>
      <p:bldP spid="34819" grpId="0" animBg="1"/>
      <p:bldP spid="34820" grpId="0"/>
      <p:bldP spid="34822" grpId="0"/>
      <p:bldP spid="38" grpId="0" animBg="1"/>
      <p:bldP spid="34837" grpId="0" animBg="1"/>
      <p:bldP spid="34838" grpId="0"/>
      <p:bldP spid="34842" grpId="0"/>
      <p:bldP spid="34836" grpId="0"/>
      <p:bldP spid="348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p:nvPr>
        </p:nvSpPr>
        <p:spPr>
          <a:xfrm>
            <a:off x="457200" y="2895600"/>
            <a:ext cx="8229600" cy="1143000"/>
          </a:xfrm>
        </p:spPr>
        <p:txBody>
          <a:bodyPr/>
          <a:lstStyle/>
          <a:p>
            <a:pPr eaLnBrk="1" hangingPunct="1"/>
            <a:r>
              <a:rPr lang="en-US" dirty="0" smtClean="0">
                <a:latin typeface="Arial" charset="0"/>
                <a:cs typeface="Arial" charset="0"/>
              </a:rPr>
              <a:t>The Department of Energy</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3"/>
          <p:cNvSpPr txBox="1">
            <a:spLocks noChangeArrowheads="1"/>
          </p:cNvSpPr>
          <p:nvPr/>
        </p:nvSpPr>
        <p:spPr bwMode="auto">
          <a:xfrm>
            <a:off x="136003" y="3660405"/>
            <a:ext cx="2355273" cy="677086"/>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4000" b="1" dirty="0" smtClean="0">
                <a:solidFill>
                  <a:srgbClr val="FF0000"/>
                </a:solidFill>
                <a:effectLst>
                  <a:outerShdw blurRad="38100" dist="38100" dir="2700000" algn="tl">
                    <a:srgbClr val="C0C0C0"/>
                  </a:outerShdw>
                </a:effectLst>
                <a:latin typeface="Arial" pitchFamily="34" charset="0"/>
              </a:rPr>
              <a:t>“quads”</a:t>
            </a:r>
            <a:endParaRPr lang="en-US" sz="4000" b="1" dirty="0">
              <a:solidFill>
                <a:srgbClr val="FF0000"/>
              </a:solidFill>
              <a:effectLst>
                <a:outerShdw blurRad="38100" dist="38100" dir="2700000" algn="tl">
                  <a:srgbClr val="C0C0C0"/>
                </a:outerShdw>
              </a:effectLst>
              <a:latin typeface="Arial" pitchFamily="34" charset="0"/>
            </a:endParaRPr>
          </a:p>
        </p:txBody>
      </p:sp>
      <p:cxnSp>
        <p:nvCxnSpPr>
          <p:cNvPr id="26" name="Straight Connector 25"/>
          <p:cNvCxnSpPr/>
          <p:nvPr/>
        </p:nvCxnSpPr>
        <p:spPr>
          <a:xfrm>
            <a:off x="2434106" y="4022019"/>
            <a:ext cx="4417455" cy="0"/>
          </a:xfrm>
          <a:prstGeom prst="line">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20"/>
          <p:cNvGrpSpPr/>
          <p:nvPr/>
        </p:nvGrpSpPr>
        <p:grpSpPr>
          <a:xfrm>
            <a:off x="2870200" y="2073500"/>
            <a:ext cx="3424347" cy="3997100"/>
            <a:chOff x="3574466" y="3366655"/>
            <a:chExt cx="2036618" cy="2507672"/>
          </a:xfrm>
        </p:grpSpPr>
        <p:sp>
          <p:nvSpPr>
            <p:cNvPr id="20" name="Rectangle 19"/>
            <p:cNvSpPr/>
            <p:nvPr/>
          </p:nvSpPr>
          <p:spPr>
            <a:xfrm>
              <a:off x="3574466" y="3366655"/>
              <a:ext cx="2036618" cy="25076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8"/>
            <p:cNvGrpSpPr/>
            <p:nvPr/>
          </p:nvGrpSpPr>
          <p:grpSpPr>
            <a:xfrm>
              <a:off x="3700517" y="3560620"/>
              <a:ext cx="1604416" cy="2197451"/>
              <a:chOff x="3385930" y="3299791"/>
              <a:chExt cx="2372139" cy="3067879"/>
            </a:xfrm>
          </p:grpSpPr>
          <p:pic>
            <p:nvPicPr>
              <p:cNvPr id="132098" name="Picture 2" descr="http://static-p4.fotolia.com/jpg/00/01/48/67/400_F_1486772_exhr1fK8ISFCz9o7HZNfydREXpzIbt.jpg"/>
              <p:cNvPicPr>
                <a:picLocks noChangeAspect="1" noChangeArrowheads="1"/>
              </p:cNvPicPr>
              <p:nvPr/>
            </p:nvPicPr>
            <p:blipFill>
              <a:blip r:embed="rId3" cstate="print"/>
              <a:srcRect l="2440" t="19478" r="14546"/>
              <a:stretch>
                <a:fillRect/>
              </a:stretch>
            </p:blipFill>
            <p:spPr bwMode="auto">
              <a:xfrm>
                <a:off x="3385930" y="3299791"/>
                <a:ext cx="2372139" cy="3067879"/>
              </a:xfrm>
              <a:prstGeom prst="rect">
                <a:avLst/>
              </a:prstGeom>
              <a:noFill/>
            </p:spPr>
          </p:pic>
          <p:sp>
            <p:nvSpPr>
              <p:cNvPr id="14" name="Rectangle 13"/>
              <p:cNvSpPr/>
              <p:nvPr/>
            </p:nvSpPr>
            <p:spPr>
              <a:xfrm>
                <a:off x="3467819" y="4479985"/>
                <a:ext cx="322053" cy="120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47129" y="6093125"/>
                <a:ext cx="322053" cy="120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1126847">
                <a:off x="4670211" y="6060298"/>
                <a:ext cx="212322" cy="81051"/>
              </a:xfrm>
              <a:prstGeom prst="rect">
                <a:avLst/>
              </a:prstGeom>
              <a:solidFill>
                <a:srgbClr val="B8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324326">
                <a:off x="4765881" y="4447454"/>
                <a:ext cx="126262" cy="51223"/>
              </a:xfrm>
              <a:prstGeom prst="rect">
                <a:avLst/>
              </a:prstGeom>
              <a:solidFill>
                <a:srgbClr val="EED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849283">
                <a:off x="4593305" y="4455391"/>
                <a:ext cx="168943" cy="51223"/>
              </a:xfrm>
              <a:prstGeom prst="rect">
                <a:avLst/>
              </a:prstGeom>
              <a:solidFill>
                <a:srgbClr val="F2D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849283">
                <a:off x="4565051" y="4498075"/>
                <a:ext cx="168943" cy="51223"/>
              </a:xfrm>
              <a:prstGeom prst="rect">
                <a:avLst/>
              </a:prstGeom>
              <a:solidFill>
                <a:srgbClr val="D9C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Text Box 3"/>
          <p:cNvSpPr txBox="1">
            <a:spLocks noChangeArrowheads="1"/>
          </p:cNvSpPr>
          <p:nvPr/>
        </p:nvSpPr>
        <p:spPr bwMode="auto">
          <a:xfrm>
            <a:off x="6642217" y="3660405"/>
            <a:ext cx="1981199" cy="677086"/>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4000" b="1" dirty="0" smtClean="0">
                <a:solidFill>
                  <a:srgbClr val="FF0000"/>
                </a:solidFill>
                <a:effectLst>
                  <a:outerShdw blurRad="38100" dist="38100" dir="2700000" algn="tl">
                    <a:srgbClr val="C0C0C0"/>
                  </a:outerShdw>
                </a:effectLst>
                <a:latin typeface="Arial" pitchFamily="34" charset="0"/>
              </a:rPr>
              <a:t>“toe”</a:t>
            </a:r>
            <a:endParaRPr lang="en-US" sz="4000" b="1" dirty="0">
              <a:solidFill>
                <a:srgbClr val="FF0000"/>
              </a:solidFill>
              <a:effectLst>
                <a:outerShdw blurRad="38100" dist="38100" dir="2700000" algn="tl">
                  <a:srgbClr val="C0C0C0"/>
                </a:outerShdw>
              </a:effectLst>
              <a:latin typeface="Arial" pitchFamily="34" charset="0"/>
            </a:endParaRPr>
          </a:p>
        </p:txBody>
      </p:sp>
      <p:sp>
        <p:nvSpPr>
          <p:cNvPr id="24" name="Text Box 3"/>
          <p:cNvSpPr txBox="1">
            <a:spLocks noChangeArrowheads="1"/>
          </p:cNvSpPr>
          <p:nvPr/>
        </p:nvSpPr>
        <p:spPr bwMode="auto">
          <a:xfrm>
            <a:off x="0" y="1258882"/>
            <a:ext cx="9144000" cy="384698"/>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2000" b="1" dirty="0" smtClean="0">
                <a:solidFill>
                  <a:srgbClr val="FF0000"/>
                </a:solidFill>
                <a:effectLst>
                  <a:outerShdw blurRad="38100" dist="38100" dir="2700000" algn="tl">
                    <a:srgbClr val="C0C0C0"/>
                  </a:outerShdw>
                </a:effectLst>
                <a:latin typeface="Arial" pitchFamily="34" charset="0"/>
              </a:rPr>
              <a:t> BTU .. quad .. </a:t>
            </a:r>
            <a:r>
              <a:rPr lang="en-US" sz="2000" b="1" dirty="0" err="1" smtClean="0">
                <a:solidFill>
                  <a:srgbClr val="FF0000"/>
                </a:solidFill>
                <a:effectLst>
                  <a:outerShdw blurRad="38100" dist="38100" dir="2700000" algn="tl">
                    <a:srgbClr val="C0C0C0"/>
                  </a:outerShdw>
                </a:effectLst>
                <a:latin typeface="Arial" pitchFamily="34" charset="0"/>
              </a:rPr>
              <a:t>boe</a:t>
            </a:r>
            <a:r>
              <a:rPr lang="en-US" sz="2000" b="1" dirty="0" smtClean="0">
                <a:solidFill>
                  <a:srgbClr val="FF0000"/>
                </a:solidFill>
                <a:effectLst>
                  <a:outerShdw blurRad="38100" dist="38100" dir="2700000" algn="tl">
                    <a:srgbClr val="C0C0C0"/>
                  </a:outerShdw>
                </a:effectLst>
                <a:latin typeface="Arial" pitchFamily="34" charset="0"/>
              </a:rPr>
              <a:t> .. </a:t>
            </a:r>
            <a:r>
              <a:rPr lang="en-US" sz="2000" b="1" dirty="0" err="1" smtClean="0">
                <a:solidFill>
                  <a:srgbClr val="FF0000"/>
                </a:solidFill>
                <a:effectLst>
                  <a:outerShdw blurRad="38100" dist="38100" dir="2700000" algn="tl">
                    <a:srgbClr val="C0C0C0"/>
                  </a:outerShdw>
                </a:effectLst>
                <a:latin typeface="Arial" pitchFamily="34" charset="0"/>
              </a:rPr>
              <a:t>bboe</a:t>
            </a:r>
            <a:r>
              <a:rPr lang="en-US" sz="2000" b="1" dirty="0" smtClean="0">
                <a:solidFill>
                  <a:srgbClr val="FF0000"/>
                </a:solidFill>
                <a:effectLst>
                  <a:outerShdw blurRad="38100" dist="38100" dir="2700000" algn="tl">
                    <a:srgbClr val="C0C0C0"/>
                  </a:outerShdw>
                </a:effectLst>
                <a:latin typeface="Arial" pitchFamily="34" charset="0"/>
              </a:rPr>
              <a:t> .. toe .. </a:t>
            </a:r>
            <a:r>
              <a:rPr lang="en-US" sz="2000" b="1" dirty="0" err="1" smtClean="0">
                <a:solidFill>
                  <a:srgbClr val="FF0000"/>
                </a:solidFill>
                <a:effectLst>
                  <a:outerShdw blurRad="38100" dist="38100" dir="2700000" algn="tl">
                    <a:srgbClr val="C0C0C0"/>
                  </a:outerShdw>
                </a:effectLst>
                <a:latin typeface="Arial" pitchFamily="34" charset="0"/>
              </a:rPr>
              <a:t>tce</a:t>
            </a:r>
            <a:r>
              <a:rPr lang="en-US" sz="2000" b="1" dirty="0" smtClean="0">
                <a:solidFill>
                  <a:srgbClr val="FF0000"/>
                </a:solidFill>
                <a:effectLst>
                  <a:outerShdw blurRad="38100" dist="38100" dir="2700000" algn="tl">
                    <a:srgbClr val="C0C0C0"/>
                  </a:outerShdw>
                </a:effectLst>
                <a:latin typeface="Arial" pitchFamily="34" charset="0"/>
              </a:rPr>
              <a:t> .. Joule .. </a:t>
            </a:r>
            <a:r>
              <a:rPr lang="en-US" sz="2000" b="1" dirty="0" err="1" smtClean="0">
                <a:solidFill>
                  <a:srgbClr val="FF0000"/>
                </a:solidFill>
                <a:effectLst>
                  <a:outerShdw blurRad="38100" dist="38100" dir="2700000" algn="tl">
                    <a:srgbClr val="C0C0C0"/>
                  </a:outerShdw>
                </a:effectLst>
                <a:latin typeface="Arial" pitchFamily="34" charset="0"/>
              </a:rPr>
              <a:t>therm</a:t>
            </a:r>
            <a:r>
              <a:rPr lang="en-US" sz="2000" b="1" dirty="0" smtClean="0">
                <a:solidFill>
                  <a:srgbClr val="FF0000"/>
                </a:solidFill>
                <a:effectLst>
                  <a:outerShdw blurRad="38100" dist="38100" dir="2700000" algn="tl">
                    <a:srgbClr val="C0C0C0"/>
                  </a:outerShdw>
                </a:effectLst>
                <a:latin typeface="Arial" pitchFamily="34" charset="0"/>
              </a:rPr>
              <a:t> .. </a:t>
            </a:r>
            <a:r>
              <a:rPr lang="en-US" sz="2000" b="1" dirty="0" err="1" smtClean="0">
                <a:solidFill>
                  <a:srgbClr val="FF0000"/>
                </a:solidFill>
                <a:effectLst>
                  <a:outerShdw blurRad="38100" dist="38100" dir="2700000" algn="tl">
                    <a:srgbClr val="C0C0C0"/>
                  </a:outerShdw>
                </a:effectLst>
                <a:latin typeface="Arial" pitchFamily="34" charset="0"/>
              </a:rPr>
              <a:t>thermie</a:t>
            </a:r>
            <a:r>
              <a:rPr lang="en-US" sz="2000" b="1" dirty="0" smtClean="0">
                <a:solidFill>
                  <a:srgbClr val="FF0000"/>
                </a:solidFill>
                <a:effectLst>
                  <a:outerShdw blurRad="38100" dist="38100" dir="2700000" algn="tl">
                    <a:srgbClr val="C0C0C0"/>
                  </a:outerShdw>
                </a:effectLst>
                <a:latin typeface="Arial" pitchFamily="34" charset="0"/>
              </a:rPr>
              <a:t> .. calorie .. </a:t>
            </a:r>
            <a:endParaRPr lang="en-US" sz="2000" b="1" dirty="0">
              <a:solidFill>
                <a:srgbClr val="FF0000"/>
              </a:solidFill>
              <a:effectLst>
                <a:outerShdw blurRad="38100" dist="38100" dir="2700000" algn="tl">
                  <a:srgbClr val="C0C0C0"/>
                </a:outerShdw>
              </a:effectLst>
              <a:latin typeface="Arial" pitchFamily="34" charset="0"/>
            </a:endParaRPr>
          </a:p>
        </p:txBody>
      </p:sp>
      <p:sp>
        <p:nvSpPr>
          <p:cNvPr id="29" name="Slide Number Placeholder 28"/>
          <p:cNvSpPr>
            <a:spLocks noGrp="1"/>
          </p:cNvSpPr>
          <p:nvPr>
            <p:ph type="sldNum" sz="quarter" idx="11"/>
          </p:nvPr>
        </p:nvSpPr>
        <p:spPr/>
        <p:txBody>
          <a:bodyPr/>
          <a:lstStyle/>
          <a:p>
            <a:pPr>
              <a:defRPr/>
            </a:pPr>
            <a:fld id="{6EEA275D-5A49-48A8-817D-44C3EA0A3A2F}" type="slidenum">
              <a:rPr lang="en-US" smtClean="0"/>
              <a:pPr>
                <a:defRPr/>
              </a:pPr>
              <a:t>20</a:t>
            </a:fld>
            <a:endParaRPr lang="en-US" dirty="0"/>
          </a:p>
        </p:txBody>
      </p:sp>
      <p:sp>
        <p:nvSpPr>
          <p:cNvPr id="27" name="Text Box 21"/>
          <p:cNvSpPr txBox="1">
            <a:spLocks noChangeArrowheads="1"/>
          </p:cNvSpPr>
          <p:nvPr/>
        </p:nvSpPr>
        <p:spPr bwMode="auto">
          <a:xfrm>
            <a:off x="160338" y="109538"/>
            <a:ext cx="8815387" cy="889000"/>
          </a:xfrm>
          <a:prstGeom prst="rect">
            <a:avLst/>
          </a:prstGeom>
          <a:noFill/>
          <a:ln w="9525" algn="ctr">
            <a:noFill/>
            <a:miter lim="800000"/>
            <a:headEnd/>
            <a:tailEnd/>
          </a:ln>
          <a:effectLst/>
        </p:spPr>
        <p:txBody>
          <a:bodyPr lIns="93503" tIns="46752" rIns="93503" bIns="46752"/>
          <a:lstStyle/>
          <a:p>
            <a:pPr algn="ctr" defTabSz="820738">
              <a:lnSpc>
                <a:spcPct val="80000"/>
              </a:lnSpc>
              <a:defRPr/>
            </a:pPr>
            <a:r>
              <a:rPr lang="en-US" sz="2200" b="1" i="1" dirty="0">
                <a:solidFill>
                  <a:srgbClr val="006600"/>
                </a:solidFill>
                <a:effectLst>
                  <a:outerShdw blurRad="38100" dist="38100" dir="2700000" algn="tl">
                    <a:srgbClr val="C0C0C0"/>
                  </a:outerShdw>
                </a:effectLst>
                <a:latin typeface="Arial Narrow" pitchFamily="34" charset="0"/>
              </a:rPr>
              <a:t> </a:t>
            </a:r>
            <a:r>
              <a:rPr lang="en-US" sz="2400" dirty="0" smtClean="0">
                <a:solidFill>
                  <a:srgbClr val="006600"/>
                </a:solidFill>
                <a:ea typeface="+mj-ea"/>
                <a:cs typeface="Arial" charset="0"/>
              </a:rPr>
              <a:t>Units of Energy</a:t>
            </a:r>
          </a:p>
          <a:p>
            <a:pPr algn="ctr" defTabSz="820738">
              <a:lnSpc>
                <a:spcPct val="80000"/>
              </a:lnSpc>
              <a:defRPr/>
            </a:pPr>
            <a:r>
              <a:rPr lang="en-US" i="1" dirty="0" smtClean="0">
                <a:solidFill>
                  <a:srgbClr val="006600"/>
                </a:solidFill>
                <a:latin typeface="Arial" pitchFamily="34" charset="0"/>
                <a:cs typeface="Arial" pitchFamily="34" charset="0"/>
              </a:rPr>
              <a:t>Historical and scientific notation blend, making energy discussions off-putting.</a:t>
            </a:r>
          </a:p>
          <a:p>
            <a:pPr algn="ctr" defTabSz="820738">
              <a:lnSpc>
                <a:spcPct val="80000"/>
              </a:lnSpc>
              <a:defRPr/>
            </a:pPr>
            <a:endParaRPr lang="en-US" sz="1600" b="1" i="1" dirty="0" smtClean="0">
              <a:solidFill>
                <a:srgbClr val="006600"/>
              </a:solidFill>
              <a:effectLst>
                <a:outerShdw blurRad="38100" dist="38100" dir="2700000" algn="tl">
                  <a:srgbClr val="C0C0C0"/>
                </a:outerShdw>
              </a:effectLst>
              <a:latin typeface="Arial Narrow" pitchFamily="34" charset="0"/>
            </a:endParaRPr>
          </a:p>
          <a:p>
            <a:pPr algn="ctr" defTabSz="820738">
              <a:lnSpc>
                <a:spcPct val="80000"/>
              </a:lnSpc>
              <a:defRPr/>
            </a:pPr>
            <a:endParaRPr lang="en-US" sz="2200" b="1" i="1" dirty="0">
              <a:solidFill>
                <a:srgbClr val="006600"/>
              </a:solidFill>
              <a:effectLst>
                <a:outerShdw blurRad="38100" dist="38100" dir="2700000" algn="tl">
                  <a:srgbClr val="C0C0C0"/>
                </a:outerShdw>
              </a:effectLst>
              <a:latin typeface="Arial Narrow" pitchFamily="34" charset="0"/>
            </a:endParaRPr>
          </a:p>
        </p:txBody>
      </p:sp>
      <p:sp>
        <p:nvSpPr>
          <p:cNvPr id="28" name="Footer Placeholder 7"/>
          <p:cNvSpPr>
            <a:spLocks noGrp="1"/>
          </p:cNvSpPr>
          <p:nvPr>
            <p:ph type="ftr" sz="quarter" idx="10"/>
          </p:nvPr>
        </p:nvSpPr>
        <p:spPr>
          <a:xfrm>
            <a:off x="3124200" y="6353969"/>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bwMode="auto">
          <a:noFill/>
          <a:ln w="9525">
            <a:noFill/>
            <a:miter lim="800000"/>
            <a:headEnd/>
            <a:tailEnd/>
          </a:ln>
        </p:spPr>
        <p:txBody>
          <a:bodyPr vert="horz" wrap="square" lIns="91440" tIns="45720" rIns="91440" bIns="45720" numCol="1" anchor="ctr" anchorCtr="0" compatLnSpc="1">
            <a:prstTxWarp prst="textNoShape">
              <a:avLst/>
            </a:prstTxWarp>
          </a:bodyPr>
          <a:lstStyle/>
          <a:p>
            <a:pPr defTabSz="820583" eaLnBrk="1" hangingPunct="1"/>
            <a:r>
              <a:rPr lang="en-US" dirty="0" smtClean="0">
                <a:latin typeface="Arial" charset="0"/>
                <a:cs typeface="Arial" charset="0"/>
              </a:rPr>
              <a:t>On-Line Energy Conversion Calculators Banish Fear of Units</a:t>
            </a:r>
            <a:endParaRPr lang="en-US" dirty="0">
              <a:latin typeface="Arial" charset="0"/>
              <a:cs typeface="Arial" charset="0"/>
            </a:endParaRPr>
          </a:p>
        </p:txBody>
      </p:sp>
      <p:sp>
        <p:nvSpPr>
          <p:cNvPr id="7" name="Slide Number Placeholder 6"/>
          <p:cNvSpPr>
            <a:spLocks noGrp="1"/>
          </p:cNvSpPr>
          <p:nvPr>
            <p:ph type="sldNum" sz="quarter" idx="11"/>
          </p:nvPr>
        </p:nvSpPr>
        <p:spPr/>
        <p:txBody>
          <a:bodyPr/>
          <a:lstStyle/>
          <a:p>
            <a:pPr>
              <a:defRPr/>
            </a:pPr>
            <a:fld id="{6EEA275D-5A49-48A8-817D-44C3EA0A3A2F}" type="slidenum">
              <a:rPr lang="en-US" smtClean="0"/>
              <a:pPr>
                <a:defRPr/>
              </a:pPr>
              <a:t>21</a:t>
            </a:fld>
            <a:endParaRPr lang="en-US" dirty="0"/>
          </a:p>
        </p:txBody>
      </p:sp>
      <p:sp>
        <p:nvSpPr>
          <p:cNvPr id="8" name="Footer Placeholder 7"/>
          <p:cNvSpPr>
            <a:spLocks noGrp="1"/>
          </p:cNvSpPr>
          <p:nvPr>
            <p:ph type="ftr" sz="quarter" idx="10"/>
          </p:nvPr>
        </p:nvSpPr>
        <p:spPr/>
        <p:txBody>
          <a:bodyPr/>
          <a:lstStyle/>
          <a:p>
            <a:pPr>
              <a:defRPr/>
            </a:pPr>
            <a:r>
              <a:rPr lang="en-US" dirty="0" smtClean="0"/>
              <a:t>Energy Facts 2011</a:t>
            </a:r>
            <a:endParaRPr lang="en-US" dirty="0"/>
          </a:p>
        </p:txBody>
      </p:sp>
      <p:pic>
        <p:nvPicPr>
          <p:cNvPr id="1026" name="Picture 2"/>
          <p:cNvPicPr>
            <a:picLocks noChangeAspect="1" noChangeArrowheads="1"/>
          </p:cNvPicPr>
          <p:nvPr/>
        </p:nvPicPr>
        <p:blipFill>
          <a:blip r:embed="rId3" cstate="print"/>
          <a:srcRect l="23478" t="19667" r="24430" b="24351"/>
          <a:stretch>
            <a:fillRect/>
          </a:stretch>
        </p:blipFill>
        <p:spPr bwMode="auto">
          <a:xfrm>
            <a:off x="622300" y="876299"/>
            <a:ext cx="7888302" cy="5298381"/>
          </a:xfrm>
          <a:prstGeom prst="rect">
            <a:avLst/>
          </a:prstGeom>
          <a:noFill/>
          <a:ln w="9525">
            <a:solidFill>
              <a:srgbClr val="003399"/>
            </a:solid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Text Box 3"/>
          <p:cNvSpPr txBox="1">
            <a:spLocks noChangeArrowheads="1"/>
          </p:cNvSpPr>
          <p:nvPr/>
        </p:nvSpPr>
        <p:spPr bwMode="auto">
          <a:xfrm>
            <a:off x="492125" y="2158535"/>
            <a:ext cx="8151091" cy="1144907"/>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a:solidFill>
                  <a:srgbClr val="FF0000"/>
                </a:solidFill>
                <a:effectLst>
                  <a:outerShdw blurRad="38100" dist="38100" dir="2700000" algn="tl">
                    <a:srgbClr val="C0C0C0"/>
                  </a:outerShdw>
                </a:effectLst>
                <a:latin typeface="Arial" pitchFamily="34" charset="0"/>
              </a:rPr>
              <a:t>Energy sources and consumption sectors in the U.S.</a:t>
            </a:r>
          </a:p>
        </p:txBody>
      </p:sp>
      <p:grpSp>
        <p:nvGrpSpPr>
          <p:cNvPr id="2" name="Group 25"/>
          <p:cNvGrpSpPr>
            <a:grpSpLocks/>
          </p:cNvGrpSpPr>
          <p:nvPr/>
        </p:nvGrpSpPr>
        <p:grpSpPr bwMode="auto">
          <a:xfrm flipV="1">
            <a:off x="2882035" y="4754096"/>
            <a:ext cx="3378488" cy="1940019"/>
            <a:chOff x="1997" y="3394"/>
            <a:chExt cx="2341" cy="1385"/>
          </a:xfrm>
        </p:grpSpPr>
        <p:pic>
          <p:nvPicPr>
            <p:cNvPr id="465927" name="Picture 7"/>
            <p:cNvPicPr>
              <a:picLocks noChangeAspect="1" noChangeArrowheads="1"/>
            </p:cNvPicPr>
            <p:nvPr/>
          </p:nvPicPr>
          <p:blipFill>
            <a:blip r:embed="rId3" cstate="print"/>
            <a:srcRect b="13953"/>
            <a:stretch>
              <a:fillRect/>
            </a:stretch>
          </p:blipFill>
          <p:spPr bwMode="auto">
            <a:xfrm flipV="1">
              <a:off x="1997" y="3394"/>
              <a:ext cx="2341" cy="1385"/>
            </a:xfrm>
            <a:prstGeom prst="rect">
              <a:avLst/>
            </a:prstGeom>
            <a:solidFill>
              <a:srgbClr val="BBE0E3"/>
            </a:solidFill>
            <a:ln w="9525">
              <a:noFill/>
              <a:miter lim="800000"/>
              <a:headEnd/>
              <a:tailEnd/>
            </a:ln>
            <a:effectLst/>
          </p:spPr>
        </p:pic>
        <p:pic>
          <p:nvPicPr>
            <p:cNvPr id="465929" name="Picture 9"/>
            <p:cNvPicPr>
              <a:picLocks noChangeAspect="1" noChangeArrowheads="1"/>
            </p:cNvPicPr>
            <p:nvPr/>
          </p:nvPicPr>
          <p:blipFill>
            <a:blip r:embed="rId4" cstate="print"/>
            <a:srcRect/>
            <a:stretch>
              <a:fillRect/>
            </a:stretch>
          </p:blipFill>
          <p:spPr bwMode="auto">
            <a:xfrm>
              <a:off x="2312" y="4030"/>
              <a:ext cx="1037" cy="363"/>
            </a:xfrm>
            <a:prstGeom prst="rect">
              <a:avLst/>
            </a:prstGeom>
            <a:noFill/>
            <a:ln w="9525">
              <a:noFill/>
              <a:miter lim="800000"/>
              <a:headEnd/>
              <a:tailEnd/>
            </a:ln>
            <a:effectLst/>
          </p:spPr>
        </p:pic>
        <p:sp>
          <p:nvSpPr>
            <p:cNvPr id="465939" name="Line 19"/>
            <p:cNvSpPr>
              <a:spLocks noChangeShapeType="1"/>
            </p:cNvSpPr>
            <p:nvPr/>
          </p:nvSpPr>
          <p:spPr bwMode="auto">
            <a:xfrm flipH="1">
              <a:off x="3556" y="3582"/>
              <a:ext cx="240" cy="90"/>
            </a:xfrm>
            <a:prstGeom prst="line">
              <a:avLst/>
            </a:prstGeom>
            <a:noFill/>
            <a:ln w="19050">
              <a:solidFill>
                <a:schemeClr val="tx1"/>
              </a:solidFill>
              <a:miter lim="800000"/>
              <a:headEnd type="stealth" w="lg" len="lg"/>
              <a:tailEnd type="none" w="med" len="lg"/>
            </a:ln>
            <a:effectLst/>
          </p:spPr>
          <p:txBody>
            <a:bodyPr wrap="none"/>
            <a:lstStyle/>
            <a:p>
              <a:endParaRPr lang="en-US"/>
            </a:p>
          </p:txBody>
        </p:sp>
        <p:pic>
          <p:nvPicPr>
            <p:cNvPr id="465940" name="Picture 20"/>
            <p:cNvPicPr>
              <a:picLocks noChangeAspect="1" noChangeArrowheads="1"/>
            </p:cNvPicPr>
            <p:nvPr/>
          </p:nvPicPr>
          <p:blipFill>
            <a:blip r:embed="rId4" cstate="print"/>
            <a:srcRect/>
            <a:stretch>
              <a:fillRect/>
            </a:stretch>
          </p:blipFill>
          <p:spPr bwMode="auto">
            <a:xfrm>
              <a:off x="2870" y="3676"/>
              <a:ext cx="1037" cy="831"/>
            </a:xfrm>
            <a:prstGeom prst="rect">
              <a:avLst/>
            </a:prstGeom>
            <a:noFill/>
            <a:ln w="9525">
              <a:noFill/>
              <a:miter lim="800000"/>
              <a:headEnd/>
              <a:tailEnd/>
            </a:ln>
            <a:effectLst/>
          </p:spPr>
        </p:pic>
        <p:sp>
          <p:nvSpPr>
            <p:cNvPr id="465941" name="Rectangle 21"/>
            <p:cNvSpPr>
              <a:spLocks noChangeArrowheads="1"/>
            </p:cNvSpPr>
            <p:nvPr/>
          </p:nvSpPr>
          <p:spPr bwMode="auto">
            <a:xfrm>
              <a:off x="3102" y="3424"/>
              <a:ext cx="692" cy="246"/>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pic>
          <p:nvPicPr>
            <p:cNvPr id="465942" name="Picture 22"/>
            <p:cNvPicPr>
              <a:picLocks noChangeAspect="1" noChangeArrowheads="1"/>
            </p:cNvPicPr>
            <p:nvPr/>
          </p:nvPicPr>
          <p:blipFill>
            <a:blip r:embed="rId4" cstate="print"/>
            <a:srcRect/>
            <a:stretch>
              <a:fillRect/>
            </a:stretch>
          </p:blipFill>
          <p:spPr bwMode="auto">
            <a:xfrm>
              <a:off x="2244" y="3605"/>
              <a:ext cx="259" cy="207"/>
            </a:xfrm>
            <a:prstGeom prst="rect">
              <a:avLst/>
            </a:prstGeom>
            <a:noFill/>
            <a:ln w="9525">
              <a:noFill/>
              <a:miter lim="800000"/>
              <a:headEnd/>
              <a:tailEnd/>
            </a:ln>
            <a:effectLst/>
          </p:spPr>
        </p:pic>
        <p:sp>
          <p:nvSpPr>
            <p:cNvPr id="465943" name="Rectangle 23"/>
            <p:cNvSpPr>
              <a:spLocks noChangeArrowheads="1"/>
            </p:cNvSpPr>
            <p:nvPr/>
          </p:nvSpPr>
          <p:spPr bwMode="auto">
            <a:xfrm>
              <a:off x="3436" y="4592"/>
              <a:ext cx="244" cy="172"/>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grpSp>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22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t="4222"/>
          <a:stretch>
            <a:fillRect/>
          </a:stretch>
        </p:blipFill>
        <p:spPr bwMode="auto">
          <a:xfrm>
            <a:off x="893152" y="956930"/>
            <a:ext cx="7463834" cy="4644321"/>
          </a:xfrm>
          <a:prstGeom prst="rect">
            <a:avLst/>
          </a:prstGeom>
          <a:noFill/>
          <a:ln w="9525">
            <a:noFill/>
            <a:miter lim="800000"/>
            <a:headEnd/>
            <a:tailEnd/>
          </a:ln>
          <a:effectLst/>
        </p:spPr>
      </p:pic>
      <p:sp>
        <p:nvSpPr>
          <p:cNvPr id="29699" name="Text Box 69"/>
          <p:cNvSpPr txBox="1">
            <a:spLocks noChangeArrowheads="1"/>
          </p:cNvSpPr>
          <p:nvPr/>
        </p:nvSpPr>
        <p:spPr bwMode="auto">
          <a:xfrm>
            <a:off x="1286555" y="3837847"/>
            <a:ext cx="1525588" cy="916156"/>
          </a:xfrm>
          <a:prstGeom prst="rect">
            <a:avLst/>
          </a:prstGeom>
          <a:solidFill>
            <a:srgbClr val="BAFEC7"/>
          </a:solidFill>
          <a:ln w="9525">
            <a:noFill/>
            <a:miter lim="800000"/>
            <a:headEnd/>
            <a:tailEnd/>
          </a:ln>
        </p:spPr>
        <p:txBody>
          <a:bodyPr lIns="0" tIns="41025" rIns="0" bIns="41025">
            <a:spAutoFit/>
          </a:bodyPr>
          <a:lstStyle/>
          <a:p>
            <a:pPr algn="ctr">
              <a:lnSpc>
                <a:spcPct val="95000"/>
              </a:lnSpc>
            </a:pPr>
            <a:r>
              <a:rPr lang="en-US" sz="1900" dirty="0"/>
              <a:t>Domestic</a:t>
            </a:r>
          </a:p>
          <a:p>
            <a:pPr algn="ctr">
              <a:lnSpc>
                <a:spcPct val="95000"/>
              </a:lnSpc>
            </a:pPr>
            <a:r>
              <a:rPr lang="en-US" sz="1900" dirty="0"/>
              <a:t>Production:</a:t>
            </a:r>
          </a:p>
          <a:p>
            <a:pPr algn="ctr">
              <a:lnSpc>
                <a:spcPct val="95000"/>
              </a:lnSpc>
            </a:pPr>
            <a:r>
              <a:rPr lang="en-US" sz="1900" dirty="0" smtClean="0"/>
              <a:t>73 Quads</a:t>
            </a:r>
            <a:endParaRPr lang="en-US" sz="1900" dirty="0"/>
          </a:p>
        </p:txBody>
      </p:sp>
      <p:sp>
        <p:nvSpPr>
          <p:cNvPr id="29701" name="Text Box 71"/>
          <p:cNvSpPr txBox="1">
            <a:spLocks noChangeArrowheads="1"/>
          </p:cNvSpPr>
          <p:nvPr/>
        </p:nvSpPr>
        <p:spPr bwMode="auto">
          <a:xfrm rot="413384">
            <a:off x="1176576" y="1894745"/>
            <a:ext cx="1423987" cy="672492"/>
          </a:xfrm>
          <a:prstGeom prst="rect">
            <a:avLst/>
          </a:prstGeom>
          <a:solidFill>
            <a:srgbClr val="BAFEC7"/>
          </a:solidFill>
          <a:ln w="9525" algn="ctr">
            <a:noFill/>
            <a:miter lim="800000"/>
            <a:headEnd/>
            <a:tailEnd/>
          </a:ln>
        </p:spPr>
        <p:txBody>
          <a:bodyPr lIns="0" tIns="0" rIns="0" bIns="0">
            <a:spAutoFit/>
          </a:bodyPr>
          <a:lstStyle/>
          <a:p>
            <a:pPr algn="ctr">
              <a:lnSpc>
                <a:spcPct val="95000"/>
              </a:lnSpc>
            </a:pPr>
            <a:r>
              <a:rPr lang="en-US" sz="1900" dirty="0"/>
              <a:t>Imports:</a:t>
            </a:r>
          </a:p>
          <a:p>
            <a:pPr algn="ctr">
              <a:lnSpc>
                <a:spcPct val="95000"/>
              </a:lnSpc>
            </a:pPr>
            <a:r>
              <a:rPr lang="en-US" sz="1900" dirty="0" smtClean="0"/>
              <a:t>30 Quads</a:t>
            </a:r>
          </a:p>
          <a:p>
            <a:pPr algn="ctr">
              <a:lnSpc>
                <a:spcPct val="95000"/>
              </a:lnSpc>
            </a:pPr>
            <a:endParaRPr lang="en-US" sz="700" dirty="0"/>
          </a:p>
        </p:txBody>
      </p:sp>
      <p:sp>
        <p:nvSpPr>
          <p:cNvPr id="29702" name="Text Box 72"/>
          <p:cNvSpPr txBox="1">
            <a:spLocks noChangeArrowheads="1"/>
          </p:cNvSpPr>
          <p:nvPr/>
        </p:nvSpPr>
        <p:spPr bwMode="auto">
          <a:xfrm>
            <a:off x="5488078" y="3021245"/>
            <a:ext cx="1838325" cy="1388862"/>
          </a:xfrm>
          <a:prstGeom prst="rect">
            <a:avLst/>
          </a:prstGeom>
          <a:solidFill>
            <a:srgbClr val="BAFEC7"/>
          </a:solidFill>
          <a:ln w="9525">
            <a:noFill/>
            <a:miter lim="800000"/>
            <a:headEnd/>
            <a:tailEnd/>
          </a:ln>
        </p:spPr>
        <p:txBody>
          <a:bodyPr lIns="0" tIns="123073" rIns="0" bIns="123073">
            <a:spAutoFit/>
          </a:bodyPr>
          <a:lstStyle/>
          <a:p>
            <a:pPr algn="ctr">
              <a:lnSpc>
                <a:spcPct val="95000"/>
              </a:lnSpc>
            </a:pPr>
            <a:r>
              <a:rPr lang="en-US" sz="1900" dirty="0"/>
              <a:t>Consumption:</a:t>
            </a:r>
          </a:p>
          <a:p>
            <a:pPr algn="ctr">
              <a:lnSpc>
                <a:spcPct val="95000"/>
              </a:lnSpc>
            </a:pPr>
            <a:r>
              <a:rPr lang="en-US" sz="1900" dirty="0" smtClean="0"/>
              <a:t>95 Quads</a:t>
            </a:r>
          </a:p>
          <a:p>
            <a:pPr algn="ctr">
              <a:lnSpc>
                <a:spcPct val="95000"/>
              </a:lnSpc>
            </a:pPr>
            <a:endParaRPr lang="en-US" sz="1900" dirty="0" smtClean="0"/>
          </a:p>
          <a:p>
            <a:pPr algn="ctr">
              <a:lnSpc>
                <a:spcPct val="95000"/>
              </a:lnSpc>
            </a:pPr>
            <a:endParaRPr lang="en-US" sz="1900" dirty="0"/>
          </a:p>
        </p:txBody>
      </p:sp>
      <p:sp>
        <p:nvSpPr>
          <p:cNvPr id="29706" name="Text Box 76"/>
          <p:cNvSpPr txBox="1">
            <a:spLocks noChangeArrowheads="1"/>
          </p:cNvSpPr>
          <p:nvPr/>
        </p:nvSpPr>
        <p:spPr bwMode="auto">
          <a:xfrm>
            <a:off x="7620127" y="1536749"/>
            <a:ext cx="1327150" cy="671474"/>
          </a:xfrm>
          <a:prstGeom prst="rect">
            <a:avLst/>
          </a:prstGeom>
          <a:solidFill>
            <a:schemeClr val="bg1"/>
          </a:solidFill>
          <a:ln w="9525">
            <a:noFill/>
            <a:miter lim="800000"/>
            <a:headEnd/>
            <a:tailEnd/>
          </a:ln>
        </p:spPr>
        <p:txBody>
          <a:bodyPr wrap="square" lIns="0" tIns="41025" rIns="0" bIns="41025">
            <a:spAutoFit/>
          </a:bodyPr>
          <a:lstStyle/>
          <a:p>
            <a:pPr>
              <a:lnSpc>
                <a:spcPct val="85000"/>
              </a:lnSpc>
            </a:pPr>
            <a:r>
              <a:rPr lang="en-US" sz="1500" dirty="0" smtClean="0"/>
              <a:t>Exports:</a:t>
            </a:r>
          </a:p>
          <a:p>
            <a:pPr>
              <a:lnSpc>
                <a:spcPct val="85000"/>
              </a:lnSpc>
            </a:pPr>
            <a:r>
              <a:rPr lang="en-US" sz="1500" dirty="0" smtClean="0"/>
              <a:t>7 Quads</a:t>
            </a:r>
          </a:p>
          <a:p>
            <a:pPr>
              <a:lnSpc>
                <a:spcPct val="85000"/>
              </a:lnSpc>
            </a:pPr>
            <a:endParaRPr lang="en-US" sz="1500" dirty="0"/>
          </a:p>
        </p:txBody>
      </p:sp>
      <p:sp>
        <p:nvSpPr>
          <p:cNvPr id="29707" name="Text Box 77"/>
          <p:cNvSpPr txBox="1">
            <a:spLocks noChangeArrowheads="1"/>
          </p:cNvSpPr>
          <p:nvPr/>
        </p:nvSpPr>
        <p:spPr bwMode="auto">
          <a:xfrm rot="-5400000">
            <a:off x="-1499394" y="3230040"/>
            <a:ext cx="3538538" cy="431800"/>
          </a:xfrm>
          <a:prstGeom prst="rect">
            <a:avLst/>
          </a:prstGeom>
          <a:solidFill>
            <a:srgbClr val="FFFF99"/>
          </a:solidFill>
          <a:ln w="19050">
            <a:solidFill>
              <a:schemeClr val="tx1"/>
            </a:solidFill>
            <a:miter lim="800000"/>
            <a:headEnd/>
            <a:tailEnd/>
          </a:ln>
        </p:spPr>
        <p:txBody>
          <a:bodyPr lIns="82048" tIns="41025" rIns="82048" bIns="41025">
            <a:spAutoFit/>
          </a:bodyPr>
          <a:lstStyle/>
          <a:p>
            <a:pPr marL="209526" indent="-209526" algn="ctr"/>
            <a:r>
              <a:rPr lang="en-US" sz="2200" b="1" dirty="0">
                <a:solidFill>
                  <a:srgbClr val="FF0000"/>
                </a:solidFill>
              </a:rPr>
              <a:t>Energy Supply (Quads)</a:t>
            </a:r>
          </a:p>
        </p:txBody>
      </p:sp>
      <p:sp>
        <p:nvSpPr>
          <p:cNvPr id="29708" name="Text Box 78"/>
          <p:cNvSpPr txBox="1">
            <a:spLocks noChangeArrowheads="1"/>
          </p:cNvSpPr>
          <p:nvPr/>
        </p:nvSpPr>
        <p:spPr bwMode="auto">
          <a:xfrm rot="-5400000">
            <a:off x="7308851" y="3222897"/>
            <a:ext cx="3135312" cy="433387"/>
          </a:xfrm>
          <a:prstGeom prst="rect">
            <a:avLst/>
          </a:prstGeom>
          <a:solidFill>
            <a:srgbClr val="FFFF99"/>
          </a:solidFill>
          <a:ln w="19050" algn="ctr">
            <a:solidFill>
              <a:schemeClr val="tx1"/>
            </a:solidFill>
            <a:miter lim="800000"/>
            <a:headEnd/>
            <a:tailEnd/>
          </a:ln>
        </p:spPr>
        <p:txBody>
          <a:bodyPr lIns="82048" tIns="41025" rIns="82048" bIns="41025">
            <a:spAutoFit/>
          </a:bodyPr>
          <a:lstStyle/>
          <a:p>
            <a:pPr marL="209526" indent="-209526" algn="ctr"/>
            <a:r>
              <a:rPr lang="en-US" sz="2200" b="1" dirty="0">
                <a:solidFill>
                  <a:srgbClr val="FF0000"/>
                </a:solidFill>
              </a:rPr>
              <a:t>Energy Consumption</a:t>
            </a:r>
          </a:p>
        </p:txBody>
      </p:sp>
      <p:sp>
        <p:nvSpPr>
          <p:cNvPr id="21" name="Text Box 79"/>
          <p:cNvSpPr txBox="1">
            <a:spLocks noChangeArrowheads="1"/>
          </p:cNvSpPr>
          <p:nvPr/>
        </p:nvSpPr>
        <p:spPr bwMode="auto">
          <a:xfrm>
            <a:off x="0" y="49214"/>
            <a:ext cx="9144000" cy="889000"/>
          </a:xfrm>
          <a:prstGeom prst="rect">
            <a:avLst/>
          </a:prstGeom>
          <a:noFill/>
          <a:ln w="9525" algn="ctr">
            <a:noFill/>
            <a:miter lim="800000"/>
            <a:headEnd/>
            <a:tailEnd/>
          </a:ln>
        </p:spPr>
        <p:txBody>
          <a:bodyPr lIns="93492" tIns="46746" rIns="93492" bIns="46746"/>
          <a:lstStyle/>
          <a:p>
            <a:pPr algn="ctr" defTabSz="820642">
              <a:lnSpc>
                <a:spcPct val="80000"/>
              </a:lnSpc>
              <a:defRPr/>
            </a:pPr>
            <a:r>
              <a:rPr lang="en-US" sz="2200" b="1" i="1" dirty="0">
                <a:solidFill>
                  <a:srgbClr val="FF0000"/>
                </a:solidFill>
                <a:latin typeface="Arial Narrow" pitchFamily="34" charset="0"/>
              </a:rPr>
              <a:t> </a:t>
            </a:r>
            <a:r>
              <a:rPr lang="en-US" sz="2400" dirty="0">
                <a:solidFill>
                  <a:srgbClr val="106636"/>
                </a:solidFill>
                <a:ea typeface="+mj-ea"/>
                <a:cs typeface="Arial" charset="0"/>
              </a:rPr>
              <a:t>U.S. Energy Flow, </a:t>
            </a:r>
            <a:r>
              <a:rPr lang="en-US" sz="2400" dirty="0" smtClean="0">
                <a:solidFill>
                  <a:srgbClr val="106636"/>
                </a:solidFill>
                <a:ea typeface="+mj-ea"/>
                <a:cs typeface="Arial" charset="0"/>
              </a:rPr>
              <a:t>2009</a:t>
            </a:r>
            <a:endParaRPr lang="en-US" sz="2400" dirty="0">
              <a:solidFill>
                <a:srgbClr val="106636"/>
              </a:solidFill>
              <a:ea typeface="+mj-ea"/>
              <a:cs typeface="Arial" charset="0"/>
            </a:endParaRPr>
          </a:p>
          <a:p>
            <a:pPr algn="ctr" defTabSz="820642">
              <a:lnSpc>
                <a:spcPct val="80000"/>
              </a:lnSpc>
              <a:defRPr/>
            </a:pPr>
            <a:r>
              <a:rPr lang="en-US" i="1" dirty="0">
                <a:latin typeface="Arial Narrow" pitchFamily="34" charset="0"/>
              </a:rPr>
              <a:t>About 1/3 of U.S. primary energy is imported</a:t>
            </a:r>
            <a:endParaRPr lang="en-US" sz="2400" i="1" dirty="0">
              <a:solidFill>
                <a:srgbClr val="FF0000"/>
              </a:solidFill>
              <a:latin typeface="Arial Narrow" pitchFamily="34" charset="0"/>
            </a:endParaRPr>
          </a:p>
        </p:txBody>
      </p:sp>
      <p:sp>
        <p:nvSpPr>
          <p:cNvPr id="16" name="Title 15"/>
          <p:cNvSpPr>
            <a:spLocks noGrp="1"/>
          </p:cNvSpPr>
          <p:nvPr>
            <p:ph type="title"/>
          </p:nvPr>
        </p:nvSpPr>
        <p:spPr/>
        <p:txBody>
          <a:bodyPr/>
          <a:lstStyle/>
          <a:p>
            <a:endParaRPr lang="en-US" dirty="0"/>
          </a:p>
        </p:txBody>
      </p:sp>
      <p:sp>
        <p:nvSpPr>
          <p:cNvPr id="23" name="Slide Number Placeholder 22"/>
          <p:cNvSpPr>
            <a:spLocks noGrp="1"/>
          </p:cNvSpPr>
          <p:nvPr>
            <p:ph type="sldNum" sz="quarter" idx="11"/>
          </p:nvPr>
        </p:nvSpPr>
        <p:spPr/>
        <p:txBody>
          <a:bodyPr/>
          <a:lstStyle/>
          <a:p>
            <a:pPr>
              <a:defRPr/>
            </a:pPr>
            <a:fld id="{6EEA275D-5A49-48A8-817D-44C3EA0A3A2F}" type="slidenum">
              <a:rPr lang="en-US" smtClean="0"/>
              <a:pPr>
                <a:defRPr/>
              </a:pPr>
              <a:t>23</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 y="5800436"/>
            <a:ext cx="1323975" cy="1057565"/>
          </a:xfrm>
          <a:prstGeom prst="rect">
            <a:avLst/>
          </a:prstGeom>
          <a:noFill/>
          <a:ln w="9525">
            <a:solidFill>
              <a:schemeClr val="tx1"/>
            </a:solidFill>
            <a:miter lim="800000"/>
            <a:headEnd/>
            <a:tailEnd/>
          </a:ln>
          <a:effectLst/>
        </p:spPr>
      </p:pic>
      <p:sp>
        <p:nvSpPr>
          <p:cNvPr id="25" name="Rectangle 24"/>
          <p:cNvSpPr/>
          <p:nvPr/>
        </p:nvSpPr>
        <p:spPr>
          <a:xfrm>
            <a:off x="7527869" y="1148314"/>
            <a:ext cx="340241" cy="37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22" name="Text Box 76"/>
          <p:cNvSpPr txBox="1">
            <a:spLocks noChangeArrowheads="1"/>
          </p:cNvSpPr>
          <p:nvPr/>
        </p:nvSpPr>
        <p:spPr bwMode="auto">
          <a:xfrm>
            <a:off x="6188284" y="838540"/>
            <a:ext cx="2402846" cy="671474"/>
          </a:xfrm>
          <a:prstGeom prst="rect">
            <a:avLst/>
          </a:prstGeom>
          <a:solidFill>
            <a:schemeClr val="bg1"/>
          </a:solidFill>
          <a:ln w="9525">
            <a:noFill/>
            <a:miter lim="800000"/>
            <a:headEnd/>
            <a:tailEnd/>
          </a:ln>
        </p:spPr>
        <p:txBody>
          <a:bodyPr wrap="square" lIns="0" tIns="41025" rIns="0" bIns="41025">
            <a:spAutoFit/>
          </a:bodyPr>
          <a:lstStyle/>
          <a:p>
            <a:pPr algn="ctr">
              <a:lnSpc>
                <a:spcPct val="85000"/>
              </a:lnSpc>
            </a:pPr>
            <a:endParaRPr lang="en-US" sz="1500" dirty="0" smtClean="0"/>
          </a:p>
          <a:p>
            <a:pPr algn="ctr">
              <a:lnSpc>
                <a:spcPct val="85000"/>
              </a:lnSpc>
            </a:pPr>
            <a:r>
              <a:rPr lang="en-US" sz="1500" dirty="0" smtClean="0"/>
              <a:t>Adjustments:  1 Quad</a:t>
            </a:r>
          </a:p>
          <a:p>
            <a:pPr algn="ctr">
              <a:lnSpc>
                <a:spcPct val="85000"/>
              </a:lnSpc>
            </a:pPr>
            <a:endParaRPr lang="en-US" sz="1500" dirty="0"/>
          </a:p>
        </p:txBody>
      </p:sp>
      <p:grpSp>
        <p:nvGrpSpPr>
          <p:cNvPr id="2" name="Group 35"/>
          <p:cNvGrpSpPr/>
          <p:nvPr/>
        </p:nvGrpSpPr>
        <p:grpSpPr>
          <a:xfrm>
            <a:off x="2625530" y="4250029"/>
            <a:ext cx="4509366" cy="2556456"/>
            <a:chOff x="2625530" y="4250029"/>
            <a:chExt cx="4509366" cy="2556456"/>
          </a:xfrm>
        </p:grpSpPr>
        <p:grpSp>
          <p:nvGrpSpPr>
            <p:cNvPr id="3" name="Group 42"/>
            <p:cNvGrpSpPr>
              <a:grpSpLocks/>
            </p:cNvGrpSpPr>
            <p:nvPr/>
          </p:nvGrpSpPr>
          <p:grpSpPr bwMode="auto">
            <a:xfrm>
              <a:off x="2625530" y="4250029"/>
              <a:ext cx="4509366" cy="2556456"/>
              <a:chOff x="3168" y="1432"/>
              <a:chExt cx="2896" cy="1587"/>
            </a:xfrm>
          </p:grpSpPr>
          <p:pic>
            <p:nvPicPr>
              <p:cNvPr id="27" name="Picture 15"/>
              <p:cNvPicPr>
                <a:picLocks noChangeAspect="1" noChangeArrowheads="1"/>
              </p:cNvPicPr>
              <p:nvPr/>
            </p:nvPicPr>
            <p:blipFill>
              <a:blip r:embed="rId4" cstate="print"/>
              <a:srcRect/>
              <a:stretch>
                <a:fillRect/>
              </a:stretch>
            </p:blipFill>
            <p:spPr bwMode="auto">
              <a:xfrm>
                <a:off x="3168" y="1432"/>
                <a:ext cx="2896" cy="1587"/>
              </a:xfrm>
              <a:prstGeom prst="rect">
                <a:avLst/>
              </a:prstGeom>
              <a:noFill/>
              <a:ln w="19050">
                <a:solidFill>
                  <a:schemeClr val="tx1"/>
                </a:solidFill>
                <a:miter lim="800000"/>
                <a:headEnd/>
                <a:tailEnd/>
              </a:ln>
              <a:effectLst/>
            </p:spPr>
          </p:pic>
          <p:sp>
            <p:nvSpPr>
              <p:cNvPr id="28" name="Line 16"/>
              <p:cNvSpPr>
                <a:spLocks noChangeShapeType="1"/>
              </p:cNvSpPr>
              <p:nvPr/>
            </p:nvSpPr>
            <p:spPr bwMode="auto">
              <a:xfrm>
                <a:off x="3493" y="1656"/>
                <a:ext cx="0" cy="1185"/>
              </a:xfrm>
              <a:prstGeom prst="line">
                <a:avLst/>
              </a:prstGeom>
              <a:noFill/>
              <a:ln w="9525">
                <a:solidFill>
                  <a:schemeClr val="tx1"/>
                </a:solidFill>
                <a:round/>
                <a:headEnd/>
                <a:tailEnd/>
              </a:ln>
              <a:effectLst/>
            </p:spPr>
            <p:txBody>
              <a:bodyPr/>
              <a:lstStyle/>
              <a:p>
                <a:endParaRPr lang="en-US"/>
              </a:p>
            </p:txBody>
          </p:sp>
          <p:sp>
            <p:nvSpPr>
              <p:cNvPr id="29" name="Rectangle 17"/>
              <p:cNvSpPr>
                <a:spLocks noChangeArrowheads="1"/>
              </p:cNvSpPr>
              <p:nvPr/>
            </p:nvSpPr>
            <p:spPr bwMode="auto">
              <a:xfrm>
                <a:off x="3200" y="1456"/>
                <a:ext cx="1095" cy="105"/>
              </a:xfrm>
              <a:prstGeom prst="rect">
                <a:avLst/>
              </a:prstGeom>
              <a:solidFill>
                <a:schemeClr val="bg1"/>
              </a:solidFill>
              <a:ln w="9525">
                <a:noFill/>
                <a:miter lim="800000"/>
                <a:headEnd/>
                <a:tailEnd/>
              </a:ln>
              <a:effectLst/>
            </p:spPr>
            <p:txBody>
              <a:bodyPr wrap="none" lIns="0" tIns="0" rIns="0" bIns="0">
                <a:spAutoFit/>
              </a:bodyPr>
              <a:lstStyle/>
              <a:p>
                <a:pPr defTabSz="914501"/>
                <a:r>
                  <a:rPr lang="en-US" sz="1100" b="1" dirty="0">
                    <a:solidFill>
                      <a:srgbClr val="1C1C1C"/>
                    </a:solidFill>
                    <a:latin typeface="Arial" pitchFamily="34" charset="0"/>
                  </a:rPr>
                  <a:t>U.S. Share of World, </a:t>
                </a:r>
                <a:r>
                  <a:rPr lang="en-US" sz="1100" b="1" dirty="0" smtClean="0">
                    <a:solidFill>
                      <a:srgbClr val="1C1C1C"/>
                    </a:solidFill>
                    <a:latin typeface="Arial" pitchFamily="34" charset="0"/>
                  </a:rPr>
                  <a:t>2007</a:t>
                </a:r>
                <a:endParaRPr lang="en-US" sz="1100" b="1" dirty="0">
                  <a:solidFill>
                    <a:srgbClr val="1C1C1C"/>
                  </a:solidFill>
                  <a:latin typeface="Arial" pitchFamily="34" charset="0"/>
                </a:endParaRPr>
              </a:p>
            </p:txBody>
          </p:sp>
          <p:sp>
            <p:nvSpPr>
              <p:cNvPr id="30" name="Rectangle 18"/>
              <p:cNvSpPr>
                <a:spLocks noChangeArrowheads="1"/>
              </p:cNvSpPr>
              <p:nvPr/>
            </p:nvSpPr>
            <p:spPr bwMode="auto">
              <a:xfrm>
                <a:off x="5317" y="1950"/>
                <a:ext cx="499" cy="88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1" name="Rectangle 19"/>
              <p:cNvSpPr>
                <a:spLocks noChangeArrowheads="1"/>
              </p:cNvSpPr>
              <p:nvPr/>
            </p:nvSpPr>
            <p:spPr bwMode="auto">
              <a:xfrm>
                <a:off x="4486" y="2200"/>
                <a:ext cx="499" cy="63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2" name="Rectangle 20"/>
              <p:cNvSpPr>
                <a:spLocks noChangeArrowheads="1"/>
              </p:cNvSpPr>
              <p:nvPr/>
            </p:nvSpPr>
            <p:spPr bwMode="auto">
              <a:xfrm>
                <a:off x="3655" y="2665"/>
                <a:ext cx="499" cy="173"/>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3" name="Text Box 21"/>
              <p:cNvSpPr txBox="1">
                <a:spLocks noChangeArrowheads="1"/>
              </p:cNvSpPr>
              <p:nvPr/>
            </p:nvSpPr>
            <p:spPr bwMode="auto">
              <a:xfrm>
                <a:off x="3637" y="2884"/>
                <a:ext cx="502" cy="86"/>
              </a:xfrm>
              <a:prstGeom prst="rect">
                <a:avLst/>
              </a:prstGeom>
              <a:solidFill>
                <a:schemeClr val="bg1"/>
              </a:solidFill>
              <a:ln w="9525">
                <a:noFill/>
                <a:miter lim="800000"/>
                <a:headEnd/>
                <a:tailEnd/>
              </a:ln>
              <a:effectLst/>
            </p:spPr>
            <p:txBody>
              <a:bodyPr wrap="none" tIns="0" bIns="0">
                <a:spAutoFit/>
              </a:bodyPr>
              <a:lstStyle/>
              <a:p>
                <a:pPr algn="ctr" defTabSz="914501"/>
                <a:r>
                  <a:rPr lang="en-US" sz="900" b="1" dirty="0"/>
                  <a:t>Population</a:t>
                </a:r>
              </a:p>
            </p:txBody>
          </p:sp>
          <p:sp>
            <p:nvSpPr>
              <p:cNvPr id="34" name="Text Box 22"/>
              <p:cNvSpPr txBox="1">
                <a:spLocks noChangeArrowheads="1"/>
              </p:cNvSpPr>
              <p:nvPr/>
            </p:nvSpPr>
            <p:spPr bwMode="auto">
              <a:xfrm>
                <a:off x="4490" y="2886"/>
                <a:ext cx="510" cy="120"/>
              </a:xfrm>
              <a:prstGeom prst="rect">
                <a:avLst/>
              </a:prstGeom>
              <a:solidFill>
                <a:schemeClr val="bg1"/>
              </a:solidFill>
              <a:ln w="9525">
                <a:noFill/>
                <a:miter lim="800000"/>
                <a:headEnd/>
                <a:tailEnd/>
              </a:ln>
              <a:effectLst/>
            </p:spPr>
            <p:txBody>
              <a:bodyPr wrap="none" tIns="0" bIns="0">
                <a:spAutoFit/>
              </a:bodyPr>
              <a:lstStyle/>
              <a:p>
                <a:pPr algn="ctr" defTabSz="914501">
                  <a:lnSpc>
                    <a:spcPct val="70000"/>
                  </a:lnSpc>
                </a:pPr>
                <a:r>
                  <a:rPr lang="en-US" sz="900" b="1" dirty="0"/>
                  <a:t>Energy</a:t>
                </a:r>
              </a:p>
              <a:p>
                <a:pPr defTabSz="914501">
                  <a:lnSpc>
                    <a:spcPct val="70000"/>
                  </a:lnSpc>
                </a:pPr>
                <a:r>
                  <a:rPr lang="en-US" sz="900" b="1" dirty="0"/>
                  <a:t>Production</a:t>
                </a:r>
              </a:p>
            </p:txBody>
          </p:sp>
          <p:sp>
            <p:nvSpPr>
              <p:cNvPr id="35" name="Text Box 23"/>
              <p:cNvSpPr txBox="1">
                <a:spLocks noChangeArrowheads="1"/>
              </p:cNvSpPr>
              <p:nvPr/>
            </p:nvSpPr>
            <p:spPr bwMode="auto">
              <a:xfrm>
                <a:off x="5276" y="2889"/>
                <a:ext cx="596" cy="120"/>
              </a:xfrm>
              <a:prstGeom prst="rect">
                <a:avLst/>
              </a:prstGeom>
              <a:solidFill>
                <a:schemeClr val="bg1"/>
              </a:solidFill>
              <a:ln w="9525">
                <a:noFill/>
                <a:miter lim="800000"/>
                <a:headEnd/>
                <a:tailEnd/>
              </a:ln>
              <a:effectLst/>
            </p:spPr>
            <p:txBody>
              <a:bodyPr wrap="none" tIns="0" bIns="0">
                <a:spAutoFit/>
              </a:bodyPr>
              <a:lstStyle/>
              <a:p>
                <a:pPr algn="ctr" defTabSz="914501">
                  <a:lnSpc>
                    <a:spcPct val="70000"/>
                  </a:lnSpc>
                </a:pPr>
                <a:r>
                  <a:rPr lang="en-US" sz="900" b="1" dirty="0"/>
                  <a:t>Energy</a:t>
                </a:r>
              </a:p>
              <a:p>
                <a:pPr defTabSz="914501">
                  <a:lnSpc>
                    <a:spcPct val="70000"/>
                  </a:lnSpc>
                </a:pPr>
                <a:r>
                  <a:rPr lang="en-US" sz="900" b="1" dirty="0"/>
                  <a:t>Consumption</a:t>
                </a:r>
              </a:p>
            </p:txBody>
          </p:sp>
        </p:grpSp>
        <p:sp>
          <p:nvSpPr>
            <p:cNvPr id="19" name="Text Box 24"/>
            <p:cNvSpPr txBox="1">
              <a:spLocks noChangeArrowheads="1"/>
            </p:cNvSpPr>
            <p:nvPr/>
          </p:nvSpPr>
          <p:spPr bwMode="auto">
            <a:xfrm>
              <a:off x="3544220" y="6050378"/>
              <a:ext cx="504501"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a:t>4.6%</a:t>
              </a:r>
            </a:p>
          </p:txBody>
        </p:sp>
        <p:sp>
          <p:nvSpPr>
            <p:cNvPr id="20" name="Text Box 25"/>
            <p:cNvSpPr txBox="1">
              <a:spLocks noChangeArrowheads="1"/>
            </p:cNvSpPr>
            <p:nvPr/>
          </p:nvSpPr>
          <p:spPr bwMode="auto">
            <a:xfrm>
              <a:off x="4794572" y="5296489"/>
              <a:ext cx="583913"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smtClean="0"/>
                <a:t>15.0%</a:t>
              </a:r>
              <a:endParaRPr lang="en-US" sz="1100" b="1" dirty="0"/>
            </a:p>
          </p:txBody>
        </p:sp>
        <p:sp>
          <p:nvSpPr>
            <p:cNvPr id="26" name="Text Box 26"/>
            <p:cNvSpPr txBox="1">
              <a:spLocks noChangeArrowheads="1"/>
            </p:cNvSpPr>
            <p:nvPr/>
          </p:nvSpPr>
          <p:spPr bwMode="auto">
            <a:xfrm>
              <a:off x="6091638" y="4898604"/>
              <a:ext cx="583913"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smtClean="0"/>
                <a:t>21.0%</a:t>
              </a:r>
              <a:endParaRPr lang="en-US" sz="1100" b="1" dirty="0"/>
            </a:p>
          </p:txBody>
        </p:sp>
      </p:grpSp>
      <p:sp>
        <p:nvSpPr>
          <p:cNvPr id="37" name="Footer Placeholder 7"/>
          <p:cNvSpPr>
            <a:spLocks noGrp="1"/>
          </p:cNvSpPr>
          <p:nvPr>
            <p:ph type="ftr" sz="quarter" idx="10"/>
          </p:nvPr>
        </p:nvSpPr>
        <p:spPr>
          <a:xfrm>
            <a:off x="3124200" y="6353970"/>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021465"/>
            <a:ext cx="9144000" cy="4511524"/>
          </a:xfrm>
          <a:prstGeom prst="rect">
            <a:avLst/>
          </a:prstGeom>
          <a:noFill/>
          <a:ln w="9525">
            <a:noFill/>
            <a:miter lim="800000"/>
            <a:headEnd/>
            <a:tailEnd/>
          </a:ln>
          <a:effectLst/>
        </p:spPr>
      </p:pic>
      <p:sp>
        <p:nvSpPr>
          <p:cNvPr id="33" name="Text Box 21"/>
          <p:cNvSpPr txBox="1">
            <a:spLocks noChangeArrowheads="1"/>
          </p:cNvSpPr>
          <p:nvPr/>
        </p:nvSpPr>
        <p:spPr bwMode="auto">
          <a:xfrm>
            <a:off x="160338" y="109538"/>
            <a:ext cx="8815387" cy="889000"/>
          </a:xfrm>
          <a:prstGeom prst="rect">
            <a:avLst/>
          </a:prstGeom>
          <a:noFill/>
          <a:ln w="9525" algn="ctr">
            <a:noFill/>
            <a:miter lim="800000"/>
            <a:headEnd/>
            <a:tailEnd/>
          </a:ln>
          <a:effectLst/>
        </p:spPr>
        <p:txBody>
          <a:bodyPr lIns="93492" tIns="46746" rIns="93492" bIns="46746"/>
          <a:lstStyle/>
          <a:p>
            <a:pPr algn="ctr" defTabSz="820642">
              <a:lnSpc>
                <a:spcPct val="80000"/>
              </a:lnSpc>
              <a:defRPr/>
            </a:pPr>
            <a:r>
              <a:rPr lang="en-US" sz="2200" b="1" i="1" dirty="0">
                <a:solidFill>
                  <a:srgbClr val="FF0000"/>
                </a:solidFill>
                <a:effectLst>
                  <a:outerShdw blurRad="38100" dist="38100" dir="2700000" algn="tl">
                    <a:srgbClr val="C0C0C0"/>
                  </a:outerShdw>
                </a:effectLst>
                <a:latin typeface="Arial Narrow" pitchFamily="34" charset="0"/>
              </a:rPr>
              <a:t> </a:t>
            </a:r>
            <a:r>
              <a:rPr lang="en-US" sz="2400" dirty="0">
                <a:solidFill>
                  <a:srgbClr val="106636"/>
                </a:solidFill>
                <a:ea typeface="+mj-ea"/>
                <a:cs typeface="Arial" charset="0"/>
              </a:rPr>
              <a:t>U.S. Energy Flow, </a:t>
            </a:r>
            <a:r>
              <a:rPr lang="en-US" sz="2400" dirty="0" smtClean="0">
                <a:solidFill>
                  <a:srgbClr val="106636"/>
                </a:solidFill>
                <a:ea typeface="+mj-ea"/>
                <a:cs typeface="Arial" charset="0"/>
              </a:rPr>
              <a:t>2009 </a:t>
            </a:r>
            <a:r>
              <a:rPr lang="en-US" sz="2400" dirty="0">
                <a:solidFill>
                  <a:srgbClr val="106636"/>
                </a:solidFill>
                <a:ea typeface="+mj-ea"/>
                <a:cs typeface="Arial" charset="0"/>
              </a:rPr>
              <a:t>(Quads)</a:t>
            </a:r>
          </a:p>
          <a:p>
            <a:pPr algn="ctr" defTabSz="820642">
              <a:lnSpc>
                <a:spcPct val="80000"/>
              </a:lnSpc>
              <a:defRPr/>
            </a:pPr>
            <a:r>
              <a:rPr lang="en-US" i="1" dirty="0" smtClean="0">
                <a:latin typeface="Arial Narrow" pitchFamily="34" charset="0"/>
              </a:rPr>
              <a:t>&gt;80% </a:t>
            </a:r>
            <a:r>
              <a:rPr lang="en-US" i="1" dirty="0">
                <a:latin typeface="Arial Narrow" pitchFamily="34" charset="0"/>
              </a:rPr>
              <a:t>of primary energy is from fossil fuels</a:t>
            </a:r>
          </a:p>
          <a:p>
            <a:pPr algn="ctr" defTabSz="820642">
              <a:lnSpc>
                <a:spcPct val="80000"/>
              </a:lnSpc>
              <a:defRPr/>
            </a:pPr>
            <a:endParaRPr lang="en-US" b="1" i="1" dirty="0">
              <a:solidFill>
                <a:srgbClr val="FF0000"/>
              </a:solidFill>
              <a:effectLst>
                <a:outerShdw blurRad="38100" dist="38100" dir="2700000" algn="tl">
                  <a:srgbClr val="C0C0C0"/>
                </a:outerShdw>
              </a:effectLst>
              <a:latin typeface="Arial Narrow" pitchFamily="34" charset="0"/>
            </a:endParaRPr>
          </a:p>
          <a:p>
            <a:pPr algn="ctr" defTabSz="820642">
              <a:lnSpc>
                <a:spcPct val="80000"/>
              </a:lnSpc>
              <a:defRPr/>
            </a:pPr>
            <a:endParaRPr lang="en-US" sz="2200" b="1" i="1" dirty="0">
              <a:solidFill>
                <a:srgbClr val="FF0000"/>
              </a:solidFill>
              <a:effectLst>
                <a:outerShdw blurRad="38100" dist="38100" dir="2700000" algn="tl">
                  <a:srgbClr val="C0C0C0"/>
                </a:outerShdw>
              </a:effectLst>
              <a:latin typeface="Arial Narrow" pitchFamily="34" charset="0"/>
            </a:endParaRPr>
          </a:p>
        </p:txBody>
      </p:sp>
      <p:grpSp>
        <p:nvGrpSpPr>
          <p:cNvPr id="2" name="Group 18"/>
          <p:cNvGrpSpPr>
            <a:grpSpLocks/>
          </p:cNvGrpSpPr>
          <p:nvPr/>
        </p:nvGrpSpPr>
        <p:grpSpPr bwMode="auto">
          <a:xfrm>
            <a:off x="3567518" y="2052223"/>
            <a:ext cx="797261" cy="2739780"/>
            <a:chOff x="2469" y="1491"/>
            <a:chExt cx="552" cy="1835"/>
          </a:xfrm>
        </p:grpSpPr>
        <p:sp>
          <p:nvSpPr>
            <p:cNvPr id="30750" name="Line 19"/>
            <p:cNvSpPr>
              <a:spLocks noChangeShapeType="1"/>
            </p:cNvSpPr>
            <p:nvPr/>
          </p:nvSpPr>
          <p:spPr bwMode="auto">
            <a:xfrm>
              <a:off x="2751" y="1491"/>
              <a:ext cx="0" cy="1835"/>
            </a:xfrm>
            <a:prstGeom prst="line">
              <a:avLst/>
            </a:prstGeom>
            <a:noFill/>
            <a:ln w="28575">
              <a:solidFill>
                <a:srgbClr val="FF0000"/>
              </a:solidFill>
              <a:round/>
              <a:headEnd type="stealth" w="lg" len="lg"/>
              <a:tailEnd type="stealth" w="lg" len="lg"/>
            </a:ln>
          </p:spPr>
          <p:txBody>
            <a:bodyPr/>
            <a:lstStyle/>
            <a:p>
              <a:endParaRPr lang="en-US"/>
            </a:p>
          </p:txBody>
        </p:sp>
        <p:sp>
          <p:nvSpPr>
            <p:cNvPr id="30751" name="Text Box 20"/>
            <p:cNvSpPr txBox="1">
              <a:spLocks noChangeArrowheads="1"/>
            </p:cNvSpPr>
            <p:nvPr/>
          </p:nvSpPr>
          <p:spPr bwMode="auto">
            <a:xfrm>
              <a:off x="2469" y="2044"/>
              <a:ext cx="552" cy="612"/>
            </a:xfrm>
            <a:prstGeom prst="rect">
              <a:avLst/>
            </a:prstGeom>
            <a:solidFill>
              <a:srgbClr val="BAFEC7"/>
            </a:solidFill>
            <a:ln w="9525">
              <a:noFill/>
              <a:miter lim="800000"/>
              <a:headEnd/>
              <a:tailEnd/>
            </a:ln>
          </p:spPr>
          <p:txBody>
            <a:bodyPr wrap="none" lIns="82058" tIns="41029" rIns="82058" bIns="41029">
              <a:spAutoFit/>
            </a:bodyPr>
            <a:lstStyle/>
            <a:p>
              <a:pPr algn="ctr"/>
              <a:r>
                <a:rPr lang="en-US" b="1" dirty="0">
                  <a:solidFill>
                    <a:srgbClr val="FF0000"/>
                  </a:solidFill>
                  <a:latin typeface="Arial Narrow" pitchFamily="34" charset="0"/>
                </a:rPr>
                <a:t>Supply</a:t>
              </a:r>
            </a:p>
            <a:p>
              <a:pPr algn="ctr"/>
              <a:r>
                <a:rPr lang="en-US" b="1" dirty="0" smtClean="0">
                  <a:solidFill>
                    <a:srgbClr val="FF0000"/>
                  </a:solidFill>
                  <a:latin typeface="Arial Narrow" pitchFamily="34" charset="0"/>
                </a:rPr>
                <a:t>103 </a:t>
              </a:r>
              <a:endParaRPr lang="en-US" b="1" dirty="0">
                <a:solidFill>
                  <a:srgbClr val="FF0000"/>
                </a:solidFill>
                <a:latin typeface="Arial Narrow" pitchFamily="34" charset="0"/>
              </a:endParaRPr>
            </a:p>
            <a:p>
              <a:pPr algn="ctr"/>
              <a:r>
                <a:rPr lang="en-US" b="1" dirty="0">
                  <a:solidFill>
                    <a:srgbClr val="FF0000"/>
                  </a:solidFill>
                  <a:latin typeface="Arial Narrow" pitchFamily="34" charset="0"/>
                </a:rPr>
                <a:t>Quads</a:t>
              </a:r>
            </a:p>
          </p:txBody>
        </p:sp>
      </p:grpSp>
      <p:grpSp>
        <p:nvGrpSpPr>
          <p:cNvPr id="3" name="Group 22"/>
          <p:cNvGrpSpPr>
            <a:grpSpLocks/>
          </p:cNvGrpSpPr>
          <p:nvPr/>
        </p:nvGrpSpPr>
        <p:grpSpPr bwMode="auto">
          <a:xfrm>
            <a:off x="2466382" y="1982374"/>
            <a:ext cx="1183876" cy="1960545"/>
            <a:chOff x="1706" y="1508"/>
            <a:chExt cx="820" cy="1327"/>
          </a:xfrm>
        </p:grpSpPr>
        <p:sp>
          <p:nvSpPr>
            <p:cNvPr id="30748" name="Line 23"/>
            <p:cNvSpPr>
              <a:spLocks noChangeShapeType="1"/>
            </p:cNvSpPr>
            <p:nvPr/>
          </p:nvSpPr>
          <p:spPr bwMode="auto">
            <a:xfrm>
              <a:off x="2118" y="1508"/>
              <a:ext cx="0" cy="1327"/>
            </a:xfrm>
            <a:prstGeom prst="line">
              <a:avLst/>
            </a:prstGeom>
            <a:noFill/>
            <a:ln w="28575">
              <a:solidFill>
                <a:srgbClr val="FF0000"/>
              </a:solidFill>
              <a:round/>
              <a:headEnd type="stealth" w="lg" len="lg"/>
              <a:tailEnd type="stealth" w="lg" len="lg"/>
            </a:ln>
          </p:spPr>
          <p:txBody>
            <a:bodyPr/>
            <a:lstStyle/>
            <a:p>
              <a:endParaRPr lang="en-US"/>
            </a:p>
          </p:txBody>
        </p:sp>
        <p:sp>
          <p:nvSpPr>
            <p:cNvPr id="30749" name="Text Box 24"/>
            <p:cNvSpPr txBox="1">
              <a:spLocks noChangeArrowheads="1"/>
            </p:cNvSpPr>
            <p:nvPr/>
          </p:nvSpPr>
          <p:spPr bwMode="auto">
            <a:xfrm>
              <a:off x="1706" y="2003"/>
              <a:ext cx="820" cy="375"/>
            </a:xfrm>
            <a:prstGeom prst="rect">
              <a:avLst/>
            </a:prstGeom>
            <a:solidFill>
              <a:srgbClr val="BAFEC7"/>
            </a:solidFill>
            <a:ln w="9525">
              <a:noFill/>
              <a:miter lim="800000"/>
              <a:headEnd/>
              <a:tailEnd/>
            </a:ln>
          </p:spPr>
          <p:txBody>
            <a:bodyPr wrap="none" lIns="164117" tIns="41029" rIns="164117" bIns="41029">
              <a:spAutoFit/>
            </a:bodyPr>
            <a:lstStyle/>
            <a:p>
              <a:pPr algn="ctr">
                <a:lnSpc>
                  <a:spcPct val="85000"/>
                </a:lnSpc>
              </a:pPr>
              <a:r>
                <a:rPr lang="en-US" b="1" dirty="0">
                  <a:solidFill>
                    <a:srgbClr val="FF0000"/>
                  </a:solidFill>
                  <a:latin typeface="Arial Narrow" pitchFamily="34" charset="0"/>
                </a:rPr>
                <a:t>Domestic</a:t>
              </a:r>
            </a:p>
            <a:p>
              <a:pPr algn="ctr">
                <a:lnSpc>
                  <a:spcPct val="85000"/>
                </a:lnSpc>
              </a:pPr>
              <a:r>
                <a:rPr lang="en-US" b="1" dirty="0" smtClean="0">
                  <a:solidFill>
                    <a:srgbClr val="FF0000"/>
                  </a:solidFill>
                  <a:latin typeface="Arial Narrow" pitchFamily="34" charset="0"/>
                </a:rPr>
                <a:t>71%</a:t>
              </a:r>
              <a:endParaRPr lang="en-US" b="1" dirty="0">
                <a:solidFill>
                  <a:srgbClr val="FF0000"/>
                </a:solidFill>
                <a:latin typeface="Arial Narrow" pitchFamily="34" charset="0"/>
              </a:endParaRPr>
            </a:p>
          </p:txBody>
        </p:sp>
      </p:grpSp>
      <p:grpSp>
        <p:nvGrpSpPr>
          <p:cNvPr id="4" name="Group 25"/>
          <p:cNvGrpSpPr>
            <a:grpSpLocks/>
          </p:cNvGrpSpPr>
          <p:nvPr/>
        </p:nvGrpSpPr>
        <p:grpSpPr bwMode="auto">
          <a:xfrm>
            <a:off x="2714792" y="4053450"/>
            <a:ext cx="694812" cy="808892"/>
            <a:chOff x="1875" y="2835"/>
            <a:chExt cx="481" cy="500"/>
          </a:xfrm>
        </p:grpSpPr>
        <p:sp>
          <p:nvSpPr>
            <p:cNvPr id="30746" name="Line 26"/>
            <p:cNvSpPr>
              <a:spLocks noChangeShapeType="1"/>
            </p:cNvSpPr>
            <p:nvPr/>
          </p:nvSpPr>
          <p:spPr bwMode="auto">
            <a:xfrm>
              <a:off x="2119" y="2835"/>
              <a:ext cx="0" cy="500"/>
            </a:xfrm>
            <a:prstGeom prst="line">
              <a:avLst/>
            </a:prstGeom>
            <a:noFill/>
            <a:ln w="28575">
              <a:solidFill>
                <a:srgbClr val="FF0000"/>
              </a:solidFill>
              <a:round/>
              <a:headEnd type="stealth" w="lg" len="lg"/>
              <a:tailEnd type="stealth" w="lg" len="lg"/>
            </a:ln>
          </p:spPr>
          <p:txBody>
            <a:bodyPr/>
            <a:lstStyle/>
            <a:p>
              <a:endParaRPr lang="en-US"/>
            </a:p>
          </p:txBody>
        </p:sp>
        <p:sp>
          <p:nvSpPr>
            <p:cNvPr id="30747" name="Text Box 27"/>
            <p:cNvSpPr txBox="1">
              <a:spLocks noChangeArrowheads="1"/>
            </p:cNvSpPr>
            <p:nvPr/>
          </p:nvSpPr>
          <p:spPr bwMode="auto">
            <a:xfrm>
              <a:off x="1875" y="2951"/>
              <a:ext cx="481" cy="257"/>
            </a:xfrm>
            <a:prstGeom prst="rect">
              <a:avLst/>
            </a:prstGeom>
            <a:solidFill>
              <a:srgbClr val="BAFEC7"/>
            </a:solidFill>
            <a:ln w="9525">
              <a:noFill/>
              <a:miter lim="800000"/>
              <a:headEnd/>
              <a:tailEnd/>
            </a:ln>
          </p:spPr>
          <p:txBody>
            <a:bodyPr wrap="none" lIns="0" tIns="0" rIns="0" bIns="0">
              <a:spAutoFit/>
            </a:bodyPr>
            <a:lstStyle/>
            <a:p>
              <a:pPr algn="ctr">
                <a:lnSpc>
                  <a:spcPct val="75000"/>
                </a:lnSpc>
              </a:pPr>
              <a:r>
                <a:rPr lang="en-US" b="1" dirty="0">
                  <a:solidFill>
                    <a:srgbClr val="FF0000"/>
                  </a:solidFill>
                  <a:latin typeface="Arial Narrow" pitchFamily="34" charset="0"/>
                </a:rPr>
                <a:t>Imports</a:t>
              </a:r>
            </a:p>
            <a:p>
              <a:pPr algn="ctr">
                <a:lnSpc>
                  <a:spcPct val="75000"/>
                </a:lnSpc>
              </a:pPr>
              <a:r>
                <a:rPr lang="en-US" b="1" dirty="0" smtClean="0">
                  <a:solidFill>
                    <a:srgbClr val="FF0000"/>
                  </a:solidFill>
                  <a:latin typeface="Arial Narrow" pitchFamily="34" charset="0"/>
                </a:rPr>
                <a:t>29%</a:t>
              </a:r>
              <a:endParaRPr lang="en-US" b="1" dirty="0">
                <a:solidFill>
                  <a:srgbClr val="FF0000"/>
                </a:solidFill>
                <a:latin typeface="Arial Narrow" pitchFamily="34" charset="0"/>
              </a:endParaRPr>
            </a:p>
          </p:txBody>
        </p:sp>
      </p:grpSp>
      <p:sp>
        <p:nvSpPr>
          <p:cNvPr id="43" name="Text Box 28"/>
          <p:cNvSpPr txBox="1">
            <a:spLocks noChangeArrowheads="1"/>
          </p:cNvSpPr>
          <p:nvPr/>
        </p:nvSpPr>
        <p:spPr bwMode="auto">
          <a:xfrm rot="-755368">
            <a:off x="7271063" y="2201902"/>
            <a:ext cx="1011495" cy="276999"/>
          </a:xfrm>
          <a:prstGeom prst="rect">
            <a:avLst/>
          </a:prstGeom>
          <a:solidFill>
            <a:srgbClr val="BAFEC7"/>
          </a:solidFill>
          <a:ln w="9525">
            <a:noFill/>
            <a:miter lim="800000"/>
            <a:headEnd/>
            <a:tailEnd/>
          </a:ln>
        </p:spPr>
        <p:txBody>
          <a:bodyPr wrap="none" lIns="0" tIns="0" rIns="0" bIns="0">
            <a:spAutoFit/>
          </a:bodyPr>
          <a:lstStyle/>
          <a:p>
            <a:pPr algn="ctr"/>
            <a:r>
              <a:rPr lang="en-US" b="1" dirty="0">
                <a:solidFill>
                  <a:srgbClr val="FF0000"/>
                </a:solidFill>
                <a:latin typeface="Arial Narrow" pitchFamily="34" charset="0"/>
              </a:rPr>
              <a:t>Residential</a:t>
            </a:r>
          </a:p>
        </p:txBody>
      </p:sp>
      <p:sp>
        <p:nvSpPr>
          <p:cNvPr id="44" name="Text Box 29"/>
          <p:cNvSpPr txBox="1">
            <a:spLocks noChangeArrowheads="1"/>
          </p:cNvSpPr>
          <p:nvPr/>
        </p:nvSpPr>
        <p:spPr bwMode="auto">
          <a:xfrm rot="20976062">
            <a:off x="7203646" y="2728925"/>
            <a:ext cx="1250932" cy="442697"/>
          </a:xfrm>
          <a:prstGeom prst="rect">
            <a:avLst/>
          </a:prstGeom>
          <a:solidFill>
            <a:srgbClr val="BAFEC7"/>
          </a:solidFill>
          <a:ln w="9525">
            <a:noFill/>
            <a:miter lim="800000"/>
            <a:headEnd/>
            <a:tailEnd/>
          </a:ln>
        </p:spPr>
        <p:txBody>
          <a:bodyPr wrap="none" lIns="82048" tIns="82048" rIns="82048" bIns="82048">
            <a:spAutoFit/>
          </a:bodyPr>
          <a:lstStyle/>
          <a:p>
            <a:pPr algn="ctr"/>
            <a:r>
              <a:rPr lang="en-US" b="1" dirty="0">
                <a:solidFill>
                  <a:srgbClr val="FF0000"/>
                </a:solidFill>
                <a:latin typeface="Arial Narrow" pitchFamily="34" charset="0"/>
              </a:rPr>
              <a:t>Commercial</a:t>
            </a:r>
          </a:p>
        </p:txBody>
      </p:sp>
      <p:sp>
        <p:nvSpPr>
          <p:cNvPr id="45" name="Text Box 30"/>
          <p:cNvSpPr txBox="1">
            <a:spLocks noChangeArrowheads="1"/>
          </p:cNvSpPr>
          <p:nvPr/>
        </p:nvSpPr>
        <p:spPr bwMode="auto">
          <a:xfrm>
            <a:off x="7139025" y="3432956"/>
            <a:ext cx="1184200" cy="442697"/>
          </a:xfrm>
          <a:prstGeom prst="rect">
            <a:avLst/>
          </a:prstGeom>
          <a:solidFill>
            <a:srgbClr val="BAFEC7"/>
          </a:solidFill>
          <a:ln w="9525">
            <a:noFill/>
            <a:miter lim="800000"/>
            <a:headEnd/>
            <a:tailEnd/>
          </a:ln>
        </p:spPr>
        <p:txBody>
          <a:bodyPr wrap="none" lIns="164098" tIns="82048" rIns="164098" bIns="82048">
            <a:spAutoFit/>
          </a:bodyPr>
          <a:lstStyle/>
          <a:p>
            <a:pPr algn="ctr"/>
            <a:r>
              <a:rPr lang="en-US" b="1" dirty="0">
                <a:solidFill>
                  <a:srgbClr val="FF0000"/>
                </a:solidFill>
                <a:latin typeface="Arial Narrow" pitchFamily="34" charset="0"/>
              </a:rPr>
              <a:t>Industrial</a:t>
            </a:r>
          </a:p>
        </p:txBody>
      </p:sp>
      <p:grpSp>
        <p:nvGrpSpPr>
          <p:cNvPr id="5" name="Group 31"/>
          <p:cNvGrpSpPr>
            <a:grpSpLocks/>
          </p:cNvGrpSpPr>
          <p:nvPr/>
        </p:nvGrpSpPr>
        <p:grpSpPr bwMode="auto">
          <a:xfrm>
            <a:off x="6001439" y="2247763"/>
            <a:ext cx="1028330" cy="2525712"/>
            <a:chOff x="4162" y="1617"/>
            <a:chExt cx="712" cy="1803"/>
          </a:xfrm>
        </p:grpSpPr>
        <p:sp>
          <p:nvSpPr>
            <p:cNvPr id="30744" name="Line 32"/>
            <p:cNvSpPr>
              <a:spLocks noChangeShapeType="1"/>
            </p:cNvSpPr>
            <p:nvPr/>
          </p:nvSpPr>
          <p:spPr bwMode="auto">
            <a:xfrm>
              <a:off x="4517" y="1617"/>
              <a:ext cx="0" cy="1803"/>
            </a:xfrm>
            <a:prstGeom prst="line">
              <a:avLst/>
            </a:prstGeom>
            <a:noFill/>
            <a:ln w="28575">
              <a:solidFill>
                <a:srgbClr val="FF0000"/>
              </a:solidFill>
              <a:round/>
              <a:headEnd type="stealth" w="lg" len="lg"/>
              <a:tailEnd type="stealth" w="lg" len="lg"/>
            </a:ln>
          </p:spPr>
          <p:txBody>
            <a:bodyPr/>
            <a:lstStyle/>
            <a:p>
              <a:endParaRPr lang="en-US"/>
            </a:p>
          </p:txBody>
        </p:sp>
        <p:sp>
          <p:nvSpPr>
            <p:cNvPr id="30745" name="Text Box 33"/>
            <p:cNvSpPr txBox="1">
              <a:spLocks noChangeArrowheads="1"/>
            </p:cNvSpPr>
            <p:nvPr/>
          </p:nvSpPr>
          <p:spPr bwMode="auto">
            <a:xfrm>
              <a:off x="4162" y="2113"/>
              <a:ext cx="712" cy="652"/>
            </a:xfrm>
            <a:prstGeom prst="rect">
              <a:avLst/>
            </a:prstGeom>
            <a:solidFill>
              <a:srgbClr val="BAFEC7"/>
            </a:solidFill>
            <a:ln w="9525">
              <a:noFill/>
              <a:miter lim="800000"/>
              <a:headEnd/>
              <a:tailEnd/>
            </a:ln>
          </p:spPr>
          <p:txBody>
            <a:bodyPr wrap="none" lIns="82058" tIns="41029" rIns="82058" bIns="41029">
              <a:spAutoFit/>
            </a:bodyPr>
            <a:lstStyle/>
            <a:p>
              <a:pPr algn="ctr"/>
              <a:r>
                <a:rPr lang="en-US" b="1" dirty="0">
                  <a:solidFill>
                    <a:srgbClr val="FF0000"/>
                  </a:solidFill>
                  <a:latin typeface="Arial Narrow" pitchFamily="34" charset="0"/>
                </a:rPr>
                <a:t>Consume</a:t>
              </a:r>
            </a:p>
            <a:p>
              <a:pPr algn="ctr"/>
              <a:r>
                <a:rPr lang="en-US" b="1" dirty="0" smtClean="0">
                  <a:solidFill>
                    <a:srgbClr val="FF0000"/>
                  </a:solidFill>
                  <a:latin typeface="Arial Narrow" pitchFamily="34" charset="0"/>
                </a:rPr>
                <a:t>95 </a:t>
              </a:r>
              <a:endParaRPr lang="en-US" b="1" dirty="0">
                <a:solidFill>
                  <a:srgbClr val="FF0000"/>
                </a:solidFill>
                <a:latin typeface="Arial Narrow" pitchFamily="34" charset="0"/>
              </a:endParaRPr>
            </a:p>
            <a:p>
              <a:pPr algn="ctr"/>
              <a:r>
                <a:rPr lang="en-US" b="1" dirty="0">
                  <a:solidFill>
                    <a:srgbClr val="FF0000"/>
                  </a:solidFill>
                  <a:latin typeface="Arial Narrow" pitchFamily="34" charset="0"/>
                </a:rPr>
                <a:t>Quads</a:t>
              </a:r>
            </a:p>
          </p:txBody>
        </p:sp>
      </p:grpSp>
      <p:grpSp>
        <p:nvGrpSpPr>
          <p:cNvPr id="6" name="Group 37"/>
          <p:cNvGrpSpPr>
            <a:grpSpLocks/>
          </p:cNvGrpSpPr>
          <p:nvPr/>
        </p:nvGrpSpPr>
        <p:grpSpPr bwMode="auto">
          <a:xfrm>
            <a:off x="5736213" y="4556390"/>
            <a:ext cx="1424739" cy="277302"/>
            <a:chOff x="3974" y="3343"/>
            <a:chExt cx="987" cy="199"/>
          </a:xfrm>
        </p:grpSpPr>
        <p:sp>
          <p:nvSpPr>
            <p:cNvPr id="30740" name="Text Box 38"/>
            <p:cNvSpPr txBox="1">
              <a:spLocks noChangeArrowheads="1"/>
            </p:cNvSpPr>
            <p:nvPr/>
          </p:nvSpPr>
          <p:spPr bwMode="auto">
            <a:xfrm>
              <a:off x="3991" y="3343"/>
              <a:ext cx="970" cy="199"/>
            </a:xfrm>
            <a:prstGeom prst="rect">
              <a:avLst/>
            </a:prstGeom>
            <a:solidFill>
              <a:srgbClr val="BAFEC7"/>
            </a:solidFill>
            <a:ln w="9525">
              <a:noFill/>
              <a:miter lim="800000"/>
              <a:headEnd/>
              <a:tailEnd/>
            </a:ln>
          </p:spPr>
          <p:txBody>
            <a:bodyPr wrap="none" lIns="82058" tIns="0" rIns="0" bIns="0">
              <a:spAutoFit/>
            </a:bodyPr>
            <a:lstStyle/>
            <a:p>
              <a:r>
                <a:rPr lang="en-US" b="1" dirty="0">
                  <a:solidFill>
                    <a:srgbClr val="FF0000"/>
                  </a:solidFill>
                  <a:latin typeface="Arial Narrow" pitchFamily="34" charset="0"/>
                </a:rPr>
                <a:t>Renewable </a:t>
              </a:r>
              <a:r>
                <a:rPr lang="en-US" b="1" dirty="0" smtClean="0">
                  <a:solidFill>
                    <a:srgbClr val="FF0000"/>
                  </a:solidFill>
                  <a:latin typeface="Arial Narrow" pitchFamily="34" charset="0"/>
                </a:rPr>
                <a:t>8%</a:t>
              </a:r>
              <a:endParaRPr lang="en-US" b="1" dirty="0">
                <a:solidFill>
                  <a:srgbClr val="FF0000"/>
                </a:solidFill>
                <a:latin typeface="Arial Narrow" pitchFamily="34" charset="0"/>
              </a:endParaRPr>
            </a:p>
          </p:txBody>
        </p:sp>
        <p:sp>
          <p:nvSpPr>
            <p:cNvPr id="30741" name="Line 39"/>
            <p:cNvSpPr>
              <a:spLocks noChangeShapeType="1"/>
            </p:cNvSpPr>
            <p:nvPr/>
          </p:nvSpPr>
          <p:spPr bwMode="auto">
            <a:xfrm flipH="1">
              <a:off x="3974" y="3377"/>
              <a:ext cx="0" cy="144"/>
            </a:xfrm>
            <a:prstGeom prst="line">
              <a:avLst/>
            </a:prstGeom>
            <a:noFill/>
            <a:ln w="28575">
              <a:solidFill>
                <a:srgbClr val="FF0000"/>
              </a:solidFill>
              <a:round/>
              <a:headEnd type="none" w="lg" len="lg"/>
              <a:tailEnd type="none" w="lg" len="lg"/>
            </a:ln>
          </p:spPr>
          <p:txBody>
            <a:bodyPr lIns="0" tIns="0" rIns="0" bIns="0"/>
            <a:lstStyle/>
            <a:p>
              <a:endParaRPr lang="en-US"/>
            </a:p>
          </p:txBody>
        </p:sp>
      </p:grpSp>
      <p:grpSp>
        <p:nvGrpSpPr>
          <p:cNvPr id="7" name="Group 40"/>
          <p:cNvGrpSpPr>
            <a:grpSpLocks/>
          </p:cNvGrpSpPr>
          <p:nvPr/>
        </p:nvGrpSpPr>
        <p:grpSpPr bwMode="auto">
          <a:xfrm>
            <a:off x="5453161" y="2263195"/>
            <a:ext cx="548245" cy="2114093"/>
            <a:chOff x="3786" y="1536"/>
            <a:chExt cx="381" cy="1593"/>
          </a:xfrm>
        </p:grpSpPr>
        <p:sp>
          <p:nvSpPr>
            <p:cNvPr id="30738" name="Line 41"/>
            <p:cNvSpPr>
              <a:spLocks noChangeShapeType="1"/>
            </p:cNvSpPr>
            <p:nvPr/>
          </p:nvSpPr>
          <p:spPr bwMode="auto">
            <a:xfrm>
              <a:off x="3981" y="1536"/>
              <a:ext cx="0" cy="1593"/>
            </a:xfrm>
            <a:prstGeom prst="line">
              <a:avLst/>
            </a:prstGeom>
            <a:noFill/>
            <a:ln w="28575">
              <a:solidFill>
                <a:srgbClr val="FF0000"/>
              </a:solidFill>
              <a:round/>
              <a:headEnd type="stealth" w="lg" len="lg"/>
              <a:tailEnd type="stealth" w="lg" len="lg"/>
            </a:ln>
          </p:spPr>
          <p:txBody>
            <a:bodyPr/>
            <a:lstStyle/>
            <a:p>
              <a:endParaRPr lang="en-US"/>
            </a:p>
          </p:txBody>
        </p:sp>
        <p:sp>
          <p:nvSpPr>
            <p:cNvPr id="30739" name="Text Box 42"/>
            <p:cNvSpPr txBox="1">
              <a:spLocks noChangeArrowheads="1"/>
            </p:cNvSpPr>
            <p:nvPr/>
          </p:nvSpPr>
          <p:spPr bwMode="auto">
            <a:xfrm>
              <a:off x="3786" y="2064"/>
              <a:ext cx="381" cy="355"/>
            </a:xfrm>
            <a:prstGeom prst="rect">
              <a:avLst/>
            </a:prstGeom>
            <a:solidFill>
              <a:srgbClr val="BAFEC7"/>
            </a:solidFill>
            <a:ln w="9525" algn="ctr">
              <a:noFill/>
              <a:miter lim="800000"/>
              <a:headEnd/>
              <a:tailEnd/>
            </a:ln>
          </p:spPr>
          <p:txBody>
            <a:bodyPr wrap="none" lIns="0" tIns="0" rIns="0" bIns="0">
              <a:spAutoFit/>
            </a:bodyPr>
            <a:lstStyle/>
            <a:p>
              <a:pPr algn="ctr">
                <a:lnSpc>
                  <a:spcPct val="85000"/>
                </a:lnSpc>
              </a:pPr>
              <a:r>
                <a:rPr lang="en-US" b="1" dirty="0">
                  <a:solidFill>
                    <a:srgbClr val="FF0000"/>
                  </a:solidFill>
                  <a:latin typeface="Arial Narrow" pitchFamily="34" charset="0"/>
                </a:rPr>
                <a:t>Fossil</a:t>
              </a:r>
            </a:p>
            <a:p>
              <a:pPr algn="ctr">
                <a:lnSpc>
                  <a:spcPct val="85000"/>
                </a:lnSpc>
              </a:pPr>
              <a:r>
                <a:rPr lang="en-US" b="1" dirty="0" smtClean="0">
                  <a:solidFill>
                    <a:srgbClr val="FF0000"/>
                  </a:solidFill>
                  <a:latin typeface="Arial Narrow" pitchFamily="34" charset="0"/>
                </a:rPr>
                <a:t>83%</a:t>
              </a:r>
              <a:endParaRPr lang="en-US" b="1" dirty="0">
                <a:solidFill>
                  <a:srgbClr val="FF0000"/>
                </a:solidFill>
                <a:latin typeface="Arial Narrow" pitchFamily="34" charset="0"/>
              </a:endParaRPr>
            </a:p>
          </p:txBody>
        </p:sp>
      </p:grpSp>
      <p:sp>
        <p:nvSpPr>
          <p:cNvPr id="58" name="Text Box 43"/>
          <p:cNvSpPr txBox="1">
            <a:spLocks noChangeArrowheads="1"/>
          </p:cNvSpPr>
          <p:nvPr/>
        </p:nvSpPr>
        <p:spPr bwMode="auto">
          <a:xfrm rot="431252">
            <a:off x="7230024" y="4363889"/>
            <a:ext cx="1324914" cy="442697"/>
          </a:xfrm>
          <a:prstGeom prst="rect">
            <a:avLst/>
          </a:prstGeom>
          <a:solidFill>
            <a:srgbClr val="BAFEC7"/>
          </a:solidFill>
          <a:ln w="9525">
            <a:noFill/>
            <a:miter lim="800000"/>
            <a:headEnd/>
            <a:tailEnd/>
          </a:ln>
        </p:spPr>
        <p:txBody>
          <a:bodyPr wrap="none" lIns="0" tIns="82048" rIns="0" bIns="82048">
            <a:spAutoFit/>
          </a:bodyPr>
          <a:lstStyle/>
          <a:p>
            <a:pPr algn="ctr"/>
            <a:r>
              <a:rPr lang="en-US" b="1" dirty="0">
                <a:solidFill>
                  <a:srgbClr val="FF0000"/>
                </a:solidFill>
                <a:latin typeface="Arial Narrow" pitchFamily="34" charset="0"/>
              </a:rPr>
              <a:t>Transportation</a:t>
            </a:r>
          </a:p>
        </p:txBody>
      </p:sp>
      <p:sp>
        <p:nvSpPr>
          <p:cNvPr id="36" name="Slide Number Placeholder 35"/>
          <p:cNvSpPr>
            <a:spLocks noGrp="1"/>
          </p:cNvSpPr>
          <p:nvPr>
            <p:ph type="sldNum" sz="quarter" idx="11"/>
          </p:nvPr>
        </p:nvSpPr>
        <p:spPr/>
        <p:txBody>
          <a:bodyPr/>
          <a:lstStyle/>
          <a:p>
            <a:pPr>
              <a:defRPr/>
            </a:pPr>
            <a:fld id="{6EEA275D-5A49-48A8-817D-44C3EA0A3A2F}" type="slidenum">
              <a:rPr lang="en-US" smtClean="0"/>
              <a:pPr>
                <a:defRPr/>
              </a:pPr>
              <a:t>24</a:t>
            </a:fld>
            <a:endParaRPr lang="en-US" dirty="0"/>
          </a:p>
        </p:txBody>
      </p:sp>
      <p:pic>
        <p:nvPicPr>
          <p:cNvPr id="34" name="Picture 2"/>
          <p:cNvPicPr>
            <a:picLocks noChangeAspect="1" noChangeArrowheads="1"/>
          </p:cNvPicPr>
          <p:nvPr/>
        </p:nvPicPr>
        <p:blipFill>
          <a:blip r:embed="rId3" cstate="print"/>
          <a:srcRect/>
          <a:stretch>
            <a:fillRect/>
          </a:stretch>
        </p:blipFill>
        <p:spPr bwMode="auto">
          <a:xfrm>
            <a:off x="1" y="5800436"/>
            <a:ext cx="1323975" cy="1057565"/>
          </a:xfrm>
          <a:prstGeom prst="rect">
            <a:avLst/>
          </a:prstGeom>
          <a:noFill/>
          <a:ln w="9525">
            <a:solidFill>
              <a:schemeClr val="tx1"/>
            </a:solidFill>
            <a:miter lim="800000"/>
            <a:headEnd/>
            <a:tailEnd/>
          </a:ln>
          <a:effectLst/>
        </p:spPr>
      </p:pic>
      <p:grpSp>
        <p:nvGrpSpPr>
          <p:cNvPr id="8" name="Group 34"/>
          <p:cNvGrpSpPr>
            <a:grpSpLocks/>
          </p:cNvGrpSpPr>
          <p:nvPr/>
        </p:nvGrpSpPr>
        <p:grpSpPr bwMode="auto">
          <a:xfrm>
            <a:off x="5736210" y="4339263"/>
            <a:ext cx="1344036" cy="277343"/>
            <a:chOff x="3973" y="3201"/>
            <a:chExt cx="931" cy="198"/>
          </a:xfrm>
        </p:grpSpPr>
        <p:sp>
          <p:nvSpPr>
            <p:cNvPr id="30742" name="Text Box 35"/>
            <p:cNvSpPr txBox="1">
              <a:spLocks noChangeArrowheads="1"/>
            </p:cNvSpPr>
            <p:nvPr/>
          </p:nvSpPr>
          <p:spPr bwMode="auto">
            <a:xfrm>
              <a:off x="3997" y="3201"/>
              <a:ext cx="907" cy="198"/>
            </a:xfrm>
            <a:prstGeom prst="rect">
              <a:avLst/>
            </a:prstGeom>
            <a:solidFill>
              <a:srgbClr val="BAFEC7"/>
            </a:solidFill>
            <a:ln w="9525">
              <a:noFill/>
              <a:miter lim="800000"/>
              <a:headEnd/>
              <a:tailEnd/>
            </a:ln>
          </p:spPr>
          <p:txBody>
            <a:bodyPr lIns="82058" tIns="0" rIns="0" bIns="0">
              <a:spAutoFit/>
            </a:bodyPr>
            <a:lstStyle/>
            <a:p>
              <a:r>
                <a:rPr lang="en-US" b="1" dirty="0">
                  <a:solidFill>
                    <a:srgbClr val="FF0000"/>
                  </a:solidFill>
                  <a:latin typeface="Arial Narrow" pitchFamily="34" charset="0"/>
                </a:rPr>
                <a:t>Nuclear </a:t>
              </a:r>
              <a:r>
                <a:rPr lang="en-US" b="1" dirty="0" smtClean="0">
                  <a:solidFill>
                    <a:srgbClr val="FF0000"/>
                  </a:solidFill>
                  <a:latin typeface="Arial Narrow" pitchFamily="34" charset="0"/>
                </a:rPr>
                <a:t>9%</a:t>
              </a:r>
              <a:endParaRPr lang="en-US" b="1" dirty="0">
                <a:solidFill>
                  <a:srgbClr val="FF0000"/>
                </a:solidFill>
                <a:latin typeface="Arial Narrow" pitchFamily="34" charset="0"/>
              </a:endParaRPr>
            </a:p>
          </p:txBody>
        </p:sp>
        <p:sp>
          <p:nvSpPr>
            <p:cNvPr id="30743" name="Line 36"/>
            <p:cNvSpPr>
              <a:spLocks noChangeShapeType="1"/>
            </p:cNvSpPr>
            <p:nvPr/>
          </p:nvSpPr>
          <p:spPr bwMode="auto">
            <a:xfrm flipH="1">
              <a:off x="3973" y="3226"/>
              <a:ext cx="0" cy="144"/>
            </a:xfrm>
            <a:prstGeom prst="line">
              <a:avLst/>
            </a:prstGeom>
            <a:noFill/>
            <a:ln w="28575">
              <a:solidFill>
                <a:srgbClr val="FF0000"/>
              </a:solidFill>
              <a:round/>
              <a:headEnd type="none" w="lg" len="lg"/>
              <a:tailEnd type="none" w="lg" len="lg"/>
            </a:ln>
          </p:spPr>
          <p:txBody>
            <a:bodyPr/>
            <a:lstStyle/>
            <a:p>
              <a:endParaRPr lang="en-US"/>
            </a:p>
          </p:txBody>
        </p:sp>
      </p:grpSp>
      <p:sp>
        <p:nvSpPr>
          <p:cNvPr id="31" name="Footer Placeholder 7"/>
          <p:cNvSpPr>
            <a:spLocks noGrp="1"/>
          </p:cNvSpPr>
          <p:nvPr>
            <p:ph type="ftr" sz="quarter" idx="10"/>
          </p:nvPr>
        </p:nvSpPr>
        <p:spPr>
          <a:xfrm>
            <a:off x="3124200" y="6353970"/>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defRPr/>
            </a:pPr>
            <a:endParaRPr lang="en-US" dirty="0"/>
          </a:p>
        </p:txBody>
      </p:sp>
      <p:sp>
        <p:nvSpPr>
          <p:cNvPr id="39941" name="Rectangle 7"/>
          <p:cNvSpPr>
            <a:spLocks noChangeArrowheads="1"/>
          </p:cNvSpPr>
          <p:nvPr/>
        </p:nvSpPr>
        <p:spPr bwMode="auto">
          <a:xfrm>
            <a:off x="304800" y="5867400"/>
            <a:ext cx="8686800" cy="400110"/>
          </a:xfrm>
          <a:prstGeom prst="rect">
            <a:avLst/>
          </a:prstGeom>
          <a:noFill/>
          <a:ln w="9525">
            <a:noFill/>
            <a:miter lim="800000"/>
            <a:headEnd/>
            <a:tailEnd/>
          </a:ln>
        </p:spPr>
        <p:txBody>
          <a:bodyPr lIns="91429" tIns="45714" rIns="91429" bIns="45714">
            <a:spAutoFit/>
          </a:bodyPr>
          <a:lstStyle/>
          <a:p>
            <a:r>
              <a:rPr lang="en-US" sz="1000" b="1" i="1" dirty="0" smtClean="0">
                <a:solidFill>
                  <a:srgbClr val="146737"/>
                </a:solidFill>
              </a:rPr>
              <a:t>Source: Lawrence Livermore National Laboratory and the Department of Energy, Energy Information Administration, 2009 (based on data from DOE/EIA-0384(2008), June 2009).</a:t>
            </a:r>
            <a:endParaRPr lang="en-US" sz="1000" b="1" dirty="0">
              <a:solidFill>
                <a:srgbClr val="146737"/>
              </a:solidFill>
            </a:endParaRPr>
          </a:p>
        </p:txBody>
      </p:sp>
      <p:pic>
        <p:nvPicPr>
          <p:cNvPr id="2" name="Picture 1"/>
          <p:cNvPicPr>
            <a:picLocks noChangeAspect="1" noChangeArrowheads="1"/>
          </p:cNvPicPr>
          <p:nvPr/>
        </p:nvPicPr>
        <p:blipFill>
          <a:blip r:embed="rId3" cstate="print"/>
          <a:srcRect/>
          <a:stretch>
            <a:fillRect/>
          </a:stretch>
        </p:blipFill>
        <p:spPr bwMode="auto">
          <a:xfrm>
            <a:off x="42532" y="816367"/>
            <a:ext cx="9067800" cy="5008941"/>
          </a:xfrm>
          <a:prstGeom prst="rect">
            <a:avLst/>
          </a:prstGeom>
          <a:noFill/>
          <a:ln w="9525">
            <a:noFill/>
            <a:miter lim="800000"/>
            <a:headEnd/>
            <a:tailEnd/>
          </a:ln>
        </p:spPr>
      </p:pic>
      <p:sp>
        <p:nvSpPr>
          <p:cNvPr id="7" name="Title 2"/>
          <p:cNvSpPr txBox="1">
            <a:spLocks/>
          </p:cNvSpPr>
          <p:nvPr/>
        </p:nvSpPr>
        <p:spPr bwMode="auto">
          <a:xfrm>
            <a:off x="0" y="-154471"/>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algn="ctr" defTabSz="914293" eaLnBrk="0" hangingPunct="0">
              <a:lnSpc>
                <a:spcPct val="80000"/>
              </a:lnSpc>
              <a:defRPr/>
            </a:pPr>
            <a:r>
              <a:rPr lang="en-US" sz="2400" dirty="0" smtClean="0">
                <a:solidFill>
                  <a:srgbClr val="106636"/>
                </a:solidFill>
                <a:latin typeface="Arial" pitchFamily="34" charset="0"/>
                <a:ea typeface="+mj-ea"/>
                <a:cs typeface="Arial" pitchFamily="34" charset="0"/>
              </a:rPr>
              <a:t>U.S. Energy Production and Usage in 2008</a:t>
            </a:r>
            <a:br>
              <a:rPr lang="en-US" sz="2400" dirty="0" smtClean="0">
                <a:solidFill>
                  <a:srgbClr val="106636"/>
                </a:solidFill>
                <a:latin typeface="Arial" pitchFamily="34" charset="0"/>
                <a:ea typeface="+mj-ea"/>
                <a:cs typeface="Arial" pitchFamily="34" charset="0"/>
              </a:rPr>
            </a:br>
            <a:r>
              <a:rPr lang="en-US" i="1" dirty="0" smtClean="0">
                <a:latin typeface="Arial" pitchFamily="34" charset="0"/>
                <a:ea typeface="+mj-ea"/>
                <a:cs typeface="Arial" pitchFamily="34" charset="0"/>
              </a:rPr>
              <a:t>Units in Quadrillion BTUs (Quads)</a:t>
            </a:r>
          </a:p>
        </p:txBody>
      </p:sp>
      <p:sp>
        <p:nvSpPr>
          <p:cNvPr id="10" name="Slide Number Placeholder 9"/>
          <p:cNvSpPr>
            <a:spLocks noGrp="1"/>
          </p:cNvSpPr>
          <p:nvPr>
            <p:ph type="sldNum" sz="quarter" idx="11"/>
          </p:nvPr>
        </p:nvSpPr>
        <p:spPr/>
        <p:txBody>
          <a:bodyPr/>
          <a:lstStyle/>
          <a:p>
            <a:pPr>
              <a:defRPr/>
            </a:pPr>
            <a:fld id="{6EEA275D-5A49-48A8-817D-44C3EA0A3A2F}" type="slidenum">
              <a:rPr lang="en-US" smtClean="0"/>
              <a:pPr>
                <a:defRPr/>
              </a:pPr>
              <a:t>25</a:t>
            </a:fld>
            <a:endParaRPr lang="en-US" dirty="0"/>
          </a:p>
        </p:txBody>
      </p:sp>
      <p:sp>
        <p:nvSpPr>
          <p:cNvPr id="12" name="Rectangle 11"/>
          <p:cNvSpPr/>
          <p:nvPr/>
        </p:nvSpPr>
        <p:spPr>
          <a:xfrm>
            <a:off x="0" y="768096"/>
            <a:ext cx="9144000" cy="5467604"/>
          </a:xfrm>
          <a:prstGeom prst="rect">
            <a:avLst/>
          </a:prstGeom>
          <a:solidFill>
            <a:srgbClr val="FFFFFF">
              <a:alpha val="7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2594" y="1941628"/>
            <a:ext cx="8281988" cy="2808449"/>
          </a:xfrm>
          <a:prstGeom prst="rect">
            <a:avLst/>
          </a:prstGeom>
          <a:solidFill>
            <a:srgbClr val="C82222"/>
          </a:solidFill>
          <a:ln w="28575">
            <a:solidFill>
              <a:schemeClr val="tx1"/>
            </a:solidFill>
          </a:ln>
        </p:spPr>
        <p:style>
          <a:lnRef idx="0">
            <a:schemeClr val="accent1"/>
          </a:lnRef>
          <a:fillRef idx="3">
            <a:schemeClr val="accent1"/>
          </a:fillRef>
          <a:effectRef idx="3">
            <a:schemeClr val="accent1"/>
          </a:effectRef>
          <a:fontRef idx="minor">
            <a:schemeClr val="lt1"/>
          </a:fontRef>
        </p:style>
        <p:txBody>
          <a:bodyPr wrap="square" lIns="91429" tIns="45714" rIns="91429" bIns="45714" rtlCol="0">
            <a:spAutoFit/>
          </a:bodyPr>
          <a:lstStyle/>
          <a:p>
            <a:pPr algn="ctr">
              <a:spcAft>
                <a:spcPts val="1200"/>
              </a:spcAft>
            </a:pPr>
            <a:r>
              <a:rPr lang="en-US" sz="2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Today compared to 1950:</a:t>
            </a:r>
          </a:p>
          <a:p>
            <a:pPr marL="228573" indent="-228573">
              <a:spcAft>
                <a:spcPts val="300"/>
              </a:spcAft>
              <a:buFont typeface="Wingdings" pitchFamily="2" charset="2"/>
              <a:buChar char="§"/>
            </a:pPr>
            <a:r>
              <a:rPr lang="en-US" sz="2200" dirty="0" smtClean="0">
                <a:solidFill>
                  <a:schemeClr val="bg1"/>
                </a:solidFill>
                <a:latin typeface="Arial" pitchFamily="34" charset="0"/>
                <a:cs typeface="Arial" pitchFamily="34" charset="0"/>
              </a:rPr>
              <a:t>U.S. population ~2x that in 1950</a:t>
            </a:r>
          </a:p>
          <a:p>
            <a:pPr marL="228573" indent="-228573">
              <a:spcAft>
                <a:spcPts val="300"/>
              </a:spcAft>
              <a:buFont typeface="Wingdings" pitchFamily="2" charset="2"/>
              <a:buChar char="§"/>
            </a:pPr>
            <a:r>
              <a:rPr lang="en-US" sz="2200" dirty="0" smtClean="0">
                <a:solidFill>
                  <a:schemeClr val="bg1"/>
                </a:solidFill>
                <a:latin typeface="Arial" pitchFamily="34" charset="0"/>
                <a:cs typeface="Arial" pitchFamily="34" charset="0"/>
              </a:rPr>
              <a:t>Total primary energy ~3x that in 1950</a:t>
            </a:r>
          </a:p>
          <a:p>
            <a:pPr marL="228573" indent="-228573">
              <a:spcAft>
                <a:spcPts val="300"/>
              </a:spcAft>
              <a:buFont typeface="Wingdings" pitchFamily="2" charset="2"/>
              <a:buChar char="§"/>
            </a:pPr>
            <a:r>
              <a:rPr lang="en-US" sz="2200" dirty="0" smtClean="0">
                <a:solidFill>
                  <a:schemeClr val="bg1"/>
                </a:solidFill>
                <a:latin typeface="Arial" pitchFamily="34" charset="0"/>
                <a:cs typeface="Arial" pitchFamily="34" charset="0"/>
              </a:rPr>
              <a:t>Primary energy (petroleum) for transportation ~4x that in 1950</a:t>
            </a:r>
          </a:p>
          <a:p>
            <a:pPr marL="228573" indent="-228573">
              <a:spcAft>
                <a:spcPts val="300"/>
              </a:spcAft>
              <a:buFont typeface="Wingdings" pitchFamily="2" charset="2"/>
              <a:buChar char="§"/>
            </a:pPr>
            <a:r>
              <a:rPr lang="en-US" sz="2200" dirty="0" smtClean="0">
                <a:solidFill>
                  <a:schemeClr val="bg1"/>
                </a:solidFill>
                <a:latin typeface="Arial" pitchFamily="34" charset="0"/>
                <a:cs typeface="Arial" pitchFamily="34" charset="0"/>
              </a:rPr>
              <a:t>Primary energy used for electricity generation ~10x that in 1950</a:t>
            </a:r>
          </a:p>
          <a:p>
            <a:pPr marL="228573" indent="-228573">
              <a:spcAft>
                <a:spcPts val="300"/>
              </a:spcAft>
              <a:buFont typeface="Wingdings" pitchFamily="2" charset="2"/>
              <a:buChar char="§"/>
            </a:pPr>
            <a:r>
              <a:rPr lang="en-US" sz="2200" dirty="0" smtClean="0">
                <a:solidFill>
                  <a:schemeClr val="bg1"/>
                </a:solidFill>
                <a:latin typeface="Arial" pitchFamily="34" charset="0"/>
                <a:cs typeface="Arial" pitchFamily="34" charset="0"/>
              </a:rPr>
              <a:t>Little or no imported petroleum in 1950</a:t>
            </a:r>
          </a:p>
          <a:p>
            <a:pPr marL="228573" indent="-228573">
              <a:spcAft>
                <a:spcPts val="300"/>
              </a:spcAft>
              <a:buFont typeface="Wingdings" pitchFamily="2" charset="2"/>
              <a:buChar char="§"/>
            </a:pPr>
            <a:r>
              <a:rPr lang="en-US" sz="2200" dirty="0" smtClean="0">
                <a:solidFill>
                  <a:schemeClr val="bg1"/>
                </a:solidFill>
                <a:latin typeface="Arial" pitchFamily="34" charset="0"/>
                <a:cs typeface="Arial" pitchFamily="34" charset="0"/>
              </a:rPr>
              <a:t>“Used” and “Wasted” energy were about equal in 1950</a:t>
            </a:r>
          </a:p>
        </p:txBody>
      </p:sp>
      <p:sp>
        <p:nvSpPr>
          <p:cNvPr id="9" name="Footer Placeholder 7"/>
          <p:cNvSpPr>
            <a:spLocks noGrp="1"/>
          </p:cNvSpPr>
          <p:nvPr>
            <p:ph type="ftr" sz="quarter" idx="10"/>
          </p:nvPr>
        </p:nvSpPr>
        <p:spPr>
          <a:xfrm>
            <a:off x="3124200" y="6353970"/>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79"/>
          <p:cNvSpPr txBox="1">
            <a:spLocks noChangeArrowheads="1"/>
          </p:cNvSpPr>
          <p:nvPr/>
        </p:nvSpPr>
        <p:spPr bwMode="auto">
          <a:xfrm>
            <a:off x="0" y="49213"/>
            <a:ext cx="9144000" cy="889000"/>
          </a:xfrm>
          <a:prstGeom prst="rect">
            <a:avLst/>
          </a:prstGeom>
          <a:noFill/>
          <a:ln w="9525" algn="ctr">
            <a:noFill/>
            <a:miter lim="800000"/>
            <a:headEnd/>
            <a:tailEnd/>
          </a:ln>
        </p:spPr>
        <p:txBody>
          <a:bodyPr lIns="93503" tIns="46752" rIns="93503" bIns="46752"/>
          <a:lstStyle/>
          <a:p>
            <a:pPr algn="ctr" defTabSz="820738">
              <a:lnSpc>
                <a:spcPct val="80000"/>
              </a:lnSpc>
              <a:defRPr/>
            </a:pPr>
            <a:r>
              <a:rPr lang="en-US" sz="2200" b="1" i="1" dirty="0">
                <a:solidFill>
                  <a:srgbClr val="FF0000"/>
                </a:solidFill>
                <a:latin typeface="Arial Narrow" pitchFamily="34" charset="0"/>
              </a:rPr>
              <a:t> </a:t>
            </a:r>
            <a:r>
              <a:rPr lang="en-US" sz="2400" dirty="0" smtClean="0">
                <a:solidFill>
                  <a:srgbClr val="106636"/>
                </a:solidFill>
                <a:ea typeface="+mj-ea"/>
                <a:cs typeface="Arial" charset="0"/>
              </a:rPr>
              <a:t>Overall Efficiency of an Incandescent Bulb </a:t>
            </a:r>
            <a:r>
              <a:rPr lang="en-US" sz="2400" dirty="0" smtClean="0">
                <a:solidFill>
                  <a:srgbClr val="106636"/>
                </a:solidFill>
                <a:ea typeface="+mj-ea"/>
                <a:cs typeface="Arial" charset="0"/>
                <a:sym typeface="Symbol" pitchFamily="18" charset="2"/>
              </a:rPr>
              <a:t> 2%</a:t>
            </a:r>
            <a:endParaRPr lang="en-US" sz="2400" dirty="0">
              <a:solidFill>
                <a:srgbClr val="106636"/>
              </a:solidFill>
              <a:ea typeface="+mj-ea"/>
              <a:cs typeface="Arial" charset="0"/>
            </a:endParaRPr>
          </a:p>
          <a:p>
            <a:pPr algn="ctr" defTabSz="820738">
              <a:lnSpc>
                <a:spcPct val="80000"/>
              </a:lnSpc>
              <a:defRPr/>
            </a:pPr>
            <a:r>
              <a:rPr lang="en-US" i="1" dirty="0" smtClean="0">
                <a:latin typeface="Arial Narrow" pitchFamily="34" charset="0"/>
              </a:rPr>
              <a:t>Lighting accounts for 22% of all electricity usage in the U.S.</a:t>
            </a:r>
            <a:endParaRPr lang="en-US" sz="2400" i="1" dirty="0">
              <a:solidFill>
                <a:srgbClr val="FF0000"/>
              </a:solidFill>
              <a:latin typeface="Arial Narrow" pitchFamily="34" charset="0"/>
            </a:endParaRPr>
          </a:p>
        </p:txBody>
      </p:sp>
      <p:pic>
        <p:nvPicPr>
          <p:cNvPr id="5" name="Picture 2" descr="Energy_loss lighter"/>
          <p:cNvPicPr preferRelativeResize="0">
            <a:picLocks noChangeAspect="1" noChangeArrowheads="1"/>
          </p:cNvPicPr>
          <p:nvPr/>
        </p:nvPicPr>
        <p:blipFill>
          <a:blip r:embed="rId2" cstate="print"/>
          <a:srcRect/>
          <a:stretch>
            <a:fillRect/>
          </a:stretch>
        </p:blipFill>
        <p:spPr bwMode="auto">
          <a:xfrm>
            <a:off x="2587626" y="768818"/>
            <a:ext cx="6253306" cy="5235949"/>
          </a:xfrm>
          <a:prstGeom prst="rect">
            <a:avLst/>
          </a:prstGeom>
          <a:noFill/>
        </p:spPr>
      </p:pic>
      <p:sp>
        <p:nvSpPr>
          <p:cNvPr id="6" name="Text Box 3"/>
          <p:cNvSpPr txBox="1">
            <a:spLocks noChangeArrowheads="1"/>
          </p:cNvSpPr>
          <p:nvPr/>
        </p:nvSpPr>
        <p:spPr bwMode="auto">
          <a:xfrm>
            <a:off x="0" y="3408534"/>
            <a:ext cx="4219864" cy="1922403"/>
          </a:xfrm>
          <a:prstGeom prst="rect">
            <a:avLst/>
          </a:prstGeom>
          <a:solidFill>
            <a:schemeClr val="bg1"/>
          </a:solidFill>
          <a:ln w="9525" algn="ctr">
            <a:noFill/>
            <a:miter lim="800000"/>
            <a:headEnd/>
            <a:tailEnd/>
          </a:ln>
          <a:effectLst/>
        </p:spPr>
        <p:txBody>
          <a:bodyPr wrap="square" lIns="82058" tIns="0" rIns="82058" bIns="410291">
            <a:spAutoFit/>
          </a:bodyPr>
          <a:lstStyle/>
          <a:p>
            <a:pPr algn="l" defTabSz="914608">
              <a:lnSpc>
                <a:spcPct val="100000"/>
              </a:lnSpc>
              <a:spcBef>
                <a:spcPct val="0"/>
              </a:spcBef>
            </a:pPr>
            <a:r>
              <a:rPr lang="en-US" sz="1400" b="1" dirty="0"/>
              <a:t>Example of energy lost during conversion and transmission.  Imagine that the coal needed to illuminate an incandescent light bulb contains 100 units of energy when it enters the power plant.  Only two units of energy eventually light the bulb.  The remaining 98 units are lost along the way, primarily as heat.</a:t>
            </a:r>
            <a:endParaRPr lang="en-US" sz="1100" b="1" dirty="0"/>
          </a:p>
        </p:txBody>
      </p:sp>
      <p:pic>
        <p:nvPicPr>
          <p:cNvPr id="7" name="Picture 4" descr="NAS_Energy_cover"/>
          <p:cNvPicPr>
            <a:picLocks noChangeAspect="1" noChangeArrowheads="1"/>
          </p:cNvPicPr>
          <p:nvPr/>
        </p:nvPicPr>
        <p:blipFill>
          <a:blip r:embed="rId3" cstate="print"/>
          <a:srcRect/>
          <a:stretch>
            <a:fillRect/>
          </a:stretch>
        </p:blipFill>
        <p:spPr bwMode="auto">
          <a:xfrm>
            <a:off x="0" y="5741614"/>
            <a:ext cx="1150216" cy="1116386"/>
          </a:xfrm>
          <a:prstGeom prst="rect">
            <a:avLst/>
          </a:prstGeom>
          <a:noFill/>
        </p:spPr>
      </p:pic>
      <p:sp>
        <p:nvSpPr>
          <p:cNvPr id="8" name="Rectangle 14"/>
          <p:cNvSpPr>
            <a:spLocks noChangeArrowheads="1"/>
          </p:cNvSpPr>
          <p:nvPr/>
        </p:nvSpPr>
        <p:spPr bwMode="auto">
          <a:xfrm>
            <a:off x="2651126" y="2876923"/>
            <a:ext cx="878897" cy="296956"/>
          </a:xfrm>
          <a:prstGeom prst="rect">
            <a:avLst/>
          </a:prstGeom>
          <a:solidFill>
            <a:schemeClr val="bg1"/>
          </a:solidFill>
          <a:ln w="19050" algn="ctr">
            <a:noFill/>
            <a:miter lim="800000"/>
            <a:headEnd/>
            <a:tailEnd/>
          </a:ln>
          <a:effectLst/>
        </p:spPr>
        <p:txBody>
          <a:bodyPr wrap="none" lIns="82058" tIns="41029" rIns="82058" bIns="41029" anchor="ctr"/>
          <a:lstStyle/>
          <a:p>
            <a:endParaRPr lang="en-US"/>
          </a:p>
        </p:txBody>
      </p:sp>
      <p:sp>
        <p:nvSpPr>
          <p:cNvPr id="9" name="Text Box 15"/>
          <p:cNvSpPr txBox="1">
            <a:spLocks noChangeArrowheads="1"/>
          </p:cNvSpPr>
          <p:nvPr/>
        </p:nvSpPr>
        <p:spPr bwMode="auto">
          <a:xfrm>
            <a:off x="3415868" y="5643376"/>
            <a:ext cx="1904999" cy="470647"/>
          </a:xfrm>
          <a:prstGeom prst="rect">
            <a:avLst/>
          </a:prstGeom>
          <a:solidFill>
            <a:schemeClr val="bg1"/>
          </a:solidFill>
          <a:ln w="19050" algn="ctr">
            <a:noFill/>
            <a:miter lim="800000"/>
            <a:headEnd/>
            <a:tailEnd/>
          </a:ln>
          <a:effectLst/>
        </p:spPr>
        <p:txBody>
          <a:bodyPr wrap="square" lIns="82058" tIns="41029" rIns="82058" bIns="41029">
            <a:spAutoFit/>
          </a:bodyPr>
          <a:lstStyle/>
          <a:p>
            <a:pPr algn="ctr" defTabSz="914608">
              <a:lnSpc>
                <a:spcPct val="90000"/>
              </a:lnSpc>
              <a:spcBef>
                <a:spcPct val="0"/>
              </a:spcBef>
            </a:pPr>
            <a:r>
              <a:rPr lang="en-US" sz="1400" b="1" dirty="0">
                <a:solidFill>
                  <a:schemeClr val="tx1"/>
                </a:solidFill>
              </a:rPr>
              <a:t>2 units of energy </a:t>
            </a:r>
            <a:r>
              <a:rPr lang="en-US" sz="1400" b="1" dirty="0" smtClean="0">
                <a:solidFill>
                  <a:schemeClr val="tx1"/>
                </a:solidFill>
              </a:rPr>
              <a:t/>
            </a:r>
            <a:br>
              <a:rPr lang="en-US" sz="1400" b="1" dirty="0" smtClean="0">
                <a:solidFill>
                  <a:schemeClr val="tx1"/>
                </a:solidFill>
              </a:rPr>
            </a:br>
            <a:r>
              <a:rPr lang="en-US" sz="1400" b="1" dirty="0" smtClean="0">
                <a:solidFill>
                  <a:schemeClr val="tx1"/>
                </a:solidFill>
              </a:rPr>
              <a:t>in </a:t>
            </a:r>
            <a:r>
              <a:rPr lang="en-US" sz="1400" b="1" dirty="0">
                <a:solidFill>
                  <a:schemeClr val="tx1"/>
                </a:solidFill>
              </a:rPr>
              <a:t>light output</a:t>
            </a:r>
          </a:p>
        </p:txBody>
      </p:sp>
      <p:sp>
        <p:nvSpPr>
          <p:cNvPr id="10" name="Oval 17"/>
          <p:cNvSpPr>
            <a:spLocks noChangeArrowheads="1"/>
          </p:cNvSpPr>
          <p:nvPr/>
        </p:nvSpPr>
        <p:spPr bwMode="auto">
          <a:xfrm>
            <a:off x="3314700" y="5592950"/>
            <a:ext cx="2107334" cy="571500"/>
          </a:xfrm>
          <a:prstGeom prst="ellipse">
            <a:avLst/>
          </a:prstGeom>
          <a:noFill/>
          <a:ln w="28575" algn="ctr">
            <a:solidFill>
              <a:srgbClr val="FF0000"/>
            </a:solidFill>
            <a:round/>
            <a:headEnd/>
            <a:tailEnd/>
          </a:ln>
          <a:effectLst/>
        </p:spPr>
        <p:txBody>
          <a:bodyPr wrap="none" lIns="82058" tIns="41029" rIns="82058" bIns="41029" anchor="ctr"/>
          <a:lstStyle/>
          <a:p>
            <a:endParaRPr lang="en-US"/>
          </a:p>
        </p:txBody>
      </p:sp>
      <p:sp>
        <p:nvSpPr>
          <p:cNvPr id="11" name="AutoShape 18"/>
          <p:cNvSpPr>
            <a:spLocks noChangeArrowheads="1"/>
          </p:cNvSpPr>
          <p:nvPr/>
        </p:nvSpPr>
        <p:spPr bwMode="auto">
          <a:xfrm rot="19244919">
            <a:off x="2255463" y="2467645"/>
            <a:ext cx="519545" cy="294154"/>
          </a:xfrm>
          <a:prstGeom prst="rightArrow">
            <a:avLst>
              <a:gd name="adj1" fmla="val 50000"/>
              <a:gd name="adj2" fmla="val 42857"/>
            </a:avLst>
          </a:prstGeom>
          <a:solidFill>
            <a:srgbClr val="FF0000"/>
          </a:solidFill>
          <a:ln w="19050" algn="ctr">
            <a:solidFill>
              <a:srgbClr val="FF0000"/>
            </a:solidFill>
            <a:miter lim="800000"/>
            <a:headEnd/>
            <a:tailEnd/>
          </a:ln>
          <a:effectLst/>
        </p:spPr>
        <p:txBody>
          <a:bodyPr wrap="none" lIns="82058" tIns="41029" rIns="82058" bIns="41029" anchor="ctr"/>
          <a:lstStyle/>
          <a:p>
            <a:endParaRPr lang="en-US"/>
          </a:p>
        </p:txBody>
      </p:sp>
      <p:sp>
        <p:nvSpPr>
          <p:cNvPr id="12" name="Oval 16"/>
          <p:cNvSpPr>
            <a:spLocks noChangeArrowheads="1"/>
          </p:cNvSpPr>
          <p:nvPr/>
        </p:nvSpPr>
        <p:spPr bwMode="auto">
          <a:xfrm>
            <a:off x="157478" y="2443121"/>
            <a:ext cx="2140239" cy="579904"/>
          </a:xfrm>
          <a:prstGeom prst="ellipse">
            <a:avLst/>
          </a:prstGeom>
          <a:solidFill>
            <a:schemeClr val="bg1"/>
          </a:solidFill>
          <a:ln w="28575" algn="ctr">
            <a:solidFill>
              <a:srgbClr val="FF0000"/>
            </a:solidFill>
            <a:round/>
            <a:headEnd/>
            <a:tailEnd/>
          </a:ln>
          <a:effectLst/>
        </p:spPr>
        <p:txBody>
          <a:bodyPr wrap="none" lIns="82058" tIns="41029" rIns="82058" bIns="41029" anchor="ctr"/>
          <a:lstStyle/>
          <a:p>
            <a:endParaRPr lang="en-US"/>
          </a:p>
        </p:txBody>
      </p:sp>
      <p:sp>
        <p:nvSpPr>
          <p:cNvPr id="13" name="Text Box 13"/>
          <p:cNvSpPr txBox="1">
            <a:spLocks noChangeArrowheads="1"/>
          </p:cNvSpPr>
          <p:nvPr/>
        </p:nvSpPr>
        <p:spPr bwMode="auto">
          <a:xfrm>
            <a:off x="350954" y="2510107"/>
            <a:ext cx="1778001" cy="470647"/>
          </a:xfrm>
          <a:prstGeom prst="rect">
            <a:avLst/>
          </a:prstGeom>
          <a:noFill/>
          <a:ln w="19050" algn="ctr">
            <a:noFill/>
            <a:miter lim="800000"/>
            <a:headEnd/>
            <a:tailEnd/>
          </a:ln>
          <a:effectLst/>
        </p:spPr>
        <p:txBody>
          <a:bodyPr wrap="square" lIns="82058" tIns="41029" rIns="82058" bIns="41029">
            <a:spAutoFit/>
          </a:bodyPr>
          <a:lstStyle/>
          <a:p>
            <a:pPr defTabSz="914608">
              <a:lnSpc>
                <a:spcPct val="90000"/>
              </a:lnSpc>
              <a:spcBef>
                <a:spcPct val="0"/>
              </a:spcBef>
            </a:pPr>
            <a:r>
              <a:rPr lang="en-US" sz="1400" b="1" dirty="0">
                <a:solidFill>
                  <a:schemeClr val="tx1"/>
                </a:solidFill>
              </a:rPr>
              <a:t>Energy content of coal:  100 units</a:t>
            </a:r>
          </a:p>
        </p:txBody>
      </p:sp>
      <p:sp>
        <p:nvSpPr>
          <p:cNvPr id="15" name="Slide Number Placeholder 14"/>
          <p:cNvSpPr>
            <a:spLocks noGrp="1"/>
          </p:cNvSpPr>
          <p:nvPr>
            <p:ph type="sldNum" sz="quarter" idx="11"/>
          </p:nvPr>
        </p:nvSpPr>
        <p:spPr/>
        <p:txBody>
          <a:bodyPr/>
          <a:lstStyle/>
          <a:p>
            <a:pPr>
              <a:defRPr/>
            </a:pPr>
            <a:fld id="{6EEA275D-5A49-48A8-817D-44C3EA0A3A2F}" type="slidenum">
              <a:rPr lang="en-US" smtClean="0"/>
              <a:pPr>
                <a:defRPr/>
              </a:pPr>
              <a:t>26</a:t>
            </a:fld>
            <a:endParaRPr lang="en-US" dirty="0"/>
          </a:p>
        </p:txBody>
      </p:sp>
      <p:sp>
        <p:nvSpPr>
          <p:cNvPr id="17" name="Rectangle 16"/>
          <p:cNvSpPr/>
          <p:nvPr/>
        </p:nvSpPr>
        <p:spPr>
          <a:xfrm>
            <a:off x="0" y="3368832"/>
            <a:ext cx="4353059" cy="1815882"/>
          </a:xfrm>
          <a:prstGeom prst="rect">
            <a:avLst/>
          </a:prstGeom>
          <a:solidFill>
            <a:srgbClr val="F5FF93"/>
          </a:solidFill>
          <a:ln w="19050">
            <a:solidFill>
              <a:schemeClr val="tx1"/>
            </a:solidFill>
          </a:ln>
        </p:spPr>
        <p:txBody>
          <a:bodyPr wrap="square">
            <a:spAutoFit/>
          </a:bodyPr>
          <a:lstStyle/>
          <a:p>
            <a:r>
              <a:rPr lang="en-US" sz="1400" dirty="0" smtClean="0">
                <a:latin typeface="Arial" pitchFamily="34" charset="0"/>
                <a:cs typeface="Arial" pitchFamily="34" charset="0"/>
              </a:rPr>
              <a:t>The Energy Independence and Security Act of 2007 requires light bulbs be 30% more energy efficient (similar to current halogen lamps) than current incandescent bulbs by 2012 to 2014.  The efficiency standards start with 100-watt bulbs in January 2012 and end with 40-watt bulbs in January 2014. By 2020, all general-purpose bulbs must produce at least 45 lumens per watt (similar to current CFLs). </a:t>
            </a:r>
            <a:endParaRPr lang="en-US" sz="1400" dirty="0">
              <a:latin typeface="Arial" pitchFamily="34" charset="0"/>
              <a:cs typeface="Arial" pitchFamily="34" charset="0"/>
            </a:endParaRPr>
          </a:p>
        </p:txBody>
      </p:sp>
      <p:sp>
        <p:nvSpPr>
          <p:cNvPr id="18" name="Footer Placeholder 2"/>
          <p:cNvSpPr>
            <a:spLocks noGrp="1"/>
          </p:cNvSpPr>
          <p:nvPr>
            <p:ph type="ftr" sz="quarter" idx="10"/>
          </p:nvPr>
        </p:nvSpPr>
        <p:spPr>
          <a:xfrm>
            <a:off x="3124200" y="6353969"/>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7" name="Text Box 3"/>
          <p:cNvSpPr txBox="1">
            <a:spLocks noChangeArrowheads="1"/>
          </p:cNvSpPr>
          <p:nvPr/>
        </p:nvSpPr>
        <p:spPr bwMode="auto">
          <a:xfrm>
            <a:off x="246785" y="2271993"/>
            <a:ext cx="8643215"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Energy needs in the 21st century</a:t>
            </a:r>
          </a:p>
        </p:txBody>
      </p:sp>
      <p:sp>
        <p:nvSpPr>
          <p:cNvPr id="461838" name="AutoShape 14"/>
          <p:cNvSpPr>
            <a:spLocks noChangeArrowheads="1"/>
          </p:cNvSpPr>
          <p:nvPr/>
        </p:nvSpPr>
        <p:spPr bwMode="auto">
          <a:xfrm>
            <a:off x="5325341" y="4416518"/>
            <a:ext cx="1662545" cy="235324"/>
          </a:xfrm>
          <a:prstGeom prst="rightArrow">
            <a:avLst>
              <a:gd name="adj1" fmla="val 50000"/>
              <a:gd name="adj2" fmla="val 171429"/>
            </a:avLst>
          </a:prstGeom>
          <a:solidFill>
            <a:srgbClr val="C0C0C0"/>
          </a:solidFill>
          <a:ln w="19050" algn="ctr">
            <a:solidFill>
              <a:schemeClr val="tx1"/>
            </a:solidFill>
            <a:miter lim="800000"/>
            <a:headEnd/>
            <a:tailEnd/>
          </a:ln>
          <a:effectLst/>
        </p:spPr>
        <p:txBody>
          <a:bodyPr wrap="none" lIns="82058" tIns="41029" rIns="82058" bIns="41029" anchor="ctr"/>
          <a:lstStyle/>
          <a:p>
            <a:endParaRPr lang="en-US"/>
          </a:p>
        </p:txBody>
      </p:sp>
      <p:sp>
        <p:nvSpPr>
          <p:cNvPr id="461840" name="Text Box 16"/>
          <p:cNvSpPr txBox="1">
            <a:spLocks noChangeArrowheads="1"/>
          </p:cNvSpPr>
          <p:nvPr/>
        </p:nvSpPr>
        <p:spPr bwMode="auto">
          <a:xfrm>
            <a:off x="7280853" y="4123419"/>
            <a:ext cx="473495" cy="821523"/>
          </a:xfrm>
          <a:prstGeom prst="rect">
            <a:avLst/>
          </a:prstGeom>
          <a:noFill/>
          <a:ln w="19050" algn="ctr">
            <a:noFill/>
            <a:miter lim="800000"/>
            <a:headEnd/>
            <a:tailEnd/>
          </a:ln>
          <a:effectLst/>
        </p:spPr>
        <p:txBody>
          <a:bodyPr wrap="none" lIns="82058" tIns="41029" rIns="82058" bIns="41029">
            <a:spAutoFit/>
          </a:bodyPr>
          <a:lstStyle/>
          <a:p>
            <a:pPr defTabSz="914608"/>
            <a:r>
              <a:rPr lang="en-US" sz="4800" b="1" dirty="0">
                <a:solidFill>
                  <a:schemeClr val="tx1"/>
                </a:solidFill>
                <a:latin typeface="Times" pitchFamily="18" charset="0"/>
              </a:rPr>
              <a:t>?</a:t>
            </a:r>
          </a:p>
        </p:txBody>
      </p:sp>
      <p:grpSp>
        <p:nvGrpSpPr>
          <p:cNvPr id="2" name="Group 17"/>
          <p:cNvGrpSpPr>
            <a:grpSpLocks/>
          </p:cNvGrpSpPr>
          <p:nvPr/>
        </p:nvGrpSpPr>
        <p:grpSpPr bwMode="auto">
          <a:xfrm>
            <a:off x="2547216" y="3342155"/>
            <a:ext cx="2463511" cy="2384051"/>
            <a:chOff x="2525" y="2755"/>
            <a:chExt cx="1286" cy="1282"/>
          </a:xfrm>
        </p:grpSpPr>
        <p:grpSp>
          <p:nvGrpSpPr>
            <p:cNvPr id="3" name="Group 18"/>
            <p:cNvGrpSpPr>
              <a:grpSpLocks/>
            </p:cNvGrpSpPr>
            <p:nvPr/>
          </p:nvGrpSpPr>
          <p:grpSpPr bwMode="auto">
            <a:xfrm>
              <a:off x="2525" y="2755"/>
              <a:ext cx="1286" cy="1282"/>
              <a:chOff x="1979" y="2251"/>
              <a:chExt cx="2322" cy="2314"/>
            </a:xfrm>
          </p:grpSpPr>
          <p:sp>
            <p:nvSpPr>
              <p:cNvPr id="461843" name="Freeform 19"/>
              <p:cNvSpPr>
                <a:spLocks/>
              </p:cNvSpPr>
              <p:nvPr/>
            </p:nvSpPr>
            <p:spPr bwMode="auto">
              <a:xfrm rot="10800000">
                <a:off x="1979" y="2471"/>
                <a:ext cx="1161" cy="2094"/>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C0C0C0"/>
              </a:solidFill>
              <a:ln w="9525">
                <a:solidFill>
                  <a:srgbClr val="000000"/>
                </a:solidFill>
                <a:prstDash val="solid"/>
                <a:round/>
                <a:headEnd/>
                <a:tailEnd/>
              </a:ln>
            </p:spPr>
            <p:txBody>
              <a:bodyPr/>
              <a:lstStyle/>
              <a:p>
                <a:endParaRPr lang="en-US"/>
              </a:p>
            </p:txBody>
          </p:sp>
          <p:sp>
            <p:nvSpPr>
              <p:cNvPr id="461844" name="Freeform 20"/>
              <p:cNvSpPr>
                <a:spLocks/>
              </p:cNvSpPr>
              <p:nvPr/>
            </p:nvSpPr>
            <p:spPr bwMode="auto">
              <a:xfrm rot="10800000">
                <a:off x="2465" y="2251"/>
                <a:ext cx="1530" cy="1153"/>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C0C0C0"/>
              </a:solidFill>
              <a:ln w="9525">
                <a:solidFill>
                  <a:srgbClr val="000000"/>
                </a:solidFill>
                <a:prstDash val="solid"/>
                <a:round/>
                <a:headEnd/>
                <a:tailEnd/>
              </a:ln>
            </p:spPr>
            <p:txBody>
              <a:bodyPr/>
              <a:lstStyle/>
              <a:p>
                <a:endParaRPr lang="en-US"/>
              </a:p>
            </p:txBody>
          </p:sp>
          <p:sp>
            <p:nvSpPr>
              <p:cNvPr id="461845" name="Freeform 21"/>
              <p:cNvSpPr>
                <a:spLocks/>
              </p:cNvSpPr>
              <p:nvPr/>
            </p:nvSpPr>
            <p:spPr bwMode="auto">
              <a:xfrm rot="10800000">
                <a:off x="3132" y="2602"/>
                <a:ext cx="1129" cy="79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C0C0C0"/>
              </a:solidFill>
              <a:ln w="9525">
                <a:solidFill>
                  <a:srgbClr val="000000"/>
                </a:solidFill>
                <a:prstDash val="solid"/>
                <a:round/>
                <a:headEnd/>
                <a:tailEnd/>
              </a:ln>
            </p:spPr>
            <p:txBody>
              <a:bodyPr/>
              <a:lstStyle/>
              <a:p>
                <a:endParaRPr lang="en-US"/>
              </a:p>
            </p:txBody>
          </p:sp>
          <p:sp>
            <p:nvSpPr>
              <p:cNvPr id="461846" name="Freeform 22"/>
              <p:cNvSpPr>
                <a:spLocks/>
              </p:cNvSpPr>
              <p:nvPr/>
            </p:nvSpPr>
            <p:spPr bwMode="auto">
              <a:xfrm rot="10800000">
                <a:off x="3135" y="3404"/>
                <a:ext cx="1145" cy="1161"/>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C0C0C0"/>
              </a:solidFill>
              <a:ln w="9525">
                <a:solidFill>
                  <a:srgbClr val="000000"/>
                </a:solidFill>
                <a:prstDash val="solid"/>
                <a:round/>
                <a:headEnd/>
                <a:tailEnd/>
              </a:ln>
            </p:spPr>
            <p:txBody>
              <a:bodyPr/>
              <a:lstStyle/>
              <a:p>
                <a:endParaRPr lang="en-US"/>
              </a:p>
            </p:txBody>
          </p:sp>
          <p:sp>
            <p:nvSpPr>
              <p:cNvPr id="461847" name="Freeform 23"/>
              <p:cNvSpPr>
                <a:spLocks/>
              </p:cNvSpPr>
              <p:nvPr/>
            </p:nvSpPr>
            <p:spPr bwMode="auto">
              <a:xfrm rot="10800000">
                <a:off x="3132" y="3124"/>
                <a:ext cx="1169" cy="502"/>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C0C0C0"/>
              </a:solidFill>
              <a:ln w="9525">
                <a:solidFill>
                  <a:srgbClr val="000000"/>
                </a:solidFill>
                <a:prstDash val="solid"/>
                <a:round/>
                <a:headEnd/>
                <a:tailEnd/>
              </a:ln>
            </p:spPr>
            <p:txBody>
              <a:bodyPr/>
              <a:lstStyle/>
              <a:p>
                <a:endParaRPr lang="en-US"/>
              </a:p>
            </p:txBody>
          </p:sp>
        </p:grpSp>
        <p:sp>
          <p:nvSpPr>
            <p:cNvPr id="461848" name="Text Box 24"/>
            <p:cNvSpPr txBox="1">
              <a:spLocks noChangeArrowheads="1"/>
            </p:cNvSpPr>
            <p:nvPr/>
          </p:nvSpPr>
          <p:spPr bwMode="auto">
            <a:xfrm>
              <a:off x="2788" y="3295"/>
              <a:ext cx="776" cy="195"/>
            </a:xfrm>
            <a:prstGeom prst="rect">
              <a:avLst/>
            </a:prstGeom>
            <a:solidFill>
              <a:srgbClr val="C0C0C0"/>
            </a:solidFill>
            <a:ln w="19050" algn="ctr">
              <a:noFill/>
              <a:miter lim="800000"/>
              <a:headEnd/>
              <a:tailEnd/>
            </a:ln>
            <a:effectLst/>
          </p:spPr>
          <p:txBody>
            <a:bodyPr wrap="none">
              <a:spAutoFit/>
            </a:bodyPr>
            <a:lstStyle/>
            <a:p>
              <a:pPr defTabSz="914608"/>
              <a:r>
                <a:rPr lang="en-US" sz="2200" b="1" i="1" dirty="0">
                  <a:solidFill>
                    <a:schemeClr val="tx1"/>
                  </a:solidFill>
                  <a:effectLst>
                    <a:outerShdw blurRad="38100" dist="38100" dir="2700000" algn="tl">
                      <a:srgbClr val="FFFFFF"/>
                    </a:outerShdw>
                  </a:effectLst>
                </a:rPr>
                <a:t>~100 Quads</a:t>
              </a:r>
            </a:p>
          </p:txBody>
        </p:sp>
      </p:grpSp>
      <p:sp>
        <p:nvSpPr>
          <p:cNvPr id="461858" name="AutoShape 34"/>
          <p:cNvSpPr>
            <a:spLocks noChangeArrowheads="1"/>
          </p:cNvSpPr>
          <p:nvPr/>
        </p:nvSpPr>
        <p:spPr bwMode="auto">
          <a:xfrm>
            <a:off x="5325341" y="6043865"/>
            <a:ext cx="1662545" cy="235324"/>
          </a:xfrm>
          <a:prstGeom prst="rightArrow">
            <a:avLst>
              <a:gd name="adj1" fmla="val 50000"/>
              <a:gd name="adj2" fmla="val 171429"/>
            </a:avLst>
          </a:prstGeom>
          <a:solidFill>
            <a:srgbClr val="C0C0C0"/>
          </a:solidFill>
          <a:ln w="19050" algn="ctr">
            <a:solidFill>
              <a:schemeClr val="tx1"/>
            </a:solidFill>
            <a:miter lim="800000"/>
            <a:headEnd/>
            <a:tailEnd/>
          </a:ln>
          <a:effectLst/>
        </p:spPr>
        <p:txBody>
          <a:bodyPr wrap="none" lIns="82058" tIns="41029" rIns="82058" bIns="41029" anchor="ctr"/>
          <a:lstStyle/>
          <a:p>
            <a:endParaRPr lang="en-US"/>
          </a:p>
        </p:txBody>
      </p:sp>
      <p:sp>
        <p:nvSpPr>
          <p:cNvPr id="461859" name="Text Box 35"/>
          <p:cNvSpPr txBox="1">
            <a:spLocks noChangeArrowheads="1"/>
          </p:cNvSpPr>
          <p:nvPr/>
        </p:nvSpPr>
        <p:spPr bwMode="auto">
          <a:xfrm>
            <a:off x="7280853" y="5750766"/>
            <a:ext cx="473495" cy="821523"/>
          </a:xfrm>
          <a:prstGeom prst="rect">
            <a:avLst/>
          </a:prstGeom>
          <a:noFill/>
          <a:ln w="19050" algn="ctr">
            <a:noFill/>
            <a:miter lim="800000"/>
            <a:headEnd/>
            <a:tailEnd/>
          </a:ln>
          <a:effectLst/>
        </p:spPr>
        <p:txBody>
          <a:bodyPr wrap="none" lIns="82058" tIns="41029" rIns="82058" bIns="41029">
            <a:spAutoFit/>
          </a:bodyPr>
          <a:lstStyle/>
          <a:p>
            <a:pPr defTabSz="914608"/>
            <a:r>
              <a:rPr lang="en-US" sz="4800" b="1" dirty="0">
                <a:solidFill>
                  <a:schemeClr val="tx1"/>
                </a:solidFill>
                <a:latin typeface="Times" pitchFamily="18" charset="0"/>
              </a:rPr>
              <a:t>?</a:t>
            </a:r>
          </a:p>
        </p:txBody>
      </p:sp>
      <p:sp>
        <p:nvSpPr>
          <p:cNvPr id="461860" name="Text Box 36"/>
          <p:cNvSpPr txBox="1">
            <a:spLocks noChangeArrowheads="1"/>
          </p:cNvSpPr>
          <p:nvPr/>
        </p:nvSpPr>
        <p:spPr bwMode="auto">
          <a:xfrm>
            <a:off x="3050310" y="5966209"/>
            <a:ext cx="1462549" cy="390636"/>
          </a:xfrm>
          <a:prstGeom prst="rect">
            <a:avLst/>
          </a:prstGeom>
          <a:noFill/>
          <a:ln w="19050" algn="ctr">
            <a:noFill/>
            <a:miter lim="800000"/>
            <a:headEnd/>
            <a:tailEnd/>
          </a:ln>
          <a:effectLst/>
        </p:spPr>
        <p:txBody>
          <a:bodyPr wrap="none" lIns="82058" tIns="41029" rIns="82058" bIns="41029">
            <a:spAutoFit/>
          </a:bodyPr>
          <a:lstStyle/>
          <a:p>
            <a:pPr defTabSz="914608"/>
            <a:r>
              <a:rPr lang="en-US" sz="2000" b="1" i="1" dirty="0" smtClean="0">
                <a:solidFill>
                  <a:schemeClr val="tx1"/>
                </a:solidFill>
                <a:effectLst>
                  <a:outerShdw blurRad="38100" dist="38100" dir="2700000" algn="tl">
                    <a:srgbClr val="C0C0C0"/>
                  </a:outerShdw>
                </a:effectLst>
              </a:rPr>
              <a:t>484 </a:t>
            </a:r>
            <a:r>
              <a:rPr lang="en-US" sz="2000" b="1" i="1" dirty="0">
                <a:solidFill>
                  <a:schemeClr val="tx1"/>
                </a:solidFill>
                <a:effectLst>
                  <a:outerShdw blurRad="38100" dist="38100" dir="2700000" algn="tl">
                    <a:srgbClr val="C0C0C0"/>
                  </a:outerShdw>
                </a:effectLst>
              </a:rPr>
              <a:t>Quads</a:t>
            </a:r>
          </a:p>
        </p:txBody>
      </p:sp>
      <p:sp>
        <p:nvSpPr>
          <p:cNvPr id="461861" name="Text Box 37"/>
          <p:cNvSpPr txBox="1">
            <a:spLocks noChangeArrowheads="1"/>
          </p:cNvSpPr>
          <p:nvPr/>
        </p:nvSpPr>
        <p:spPr bwMode="auto">
          <a:xfrm>
            <a:off x="689264" y="4308085"/>
            <a:ext cx="763639" cy="452191"/>
          </a:xfrm>
          <a:prstGeom prst="rect">
            <a:avLst/>
          </a:prstGeom>
          <a:noFill/>
          <a:ln w="19050" algn="ctr">
            <a:noFill/>
            <a:miter lim="800000"/>
            <a:headEnd/>
            <a:tailEnd/>
          </a:ln>
          <a:effectLst/>
        </p:spPr>
        <p:txBody>
          <a:bodyPr wrap="none" lIns="82058" tIns="41029" rIns="82058" bIns="41029">
            <a:spAutoFit/>
          </a:bodyPr>
          <a:lstStyle/>
          <a:p>
            <a:pPr defTabSz="914608"/>
            <a:r>
              <a:rPr lang="en-US" sz="2400" b="1" i="1" dirty="0">
                <a:solidFill>
                  <a:schemeClr val="tx1"/>
                </a:solidFill>
                <a:effectLst>
                  <a:outerShdw blurRad="38100" dist="38100" dir="2700000" algn="tl">
                    <a:srgbClr val="C0C0C0"/>
                  </a:outerShdw>
                </a:effectLst>
              </a:rPr>
              <a:t>U.S.</a:t>
            </a:r>
          </a:p>
        </p:txBody>
      </p:sp>
      <p:sp>
        <p:nvSpPr>
          <p:cNvPr id="461862" name="Text Box 38"/>
          <p:cNvSpPr txBox="1">
            <a:spLocks noChangeArrowheads="1"/>
          </p:cNvSpPr>
          <p:nvPr/>
        </p:nvSpPr>
        <p:spPr bwMode="auto">
          <a:xfrm>
            <a:off x="661844" y="5935432"/>
            <a:ext cx="1030571" cy="452191"/>
          </a:xfrm>
          <a:prstGeom prst="rect">
            <a:avLst/>
          </a:prstGeom>
          <a:noFill/>
          <a:ln w="19050" algn="ctr">
            <a:noFill/>
            <a:miter lim="800000"/>
            <a:headEnd/>
            <a:tailEnd/>
          </a:ln>
          <a:effectLst/>
        </p:spPr>
        <p:txBody>
          <a:bodyPr wrap="none" lIns="82058" tIns="41029" rIns="82058" bIns="41029">
            <a:spAutoFit/>
          </a:bodyPr>
          <a:lstStyle/>
          <a:p>
            <a:pPr defTabSz="914608"/>
            <a:r>
              <a:rPr lang="en-US" sz="2400" b="1" i="1" dirty="0">
                <a:solidFill>
                  <a:schemeClr val="tx1"/>
                </a:solidFill>
                <a:effectLst>
                  <a:outerShdw blurRad="38100" dist="38100" dir="2700000" algn="tl">
                    <a:srgbClr val="C0C0C0"/>
                  </a:outerShdw>
                </a:effectLst>
              </a:rPr>
              <a:t>World</a:t>
            </a:r>
          </a:p>
        </p:txBody>
      </p:sp>
      <p:sp>
        <p:nvSpPr>
          <p:cNvPr id="23" name="Slide Number Placeholder 22"/>
          <p:cNvSpPr>
            <a:spLocks noGrp="1"/>
          </p:cNvSpPr>
          <p:nvPr>
            <p:ph type="sldNum" sz="quarter" idx="11"/>
          </p:nvPr>
        </p:nvSpPr>
        <p:spPr/>
        <p:txBody>
          <a:bodyPr/>
          <a:lstStyle/>
          <a:p>
            <a:pPr>
              <a:defRPr/>
            </a:pPr>
            <a:fld id="{6EEA275D-5A49-48A8-817D-44C3EA0A3A2F}" type="slidenum">
              <a:rPr lang="en-US" smtClean="0"/>
              <a:pPr>
                <a:defRPr/>
              </a:pPr>
              <a:t>27</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18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18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18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18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18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18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1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38" grpId="0" animBg="1"/>
      <p:bldP spid="461840" grpId="0"/>
      <p:bldP spid="461858" grpId="0" animBg="1"/>
      <p:bldP spid="461859" grpId="0"/>
      <p:bldP spid="461860" grpId="0"/>
      <p:bldP spid="461861" grpId="0"/>
      <p:bldP spid="46186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srcRect t="11489"/>
          <a:stretch>
            <a:fillRect/>
          </a:stretch>
        </p:blipFill>
        <p:spPr bwMode="auto">
          <a:xfrm>
            <a:off x="528509" y="2272145"/>
            <a:ext cx="4334436" cy="3225714"/>
          </a:xfrm>
          <a:prstGeom prst="rect">
            <a:avLst/>
          </a:prstGeom>
          <a:noFill/>
          <a:ln w="9525">
            <a:noFill/>
            <a:miter lim="800000"/>
            <a:headEnd/>
            <a:tailEnd/>
          </a:ln>
          <a:effectLst/>
        </p:spPr>
      </p:pic>
      <p:sp>
        <p:nvSpPr>
          <p:cNvPr id="3" name="Text Box 3"/>
          <p:cNvSpPr txBox="1">
            <a:spLocks noChangeArrowheads="1"/>
          </p:cNvSpPr>
          <p:nvPr/>
        </p:nvSpPr>
        <p:spPr bwMode="auto">
          <a:xfrm>
            <a:off x="443753" y="1399055"/>
            <a:ext cx="4128247" cy="359858"/>
          </a:xfrm>
          <a:prstGeom prst="rect">
            <a:avLst/>
          </a:prstGeom>
          <a:noFill/>
          <a:ln w="9525">
            <a:noFill/>
            <a:miter lim="800000"/>
            <a:headEnd/>
            <a:tailEnd/>
          </a:ln>
          <a:effectLst/>
        </p:spPr>
        <p:txBody>
          <a:bodyPr wrap="square" lIns="82058" tIns="41029" rIns="82058" bIns="41029">
            <a:spAutoFit/>
          </a:bodyPr>
          <a:lstStyle/>
          <a:p>
            <a:pPr defTabSz="914608"/>
            <a:r>
              <a:rPr lang="en-US" b="1" dirty="0">
                <a:solidFill>
                  <a:srgbClr val="333399"/>
                </a:solidFill>
              </a:rPr>
              <a:t>World </a:t>
            </a:r>
            <a:r>
              <a:rPr lang="en-US" b="1" dirty="0" smtClean="0">
                <a:solidFill>
                  <a:srgbClr val="333399"/>
                </a:solidFill>
              </a:rPr>
              <a:t>energy consumption </a:t>
            </a:r>
            <a:r>
              <a:rPr lang="en-US" b="1" dirty="0">
                <a:solidFill>
                  <a:srgbClr val="333399"/>
                </a:solidFill>
              </a:rPr>
              <a:t>(Quads)</a:t>
            </a:r>
          </a:p>
        </p:txBody>
      </p:sp>
      <p:sp>
        <p:nvSpPr>
          <p:cNvPr id="4" name="Text Box 5"/>
          <p:cNvSpPr txBox="1">
            <a:spLocks noChangeArrowheads="1"/>
          </p:cNvSpPr>
          <p:nvPr/>
        </p:nvSpPr>
        <p:spPr bwMode="auto">
          <a:xfrm>
            <a:off x="5856433" y="978328"/>
            <a:ext cx="2964295" cy="944634"/>
          </a:xfrm>
          <a:prstGeom prst="rect">
            <a:avLst/>
          </a:prstGeom>
          <a:solidFill>
            <a:srgbClr val="CCECFF"/>
          </a:solidFill>
          <a:ln w="19050" algn="ctr">
            <a:solidFill>
              <a:schemeClr val="tx1"/>
            </a:solidFill>
            <a:miter lim="800000"/>
            <a:headEnd/>
            <a:tailEnd/>
          </a:ln>
          <a:effectLst/>
        </p:spPr>
        <p:txBody>
          <a:bodyPr lIns="82058" tIns="41029" rIns="82058" bIns="41029">
            <a:spAutoFit/>
          </a:bodyPr>
          <a:lstStyle/>
          <a:p>
            <a:pPr defTabSz="914608"/>
            <a:r>
              <a:rPr lang="en-US" altLang="zh-CN" sz="1400" dirty="0">
                <a:latin typeface="Comic Sans MS" pitchFamily="66" charset="0"/>
                <a:ea typeface="SimSun" pitchFamily="2" charset="-122"/>
              </a:rPr>
              <a:t>Projections to </a:t>
            </a:r>
            <a:r>
              <a:rPr lang="en-US" altLang="zh-CN" sz="1400" dirty="0" smtClean="0">
                <a:latin typeface="Comic Sans MS" pitchFamily="66" charset="0"/>
                <a:ea typeface="SimSun" pitchFamily="2" charset="-122"/>
              </a:rPr>
              <a:t>2035 are </a:t>
            </a:r>
            <a:r>
              <a:rPr lang="en-US" altLang="zh-CN" sz="1400" dirty="0">
                <a:latin typeface="Comic Sans MS" pitchFamily="66" charset="0"/>
                <a:ea typeface="SimSun" pitchFamily="2" charset="-122"/>
              </a:rPr>
              <a:t>from the Energy Information Administration, International Energy Outlook, </a:t>
            </a:r>
            <a:r>
              <a:rPr lang="en-US" altLang="zh-CN" sz="1400" dirty="0" smtClean="0">
                <a:latin typeface="Comic Sans MS" pitchFamily="66" charset="0"/>
                <a:ea typeface="SimSun" pitchFamily="2" charset="-122"/>
              </a:rPr>
              <a:t>2010.</a:t>
            </a:r>
            <a:endParaRPr lang="en-US" altLang="zh-CN" sz="1400" dirty="0">
              <a:latin typeface="Comic Sans MS" pitchFamily="66" charset="0"/>
              <a:ea typeface="SimSun" pitchFamily="2" charset="-122"/>
            </a:endParaRPr>
          </a:p>
        </p:txBody>
      </p:sp>
      <p:grpSp>
        <p:nvGrpSpPr>
          <p:cNvPr id="2" name="Group 8"/>
          <p:cNvGrpSpPr>
            <a:grpSpLocks/>
          </p:cNvGrpSpPr>
          <p:nvPr/>
        </p:nvGrpSpPr>
        <p:grpSpPr bwMode="auto">
          <a:xfrm>
            <a:off x="4619625" y="809625"/>
            <a:ext cx="4201102" cy="5235954"/>
            <a:chOff x="3201" y="680"/>
            <a:chExt cx="2911" cy="3738"/>
          </a:xfrm>
        </p:grpSpPr>
        <p:sp>
          <p:nvSpPr>
            <p:cNvPr id="8" name="Line 9"/>
            <p:cNvSpPr>
              <a:spLocks noChangeShapeType="1"/>
            </p:cNvSpPr>
            <p:nvPr/>
          </p:nvSpPr>
          <p:spPr bwMode="auto">
            <a:xfrm>
              <a:off x="3421" y="3536"/>
              <a:ext cx="0" cy="39"/>
            </a:xfrm>
            <a:prstGeom prst="line">
              <a:avLst/>
            </a:prstGeom>
            <a:noFill/>
            <a:ln w="12700">
              <a:solidFill>
                <a:schemeClr val="tx1"/>
              </a:solidFill>
              <a:round/>
              <a:headEnd/>
              <a:tailEnd/>
            </a:ln>
            <a:effectLst/>
          </p:spPr>
          <p:txBody>
            <a:bodyPr/>
            <a:lstStyle/>
            <a:p>
              <a:endParaRPr lang="en-US"/>
            </a:p>
          </p:txBody>
        </p:sp>
        <p:sp>
          <p:nvSpPr>
            <p:cNvPr id="9" name="Line 10"/>
            <p:cNvSpPr>
              <a:spLocks noChangeShapeType="1"/>
            </p:cNvSpPr>
            <p:nvPr/>
          </p:nvSpPr>
          <p:spPr bwMode="auto">
            <a:xfrm>
              <a:off x="3625" y="3536"/>
              <a:ext cx="0" cy="39"/>
            </a:xfrm>
            <a:prstGeom prst="line">
              <a:avLst/>
            </a:prstGeom>
            <a:noFill/>
            <a:ln w="12700">
              <a:solidFill>
                <a:schemeClr val="tx1"/>
              </a:solidFill>
              <a:round/>
              <a:headEnd/>
              <a:tailEnd/>
            </a:ln>
            <a:effectLst/>
          </p:spPr>
          <p:txBody>
            <a:bodyPr/>
            <a:lstStyle/>
            <a:p>
              <a:endParaRPr lang="en-US"/>
            </a:p>
          </p:txBody>
        </p:sp>
        <p:grpSp>
          <p:nvGrpSpPr>
            <p:cNvPr id="5" name="Group 11"/>
            <p:cNvGrpSpPr>
              <a:grpSpLocks/>
            </p:cNvGrpSpPr>
            <p:nvPr/>
          </p:nvGrpSpPr>
          <p:grpSpPr bwMode="auto">
            <a:xfrm>
              <a:off x="3201" y="680"/>
              <a:ext cx="2911" cy="3738"/>
              <a:chOff x="3201" y="680"/>
              <a:chExt cx="2911" cy="3738"/>
            </a:xfrm>
          </p:grpSpPr>
          <p:grpSp>
            <p:nvGrpSpPr>
              <p:cNvPr id="6" name="Group 12"/>
              <p:cNvGrpSpPr>
                <a:grpSpLocks/>
              </p:cNvGrpSpPr>
              <p:nvPr/>
            </p:nvGrpSpPr>
            <p:grpSpPr bwMode="auto">
              <a:xfrm>
                <a:off x="3201" y="680"/>
                <a:ext cx="630" cy="3143"/>
                <a:chOff x="3201" y="764"/>
                <a:chExt cx="630" cy="3143"/>
              </a:xfrm>
            </p:grpSpPr>
            <p:sp>
              <p:nvSpPr>
                <p:cNvPr id="13" name="Rectangle 13"/>
                <p:cNvSpPr>
                  <a:spLocks noChangeArrowheads="1"/>
                </p:cNvSpPr>
                <p:nvPr/>
              </p:nvSpPr>
              <p:spPr bwMode="auto">
                <a:xfrm>
                  <a:off x="3344" y="1903"/>
                  <a:ext cx="155" cy="1716"/>
                </a:xfrm>
                <a:prstGeom prst="rect">
                  <a:avLst/>
                </a:prstGeom>
                <a:solidFill>
                  <a:srgbClr val="FF4747"/>
                </a:solidFill>
                <a:ln w="9525">
                  <a:solidFill>
                    <a:schemeClr val="tx1"/>
                  </a:solidFill>
                  <a:miter lim="800000"/>
                  <a:headEnd/>
                  <a:tailEnd/>
                </a:ln>
                <a:effectLst/>
              </p:spPr>
              <p:txBody>
                <a:bodyPr wrap="none" anchor="ctr"/>
                <a:lstStyle/>
                <a:p>
                  <a:pPr defTabSz="914608"/>
                  <a:endParaRPr lang="en-US" b="1" dirty="0">
                    <a:latin typeface="TimesNewRomanPSMT" charset="0"/>
                  </a:endParaRPr>
                </a:p>
              </p:txBody>
            </p:sp>
            <p:sp>
              <p:nvSpPr>
                <p:cNvPr id="14" name="Rectangle 14"/>
                <p:cNvSpPr>
                  <a:spLocks noChangeArrowheads="1"/>
                </p:cNvSpPr>
                <p:nvPr/>
              </p:nvSpPr>
              <p:spPr bwMode="auto">
                <a:xfrm>
                  <a:off x="3549" y="947"/>
                  <a:ext cx="155" cy="2672"/>
                </a:xfrm>
                <a:prstGeom prst="rect">
                  <a:avLst/>
                </a:prstGeom>
                <a:solidFill>
                  <a:srgbClr val="FF4747"/>
                </a:solidFill>
                <a:ln w="9525">
                  <a:solidFill>
                    <a:schemeClr val="tx1"/>
                  </a:solidFill>
                  <a:miter lim="800000"/>
                  <a:headEnd/>
                  <a:tailEnd/>
                </a:ln>
                <a:effectLst/>
              </p:spPr>
              <p:txBody>
                <a:bodyPr wrap="none" anchor="ctr"/>
                <a:lstStyle/>
                <a:p>
                  <a:pPr defTabSz="914608"/>
                  <a:endParaRPr lang="en-US" b="1" dirty="0">
                    <a:latin typeface="TimesNewRomanPSMT" charset="0"/>
                  </a:endParaRPr>
                </a:p>
              </p:txBody>
            </p:sp>
            <p:sp>
              <p:nvSpPr>
                <p:cNvPr id="15" name="Text Box 15"/>
                <p:cNvSpPr txBox="1">
                  <a:spLocks noChangeArrowheads="1"/>
                </p:cNvSpPr>
                <p:nvPr/>
              </p:nvSpPr>
              <p:spPr bwMode="auto">
                <a:xfrm>
                  <a:off x="3255" y="1734"/>
                  <a:ext cx="321" cy="209"/>
                </a:xfrm>
                <a:prstGeom prst="rect">
                  <a:avLst/>
                </a:prstGeom>
                <a:noFill/>
                <a:ln w="9525" algn="ctr">
                  <a:noFill/>
                  <a:miter lim="800000"/>
                  <a:headEnd/>
                  <a:tailEnd/>
                </a:ln>
                <a:effectLst/>
              </p:spPr>
              <p:txBody>
                <a:bodyPr wrap="none">
                  <a:spAutoFit/>
                </a:bodyPr>
                <a:lstStyle/>
                <a:p>
                  <a:pPr defTabSz="914608"/>
                  <a:r>
                    <a:rPr lang="en-US" sz="1300" dirty="0">
                      <a:latin typeface="TimesNewRomanPSMT" charset="0"/>
                    </a:rPr>
                    <a:t>826</a:t>
                  </a:r>
                </a:p>
              </p:txBody>
            </p:sp>
            <p:sp>
              <p:nvSpPr>
                <p:cNvPr id="16" name="Text Box 16"/>
                <p:cNvSpPr txBox="1">
                  <a:spLocks noChangeArrowheads="1"/>
                </p:cNvSpPr>
                <p:nvPr/>
              </p:nvSpPr>
              <p:spPr bwMode="auto">
                <a:xfrm>
                  <a:off x="3413" y="764"/>
                  <a:ext cx="418" cy="209"/>
                </a:xfrm>
                <a:prstGeom prst="rect">
                  <a:avLst/>
                </a:prstGeom>
                <a:noFill/>
                <a:ln w="9525" algn="ctr">
                  <a:noFill/>
                  <a:miter lim="800000"/>
                  <a:headEnd/>
                  <a:tailEnd/>
                </a:ln>
                <a:effectLst/>
              </p:spPr>
              <p:txBody>
                <a:bodyPr wrap="none">
                  <a:spAutoFit/>
                </a:bodyPr>
                <a:lstStyle/>
                <a:p>
                  <a:pPr defTabSz="914608"/>
                  <a:r>
                    <a:rPr lang="en-US" sz="1300" dirty="0">
                      <a:latin typeface="TimesNewRomanPSMT" charset="0"/>
                    </a:rPr>
                    <a:t>1,286</a:t>
                  </a:r>
                </a:p>
              </p:txBody>
            </p:sp>
            <p:sp>
              <p:nvSpPr>
                <p:cNvPr id="17" name="Text Box 17"/>
                <p:cNvSpPr txBox="1">
                  <a:spLocks noChangeArrowheads="1"/>
                </p:cNvSpPr>
                <p:nvPr/>
              </p:nvSpPr>
              <p:spPr bwMode="auto">
                <a:xfrm rot="18997085">
                  <a:off x="3201" y="3706"/>
                  <a:ext cx="363" cy="198"/>
                </a:xfrm>
                <a:prstGeom prst="rect">
                  <a:avLst/>
                </a:prstGeom>
                <a:noFill/>
                <a:ln w="9525">
                  <a:noFill/>
                  <a:miter lim="800000"/>
                  <a:headEnd/>
                  <a:tailEnd/>
                </a:ln>
                <a:effectLst/>
              </p:spPr>
              <p:txBody>
                <a:bodyPr wrap="none">
                  <a:spAutoFit/>
                </a:bodyPr>
                <a:lstStyle/>
                <a:p>
                  <a:pPr defTabSz="914608"/>
                  <a:r>
                    <a:rPr lang="en-US" sz="1200" dirty="0">
                      <a:latin typeface="TimesNewRomanPSMT" charset="0"/>
                    </a:rPr>
                    <a:t>2050</a:t>
                  </a:r>
                </a:p>
              </p:txBody>
            </p:sp>
            <p:sp>
              <p:nvSpPr>
                <p:cNvPr id="18" name="Text Box 18"/>
                <p:cNvSpPr txBox="1">
                  <a:spLocks noChangeArrowheads="1"/>
                </p:cNvSpPr>
                <p:nvPr/>
              </p:nvSpPr>
              <p:spPr bwMode="auto">
                <a:xfrm rot="18997085">
                  <a:off x="3417" y="3709"/>
                  <a:ext cx="363" cy="198"/>
                </a:xfrm>
                <a:prstGeom prst="rect">
                  <a:avLst/>
                </a:prstGeom>
                <a:noFill/>
                <a:ln w="9525">
                  <a:noFill/>
                  <a:miter lim="800000"/>
                  <a:headEnd/>
                  <a:tailEnd/>
                </a:ln>
                <a:effectLst/>
              </p:spPr>
              <p:txBody>
                <a:bodyPr wrap="none">
                  <a:spAutoFit/>
                </a:bodyPr>
                <a:lstStyle/>
                <a:p>
                  <a:pPr defTabSz="914608"/>
                  <a:r>
                    <a:rPr lang="en-US" sz="1200" dirty="0">
                      <a:latin typeface="TimesNewRomanPSMT" charset="0"/>
                    </a:rPr>
                    <a:t>2100</a:t>
                  </a:r>
                </a:p>
              </p:txBody>
            </p:sp>
          </p:grpSp>
          <p:sp>
            <p:nvSpPr>
              <p:cNvPr id="12" name="Text Box 19"/>
              <p:cNvSpPr txBox="1">
                <a:spLocks noChangeArrowheads="1"/>
              </p:cNvSpPr>
              <p:nvPr/>
            </p:nvSpPr>
            <p:spPr bwMode="auto">
              <a:xfrm>
                <a:off x="4058" y="1584"/>
                <a:ext cx="2054" cy="2834"/>
              </a:xfrm>
              <a:prstGeom prst="rect">
                <a:avLst/>
              </a:prstGeom>
              <a:solidFill>
                <a:srgbClr val="CCECFF"/>
              </a:solidFill>
              <a:ln w="19050" algn="ctr">
                <a:solidFill>
                  <a:schemeClr val="tx1"/>
                </a:solidFill>
                <a:miter lim="800000"/>
                <a:headEnd/>
                <a:tailEnd/>
              </a:ln>
              <a:effectLst/>
            </p:spPr>
            <p:txBody>
              <a:bodyPr wrap="square">
                <a:spAutoFit/>
              </a:bodyPr>
              <a:lstStyle/>
              <a:p>
                <a:pPr defTabSz="914608"/>
                <a:r>
                  <a:rPr lang="en-US" altLang="zh-CN" sz="1400" dirty="0">
                    <a:latin typeface="Comic Sans MS" pitchFamily="66" charset="0"/>
                    <a:ea typeface="SimSun" pitchFamily="2" charset="-122"/>
                  </a:rPr>
                  <a:t>Projections for 2050 and 2100 are based on a scenario from the  Intergovernmental Panel on Climate Change (IPCC), an organization jointly established in 1988 by the World Meteorological Organization and the United Nations Environment </a:t>
                </a:r>
                <a:r>
                  <a:rPr lang="en-US" altLang="zh-CN" sz="1400" dirty="0" err="1">
                    <a:latin typeface="Comic Sans MS" pitchFamily="66" charset="0"/>
                    <a:ea typeface="SimSun" pitchFamily="2" charset="-122"/>
                  </a:rPr>
                  <a:t>Programme</a:t>
                </a:r>
                <a:r>
                  <a:rPr lang="en-US" altLang="zh-CN" sz="1400" dirty="0">
                    <a:latin typeface="Comic Sans MS" pitchFamily="66" charset="0"/>
                    <a:ea typeface="SimSun" pitchFamily="2" charset="-122"/>
                  </a:rPr>
                  <a:t>.  The IPCC provides comprehensive assessments of information relevant to human-induced climate change.  The scenario chosen is based on “moderate” assumptions (Scenario B2) for population and economic growth and hence is neither overly conservative nor overly aggressive.  </a:t>
                </a:r>
              </a:p>
            </p:txBody>
          </p:sp>
        </p:grpSp>
      </p:grpSp>
      <p:pic>
        <p:nvPicPr>
          <p:cNvPr id="7" name="Picture 20"/>
          <p:cNvPicPr>
            <a:picLocks noChangeAspect="1" noChangeArrowheads="1"/>
          </p:cNvPicPr>
          <p:nvPr/>
        </p:nvPicPr>
        <p:blipFill>
          <a:blip r:embed="rId4" cstate="print"/>
          <a:srcRect/>
          <a:stretch>
            <a:fillRect/>
          </a:stretch>
        </p:blipFill>
        <p:spPr bwMode="auto">
          <a:xfrm>
            <a:off x="1191614" y="5347868"/>
            <a:ext cx="1195787" cy="1510132"/>
          </a:xfrm>
          <a:prstGeom prst="rect">
            <a:avLst/>
          </a:prstGeom>
          <a:noFill/>
          <a:ln w="9525">
            <a:solidFill>
              <a:schemeClr val="tx1"/>
            </a:solidFill>
            <a:miter lim="800000"/>
            <a:headEnd/>
            <a:tailEnd/>
          </a:ln>
          <a:effectLst/>
        </p:spPr>
      </p:pic>
      <p:sp>
        <p:nvSpPr>
          <p:cNvPr id="19" name="Rectangle 22"/>
          <p:cNvSpPr>
            <a:spLocks noChangeArrowheads="1"/>
          </p:cNvSpPr>
          <p:nvPr/>
        </p:nvSpPr>
        <p:spPr bwMode="auto">
          <a:xfrm>
            <a:off x="272762" y="182376"/>
            <a:ext cx="8601364" cy="766909"/>
          </a:xfrm>
          <a:prstGeom prst="rect">
            <a:avLst/>
          </a:prstGeom>
          <a:noFill/>
          <a:ln w="9525" algn="ctr">
            <a:noFill/>
            <a:miter lim="800000"/>
            <a:headEnd/>
            <a:tailEnd/>
          </a:ln>
          <a:effectLst/>
        </p:spPr>
        <p:txBody>
          <a:bodyPr lIns="93503" tIns="46752" rIns="93503" bIns="46752">
            <a:spAutoFit/>
          </a:bodyPr>
          <a:lstStyle/>
          <a:p>
            <a:pPr algn="ctr" defTabSz="914608">
              <a:lnSpc>
                <a:spcPct val="95000"/>
              </a:lnSpc>
            </a:pPr>
            <a:r>
              <a:rPr lang="en-US" sz="2400" dirty="0">
                <a:solidFill>
                  <a:srgbClr val="106636"/>
                </a:solidFill>
                <a:ea typeface="+mj-ea"/>
                <a:cs typeface="Arial" charset="0"/>
              </a:rPr>
              <a:t>World Energy Needs will Grow in the 21st Century</a:t>
            </a:r>
            <a:r>
              <a:rPr lang="en-US" sz="2200" b="1" i="1" dirty="0">
                <a:solidFill>
                  <a:srgbClr val="FF0000"/>
                </a:solidFill>
                <a:effectLst>
                  <a:outerShdw blurRad="38100" dist="38100" dir="2700000" algn="tl">
                    <a:srgbClr val="C0C0C0"/>
                  </a:outerShdw>
                </a:effectLst>
              </a:rPr>
              <a:t/>
            </a:r>
            <a:br>
              <a:rPr lang="en-US" sz="2200" b="1" i="1" dirty="0">
                <a:solidFill>
                  <a:srgbClr val="FF0000"/>
                </a:solidFill>
                <a:effectLst>
                  <a:outerShdw blurRad="38100" dist="38100" dir="2700000" algn="tl">
                    <a:srgbClr val="C0C0C0"/>
                  </a:outerShdw>
                </a:effectLst>
              </a:rPr>
            </a:br>
            <a:endParaRPr lang="en-US" sz="2200" b="1" i="1" dirty="0">
              <a:effectLst>
                <a:outerShdw blurRad="38100" dist="38100" dir="2700000" algn="tl">
                  <a:srgbClr val="C0C0C0"/>
                </a:outerShdw>
              </a:effectLst>
            </a:endParaRPr>
          </a:p>
        </p:txBody>
      </p:sp>
      <p:sp>
        <p:nvSpPr>
          <p:cNvPr id="22" name="Line 4"/>
          <p:cNvSpPr>
            <a:spLocks noChangeShapeType="1"/>
          </p:cNvSpPr>
          <p:nvPr/>
        </p:nvSpPr>
        <p:spPr bwMode="auto">
          <a:xfrm>
            <a:off x="803853" y="4807324"/>
            <a:ext cx="4534477" cy="0"/>
          </a:xfrm>
          <a:prstGeom prst="line">
            <a:avLst/>
          </a:prstGeom>
          <a:noFill/>
          <a:ln w="12700">
            <a:solidFill>
              <a:schemeClr val="accent2"/>
            </a:solidFill>
            <a:round/>
            <a:headEnd/>
            <a:tailEnd/>
          </a:ln>
          <a:effectLst/>
        </p:spPr>
        <p:txBody>
          <a:bodyPr lIns="82058" tIns="41029" rIns="82058" bIns="41029"/>
          <a:lstStyle/>
          <a:p>
            <a:endParaRPr lang="en-US"/>
          </a:p>
        </p:txBody>
      </p:sp>
      <p:pic>
        <p:nvPicPr>
          <p:cNvPr id="8197" name="Picture 5" descr="International Energy Outlook 2008 Report Cover.  Need help, contact the National Energy Information Center at 202-586-8800."/>
          <p:cNvPicPr>
            <a:picLocks noChangeAspect="1" noChangeArrowheads="1"/>
          </p:cNvPicPr>
          <p:nvPr/>
        </p:nvPicPr>
        <p:blipFill>
          <a:blip r:embed="rId5" cstate="print"/>
          <a:srcRect/>
          <a:stretch>
            <a:fillRect/>
          </a:stretch>
        </p:blipFill>
        <p:spPr bwMode="auto">
          <a:xfrm>
            <a:off x="0" y="5347268"/>
            <a:ext cx="1159398" cy="1510732"/>
          </a:xfrm>
          <a:prstGeom prst="rect">
            <a:avLst/>
          </a:prstGeom>
          <a:noFill/>
          <a:ln>
            <a:solidFill>
              <a:schemeClr val="tx1"/>
            </a:solidFill>
          </a:ln>
        </p:spPr>
      </p:pic>
      <p:sp>
        <p:nvSpPr>
          <p:cNvPr id="31" name="Slide Number Placeholder 30"/>
          <p:cNvSpPr>
            <a:spLocks noGrp="1"/>
          </p:cNvSpPr>
          <p:nvPr>
            <p:ph type="sldNum" sz="quarter" idx="11"/>
          </p:nvPr>
        </p:nvSpPr>
        <p:spPr/>
        <p:txBody>
          <a:bodyPr/>
          <a:lstStyle/>
          <a:p>
            <a:pPr>
              <a:defRPr/>
            </a:pPr>
            <a:fld id="{6EEA275D-5A49-48A8-817D-44C3EA0A3A2F}" type="slidenum">
              <a:rPr lang="en-US" smtClean="0"/>
              <a:pPr>
                <a:defRPr/>
              </a:pPr>
              <a:t>28</a:t>
            </a:fld>
            <a:endParaRPr lang="en-US" dirty="0"/>
          </a:p>
        </p:txBody>
      </p:sp>
      <p:sp>
        <p:nvSpPr>
          <p:cNvPr id="23" name="Footer Placeholder 2"/>
          <p:cNvSpPr>
            <a:spLocks noGrp="1"/>
          </p:cNvSpPr>
          <p:nvPr>
            <p:ph type="ftr" sz="quarter" idx="10"/>
          </p:nvPr>
        </p:nvSpPr>
        <p:spPr>
          <a:xfrm>
            <a:off x="3124200" y="6353969"/>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489" y="-162585"/>
            <a:ext cx="822902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342900" marR="0" lvl="0" indent="-342900" algn="ctr" defTabSz="820583" latinLnBrk="0">
              <a:lnSpc>
                <a:spcPct val="85000"/>
              </a:lnSpc>
              <a:buClrTx/>
              <a:buSzTx/>
              <a:tabLst/>
              <a:defRPr/>
            </a:pPr>
            <a:r>
              <a:rPr lang="en-US" sz="2400" dirty="0" smtClean="0">
                <a:solidFill>
                  <a:srgbClr val="106636"/>
                </a:solidFill>
                <a:ea typeface="+mj-ea"/>
                <a:cs typeface="Arial" charset="0"/>
              </a:rPr>
              <a:t>Non-OECD Countries Account for 86% of the </a:t>
            </a:r>
            <a:br>
              <a:rPr lang="en-US" sz="2400" dirty="0" smtClean="0">
                <a:solidFill>
                  <a:srgbClr val="106636"/>
                </a:solidFill>
                <a:ea typeface="+mj-ea"/>
                <a:cs typeface="Arial" charset="0"/>
              </a:rPr>
            </a:br>
            <a:r>
              <a:rPr lang="en-US" sz="2400" dirty="0" smtClean="0">
                <a:solidFill>
                  <a:srgbClr val="106636"/>
                </a:solidFill>
                <a:ea typeface="+mj-ea"/>
                <a:cs typeface="Arial" charset="0"/>
              </a:rPr>
              <a:t>Increase in Global Energy use</a:t>
            </a:r>
            <a:endParaRPr lang="en-US" sz="2400" dirty="0">
              <a:solidFill>
                <a:srgbClr val="106636"/>
              </a:solidFill>
              <a:ea typeface="+mj-ea"/>
              <a:cs typeface="Arial" charset="0"/>
            </a:endParaRPr>
          </a:p>
        </p:txBody>
      </p:sp>
      <p:pic>
        <p:nvPicPr>
          <p:cNvPr id="16385" name="Picture 1"/>
          <p:cNvPicPr>
            <a:picLocks noChangeAspect="1" noChangeArrowheads="1"/>
          </p:cNvPicPr>
          <p:nvPr/>
        </p:nvPicPr>
        <p:blipFill>
          <a:blip r:embed="rId3" cstate="print"/>
          <a:srcRect b="9226"/>
          <a:stretch>
            <a:fillRect/>
          </a:stretch>
        </p:blipFill>
        <p:spPr bwMode="auto">
          <a:xfrm>
            <a:off x="443753" y="1031745"/>
            <a:ext cx="8256494" cy="4844619"/>
          </a:xfrm>
          <a:prstGeom prst="rect">
            <a:avLst/>
          </a:prstGeom>
          <a:noFill/>
          <a:ln w="9525">
            <a:noFill/>
            <a:miter lim="800000"/>
            <a:headEnd/>
            <a:tailEnd/>
          </a:ln>
          <a:effectLst/>
        </p:spPr>
      </p:pic>
      <p:pic>
        <p:nvPicPr>
          <p:cNvPr id="6" name="Picture 5" descr="International Energy Outlook 2008 Report Cover.  Need help, contact the National Energy Information Center at 202-586-8800."/>
          <p:cNvPicPr>
            <a:picLocks noChangeAspect="1" noChangeArrowheads="1"/>
          </p:cNvPicPr>
          <p:nvPr/>
        </p:nvPicPr>
        <p:blipFill>
          <a:blip r:embed="rId4" cstate="print"/>
          <a:srcRect/>
          <a:stretch>
            <a:fillRect/>
          </a:stretch>
        </p:blipFill>
        <p:spPr bwMode="auto">
          <a:xfrm>
            <a:off x="0" y="5347268"/>
            <a:ext cx="1159398" cy="1510732"/>
          </a:xfrm>
          <a:prstGeom prst="rect">
            <a:avLst/>
          </a:prstGeom>
          <a:noFill/>
          <a:ln>
            <a:solidFill>
              <a:schemeClr val="tx1"/>
            </a:solidFill>
          </a:ln>
        </p:spPr>
      </p:pic>
      <p:sp>
        <p:nvSpPr>
          <p:cNvPr id="11" name="Slide Number Placeholder 10"/>
          <p:cNvSpPr>
            <a:spLocks noGrp="1"/>
          </p:cNvSpPr>
          <p:nvPr>
            <p:ph type="sldNum" sz="quarter" idx="11"/>
          </p:nvPr>
        </p:nvSpPr>
        <p:spPr/>
        <p:txBody>
          <a:bodyPr/>
          <a:lstStyle/>
          <a:p>
            <a:pPr>
              <a:defRPr/>
            </a:pPr>
            <a:fld id="{6EEA275D-5A49-48A8-817D-44C3EA0A3A2F}" type="slidenum">
              <a:rPr lang="en-US" smtClean="0"/>
              <a:pPr>
                <a:defRPr/>
              </a:pPr>
              <a:t>29</a:t>
            </a:fld>
            <a:endParaRPr lang="en-US" dirty="0"/>
          </a:p>
        </p:txBody>
      </p:sp>
      <p:sp>
        <p:nvSpPr>
          <p:cNvPr id="7" name="Footer Placeholder 2"/>
          <p:cNvSpPr>
            <a:spLocks noGrp="1"/>
          </p:cNvSpPr>
          <p:nvPr>
            <p:ph type="ftr" sz="quarter" idx="10"/>
          </p:nvPr>
        </p:nvSpPr>
        <p:spPr>
          <a:xfrm>
            <a:off x="3124200" y="6353969"/>
            <a:ext cx="5334000" cy="365125"/>
          </a:xfrm>
        </p:spPr>
        <p:txBody>
          <a:bodyPr/>
          <a:lstStyle/>
          <a:p>
            <a:pPr>
              <a:defRPr/>
            </a:pPr>
            <a:r>
              <a:rPr lang="en-US" dirty="0" smtClean="0"/>
              <a:t>Energy Facts 2011</a:t>
            </a:r>
            <a:endParaRPr lang="en-US" dirty="0"/>
          </a:p>
        </p:txBody>
      </p:sp>
      <p:pic>
        <p:nvPicPr>
          <p:cNvPr id="8" name="Picture 4" descr="http://upload.wikimedia.org/wikipedia/commons/2/26/OECD_Countries_Blue.png"/>
          <p:cNvPicPr>
            <a:picLocks noChangeAspect="1" noChangeArrowheads="1"/>
          </p:cNvPicPr>
          <p:nvPr/>
        </p:nvPicPr>
        <p:blipFill>
          <a:blip r:embed="rId5" cstate="print"/>
          <a:srcRect/>
          <a:stretch>
            <a:fillRect/>
          </a:stretch>
        </p:blipFill>
        <p:spPr bwMode="auto">
          <a:xfrm>
            <a:off x="2704683" y="4381500"/>
            <a:ext cx="4562892" cy="2333089"/>
          </a:xfrm>
          <a:prstGeom prst="rect">
            <a:avLst/>
          </a:prstGeom>
          <a:noFill/>
          <a:ln>
            <a:solidFill>
              <a:schemeClr val="tx2">
                <a:lumMod val="75000"/>
              </a:schemeClr>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2"/>
          <p:cNvSpPr>
            <a:spLocks noGrp="1"/>
          </p:cNvSpPr>
          <p:nvPr>
            <p:ph type="title"/>
          </p:nvPr>
        </p:nvSpPr>
        <p:spPr/>
        <p:txBody>
          <a:bodyPr/>
          <a:lstStyle/>
          <a:p>
            <a:pPr eaLnBrk="1" hangingPunct="1"/>
            <a:r>
              <a:rPr lang="en-US" dirty="0" smtClean="0">
                <a:latin typeface="Arial" charset="0"/>
                <a:cs typeface="Arial" charset="0"/>
              </a:rPr>
              <a:t>DOE Quick Facts</a:t>
            </a:r>
          </a:p>
        </p:txBody>
      </p:sp>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2011</a:t>
            </a:r>
          </a:p>
        </p:txBody>
      </p:sp>
      <p:sp>
        <p:nvSpPr>
          <p:cNvPr id="11"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3</a:t>
            </a:fld>
            <a:endParaRPr lang="en-US" dirty="0" smtClean="0">
              <a:latin typeface="Arial" charset="0"/>
              <a:cs typeface="Arial" charset="0"/>
            </a:endParaRPr>
          </a:p>
        </p:txBody>
      </p:sp>
      <p:sp>
        <p:nvSpPr>
          <p:cNvPr id="6" name="Rectangle 3"/>
          <p:cNvSpPr txBox="1">
            <a:spLocks/>
          </p:cNvSpPr>
          <p:nvPr/>
        </p:nvSpPr>
        <p:spPr bwMode="auto">
          <a:xfrm>
            <a:off x="457200" y="1068388"/>
            <a:ext cx="8229600" cy="5029200"/>
          </a:xfrm>
          <a:prstGeom prst="rect">
            <a:avLst/>
          </a:prstGeom>
          <a:noFill/>
          <a:ln w="9525">
            <a:noFill/>
            <a:miter lim="800000"/>
            <a:headEnd/>
            <a:tailEnd/>
          </a:ln>
        </p:spPr>
        <p:txBody>
          <a:bodyPr/>
          <a:lstStyle/>
          <a:p>
            <a:pPr marL="225425" indent="-225425">
              <a:spcBef>
                <a:spcPts val="0"/>
              </a:spcBef>
              <a:buFont typeface="Wingdings" pitchFamily="2" charset="2"/>
              <a:buChar char="§"/>
              <a:defRPr/>
            </a:pPr>
            <a:endParaRPr lang="en-US" sz="2400" dirty="0">
              <a:solidFill>
                <a:schemeClr val="accent3">
                  <a:lumMod val="50000"/>
                </a:schemeClr>
              </a:solidFill>
              <a:latin typeface="Arial" pitchFamily="34" charset="0"/>
              <a:cs typeface="Arial" pitchFamily="34" charset="0"/>
            </a:endParaRPr>
          </a:p>
        </p:txBody>
      </p:sp>
      <p:graphicFrame>
        <p:nvGraphicFramePr>
          <p:cNvPr id="1026" name="Object 12"/>
          <p:cNvGraphicFramePr>
            <a:graphicFrameLocks noChangeAspect="1"/>
          </p:cNvGraphicFramePr>
          <p:nvPr/>
        </p:nvGraphicFramePr>
        <p:xfrm>
          <a:off x="2017310" y="4405056"/>
          <a:ext cx="5058580" cy="2184872"/>
        </p:xfrm>
        <a:graphic>
          <a:graphicData uri="http://schemas.openxmlformats.org/presentationml/2006/ole">
            <p:oleObj spid="_x0000_s17410" name="Bitmap Image" r:id="rId3" imgW="5533333" imgH="2390476" progId="PBrush">
              <p:embed/>
            </p:oleObj>
          </a:graphicData>
        </a:graphic>
      </p:graphicFrame>
      <p:sp>
        <p:nvSpPr>
          <p:cNvPr id="9" name="Rectangle 8"/>
          <p:cNvSpPr/>
          <p:nvPr/>
        </p:nvSpPr>
        <p:spPr>
          <a:xfrm>
            <a:off x="2441575" y="6581775"/>
            <a:ext cx="4184650" cy="276225"/>
          </a:xfrm>
          <a:prstGeom prst="rect">
            <a:avLst/>
          </a:prstGeom>
        </p:spPr>
        <p:txBody>
          <a:bodyPr wrap="none">
            <a:spAutoFit/>
          </a:bodyPr>
          <a:lstStyle/>
          <a:p>
            <a:pPr marL="342900" indent="-342900" algn="ctr">
              <a:spcBef>
                <a:spcPct val="20000"/>
              </a:spcBef>
              <a:defRPr/>
            </a:pPr>
            <a:r>
              <a:rPr lang="en-US" sz="1200" b="1" dirty="0">
                <a:latin typeface="Arial" pitchFamily="34" charset="0"/>
                <a:cs typeface="Arial" pitchFamily="34" charset="0"/>
              </a:rPr>
              <a:t>DOE Headquarters, Forrestal Building, Washington DC</a:t>
            </a:r>
          </a:p>
        </p:txBody>
      </p:sp>
      <p:sp>
        <p:nvSpPr>
          <p:cNvPr id="10" name="Rectangle 3"/>
          <p:cNvSpPr txBox="1">
            <a:spLocks/>
          </p:cNvSpPr>
          <p:nvPr/>
        </p:nvSpPr>
        <p:spPr bwMode="auto">
          <a:xfrm>
            <a:off x="494270" y="944821"/>
            <a:ext cx="8155459" cy="3441828"/>
          </a:xfrm>
          <a:prstGeom prst="rect">
            <a:avLst/>
          </a:prstGeom>
          <a:noFill/>
          <a:ln w="9525">
            <a:noFill/>
            <a:miter lim="800000"/>
            <a:headEnd/>
            <a:tailEnd/>
          </a:ln>
        </p:spPr>
        <p:txBody>
          <a:bodyPr/>
          <a:lstStyle/>
          <a:p>
            <a:pPr>
              <a:spcBef>
                <a:spcPts val="0"/>
              </a:spcBef>
              <a:defRPr/>
            </a:pPr>
            <a:r>
              <a:rPr lang="en-US" sz="2000" dirty="0" smtClean="0"/>
              <a:t>Mission:  To ensure America’s security and prosperity by addressing its energy, environmental, and nuclear challenges through transformative science and technology solutions. </a:t>
            </a:r>
          </a:p>
          <a:p>
            <a:pPr>
              <a:spcBef>
                <a:spcPts val="0"/>
              </a:spcBef>
              <a:defRPr/>
            </a:pPr>
            <a:endParaRPr lang="en-US" sz="1100" dirty="0" smtClean="0"/>
          </a:p>
          <a:p>
            <a:pPr marL="1668463" indent="-284163">
              <a:spcBef>
                <a:spcPts val="0"/>
              </a:spcBef>
              <a:buFont typeface="Wingdings" pitchFamily="2" charset="2"/>
              <a:buChar char="§"/>
              <a:defRPr/>
            </a:pPr>
            <a:r>
              <a:rPr lang="en-US" dirty="0" smtClean="0">
                <a:latin typeface="Arial" pitchFamily="34" charset="0"/>
                <a:cs typeface="Arial" pitchFamily="34" charset="0"/>
              </a:rPr>
              <a:t>$</a:t>
            </a:r>
            <a:r>
              <a:rPr lang="en-US" dirty="0">
                <a:latin typeface="Arial" pitchFamily="34" charset="0"/>
                <a:cs typeface="Arial" pitchFamily="34" charset="0"/>
              </a:rPr>
              <a:t>26.4B FY 2010 budget request</a:t>
            </a:r>
          </a:p>
          <a:p>
            <a:pPr marL="1668463" indent="-284163">
              <a:spcBef>
                <a:spcPts val="0"/>
              </a:spcBef>
              <a:buFont typeface="Wingdings" pitchFamily="2" charset="2"/>
              <a:buChar char="§"/>
              <a:defRPr/>
            </a:pPr>
            <a:r>
              <a:rPr lang="en-US" dirty="0">
                <a:latin typeface="Arial" pitchFamily="34" charset="0"/>
                <a:cs typeface="Arial" pitchFamily="34" charset="0"/>
              </a:rPr>
              <a:t>$36.7B in </a:t>
            </a:r>
            <a:r>
              <a:rPr lang="en-US" dirty="0" smtClean="0">
                <a:latin typeface="Arial" pitchFamily="34" charset="0"/>
                <a:cs typeface="Arial" pitchFamily="34" charset="0"/>
              </a:rPr>
              <a:t>FY 2009 Recovery </a:t>
            </a:r>
            <a:r>
              <a:rPr lang="en-US" dirty="0">
                <a:latin typeface="Arial" pitchFamily="34" charset="0"/>
                <a:cs typeface="Arial" pitchFamily="34" charset="0"/>
              </a:rPr>
              <a:t>Act funds</a:t>
            </a:r>
          </a:p>
          <a:p>
            <a:pPr marL="1668463" indent="-284163">
              <a:spcBef>
                <a:spcPts val="0"/>
              </a:spcBef>
              <a:buFont typeface="Wingdings" pitchFamily="2" charset="2"/>
              <a:buChar char="§"/>
              <a:defRPr/>
            </a:pPr>
            <a:r>
              <a:rPr lang="en-US" dirty="0">
                <a:latin typeface="Arial" pitchFamily="34" charset="0"/>
                <a:cs typeface="Arial" pitchFamily="34" charset="0"/>
              </a:rPr>
              <a:t>14,000 Federal employees</a:t>
            </a:r>
          </a:p>
          <a:p>
            <a:pPr marL="1668463" indent="-284163">
              <a:spcBef>
                <a:spcPts val="0"/>
              </a:spcBef>
              <a:buFont typeface="Wingdings" pitchFamily="2" charset="2"/>
              <a:buChar char="§"/>
              <a:defRPr/>
            </a:pPr>
            <a:r>
              <a:rPr lang="en-US" dirty="0">
                <a:latin typeface="Arial" pitchFamily="34" charset="0"/>
                <a:cs typeface="Arial" pitchFamily="34" charset="0"/>
              </a:rPr>
              <a:t>93,000 contractor employees</a:t>
            </a:r>
          </a:p>
          <a:p>
            <a:pPr marL="1668463" indent="-284163">
              <a:spcBef>
                <a:spcPts val="0"/>
              </a:spcBef>
              <a:buFont typeface="Wingdings" pitchFamily="2" charset="2"/>
              <a:buChar char="§"/>
              <a:defRPr/>
            </a:pPr>
            <a:r>
              <a:rPr lang="en-US" dirty="0">
                <a:latin typeface="Arial" pitchFamily="34" charset="0"/>
                <a:cs typeface="Arial" pitchFamily="34" charset="0"/>
              </a:rPr>
              <a:t>17 National Laboratories</a:t>
            </a:r>
          </a:p>
          <a:p>
            <a:pPr marL="1668463" indent="-284163">
              <a:spcBef>
                <a:spcPts val="0"/>
              </a:spcBef>
              <a:buFont typeface="Wingdings" pitchFamily="2" charset="2"/>
              <a:buChar char="§"/>
              <a:defRPr/>
            </a:pPr>
            <a:r>
              <a:rPr lang="en-US" dirty="0">
                <a:latin typeface="Arial" pitchFamily="34" charset="0"/>
                <a:cs typeface="Arial" pitchFamily="34" charset="0"/>
              </a:rPr>
              <a:t>4 Power Marketing Administrations</a:t>
            </a:r>
          </a:p>
          <a:p>
            <a:pPr marL="1668463" indent="-284163">
              <a:spcBef>
                <a:spcPts val="0"/>
              </a:spcBef>
              <a:buFont typeface="Wingdings" pitchFamily="2" charset="2"/>
              <a:buChar char="§"/>
              <a:defRPr/>
            </a:pPr>
            <a:r>
              <a:rPr lang="en-US" dirty="0" smtClean="0">
                <a:latin typeface="Arial" pitchFamily="34" charset="0"/>
                <a:cs typeface="Arial" pitchFamily="34" charset="0"/>
              </a:rPr>
              <a:t>89 </a:t>
            </a:r>
            <a:r>
              <a:rPr lang="en-US" dirty="0">
                <a:latin typeface="Arial" pitchFamily="34" charset="0"/>
                <a:cs typeface="Arial" pitchFamily="34" charset="0"/>
              </a:rPr>
              <a:t>Nobel Laureates</a:t>
            </a:r>
            <a:endParaRPr lang="en-US" sz="20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2856057" y="3153056"/>
            <a:ext cx="3662798" cy="3241301"/>
            <a:chOff x="1979" y="2251"/>
            <a:chExt cx="2538" cy="2314"/>
          </a:xfrm>
        </p:grpSpPr>
        <p:sp>
          <p:nvSpPr>
            <p:cNvPr id="490503" name="Freeform 7"/>
            <p:cNvSpPr>
              <a:spLocks/>
            </p:cNvSpPr>
            <p:nvPr/>
          </p:nvSpPr>
          <p:spPr bwMode="auto">
            <a:xfrm rot="10800000">
              <a:off x="1979" y="2471"/>
              <a:ext cx="1161" cy="2094"/>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C0C0C0"/>
            </a:solidFill>
            <a:ln w="9525">
              <a:solidFill>
                <a:srgbClr val="000000"/>
              </a:solidFill>
              <a:prstDash val="solid"/>
              <a:round/>
              <a:headEnd/>
              <a:tailEnd/>
            </a:ln>
          </p:spPr>
          <p:txBody>
            <a:bodyPr/>
            <a:lstStyle/>
            <a:p>
              <a:endParaRPr lang="en-US"/>
            </a:p>
          </p:txBody>
        </p:sp>
        <p:sp>
          <p:nvSpPr>
            <p:cNvPr id="490504" name="Freeform 8"/>
            <p:cNvSpPr>
              <a:spLocks/>
            </p:cNvSpPr>
            <p:nvPr/>
          </p:nvSpPr>
          <p:spPr bwMode="auto">
            <a:xfrm rot="10800000">
              <a:off x="2465" y="2251"/>
              <a:ext cx="1530" cy="1153"/>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a:lstStyle/>
            <a:p>
              <a:endParaRPr lang="en-US"/>
            </a:p>
          </p:txBody>
        </p:sp>
        <p:sp>
          <p:nvSpPr>
            <p:cNvPr id="490505" name="Freeform 9"/>
            <p:cNvSpPr>
              <a:spLocks/>
            </p:cNvSpPr>
            <p:nvPr/>
          </p:nvSpPr>
          <p:spPr bwMode="auto">
            <a:xfrm rot="10800000">
              <a:off x="3132" y="2602"/>
              <a:ext cx="1129" cy="79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chemeClr val="bg1"/>
            </a:solidFill>
            <a:ln w="9525">
              <a:solidFill>
                <a:srgbClr val="000000"/>
              </a:solidFill>
              <a:prstDash val="solid"/>
              <a:round/>
              <a:headEnd/>
              <a:tailEnd/>
            </a:ln>
          </p:spPr>
          <p:txBody>
            <a:bodyPr/>
            <a:lstStyle/>
            <a:p>
              <a:endParaRPr lang="en-US"/>
            </a:p>
          </p:txBody>
        </p:sp>
        <p:sp>
          <p:nvSpPr>
            <p:cNvPr id="490506" name="Freeform 10"/>
            <p:cNvSpPr>
              <a:spLocks/>
            </p:cNvSpPr>
            <p:nvPr/>
          </p:nvSpPr>
          <p:spPr bwMode="auto">
            <a:xfrm rot="10800000">
              <a:off x="3135" y="3404"/>
              <a:ext cx="1145" cy="1161"/>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a:lstStyle/>
            <a:p>
              <a:endParaRPr lang="en-US"/>
            </a:p>
          </p:txBody>
        </p:sp>
        <p:sp>
          <p:nvSpPr>
            <p:cNvPr id="490507" name="Text Box 11"/>
            <p:cNvSpPr txBox="1">
              <a:spLocks noChangeArrowheads="1"/>
            </p:cNvSpPr>
            <p:nvPr/>
          </p:nvSpPr>
          <p:spPr bwMode="auto">
            <a:xfrm>
              <a:off x="2025" y="3324"/>
              <a:ext cx="978" cy="461"/>
            </a:xfrm>
            <a:prstGeom prst="rect">
              <a:avLst/>
            </a:prstGeom>
            <a:noFill/>
            <a:ln w="9525" algn="ctr">
              <a:noFill/>
              <a:miter lim="800000"/>
              <a:headEnd/>
              <a:tailEnd/>
            </a:ln>
            <a:effectLst/>
          </p:spPr>
          <p:txBody>
            <a:bodyPr>
              <a:spAutoFit/>
            </a:bodyPr>
            <a:lstStyle/>
            <a:p>
              <a:pPr algn="ctr" defTabSz="914608"/>
              <a:r>
                <a:rPr lang="en-US" b="1" dirty="0">
                  <a:solidFill>
                    <a:srgbClr val="FF0000"/>
                  </a:solidFill>
                </a:rPr>
                <a:t>Petroleum 37%</a:t>
              </a:r>
            </a:p>
          </p:txBody>
        </p:sp>
        <p:sp>
          <p:nvSpPr>
            <p:cNvPr id="490508" name="Text Box 12"/>
            <p:cNvSpPr txBox="1">
              <a:spLocks noChangeArrowheads="1"/>
            </p:cNvSpPr>
            <p:nvPr/>
          </p:nvSpPr>
          <p:spPr bwMode="auto">
            <a:xfrm>
              <a:off x="2701" y="2568"/>
              <a:ext cx="978" cy="264"/>
            </a:xfrm>
            <a:prstGeom prst="rect">
              <a:avLst/>
            </a:prstGeom>
            <a:noFill/>
            <a:ln w="9525" algn="ctr">
              <a:noFill/>
              <a:miter lim="800000"/>
              <a:headEnd/>
              <a:tailEnd/>
            </a:ln>
            <a:effectLst/>
          </p:spPr>
          <p:txBody>
            <a:bodyPr>
              <a:spAutoFit/>
            </a:bodyPr>
            <a:lstStyle/>
            <a:p>
              <a:pPr defTabSz="914608"/>
              <a:r>
                <a:rPr lang="en-US" b="1" dirty="0">
                  <a:solidFill>
                    <a:srgbClr val="FF0000"/>
                  </a:solidFill>
                </a:rPr>
                <a:t>Coal </a:t>
              </a:r>
              <a:r>
                <a:rPr lang="en-US" b="1" dirty="0" smtClean="0">
                  <a:solidFill>
                    <a:srgbClr val="FF0000"/>
                  </a:solidFill>
                </a:rPr>
                <a:t>21%</a:t>
              </a:r>
              <a:endParaRPr lang="en-US" b="1" dirty="0">
                <a:solidFill>
                  <a:srgbClr val="FF0000"/>
                </a:solidFill>
              </a:endParaRPr>
            </a:p>
          </p:txBody>
        </p:sp>
        <p:sp>
          <p:nvSpPr>
            <p:cNvPr id="490509" name="Text Box 13"/>
            <p:cNvSpPr txBox="1">
              <a:spLocks noChangeArrowheads="1"/>
            </p:cNvSpPr>
            <p:nvPr/>
          </p:nvSpPr>
          <p:spPr bwMode="auto">
            <a:xfrm>
              <a:off x="3193" y="3764"/>
              <a:ext cx="978" cy="461"/>
            </a:xfrm>
            <a:prstGeom prst="rect">
              <a:avLst/>
            </a:prstGeom>
            <a:noFill/>
            <a:ln w="9525" algn="ctr">
              <a:noFill/>
              <a:miter lim="800000"/>
              <a:headEnd/>
              <a:tailEnd/>
            </a:ln>
            <a:effectLst/>
          </p:spPr>
          <p:txBody>
            <a:bodyPr>
              <a:spAutoFit/>
            </a:bodyPr>
            <a:lstStyle/>
            <a:p>
              <a:pPr defTabSz="914608"/>
              <a:r>
                <a:rPr lang="en-US" b="1" dirty="0">
                  <a:solidFill>
                    <a:srgbClr val="FF0000"/>
                  </a:solidFill>
                </a:rPr>
                <a:t>Natural Gas </a:t>
              </a:r>
              <a:r>
                <a:rPr lang="en-US" b="1" dirty="0" smtClean="0">
                  <a:solidFill>
                    <a:srgbClr val="FF0000"/>
                  </a:solidFill>
                </a:rPr>
                <a:t>25%</a:t>
              </a:r>
              <a:endParaRPr lang="en-US" b="1" dirty="0">
                <a:solidFill>
                  <a:srgbClr val="FF0000"/>
                </a:solidFill>
              </a:endParaRPr>
            </a:p>
          </p:txBody>
        </p:sp>
        <p:sp>
          <p:nvSpPr>
            <p:cNvPr id="490510" name="Text Box 14"/>
            <p:cNvSpPr txBox="1">
              <a:spLocks noChangeArrowheads="1"/>
            </p:cNvSpPr>
            <p:nvPr/>
          </p:nvSpPr>
          <p:spPr bwMode="auto">
            <a:xfrm rot="20130486">
              <a:off x="3284" y="2935"/>
              <a:ext cx="1130" cy="242"/>
            </a:xfrm>
            <a:prstGeom prst="rect">
              <a:avLst/>
            </a:prstGeom>
            <a:noFill/>
            <a:ln w="9525" algn="ctr">
              <a:noFill/>
              <a:miter lim="800000"/>
              <a:headEnd/>
              <a:tailEnd/>
            </a:ln>
            <a:effectLst/>
          </p:spPr>
          <p:txBody>
            <a:bodyPr>
              <a:spAutoFit/>
            </a:bodyPr>
            <a:lstStyle/>
            <a:p>
              <a:pPr defTabSz="914608"/>
              <a:r>
                <a:rPr lang="en-US" sz="1600" b="1" dirty="0">
                  <a:solidFill>
                    <a:srgbClr val="B2B2B2"/>
                  </a:solidFill>
                </a:rPr>
                <a:t>Nuclear 9%</a:t>
              </a:r>
            </a:p>
          </p:txBody>
        </p:sp>
        <p:sp>
          <p:nvSpPr>
            <p:cNvPr id="490511" name="Freeform 15"/>
            <p:cNvSpPr>
              <a:spLocks/>
            </p:cNvSpPr>
            <p:nvPr/>
          </p:nvSpPr>
          <p:spPr bwMode="auto">
            <a:xfrm rot="10800000">
              <a:off x="3132" y="3124"/>
              <a:ext cx="1169" cy="502"/>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chemeClr val="bg1"/>
            </a:solidFill>
            <a:ln w="9525">
              <a:solidFill>
                <a:srgbClr val="000000"/>
              </a:solidFill>
              <a:prstDash val="solid"/>
              <a:round/>
              <a:headEnd/>
              <a:tailEnd/>
            </a:ln>
          </p:spPr>
          <p:txBody>
            <a:bodyPr/>
            <a:lstStyle/>
            <a:p>
              <a:endParaRPr lang="en-US"/>
            </a:p>
          </p:txBody>
        </p:sp>
        <p:sp>
          <p:nvSpPr>
            <p:cNvPr id="490512" name="Text Box 16"/>
            <p:cNvSpPr txBox="1">
              <a:spLocks noChangeArrowheads="1"/>
            </p:cNvSpPr>
            <p:nvPr/>
          </p:nvSpPr>
          <p:spPr bwMode="auto">
            <a:xfrm>
              <a:off x="3305" y="3298"/>
              <a:ext cx="1212" cy="220"/>
            </a:xfrm>
            <a:prstGeom prst="rect">
              <a:avLst/>
            </a:prstGeom>
            <a:noFill/>
            <a:ln w="9525" algn="ctr">
              <a:noFill/>
              <a:miter lim="800000"/>
              <a:headEnd/>
              <a:tailEnd/>
            </a:ln>
            <a:effectLst/>
          </p:spPr>
          <p:txBody>
            <a:bodyPr>
              <a:spAutoFit/>
            </a:bodyPr>
            <a:lstStyle/>
            <a:p>
              <a:pPr defTabSz="914608"/>
              <a:r>
                <a:rPr lang="en-US" sz="1400" b="1" dirty="0" err="1">
                  <a:solidFill>
                    <a:srgbClr val="B2B2B2"/>
                  </a:solidFill>
                </a:rPr>
                <a:t>Renewables</a:t>
              </a:r>
              <a:r>
                <a:rPr lang="en-US" sz="1400" b="1" dirty="0">
                  <a:solidFill>
                    <a:srgbClr val="B2B2B2"/>
                  </a:solidFill>
                </a:rPr>
                <a:t> </a:t>
              </a:r>
              <a:r>
                <a:rPr lang="en-US" sz="1400" b="1" dirty="0" smtClean="0">
                  <a:solidFill>
                    <a:srgbClr val="B2B2B2"/>
                  </a:solidFill>
                </a:rPr>
                <a:t>8%</a:t>
              </a:r>
              <a:endParaRPr lang="en-US" sz="1400" b="1" dirty="0">
                <a:solidFill>
                  <a:srgbClr val="B2B2B2"/>
                </a:solidFill>
              </a:endParaRPr>
            </a:p>
          </p:txBody>
        </p:sp>
      </p:grpSp>
      <p:sp>
        <p:nvSpPr>
          <p:cNvPr id="490513" name="Text Box 17"/>
          <p:cNvSpPr txBox="1">
            <a:spLocks noChangeArrowheads="1"/>
          </p:cNvSpPr>
          <p:nvPr/>
        </p:nvSpPr>
        <p:spPr bwMode="auto">
          <a:xfrm>
            <a:off x="457489" y="1700493"/>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tabLst>
                <a:tab pos="1696726" algn="l"/>
              </a:tabLst>
            </a:pPr>
            <a:r>
              <a:rPr lang="en-US" sz="3600" b="1" dirty="0">
                <a:solidFill>
                  <a:srgbClr val="FF0000"/>
                </a:solidFill>
                <a:effectLst>
                  <a:outerShdw blurRad="38100" dist="38100" dir="2700000" algn="tl">
                    <a:srgbClr val="C0C0C0"/>
                  </a:outerShdw>
                </a:effectLst>
                <a:latin typeface="Arial" pitchFamily="34" charset="0"/>
              </a:rPr>
              <a:t>Fossil </a:t>
            </a:r>
            <a:r>
              <a:rPr lang="en-US" sz="3600" b="1" dirty="0" smtClean="0">
                <a:solidFill>
                  <a:srgbClr val="FF0000"/>
                </a:solidFill>
                <a:effectLst>
                  <a:outerShdw blurRad="38100" dist="38100" dir="2700000" algn="tl">
                    <a:srgbClr val="C0C0C0"/>
                  </a:outerShdw>
                </a:effectLst>
                <a:latin typeface="Arial" pitchFamily="34" charset="0"/>
              </a:rPr>
              <a:t>fuels</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19" name="Slide Number Placeholder 18"/>
          <p:cNvSpPr>
            <a:spLocks noGrp="1"/>
          </p:cNvSpPr>
          <p:nvPr>
            <p:ph type="sldNum" sz="quarter" idx="11"/>
          </p:nvPr>
        </p:nvSpPr>
        <p:spPr/>
        <p:txBody>
          <a:bodyPr/>
          <a:lstStyle/>
          <a:p>
            <a:pPr>
              <a:defRPr/>
            </a:pPr>
            <a:fld id="{6EEA275D-5A49-48A8-817D-44C3EA0A3A2F}" type="slidenum">
              <a:rPr lang="en-US" smtClean="0"/>
              <a:pPr>
                <a:defRPr/>
              </a:pPr>
              <a:t>30</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5" name="Text Box 3"/>
          <p:cNvSpPr txBox="1">
            <a:spLocks noChangeArrowheads="1"/>
          </p:cNvSpPr>
          <p:nvPr/>
        </p:nvSpPr>
        <p:spPr bwMode="auto">
          <a:xfrm>
            <a:off x="0" y="14415"/>
            <a:ext cx="9144000" cy="888066"/>
          </a:xfrm>
          <a:prstGeom prst="rect">
            <a:avLst/>
          </a:prstGeom>
          <a:noFill/>
          <a:ln w="9525" algn="ctr">
            <a:noFill/>
            <a:miter lim="800000"/>
            <a:headEnd/>
            <a:tailEnd/>
          </a:ln>
          <a:effectLst/>
        </p:spPr>
        <p:txBody>
          <a:bodyPr lIns="93503" tIns="46752" rIns="93503" bIns="46752"/>
          <a:lstStyle/>
          <a:p>
            <a:pPr algn="ctr">
              <a:lnSpc>
                <a:spcPct val="90000"/>
              </a:lnSpc>
              <a:spcBef>
                <a:spcPct val="0"/>
              </a:spcBef>
            </a:pPr>
            <a:r>
              <a:rPr lang="en-US" sz="2400" b="1" dirty="0">
                <a:solidFill>
                  <a:srgbClr val="FF0000"/>
                </a:solidFill>
                <a:effectLst>
                  <a:outerShdw blurRad="38100" dist="38100" dir="2700000" algn="tl">
                    <a:srgbClr val="C0C0C0"/>
                  </a:outerShdw>
                </a:effectLst>
                <a:latin typeface="Arial" pitchFamily="34" charset="0"/>
              </a:rPr>
              <a:t> </a:t>
            </a:r>
            <a:r>
              <a:rPr lang="en-US" sz="2400" dirty="0">
                <a:solidFill>
                  <a:srgbClr val="106636"/>
                </a:solidFill>
                <a:ea typeface="+mj-ea"/>
                <a:cs typeface="Arial" charset="0"/>
              </a:rPr>
              <a:t>Fossil Fuel Supplies are Estimated using </a:t>
            </a:r>
            <a:r>
              <a:rPr lang="en-US" sz="2400" dirty="0" smtClean="0">
                <a:solidFill>
                  <a:srgbClr val="106636"/>
                </a:solidFill>
                <a:ea typeface="+mj-ea"/>
                <a:cs typeface="Arial" charset="0"/>
              </a:rPr>
              <a:t/>
            </a:r>
            <a:br>
              <a:rPr lang="en-US" sz="2400" dirty="0" smtClean="0">
                <a:solidFill>
                  <a:srgbClr val="106636"/>
                </a:solidFill>
                <a:ea typeface="+mj-ea"/>
                <a:cs typeface="Arial" charset="0"/>
              </a:rPr>
            </a:br>
            <a:r>
              <a:rPr lang="en-US" sz="2400" dirty="0" smtClean="0">
                <a:solidFill>
                  <a:srgbClr val="106636"/>
                </a:solidFill>
                <a:ea typeface="+mj-ea"/>
                <a:cs typeface="Arial" charset="0"/>
              </a:rPr>
              <a:t>Reserves-to-Production </a:t>
            </a:r>
            <a:r>
              <a:rPr lang="en-US" sz="2400" dirty="0">
                <a:solidFill>
                  <a:srgbClr val="106636"/>
                </a:solidFill>
                <a:ea typeface="+mj-ea"/>
                <a:cs typeface="Arial" charset="0"/>
              </a:rPr>
              <a:t>(R/P) Ratios</a:t>
            </a:r>
          </a:p>
        </p:txBody>
      </p:sp>
      <p:pic>
        <p:nvPicPr>
          <p:cNvPr id="494600" name="Picture 8"/>
          <p:cNvPicPr>
            <a:picLocks noChangeAspect="1" noChangeArrowheads="1"/>
          </p:cNvPicPr>
          <p:nvPr/>
        </p:nvPicPr>
        <p:blipFill>
          <a:blip r:embed="rId3" cstate="print"/>
          <a:srcRect/>
          <a:stretch>
            <a:fillRect/>
          </a:stretch>
        </p:blipFill>
        <p:spPr bwMode="auto">
          <a:xfrm>
            <a:off x="0" y="6437780"/>
            <a:ext cx="456045" cy="442632"/>
          </a:xfrm>
          <a:prstGeom prst="rect">
            <a:avLst/>
          </a:prstGeom>
          <a:noFill/>
          <a:ln w="9525">
            <a:noFill/>
            <a:miter lim="800000"/>
            <a:headEnd/>
            <a:tailEnd/>
          </a:ln>
          <a:effectLst/>
        </p:spPr>
      </p:pic>
      <p:sp>
        <p:nvSpPr>
          <p:cNvPr id="494620" name="Text Box 28"/>
          <p:cNvSpPr txBox="1">
            <a:spLocks noChangeArrowheads="1"/>
          </p:cNvSpPr>
          <p:nvPr/>
        </p:nvSpPr>
        <p:spPr bwMode="auto">
          <a:xfrm rot="16200000">
            <a:off x="-2046029" y="3128116"/>
            <a:ext cx="4763069" cy="553998"/>
          </a:xfrm>
          <a:prstGeom prst="rect">
            <a:avLst/>
          </a:prstGeom>
          <a:noFill/>
          <a:ln w="9525">
            <a:noFill/>
            <a:miter lim="800000"/>
            <a:headEnd/>
            <a:tailEnd/>
          </a:ln>
          <a:effectLst/>
        </p:spPr>
        <p:txBody>
          <a:bodyPr wrap="square" lIns="82058" tIns="0" rIns="82058" bIns="0">
            <a:spAutoFit/>
          </a:bodyPr>
          <a:lstStyle/>
          <a:p>
            <a:pPr algn="ctr" defTabSz="914608"/>
            <a:r>
              <a:rPr lang="en-US" dirty="0"/>
              <a:t>Proven World Reserves-to-Production Ratio at End </a:t>
            </a:r>
            <a:r>
              <a:rPr lang="en-US" dirty="0" smtClean="0"/>
              <a:t>2009 </a:t>
            </a:r>
            <a:r>
              <a:rPr lang="en-US" dirty="0"/>
              <a:t>(Years)</a:t>
            </a:r>
          </a:p>
        </p:txBody>
      </p:sp>
      <p:sp>
        <p:nvSpPr>
          <p:cNvPr id="65" name="Slide Number Placeholder 64"/>
          <p:cNvSpPr>
            <a:spLocks noGrp="1"/>
          </p:cNvSpPr>
          <p:nvPr>
            <p:ph type="sldNum" sz="quarter" idx="11"/>
          </p:nvPr>
        </p:nvSpPr>
        <p:spPr/>
        <p:txBody>
          <a:bodyPr/>
          <a:lstStyle/>
          <a:p>
            <a:pPr>
              <a:defRPr/>
            </a:pPr>
            <a:fld id="{6EEA275D-5A49-48A8-817D-44C3EA0A3A2F}" type="slidenum">
              <a:rPr lang="en-US" smtClean="0"/>
              <a:pPr>
                <a:defRPr/>
              </a:pPr>
              <a:t>31</a:t>
            </a:fld>
            <a:endParaRPr lang="en-US" dirty="0"/>
          </a:p>
        </p:txBody>
      </p:sp>
      <p:pic>
        <p:nvPicPr>
          <p:cNvPr id="1026" name="Picture 2"/>
          <p:cNvPicPr>
            <a:picLocks noChangeAspect="1" noChangeArrowheads="1"/>
          </p:cNvPicPr>
          <p:nvPr/>
        </p:nvPicPr>
        <p:blipFill>
          <a:blip r:embed="rId4" cstate="print"/>
          <a:srcRect r="4505" b="7888"/>
          <a:stretch>
            <a:fillRect/>
          </a:stretch>
        </p:blipFill>
        <p:spPr bwMode="auto">
          <a:xfrm>
            <a:off x="598914" y="777922"/>
            <a:ext cx="8299426" cy="5377219"/>
          </a:xfrm>
          <a:prstGeom prst="rect">
            <a:avLst/>
          </a:prstGeom>
          <a:noFill/>
          <a:ln w="9525">
            <a:noFill/>
            <a:miter lim="800000"/>
            <a:headEnd/>
            <a:tailEnd/>
          </a:ln>
          <a:effectLst/>
        </p:spPr>
      </p:pic>
      <p:sp>
        <p:nvSpPr>
          <p:cNvPr id="67" name="TextBox 66"/>
          <p:cNvSpPr txBox="1"/>
          <p:nvPr/>
        </p:nvSpPr>
        <p:spPr>
          <a:xfrm>
            <a:off x="1310188" y="5977720"/>
            <a:ext cx="851515" cy="369332"/>
          </a:xfrm>
          <a:prstGeom prst="rect">
            <a:avLst/>
          </a:prstGeom>
          <a:solidFill>
            <a:schemeClr val="bg1"/>
          </a:solidFill>
        </p:spPr>
        <p:txBody>
          <a:bodyPr wrap="none" rtlCol="0">
            <a:spAutoFit/>
          </a:bodyPr>
          <a:lstStyle/>
          <a:p>
            <a:r>
              <a:rPr lang="en-US" dirty="0" smtClean="0"/>
              <a:t>OECD</a:t>
            </a:r>
            <a:endParaRPr lang="en-US" dirty="0"/>
          </a:p>
        </p:txBody>
      </p:sp>
      <p:sp>
        <p:nvSpPr>
          <p:cNvPr id="68" name="TextBox 67"/>
          <p:cNvSpPr txBox="1"/>
          <p:nvPr/>
        </p:nvSpPr>
        <p:spPr>
          <a:xfrm>
            <a:off x="2883543" y="5952698"/>
            <a:ext cx="1812877" cy="553998"/>
          </a:xfrm>
          <a:prstGeom prst="rect">
            <a:avLst/>
          </a:prstGeom>
          <a:solidFill>
            <a:schemeClr val="bg1"/>
          </a:solidFill>
        </p:spPr>
        <p:txBody>
          <a:bodyPr wrap="square" rtlCol="0">
            <a:spAutoFit/>
          </a:bodyPr>
          <a:lstStyle/>
          <a:p>
            <a:pPr algn="ctr">
              <a:lnSpc>
                <a:spcPts val="1800"/>
              </a:lnSpc>
            </a:pPr>
            <a:r>
              <a:rPr lang="en-US" dirty="0" smtClean="0"/>
              <a:t>Former </a:t>
            </a:r>
            <a:br>
              <a:rPr lang="en-US" dirty="0" smtClean="0"/>
            </a:br>
            <a:r>
              <a:rPr lang="en-US" dirty="0" smtClean="0"/>
              <a:t>Soviet Union</a:t>
            </a:r>
            <a:endParaRPr lang="en-US" dirty="0"/>
          </a:p>
        </p:txBody>
      </p:sp>
      <p:sp>
        <p:nvSpPr>
          <p:cNvPr id="69" name="TextBox 68"/>
          <p:cNvSpPr txBox="1"/>
          <p:nvPr/>
        </p:nvSpPr>
        <p:spPr>
          <a:xfrm>
            <a:off x="4901140" y="5968621"/>
            <a:ext cx="1812877" cy="784830"/>
          </a:xfrm>
          <a:prstGeom prst="rect">
            <a:avLst/>
          </a:prstGeom>
          <a:solidFill>
            <a:schemeClr val="bg1"/>
          </a:solidFill>
        </p:spPr>
        <p:txBody>
          <a:bodyPr wrap="square" rtlCol="0">
            <a:spAutoFit/>
          </a:bodyPr>
          <a:lstStyle/>
          <a:p>
            <a:pPr algn="ctr">
              <a:lnSpc>
                <a:spcPts val="1800"/>
              </a:lnSpc>
            </a:pPr>
            <a:r>
              <a:rPr lang="en-US" dirty="0" smtClean="0"/>
              <a:t>Emerging</a:t>
            </a:r>
            <a:br>
              <a:rPr lang="en-US" dirty="0" smtClean="0"/>
            </a:br>
            <a:r>
              <a:rPr lang="en-US" dirty="0" smtClean="0"/>
              <a:t>Market</a:t>
            </a:r>
            <a:br>
              <a:rPr lang="en-US" dirty="0" smtClean="0"/>
            </a:br>
            <a:r>
              <a:rPr lang="en-US" dirty="0" smtClean="0"/>
              <a:t>Economies</a:t>
            </a:r>
            <a:endParaRPr lang="en-US" dirty="0"/>
          </a:p>
        </p:txBody>
      </p:sp>
      <p:sp>
        <p:nvSpPr>
          <p:cNvPr id="70" name="TextBox 69"/>
          <p:cNvSpPr txBox="1"/>
          <p:nvPr/>
        </p:nvSpPr>
        <p:spPr>
          <a:xfrm>
            <a:off x="6890077" y="5984542"/>
            <a:ext cx="1812877" cy="369332"/>
          </a:xfrm>
          <a:prstGeom prst="rect">
            <a:avLst/>
          </a:prstGeom>
          <a:solidFill>
            <a:schemeClr val="bg1"/>
          </a:solidFill>
        </p:spPr>
        <p:txBody>
          <a:bodyPr wrap="square" rtlCol="0">
            <a:spAutoFit/>
          </a:bodyPr>
          <a:lstStyle/>
          <a:p>
            <a:pPr algn="ctr"/>
            <a:r>
              <a:rPr lang="en-US" dirty="0" smtClean="0"/>
              <a:t>World</a:t>
            </a:r>
            <a:endParaRPr lang="en-US" dirty="0"/>
          </a:p>
        </p:txBody>
      </p:sp>
      <p:sp>
        <p:nvSpPr>
          <p:cNvPr id="494596" name="Text Box 4"/>
          <p:cNvSpPr txBox="1">
            <a:spLocks noChangeArrowheads="1"/>
          </p:cNvSpPr>
          <p:nvPr/>
        </p:nvSpPr>
        <p:spPr bwMode="auto">
          <a:xfrm>
            <a:off x="6127844" y="1139513"/>
            <a:ext cx="2456597" cy="1467854"/>
          </a:xfrm>
          <a:prstGeom prst="rect">
            <a:avLst/>
          </a:prstGeom>
          <a:solidFill>
            <a:srgbClr val="F5FF93"/>
          </a:solidFill>
          <a:ln w="19050" algn="ctr">
            <a:solidFill>
              <a:schemeClr val="tx1"/>
            </a:solidFill>
            <a:miter lim="800000"/>
            <a:headEnd/>
            <a:tailEnd/>
          </a:ln>
          <a:effectLst/>
        </p:spPr>
        <p:txBody>
          <a:bodyPr wrap="square" lIns="82058" tIns="41029" rIns="82058" bIns="41029">
            <a:spAutoFit/>
          </a:bodyPr>
          <a:lstStyle/>
          <a:p>
            <a:pPr marL="155284" indent="-155284" defTabSz="914608">
              <a:buFontTx/>
              <a:buChar char="•"/>
            </a:pPr>
            <a:r>
              <a:rPr lang="en-US" dirty="0">
                <a:latin typeface="Arial" pitchFamily="34" charset="0"/>
                <a:cs typeface="Arial" pitchFamily="34" charset="0"/>
              </a:rPr>
              <a:t>The R/P ratio is the number of years that proved reserves would last at current production rates</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71" name="TextBox 70"/>
          <p:cNvSpPr txBox="1"/>
          <p:nvPr/>
        </p:nvSpPr>
        <p:spPr>
          <a:xfrm>
            <a:off x="581392" y="4785814"/>
            <a:ext cx="627797" cy="369332"/>
          </a:xfrm>
          <a:prstGeom prst="rect">
            <a:avLst/>
          </a:prstGeom>
          <a:solidFill>
            <a:schemeClr val="bg1"/>
          </a:solidFill>
        </p:spPr>
        <p:txBody>
          <a:bodyPr wrap="square" rtlCol="0">
            <a:spAutoFit/>
          </a:bodyPr>
          <a:lstStyle/>
          <a:p>
            <a:pPr algn="ctr"/>
            <a:r>
              <a:rPr lang="en-US" dirty="0" smtClean="0"/>
              <a:t>100</a:t>
            </a:r>
            <a:endParaRPr lang="en-US" dirty="0"/>
          </a:p>
        </p:txBody>
      </p:sp>
      <p:sp>
        <p:nvSpPr>
          <p:cNvPr id="72" name="TextBox 71"/>
          <p:cNvSpPr txBox="1"/>
          <p:nvPr/>
        </p:nvSpPr>
        <p:spPr>
          <a:xfrm>
            <a:off x="581392" y="3778154"/>
            <a:ext cx="627797" cy="369332"/>
          </a:xfrm>
          <a:prstGeom prst="rect">
            <a:avLst/>
          </a:prstGeom>
          <a:solidFill>
            <a:schemeClr val="bg1"/>
          </a:solidFill>
        </p:spPr>
        <p:txBody>
          <a:bodyPr wrap="square" rtlCol="0">
            <a:spAutoFit/>
          </a:bodyPr>
          <a:lstStyle/>
          <a:p>
            <a:pPr algn="ctr"/>
            <a:r>
              <a:rPr lang="en-US" dirty="0" smtClean="0"/>
              <a:t>200</a:t>
            </a:r>
            <a:endParaRPr lang="en-US" dirty="0"/>
          </a:p>
        </p:txBody>
      </p:sp>
      <p:sp>
        <p:nvSpPr>
          <p:cNvPr id="73" name="TextBox 72"/>
          <p:cNvSpPr txBox="1"/>
          <p:nvPr/>
        </p:nvSpPr>
        <p:spPr>
          <a:xfrm>
            <a:off x="581392" y="2770494"/>
            <a:ext cx="627797" cy="369332"/>
          </a:xfrm>
          <a:prstGeom prst="rect">
            <a:avLst/>
          </a:prstGeom>
          <a:solidFill>
            <a:schemeClr val="bg1"/>
          </a:solidFill>
        </p:spPr>
        <p:txBody>
          <a:bodyPr wrap="square" rtlCol="0">
            <a:spAutoFit/>
          </a:bodyPr>
          <a:lstStyle/>
          <a:p>
            <a:pPr algn="ctr"/>
            <a:r>
              <a:rPr lang="en-US" dirty="0" smtClean="0"/>
              <a:t>300</a:t>
            </a:r>
            <a:endParaRPr lang="en-US" dirty="0"/>
          </a:p>
        </p:txBody>
      </p:sp>
      <p:sp>
        <p:nvSpPr>
          <p:cNvPr id="74" name="TextBox 73"/>
          <p:cNvSpPr txBox="1"/>
          <p:nvPr/>
        </p:nvSpPr>
        <p:spPr>
          <a:xfrm>
            <a:off x="581392" y="1762834"/>
            <a:ext cx="627797" cy="369332"/>
          </a:xfrm>
          <a:prstGeom prst="rect">
            <a:avLst/>
          </a:prstGeom>
          <a:solidFill>
            <a:schemeClr val="bg1"/>
          </a:solidFill>
        </p:spPr>
        <p:txBody>
          <a:bodyPr wrap="square" rtlCol="0">
            <a:spAutoFit/>
          </a:bodyPr>
          <a:lstStyle/>
          <a:p>
            <a:pPr algn="ctr"/>
            <a:r>
              <a:rPr lang="en-US" dirty="0" smtClean="0"/>
              <a:t>400</a:t>
            </a:r>
            <a:endParaRPr lang="en-US" dirty="0"/>
          </a:p>
        </p:txBody>
      </p:sp>
      <p:sp>
        <p:nvSpPr>
          <p:cNvPr id="75" name="TextBox 74"/>
          <p:cNvSpPr txBox="1"/>
          <p:nvPr/>
        </p:nvSpPr>
        <p:spPr>
          <a:xfrm>
            <a:off x="581392" y="782470"/>
            <a:ext cx="627797" cy="369332"/>
          </a:xfrm>
          <a:prstGeom prst="rect">
            <a:avLst/>
          </a:prstGeom>
          <a:solidFill>
            <a:schemeClr val="bg1"/>
          </a:solidFill>
        </p:spPr>
        <p:txBody>
          <a:bodyPr wrap="square" rtlCol="0">
            <a:spAutoFit/>
          </a:bodyPr>
          <a:lstStyle/>
          <a:p>
            <a:pPr algn="ctr"/>
            <a:r>
              <a:rPr lang="en-US" dirty="0" smtClean="0"/>
              <a:t>500</a:t>
            </a:r>
            <a:endParaRPr lang="en-US" dirty="0"/>
          </a:p>
        </p:txBody>
      </p:sp>
      <p:sp>
        <p:nvSpPr>
          <p:cNvPr id="76" name="Rectangle 75"/>
          <p:cNvSpPr/>
          <p:nvPr/>
        </p:nvSpPr>
        <p:spPr>
          <a:xfrm>
            <a:off x="573206" y="1132764"/>
            <a:ext cx="1050878" cy="45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5" cstate="print"/>
          <a:srcRect l="8731"/>
          <a:stretch>
            <a:fillRect/>
          </a:stretch>
        </p:blipFill>
        <p:spPr bwMode="auto">
          <a:xfrm>
            <a:off x="1255595" y="1007450"/>
            <a:ext cx="2156346" cy="1858582"/>
          </a:xfrm>
          <a:prstGeom prst="rect">
            <a:avLst/>
          </a:prstGeom>
          <a:noFill/>
          <a:ln w="9525">
            <a:noFill/>
            <a:miter lim="800000"/>
            <a:headEnd/>
            <a:tailEnd/>
          </a:ln>
          <a:effectLst/>
        </p:spPr>
      </p:pic>
      <p:sp>
        <p:nvSpPr>
          <p:cNvPr id="20" name="Footer Placeholder 2"/>
          <p:cNvSpPr>
            <a:spLocks noGrp="1"/>
          </p:cNvSpPr>
          <p:nvPr>
            <p:ph type="ftr" sz="quarter" idx="10"/>
          </p:nvPr>
        </p:nvSpPr>
        <p:spPr>
          <a:xfrm>
            <a:off x="3124200" y="6353969"/>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9" name="Text Box 3"/>
          <p:cNvSpPr txBox="1">
            <a:spLocks noChangeArrowheads="1"/>
          </p:cNvSpPr>
          <p:nvPr/>
        </p:nvSpPr>
        <p:spPr bwMode="auto">
          <a:xfrm>
            <a:off x="0" y="145855"/>
            <a:ext cx="9144000" cy="888066"/>
          </a:xfrm>
          <a:prstGeom prst="rect">
            <a:avLst/>
          </a:prstGeom>
        </p:spPr>
        <p:txBody>
          <a:bodyPr lIns="93503" tIns="46752" rIns="93503" bIns="46752"/>
          <a:lstStyle/>
          <a:p>
            <a:pPr algn="ctr">
              <a:spcBef>
                <a:spcPct val="0"/>
              </a:spcBef>
            </a:pPr>
            <a:r>
              <a:rPr lang="en-US" sz="2400" dirty="0">
                <a:solidFill>
                  <a:srgbClr val="106636"/>
                </a:solidFill>
                <a:ea typeface="+mj-ea"/>
                <a:cs typeface="Arial" charset="0"/>
              </a:rPr>
              <a:t>Unconventional Gas: Shale Gas </a:t>
            </a:r>
          </a:p>
        </p:txBody>
      </p:sp>
      <p:sp>
        <p:nvSpPr>
          <p:cNvPr id="7" name="Title 6"/>
          <p:cNvSpPr>
            <a:spLocks noGrp="1"/>
          </p:cNvSpPr>
          <p:nvPr>
            <p:ph type="title"/>
          </p:nvPr>
        </p:nvSpPr>
        <p:spPr/>
        <p:txBody>
          <a:bodyPr/>
          <a:lstStyle/>
          <a:p>
            <a:endParaRPr lang="en-US"/>
          </a:p>
        </p:txBody>
      </p:sp>
      <p:sp>
        <p:nvSpPr>
          <p:cNvPr id="9" name="Footer Placeholder 8"/>
          <p:cNvSpPr>
            <a:spLocks noGrp="1"/>
          </p:cNvSpPr>
          <p:nvPr>
            <p:ph type="ftr" sz="quarter" idx="10"/>
          </p:nvPr>
        </p:nvSpPr>
        <p:spPr/>
        <p:txBody>
          <a:bodyPr/>
          <a:lstStyle/>
          <a:p>
            <a:pPr>
              <a:defRPr/>
            </a:pPr>
            <a:r>
              <a:rPr lang="en-US" smtClean="0"/>
              <a:t>Energy Facts 2010</a:t>
            </a:r>
            <a:endParaRPr lang="en-US" dirty="0"/>
          </a:p>
        </p:txBody>
      </p:sp>
      <p:pic>
        <p:nvPicPr>
          <p:cNvPr id="1026" name="Picture 2"/>
          <p:cNvPicPr>
            <a:picLocks noChangeAspect="1" noChangeArrowheads="1"/>
          </p:cNvPicPr>
          <p:nvPr/>
        </p:nvPicPr>
        <p:blipFill>
          <a:blip r:embed="rId3" cstate="print"/>
          <a:srcRect t="5849" b="35185"/>
          <a:stretch>
            <a:fillRect/>
          </a:stretch>
        </p:blipFill>
        <p:spPr bwMode="auto">
          <a:xfrm>
            <a:off x="0" y="0"/>
            <a:ext cx="9144000" cy="688450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59808" t="73638" r="5552" b="4487"/>
          <a:stretch>
            <a:fillRect/>
          </a:stretch>
        </p:blipFill>
        <p:spPr bwMode="auto">
          <a:xfrm>
            <a:off x="3877384" y="2606241"/>
            <a:ext cx="5240112" cy="4225255"/>
          </a:xfrm>
          <a:prstGeom prst="rect">
            <a:avLst/>
          </a:prstGeom>
          <a:noFill/>
          <a:ln w="28575">
            <a:solidFill>
              <a:srgbClr val="0000FF"/>
            </a:solidFill>
            <a:miter lim="800000"/>
            <a:headEnd/>
            <a:tailEnd/>
          </a:ln>
          <a:effectLst/>
        </p:spPr>
      </p:pic>
      <p:sp>
        <p:nvSpPr>
          <p:cNvPr id="10" name="Slide Number Placeholder 7"/>
          <p:cNvSpPr>
            <a:spLocks noGrp="1"/>
          </p:cNvSpPr>
          <p:nvPr>
            <p:ph type="sldNum" sz="quarter" idx="11"/>
          </p:nvPr>
        </p:nvSpPr>
        <p:spPr>
          <a:xfrm>
            <a:off x="8413750" y="6353969"/>
            <a:ext cx="381000" cy="365125"/>
          </a:xfrm>
        </p:spPr>
        <p:txBody>
          <a:bodyPr/>
          <a:lstStyle/>
          <a:p>
            <a:pPr>
              <a:defRPr/>
            </a:pPr>
            <a:fld id="{6EEA275D-5A49-48A8-817D-44C3EA0A3A2F}" type="slidenum">
              <a:rPr lang="en-US" smtClean="0"/>
              <a:pPr>
                <a:defRPr/>
              </a:pPr>
              <a:t>32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9" name="Text Box 3"/>
          <p:cNvSpPr txBox="1">
            <a:spLocks noChangeArrowheads="1"/>
          </p:cNvSpPr>
          <p:nvPr/>
        </p:nvSpPr>
        <p:spPr bwMode="auto">
          <a:xfrm>
            <a:off x="0" y="158555"/>
            <a:ext cx="9144000" cy="888066"/>
          </a:xfrm>
          <a:prstGeom prst="rect">
            <a:avLst/>
          </a:prstGeom>
        </p:spPr>
        <p:txBody>
          <a:bodyPr lIns="93503" tIns="46752" rIns="93503" bIns="46752"/>
          <a:lstStyle/>
          <a:p>
            <a:pPr algn="ctr">
              <a:spcBef>
                <a:spcPct val="0"/>
              </a:spcBef>
            </a:pPr>
            <a:r>
              <a:rPr lang="en-US" sz="2400" dirty="0">
                <a:solidFill>
                  <a:srgbClr val="106636"/>
                </a:solidFill>
                <a:ea typeface="+mj-ea"/>
                <a:cs typeface="Arial" charset="0"/>
              </a:rPr>
              <a:t>Unconventional Gas: Shale Gas </a:t>
            </a:r>
          </a:p>
        </p:txBody>
      </p:sp>
      <p:sp>
        <p:nvSpPr>
          <p:cNvPr id="7" name="Slide Number Placeholder 6"/>
          <p:cNvSpPr>
            <a:spLocks noGrp="1"/>
          </p:cNvSpPr>
          <p:nvPr>
            <p:ph type="sldNum" sz="quarter" idx="11"/>
          </p:nvPr>
        </p:nvSpPr>
        <p:spPr/>
        <p:txBody>
          <a:bodyPr/>
          <a:lstStyle/>
          <a:p>
            <a:pPr>
              <a:defRPr/>
            </a:pPr>
            <a:fld id="{6EEA275D-5A49-48A8-817D-44C3EA0A3A2F}" type="slidenum">
              <a:rPr lang="en-US" smtClean="0"/>
              <a:pPr>
                <a:defRPr/>
              </a:pPr>
              <a:t>33</a:t>
            </a:fld>
            <a:endParaRPr lang="en-US" dirty="0"/>
          </a:p>
        </p:txBody>
      </p:sp>
      <p:sp>
        <p:nvSpPr>
          <p:cNvPr id="8" name="Footer Placeholder 7"/>
          <p:cNvSpPr>
            <a:spLocks noGrp="1"/>
          </p:cNvSpPr>
          <p:nvPr>
            <p:ph type="ftr" sz="quarter" idx="10"/>
          </p:nvPr>
        </p:nvSpPr>
        <p:spPr/>
        <p:txBody>
          <a:bodyPr/>
          <a:lstStyle/>
          <a:p>
            <a:pPr>
              <a:defRPr/>
            </a:pPr>
            <a:r>
              <a:rPr lang="en-US" dirty="0" smtClean="0"/>
              <a:t>Energy Facts 2010</a:t>
            </a:r>
            <a:endParaRPr lang="en-US" dirty="0"/>
          </a:p>
        </p:txBody>
      </p:sp>
      <p:pic>
        <p:nvPicPr>
          <p:cNvPr id="1026" name="Picture 2"/>
          <p:cNvPicPr>
            <a:picLocks noChangeAspect="1" noChangeArrowheads="1"/>
          </p:cNvPicPr>
          <p:nvPr/>
        </p:nvPicPr>
        <p:blipFill>
          <a:blip r:embed="rId3" cstate="print"/>
          <a:srcRect t="1141" r="3803" b="11025"/>
          <a:stretch>
            <a:fillRect/>
          </a:stretch>
        </p:blipFill>
        <p:spPr bwMode="auto">
          <a:xfrm>
            <a:off x="0" y="773406"/>
            <a:ext cx="9144000" cy="6084593"/>
          </a:xfrm>
          <a:prstGeom prst="rect">
            <a:avLst/>
          </a:prstGeom>
          <a:noFill/>
          <a:ln w="9525">
            <a:noFill/>
            <a:miter lim="800000"/>
            <a:headEnd/>
            <a:tailEnd/>
          </a:ln>
          <a:effectLst/>
        </p:spPr>
      </p:pic>
      <p:sp>
        <p:nvSpPr>
          <p:cNvPr id="9" name="Slide Number Placeholder 7"/>
          <p:cNvSpPr txBox="1">
            <a:spLocks/>
          </p:cNvSpPr>
          <p:nvPr/>
        </p:nvSpPr>
        <p:spPr>
          <a:xfrm>
            <a:off x="8566150" y="6506369"/>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1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
        <p:nvSpPr>
          <p:cNvPr id="10" name="Footer Placeholder 7"/>
          <p:cNvSpPr txBox="1">
            <a:spLocks/>
          </p:cNvSpPr>
          <p:nvPr/>
        </p:nvSpPr>
        <p:spPr bwMode="auto">
          <a:xfrm>
            <a:off x="3276600" y="6506369"/>
            <a:ext cx="53340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106636"/>
                </a:solidFill>
                <a:effectLst/>
                <a:uLnTx/>
                <a:uFillTx/>
                <a:latin typeface="Arial" charset="0"/>
                <a:ea typeface="+mn-ea"/>
                <a:cs typeface="Arial" charset="0"/>
              </a:rPr>
              <a:t>Energy Facts 2011</a:t>
            </a:r>
            <a:endParaRPr kumimoji="0" lang="en-US" sz="1200" b="0" i="0" u="none" strike="noStrike" kern="1200" cap="none" spc="0" normalizeH="0" baseline="0" noProof="0" dirty="0" smtClean="0">
              <a:ln>
                <a:noFill/>
              </a:ln>
              <a:solidFill>
                <a:srgbClr val="106636"/>
              </a:solidFill>
              <a:effectLst/>
              <a:uLnTx/>
              <a:uFillTx/>
              <a:latin typeface="Arial" charset="0"/>
              <a:ea typeface="+mn-ea"/>
              <a:cs typeface="Arial"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95" name="Rectangle 63"/>
          <p:cNvSpPr>
            <a:spLocks noChangeArrowheads="1"/>
          </p:cNvSpPr>
          <p:nvPr/>
        </p:nvSpPr>
        <p:spPr bwMode="auto">
          <a:xfrm>
            <a:off x="0" y="136655"/>
            <a:ext cx="9144000" cy="611482"/>
          </a:xfrm>
          <a:prstGeom prst="rect">
            <a:avLst/>
          </a:prstGeom>
          <a:noFill/>
          <a:ln w="9525" cap="flat" cmpd="sng" algn="ctr">
            <a:noFill/>
            <a:prstDash val="solid"/>
            <a:miter lim="800000"/>
            <a:headEnd/>
            <a:tailEnd/>
          </a:ln>
          <a:effectLst/>
        </p:spPr>
        <p:txBody>
          <a:bodyPr lIns="93503" tIns="46752" rIns="93503" bIns="46752">
            <a:spAutoFit/>
          </a:bodyPr>
          <a:lstStyle/>
          <a:p>
            <a:pPr algn="ctr" defTabSz="914608">
              <a:lnSpc>
                <a:spcPct val="80000"/>
              </a:lnSpc>
            </a:pPr>
            <a:r>
              <a:rPr lang="en-GB" sz="2400" dirty="0">
                <a:solidFill>
                  <a:srgbClr val="106636"/>
                </a:solidFill>
                <a:ea typeface="+mj-ea"/>
                <a:cs typeface="Arial" charset="0"/>
              </a:rPr>
              <a:t>World Reserves of Oil</a:t>
            </a:r>
            <a:r>
              <a:rPr lang="en-GB" sz="2900" b="1" dirty="0">
                <a:solidFill>
                  <a:srgbClr val="FF0000"/>
                </a:solidFill>
                <a:effectLst>
                  <a:outerShdw blurRad="38100" dist="38100" dir="2700000" algn="tl">
                    <a:srgbClr val="C0C0C0"/>
                  </a:outerShdw>
                </a:effectLst>
                <a:latin typeface="Arial" pitchFamily="34" charset="0"/>
              </a:rPr>
              <a:t/>
            </a:r>
            <a:br>
              <a:rPr lang="en-GB" sz="2900" b="1" dirty="0">
                <a:solidFill>
                  <a:srgbClr val="FF0000"/>
                </a:solidFill>
                <a:effectLst>
                  <a:outerShdw blurRad="38100" dist="38100" dir="2700000" algn="tl">
                    <a:srgbClr val="C0C0C0"/>
                  </a:outerShdw>
                </a:effectLst>
                <a:latin typeface="Arial" pitchFamily="34" charset="0"/>
              </a:rPr>
            </a:br>
            <a:r>
              <a:rPr lang="en-GB" i="1" dirty="0"/>
              <a:t>There is a significant dislocation between fossil fuel supply and demand</a:t>
            </a:r>
            <a:endParaRPr lang="en-US" sz="1600" i="1" dirty="0"/>
          </a:p>
        </p:txBody>
      </p:sp>
      <p:pic>
        <p:nvPicPr>
          <p:cNvPr id="837697" name="Picture 65" descr="map01_1024"/>
          <p:cNvPicPr>
            <a:picLocks noChangeAspect="1" noChangeArrowheads="1"/>
          </p:cNvPicPr>
          <p:nvPr/>
        </p:nvPicPr>
        <p:blipFill>
          <a:blip r:embed="rId3" cstate="print"/>
          <a:srcRect l="2832" t="5968" r="1563"/>
          <a:stretch>
            <a:fillRect/>
          </a:stretch>
        </p:blipFill>
        <p:spPr bwMode="auto">
          <a:xfrm>
            <a:off x="85869" y="921476"/>
            <a:ext cx="8972261" cy="5185522"/>
          </a:xfrm>
          <a:prstGeom prst="rect">
            <a:avLst/>
          </a:prstGeom>
          <a:noFill/>
        </p:spPr>
      </p:pic>
      <p:sp>
        <p:nvSpPr>
          <p:cNvPr id="837698" name="Text Box 66"/>
          <p:cNvSpPr txBox="1">
            <a:spLocks noChangeArrowheads="1"/>
          </p:cNvSpPr>
          <p:nvPr/>
        </p:nvSpPr>
        <p:spPr bwMode="auto">
          <a:xfrm>
            <a:off x="2750023" y="5960581"/>
            <a:ext cx="3643953" cy="252136"/>
          </a:xfrm>
          <a:prstGeom prst="rect">
            <a:avLst/>
          </a:prstGeom>
          <a:noFill/>
          <a:ln w="9525">
            <a:noFill/>
            <a:miter lim="800000"/>
            <a:headEnd/>
            <a:tailEnd/>
          </a:ln>
        </p:spPr>
        <p:txBody>
          <a:bodyPr wrap="square" lIns="82058" tIns="41029" rIns="82058" bIns="41029">
            <a:spAutoFit/>
          </a:bodyPr>
          <a:lstStyle/>
          <a:p>
            <a:pPr algn="l" eaLnBrk="0" hangingPunct="0">
              <a:lnSpc>
                <a:spcPct val="100000"/>
              </a:lnSpc>
              <a:spcBef>
                <a:spcPct val="50000"/>
              </a:spcBef>
            </a:pPr>
            <a:r>
              <a:rPr lang="en-US" sz="1100" b="1" dirty="0">
                <a:ea typeface="ＭＳ Ｐゴシック" pitchFamily="50" charset="-128"/>
              </a:rPr>
              <a:t>(http://www.energybulletin.net/37329.html)</a:t>
            </a:r>
          </a:p>
        </p:txBody>
      </p:sp>
      <p:pic>
        <p:nvPicPr>
          <p:cNvPr id="837699" name="Picture 67"/>
          <p:cNvPicPr>
            <a:picLocks noChangeAspect="1" noChangeArrowheads="1"/>
          </p:cNvPicPr>
          <p:nvPr/>
        </p:nvPicPr>
        <p:blipFill>
          <a:blip r:embed="rId4" cstate="print"/>
          <a:srcRect t="14069" b="8276"/>
          <a:stretch>
            <a:fillRect/>
          </a:stretch>
        </p:blipFill>
        <p:spPr bwMode="auto">
          <a:xfrm>
            <a:off x="0" y="4270461"/>
            <a:ext cx="1982932" cy="1861578"/>
          </a:xfrm>
          <a:prstGeom prst="rect">
            <a:avLst/>
          </a:prstGeom>
          <a:noFill/>
        </p:spPr>
      </p:pic>
      <p:sp>
        <p:nvSpPr>
          <p:cNvPr id="837700" name="Text Box 68"/>
          <p:cNvSpPr txBox="1">
            <a:spLocks noChangeArrowheads="1"/>
          </p:cNvSpPr>
          <p:nvPr/>
        </p:nvSpPr>
        <p:spPr bwMode="auto">
          <a:xfrm>
            <a:off x="0" y="4337797"/>
            <a:ext cx="2193518" cy="467580"/>
          </a:xfrm>
          <a:prstGeom prst="rect">
            <a:avLst/>
          </a:prstGeom>
          <a:solidFill>
            <a:schemeClr val="bg1"/>
          </a:solidFill>
          <a:ln w="19050" algn="ctr">
            <a:noFill/>
            <a:miter lim="800000"/>
            <a:headEnd/>
            <a:tailEnd/>
          </a:ln>
          <a:effectLst/>
        </p:spPr>
        <p:txBody>
          <a:bodyPr wrap="none" lIns="82058" tIns="41029" rIns="82058" bIns="41029">
            <a:spAutoFit/>
          </a:bodyPr>
          <a:lstStyle/>
          <a:p>
            <a:pPr defTabSz="914608"/>
            <a:r>
              <a:rPr lang="en-US" sz="1400" b="1" dirty="0"/>
              <a:t>Who uses the oil?</a:t>
            </a:r>
          </a:p>
          <a:p>
            <a:pPr defTabSz="914608"/>
            <a:r>
              <a:rPr lang="en-US" sz="1100" b="1" dirty="0"/>
              <a:t>(thousands of barrels per day)</a:t>
            </a:r>
          </a:p>
        </p:txBody>
      </p:sp>
      <p:sp>
        <p:nvSpPr>
          <p:cNvPr id="10" name="Slide Number Placeholder 9"/>
          <p:cNvSpPr>
            <a:spLocks noGrp="1"/>
          </p:cNvSpPr>
          <p:nvPr>
            <p:ph type="sldNum" sz="quarter" idx="11"/>
          </p:nvPr>
        </p:nvSpPr>
        <p:spPr/>
        <p:txBody>
          <a:bodyPr/>
          <a:lstStyle/>
          <a:p>
            <a:pPr>
              <a:defRPr/>
            </a:pPr>
            <a:fld id="{6EEA275D-5A49-48A8-817D-44C3EA0A3A2F}" type="slidenum">
              <a:rPr lang="en-US" smtClean="0"/>
              <a:pPr>
                <a:defRPr/>
              </a:pPr>
              <a:t>34</a:t>
            </a:fld>
            <a:endParaRPr lang="en-US" dirty="0"/>
          </a:p>
        </p:txBody>
      </p:sp>
      <p:sp>
        <p:nvSpPr>
          <p:cNvPr id="11" name="Footer Placeholder 10"/>
          <p:cNvSpPr>
            <a:spLocks noGrp="1"/>
          </p:cNvSpPr>
          <p:nvPr>
            <p:ph type="ftr" sz="quarter" idx="10"/>
          </p:nvPr>
        </p:nvSpPr>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Text Box 3"/>
          <p:cNvSpPr txBox="1">
            <a:spLocks noChangeArrowheads="1"/>
          </p:cNvSpPr>
          <p:nvPr/>
        </p:nvSpPr>
        <p:spPr bwMode="auto">
          <a:xfrm>
            <a:off x="492125" y="2271993"/>
            <a:ext cx="8151091" cy="618609"/>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a:solidFill>
                  <a:srgbClr val="FF0000"/>
                </a:solidFill>
                <a:effectLst>
                  <a:outerShdw blurRad="38100" dist="38100" dir="2700000" algn="tl">
                    <a:srgbClr val="C0C0C0"/>
                  </a:outerShdw>
                </a:effectLst>
                <a:latin typeface="Arial" pitchFamily="34" charset="0"/>
              </a:rPr>
              <a:t>Energy and the environment</a:t>
            </a:r>
          </a:p>
        </p:txBody>
      </p:sp>
      <p:pic>
        <p:nvPicPr>
          <p:cNvPr id="523276" name="Picture 12" descr="time_cover_global_warming_75"/>
          <p:cNvPicPr preferRelativeResize="0">
            <a:picLocks noChangeAspect="1" noChangeArrowheads="1"/>
          </p:cNvPicPr>
          <p:nvPr/>
        </p:nvPicPr>
        <p:blipFill>
          <a:blip r:embed="rId3" cstate="print"/>
          <a:srcRect/>
          <a:stretch>
            <a:fillRect/>
          </a:stretch>
        </p:blipFill>
        <p:spPr bwMode="auto">
          <a:xfrm>
            <a:off x="38636" y="3724932"/>
            <a:ext cx="2039152" cy="2619349"/>
          </a:xfrm>
          <a:prstGeom prst="rect">
            <a:avLst/>
          </a:prstGeom>
          <a:noFill/>
          <a:ln w="9525">
            <a:noFill/>
            <a:miter lim="800000"/>
            <a:headEnd/>
            <a:tailEnd/>
          </a:ln>
        </p:spPr>
      </p:pic>
      <p:pic>
        <p:nvPicPr>
          <p:cNvPr id="523278" name="Picture 14" descr="Time-Global-Warming"/>
          <p:cNvPicPr preferRelativeResize="0">
            <a:picLocks noChangeAspect="1" noChangeArrowheads="1"/>
          </p:cNvPicPr>
          <p:nvPr/>
        </p:nvPicPr>
        <p:blipFill>
          <a:blip r:embed="rId4" cstate="print"/>
          <a:srcRect/>
          <a:stretch>
            <a:fillRect/>
          </a:stretch>
        </p:blipFill>
        <p:spPr bwMode="auto">
          <a:xfrm>
            <a:off x="1747236" y="4016289"/>
            <a:ext cx="2039152" cy="2614248"/>
          </a:xfrm>
          <a:prstGeom prst="rect">
            <a:avLst/>
          </a:prstGeom>
          <a:noFill/>
          <a:ln w="9525">
            <a:noFill/>
            <a:miter lim="800000"/>
            <a:headEnd/>
            <a:tailEnd/>
          </a:ln>
        </p:spPr>
      </p:pic>
      <p:pic>
        <p:nvPicPr>
          <p:cNvPr id="523274" name="Picture 10" descr="Time%20climate%20be%20worried%20cover"/>
          <p:cNvPicPr preferRelativeResize="0">
            <a:picLocks noChangeAspect="1" noChangeArrowheads="1"/>
          </p:cNvPicPr>
          <p:nvPr/>
        </p:nvPicPr>
        <p:blipFill>
          <a:blip r:embed="rId5" cstate="print"/>
          <a:srcRect/>
          <a:stretch>
            <a:fillRect/>
          </a:stretch>
        </p:blipFill>
        <p:spPr bwMode="auto">
          <a:xfrm>
            <a:off x="3620689" y="3723193"/>
            <a:ext cx="2039152" cy="2632102"/>
          </a:xfrm>
          <a:prstGeom prst="rect">
            <a:avLst/>
          </a:prstGeom>
          <a:noFill/>
          <a:ln w="9525">
            <a:noFill/>
            <a:miter lim="800000"/>
            <a:headEnd/>
            <a:tailEnd/>
          </a:ln>
        </p:spPr>
      </p:pic>
      <p:sp>
        <p:nvSpPr>
          <p:cNvPr id="12" name="Slide Number Placeholder 11"/>
          <p:cNvSpPr>
            <a:spLocks noGrp="1"/>
          </p:cNvSpPr>
          <p:nvPr>
            <p:ph type="sldNum" sz="quarter" idx="11"/>
          </p:nvPr>
        </p:nvSpPr>
        <p:spPr/>
        <p:txBody>
          <a:bodyPr/>
          <a:lstStyle/>
          <a:p>
            <a:pPr>
              <a:defRPr/>
            </a:pPr>
            <a:fld id="{6EEA275D-5A49-48A8-817D-44C3EA0A3A2F}" type="slidenum">
              <a:rPr lang="en-US" smtClean="0"/>
              <a:pPr>
                <a:defRPr/>
              </a:pPr>
              <a:t>35</a:t>
            </a:fld>
            <a:endParaRPr lang="en-US" dirty="0"/>
          </a:p>
        </p:txBody>
      </p:sp>
      <p:pic>
        <p:nvPicPr>
          <p:cNvPr id="523280" name="Picture 16" descr="globalwarmingisahoaxnewsweek"/>
          <p:cNvPicPr preferRelativeResize="0">
            <a:picLocks noChangeAspect="1" noChangeArrowheads="1"/>
          </p:cNvPicPr>
          <p:nvPr/>
        </p:nvPicPr>
        <p:blipFill>
          <a:blip r:embed="rId6" cstate="print"/>
          <a:srcRect/>
          <a:stretch>
            <a:fillRect/>
          </a:stretch>
        </p:blipFill>
        <p:spPr bwMode="auto">
          <a:xfrm>
            <a:off x="5506128" y="3976353"/>
            <a:ext cx="2039152" cy="2662707"/>
          </a:xfrm>
          <a:prstGeom prst="rect">
            <a:avLst/>
          </a:prstGeom>
          <a:noFill/>
          <a:ln w="9525">
            <a:noFill/>
            <a:miter lim="800000"/>
            <a:headEnd/>
            <a:tailEnd/>
          </a:ln>
        </p:spPr>
      </p:pic>
      <p:pic>
        <p:nvPicPr>
          <p:cNvPr id="8" name="Picture 8" descr="TV_week_16APR06"/>
          <p:cNvPicPr>
            <a:picLocks noChangeAspect="1" noChangeArrowheads="1"/>
          </p:cNvPicPr>
          <p:nvPr/>
        </p:nvPicPr>
        <p:blipFill>
          <a:blip r:embed="rId7" cstate="print"/>
          <a:srcRect/>
          <a:stretch>
            <a:fillRect/>
          </a:stretch>
        </p:blipFill>
        <p:spPr bwMode="auto">
          <a:xfrm>
            <a:off x="7093867" y="3738530"/>
            <a:ext cx="2050134" cy="2654645"/>
          </a:xfrm>
          <a:prstGeom prst="rect">
            <a:avLst/>
          </a:prstGeom>
          <a:noFill/>
          <a:ln w="19050">
            <a:solidFill>
              <a:schemeClr val="folHlink"/>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2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32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32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32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p:cNvPicPr>
            <a:picLocks noChangeAspect="1" noChangeArrowheads="1"/>
          </p:cNvPicPr>
          <p:nvPr/>
        </p:nvPicPr>
        <p:blipFill>
          <a:blip r:embed="rId3" cstate="print"/>
          <a:srcRect/>
          <a:stretch>
            <a:fillRect/>
          </a:stretch>
        </p:blipFill>
        <p:spPr bwMode="auto">
          <a:xfrm>
            <a:off x="0" y="746687"/>
            <a:ext cx="9144000" cy="6038569"/>
          </a:xfrm>
          <a:prstGeom prst="rect">
            <a:avLst/>
          </a:prstGeom>
          <a:noFill/>
          <a:ln w="9525">
            <a:noFill/>
            <a:miter lim="800000"/>
            <a:headEnd/>
            <a:tailEnd/>
          </a:ln>
          <a:effectLst/>
        </p:spPr>
      </p:pic>
      <p:pic>
        <p:nvPicPr>
          <p:cNvPr id="785411" name="Picture 3" descr="nn_ss_planets1_m"/>
          <p:cNvPicPr>
            <a:picLocks noChangeAspect="1" noChangeArrowheads="1"/>
          </p:cNvPicPr>
          <p:nvPr/>
        </p:nvPicPr>
        <p:blipFill>
          <a:blip r:embed="rId4" cstate="print"/>
          <a:srcRect/>
          <a:stretch>
            <a:fillRect/>
          </a:stretch>
        </p:blipFill>
        <p:spPr bwMode="auto">
          <a:xfrm>
            <a:off x="1" y="5201057"/>
            <a:ext cx="3635375" cy="1287275"/>
          </a:xfrm>
          <a:prstGeom prst="rect">
            <a:avLst/>
          </a:prstGeom>
          <a:noFill/>
          <a:ln w="12700">
            <a:noFill/>
            <a:miter lim="800000"/>
            <a:headEnd/>
            <a:tailEnd/>
          </a:ln>
        </p:spPr>
      </p:pic>
      <p:sp>
        <p:nvSpPr>
          <p:cNvPr id="785412" name="Rectangle 4"/>
          <p:cNvSpPr>
            <a:spLocks noGrp="1" noChangeArrowheads="1"/>
          </p:cNvSpPr>
          <p:nvPr>
            <p:ph type="title"/>
          </p:nvPr>
        </p:nvSpPr>
        <p:spPr bwMode="auto">
          <a:xfrm>
            <a:off x="0" y="163288"/>
            <a:ext cx="9144000" cy="598714"/>
          </a:xfrm>
        </p:spPr>
        <p:txBody>
          <a:bodyPr vert="horz" wrap="square" lIns="93503" tIns="46752" rIns="93503" bIns="46752" numCol="1" anchor="t" anchorCtr="0" compatLnSpc="1">
            <a:prstTxWarp prst="textNoShape">
              <a:avLst/>
            </a:prstTxWarp>
          </a:bodyPr>
          <a:lstStyle/>
          <a:p>
            <a:pPr marL="342900" indent="-342900" defTabSz="820583">
              <a:defRPr/>
            </a:pPr>
            <a:r>
              <a:rPr lang="en-US" dirty="0">
                <a:latin typeface="Arial" charset="0"/>
                <a:cs typeface="Arial" charset="0"/>
              </a:rPr>
              <a:t>Planets, Atmospheres, and Climate</a:t>
            </a:r>
          </a:p>
        </p:txBody>
      </p:sp>
      <p:sp>
        <p:nvSpPr>
          <p:cNvPr id="785413" name="Text Box 5"/>
          <p:cNvSpPr txBox="1">
            <a:spLocks noChangeArrowheads="1"/>
          </p:cNvSpPr>
          <p:nvPr/>
        </p:nvSpPr>
        <p:spPr bwMode="auto">
          <a:xfrm>
            <a:off x="839932" y="1213037"/>
            <a:ext cx="165783" cy="359858"/>
          </a:xfrm>
          <a:prstGeom prst="rect">
            <a:avLst/>
          </a:prstGeom>
          <a:noFill/>
          <a:ln w="9525">
            <a:noFill/>
            <a:miter lim="800000"/>
            <a:headEnd/>
            <a:tailEnd/>
          </a:ln>
          <a:effectLst/>
        </p:spPr>
        <p:txBody>
          <a:bodyPr wrap="none" lIns="82058" tIns="41029" rIns="82058" bIns="41029">
            <a:spAutoFit/>
          </a:bodyPr>
          <a:lstStyle/>
          <a:p>
            <a:pPr defTabSz="914608"/>
            <a:endParaRPr lang="en-US" b="1" dirty="0">
              <a:latin typeface="Arial" pitchFamily="34" charset="0"/>
            </a:endParaRPr>
          </a:p>
        </p:txBody>
      </p:sp>
      <p:sp>
        <p:nvSpPr>
          <p:cNvPr id="785414" name="Text Box 6"/>
          <p:cNvSpPr txBox="1">
            <a:spLocks noChangeArrowheads="1"/>
          </p:cNvSpPr>
          <p:nvPr/>
        </p:nvSpPr>
        <p:spPr bwMode="auto">
          <a:xfrm>
            <a:off x="2545773" y="1550923"/>
            <a:ext cx="721961" cy="282914"/>
          </a:xfrm>
          <a:prstGeom prst="rect">
            <a:avLst/>
          </a:prstGeom>
          <a:noFill/>
          <a:ln w="9525">
            <a:noFill/>
            <a:miter lim="800000"/>
            <a:headEnd/>
            <a:tailEnd/>
          </a:ln>
          <a:effectLst/>
        </p:spPr>
        <p:txBody>
          <a:bodyPr wrap="none" lIns="82058" tIns="41029" rIns="82058" bIns="41029">
            <a:spAutoFit/>
          </a:bodyPr>
          <a:lstStyle/>
          <a:p>
            <a:pPr defTabSz="914608"/>
            <a:r>
              <a:rPr lang="en-US" sz="1300" b="1" dirty="0">
                <a:solidFill>
                  <a:schemeClr val="bg1"/>
                </a:solidFill>
                <a:latin typeface="Arial" pitchFamily="34" charset="0"/>
              </a:rPr>
              <a:t>= -58</a:t>
            </a:r>
            <a:r>
              <a:rPr lang="en-US" sz="1300" b="1" baseline="40000" dirty="0">
                <a:solidFill>
                  <a:schemeClr val="bg1"/>
                </a:solidFill>
                <a:latin typeface="Arial" pitchFamily="34" charset="0"/>
              </a:rPr>
              <a:t>o</a:t>
            </a:r>
            <a:r>
              <a:rPr lang="en-US" sz="1300" b="1" dirty="0">
                <a:solidFill>
                  <a:schemeClr val="bg1"/>
                </a:solidFill>
                <a:latin typeface="Arial" pitchFamily="34" charset="0"/>
              </a:rPr>
              <a:t>F</a:t>
            </a:r>
          </a:p>
        </p:txBody>
      </p:sp>
      <p:sp>
        <p:nvSpPr>
          <p:cNvPr id="785415" name="Text Box 7"/>
          <p:cNvSpPr txBox="1">
            <a:spLocks noChangeArrowheads="1"/>
          </p:cNvSpPr>
          <p:nvPr/>
        </p:nvSpPr>
        <p:spPr bwMode="auto">
          <a:xfrm>
            <a:off x="5600989" y="2573460"/>
            <a:ext cx="665856" cy="282914"/>
          </a:xfrm>
          <a:prstGeom prst="rect">
            <a:avLst/>
          </a:prstGeom>
          <a:noFill/>
          <a:ln w="9525">
            <a:noFill/>
            <a:miter lim="800000"/>
            <a:headEnd/>
            <a:tailEnd/>
          </a:ln>
          <a:effectLst/>
        </p:spPr>
        <p:txBody>
          <a:bodyPr wrap="none" lIns="82058" tIns="41029" rIns="82058" bIns="41029">
            <a:spAutoFit/>
          </a:bodyPr>
          <a:lstStyle/>
          <a:p>
            <a:pPr defTabSz="914608"/>
            <a:r>
              <a:rPr lang="en-US" sz="1300" b="1" dirty="0">
                <a:solidFill>
                  <a:schemeClr val="bg1"/>
                </a:solidFill>
                <a:latin typeface="Arial" pitchFamily="34" charset="0"/>
              </a:rPr>
              <a:t>= 59</a:t>
            </a:r>
            <a:r>
              <a:rPr lang="en-US" sz="1300" b="1" baseline="40000" dirty="0">
                <a:solidFill>
                  <a:schemeClr val="bg1"/>
                </a:solidFill>
                <a:latin typeface="Arial" pitchFamily="34" charset="0"/>
              </a:rPr>
              <a:t>o</a:t>
            </a:r>
            <a:r>
              <a:rPr lang="en-US" sz="1300" b="1" dirty="0">
                <a:solidFill>
                  <a:schemeClr val="bg1"/>
                </a:solidFill>
                <a:latin typeface="Arial" pitchFamily="34" charset="0"/>
              </a:rPr>
              <a:t>F</a:t>
            </a:r>
          </a:p>
        </p:txBody>
      </p:sp>
      <p:sp>
        <p:nvSpPr>
          <p:cNvPr id="785416" name="Text Box 8"/>
          <p:cNvSpPr txBox="1">
            <a:spLocks noChangeArrowheads="1"/>
          </p:cNvSpPr>
          <p:nvPr/>
        </p:nvSpPr>
        <p:spPr bwMode="auto">
          <a:xfrm>
            <a:off x="8205932" y="3975595"/>
            <a:ext cx="784478" cy="282914"/>
          </a:xfrm>
          <a:prstGeom prst="rect">
            <a:avLst/>
          </a:prstGeom>
          <a:noFill/>
          <a:ln w="9525">
            <a:noFill/>
            <a:miter lim="800000"/>
            <a:headEnd/>
            <a:tailEnd/>
          </a:ln>
          <a:effectLst/>
        </p:spPr>
        <p:txBody>
          <a:bodyPr wrap="none" lIns="82058" tIns="41029" rIns="82058" bIns="41029">
            <a:spAutoFit/>
          </a:bodyPr>
          <a:lstStyle/>
          <a:p>
            <a:pPr defTabSz="914608"/>
            <a:r>
              <a:rPr lang="en-US" sz="1300" b="1" dirty="0">
                <a:solidFill>
                  <a:schemeClr val="bg1"/>
                </a:solidFill>
                <a:latin typeface="Arial" pitchFamily="34" charset="0"/>
              </a:rPr>
              <a:t>= 788</a:t>
            </a:r>
            <a:r>
              <a:rPr lang="en-US" sz="700" b="1" dirty="0">
                <a:solidFill>
                  <a:schemeClr val="bg1"/>
                </a:solidFill>
                <a:latin typeface="Arial" pitchFamily="34" charset="0"/>
              </a:rPr>
              <a:t> </a:t>
            </a:r>
            <a:r>
              <a:rPr lang="en-US" sz="1300" b="1" baseline="40000" dirty="0" err="1">
                <a:solidFill>
                  <a:schemeClr val="bg1"/>
                </a:solidFill>
                <a:latin typeface="Arial" pitchFamily="34" charset="0"/>
              </a:rPr>
              <a:t>o</a:t>
            </a:r>
            <a:r>
              <a:rPr lang="en-US" sz="1300" b="1" dirty="0" err="1">
                <a:solidFill>
                  <a:schemeClr val="bg1"/>
                </a:solidFill>
                <a:latin typeface="Arial" pitchFamily="34" charset="0"/>
              </a:rPr>
              <a:t>F</a:t>
            </a:r>
            <a:endParaRPr lang="en-US" sz="1300" b="1" dirty="0">
              <a:solidFill>
                <a:schemeClr val="bg1"/>
              </a:solidFill>
              <a:latin typeface="Arial" pitchFamily="34" charset="0"/>
            </a:endParaRPr>
          </a:p>
        </p:txBody>
      </p:sp>
      <p:sp>
        <p:nvSpPr>
          <p:cNvPr id="785417" name="Text Box 9"/>
          <p:cNvSpPr txBox="1">
            <a:spLocks noChangeArrowheads="1"/>
          </p:cNvSpPr>
          <p:nvPr/>
        </p:nvSpPr>
        <p:spPr bwMode="auto">
          <a:xfrm>
            <a:off x="3612284" y="5909829"/>
            <a:ext cx="462275" cy="282914"/>
          </a:xfrm>
          <a:prstGeom prst="rect">
            <a:avLst/>
          </a:prstGeom>
          <a:noFill/>
          <a:ln w="9525">
            <a:noFill/>
            <a:miter lim="800000"/>
            <a:headEnd/>
            <a:tailEnd/>
          </a:ln>
          <a:effectLst/>
        </p:spPr>
        <p:txBody>
          <a:bodyPr wrap="none" lIns="82058" tIns="41029" rIns="82058" bIns="41029">
            <a:spAutoFit/>
          </a:bodyPr>
          <a:lstStyle/>
          <a:p>
            <a:pPr defTabSz="914608"/>
            <a:r>
              <a:rPr lang="en-US" sz="1300" dirty="0">
                <a:solidFill>
                  <a:schemeClr val="bg1"/>
                </a:solidFill>
                <a:latin typeface="Arial" pitchFamily="34" charset="0"/>
              </a:rPr>
              <a:t>Sun</a:t>
            </a:r>
          </a:p>
        </p:txBody>
      </p:sp>
      <p:sp>
        <p:nvSpPr>
          <p:cNvPr id="785418" name="Text Box 10"/>
          <p:cNvSpPr txBox="1">
            <a:spLocks noChangeArrowheads="1"/>
          </p:cNvSpPr>
          <p:nvPr/>
        </p:nvSpPr>
        <p:spPr bwMode="auto">
          <a:xfrm>
            <a:off x="3338080" y="752290"/>
            <a:ext cx="5762625" cy="1267799"/>
          </a:xfrm>
          <a:prstGeom prst="rect">
            <a:avLst/>
          </a:prstGeom>
          <a:solidFill>
            <a:srgbClr val="CCECFF"/>
          </a:solidFill>
          <a:ln w="12700" algn="ctr">
            <a:noFill/>
            <a:miter lim="800000"/>
            <a:headEnd/>
            <a:tailEnd/>
          </a:ln>
          <a:effectLst/>
        </p:spPr>
        <p:txBody>
          <a:bodyPr lIns="82058" tIns="41029" rIns="82058" bIns="41029">
            <a:spAutoFit/>
          </a:bodyPr>
          <a:lstStyle/>
          <a:p>
            <a:pPr defTabSz="914608"/>
            <a:r>
              <a:rPr lang="en-US" sz="1100" dirty="0">
                <a:latin typeface="Comic Sans MS" pitchFamily="66" charset="0"/>
              </a:rPr>
              <a:t>A planet's climate is determined by its mass, its distance from the sun, and the composition of its atmosphere.  Earth's atmosphere is 78% nitrogen, 21% oxygen, and 1% other gases. Carbon dioxide accounts for 0.03 - 0.04%. Water vapor, carbon dioxide, and other minor gases absorb thermal radiation leaving the surface. These greenhouse gases act as a partial blanket for the thermal radiation from the surface and enable it to be substantially warmer than it would otherwise be. Without the greenhouse gases, Earth's average temperature would be roughly -20°C = -4 °F.</a:t>
            </a:r>
          </a:p>
        </p:txBody>
      </p:sp>
      <p:sp>
        <p:nvSpPr>
          <p:cNvPr id="785419" name="Line 11"/>
          <p:cNvSpPr>
            <a:spLocks noChangeShapeType="1"/>
          </p:cNvSpPr>
          <p:nvPr/>
        </p:nvSpPr>
        <p:spPr bwMode="auto">
          <a:xfrm flipV="1">
            <a:off x="2535671" y="4720605"/>
            <a:ext cx="774988" cy="925886"/>
          </a:xfrm>
          <a:prstGeom prst="line">
            <a:avLst/>
          </a:prstGeom>
          <a:noFill/>
          <a:ln w="28575">
            <a:solidFill>
              <a:srgbClr val="FF0000"/>
            </a:solidFill>
            <a:round/>
            <a:headEnd/>
            <a:tailEnd type="stealth" w="lg" len="lg"/>
          </a:ln>
          <a:effectLst/>
        </p:spPr>
        <p:txBody>
          <a:bodyPr lIns="82058" tIns="41029" rIns="82058" bIns="41029"/>
          <a:lstStyle/>
          <a:p>
            <a:endParaRPr lang="en-US"/>
          </a:p>
        </p:txBody>
      </p:sp>
      <p:sp>
        <p:nvSpPr>
          <p:cNvPr id="785420" name="Oval 12"/>
          <p:cNvSpPr>
            <a:spLocks noChangeArrowheads="1"/>
          </p:cNvSpPr>
          <p:nvPr/>
        </p:nvSpPr>
        <p:spPr bwMode="auto">
          <a:xfrm rot="258789">
            <a:off x="1790989" y="5643690"/>
            <a:ext cx="1127125" cy="483253"/>
          </a:xfrm>
          <a:prstGeom prst="ellipse">
            <a:avLst/>
          </a:prstGeom>
          <a:noFill/>
          <a:ln w="25400">
            <a:solidFill>
              <a:srgbClr val="FF0000"/>
            </a:solidFill>
            <a:round/>
            <a:headEnd/>
            <a:tailEnd/>
          </a:ln>
          <a:effectLst/>
        </p:spPr>
        <p:txBody>
          <a:bodyPr wrap="none" lIns="82058" tIns="41029" rIns="82058" bIns="41029" anchor="ctr"/>
          <a:lstStyle/>
          <a:p>
            <a:pPr defTabSz="914608"/>
            <a:endParaRPr lang="en-US" b="1" dirty="0">
              <a:solidFill>
                <a:srgbClr val="FF0000"/>
              </a:solidFill>
              <a:latin typeface="Arial" pitchFamily="34" charset="0"/>
            </a:endParaRPr>
          </a:p>
        </p:txBody>
      </p:sp>
      <p:sp>
        <p:nvSpPr>
          <p:cNvPr id="23" name="Slide Number Placeholder 22"/>
          <p:cNvSpPr>
            <a:spLocks noGrp="1"/>
          </p:cNvSpPr>
          <p:nvPr>
            <p:ph type="sldNum" sz="quarter" idx="11"/>
          </p:nvPr>
        </p:nvSpPr>
        <p:spPr>
          <a:xfrm>
            <a:off x="8413750" y="6558689"/>
            <a:ext cx="381000" cy="365125"/>
          </a:xfrm>
        </p:spPr>
        <p:txBody>
          <a:bodyPr/>
          <a:lstStyle/>
          <a:p>
            <a:pPr>
              <a:defRPr/>
            </a:pPr>
            <a:fld id="{6EEA275D-5A49-48A8-817D-44C3EA0A3A2F}" type="slidenum">
              <a:rPr lang="en-US" smtClean="0"/>
              <a:pPr>
                <a:defRPr/>
              </a:pPr>
              <a:t>36</a:t>
            </a:fld>
            <a:endParaRPr lang="en-US" dirty="0"/>
          </a:p>
        </p:txBody>
      </p:sp>
      <p:sp>
        <p:nvSpPr>
          <p:cNvPr id="24" name="Footer Placeholder 23"/>
          <p:cNvSpPr>
            <a:spLocks noGrp="1"/>
          </p:cNvSpPr>
          <p:nvPr>
            <p:ph type="ftr" sz="quarter" idx="10"/>
          </p:nvPr>
        </p:nvSpPr>
        <p:spPr>
          <a:xfrm>
            <a:off x="3124200" y="6558689"/>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t="3747" b="10118"/>
          <a:stretch>
            <a:fillRect/>
          </a:stretch>
        </p:blipFill>
        <p:spPr bwMode="auto">
          <a:xfrm rot="10800000">
            <a:off x="698500" y="901696"/>
            <a:ext cx="8026400" cy="5270683"/>
          </a:xfrm>
          <a:prstGeom prst="rect">
            <a:avLst/>
          </a:prstGeom>
          <a:noFill/>
          <a:ln w="9525">
            <a:noFill/>
            <a:miter lim="800000"/>
            <a:headEnd/>
            <a:tailEnd/>
          </a:ln>
        </p:spPr>
      </p:pic>
      <p:sp>
        <p:nvSpPr>
          <p:cNvPr id="6" name="Rectangle 4"/>
          <p:cNvSpPr>
            <a:spLocks noChangeArrowheads="1"/>
          </p:cNvSpPr>
          <p:nvPr/>
        </p:nvSpPr>
        <p:spPr bwMode="auto">
          <a:xfrm>
            <a:off x="0" y="122169"/>
            <a:ext cx="9144000" cy="731838"/>
          </a:xfrm>
          <a:prstGeom prst="rect">
            <a:avLst/>
          </a:prstGeom>
          <a:noFill/>
          <a:ln w="9525" algn="ctr">
            <a:noFill/>
            <a:miter lim="800000"/>
            <a:headEnd/>
            <a:tailEnd/>
          </a:ln>
          <a:effectLst/>
        </p:spPr>
        <p:txBody>
          <a:bodyPr lIns="93459" tIns="46729" rIns="93459" bIns="46729"/>
          <a:lstStyle/>
          <a:p>
            <a:pPr algn="ctr">
              <a:lnSpc>
                <a:spcPct val="80000"/>
              </a:lnSpc>
              <a:defRPr/>
            </a:pPr>
            <a:r>
              <a:rPr lang="en-US" sz="2400" dirty="0">
                <a:solidFill>
                  <a:srgbClr val="106636"/>
                </a:solidFill>
                <a:ea typeface="+mj-ea"/>
                <a:cs typeface="Arial" charset="0"/>
              </a:rPr>
              <a:t>Modern CO</a:t>
            </a:r>
            <a:r>
              <a:rPr lang="en-US" sz="2400" baseline="-25000" dirty="0">
                <a:solidFill>
                  <a:srgbClr val="106636"/>
                </a:solidFill>
                <a:ea typeface="+mj-ea"/>
                <a:cs typeface="Arial" charset="0"/>
              </a:rPr>
              <a:t>2</a:t>
            </a:r>
            <a:r>
              <a:rPr lang="en-US" sz="2400" dirty="0">
                <a:solidFill>
                  <a:srgbClr val="106636"/>
                </a:solidFill>
                <a:ea typeface="+mj-ea"/>
                <a:cs typeface="Arial" charset="0"/>
              </a:rPr>
              <a:t> Concentrations are Increasing </a:t>
            </a:r>
          </a:p>
          <a:p>
            <a:pPr algn="ctr">
              <a:lnSpc>
                <a:spcPct val="80000"/>
              </a:lnSpc>
              <a:defRPr/>
            </a:pPr>
            <a:r>
              <a:rPr lang="en-US" sz="1600" i="1" dirty="0"/>
              <a:t>The current concentration is the highest in 800,000 years, as determined by ice core data</a:t>
            </a:r>
            <a:endParaRPr lang="en-US" i="1" dirty="0"/>
          </a:p>
        </p:txBody>
      </p:sp>
      <p:sp>
        <p:nvSpPr>
          <p:cNvPr id="33796" name="Text Box 5"/>
          <p:cNvSpPr txBox="1">
            <a:spLocks noChangeArrowheads="1"/>
          </p:cNvSpPr>
          <p:nvPr/>
        </p:nvSpPr>
        <p:spPr bwMode="auto">
          <a:xfrm>
            <a:off x="263525" y="5248276"/>
            <a:ext cx="1365250" cy="728663"/>
          </a:xfrm>
          <a:prstGeom prst="rect">
            <a:avLst/>
          </a:prstGeom>
          <a:solidFill>
            <a:srgbClr val="FFFF99"/>
          </a:solidFill>
          <a:ln w="38100" cmpd="dbl" algn="ctr">
            <a:solidFill>
              <a:schemeClr val="tx1"/>
            </a:solidFill>
            <a:miter lim="800000"/>
            <a:headEnd/>
            <a:tailEnd/>
          </a:ln>
        </p:spPr>
        <p:txBody>
          <a:bodyPr lIns="41025" tIns="41025" rIns="41025" bIns="41025">
            <a:spAutoFit/>
          </a:bodyPr>
          <a:lstStyle/>
          <a:p>
            <a:r>
              <a:rPr lang="en-US" sz="1400" dirty="0">
                <a:solidFill>
                  <a:srgbClr val="FF0000"/>
                </a:solidFill>
                <a:latin typeface="Comic Sans MS" pitchFamily="66" charset="0"/>
              </a:rPr>
              <a:t>Concentration prior to 1800 was ~280 </a:t>
            </a:r>
            <a:r>
              <a:rPr lang="en-US" sz="1400" dirty="0" err="1">
                <a:solidFill>
                  <a:srgbClr val="FF0000"/>
                </a:solidFill>
                <a:latin typeface="Comic Sans MS" pitchFamily="66" charset="0"/>
              </a:rPr>
              <a:t>ppm</a:t>
            </a:r>
            <a:endParaRPr lang="en-US" sz="1400" dirty="0">
              <a:solidFill>
                <a:srgbClr val="FF0000"/>
              </a:solidFill>
              <a:latin typeface="Comic Sans MS" pitchFamily="66" charset="0"/>
            </a:endParaRPr>
          </a:p>
        </p:txBody>
      </p:sp>
      <p:sp>
        <p:nvSpPr>
          <p:cNvPr id="33797" name="Text Box 6"/>
          <p:cNvSpPr txBox="1">
            <a:spLocks noChangeArrowheads="1"/>
          </p:cNvSpPr>
          <p:nvPr/>
        </p:nvSpPr>
        <p:spPr bwMode="auto">
          <a:xfrm>
            <a:off x="6837529" y="2070602"/>
            <a:ext cx="2306472" cy="1190847"/>
          </a:xfrm>
          <a:prstGeom prst="rect">
            <a:avLst/>
          </a:prstGeom>
          <a:solidFill>
            <a:srgbClr val="FFFF99"/>
          </a:solidFill>
          <a:ln w="38100" cmpd="dbl" algn="ctr">
            <a:solidFill>
              <a:schemeClr val="tx1"/>
            </a:solidFill>
            <a:miter lim="800000"/>
            <a:headEnd/>
            <a:tailEnd/>
          </a:ln>
        </p:spPr>
        <p:txBody>
          <a:bodyPr wrap="square" lIns="41025" tIns="41025" rIns="41025" bIns="41025">
            <a:spAutoFit/>
          </a:bodyPr>
          <a:lstStyle/>
          <a:p>
            <a:r>
              <a:rPr lang="en-US" sz="1400" dirty="0">
                <a:solidFill>
                  <a:srgbClr val="FF0000"/>
                </a:solidFill>
                <a:latin typeface="Comic Sans MS" pitchFamily="66" charset="0"/>
              </a:rPr>
              <a:t>Concentration now ~</a:t>
            </a:r>
            <a:r>
              <a:rPr lang="en-US" sz="1400" dirty="0" smtClean="0">
                <a:solidFill>
                  <a:srgbClr val="FF0000"/>
                </a:solidFill>
                <a:latin typeface="Comic Sans MS" pitchFamily="66" charset="0"/>
              </a:rPr>
              <a:t>390 </a:t>
            </a:r>
            <a:r>
              <a:rPr lang="en-US" sz="1400" dirty="0" err="1" smtClean="0">
                <a:solidFill>
                  <a:srgbClr val="FF0000"/>
                </a:solidFill>
                <a:latin typeface="Comic Sans MS" pitchFamily="66" charset="0"/>
              </a:rPr>
              <a:t>ppm</a:t>
            </a:r>
            <a:r>
              <a:rPr lang="en-US" sz="1400" dirty="0" smtClean="0">
                <a:solidFill>
                  <a:srgbClr val="FF0000"/>
                </a:solidFill>
                <a:latin typeface="Comic Sans MS" pitchFamily="66" charset="0"/>
              </a:rPr>
              <a:t>.  Under a “business-as-usual” scenario, concentration could rise to 1,000 </a:t>
            </a:r>
            <a:r>
              <a:rPr lang="en-US" sz="1400" dirty="0" err="1" smtClean="0">
                <a:solidFill>
                  <a:srgbClr val="FF0000"/>
                </a:solidFill>
                <a:latin typeface="Comic Sans MS" pitchFamily="66" charset="0"/>
              </a:rPr>
              <a:t>ppm</a:t>
            </a:r>
            <a:endParaRPr lang="en-US" sz="1400" dirty="0">
              <a:solidFill>
                <a:srgbClr val="FF0000"/>
              </a:solidFill>
              <a:latin typeface="Comic Sans MS" pitchFamily="66" charset="0"/>
            </a:endParaRPr>
          </a:p>
        </p:txBody>
      </p:sp>
      <p:sp>
        <p:nvSpPr>
          <p:cNvPr id="11" name="Slide Number Placeholder 10"/>
          <p:cNvSpPr>
            <a:spLocks noGrp="1"/>
          </p:cNvSpPr>
          <p:nvPr>
            <p:ph type="sldNum" sz="quarter" idx="11"/>
          </p:nvPr>
        </p:nvSpPr>
        <p:spPr/>
        <p:txBody>
          <a:bodyPr/>
          <a:lstStyle/>
          <a:p>
            <a:pPr>
              <a:defRPr/>
            </a:pPr>
            <a:fld id="{6EEA275D-5A49-48A8-817D-44C3EA0A3A2F}" type="slidenum">
              <a:rPr lang="en-US" smtClean="0"/>
              <a:pPr>
                <a:defRPr/>
              </a:pPr>
              <a:t>37</a:t>
            </a:fld>
            <a:endParaRPr lang="en-US" dirty="0"/>
          </a:p>
        </p:txBody>
      </p:sp>
      <p:sp>
        <p:nvSpPr>
          <p:cNvPr id="7" name="Footer Placeholder 7"/>
          <p:cNvSpPr>
            <a:spLocks noGrp="1"/>
          </p:cNvSpPr>
          <p:nvPr>
            <p:ph type="ftr" sz="quarter" idx="10"/>
          </p:nvPr>
        </p:nvSpPr>
        <p:spPr>
          <a:xfrm>
            <a:off x="3124200" y="6353970"/>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Energy Facts 2010</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38</a:t>
            </a:fld>
            <a:endParaRPr lang="en-US" dirty="0"/>
          </a:p>
        </p:txBody>
      </p:sp>
      <p:pic>
        <p:nvPicPr>
          <p:cNvPr id="5" name="Picture 4" descr="BioComponents_CenterImage.jpg"/>
          <p:cNvPicPr>
            <a:picLocks noChangeAspect="1"/>
          </p:cNvPicPr>
          <p:nvPr/>
        </p:nvPicPr>
        <p:blipFill>
          <a:blip r:embed="rId2" cstate="print"/>
          <a:srcRect t="6452"/>
          <a:stretch>
            <a:fillRect/>
          </a:stretch>
        </p:blipFill>
        <p:spPr>
          <a:xfrm>
            <a:off x="1588" y="0"/>
            <a:ext cx="9144000" cy="6858000"/>
          </a:xfrm>
          <a:prstGeom prst="rect">
            <a:avLst/>
          </a:prstGeom>
        </p:spPr>
      </p:pic>
      <p:sp>
        <p:nvSpPr>
          <p:cNvPr id="9" name="Slide Number Placeholder 7"/>
          <p:cNvSpPr txBox="1">
            <a:spLocks/>
          </p:cNvSpPr>
          <p:nvPr/>
        </p:nvSpPr>
        <p:spPr>
          <a:xfrm>
            <a:off x="8566150" y="6426859"/>
            <a:ext cx="381000" cy="365125"/>
          </a:xfrm>
          <a:prstGeom prst="rect">
            <a:avLst/>
          </a:prstGeom>
        </p:spPr>
        <p:txBody>
          <a:bodyPr vert="horz" lIns="91429" tIns="45714" rIns="91429" bIns="45714" rtlCol="0" anchor="ctr"/>
          <a:lstStyle/>
          <a:p>
            <a:pPr algn="r" defTabSz="914293" fontAlgn="auto">
              <a:spcBef>
                <a:spcPts val="0"/>
              </a:spcBef>
              <a:spcAft>
                <a:spcPts val="0"/>
              </a:spcAft>
              <a:defRPr/>
            </a:pPr>
            <a:fld id="{6EEA275D-5A49-48A8-817D-44C3EA0A3A2F}" type="slidenum">
              <a:rPr lang="en-US" sz="1100" smtClean="0">
                <a:solidFill>
                  <a:srgbClr val="106636"/>
                </a:solidFill>
                <a:latin typeface="Arial" pitchFamily="34" charset="0"/>
                <a:cs typeface="Arial" pitchFamily="34" charset="0"/>
              </a:rPr>
              <a:pPr algn="r" defTabSz="914293" fontAlgn="auto">
                <a:spcBef>
                  <a:spcPts val="0"/>
                </a:spcBef>
                <a:spcAft>
                  <a:spcPts val="0"/>
                </a:spcAft>
                <a:defRPr/>
              </a:pPr>
              <a:t>38</a:t>
            </a:fld>
            <a:endParaRPr lang="en-US" sz="1100" dirty="0">
              <a:solidFill>
                <a:srgbClr val="106636"/>
              </a:solidFill>
              <a:latin typeface="Arial" pitchFamily="34" charset="0"/>
              <a:cs typeface="Arial" pitchFamily="34" charset="0"/>
            </a:endParaRPr>
          </a:p>
        </p:txBody>
      </p:sp>
      <p:pic>
        <p:nvPicPr>
          <p:cNvPr id="11" name="Picture 10" descr="BioComponents_CenterImage.jpg"/>
          <p:cNvPicPr>
            <a:picLocks noChangeAspect="1"/>
          </p:cNvPicPr>
          <p:nvPr/>
        </p:nvPicPr>
        <p:blipFill>
          <a:blip r:embed="rId2" cstate="print"/>
          <a:srcRect l="76510" t="6452" b="82977"/>
          <a:stretch>
            <a:fillRect/>
          </a:stretch>
        </p:blipFill>
        <p:spPr>
          <a:xfrm>
            <a:off x="0" y="48931"/>
            <a:ext cx="3021330" cy="994865"/>
          </a:xfrm>
          <a:prstGeom prst="rect">
            <a:avLst/>
          </a:prstGeom>
        </p:spPr>
      </p:pic>
      <p:sp>
        <p:nvSpPr>
          <p:cNvPr id="7" name="Rectangle 5"/>
          <p:cNvSpPr>
            <a:spLocks noChangeArrowheads="1"/>
          </p:cNvSpPr>
          <p:nvPr/>
        </p:nvSpPr>
        <p:spPr bwMode="auto">
          <a:xfrm>
            <a:off x="-164890" y="69850"/>
            <a:ext cx="3212890" cy="952380"/>
          </a:xfrm>
          <a:prstGeom prst="rect">
            <a:avLst/>
          </a:prstGeom>
          <a:noFill/>
          <a:ln w="9525" cap="flat" cmpd="sng" algn="ctr">
            <a:noFill/>
            <a:prstDash val="solid"/>
            <a:miter lim="800000"/>
            <a:headEnd/>
            <a:tailEnd/>
          </a:ln>
          <a:effectLst/>
        </p:spPr>
        <p:txBody>
          <a:bodyPr lIns="93492" tIns="46746" rIns="93492" bIns="46746">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50" dirty="0" smtClean="0">
                <a:ln w="11430"/>
                <a:solidFill>
                  <a:schemeClr val="bg1"/>
                </a:solidFill>
                <a:effectLst>
                  <a:outerShdw blurRad="76200" dist="50800" dir="5400000" algn="tl" rotWithShape="0">
                    <a:srgbClr val="000000">
                      <a:alpha val="65000"/>
                    </a:srgbClr>
                  </a:outerShdw>
                </a:effectLst>
                <a:ea typeface="+mj-ea"/>
                <a:cs typeface="Arial" charset="0"/>
              </a:rPr>
              <a:t>Carbon Cycle</a:t>
            </a:r>
          </a:p>
          <a:p>
            <a:pPr algn="ctr">
              <a:defRPr/>
            </a:pPr>
            <a:endParaRPr lang="en-US" sz="400" b="1" spc="50" dirty="0" smtClean="0">
              <a:ln w="11430"/>
              <a:solidFill>
                <a:schemeClr val="bg1"/>
              </a:solidFill>
              <a:effectLst>
                <a:outerShdw blurRad="76200" dist="50800" dir="5400000" algn="tl" rotWithShape="0">
                  <a:srgbClr val="000000">
                    <a:alpha val="65000"/>
                  </a:srgbClr>
                </a:outerShdw>
              </a:effectLst>
              <a:ea typeface="+mj-ea"/>
              <a:cs typeface="Arial" charset="0"/>
            </a:endParaRPr>
          </a:p>
          <a:p>
            <a:pPr algn="ctr">
              <a:defRPr/>
            </a:pPr>
            <a:r>
              <a:rPr lang="en-US" sz="2000" spc="50" dirty="0" smtClean="0">
                <a:ln w="11430"/>
                <a:solidFill>
                  <a:schemeClr val="bg1"/>
                </a:solidFill>
                <a:ea typeface="+mj-ea"/>
                <a:cs typeface="Arial" charset="0"/>
              </a:rPr>
              <a:t>Atmosphere = 800 </a:t>
            </a:r>
            <a:r>
              <a:rPr lang="en-US" sz="2000" spc="50" dirty="0" err="1" smtClean="0">
                <a:ln w="11430"/>
                <a:solidFill>
                  <a:schemeClr val="bg1"/>
                </a:solidFill>
                <a:ea typeface="+mj-ea"/>
                <a:cs typeface="Arial" charset="0"/>
              </a:rPr>
              <a:t>GtC</a:t>
            </a:r>
            <a:endParaRPr lang="en-US" sz="2000" spc="50" dirty="0" smtClean="0">
              <a:ln w="11430"/>
              <a:solidFill>
                <a:schemeClr val="bg1"/>
              </a:solidFill>
              <a:ea typeface="+mj-ea"/>
              <a:cs typeface="Arial" charset="0"/>
            </a:endParaRPr>
          </a:p>
        </p:txBody>
      </p:sp>
      <p:sp>
        <p:nvSpPr>
          <p:cNvPr id="8" name="Rectangle 7"/>
          <p:cNvSpPr/>
          <p:nvPr/>
        </p:nvSpPr>
        <p:spPr>
          <a:xfrm>
            <a:off x="0" y="0"/>
            <a:ext cx="3051810" cy="10717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88"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defRPr/>
            </a:pPr>
            <a:endParaRPr lang="en-US"/>
          </a:p>
        </p:txBody>
      </p:sp>
      <p:sp>
        <p:nvSpPr>
          <p:cNvPr id="907269" name="Rectangle 5"/>
          <p:cNvSpPr>
            <a:spLocks noChangeArrowheads="1"/>
          </p:cNvSpPr>
          <p:nvPr/>
        </p:nvSpPr>
        <p:spPr bwMode="auto">
          <a:xfrm>
            <a:off x="5040314" y="109609"/>
            <a:ext cx="4103687" cy="425450"/>
          </a:xfrm>
          <a:prstGeom prst="rect">
            <a:avLst/>
          </a:prstGeom>
          <a:noFill/>
          <a:ln w="9525" cap="flat" cmpd="sng" algn="ctr">
            <a:noFill/>
            <a:prstDash val="solid"/>
            <a:miter lim="800000"/>
            <a:headEnd/>
            <a:tailEnd/>
          </a:ln>
          <a:effectLst/>
        </p:spPr>
        <p:txBody>
          <a:bodyPr lIns="93492" tIns="46746" rIns="93492" bIns="46746"/>
          <a:lstStyle/>
          <a:p>
            <a:pPr algn="ctr">
              <a:defRPr/>
            </a:pPr>
            <a:r>
              <a:rPr lang="en-US" sz="2400" b="1" dirty="0" smtClean="0">
                <a:solidFill>
                  <a:srgbClr val="106636"/>
                </a:solidFill>
                <a:ea typeface="+mj-ea"/>
                <a:cs typeface="Arial" charset="0"/>
              </a:rPr>
              <a:t>Solar Energy Cycle</a:t>
            </a:r>
          </a:p>
          <a:p>
            <a:pPr algn="ctr">
              <a:lnSpc>
                <a:spcPct val="80000"/>
              </a:lnSpc>
              <a:defRPr/>
            </a:pPr>
            <a:r>
              <a:rPr lang="en-US" dirty="0" smtClean="0">
                <a:solidFill>
                  <a:srgbClr val="106636"/>
                </a:solidFill>
                <a:ea typeface="+mj-ea"/>
                <a:cs typeface="Arial" charset="0"/>
              </a:rPr>
              <a:t>And the Greenhouse Effect</a:t>
            </a:r>
            <a:endParaRPr lang="en-GB" dirty="0">
              <a:solidFill>
                <a:srgbClr val="106636"/>
              </a:solidFill>
              <a:ea typeface="+mj-ea"/>
              <a:cs typeface="Arial" charset="0"/>
            </a:endParaRPr>
          </a:p>
        </p:txBody>
      </p:sp>
      <p:pic>
        <p:nvPicPr>
          <p:cNvPr id="32774" name="Picture 6" descr="cartoon_sun_st6"/>
          <p:cNvPicPr>
            <a:picLocks noChangeAspect="1" noChangeArrowheads="1"/>
          </p:cNvPicPr>
          <p:nvPr/>
        </p:nvPicPr>
        <p:blipFill>
          <a:blip r:embed="rId3" cstate="print"/>
          <a:srcRect/>
          <a:stretch>
            <a:fillRect/>
          </a:stretch>
        </p:blipFill>
        <p:spPr bwMode="auto">
          <a:xfrm>
            <a:off x="3025775" y="-376237"/>
            <a:ext cx="1741488" cy="1689101"/>
          </a:xfrm>
          <a:prstGeom prst="rect">
            <a:avLst/>
          </a:prstGeom>
          <a:noFill/>
          <a:ln w="9525">
            <a:noFill/>
            <a:miter lim="800000"/>
            <a:headEnd/>
            <a:tailEnd/>
          </a:ln>
        </p:spPr>
      </p:pic>
      <p:pic>
        <p:nvPicPr>
          <p:cNvPr id="32775" name="Picture 7" descr="GheatMapR2"/>
          <p:cNvPicPr>
            <a:picLocks noChangeAspect="1" noChangeArrowheads="1"/>
          </p:cNvPicPr>
          <p:nvPr/>
        </p:nvPicPr>
        <p:blipFill>
          <a:blip r:embed="rId4" cstate="print"/>
          <a:srcRect l="284" t="7759" r="301"/>
          <a:stretch>
            <a:fillRect/>
          </a:stretch>
        </p:blipFill>
        <p:spPr bwMode="auto">
          <a:xfrm>
            <a:off x="25401" y="889000"/>
            <a:ext cx="9091613" cy="5969000"/>
          </a:xfrm>
          <a:prstGeom prst="rect">
            <a:avLst/>
          </a:prstGeom>
          <a:noFill/>
          <a:ln w="28575">
            <a:solidFill>
              <a:schemeClr val="tx1"/>
            </a:solidFill>
            <a:miter lim="800000"/>
            <a:headEnd/>
            <a:tailEnd/>
          </a:ln>
        </p:spPr>
      </p:pic>
      <p:sp>
        <p:nvSpPr>
          <p:cNvPr id="32776" name="Line 32"/>
          <p:cNvSpPr>
            <a:spLocks noChangeShapeType="1"/>
          </p:cNvSpPr>
          <p:nvPr/>
        </p:nvSpPr>
        <p:spPr bwMode="auto">
          <a:xfrm>
            <a:off x="0" y="857250"/>
            <a:ext cx="9144000" cy="0"/>
          </a:xfrm>
          <a:prstGeom prst="line">
            <a:avLst/>
          </a:prstGeom>
          <a:noFill/>
          <a:ln w="38100">
            <a:solidFill>
              <a:srgbClr val="146737"/>
            </a:solidFill>
            <a:round/>
            <a:headEnd/>
            <a:tailEnd/>
          </a:ln>
        </p:spPr>
        <p:txBody>
          <a:bodyPr lIns="91429" tIns="45714" rIns="91429" bIns="45714"/>
          <a:lstStyle/>
          <a:p>
            <a:endParaRPr lang="en-US"/>
          </a:p>
        </p:txBody>
      </p:sp>
      <p:sp>
        <p:nvSpPr>
          <p:cNvPr id="13" name="Oval 12"/>
          <p:cNvSpPr/>
          <p:nvPr/>
        </p:nvSpPr>
        <p:spPr>
          <a:xfrm>
            <a:off x="7505700" y="2120901"/>
            <a:ext cx="1574800" cy="584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0" name="Slide Number Placeholder 3"/>
          <p:cNvSpPr>
            <a:spLocks noGrp="1"/>
          </p:cNvSpPr>
          <p:nvPr>
            <p:ph type="sldNum" sz="quarter" idx="11"/>
          </p:nvPr>
        </p:nvSpPr>
        <p:spPr>
          <a:xfrm>
            <a:off x="8413750" y="6353970"/>
            <a:ext cx="381000" cy="365125"/>
          </a:xfrm>
        </p:spPr>
        <p:txBody>
          <a:bodyPr/>
          <a:lstStyle/>
          <a:p>
            <a:pPr>
              <a:defRPr/>
            </a:pPr>
            <a:fld id="{6EEA275D-5A49-48A8-817D-44C3EA0A3A2F}" type="slidenum">
              <a:rPr lang="en-US" smtClean="0"/>
              <a:pPr>
                <a:defRPr/>
              </a:pPr>
              <a:t>39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2"/>
          <p:cNvSpPr>
            <a:spLocks noGrp="1"/>
          </p:cNvSpPr>
          <p:nvPr>
            <p:ph type="title"/>
          </p:nvPr>
        </p:nvSpPr>
        <p:spPr/>
        <p:txBody>
          <a:bodyPr/>
          <a:lstStyle/>
          <a:p>
            <a:pPr eaLnBrk="1" hangingPunct="1"/>
            <a:r>
              <a:rPr lang="en-US" smtClean="0">
                <a:latin typeface="Arial" charset="0"/>
                <a:cs typeface="Arial" charset="0"/>
              </a:rPr>
              <a:t>DOE Evolution - I</a:t>
            </a:r>
          </a:p>
        </p:txBody>
      </p:sp>
      <p:sp>
        <p:nvSpPr>
          <p:cNvPr id="11"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2011</a:t>
            </a:r>
          </a:p>
        </p:txBody>
      </p:sp>
      <p:sp>
        <p:nvSpPr>
          <p:cNvPr id="10"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4</a:t>
            </a:fld>
            <a:endParaRPr lang="en-US" dirty="0" smtClean="0">
              <a:latin typeface="Arial" charset="0"/>
              <a:cs typeface="Arial" charset="0"/>
            </a:endParaRPr>
          </a:p>
        </p:txBody>
      </p:sp>
      <p:graphicFrame>
        <p:nvGraphicFramePr>
          <p:cNvPr id="7" name="Object 4"/>
          <p:cNvGraphicFramePr>
            <a:graphicFrameLocks noChangeAspect="1"/>
          </p:cNvGraphicFramePr>
          <p:nvPr>
            <p:ph idx="4294967295"/>
          </p:nvPr>
        </p:nvGraphicFramePr>
        <p:xfrm>
          <a:off x="383067" y="3651957"/>
          <a:ext cx="2133600" cy="2133600"/>
        </p:xfrm>
        <a:graphic>
          <a:graphicData uri="http://schemas.openxmlformats.org/presentationml/2006/ole">
            <p:oleObj spid="_x0000_s2050" name="Image" r:id="rId3" imgW="5892063" imgH="5892063" progId="">
              <p:embed/>
            </p:oleObj>
          </a:graphicData>
        </a:graphic>
      </p:graphicFrame>
      <p:graphicFrame>
        <p:nvGraphicFramePr>
          <p:cNvPr id="9" name="Object 17"/>
          <p:cNvGraphicFramePr>
            <a:graphicFrameLocks noChangeAspect="1"/>
          </p:cNvGraphicFramePr>
          <p:nvPr>
            <p:ph sz="half" idx="4294967295"/>
          </p:nvPr>
        </p:nvGraphicFramePr>
        <p:xfrm>
          <a:off x="383067" y="1143000"/>
          <a:ext cx="2133600" cy="2112963"/>
        </p:xfrm>
        <a:graphic>
          <a:graphicData uri="http://schemas.openxmlformats.org/presentationml/2006/ole">
            <p:oleObj spid="_x0000_s2051" name="Image" r:id="rId4" imgW="2653968" imgH="2628571" progId="">
              <p:embed/>
            </p:oleObj>
          </a:graphicData>
        </a:graphic>
      </p:graphicFrame>
      <p:sp>
        <p:nvSpPr>
          <p:cNvPr id="2053" name="Rectangle 9"/>
          <p:cNvSpPr txBox="1">
            <a:spLocks/>
          </p:cNvSpPr>
          <p:nvPr/>
        </p:nvSpPr>
        <p:spPr bwMode="auto">
          <a:xfrm>
            <a:off x="2667000" y="1143000"/>
            <a:ext cx="6096000" cy="5029200"/>
          </a:xfrm>
          <a:prstGeom prst="rect">
            <a:avLst/>
          </a:prstGeom>
          <a:noFill/>
          <a:ln w="9525">
            <a:noFill/>
            <a:miter lim="800000"/>
            <a:headEnd/>
            <a:tailEnd/>
          </a:ln>
        </p:spPr>
        <p:txBody>
          <a:bodyPr/>
          <a:lstStyle/>
          <a:p>
            <a:pPr marL="342900" indent="-342900">
              <a:spcBef>
                <a:spcPct val="20000"/>
              </a:spcBef>
              <a:buFont typeface="Arial" charset="0"/>
              <a:buChar char="•"/>
            </a:pPr>
            <a:r>
              <a:rPr lang="en-US" sz="2000" b="1" dirty="0">
                <a:solidFill>
                  <a:srgbClr val="006600"/>
                </a:solidFill>
                <a:cs typeface="Arial" charset="0"/>
              </a:rPr>
              <a:t>1942-1946 Manhattan Project led by War Department Army Corps of Engineers</a:t>
            </a:r>
          </a:p>
          <a:p>
            <a:pPr marL="742950" lvl="1" indent="-285750">
              <a:spcBef>
                <a:spcPct val="20000"/>
              </a:spcBef>
              <a:buFont typeface="Arial" charset="0"/>
              <a:buChar char="–"/>
            </a:pPr>
            <a:r>
              <a:rPr lang="en-US" dirty="0">
                <a:solidFill>
                  <a:srgbClr val="404040"/>
                </a:solidFill>
                <a:cs typeface="Arial" charset="0"/>
              </a:rPr>
              <a:t>Classified R&amp;D</a:t>
            </a:r>
          </a:p>
          <a:p>
            <a:pPr marL="742950" lvl="1" indent="-285750">
              <a:spcBef>
                <a:spcPct val="20000"/>
              </a:spcBef>
              <a:buFont typeface="Arial" charset="0"/>
              <a:buChar char="–"/>
            </a:pPr>
            <a:r>
              <a:rPr lang="en-US" dirty="0">
                <a:solidFill>
                  <a:srgbClr val="404040"/>
                </a:solidFill>
                <a:cs typeface="Arial" charset="0"/>
              </a:rPr>
              <a:t>Sprawling logistical and technical demands</a:t>
            </a:r>
          </a:p>
          <a:p>
            <a:pPr marL="742950" lvl="1" indent="-285750">
              <a:spcBef>
                <a:spcPct val="20000"/>
              </a:spcBef>
              <a:buFont typeface="Arial" charset="0"/>
              <a:buChar char="–"/>
            </a:pPr>
            <a:r>
              <a:rPr lang="en-US" dirty="0">
                <a:solidFill>
                  <a:srgbClr val="404040"/>
                </a:solidFill>
                <a:cs typeface="Arial" charset="0"/>
              </a:rPr>
              <a:t>Foundations of first multi-purpose national labs</a:t>
            </a:r>
            <a:endParaRPr lang="en-US" sz="2000" dirty="0">
              <a:solidFill>
                <a:srgbClr val="404040"/>
              </a:solidFill>
              <a:cs typeface="Arial" charset="0"/>
            </a:endParaRPr>
          </a:p>
          <a:p>
            <a:pPr marL="342900" indent="-342900">
              <a:spcBef>
                <a:spcPct val="20000"/>
              </a:spcBef>
              <a:buFont typeface="Arial" charset="0"/>
              <a:buChar char="•"/>
            </a:pPr>
            <a:endParaRPr lang="en-US" sz="2000" b="1" dirty="0">
              <a:solidFill>
                <a:srgbClr val="146737"/>
              </a:solidFill>
              <a:cs typeface="Arial" charset="0"/>
            </a:endParaRPr>
          </a:p>
          <a:p>
            <a:pPr marL="342900" indent="-342900">
              <a:spcBef>
                <a:spcPct val="20000"/>
              </a:spcBef>
              <a:buFont typeface="Arial" charset="0"/>
              <a:buChar char="•"/>
            </a:pPr>
            <a:endParaRPr lang="en-US" sz="2000" b="1" dirty="0">
              <a:solidFill>
                <a:srgbClr val="146737"/>
              </a:solidFill>
              <a:cs typeface="Arial" charset="0"/>
            </a:endParaRPr>
          </a:p>
          <a:p>
            <a:pPr marL="342900" indent="-342900">
              <a:spcBef>
                <a:spcPct val="20000"/>
              </a:spcBef>
              <a:buFont typeface="Arial" charset="0"/>
              <a:buChar char="•"/>
            </a:pPr>
            <a:r>
              <a:rPr lang="en-US" sz="2000" b="1" dirty="0">
                <a:solidFill>
                  <a:srgbClr val="006600"/>
                </a:solidFill>
                <a:cs typeface="Arial" charset="0"/>
              </a:rPr>
              <a:t>1946 Atomic Energy Act (P.L. 79-585)</a:t>
            </a:r>
          </a:p>
          <a:p>
            <a:pPr marL="342900" indent="-342900">
              <a:spcBef>
                <a:spcPct val="20000"/>
              </a:spcBef>
              <a:buFont typeface="Arial" charset="0"/>
              <a:buChar char="•"/>
            </a:pPr>
            <a:r>
              <a:rPr lang="en-US" sz="2000" b="1" dirty="0">
                <a:solidFill>
                  <a:srgbClr val="006600"/>
                </a:solidFill>
                <a:cs typeface="Arial" charset="0"/>
              </a:rPr>
              <a:t>1946-1974 Atomic Energy Commission (AEC)</a:t>
            </a:r>
          </a:p>
          <a:p>
            <a:pPr marL="742950" lvl="1" indent="-285750">
              <a:spcBef>
                <a:spcPct val="20000"/>
              </a:spcBef>
              <a:buFont typeface="Arial" charset="0"/>
              <a:buChar char="–"/>
            </a:pPr>
            <a:r>
              <a:rPr lang="en-US" dirty="0">
                <a:solidFill>
                  <a:srgbClr val="404040"/>
                </a:solidFill>
                <a:cs typeface="Arial" charset="0"/>
              </a:rPr>
              <a:t>Charter emphasized research into</a:t>
            </a:r>
          </a:p>
          <a:p>
            <a:pPr marL="1143000" lvl="2" indent="-228600">
              <a:spcBef>
                <a:spcPct val="20000"/>
              </a:spcBef>
              <a:buFont typeface="Arial" charset="0"/>
              <a:buChar char="•"/>
            </a:pPr>
            <a:r>
              <a:rPr lang="en-US" sz="1600" dirty="0">
                <a:cs typeface="Arial" charset="0"/>
              </a:rPr>
              <a:t>Basic nuclear processes</a:t>
            </a:r>
          </a:p>
          <a:p>
            <a:pPr marL="1143000" lvl="2" indent="-228600">
              <a:spcBef>
                <a:spcPct val="20000"/>
              </a:spcBef>
              <a:buFont typeface="Arial" charset="0"/>
              <a:buChar char="•"/>
            </a:pPr>
            <a:r>
              <a:rPr lang="en-US" sz="1600" dirty="0">
                <a:cs typeface="Arial" charset="0"/>
              </a:rPr>
              <a:t>Nuclear energy</a:t>
            </a:r>
          </a:p>
          <a:p>
            <a:pPr marL="1143000" lvl="2" indent="-228600">
              <a:spcBef>
                <a:spcPct val="20000"/>
              </a:spcBef>
              <a:buFont typeface="Arial" charset="0"/>
              <a:buChar char="•"/>
            </a:pPr>
            <a:r>
              <a:rPr lang="en-US" sz="1600" dirty="0">
                <a:cs typeface="Arial" charset="0"/>
              </a:rPr>
              <a:t>Utilization of nuclear materials for variety of purposes</a:t>
            </a:r>
          </a:p>
          <a:p>
            <a:pPr marL="742950" lvl="1" indent="-285750">
              <a:spcBef>
                <a:spcPct val="20000"/>
              </a:spcBef>
              <a:buFont typeface="Arial" charset="0"/>
              <a:buChar char="–"/>
            </a:pPr>
            <a:r>
              <a:rPr lang="en-US" dirty="0">
                <a:solidFill>
                  <a:srgbClr val="404040"/>
                </a:solidFill>
                <a:cs typeface="Arial" charset="0"/>
              </a:rPr>
              <a:t>Continual expansion of R&amp;D activities and facilities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
          <p:cNvSpPr>
            <a:spLocks noChangeArrowheads="1"/>
          </p:cNvSpPr>
          <p:nvPr/>
        </p:nvSpPr>
        <p:spPr bwMode="auto">
          <a:xfrm>
            <a:off x="0" y="771412"/>
            <a:ext cx="9298421" cy="6164636"/>
          </a:xfrm>
          <a:prstGeom prst="rect">
            <a:avLst/>
          </a:prstGeom>
          <a:solidFill>
            <a:srgbClr val="EAEAEA"/>
          </a:solidFill>
          <a:ln w="19050" algn="ctr">
            <a:noFill/>
            <a:miter lim="800000"/>
            <a:headEnd/>
            <a:tailEnd/>
          </a:ln>
          <a:effectLst/>
        </p:spPr>
        <p:txBody>
          <a:bodyPr wrap="none" lIns="82058" tIns="41029" rIns="82058" bIns="41029" anchor="ctr"/>
          <a:lstStyle/>
          <a:p>
            <a:endParaRPr lang="en-US"/>
          </a:p>
        </p:txBody>
      </p:sp>
      <p:sp>
        <p:nvSpPr>
          <p:cNvPr id="28" name="Rectangle 5"/>
          <p:cNvSpPr>
            <a:spLocks noChangeArrowheads="1"/>
          </p:cNvSpPr>
          <p:nvPr/>
        </p:nvSpPr>
        <p:spPr bwMode="auto">
          <a:xfrm>
            <a:off x="865910" y="161887"/>
            <a:ext cx="7397750" cy="425824"/>
          </a:xfrm>
          <a:prstGeom prst="rect">
            <a:avLst/>
          </a:prstGeom>
        </p:spPr>
        <p:txBody>
          <a:bodyPr lIns="93503" tIns="46752" rIns="93503" bIns="46752"/>
          <a:lstStyle/>
          <a:p>
            <a:pPr marL="342900" indent="-342900" algn="ctr" defTabSz="820583">
              <a:defRPr/>
            </a:pPr>
            <a:r>
              <a:rPr lang="en-US" sz="2400" dirty="0">
                <a:solidFill>
                  <a:srgbClr val="106636"/>
                </a:solidFill>
                <a:ea typeface="+mj-ea"/>
                <a:cs typeface="Arial" charset="0"/>
              </a:rPr>
              <a:t>Radiation Transmitted by the Atmosphere</a:t>
            </a:r>
            <a:endParaRPr lang="en-GB" sz="2400" dirty="0">
              <a:solidFill>
                <a:srgbClr val="106636"/>
              </a:solidFill>
              <a:ea typeface="+mj-ea"/>
              <a:cs typeface="Arial" charset="0"/>
            </a:endParaRPr>
          </a:p>
        </p:txBody>
      </p:sp>
      <p:pic>
        <p:nvPicPr>
          <p:cNvPr id="29" name="Picture 8" descr="Atmospheric_Transmission"/>
          <p:cNvPicPr>
            <a:picLocks noChangeAspect="1" noChangeArrowheads="1"/>
          </p:cNvPicPr>
          <p:nvPr/>
        </p:nvPicPr>
        <p:blipFill>
          <a:blip r:embed="rId3" cstate="print"/>
          <a:srcRect t="9459"/>
          <a:stretch>
            <a:fillRect/>
          </a:stretch>
        </p:blipFill>
        <p:spPr bwMode="auto">
          <a:xfrm>
            <a:off x="666750" y="876768"/>
            <a:ext cx="7810500" cy="5968533"/>
          </a:xfrm>
          <a:prstGeom prst="rect">
            <a:avLst/>
          </a:prstGeom>
          <a:noFill/>
        </p:spPr>
      </p:pic>
      <p:pic>
        <p:nvPicPr>
          <p:cNvPr id="30" name="Picture 11" descr="cartoon_sun_st6"/>
          <p:cNvPicPr>
            <a:picLocks noChangeAspect="1" noChangeArrowheads="1"/>
          </p:cNvPicPr>
          <p:nvPr/>
        </p:nvPicPr>
        <p:blipFill>
          <a:blip r:embed="rId4" cstate="print"/>
          <a:srcRect/>
          <a:stretch>
            <a:fillRect/>
          </a:stretch>
        </p:blipFill>
        <p:spPr bwMode="auto">
          <a:xfrm>
            <a:off x="1486497" y="1366335"/>
            <a:ext cx="522623" cy="507250"/>
          </a:xfrm>
          <a:prstGeom prst="rect">
            <a:avLst/>
          </a:prstGeom>
          <a:noFill/>
        </p:spPr>
      </p:pic>
      <p:sp>
        <p:nvSpPr>
          <p:cNvPr id="11" name="Slide Number Placeholder 10"/>
          <p:cNvSpPr>
            <a:spLocks noGrp="1"/>
          </p:cNvSpPr>
          <p:nvPr>
            <p:ph type="sldNum" sz="quarter" idx="11"/>
          </p:nvPr>
        </p:nvSpPr>
        <p:spPr>
          <a:xfrm>
            <a:off x="8413750" y="6572337"/>
            <a:ext cx="381000" cy="365125"/>
          </a:xfrm>
        </p:spPr>
        <p:txBody>
          <a:bodyPr/>
          <a:lstStyle/>
          <a:p>
            <a:pPr>
              <a:defRPr/>
            </a:pPr>
            <a:fld id="{6EEA275D-5A49-48A8-817D-44C3EA0A3A2F}" type="slidenum">
              <a:rPr lang="en-US" smtClean="0"/>
              <a:pPr>
                <a:defRPr/>
              </a:pPr>
              <a:t>40</a:t>
            </a:fld>
            <a:endParaRPr lang="en-US" dirty="0"/>
          </a:p>
        </p:txBody>
      </p:sp>
      <p:sp>
        <p:nvSpPr>
          <p:cNvPr id="13" name="TextBox 12"/>
          <p:cNvSpPr txBox="1"/>
          <p:nvPr/>
        </p:nvSpPr>
        <p:spPr>
          <a:xfrm>
            <a:off x="7493000" y="1473200"/>
            <a:ext cx="1460500" cy="584775"/>
          </a:xfrm>
          <a:prstGeom prst="rect">
            <a:avLst/>
          </a:prstGeom>
          <a:solidFill>
            <a:schemeClr val="bg1">
              <a:lumMod val="95000"/>
            </a:schemeClr>
          </a:solidFill>
          <a:ln w="38100">
            <a:solidFill>
              <a:srgbClr val="FF0000"/>
            </a:solidFill>
          </a:ln>
        </p:spPr>
        <p:txBody>
          <a:bodyPr wrap="square" rtlCol="0">
            <a:spAutoFit/>
          </a:bodyPr>
          <a:lstStyle/>
          <a:p>
            <a:pPr algn="ctr"/>
            <a:r>
              <a:rPr lang="en-US" sz="1600" b="1" dirty="0" smtClean="0">
                <a:solidFill>
                  <a:srgbClr val="FF0000"/>
                </a:solidFill>
              </a:rPr>
              <a:t>Atmospheric Window</a:t>
            </a:r>
            <a:endParaRPr lang="en-US" sz="1600" b="1" dirty="0">
              <a:solidFill>
                <a:srgbClr val="FF0000"/>
              </a:solidFill>
            </a:endParaRPr>
          </a:p>
        </p:txBody>
      </p:sp>
      <p:cxnSp>
        <p:nvCxnSpPr>
          <p:cNvPr id="15" name="Straight Arrow Connector 14"/>
          <p:cNvCxnSpPr>
            <a:stCxn id="13" idx="1"/>
          </p:cNvCxnSpPr>
          <p:nvPr/>
        </p:nvCxnSpPr>
        <p:spPr>
          <a:xfrm rot="10800000" flipV="1">
            <a:off x="6007100" y="1765588"/>
            <a:ext cx="1485900" cy="16634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Footer Placeholder 7"/>
          <p:cNvSpPr>
            <a:spLocks noGrp="1"/>
          </p:cNvSpPr>
          <p:nvPr>
            <p:ph type="ftr" sz="quarter" idx="10"/>
          </p:nvPr>
        </p:nvSpPr>
        <p:spPr>
          <a:xfrm>
            <a:off x="3124200" y="6582570"/>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Climate Processes and Components</a:t>
            </a:r>
            <a:endParaRPr lang="en-US" dirty="0"/>
          </a:p>
        </p:txBody>
      </p:sp>
      <p:sp>
        <p:nvSpPr>
          <p:cNvPr id="3" name="Footer Placeholder 2"/>
          <p:cNvSpPr>
            <a:spLocks noGrp="1"/>
          </p:cNvSpPr>
          <p:nvPr>
            <p:ph type="ftr" sz="quarter" idx="10"/>
          </p:nvPr>
        </p:nvSpPr>
        <p:spPr/>
        <p:txBody>
          <a:bodyPr/>
          <a:lstStyle/>
          <a:p>
            <a:pPr>
              <a:defRPr/>
            </a:pPr>
            <a:r>
              <a:rPr lang="en-US" smtClean="0"/>
              <a:t>Energy Facts 2010</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41</a:t>
            </a:fld>
            <a:endParaRPr lang="en-US" dirty="0"/>
          </a:p>
        </p:txBody>
      </p:sp>
      <p:pic>
        <p:nvPicPr>
          <p:cNvPr id="2050" name="Picture 2" descr="http://co2now.org/images/stories/ipcc/ar4-wg1/faq_1.2_fig_1_climate_system_schematic.gif"/>
          <p:cNvPicPr>
            <a:picLocks noChangeAspect="1" noChangeArrowheads="1"/>
          </p:cNvPicPr>
          <p:nvPr/>
        </p:nvPicPr>
        <p:blipFill>
          <a:blip r:embed="rId2" cstate="print"/>
          <a:srcRect/>
          <a:stretch>
            <a:fillRect/>
          </a:stretch>
        </p:blipFill>
        <p:spPr bwMode="auto">
          <a:xfrm>
            <a:off x="0" y="785611"/>
            <a:ext cx="9144000" cy="6072388"/>
          </a:xfrm>
          <a:prstGeom prst="rect">
            <a:avLst/>
          </a:prstGeom>
          <a:noFill/>
        </p:spPr>
      </p:pic>
      <p:sp>
        <p:nvSpPr>
          <p:cNvPr id="6" name="Slide Number Placeholder 3"/>
          <p:cNvSpPr txBox="1">
            <a:spLocks/>
          </p:cNvSpPr>
          <p:nvPr/>
        </p:nvSpPr>
        <p:spPr>
          <a:xfrm>
            <a:off x="8566150" y="6506369"/>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1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
        <p:nvSpPr>
          <p:cNvPr id="7" name="Footer Placeholder 7"/>
          <p:cNvSpPr txBox="1">
            <a:spLocks/>
          </p:cNvSpPr>
          <p:nvPr/>
        </p:nvSpPr>
        <p:spPr>
          <a:xfrm>
            <a:off x="3276600" y="6506370"/>
            <a:ext cx="5334000" cy="365125"/>
          </a:xfrm>
          <a:prstGeom prst="rect">
            <a:avLst/>
          </a:prstGeom>
        </p:spPr>
        <p:txBody>
          <a:bodyPr vert="horz" lIns="91429" tIns="45714" rIns="91429" bIns="45714"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t>Energy Facts 2011</a:t>
            </a:r>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Models Over the Decades</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42</a:t>
            </a:fld>
            <a:endParaRPr lang="en-US" dirty="0"/>
          </a:p>
        </p:txBody>
      </p:sp>
      <p:sp>
        <p:nvSpPr>
          <p:cNvPr id="5" name="Right Arrow 4"/>
          <p:cNvSpPr/>
          <p:nvPr/>
        </p:nvSpPr>
        <p:spPr>
          <a:xfrm>
            <a:off x="0" y="3169136"/>
            <a:ext cx="9031857" cy="71982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1547" y="3333038"/>
            <a:ext cx="1249060" cy="369332"/>
          </a:xfrm>
          <a:prstGeom prst="rect">
            <a:avLst/>
          </a:prstGeom>
          <a:noFill/>
        </p:spPr>
        <p:txBody>
          <a:bodyPr wrap="none" rtlCol="0">
            <a:spAutoFit/>
          </a:bodyPr>
          <a:lstStyle/>
          <a:p>
            <a:pPr algn="ctr"/>
            <a:r>
              <a:rPr lang="en-US" dirty="0" smtClean="0"/>
              <a:t>Mid 1970s</a:t>
            </a:r>
            <a:endParaRPr lang="en-US" dirty="0"/>
          </a:p>
        </p:txBody>
      </p:sp>
      <p:sp>
        <p:nvSpPr>
          <p:cNvPr id="7" name="TextBox 6"/>
          <p:cNvSpPr txBox="1"/>
          <p:nvPr/>
        </p:nvSpPr>
        <p:spPr>
          <a:xfrm>
            <a:off x="1895500" y="3333038"/>
            <a:ext cx="1249061" cy="369332"/>
          </a:xfrm>
          <a:prstGeom prst="rect">
            <a:avLst/>
          </a:prstGeom>
          <a:noFill/>
        </p:spPr>
        <p:txBody>
          <a:bodyPr wrap="none" rtlCol="0">
            <a:spAutoFit/>
          </a:bodyPr>
          <a:lstStyle/>
          <a:p>
            <a:pPr algn="ctr"/>
            <a:r>
              <a:rPr lang="en-US" dirty="0" smtClean="0"/>
              <a:t>Mid 1980s</a:t>
            </a:r>
            <a:endParaRPr lang="en-US" dirty="0"/>
          </a:p>
        </p:txBody>
      </p:sp>
      <p:sp>
        <p:nvSpPr>
          <p:cNvPr id="8" name="TextBox 7"/>
          <p:cNvSpPr txBox="1"/>
          <p:nvPr/>
        </p:nvSpPr>
        <p:spPr>
          <a:xfrm>
            <a:off x="3856034" y="3333038"/>
            <a:ext cx="697627" cy="369332"/>
          </a:xfrm>
          <a:prstGeom prst="rect">
            <a:avLst/>
          </a:prstGeom>
          <a:noFill/>
        </p:spPr>
        <p:txBody>
          <a:bodyPr wrap="none" rtlCol="0">
            <a:spAutoFit/>
          </a:bodyPr>
          <a:lstStyle/>
          <a:p>
            <a:pPr algn="ctr"/>
            <a:r>
              <a:rPr lang="en-US" dirty="0" smtClean="0"/>
              <a:t>1988</a:t>
            </a:r>
            <a:endParaRPr lang="en-US" dirty="0"/>
          </a:p>
        </p:txBody>
      </p:sp>
      <p:sp>
        <p:nvSpPr>
          <p:cNvPr id="9" name="TextBox 8"/>
          <p:cNvSpPr txBox="1"/>
          <p:nvPr/>
        </p:nvSpPr>
        <p:spPr>
          <a:xfrm>
            <a:off x="5090958" y="3333038"/>
            <a:ext cx="697627" cy="369332"/>
          </a:xfrm>
          <a:prstGeom prst="rect">
            <a:avLst/>
          </a:prstGeom>
          <a:noFill/>
        </p:spPr>
        <p:txBody>
          <a:bodyPr wrap="none" rtlCol="0">
            <a:spAutoFit/>
          </a:bodyPr>
          <a:lstStyle/>
          <a:p>
            <a:pPr algn="ctr"/>
            <a:r>
              <a:rPr lang="en-US" dirty="0" smtClean="0"/>
              <a:t>1994</a:t>
            </a:r>
            <a:endParaRPr lang="en-US" dirty="0"/>
          </a:p>
        </p:txBody>
      </p:sp>
      <p:sp>
        <p:nvSpPr>
          <p:cNvPr id="10" name="Isosceles Triangle 9"/>
          <p:cNvSpPr/>
          <p:nvPr/>
        </p:nvSpPr>
        <p:spPr>
          <a:xfrm>
            <a:off x="2393426" y="3711155"/>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5318254" y="3711155"/>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flipV="1">
            <a:off x="733374" y="3137949"/>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flipV="1">
            <a:off x="4080811" y="3137949"/>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1994.png"/>
          <p:cNvPicPr>
            <a:picLocks noChangeAspect="1"/>
          </p:cNvPicPr>
          <p:nvPr/>
        </p:nvPicPr>
        <p:blipFill>
          <a:blip r:embed="rId2" cstate="print"/>
          <a:stretch>
            <a:fillRect/>
          </a:stretch>
        </p:blipFill>
        <p:spPr>
          <a:xfrm>
            <a:off x="3109851" y="3927029"/>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6" name="Picture 15" descr="2001.png"/>
          <p:cNvPicPr>
            <a:picLocks noChangeAspect="1"/>
          </p:cNvPicPr>
          <p:nvPr/>
        </p:nvPicPr>
        <p:blipFill>
          <a:blip r:embed="rId3" cstate="print"/>
          <a:stretch>
            <a:fillRect/>
          </a:stretch>
        </p:blipFill>
        <p:spPr>
          <a:xfrm>
            <a:off x="6100381" y="850005"/>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7" name="Picture 16" descr="2010.png"/>
          <p:cNvPicPr>
            <a:picLocks noChangeAspect="1"/>
          </p:cNvPicPr>
          <p:nvPr/>
        </p:nvPicPr>
        <p:blipFill>
          <a:blip r:embed="rId4" cstate="print"/>
          <a:stretch>
            <a:fillRect/>
          </a:stretch>
        </p:blipFill>
        <p:spPr>
          <a:xfrm>
            <a:off x="6155307" y="3927029"/>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8" name="Picture 17" descr="Far.png"/>
          <p:cNvPicPr>
            <a:picLocks noChangeAspect="1"/>
          </p:cNvPicPr>
          <p:nvPr/>
        </p:nvPicPr>
        <p:blipFill>
          <a:blip r:embed="rId5" cstate="print"/>
          <a:stretch>
            <a:fillRect/>
          </a:stretch>
        </p:blipFill>
        <p:spPr>
          <a:xfrm>
            <a:off x="3074747" y="850005"/>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9" name="Picture 18" descr="mid 1970.png"/>
          <p:cNvPicPr>
            <a:picLocks noChangeAspect="1"/>
          </p:cNvPicPr>
          <p:nvPr/>
        </p:nvPicPr>
        <p:blipFill>
          <a:blip r:embed="rId6" cstate="print"/>
          <a:stretch>
            <a:fillRect/>
          </a:stretch>
        </p:blipFill>
        <p:spPr>
          <a:xfrm>
            <a:off x="49113" y="850005"/>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20" name="Picture 19" descr="mid 1980.png"/>
          <p:cNvPicPr>
            <a:picLocks noChangeAspect="1"/>
          </p:cNvPicPr>
          <p:nvPr/>
        </p:nvPicPr>
        <p:blipFill>
          <a:blip r:embed="rId7" cstate="print"/>
          <a:stretch>
            <a:fillRect/>
          </a:stretch>
        </p:blipFill>
        <p:spPr>
          <a:xfrm>
            <a:off x="64395" y="3927029"/>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sp>
        <p:nvSpPr>
          <p:cNvPr id="21" name="TextBox 20"/>
          <p:cNvSpPr txBox="1"/>
          <p:nvPr/>
        </p:nvSpPr>
        <p:spPr>
          <a:xfrm>
            <a:off x="6434742" y="3333038"/>
            <a:ext cx="697627" cy="369332"/>
          </a:xfrm>
          <a:prstGeom prst="rect">
            <a:avLst/>
          </a:prstGeom>
          <a:noFill/>
        </p:spPr>
        <p:txBody>
          <a:bodyPr wrap="none" rtlCol="0">
            <a:spAutoFit/>
          </a:bodyPr>
          <a:lstStyle/>
          <a:p>
            <a:pPr algn="ctr"/>
            <a:r>
              <a:rPr lang="en-US" dirty="0" smtClean="0"/>
              <a:t>2001</a:t>
            </a:r>
            <a:endParaRPr lang="en-US" dirty="0"/>
          </a:p>
        </p:txBody>
      </p:sp>
      <p:sp>
        <p:nvSpPr>
          <p:cNvPr id="22" name="TextBox 21"/>
          <p:cNvSpPr txBox="1"/>
          <p:nvPr/>
        </p:nvSpPr>
        <p:spPr>
          <a:xfrm>
            <a:off x="7669666" y="3333038"/>
            <a:ext cx="697627" cy="369332"/>
          </a:xfrm>
          <a:prstGeom prst="rect">
            <a:avLst/>
          </a:prstGeom>
          <a:noFill/>
        </p:spPr>
        <p:txBody>
          <a:bodyPr wrap="none" rtlCol="0">
            <a:spAutoFit/>
          </a:bodyPr>
          <a:lstStyle/>
          <a:p>
            <a:pPr algn="ctr"/>
            <a:r>
              <a:rPr lang="en-US" dirty="0" smtClean="0"/>
              <a:t>2010</a:t>
            </a:r>
            <a:endParaRPr lang="en-US" dirty="0"/>
          </a:p>
        </p:txBody>
      </p:sp>
      <p:sp>
        <p:nvSpPr>
          <p:cNvPr id="23" name="Isosceles Triangle 22"/>
          <p:cNvSpPr/>
          <p:nvPr/>
        </p:nvSpPr>
        <p:spPr>
          <a:xfrm>
            <a:off x="7909043" y="3711155"/>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flipV="1">
            <a:off x="6660723" y="3137949"/>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ooter Placeholder 7"/>
          <p:cNvSpPr>
            <a:spLocks noGrp="1"/>
          </p:cNvSpPr>
          <p:nvPr>
            <p:ph type="ftr" sz="quarter" idx="10"/>
          </p:nvPr>
        </p:nvSpPr>
        <p:spPr>
          <a:xfrm>
            <a:off x="3124200" y="6353970"/>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0"/>
          <p:cNvSpPr>
            <a:spLocks noGrp="1"/>
          </p:cNvSpPr>
          <p:nvPr>
            <p:ph type="sldNum" sz="quarter" idx="11"/>
          </p:nvPr>
        </p:nvSpPr>
        <p:spPr/>
        <p:txBody>
          <a:bodyPr/>
          <a:lstStyle/>
          <a:p>
            <a:pPr>
              <a:defRPr/>
            </a:pPr>
            <a:fld id="{6EEA275D-5A49-48A8-817D-44C3EA0A3A2F}" type="slidenum">
              <a:rPr lang="en-US" smtClean="0"/>
              <a:pPr>
                <a:defRPr/>
              </a:pPr>
              <a:t>43</a:t>
            </a:fld>
            <a:endParaRPr lang="en-US" dirty="0"/>
          </a:p>
        </p:txBody>
      </p:sp>
      <p:sp>
        <p:nvSpPr>
          <p:cNvPr id="7" name="Text Box 6"/>
          <p:cNvSpPr txBox="1">
            <a:spLocks noChangeArrowheads="1"/>
          </p:cNvSpPr>
          <p:nvPr/>
        </p:nvSpPr>
        <p:spPr bwMode="auto">
          <a:xfrm>
            <a:off x="3860800" y="949952"/>
            <a:ext cx="5128654" cy="5139856"/>
          </a:xfrm>
          <a:prstGeom prst="rect">
            <a:avLst/>
          </a:prstGeom>
          <a:noFill/>
          <a:ln w="9525">
            <a:noFill/>
            <a:miter lim="800000"/>
            <a:headEnd/>
            <a:tailEnd/>
          </a:ln>
          <a:effectLst/>
        </p:spPr>
        <p:txBody>
          <a:bodyPr wrap="square" lIns="91429" tIns="45714" rIns="91429" bIns="45714">
            <a:spAutoFit/>
          </a:bodyPr>
          <a:lstStyle/>
          <a:p>
            <a:r>
              <a:rPr lang="en-US" altLang="ja-JP" dirty="0" smtClean="0">
                <a:solidFill>
                  <a:srgbClr val="000000"/>
                </a:solidFill>
                <a:latin typeface="Arial" pitchFamily="34" charset="0"/>
                <a:ea typeface="ＭＳ Ｐゴシック" pitchFamily="1" charset="-128"/>
                <a:cs typeface="Arial" pitchFamily="34" charset="0"/>
              </a:rPr>
              <a:t>Integrated Assessment Models – </a:t>
            </a:r>
            <a:r>
              <a:rPr lang="en-US" dirty="0" smtClean="0"/>
              <a:t>include both physical and social science models that consider demographic, political, and economic variables that affect greenhouse gas emission scenarios in addition to the physical climate system (atmosphere, oceans, and terrestrial  biosphere).  </a:t>
            </a:r>
          </a:p>
          <a:p>
            <a:endParaRPr lang="en-US" altLang="ja-JP" dirty="0" smtClean="0">
              <a:solidFill>
                <a:srgbClr val="000000"/>
              </a:solidFill>
              <a:latin typeface="Arial" pitchFamily="34" charset="0"/>
              <a:ea typeface="ＭＳ Ｐゴシック" pitchFamily="1" charset="-128"/>
              <a:cs typeface="Arial" pitchFamily="34" charset="0"/>
            </a:endParaRPr>
          </a:p>
          <a:p>
            <a:pPr defTabSz="1019056"/>
            <a:r>
              <a:rPr lang="en-US" altLang="ja-JP" dirty="0" smtClean="0">
                <a:solidFill>
                  <a:srgbClr val="000000"/>
                </a:solidFill>
                <a:latin typeface="Arial" pitchFamily="34" charset="0"/>
                <a:ea typeface="ＭＳ Ｐゴシック" pitchFamily="1" charset="-128"/>
                <a:cs typeface="Arial" pitchFamily="34" charset="0"/>
              </a:rPr>
              <a:t>The </a:t>
            </a:r>
            <a:r>
              <a:rPr lang="en-US" altLang="ja-JP" b="1" dirty="0">
                <a:solidFill>
                  <a:srgbClr val="FF0000"/>
                </a:solidFill>
                <a:latin typeface="Arial" pitchFamily="34" charset="0"/>
                <a:ea typeface="ＭＳ Ｐゴシック" pitchFamily="1" charset="-128"/>
                <a:cs typeface="Arial" pitchFamily="34" charset="0"/>
              </a:rPr>
              <a:t>Integrated Global Systems Model (IGSM) </a:t>
            </a:r>
            <a:r>
              <a:rPr lang="en-US" altLang="ja-JP" dirty="0" smtClean="0">
                <a:solidFill>
                  <a:srgbClr val="000000"/>
                </a:solidFill>
                <a:latin typeface="Arial" pitchFamily="34" charset="0"/>
                <a:ea typeface="ＭＳ Ｐゴシック" pitchFamily="1" charset="-128"/>
                <a:cs typeface="Arial" pitchFamily="34" charset="0"/>
              </a:rPr>
              <a:t>[MIT]</a:t>
            </a:r>
          </a:p>
          <a:p>
            <a:pPr defTabSz="1019056"/>
            <a:endParaRPr lang="en-US" altLang="ja-JP" sz="1100" b="1" dirty="0" smtClean="0">
              <a:solidFill>
                <a:srgbClr val="000000"/>
              </a:solidFill>
              <a:latin typeface="Arial" pitchFamily="34" charset="0"/>
              <a:ea typeface="ＭＳ Ｐゴシック" pitchFamily="1" charset="-128"/>
              <a:cs typeface="Arial" pitchFamily="34" charset="0"/>
            </a:endParaRPr>
          </a:p>
          <a:p>
            <a:pPr defTabSz="1019056"/>
            <a:r>
              <a:rPr lang="en-US" altLang="ja-JP" b="1" dirty="0" smtClean="0">
                <a:solidFill>
                  <a:srgbClr val="FF0000"/>
                </a:solidFill>
                <a:latin typeface="Arial" pitchFamily="34" charset="0"/>
                <a:ea typeface="ＭＳ Ｐゴシック" pitchFamily="1" charset="-128"/>
                <a:cs typeface="Arial" pitchFamily="34" charset="0"/>
              </a:rPr>
              <a:t>Model </a:t>
            </a:r>
            <a:r>
              <a:rPr lang="en-US" altLang="ja-JP" b="1" dirty="0">
                <a:solidFill>
                  <a:srgbClr val="FF0000"/>
                </a:solidFill>
                <a:latin typeface="Arial" pitchFamily="34" charset="0"/>
                <a:ea typeface="ＭＳ Ｐゴシック" pitchFamily="1" charset="-128"/>
                <a:cs typeface="Arial" pitchFamily="34" charset="0"/>
              </a:rPr>
              <a:t>for Evaluating the Regional and Global Effects (MERGE)</a:t>
            </a:r>
            <a:r>
              <a:rPr lang="en-US" altLang="ja-JP" dirty="0">
                <a:solidFill>
                  <a:srgbClr val="FF0000"/>
                </a:solidFill>
                <a:latin typeface="Arial" pitchFamily="34" charset="0"/>
                <a:ea typeface="ＭＳ Ｐゴシック" pitchFamily="1" charset="-128"/>
                <a:cs typeface="Arial" pitchFamily="34" charset="0"/>
              </a:rPr>
              <a:t> </a:t>
            </a:r>
            <a:r>
              <a:rPr lang="en-US" altLang="ja-JP" b="1" dirty="0">
                <a:solidFill>
                  <a:srgbClr val="FF0000"/>
                </a:solidFill>
                <a:latin typeface="Arial" pitchFamily="34" charset="0"/>
                <a:ea typeface="ＭＳ Ｐゴシック" pitchFamily="1" charset="-128"/>
                <a:cs typeface="Arial" pitchFamily="34" charset="0"/>
              </a:rPr>
              <a:t>of GHG </a:t>
            </a:r>
            <a:r>
              <a:rPr lang="en-US" altLang="ja-JP" b="1" dirty="0" smtClean="0">
                <a:solidFill>
                  <a:srgbClr val="FF0000"/>
                </a:solidFill>
                <a:latin typeface="Arial" pitchFamily="34" charset="0"/>
                <a:ea typeface="ＭＳ Ｐゴシック" pitchFamily="1" charset="-128"/>
                <a:cs typeface="Arial" pitchFamily="34" charset="0"/>
              </a:rPr>
              <a:t>Reduction Policies </a:t>
            </a:r>
            <a:r>
              <a:rPr lang="en-US" altLang="ja-JP" dirty="0" smtClean="0">
                <a:solidFill>
                  <a:srgbClr val="000000"/>
                </a:solidFill>
                <a:latin typeface="Arial" pitchFamily="34" charset="0"/>
                <a:ea typeface="ＭＳ Ｐゴシック" pitchFamily="1" charset="-128"/>
                <a:cs typeface="Arial" pitchFamily="34" charset="0"/>
              </a:rPr>
              <a:t>[Stanford </a:t>
            </a:r>
            <a:r>
              <a:rPr lang="en-US" altLang="ja-JP" dirty="0">
                <a:solidFill>
                  <a:srgbClr val="000000"/>
                </a:solidFill>
                <a:latin typeface="Arial" pitchFamily="34" charset="0"/>
                <a:ea typeface="ＭＳ Ｐゴシック" pitchFamily="1" charset="-128"/>
                <a:cs typeface="Arial" pitchFamily="34" charset="0"/>
              </a:rPr>
              <a:t>University and </a:t>
            </a:r>
            <a:r>
              <a:rPr lang="en-US" altLang="ja-JP" dirty="0" smtClean="0">
                <a:solidFill>
                  <a:srgbClr val="000000"/>
                </a:solidFill>
                <a:latin typeface="Arial" pitchFamily="34" charset="0"/>
                <a:ea typeface="ＭＳ Ｐゴシック" pitchFamily="1" charset="-128"/>
                <a:cs typeface="Arial" pitchFamily="34" charset="0"/>
              </a:rPr>
              <a:t>EPRI]</a:t>
            </a:r>
            <a:endParaRPr lang="en-US" altLang="ja-JP" dirty="0">
              <a:solidFill>
                <a:srgbClr val="000000"/>
              </a:solidFill>
              <a:latin typeface="Arial" pitchFamily="34" charset="0"/>
              <a:ea typeface="ＭＳ Ｐゴシック" pitchFamily="1" charset="-128"/>
              <a:cs typeface="Arial" pitchFamily="34" charset="0"/>
            </a:endParaRPr>
          </a:p>
          <a:p>
            <a:pPr defTabSz="1019056"/>
            <a:endParaRPr lang="en-US" altLang="ja-JP" sz="1100" dirty="0">
              <a:solidFill>
                <a:srgbClr val="000000"/>
              </a:solidFill>
              <a:latin typeface="Arial" pitchFamily="34" charset="0"/>
              <a:ea typeface="ＭＳ Ｐゴシック" pitchFamily="1" charset="-128"/>
              <a:cs typeface="Arial" pitchFamily="34" charset="0"/>
            </a:endParaRPr>
          </a:p>
          <a:p>
            <a:pPr defTabSz="1019056"/>
            <a:r>
              <a:rPr lang="en-US" altLang="ja-JP" dirty="0">
                <a:solidFill>
                  <a:srgbClr val="000000"/>
                </a:solidFill>
                <a:latin typeface="Arial" pitchFamily="34" charset="0"/>
                <a:ea typeface="ＭＳ Ｐゴシック" pitchFamily="1" charset="-128"/>
                <a:cs typeface="Arial" pitchFamily="34" charset="0"/>
              </a:rPr>
              <a:t>The </a:t>
            </a:r>
            <a:r>
              <a:rPr lang="en-US" altLang="ja-JP" b="1" dirty="0" err="1">
                <a:solidFill>
                  <a:srgbClr val="FF0000"/>
                </a:solidFill>
                <a:latin typeface="Arial" pitchFamily="34" charset="0"/>
                <a:ea typeface="ＭＳ Ｐゴシック" pitchFamily="1" charset="-128"/>
                <a:cs typeface="Arial" pitchFamily="34" charset="0"/>
              </a:rPr>
              <a:t>MiniCAM</a:t>
            </a:r>
            <a:r>
              <a:rPr lang="en-US" altLang="ja-JP" b="1" dirty="0">
                <a:solidFill>
                  <a:srgbClr val="FF0000"/>
                </a:solidFill>
                <a:latin typeface="Arial" pitchFamily="34" charset="0"/>
                <a:ea typeface="ＭＳ Ｐゴシック" pitchFamily="1" charset="-128"/>
                <a:cs typeface="Arial" pitchFamily="34" charset="0"/>
              </a:rPr>
              <a:t> Model of the Joint Global Change Research </a:t>
            </a:r>
            <a:r>
              <a:rPr lang="en-US" altLang="ja-JP" b="1" dirty="0" smtClean="0">
                <a:solidFill>
                  <a:srgbClr val="FF0000"/>
                </a:solidFill>
                <a:latin typeface="Arial" pitchFamily="34" charset="0"/>
                <a:ea typeface="ＭＳ Ｐゴシック" pitchFamily="1" charset="-128"/>
                <a:cs typeface="Arial" pitchFamily="34" charset="0"/>
              </a:rPr>
              <a:t>Institute</a:t>
            </a:r>
            <a:r>
              <a:rPr lang="en-US" altLang="ja-JP" dirty="0" smtClean="0">
                <a:solidFill>
                  <a:srgbClr val="000000"/>
                </a:solidFill>
                <a:latin typeface="Arial" pitchFamily="34" charset="0"/>
                <a:ea typeface="ＭＳ Ｐゴシック" pitchFamily="1" charset="-128"/>
                <a:cs typeface="Arial" pitchFamily="34" charset="0"/>
              </a:rPr>
              <a:t> [PNNL </a:t>
            </a:r>
            <a:r>
              <a:rPr lang="en-US" altLang="ja-JP" dirty="0">
                <a:solidFill>
                  <a:srgbClr val="000000"/>
                </a:solidFill>
                <a:latin typeface="Arial" pitchFamily="34" charset="0"/>
                <a:ea typeface="ＭＳ Ｐゴシック" pitchFamily="1" charset="-128"/>
                <a:cs typeface="Arial" pitchFamily="34" charset="0"/>
              </a:rPr>
              <a:t>and the University of </a:t>
            </a:r>
            <a:r>
              <a:rPr lang="en-US" altLang="ja-JP" dirty="0" smtClean="0">
                <a:solidFill>
                  <a:srgbClr val="000000"/>
                </a:solidFill>
                <a:latin typeface="Arial" pitchFamily="34" charset="0"/>
                <a:ea typeface="ＭＳ Ｐゴシック" pitchFamily="1" charset="-128"/>
                <a:cs typeface="Arial" pitchFamily="34" charset="0"/>
              </a:rPr>
              <a:t>Maryland]</a:t>
            </a:r>
            <a:endParaRPr lang="en-US" altLang="ja-JP" dirty="0">
              <a:solidFill>
                <a:srgbClr val="000000"/>
              </a:solidFill>
              <a:latin typeface="Arial" pitchFamily="34" charset="0"/>
              <a:ea typeface="ＭＳ Ｐゴシック" pitchFamily="1" charset="-128"/>
              <a:cs typeface="Arial" pitchFamily="34" charset="0"/>
            </a:endParaRPr>
          </a:p>
          <a:p>
            <a:pPr defTabSz="1019056"/>
            <a:endParaRPr lang="en-US" altLang="ja-JP" dirty="0">
              <a:solidFill>
                <a:srgbClr val="000000"/>
              </a:solidFill>
              <a:latin typeface="Arial Narrow" pitchFamily="34" charset="0"/>
              <a:ea typeface="ＭＳ Ｐゴシック" pitchFamily="1" charset="-128"/>
            </a:endParaRPr>
          </a:p>
          <a:p>
            <a:pPr defTabSz="1019056"/>
            <a:endParaRPr lang="en-US" dirty="0">
              <a:solidFill>
                <a:srgbClr val="000000"/>
              </a:solidFill>
              <a:latin typeface="Arial Narrow" pitchFamily="34" charset="0"/>
            </a:endParaRPr>
          </a:p>
        </p:txBody>
      </p:sp>
      <p:sp>
        <p:nvSpPr>
          <p:cNvPr id="9" name="Title 2"/>
          <p:cNvSpPr>
            <a:spLocks noGrp="1"/>
          </p:cNvSpPr>
          <p:nvPr>
            <p:ph type="title"/>
          </p:nvPr>
        </p:nvSpPr>
        <p:spPr>
          <a:xfrm>
            <a:off x="0" y="105416"/>
            <a:ext cx="9144000" cy="598714"/>
          </a:xfrm>
        </p:spPr>
        <p:txBody>
          <a:bodyPr/>
          <a:lstStyle/>
          <a:p>
            <a:pPr>
              <a:lnSpc>
                <a:spcPct val="85000"/>
              </a:lnSpc>
            </a:pPr>
            <a:r>
              <a:rPr lang="en-US" dirty="0" smtClean="0">
                <a:solidFill>
                  <a:srgbClr val="006600"/>
                </a:solidFill>
              </a:rPr>
              <a:t>Scenarios from the U.S. Climate Change Science Program Report</a:t>
            </a:r>
            <a:br>
              <a:rPr lang="en-US" dirty="0" smtClean="0">
                <a:solidFill>
                  <a:srgbClr val="006600"/>
                </a:solidFill>
              </a:rPr>
            </a:br>
            <a:r>
              <a:rPr lang="en-US" b="1" dirty="0" smtClean="0">
                <a:solidFill>
                  <a:srgbClr val="006600"/>
                </a:solidFill>
                <a:effectLst>
                  <a:outerShdw blurRad="38100" dist="38100" dir="2700000" algn="tl">
                    <a:srgbClr val="C0C0C0"/>
                  </a:outerShdw>
                </a:effectLst>
              </a:rPr>
              <a:t> </a:t>
            </a:r>
            <a:r>
              <a:rPr lang="en-US" sz="1800" dirty="0" smtClean="0">
                <a:solidFill>
                  <a:srgbClr val="006600"/>
                </a:solidFill>
              </a:rPr>
              <a:t>“Scenarios of Greenhouse Gas Emissions and Atmospheric Concentrations”</a:t>
            </a:r>
            <a:endParaRPr lang="en-US" sz="1800" dirty="0">
              <a:solidFill>
                <a:srgbClr val="006600"/>
              </a:solidFill>
            </a:endParaRPr>
          </a:p>
        </p:txBody>
      </p:sp>
      <p:pic>
        <p:nvPicPr>
          <p:cNvPr id="1026" name="Picture 2"/>
          <p:cNvPicPr>
            <a:picLocks noChangeAspect="1" noChangeArrowheads="1"/>
          </p:cNvPicPr>
          <p:nvPr/>
        </p:nvPicPr>
        <p:blipFill>
          <a:blip r:embed="rId3" cstate="print"/>
          <a:srcRect/>
          <a:stretch>
            <a:fillRect/>
          </a:stretch>
        </p:blipFill>
        <p:spPr bwMode="auto">
          <a:xfrm>
            <a:off x="584407" y="1282700"/>
            <a:ext cx="3104853" cy="4011978"/>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b="6575"/>
          <a:stretch>
            <a:fillRect/>
          </a:stretch>
        </p:blipFill>
        <p:spPr bwMode="auto">
          <a:xfrm>
            <a:off x="3813949" y="2856043"/>
            <a:ext cx="5330051" cy="3085931"/>
          </a:xfrm>
          <a:prstGeom prst="rect">
            <a:avLst/>
          </a:prstGeom>
          <a:noFill/>
          <a:ln w="9525">
            <a:noFill/>
            <a:miter lim="800000"/>
            <a:headEnd/>
            <a:tailEnd/>
          </a:ln>
        </p:spPr>
      </p:pic>
      <p:sp>
        <p:nvSpPr>
          <p:cNvPr id="8" name="Footer Placeholder 7"/>
          <p:cNvSpPr>
            <a:spLocks noGrp="1"/>
          </p:cNvSpPr>
          <p:nvPr>
            <p:ph type="ftr" sz="quarter" idx="10"/>
          </p:nvPr>
        </p:nvSpPr>
        <p:spPr>
          <a:xfrm>
            <a:off x="3124200" y="6353970"/>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txBox="1">
            <a:spLocks/>
          </p:cNvSpPr>
          <p:nvPr/>
        </p:nvSpPr>
        <p:spPr>
          <a:xfrm>
            <a:off x="8385393" y="6351093"/>
            <a:ext cx="381000" cy="365125"/>
          </a:xfrm>
          <a:prstGeom prst="rect">
            <a:avLst/>
          </a:prstGeom>
        </p:spPr>
        <p:txBody>
          <a:bodyPr vert="horz" lIns="91429" tIns="45714" rIns="91429" bIns="45714" rtlCol="0" anchor="ctr"/>
          <a:lstStyle/>
          <a:p>
            <a:pPr algn="r" defTabSz="914293" fontAlgn="auto">
              <a:spcBef>
                <a:spcPts val="0"/>
              </a:spcBef>
              <a:spcAft>
                <a:spcPts val="0"/>
              </a:spcAft>
              <a:defRPr/>
            </a:pPr>
            <a:fld id="{6EEA275D-5A49-48A8-817D-44C3EA0A3A2F}" type="slidenum">
              <a:rPr lang="en-US" sz="1100" smtClean="0">
                <a:solidFill>
                  <a:srgbClr val="106636"/>
                </a:solidFill>
                <a:latin typeface="Arial" pitchFamily="34" charset="0"/>
                <a:cs typeface="Arial" pitchFamily="34" charset="0"/>
              </a:rPr>
              <a:pPr algn="r" defTabSz="914293" fontAlgn="auto">
                <a:spcBef>
                  <a:spcPts val="0"/>
                </a:spcBef>
                <a:spcAft>
                  <a:spcPts val="0"/>
                </a:spcAft>
                <a:defRPr/>
              </a:pPr>
              <a:t>44</a:t>
            </a:fld>
            <a:endParaRPr lang="en-US" sz="1100" dirty="0">
              <a:solidFill>
                <a:srgbClr val="106636"/>
              </a:solidFill>
              <a:latin typeface="Arial" pitchFamily="34" charset="0"/>
              <a:cs typeface="Arial" pitchFamily="34" charset="0"/>
            </a:endParaRPr>
          </a:p>
        </p:txBody>
      </p:sp>
      <p:pic>
        <p:nvPicPr>
          <p:cNvPr id="1027" name="Picture 3"/>
          <p:cNvPicPr>
            <a:picLocks noChangeAspect="1" noChangeArrowheads="1"/>
          </p:cNvPicPr>
          <p:nvPr/>
        </p:nvPicPr>
        <p:blipFill>
          <a:blip r:embed="rId3" cstate="print"/>
          <a:srcRect t="72234"/>
          <a:stretch>
            <a:fillRect/>
          </a:stretch>
        </p:blipFill>
        <p:spPr bwMode="auto">
          <a:xfrm>
            <a:off x="589105" y="3352801"/>
            <a:ext cx="8543761" cy="2619375"/>
          </a:xfrm>
          <a:prstGeom prst="rect">
            <a:avLst/>
          </a:prstGeom>
          <a:noFill/>
          <a:ln w="9525">
            <a:noFill/>
            <a:miter lim="800000"/>
            <a:headEnd/>
            <a:tailEnd/>
          </a:ln>
          <a:effectLst/>
        </p:spPr>
      </p:pic>
      <p:pic>
        <p:nvPicPr>
          <p:cNvPr id="956419" name="Picture 3"/>
          <p:cNvPicPr>
            <a:picLocks noChangeAspect="1" noChangeArrowheads="1"/>
          </p:cNvPicPr>
          <p:nvPr/>
        </p:nvPicPr>
        <p:blipFill>
          <a:blip r:embed="rId4" cstate="print"/>
          <a:srcRect l="212" t="18855" b="45753"/>
          <a:stretch>
            <a:fillRect/>
          </a:stretch>
        </p:blipFill>
        <p:spPr bwMode="auto">
          <a:xfrm>
            <a:off x="598466" y="800101"/>
            <a:ext cx="8545535" cy="2550443"/>
          </a:xfrm>
          <a:prstGeom prst="rect">
            <a:avLst/>
          </a:prstGeom>
          <a:noFill/>
          <a:ln w="9525" algn="ctr">
            <a:noFill/>
            <a:miter lim="800000"/>
            <a:headEnd/>
            <a:tailEnd/>
          </a:ln>
          <a:effectLst/>
        </p:spPr>
      </p:pic>
      <p:sp>
        <p:nvSpPr>
          <p:cNvPr id="956421" name="Text Box 5"/>
          <p:cNvSpPr txBox="1">
            <a:spLocks noChangeArrowheads="1"/>
          </p:cNvSpPr>
          <p:nvPr/>
        </p:nvSpPr>
        <p:spPr bwMode="auto">
          <a:xfrm>
            <a:off x="1190337" y="1032241"/>
            <a:ext cx="672756" cy="359850"/>
          </a:xfrm>
          <a:prstGeom prst="rect">
            <a:avLst/>
          </a:prstGeom>
          <a:solidFill>
            <a:srgbClr val="FFFF99"/>
          </a:solidFill>
          <a:ln w="9525">
            <a:solidFill>
              <a:schemeClr val="tx1"/>
            </a:solidFill>
            <a:miter lim="800000"/>
            <a:headEnd/>
            <a:tailEnd/>
          </a:ln>
          <a:effectLst/>
        </p:spPr>
        <p:txBody>
          <a:bodyPr wrap="none" lIns="41025" tIns="41025" rIns="41025" bIns="41025">
            <a:spAutoFit/>
          </a:bodyPr>
          <a:lstStyle/>
          <a:p>
            <a:pPr defTabSz="914501"/>
            <a:r>
              <a:rPr lang="en-US" b="1" dirty="0">
                <a:solidFill>
                  <a:schemeClr val="tx1"/>
                </a:solidFill>
              </a:rPr>
              <a:t>IGSM</a:t>
            </a:r>
          </a:p>
        </p:txBody>
      </p:sp>
      <p:sp>
        <p:nvSpPr>
          <p:cNvPr id="956422" name="Text Box 6"/>
          <p:cNvSpPr txBox="1">
            <a:spLocks noChangeArrowheads="1"/>
          </p:cNvSpPr>
          <p:nvPr/>
        </p:nvSpPr>
        <p:spPr bwMode="auto">
          <a:xfrm>
            <a:off x="3996540" y="994141"/>
            <a:ext cx="929237" cy="359850"/>
          </a:xfrm>
          <a:prstGeom prst="rect">
            <a:avLst/>
          </a:prstGeom>
          <a:solidFill>
            <a:srgbClr val="FFFF99"/>
          </a:solidFill>
          <a:ln w="9525">
            <a:solidFill>
              <a:schemeClr val="tx1"/>
            </a:solidFill>
            <a:miter lim="800000"/>
            <a:headEnd/>
            <a:tailEnd/>
          </a:ln>
          <a:effectLst/>
        </p:spPr>
        <p:txBody>
          <a:bodyPr wrap="none" lIns="41025" tIns="41025" rIns="41025" bIns="41025">
            <a:spAutoFit/>
          </a:bodyPr>
          <a:lstStyle/>
          <a:p>
            <a:pPr defTabSz="914501"/>
            <a:r>
              <a:rPr lang="en-US" b="1" dirty="0">
                <a:solidFill>
                  <a:schemeClr val="tx1"/>
                </a:solidFill>
              </a:rPr>
              <a:t>MERGE</a:t>
            </a:r>
          </a:p>
        </p:txBody>
      </p:sp>
      <p:sp>
        <p:nvSpPr>
          <p:cNvPr id="956423" name="Text Box 7"/>
          <p:cNvSpPr txBox="1">
            <a:spLocks noChangeArrowheads="1"/>
          </p:cNvSpPr>
          <p:nvPr/>
        </p:nvSpPr>
        <p:spPr bwMode="auto">
          <a:xfrm>
            <a:off x="6858867" y="994141"/>
            <a:ext cx="1070301" cy="359850"/>
          </a:xfrm>
          <a:prstGeom prst="rect">
            <a:avLst/>
          </a:prstGeom>
          <a:solidFill>
            <a:srgbClr val="FFFF99"/>
          </a:solidFill>
          <a:ln w="9525">
            <a:solidFill>
              <a:schemeClr val="tx1"/>
            </a:solidFill>
            <a:miter lim="800000"/>
            <a:headEnd/>
            <a:tailEnd/>
          </a:ln>
          <a:effectLst/>
        </p:spPr>
        <p:txBody>
          <a:bodyPr wrap="none" lIns="41025" tIns="41025" rIns="41025" bIns="41025">
            <a:spAutoFit/>
          </a:bodyPr>
          <a:lstStyle/>
          <a:p>
            <a:pPr defTabSz="914501"/>
            <a:r>
              <a:rPr lang="en-US" b="1" dirty="0" err="1">
                <a:solidFill>
                  <a:schemeClr val="tx1"/>
                </a:solidFill>
              </a:rPr>
              <a:t>MiniCAM</a:t>
            </a:r>
            <a:endParaRPr lang="en-US" b="1" dirty="0">
              <a:solidFill>
                <a:schemeClr val="tx1"/>
              </a:solidFill>
            </a:endParaRPr>
          </a:p>
        </p:txBody>
      </p:sp>
      <p:sp>
        <p:nvSpPr>
          <p:cNvPr id="956425" name="Text Box 9"/>
          <p:cNvSpPr txBox="1">
            <a:spLocks noChangeArrowheads="1"/>
          </p:cNvSpPr>
          <p:nvPr/>
        </p:nvSpPr>
        <p:spPr bwMode="auto">
          <a:xfrm rot="16200000">
            <a:off x="-334613" y="4631704"/>
            <a:ext cx="1302737" cy="298295"/>
          </a:xfrm>
          <a:prstGeom prst="rect">
            <a:avLst/>
          </a:prstGeom>
          <a:solidFill>
            <a:schemeClr val="bg1"/>
          </a:solidFill>
          <a:ln w="9525">
            <a:noFill/>
            <a:miter lim="800000"/>
            <a:headEnd/>
            <a:tailEnd/>
          </a:ln>
          <a:effectLst/>
        </p:spPr>
        <p:txBody>
          <a:bodyPr wrap="none" lIns="41025" tIns="41025" rIns="41025" bIns="41025">
            <a:spAutoFit/>
          </a:bodyPr>
          <a:lstStyle/>
          <a:p>
            <a:pPr defTabSz="914501"/>
            <a:r>
              <a:rPr lang="en-US" sz="1400" b="1" dirty="0" smtClean="0"/>
              <a:t>450 </a:t>
            </a:r>
            <a:r>
              <a:rPr lang="en-US" sz="1400" b="1" dirty="0" err="1"/>
              <a:t>ppmv</a:t>
            </a:r>
            <a:r>
              <a:rPr lang="en-US" sz="1400" b="1" dirty="0"/>
              <a:t> CO</a:t>
            </a:r>
            <a:r>
              <a:rPr lang="en-US" sz="1400" b="1" baseline="-25000" dirty="0"/>
              <a:t>2</a:t>
            </a:r>
          </a:p>
        </p:txBody>
      </p:sp>
      <p:sp>
        <p:nvSpPr>
          <p:cNvPr id="956426" name="Text Box 10"/>
          <p:cNvSpPr txBox="1">
            <a:spLocks noChangeArrowheads="1"/>
          </p:cNvSpPr>
          <p:nvPr/>
        </p:nvSpPr>
        <p:spPr bwMode="auto">
          <a:xfrm rot="16200000">
            <a:off x="-618592" y="2197533"/>
            <a:ext cx="1870696" cy="307767"/>
          </a:xfrm>
          <a:prstGeom prst="rect">
            <a:avLst/>
          </a:prstGeom>
          <a:solidFill>
            <a:schemeClr val="bg1"/>
          </a:solidFill>
          <a:ln w="9525">
            <a:noFill/>
            <a:miter lim="800000"/>
            <a:headEnd/>
            <a:tailEnd/>
          </a:ln>
          <a:effectLst/>
        </p:spPr>
        <p:txBody>
          <a:bodyPr wrap="none" lIns="41025" tIns="41025" rIns="41025" bIns="41025">
            <a:spAutoFit/>
          </a:bodyPr>
          <a:lstStyle/>
          <a:p>
            <a:pPr defTabSz="914501"/>
            <a:r>
              <a:rPr lang="en-US" sz="1400" b="1" dirty="0"/>
              <a:t>Reference Scenarios</a:t>
            </a:r>
            <a:endParaRPr lang="en-US" sz="1400" b="1" baseline="-25000" dirty="0"/>
          </a:p>
        </p:txBody>
      </p:sp>
      <p:pic>
        <p:nvPicPr>
          <p:cNvPr id="956428" name="Picture 12"/>
          <p:cNvPicPr>
            <a:picLocks noChangeAspect="1" noChangeArrowheads="1"/>
          </p:cNvPicPr>
          <p:nvPr/>
        </p:nvPicPr>
        <p:blipFill>
          <a:blip r:embed="rId5" cstate="print"/>
          <a:srcRect/>
          <a:stretch>
            <a:fillRect/>
          </a:stretch>
        </p:blipFill>
        <p:spPr bwMode="auto">
          <a:xfrm>
            <a:off x="0" y="5693989"/>
            <a:ext cx="920750" cy="1164011"/>
          </a:xfrm>
          <a:prstGeom prst="rect">
            <a:avLst/>
          </a:prstGeom>
          <a:noFill/>
          <a:ln w="9525" algn="ctr">
            <a:noFill/>
            <a:miter lim="800000"/>
            <a:headEnd/>
            <a:tailEnd/>
          </a:ln>
          <a:effectLst/>
        </p:spPr>
      </p:pic>
      <p:sp>
        <p:nvSpPr>
          <p:cNvPr id="956429" name="Text Box 13"/>
          <p:cNvSpPr txBox="1">
            <a:spLocks noChangeArrowheads="1"/>
          </p:cNvSpPr>
          <p:nvPr/>
        </p:nvSpPr>
        <p:spPr bwMode="auto">
          <a:xfrm>
            <a:off x="321556" y="185186"/>
            <a:ext cx="8500373" cy="369332"/>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algn="ctr" defTabSz="914501" eaLnBrk="0" hangingPunct="0"/>
            <a:r>
              <a:rPr lang="en-US" sz="2400" dirty="0">
                <a:solidFill>
                  <a:srgbClr val="106636"/>
                </a:solidFill>
                <a:latin typeface="Arial" pitchFamily="34" charset="0"/>
                <a:ea typeface="+mj-ea"/>
                <a:cs typeface="Arial" pitchFamily="34" charset="0"/>
              </a:rPr>
              <a:t>U.S Primary Energy Consumption by Fuels Across Scenarios</a:t>
            </a:r>
          </a:p>
        </p:txBody>
      </p:sp>
      <p:pic>
        <p:nvPicPr>
          <p:cNvPr id="956430" name="Picture 14"/>
          <p:cNvPicPr>
            <a:picLocks noChangeAspect="1" noChangeArrowheads="1"/>
          </p:cNvPicPr>
          <p:nvPr/>
        </p:nvPicPr>
        <p:blipFill>
          <a:blip r:embed="rId6" cstate="print"/>
          <a:srcRect/>
          <a:stretch>
            <a:fillRect/>
          </a:stretch>
        </p:blipFill>
        <p:spPr bwMode="auto">
          <a:xfrm>
            <a:off x="2398812" y="5839350"/>
            <a:ext cx="4349553" cy="1018651"/>
          </a:xfrm>
          <a:prstGeom prst="rect">
            <a:avLst/>
          </a:prstGeom>
          <a:noFill/>
          <a:ln w="19050" algn="ctr">
            <a:solidFill>
              <a:schemeClr val="tx1"/>
            </a:solidFill>
            <a:miter lim="800000"/>
            <a:headEnd/>
            <a:tailEnd/>
          </a:ln>
          <a:effectLst/>
        </p:spPr>
      </p:pic>
      <p:sp>
        <p:nvSpPr>
          <p:cNvPr id="13" name="Footer Placeholder 7"/>
          <p:cNvSpPr txBox="1">
            <a:spLocks/>
          </p:cNvSpPr>
          <p:nvPr/>
        </p:nvSpPr>
        <p:spPr>
          <a:xfrm>
            <a:off x="3124200" y="6404770"/>
            <a:ext cx="53340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rgbClr val="106636"/>
                </a:solidFill>
                <a:effectLst/>
                <a:uLnTx/>
                <a:uFillTx/>
                <a:latin typeface="Arial" charset="0"/>
                <a:ea typeface="+mn-ea"/>
                <a:cs typeface="+mn-cs"/>
              </a:rPr>
              <a:t>Energy Facts 2011</a:t>
            </a:r>
            <a:endParaRPr kumimoji="0" lang="en-US" sz="11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15" name="Title 14"/>
          <p:cNvSpPr>
            <a:spLocks noGrp="1"/>
          </p:cNvSpPr>
          <p:nvPr>
            <p:ph type="title"/>
          </p:nvPr>
        </p:nvSpPr>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64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1" name="Text Box 3"/>
          <p:cNvSpPr txBox="1">
            <a:spLocks noChangeArrowheads="1"/>
          </p:cNvSpPr>
          <p:nvPr/>
        </p:nvSpPr>
        <p:spPr bwMode="auto">
          <a:xfrm>
            <a:off x="457490" y="1689288"/>
            <a:ext cx="8151091" cy="618599"/>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smtClean="0">
                <a:solidFill>
                  <a:srgbClr val="FF0000"/>
                </a:solidFill>
                <a:effectLst>
                  <a:outerShdw blurRad="38100" dist="38100" dir="2700000" algn="tl">
                    <a:srgbClr val="C0C0C0"/>
                  </a:outerShdw>
                </a:effectLst>
                <a:latin typeface="Arial" pitchFamily="34" charset="0"/>
              </a:rPr>
              <a:t>Fuels:  </a:t>
            </a:r>
            <a:r>
              <a:rPr lang="en-US" sz="3600" b="1" dirty="0" err="1" smtClean="0">
                <a:solidFill>
                  <a:srgbClr val="FF0000"/>
                </a:solidFill>
                <a:effectLst>
                  <a:outerShdw blurRad="38100" dist="38100" dir="2700000" algn="tl">
                    <a:srgbClr val="C0C0C0"/>
                  </a:outerShdw>
                </a:effectLst>
                <a:latin typeface="Arial" pitchFamily="34" charset="0"/>
              </a:rPr>
              <a:t>Renewables</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508940" name="Freeform 12"/>
          <p:cNvSpPr>
            <a:spLocks/>
          </p:cNvSpPr>
          <p:nvPr/>
        </p:nvSpPr>
        <p:spPr bwMode="auto">
          <a:xfrm rot="10800000">
            <a:off x="2856059" y="3461218"/>
            <a:ext cx="1675534" cy="2933139"/>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808080"/>
          </a:solidFill>
          <a:ln w="9525">
            <a:solidFill>
              <a:srgbClr val="000000"/>
            </a:solidFill>
            <a:prstDash val="solid"/>
            <a:round/>
            <a:headEnd/>
            <a:tailEnd/>
          </a:ln>
        </p:spPr>
        <p:txBody>
          <a:bodyPr/>
          <a:lstStyle/>
          <a:p>
            <a:endParaRPr lang="en-US"/>
          </a:p>
        </p:txBody>
      </p:sp>
      <p:sp>
        <p:nvSpPr>
          <p:cNvPr id="508941" name="Freeform 13"/>
          <p:cNvSpPr>
            <a:spLocks/>
          </p:cNvSpPr>
          <p:nvPr/>
        </p:nvSpPr>
        <p:spPr bwMode="auto">
          <a:xfrm rot="10800000">
            <a:off x="3557445" y="3153056"/>
            <a:ext cx="2208068" cy="1615048"/>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a:lstStyle/>
          <a:p>
            <a:endParaRPr lang="en-US"/>
          </a:p>
        </p:txBody>
      </p:sp>
      <p:sp>
        <p:nvSpPr>
          <p:cNvPr id="508942" name="Freeform 14"/>
          <p:cNvSpPr>
            <a:spLocks/>
          </p:cNvSpPr>
          <p:nvPr/>
        </p:nvSpPr>
        <p:spPr bwMode="auto">
          <a:xfrm rot="10800000">
            <a:off x="4532793" y="3658349"/>
            <a:ext cx="1629352" cy="110938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FF0000"/>
          </a:solidFill>
          <a:ln w="9525">
            <a:solidFill>
              <a:srgbClr val="000000"/>
            </a:solidFill>
            <a:prstDash val="solid"/>
            <a:round/>
            <a:headEnd/>
            <a:tailEnd/>
          </a:ln>
        </p:spPr>
        <p:txBody>
          <a:bodyPr/>
          <a:lstStyle/>
          <a:p>
            <a:endParaRPr lang="en-US"/>
          </a:p>
        </p:txBody>
      </p:sp>
      <p:sp>
        <p:nvSpPr>
          <p:cNvPr id="508943" name="Freeform 15"/>
          <p:cNvSpPr>
            <a:spLocks/>
          </p:cNvSpPr>
          <p:nvPr/>
        </p:nvSpPr>
        <p:spPr bwMode="auto">
          <a:xfrm rot="10800000">
            <a:off x="4524377" y="4768104"/>
            <a:ext cx="1652443" cy="1626253"/>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a:lstStyle/>
          <a:p>
            <a:endParaRPr lang="en-US"/>
          </a:p>
        </p:txBody>
      </p:sp>
      <p:sp>
        <p:nvSpPr>
          <p:cNvPr id="508944" name="Text Box 16"/>
          <p:cNvSpPr txBox="1">
            <a:spLocks noChangeArrowheads="1"/>
          </p:cNvSpPr>
          <p:nvPr/>
        </p:nvSpPr>
        <p:spPr bwMode="auto">
          <a:xfrm>
            <a:off x="2922445" y="4656045"/>
            <a:ext cx="1411432" cy="645739"/>
          </a:xfrm>
          <a:prstGeom prst="rect">
            <a:avLst/>
          </a:prstGeom>
          <a:noFill/>
          <a:ln w="9525" algn="ctr">
            <a:noFill/>
            <a:miter lim="800000"/>
            <a:headEnd/>
            <a:tailEnd/>
          </a:ln>
          <a:effectLst/>
        </p:spPr>
        <p:txBody>
          <a:bodyPr>
            <a:spAutoFit/>
          </a:bodyPr>
          <a:lstStyle/>
          <a:p>
            <a:pPr defTabSz="914501"/>
            <a:r>
              <a:rPr lang="en-US" b="1" dirty="0">
                <a:solidFill>
                  <a:schemeClr val="bg1"/>
                </a:solidFill>
              </a:rPr>
              <a:t>Petroleum 37%</a:t>
            </a:r>
          </a:p>
        </p:txBody>
      </p:sp>
      <p:sp>
        <p:nvSpPr>
          <p:cNvPr id="508945" name="Text Box 17"/>
          <p:cNvSpPr txBox="1">
            <a:spLocks noChangeArrowheads="1"/>
          </p:cNvSpPr>
          <p:nvPr/>
        </p:nvSpPr>
        <p:spPr bwMode="auto">
          <a:xfrm>
            <a:off x="3898036" y="3597089"/>
            <a:ext cx="1411432" cy="369794"/>
          </a:xfrm>
          <a:prstGeom prst="rect">
            <a:avLst/>
          </a:prstGeom>
          <a:noFill/>
          <a:ln w="9525" algn="ctr">
            <a:noFill/>
            <a:miter lim="800000"/>
            <a:headEnd/>
            <a:tailEnd/>
          </a:ln>
          <a:effectLst/>
        </p:spPr>
        <p:txBody>
          <a:bodyPr>
            <a:spAutoFit/>
          </a:bodyPr>
          <a:lstStyle/>
          <a:p>
            <a:pPr defTabSz="914501"/>
            <a:r>
              <a:rPr lang="en-US" b="1" dirty="0">
                <a:solidFill>
                  <a:schemeClr val="bg1"/>
                </a:solidFill>
              </a:rPr>
              <a:t>Coal </a:t>
            </a:r>
            <a:r>
              <a:rPr lang="en-US" b="1" dirty="0" smtClean="0">
                <a:solidFill>
                  <a:schemeClr val="bg1"/>
                </a:solidFill>
              </a:rPr>
              <a:t>21%</a:t>
            </a:r>
            <a:endParaRPr lang="en-US" b="1" dirty="0">
              <a:solidFill>
                <a:schemeClr val="bg1"/>
              </a:solidFill>
            </a:endParaRPr>
          </a:p>
        </p:txBody>
      </p:sp>
      <p:sp>
        <p:nvSpPr>
          <p:cNvPr id="508946" name="Text Box 18"/>
          <p:cNvSpPr txBox="1">
            <a:spLocks noChangeArrowheads="1"/>
          </p:cNvSpPr>
          <p:nvPr/>
        </p:nvSpPr>
        <p:spPr bwMode="auto">
          <a:xfrm>
            <a:off x="4608082" y="5272368"/>
            <a:ext cx="1411432" cy="645739"/>
          </a:xfrm>
          <a:prstGeom prst="rect">
            <a:avLst/>
          </a:prstGeom>
          <a:noFill/>
          <a:ln w="9525" algn="ctr">
            <a:noFill/>
            <a:miter lim="800000"/>
            <a:headEnd/>
            <a:tailEnd/>
          </a:ln>
          <a:effectLst/>
        </p:spPr>
        <p:txBody>
          <a:bodyPr>
            <a:spAutoFit/>
          </a:bodyPr>
          <a:lstStyle/>
          <a:p>
            <a:pPr defTabSz="914501"/>
            <a:r>
              <a:rPr lang="en-US" b="1" dirty="0">
                <a:solidFill>
                  <a:schemeClr val="tx1"/>
                </a:solidFill>
              </a:rPr>
              <a:t>Natural Gas </a:t>
            </a:r>
            <a:r>
              <a:rPr lang="en-US" b="1" dirty="0" smtClean="0">
                <a:solidFill>
                  <a:schemeClr val="tx1"/>
                </a:solidFill>
              </a:rPr>
              <a:t>25%</a:t>
            </a:r>
            <a:endParaRPr lang="en-US" b="1" dirty="0">
              <a:solidFill>
                <a:schemeClr val="tx1"/>
              </a:solidFill>
            </a:endParaRPr>
          </a:p>
        </p:txBody>
      </p:sp>
      <p:sp>
        <p:nvSpPr>
          <p:cNvPr id="508948" name="Freeform 20"/>
          <p:cNvSpPr>
            <a:spLocks/>
          </p:cNvSpPr>
          <p:nvPr/>
        </p:nvSpPr>
        <p:spPr bwMode="auto">
          <a:xfrm rot="10800000">
            <a:off x="4704094" y="4383395"/>
            <a:ext cx="1687079" cy="703169"/>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6699FF"/>
          </a:solidFill>
          <a:ln w="9525">
            <a:solidFill>
              <a:srgbClr val="000000"/>
            </a:solidFill>
            <a:prstDash val="solid"/>
            <a:round/>
            <a:headEnd/>
            <a:tailEnd/>
          </a:ln>
        </p:spPr>
        <p:txBody>
          <a:bodyPr/>
          <a:lstStyle/>
          <a:p>
            <a:endParaRPr lang="en-US"/>
          </a:p>
        </p:txBody>
      </p:sp>
      <p:sp>
        <p:nvSpPr>
          <p:cNvPr id="15" name="Text Box 14"/>
          <p:cNvSpPr txBox="1">
            <a:spLocks noChangeArrowheads="1"/>
          </p:cNvSpPr>
          <p:nvPr/>
        </p:nvSpPr>
        <p:spPr bwMode="auto">
          <a:xfrm rot="20130486">
            <a:off x="4595965" y="4151708"/>
            <a:ext cx="1630795" cy="369320"/>
          </a:xfrm>
          <a:prstGeom prst="rect">
            <a:avLst/>
          </a:prstGeom>
          <a:noFill/>
          <a:ln w="9525" algn="ctr">
            <a:noFill/>
            <a:miter lim="800000"/>
            <a:headEnd/>
            <a:tailEnd/>
          </a:ln>
          <a:effectLst/>
        </p:spPr>
        <p:txBody>
          <a:bodyPr lIns="91429" tIns="45714" rIns="91429" bIns="45714">
            <a:spAutoFit/>
          </a:bodyPr>
          <a:lstStyle/>
          <a:p>
            <a:pPr defTabSz="914501"/>
            <a:r>
              <a:rPr lang="en-US" b="1" dirty="0"/>
              <a:t>Nuclear 9%</a:t>
            </a:r>
          </a:p>
        </p:txBody>
      </p:sp>
      <p:sp>
        <p:nvSpPr>
          <p:cNvPr id="16" name="Text Box 16"/>
          <p:cNvSpPr txBox="1">
            <a:spLocks noChangeArrowheads="1"/>
          </p:cNvSpPr>
          <p:nvPr/>
        </p:nvSpPr>
        <p:spPr bwMode="auto">
          <a:xfrm>
            <a:off x="4872468" y="4622466"/>
            <a:ext cx="1749136" cy="307764"/>
          </a:xfrm>
          <a:prstGeom prst="rect">
            <a:avLst/>
          </a:prstGeom>
          <a:noFill/>
          <a:ln w="9525" algn="ctr">
            <a:noFill/>
            <a:miter lim="800000"/>
            <a:headEnd/>
            <a:tailEnd/>
          </a:ln>
          <a:effectLst/>
        </p:spPr>
        <p:txBody>
          <a:bodyPr lIns="91429" tIns="45714" rIns="91429" bIns="45714">
            <a:spAutoFit/>
          </a:bodyPr>
          <a:lstStyle/>
          <a:p>
            <a:pPr defTabSz="914501"/>
            <a:r>
              <a:rPr lang="en-US" sz="1400" b="1" dirty="0" err="1"/>
              <a:t>Renewables</a:t>
            </a:r>
            <a:r>
              <a:rPr lang="en-US" sz="1400" b="1" dirty="0"/>
              <a:t> </a:t>
            </a:r>
            <a:r>
              <a:rPr lang="en-US" sz="1400" b="1" dirty="0" smtClean="0"/>
              <a:t>8%</a:t>
            </a:r>
            <a:endParaRPr lang="en-US" sz="1400" b="1" dirty="0"/>
          </a:p>
        </p:txBody>
      </p:sp>
      <p:sp>
        <p:nvSpPr>
          <p:cNvPr id="21" name="Slide Number Placeholder 20"/>
          <p:cNvSpPr>
            <a:spLocks noGrp="1"/>
          </p:cNvSpPr>
          <p:nvPr>
            <p:ph type="sldNum" sz="quarter" idx="11"/>
          </p:nvPr>
        </p:nvSpPr>
        <p:spPr/>
        <p:txBody>
          <a:bodyPr/>
          <a:lstStyle/>
          <a:p>
            <a:pPr>
              <a:defRPr/>
            </a:pPr>
            <a:fld id="{6EEA275D-5A49-48A8-817D-44C3EA0A3A2F}" type="slidenum">
              <a:rPr lang="en-US" smtClean="0"/>
              <a:pPr>
                <a:defRPr/>
              </a:pPr>
              <a:t>45</a:t>
            </a:fld>
            <a:endParaRPr lang="en-US"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70930"/>
            <a:ext cx="9144000" cy="660714"/>
          </a:xfrm>
          <a:prstGeom prst="rect">
            <a:avLst/>
          </a:prstGeom>
          <a:noFill/>
          <a:ln w="9525" algn="ctr">
            <a:noFill/>
            <a:miter lim="800000"/>
            <a:headEnd/>
            <a:tailEnd/>
          </a:ln>
          <a:effectLst/>
        </p:spPr>
        <p:txBody>
          <a:bodyPr lIns="93492" tIns="46746" rIns="93492" bIns="46746">
            <a:spAutoFit/>
          </a:bodyPr>
          <a:lstStyle/>
          <a:p>
            <a:pPr algn="ctr">
              <a:lnSpc>
                <a:spcPct val="80000"/>
              </a:lnSpc>
              <a:spcBef>
                <a:spcPct val="0"/>
              </a:spcBef>
            </a:pPr>
            <a:r>
              <a:rPr lang="en-US" sz="2400" dirty="0">
                <a:solidFill>
                  <a:srgbClr val="106636"/>
                </a:solidFill>
                <a:ea typeface="+mj-ea"/>
                <a:cs typeface="Arial" charset="0"/>
              </a:rPr>
              <a:t>Nuclear and Renewable are ~15% of Energy Supply</a:t>
            </a:r>
            <a:br>
              <a:rPr lang="en-US" sz="2400" dirty="0">
                <a:solidFill>
                  <a:srgbClr val="106636"/>
                </a:solidFill>
                <a:ea typeface="+mj-ea"/>
                <a:cs typeface="Arial" charset="0"/>
              </a:rPr>
            </a:br>
            <a:r>
              <a:rPr lang="en-US" i="1" dirty="0">
                <a:solidFill>
                  <a:schemeClr val="tx1"/>
                </a:solidFill>
              </a:rPr>
              <a:t>Hydroelectric and wood still dominate the renewable energies</a:t>
            </a:r>
            <a:endParaRPr lang="en-US" sz="2200" i="1" dirty="0"/>
          </a:p>
        </p:txBody>
      </p:sp>
      <p:sp>
        <p:nvSpPr>
          <p:cNvPr id="4" name="Freeform 3"/>
          <p:cNvSpPr>
            <a:spLocks/>
          </p:cNvSpPr>
          <p:nvPr/>
        </p:nvSpPr>
        <p:spPr bwMode="auto">
          <a:xfrm rot="10800000">
            <a:off x="340592" y="2284601"/>
            <a:ext cx="1675535" cy="2933140"/>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808080"/>
          </a:solidFill>
          <a:ln w="9525">
            <a:solidFill>
              <a:srgbClr val="000000"/>
            </a:solidFill>
            <a:prstDash val="solid"/>
            <a:round/>
            <a:headEnd/>
            <a:tailEnd/>
          </a:ln>
        </p:spPr>
        <p:txBody>
          <a:bodyPr lIns="82048" tIns="41025" rIns="82048" bIns="41025"/>
          <a:lstStyle/>
          <a:p>
            <a:endParaRPr lang="en-US"/>
          </a:p>
        </p:txBody>
      </p:sp>
      <p:sp>
        <p:nvSpPr>
          <p:cNvPr id="5" name="Freeform 4"/>
          <p:cNvSpPr>
            <a:spLocks/>
          </p:cNvSpPr>
          <p:nvPr/>
        </p:nvSpPr>
        <p:spPr bwMode="auto">
          <a:xfrm rot="10800000">
            <a:off x="1041979" y="1976440"/>
            <a:ext cx="2208068" cy="1615047"/>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lIns="82048" tIns="41025" rIns="82048" bIns="41025"/>
          <a:lstStyle/>
          <a:p>
            <a:endParaRPr lang="en-US"/>
          </a:p>
        </p:txBody>
      </p:sp>
      <p:sp>
        <p:nvSpPr>
          <p:cNvPr id="6" name="Freeform 5"/>
          <p:cNvSpPr>
            <a:spLocks/>
          </p:cNvSpPr>
          <p:nvPr/>
        </p:nvSpPr>
        <p:spPr bwMode="auto">
          <a:xfrm rot="10800000">
            <a:off x="2019012" y="2482103"/>
            <a:ext cx="1629352" cy="110938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FF0000"/>
          </a:solidFill>
          <a:ln w="9525">
            <a:solidFill>
              <a:srgbClr val="000000"/>
            </a:solidFill>
            <a:prstDash val="solid"/>
            <a:round/>
            <a:headEnd/>
            <a:tailEnd/>
          </a:ln>
        </p:spPr>
        <p:txBody>
          <a:bodyPr lIns="82048" tIns="41025" rIns="82048" bIns="41025"/>
          <a:lstStyle/>
          <a:p>
            <a:endParaRPr lang="en-US"/>
          </a:p>
        </p:txBody>
      </p:sp>
      <p:sp>
        <p:nvSpPr>
          <p:cNvPr id="7" name="Freeform 6"/>
          <p:cNvSpPr>
            <a:spLocks/>
          </p:cNvSpPr>
          <p:nvPr/>
        </p:nvSpPr>
        <p:spPr bwMode="auto">
          <a:xfrm rot="10800000">
            <a:off x="2008909" y="3591485"/>
            <a:ext cx="1652444" cy="1626254"/>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lIns="82048" tIns="41025" rIns="82048" bIns="41025"/>
          <a:lstStyle/>
          <a:p>
            <a:endParaRPr lang="en-US"/>
          </a:p>
        </p:txBody>
      </p:sp>
      <p:sp>
        <p:nvSpPr>
          <p:cNvPr id="8" name="Text Box 7"/>
          <p:cNvSpPr txBox="1">
            <a:spLocks noChangeArrowheads="1"/>
          </p:cNvSpPr>
          <p:nvPr/>
        </p:nvSpPr>
        <p:spPr bwMode="auto">
          <a:xfrm>
            <a:off x="406979" y="3479428"/>
            <a:ext cx="1411432" cy="636849"/>
          </a:xfrm>
          <a:prstGeom prst="rect">
            <a:avLst/>
          </a:prstGeom>
          <a:noFill/>
          <a:ln w="9525" algn="ctr">
            <a:noFill/>
            <a:miter lim="800000"/>
            <a:headEnd/>
            <a:tailEnd/>
          </a:ln>
          <a:effectLst/>
        </p:spPr>
        <p:txBody>
          <a:bodyPr lIns="82048" tIns="41025" rIns="82048" bIns="41025">
            <a:spAutoFit/>
          </a:bodyPr>
          <a:lstStyle/>
          <a:p>
            <a:pPr algn="ctr" defTabSz="914501"/>
            <a:r>
              <a:rPr lang="en-US" b="1" dirty="0">
                <a:solidFill>
                  <a:schemeClr val="bg1"/>
                </a:solidFill>
              </a:rPr>
              <a:t>Petroleum 37%</a:t>
            </a:r>
          </a:p>
        </p:txBody>
      </p:sp>
      <p:sp>
        <p:nvSpPr>
          <p:cNvPr id="9" name="Text Box 8"/>
          <p:cNvSpPr txBox="1">
            <a:spLocks noChangeArrowheads="1"/>
          </p:cNvSpPr>
          <p:nvPr/>
        </p:nvSpPr>
        <p:spPr bwMode="auto">
          <a:xfrm>
            <a:off x="1382569" y="2304561"/>
            <a:ext cx="1411432" cy="636849"/>
          </a:xfrm>
          <a:prstGeom prst="rect">
            <a:avLst/>
          </a:prstGeom>
          <a:noFill/>
          <a:ln w="9525" algn="ctr">
            <a:noFill/>
            <a:miter lim="800000"/>
            <a:headEnd/>
            <a:tailEnd/>
          </a:ln>
          <a:effectLst/>
        </p:spPr>
        <p:txBody>
          <a:bodyPr lIns="82048" tIns="41025" rIns="82048" bIns="41025">
            <a:spAutoFit/>
          </a:bodyPr>
          <a:lstStyle/>
          <a:p>
            <a:pPr algn="ctr" defTabSz="914501"/>
            <a:r>
              <a:rPr lang="en-US" b="1" dirty="0" smtClean="0">
                <a:solidFill>
                  <a:schemeClr val="bg1"/>
                </a:solidFill>
              </a:rPr>
              <a:t>Coal</a:t>
            </a:r>
          </a:p>
          <a:p>
            <a:pPr algn="ctr" defTabSz="914501"/>
            <a:r>
              <a:rPr lang="en-US" b="1" dirty="0" smtClean="0">
                <a:solidFill>
                  <a:schemeClr val="bg1"/>
                </a:solidFill>
              </a:rPr>
              <a:t>21%</a:t>
            </a:r>
            <a:endParaRPr lang="en-US" b="1" dirty="0">
              <a:solidFill>
                <a:schemeClr val="bg1"/>
              </a:solidFill>
            </a:endParaRPr>
          </a:p>
        </p:txBody>
      </p:sp>
      <p:sp>
        <p:nvSpPr>
          <p:cNvPr id="10" name="Text Box 9"/>
          <p:cNvSpPr txBox="1">
            <a:spLocks noChangeArrowheads="1"/>
          </p:cNvSpPr>
          <p:nvPr/>
        </p:nvSpPr>
        <p:spPr bwMode="auto">
          <a:xfrm>
            <a:off x="2092615" y="4095751"/>
            <a:ext cx="1411432" cy="636849"/>
          </a:xfrm>
          <a:prstGeom prst="rect">
            <a:avLst/>
          </a:prstGeom>
          <a:noFill/>
          <a:ln w="9525" algn="ctr">
            <a:noFill/>
            <a:miter lim="800000"/>
            <a:headEnd/>
            <a:tailEnd/>
          </a:ln>
          <a:effectLst/>
        </p:spPr>
        <p:txBody>
          <a:bodyPr lIns="82048" tIns="41025" rIns="82048" bIns="41025">
            <a:spAutoFit/>
          </a:bodyPr>
          <a:lstStyle/>
          <a:p>
            <a:pPr defTabSz="914501"/>
            <a:r>
              <a:rPr lang="en-US" b="1" dirty="0">
                <a:solidFill>
                  <a:schemeClr val="tx1"/>
                </a:solidFill>
              </a:rPr>
              <a:t>Natural Gas </a:t>
            </a:r>
            <a:r>
              <a:rPr lang="en-US" b="1" dirty="0" smtClean="0">
                <a:solidFill>
                  <a:schemeClr val="tx1"/>
                </a:solidFill>
              </a:rPr>
              <a:t>25%</a:t>
            </a:r>
            <a:endParaRPr lang="en-US" b="1" dirty="0">
              <a:solidFill>
                <a:schemeClr val="tx1"/>
              </a:solidFill>
            </a:endParaRPr>
          </a:p>
        </p:txBody>
      </p:sp>
      <p:sp>
        <p:nvSpPr>
          <p:cNvPr id="12" name="Rectangle 11"/>
          <p:cNvSpPr>
            <a:spLocks noChangeArrowheads="1"/>
          </p:cNvSpPr>
          <p:nvPr/>
        </p:nvSpPr>
        <p:spPr bwMode="auto">
          <a:xfrm>
            <a:off x="3724854" y="3434605"/>
            <a:ext cx="851477" cy="383801"/>
          </a:xfrm>
          <a:prstGeom prst="rect">
            <a:avLst/>
          </a:prstGeom>
          <a:solidFill>
            <a:schemeClr val="bg1"/>
          </a:solidFill>
          <a:ln w="9525" algn="ctr">
            <a:noFill/>
            <a:miter lim="800000"/>
            <a:headEnd/>
            <a:tailEnd/>
          </a:ln>
          <a:effectLst/>
        </p:spPr>
        <p:txBody>
          <a:bodyPr wrap="none" lIns="82048" tIns="41025" rIns="82048" bIns="41025" anchor="ctr"/>
          <a:lstStyle/>
          <a:p>
            <a:endParaRPr lang="en-US"/>
          </a:p>
        </p:txBody>
      </p:sp>
      <p:sp>
        <p:nvSpPr>
          <p:cNvPr id="13" name="Freeform 12"/>
          <p:cNvSpPr>
            <a:spLocks/>
          </p:cNvSpPr>
          <p:nvPr/>
        </p:nvSpPr>
        <p:spPr bwMode="auto">
          <a:xfrm rot="10800000">
            <a:off x="2164773" y="3204884"/>
            <a:ext cx="1687080" cy="703169"/>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6699FF"/>
          </a:solidFill>
          <a:ln w="9525">
            <a:solidFill>
              <a:srgbClr val="000000"/>
            </a:solidFill>
            <a:prstDash val="solid"/>
            <a:round/>
            <a:headEnd/>
            <a:tailEnd/>
          </a:ln>
        </p:spPr>
        <p:txBody>
          <a:bodyPr lIns="82048" tIns="41025" rIns="82048" bIns="41025"/>
          <a:lstStyle/>
          <a:p>
            <a:endParaRPr lang="en-US"/>
          </a:p>
        </p:txBody>
      </p:sp>
      <p:sp>
        <p:nvSpPr>
          <p:cNvPr id="15" name="Line 14"/>
          <p:cNvSpPr>
            <a:spLocks noChangeShapeType="1"/>
          </p:cNvSpPr>
          <p:nvPr/>
        </p:nvSpPr>
        <p:spPr bwMode="auto">
          <a:xfrm flipV="1">
            <a:off x="3835977" y="1285877"/>
            <a:ext cx="1207944" cy="2054879"/>
          </a:xfrm>
          <a:prstGeom prst="line">
            <a:avLst/>
          </a:prstGeom>
          <a:noFill/>
          <a:ln w="19050">
            <a:solidFill>
              <a:schemeClr val="bg1"/>
            </a:solidFill>
            <a:round/>
            <a:headEnd/>
            <a:tailEnd/>
          </a:ln>
          <a:effectLst/>
        </p:spPr>
        <p:txBody>
          <a:bodyPr lIns="82048" tIns="41025" rIns="82048" bIns="41025"/>
          <a:lstStyle/>
          <a:p>
            <a:endParaRPr lang="en-US"/>
          </a:p>
        </p:txBody>
      </p:sp>
      <p:sp>
        <p:nvSpPr>
          <p:cNvPr id="16" name="Line 15"/>
          <p:cNvSpPr>
            <a:spLocks noChangeShapeType="1"/>
          </p:cNvSpPr>
          <p:nvPr/>
        </p:nvSpPr>
        <p:spPr bwMode="auto">
          <a:xfrm flipH="1" flipV="1">
            <a:off x="3812886" y="3908051"/>
            <a:ext cx="948171" cy="2702019"/>
          </a:xfrm>
          <a:prstGeom prst="line">
            <a:avLst/>
          </a:prstGeom>
          <a:noFill/>
          <a:ln w="19050">
            <a:solidFill>
              <a:srgbClr val="0000CC"/>
            </a:solidFill>
            <a:round/>
            <a:headEnd type="stealth" w="lg" len="lg"/>
            <a:tailEnd type="none" w="lg" len="lg"/>
          </a:ln>
          <a:effectLst/>
        </p:spPr>
        <p:txBody>
          <a:bodyPr lIns="82048" tIns="41025" rIns="82048" bIns="41025"/>
          <a:lstStyle/>
          <a:p>
            <a:endParaRPr lang="en-US"/>
          </a:p>
        </p:txBody>
      </p:sp>
      <p:sp>
        <p:nvSpPr>
          <p:cNvPr id="17" name="Line 16"/>
          <p:cNvSpPr>
            <a:spLocks noChangeShapeType="1"/>
          </p:cNvSpPr>
          <p:nvPr/>
        </p:nvSpPr>
        <p:spPr bwMode="auto">
          <a:xfrm flipV="1">
            <a:off x="3786911" y="1297081"/>
            <a:ext cx="978477" cy="1912004"/>
          </a:xfrm>
          <a:prstGeom prst="line">
            <a:avLst/>
          </a:prstGeom>
          <a:noFill/>
          <a:ln w="19050">
            <a:solidFill>
              <a:srgbClr val="0000CC"/>
            </a:solidFill>
            <a:round/>
            <a:headEnd/>
            <a:tailEnd type="stealth" w="lg" len="lg"/>
          </a:ln>
          <a:effectLst/>
        </p:spPr>
        <p:txBody>
          <a:bodyPr lIns="82048" tIns="41025" rIns="82048" bIns="41025"/>
          <a:lstStyle/>
          <a:p>
            <a:endParaRPr lang="en-US"/>
          </a:p>
        </p:txBody>
      </p:sp>
      <p:pic>
        <p:nvPicPr>
          <p:cNvPr id="21" name="Picture 22" descr="10470"/>
          <p:cNvPicPr preferRelativeResize="0">
            <a:picLocks noChangeAspect="1" noChangeArrowheads="1"/>
          </p:cNvPicPr>
          <p:nvPr/>
        </p:nvPicPr>
        <p:blipFill>
          <a:blip r:embed="rId3" cstate="print"/>
          <a:srcRect/>
          <a:stretch>
            <a:fillRect/>
          </a:stretch>
        </p:blipFill>
        <p:spPr bwMode="auto">
          <a:xfrm>
            <a:off x="6654513" y="2262189"/>
            <a:ext cx="2223943" cy="1722904"/>
          </a:xfrm>
          <a:prstGeom prst="rect">
            <a:avLst/>
          </a:prstGeom>
          <a:noFill/>
          <a:ln w="12700">
            <a:solidFill>
              <a:schemeClr val="tx1"/>
            </a:solidFill>
            <a:miter lim="800000"/>
            <a:headEnd/>
            <a:tailEnd/>
          </a:ln>
        </p:spPr>
      </p:pic>
      <p:pic>
        <p:nvPicPr>
          <p:cNvPr id="22" name="Picture 25" descr="800px-Forest_Osaka_Japan"/>
          <p:cNvPicPr>
            <a:picLocks noChangeAspect="1" noChangeArrowheads="1"/>
          </p:cNvPicPr>
          <p:nvPr/>
        </p:nvPicPr>
        <p:blipFill>
          <a:blip r:embed="rId4" cstate="print"/>
          <a:srcRect/>
          <a:stretch>
            <a:fillRect/>
          </a:stretch>
        </p:blipFill>
        <p:spPr bwMode="auto">
          <a:xfrm>
            <a:off x="6653070" y="3776384"/>
            <a:ext cx="2225386" cy="1554816"/>
          </a:xfrm>
          <a:prstGeom prst="rect">
            <a:avLst/>
          </a:prstGeom>
          <a:noFill/>
          <a:ln w="12700">
            <a:solidFill>
              <a:srgbClr val="000000"/>
            </a:solidFill>
            <a:miter lim="800000"/>
            <a:headEnd/>
            <a:tailEnd/>
          </a:ln>
        </p:spPr>
      </p:pic>
      <p:pic>
        <p:nvPicPr>
          <p:cNvPr id="23" name="Picture 19" descr="Wind Farm, Palm Springs, California"/>
          <p:cNvPicPr preferRelativeResize="0">
            <a:picLocks noChangeAspect="1" noChangeArrowheads="1"/>
          </p:cNvPicPr>
          <p:nvPr/>
        </p:nvPicPr>
        <p:blipFill>
          <a:blip r:embed="rId5" cstate="print"/>
          <a:srcRect/>
          <a:stretch>
            <a:fillRect/>
          </a:stretch>
        </p:blipFill>
        <p:spPr bwMode="auto">
          <a:xfrm>
            <a:off x="6652395" y="1703764"/>
            <a:ext cx="2235048" cy="1662381"/>
          </a:xfrm>
          <a:prstGeom prst="rect">
            <a:avLst/>
          </a:prstGeom>
          <a:noFill/>
          <a:ln w="12700">
            <a:solidFill>
              <a:schemeClr val="tx1"/>
            </a:solidFill>
            <a:miter lim="800000"/>
            <a:headEnd/>
            <a:tailEnd/>
          </a:ln>
        </p:spPr>
      </p:pic>
      <p:pic>
        <p:nvPicPr>
          <p:cNvPr id="25" name="Picture 24" descr="geothermal%20power%20plant"/>
          <p:cNvPicPr preferRelativeResize="0">
            <a:picLocks noChangeAspect="1" noChangeArrowheads="1"/>
          </p:cNvPicPr>
          <p:nvPr/>
        </p:nvPicPr>
        <p:blipFill>
          <a:blip r:embed="rId6" cstate="print"/>
          <a:srcRect/>
          <a:stretch>
            <a:fillRect/>
          </a:stretch>
        </p:blipFill>
        <p:spPr bwMode="auto">
          <a:xfrm>
            <a:off x="6939409" y="980862"/>
            <a:ext cx="2178468" cy="1553328"/>
          </a:xfrm>
          <a:prstGeom prst="rect">
            <a:avLst/>
          </a:prstGeom>
          <a:noFill/>
          <a:ln w="12700">
            <a:solidFill>
              <a:schemeClr val="tx1"/>
            </a:solidFill>
            <a:miter lim="800000"/>
            <a:headEnd/>
            <a:tailEnd/>
          </a:ln>
        </p:spPr>
      </p:pic>
      <p:sp>
        <p:nvSpPr>
          <p:cNvPr id="27" name="Text Box 14"/>
          <p:cNvSpPr txBox="1">
            <a:spLocks noChangeArrowheads="1"/>
          </p:cNvSpPr>
          <p:nvPr/>
        </p:nvSpPr>
        <p:spPr bwMode="auto">
          <a:xfrm rot="20130486">
            <a:off x="2283267" y="2920395"/>
            <a:ext cx="1630795" cy="369320"/>
          </a:xfrm>
          <a:prstGeom prst="rect">
            <a:avLst/>
          </a:prstGeom>
          <a:noFill/>
          <a:ln w="9525" algn="ctr">
            <a:noFill/>
            <a:miter lim="800000"/>
            <a:headEnd/>
            <a:tailEnd/>
          </a:ln>
          <a:effectLst/>
        </p:spPr>
        <p:txBody>
          <a:bodyPr lIns="91429" tIns="45714" rIns="91429" bIns="45714">
            <a:spAutoFit/>
          </a:bodyPr>
          <a:lstStyle/>
          <a:p>
            <a:pPr defTabSz="914501"/>
            <a:r>
              <a:rPr lang="en-US" b="1" dirty="0"/>
              <a:t>Nuclear 9%</a:t>
            </a:r>
          </a:p>
        </p:txBody>
      </p:sp>
      <p:sp>
        <p:nvSpPr>
          <p:cNvPr id="28" name="Text Box 16"/>
          <p:cNvSpPr txBox="1">
            <a:spLocks noChangeArrowheads="1"/>
          </p:cNvSpPr>
          <p:nvPr/>
        </p:nvSpPr>
        <p:spPr bwMode="auto">
          <a:xfrm>
            <a:off x="2405862" y="3443969"/>
            <a:ext cx="1749136" cy="307764"/>
          </a:xfrm>
          <a:prstGeom prst="rect">
            <a:avLst/>
          </a:prstGeom>
          <a:noFill/>
          <a:ln w="9525" algn="ctr">
            <a:noFill/>
            <a:miter lim="800000"/>
            <a:headEnd/>
            <a:tailEnd/>
          </a:ln>
          <a:effectLst/>
        </p:spPr>
        <p:txBody>
          <a:bodyPr lIns="91429" tIns="45714" rIns="91429" bIns="45714">
            <a:spAutoFit/>
          </a:bodyPr>
          <a:lstStyle/>
          <a:p>
            <a:pPr defTabSz="914501"/>
            <a:r>
              <a:rPr lang="en-US" sz="1400" b="1" dirty="0" err="1"/>
              <a:t>Renewables</a:t>
            </a:r>
            <a:r>
              <a:rPr lang="en-US" sz="1400" b="1" dirty="0"/>
              <a:t> </a:t>
            </a:r>
            <a:r>
              <a:rPr lang="en-US" sz="1400" b="1" dirty="0" smtClean="0"/>
              <a:t>8%</a:t>
            </a:r>
            <a:endParaRPr lang="en-US" sz="1400" b="1" dirty="0"/>
          </a:p>
        </p:txBody>
      </p:sp>
      <p:sp>
        <p:nvSpPr>
          <p:cNvPr id="35" name="Slide Number Placeholder 34"/>
          <p:cNvSpPr>
            <a:spLocks noGrp="1"/>
          </p:cNvSpPr>
          <p:nvPr>
            <p:ph type="sldNum" sz="quarter" idx="11"/>
          </p:nvPr>
        </p:nvSpPr>
        <p:spPr/>
        <p:txBody>
          <a:bodyPr/>
          <a:lstStyle/>
          <a:p>
            <a:pPr>
              <a:defRPr/>
            </a:pPr>
            <a:fld id="{6EEA275D-5A49-48A8-817D-44C3EA0A3A2F}" type="slidenum">
              <a:rPr lang="en-US" smtClean="0"/>
              <a:pPr>
                <a:defRPr/>
              </a:pPr>
              <a:t>46</a:t>
            </a:fld>
            <a:endParaRPr lang="en-US" dirty="0"/>
          </a:p>
        </p:txBody>
      </p:sp>
      <p:sp>
        <p:nvSpPr>
          <p:cNvPr id="36" name="Footer Placeholder 35"/>
          <p:cNvSpPr>
            <a:spLocks noGrp="1"/>
          </p:cNvSpPr>
          <p:nvPr>
            <p:ph type="ftr" sz="quarter" idx="10"/>
          </p:nvPr>
        </p:nvSpPr>
        <p:spPr/>
        <p:txBody>
          <a:bodyPr/>
          <a:lstStyle/>
          <a:p>
            <a:pPr>
              <a:defRPr/>
            </a:pPr>
            <a:r>
              <a:rPr lang="en-US" smtClean="0"/>
              <a:t>Energy Facts 2010</a:t>
            </a:r>
            <a:endParaRPr lang="en-US" dirty="0"/>
          </a:p>
        </p:txBody>
      </p:sp>
      <p:pic>
        <p:nvPicPr>
          <p:cNvPr id="20" name="Picture 20" descr="hydro"/>
          <p:cNvPicPr preferRelativeResize="0">
            <a:picLocks noChangeAspect="1" noChangeArrowheads="1"/>
          </p:cNvPicPr>
          <p:nvPr/>
        </p:nvPicPr>
        <p:blipFill>
          <a:blip r:embed="rId7" cstate="print"/>
          <a:srcRect/>
          <a:stretch>
            <a:fillRect/>
          </a:stretch>
        </p:blipFill>
        <p:spPr bwMode="auto">
          <a:xfrm>
            <a:off x="6663170" y="5150506"/>
            <a:ext cx="2215285" cy="1453963"/>
          </a:xfrm>
          <a:prstGeom prst="rect">
            <a:avLst/>
          </a:prstGeom>
          <a:noFill/>
          <a:ln w="12700">
            <a:solidFill>
              <a:schemeClr val="tx1"/>
            </a:solidFill>
            <a:miter lim="800000"/>
            <a:headEnd/>
            <a:tailEnd/>
          </a:ln>
        </p:spPr>
      </p:pic>
      <p:pic>
        <p:nvPicPr>
          <p:cNvPr id="30" name="Picture 2"/>
          <p:cNvPicPr>
            <a:picLocks noChangeAspect="1" noChangeArrowheads="1"/>
          </p:cNvPicPr>
          <p:nvPr/>
        </p:nvPicPr>
        <p:blipFill>
          <a:blip r:embed="rId8" cstate="print"/>
          <a:srcRect/>
          <a:stretch>
            <a:fillRect/>
          </a:stretch>
        </p:blipFill>
        <p:spPr bwMode="auto">
          <a:xfrm>
            <a:off x="1" y="5800436"/>
            <a:ext cx="1323975" cy="1057565"/>
          </a:xfrm>
          <a:prstGeom prst="rect">
            <a:avLst/>
          </a:prstGeom>
          <a:noFill/>
          <a:ln w="9525">
            <a:solidFill>
              <a:schemeClr val="tx1"/>
            </a:solidFill>
            <a:miter lim="800000"/>
            <a:headEnd/>
            <a:tailEnd/>
          </a:ln>
          <a:effectLst/>
        </p:spPr>
      </p:pic>
      <p:pic>
        <p:nvPicPr>
          <p:cNvPr id="3074" name="Picture 2"/>
          <p:cNvPicPr>
            <a:picLocks noChangeAspect="1" noChangeArrowheads="1"/>
          </p:cNvPicPr>
          <p:nvPr/>
        </p:nvPicPr>
        <p:blipFill>
          <a:blip r:embed="rId9" cstate="print"/>
          <a:srcRect/>
          <a:stretch>
            <a:fillRect/>
          </a:stretch>
        </p:blipFill>
        <p:spPr bwMode="auto">
          <a:xfrm>
            <a:off x="4803820" y="1223493"/>
            <a:ext cx="1802036" cy="5406109"/>
          </a:xfrm>
          <a:prstGeom prst="rect">
            <a:avLst/>
          </a:prstGeom>
          <a:noFill/>
          <a:ln w="9525">
            <a:noFill/>
            <a:miter lim="800000"/>
            <a:headEnd/>
            <a:tailEnd/>
          </a:ln>
          <a:effectLst/>
        </p:spPr>
      </p:pic>
      <p:sp>
        <p:nvSpPr>
          <p:cNvPr id="24" name="Line 26"/>
          <p:cNvSpPr>
            <a:spLocks noChangeShapeType="1"/>
          </p:cNvSpPr>
          <p:nvPr/>
        </p:nvSpPr>
        <p:spPr bwMode="auto">
          <a:xfrm flipH="1">
            <a:off x="5572125" y="913281"/>
            <a:ext cx="1743364" cy="406213"/>
          </a:xfrm>
          <a:prstGeom prst="line">
            <a:avLst/>
          </a:prstGeom>
          <a:noFill/>
          <a:ln w="15875">
            <a:solidFill>
              <a:schemeClr val="tx1"/>
            </a:solidFill>
            <a:round/>
            <a:headEnd/>
            <a:tailEnd type="stealth" w="lg" len="lg"/>
          </a:ln>
          <a:effectLst/>
        </p:spPr>
        <p:txBody>
          <a:bodyPr wrap="none" lIns="82048" tIns="41025" rIns="82048" bIns="41025" anchor="ctr"/>
          <a:lstStyle/>
          <a:p>
            <a:endParaRPr lang="en-US"/>
          </a:p>
        </p:txBody>
      </p:sp>
      <p:pic>
        <p:nvPicPr>
          <p:cNvPr id="26" name="Picture 23" descr="group%208%20solar%20panel"/>
          <p:cNvPicPr preferRelativeResize="0">
            <a:picLocks noChangeAspect="1" noChangeArrowheads="1"/>
          </p:cNvPicPr>
          <p:nvPr/>
        </p:nvPicPr>
        <p:blipFill>
          <a:blip r:embed="rId10" cstate="print"/>
          <a:srcRect r="5440"/>
          <a:stretch>
            <a:fillRect/>
          </a:stretch>
        </p:blipFill>
        <p:spPr bwMode="auto">
          <a:xfrm>
            <a:off x="6934054" y="823634"/>
            <a:ext cx="2183822" cy="1411330"/>
          </a:xfrm>
          <a:prstGeom prst="rect">
            <a:avLst/>
          </a:prstGeom>
          <a:noFill/>
          <a:ln w="12700">
            <a:solidFill>
              <a:schemeClr val="tx1"/>
            </a:solidFill>
            <a:miter lim="800000"/>
            <a:headEnd/>
            <a:tailEnd/>
          </a:ln>
        </p:spPr>
      </p:pic>
      <p:sp>
        <p:nvSpPr>
          <p:cNvPr id="29" name="Slide Number Placeholder 7"/>
          <p:cNvSpPr txBox="1">
            <a:spLocks/>
          </p:cNvSpPr>
          <p:nvPr/>
        </p:nvSpPr>
        <p:spPr>
          <a:xfrm>
            <a:off x="8566150" y="6506370"/>
            <a:ext cx="381000" cy="365125"/>
          </a:xfrm>
          <a:prstGeom prst="rect">
            <a:avLst/>
          </a:prstGeom>
        </p:spPr>
        <p:txBody>
          <a:bodyPr vert="horz" lIns="91429" tIns="45714" rIns="91429" bIns="45714" rtlCol="0" anchor="ctr"/>
          <a:lstStyle/>
          <a:p>
            <a:pPr algn="r" defTabSz="914293" fontAlgn="auto">
              <a:spcBef>
                <a:spcPts val="0"/>
              </a:spcBef>
              <a:spcAft>
                <a:spcPts val="0"/>
              </a:spcAft>
              <a:defRPr/>
            </a:pPr>
            <a:fld id="{6EEA275D-5A49-48A8-817D-44C3EA0A3A2F}" type="slidenum">
              <a:rPr lang="en-US" sz="1100" smtClean="0">
                <a:solidFill>
                  <a:srgbClr val="106636"/>
                </a:solidFill>
                <a:latin typeface="Arial" pitchFamily="34" charset="0"/>
                <a:cs typeface="Arial" pitchFamily="34" charset="0"/>
              </a:rPr>
              <a:pPr algn="r" defTabSz="914293" fontAlgn="auto">
                <a:spcBef>
                  <a:spcPts val="0"/>
                </a:spcBef>
                <a:spcAft>
                  <a:spcPts val="0"/>
                </a:spcAft>
                <a:defRPr/>
              </a:pPr>
              <a:t>46</a:t>
            </a:fld>
            <a:endParaRPr lang="en-US" sz="1100" dirty="0">
              <a:solidFill>
                <a:srgbClr val="106636"/>
              </a:solidFill>
              <a:latin typeface="Arial" pitchFamily="34" charset="0"/>
              <a:cs typeface="Arial" pitchFamily="34" charset="0"/>
            </a:endParaRPr>
          </a:p>
        </p:txBody>
      </p:sp>
      <p:sp>
        <p:nvSpPr>
          <p:cNvPr id="32" name="Footer Placeholder 7"/>
          <p:cNvSpPr txBox="1">
            <a:spLocks/>
          </p:cNvSpPr>
          <p:nvPr/>
        </p:nvSpPr>
        <p:spPr>
          <a:xfrm>
            <a:off x="3276600" y="6506370"/>
            <a:ext cx="5334000" cy="365125"/>
          </a:xfrm>
          <a:prstGeom prst="rect">
            <a:avLst/>
          </a:prstGeom>
        </p:spPr>
        <p:txBody>
          <a:bodyPr vert="horz" lIns="91429" tIns="45714" rIns="91429" bIns="45714"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t>Energy Facts 2011</a:t>
            </a:r>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earth_lights_4800"/>
          <p:cNvPicPr>
            <a:picLocks noChangeAspect="1" noChangeArrowheads="1"/>
          </p:cNvPicPr>
          <p:nvPr/>
        </p:nvPicPr>
        <p:blipFill>
          <a:blip r:embed="rId2" cstate="print"/>
          <a:srcRect l="13713" t="22607" r="22043" b="33044"/>
          <a:stretch>
            <a:fillRect/>
          </a:stretch>
        </p:blipFill>
        <p:spPr bwMode="auto">
          <a:xfrm>
            <a:off x="0" y="771805"/>
            <a:ext cx="9141324" cy="5482923"/>
          </a:xfrm>
          <a:prstGeom prst="rect">
            <a:avLst/>
          </a:prstGeom>
          <a:noFill/>
        </p:spPr>
      </p:pic>
      <p:sp>
        <p:nvSpPr>
          <p:cNvPr id="8" name="Slide Number Placeholder 7"/>
          <p:cNvSpPr>
            <a:spLocks noGrp="1"/>
          </p:cNvSpPr>
          <p:nvPr>
            <p:ph type="sldNum" sz="quarter" idx="11"/>
          </p:nvPr>
        </p:nvSpPr>
        <p:spPr/>
        <p:txBody>
          <a:bodyPr/>
          <a:lstStyle/>
          <a:p>
            <a:pPr>
              <a:defRPr/>
            </a:pPr>
            <a:fld id="{6EEA275D-5A49-48A8-817D-44C3EA0A3A2F}" type="slidenum">
              <a:rPr lang="en-US" smtClean="0"/>
              <a:pPr>
                <a:defRPr/>
              </a:pPr>
              <a:t>47</a:t>
            </a:fld>
            <a:endParaRPr lang="en-US" dirty="0"/>
          </a:p>
        </p:txBody>
      </p:sp>
      <p:sp>
        <p:nvSpPr>
          <p:cNvPr id="7" name="Oval 6"/>
          <p:cNvSpPr/>
          <p:nvPr/>
        </p:nvSpPr>
        <p:spPr>
          <a:xfrm rot="20892561">
            <a:off x="255304" y="1884161"/>
            <a:ext cx="862642" cy="3202590"/>
          </a:xfrm>
          <a:prstGeom prst="ellipse">
            <a:avLst/>
          </a:prstGeom>
          <a:solidFill>
            <a:srgbClr val="33CC33">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29" tIns="45714" rIns="91429" bIns="45714" rtlCol="0" anchor="ctr"/>
          <a:lstStyle/>
          <a:p>
            <a:pPr algn="ctr"/>
            <a:r>
              <a:rPr lang="en-US" sz="2800" dirty="0" smtClean="0">
                <a:solidFill>
                  <a:schemeClr val="bg1"/>
                </a:solidFill>
                <a:latin typeface="Comic Sans MS" pitchFamily="66" charset="0"/>
              </a:rPr>
              <a:t>Demand</a:t>
            </a:r>
            <a:endParaRPr lang="en-US" sz="2800" dirty="0">
              <a:solidFill>
                <a:schemeClr val="bg1"/>
              </a:solidFill>
              <a:latin typeface="Comic Sans MS" pitchFamily="66" charset="0"/>
            </a:endParaRPr>
          </a:p>
        </p:txBody>
      </p:sp>
      <p:sp>
        <p:nvSpPr>
          <p:cNvPr id="9" name="Oval 8"/>
          <p:cNvSpPr/>
          <p:nvPr/>
        </p:nvSpPr>
        <p:spPr>
          <a:xfrm rot="2853553">
            <a:off x="6018427" y="1870036"/>
            <a:ext cx="2404743" cy="3956762"/>
          </a:xfrm>
          <a:prstGeom prst="ellipse">
            <a:avLst/>
          </a:prstGeom>
          <a:solidFill>
            <a:srgbClr val="33CC33">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91429" tIns="45714" rIns="91429" bIns="45714" rtlCol="0" anchor="ctr"/>
          <a:lstStyle/>
          <a:p>
            <a:pPr algn="ctr"/>
            <a:r>
              <a:rPr lang="en-US" sz="2800" dirty="0" smtClean="0">
                <a:solidFill>
                  <a:schemeClr val="bg1"/>
                </a:solidFill>
                <a:latin typeface="Comic Sans MS" pitchFamily="66" charset="0"/>
              </a:rPr>
              <a:t>Demand</a:t>
            </a:r>
            <a:endParaRPr lang="en-US" sz="2800" dirty="0">
              <a:solidFill>
                <a:schemeClr val="bg1"/>
              </a:solidFill>
              <a:latin typeface="Comic Sans MS" pitchFamily="66" charset="0"/>
            </a:endParaRPr>
          </a:p>
        </p:txBody>
      </p:sp>
      <p:sp>
        <p:nvSpPr>
          <p:cNvPr id="10" name="Oval 9"/>
          <p:cNvSpPr/>
          <p:nvPr/>
        </p:nvSpPr>
        <p:spPr>
          <a:xfrm>
            <a:off x="2769079" y="1690777"/>
            <a:ext cx="1699404" cy="2268748"/>
          </a:xfrm>
          <a:prstGeom prst="ellipse">
            <a:avLst/>
          </a:prstGeom>
          <a:solidFill>
            <a:srgbClr val="0099FF">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2800" dirty="0" smtClean="0">
                <a:solidFill>
                  <a:schemeClr val="bg1"/>
                </a:solidFill>
                <a:latin typeface="Comic Sans MS" pitchFamily="66" charset="0"/>
              </a:rPr>
              <a:t>Wind</a:t>
            </a:r>
            <a:endParaRPr lang="en-US" sz="2800" dirty="0">
              <a:solidFill>
                <a:schemeClr val="bg1"/>
              </a:solidFill>
              <a:latin typeface="Comic Sans MS" pitchFamily="66" charset="0"/>
            </a:endParaRPr>
          </a:p>
        </p:txBody>
      </p:sp>
      <p:sp>
        <p:nvSpPr>
          <p:cNvPr id="11" name="Oval 10"/>
          <p:cNvSpPr/>
          <p:nvPr/>
        </p:nvSpPr>
        <p:spPr>
          <a:xfrm>
            <a:off x="3114136" y="4537495"/>
            <a:ext cx="1224951" cy="1337095"/>
          </a:xfrm>
          <a:prstGeom prst="ellipse">
            <a:avLst/>
          </a:prstGeom>
          <a:solidFill>
            <a:srgbClr val="0099FF">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14" rIns="0" bIns="45714" rtlCol="0" anchor="ctr"/>
          <a:lstStyle/>
          <a:p>
            <a:pPr algn="ctr"/>
            <a:r>
              <a:rPr lang="en-US" sz="2800" dirty="0" smtClean="0">
                <a:solidFill>
                  <a:schemeClr val="bg1"/>
                </a:solidFill>
                <a:latin typeface="Comic Sans MS" pitchFamily="66" charset="0"/>
              </a:rPr>
              <a:t>Wind</a:t>
            </a:r>
            <a:endParaRPr lang="en-US" sz="2800" dirty="0">
              <a:solidFill>
                <a:schemeClr val="bg1"/>
              </a:solidFill>
              <a:latin typeface="Comic Sans MS" pitchFamily="66" charset="0"/>
            </a:endParaRPr>
          </a:p>
        </p:txBody>
      </p:sp>
      <p:sp>
        <p:nvSpPr>
          <p:cNvPr id="12" name="Oval 11"/>
          <p:cNvSpPr/>
          <p:nvPr/>
        </p:nvSpPr>
        <p:spPr>
          <a:xfrm>
            <a:off x="1250831" y="3856009"/>
            <a:ext cx="2009955" cy="1492369"/>
          </a:xfrm>
          <a:prstGeom prst="ellipse">
            <a:avLst/>
          </a:prstGeom>
          <a:solidFill>
            <a:srgbClr val="D0CB00">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2800" dirty="0" smtClean="0">
                <a:solidFill>
                  <a:schemeClr val="bg1"/>
                </a:solidFill>
                <a:latin typeface="Comic Sans MS" pitchFamily="66" charset="0"/>
              </a:rPr>
              <a:t>Sun</a:t>
            </a:r>
            <a:endParaRPr lang="en-US" sz="2800" dirty="0">
              <a:solidFill>
                <a:schemeClr val="bg1"/>
              </a:solidFill>
              <a:latin typeface="Comic Sans MS" pitchFamily="66" charset="0"/>
            </a:endParaRPr>
          </a:p>
        </p:txBody>
      </p:sp>
      <p:sp>
        <p:nvSpPr>
          <p:cNvPr id="15" name="Text Box 79"/>
          <p:cNvSpPr txBox="1">
            <a:spLocks noChangeArrowheads="1"/>
          </p:cNvSpPr>
          <p:nvPr/>
        </p:nvSpPr>
        <p:spPr bwMode="auto">
          <a:xfrm>
            <a:off x="0" y="49214"/>
            <a:ext cx="9144000" cy="889000"/>
          </a:xfrm>
          <a:prstGeom prst="rect">
            <a:avLst/>
          </a:prstGeom>
          <a:noFill/>
          <a:ln w="9525" algn="ctr">
            <a:noFill/>
            <a:miter lim="800000"/>
            <a:headEnd/>
            <a:tailEnd/>
          </a:ln>
        </p:spPr>
        <p:txBody>
          <a:bodyPr lIns="93492" tIns="46746" rIns="93492" bIns="46746"/>
          <a:lstStyle/>
          <a:p>
            <a:pPr algn="ctr" defTabSz="820642">
              <a:lnSpc>
                <a:spcPct val="80000"/>
              </a:lnSpc>
              <a:defRPr/>
            </a:pPr>
            <a:r>
              <a:rPr lang="en-US" sz="2200" b="1" i="1" dirty="0">
                <a:solidFill>
                  <a:srgbClr val="FF0000"/>
                </a:solidFill>
                <a:latin typeface="Arial Narrow" pitchFamily="34" charset="0"/>
              </a:rPr>
              <a:t> </a:t>
            </a:r>
            <a:r>
              <a:rPr lang="en-US" sz="2400" dirty="0" smtClean="0">
                <a:solidFill>
                  <a:srgbClr val="106636"/>
                </a:solidFill>
                <a:ea typeface="+mj-ea"/>
                <a:cs typeface="Arial" charset="0"/>
              </a:rPr>
              <a:t>Generation and Use of Wind and Solar Energy</a:t>
            </a:r>
            <a:endParaRPr lang="en-US" sz="2400" dirty="0">
              <a:solidFill>
                <a:srgbClr val="106636"/>
              </a:solidFill>
              <a:ea typeface="+mj-ea"/>
              <a:cs typeface="Arial" charset="0"/>
            </a:endParaRPr>
          </a:p>
          <a:p>
            <a:pPr algn="ctr"/>
            <a:r>
              <a:rPr lang="en-US" sz="1400" i="1" dirty="0" smtClean="0"/>
              <a:t>The separation between renewable sources and demand centers requires new long distance transmission lines.</a:t>
            </a:r>
            <a:endParaRPr lang="en-US" i="1" dirty="0" smtClean="0"/>
          </a:p>
        </p:txBody>
      </p:sp>
      <p:sp>
        <p:nvSpPr>
          <p:cNvPr id="16" name="Text Box 4"/>
          <p:cNvSpPr txBox="1">
            <a:spLocks noChangeArrowheads="1"/>
          </p:cNvSpPr>
          <p:nvPr/>
        </p:nvSpPr>
        <p:spPr bwMode="auto">
          <a:xfrm>
            <a:off x="0" y="6461127"/>
            <a:ext cx="5400136" cy="298295"/>
          </a:xfrm>
          <a:prstGeom prst="rect">
            <a:avLst/>
          </a:prstGeom>
          <a:noFill/>
          <a:ln w="9525">
            <a:noFill/>
            <a:miter lim="800000"/>
            <a:headEnd/>
            <a:tailEnd/>
          </a:ln>
          <a:effectLst/>
        </p:spPr>
        <p:txBody>
          <a:bodyPr wrap="square" lIns="82048" tIns="41025" rIns="82048" bIns="41025">
            <a:spAutoFit/>
          </a:bodyPr>
          <a:lstStyle/>
          <a:p>
            <a:pPr defTabSz="914501"/>
            <a:r>
              <a:rPr lang="en-US" sz="700" dirty="0">
                <a:hlinkClick r:id="rId3"/>
              </a:rPr>
              <a:t>http://</a:t>
            </a:r>
            <a:r>
              <a:rPr lang="en-US" sz="700" dirty="0" smtClean="0">
                <a:hlinkClick r:id="rId3"/>
              </a:rPr>
              <a:t>visibleearth.nasa.gov/view_rec.php?id=1438l</a:t>
            </a:r>
            <a:endParaRPr lang="en-US" sz="700" dirty="0" smtClean="0"/>
          </a:p>
          <a:p>
            <a:pPr defTabSz="914501"/>
            <a:r>
              <a:rPr lang="en-US" sz="700" dirty="0" smtClean="0"/>
              <a:t>Chart adapted from the American Physical Society report, Integrating Renewable Energy on the Grid  </a:t>
            </a:r>
            <a:endParaRPr lang="en-US" sz="700" dirty="0"/>
          </a:p>
        </p:txBody>
      </p:sp>
      <p:sp>
        <p:nvSpPr>
          <p:cNvPr id="14" name="Footer Placeholder 7"/>
          <p:cNvSpPr>
            <a:spLocks noGrp="1"/>
          </p:cNvSpPr>
          <p:nvPr>
            <p:ph type="ftr" sz="quarter" idx="10"/>
          </p:nvPr>
        </p:nvSpPr>
        <p:spPr>
          <a:xfrm>
            <a:off x="3124200" y="6353970"/>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8" name="Text Box 6"/>
          <p:cNvSpPr txBox="1">
            <a:spLocks noChangeArrowheads="1"/>
          </p:cNvSpPr>
          <p:nvPr/>
        </p:nvSpPr>
        <p:spPr bwMode="auto">
          <a:xfrm>
            <a:off x="492125" y="2158535"/>
            <a:ext cx="8151091" cy="984083"/>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smtClean="0">
                <a:solidFill>
                  <a:srgbClr val="FF0000"/>
                </a:solidFill>
                <a:effectLst>
                  <a:outerShdw blurRad="38100" dist="38100" dir="2700000" algn="tl">
                    <a:srgbClr val="C0C0C0"/>
                  </a:outerShdw>
                </a:effectLst>
                <a:latin typeface="Arial" pitchFamily="34" charset="0"/>
              </a:rPr>
              <a:t>Energy Facts</a:t>
            </a:r>
            <a:endParaRPr lang="en-US" sz="3600" b="1" dirty="0">
              <a:solidFill>
                <a:srgbClr val="FF0000"/>
              </a:solidFill>
              <a:effectLst>
                <a:outerShdw blurRad="38100" dist="38100" dir="2700000" algn="tl">
                  <a:srgbClr val="C0C0C0"/>
                </a:outerShdw>
              </a:effectLst>
              <a:latin typeface="Arial" pitchFamily="34" charset="0"/>
            </a:endParaRPr>
          </a:p>
          <a:p>
            <a:pPr algn="ctr" defTabSz="914501" eaLnBrk="0" hangingPunct="0">
              <a:lnSpc>
                <a:spcPct val="95000"/>
              </a:lnSpc>
              <a:tabLst>
                <a:tab pos="1696528" algn="l"/>
              </a:tabLst>
            </a:pPr>
            <a:r>
              <a:rPr lang="en-US" sz="2500" b="1" dirty="0">
                <a:solidFill>
                  <a:srgbClr val="FF0000"/>
                </a:solidFill>
                <a:effectLst>
                  <a:outerShdw blurRad="38100" dist="38100" dir="2700000" algn="tl">
                    <a:srgbClr val="C0C0C0"/>
                  </a:outerShdw>
                </a:effectLst>
                <a:latin typeface="Arial" pitchFamily="34" charset="0"/>
              </a:rPr>
              <a:t>and the components of energy strategies</a:t>
            </a:r>
          </a:p>
        </p:txBody>
      </p:sp>
      <p:pic>
        <p:nvPicPr>
          <p:cNvPr id="724999" name="Picture 7"/>
          <p:cNvPicPr>
            <a:picLocks noChangeAspect="1" noChangeArrowheads="1"/>
          </p:cNvPicPr>
          <p:nvPr/>
        </p:nvPicPr>
        <p:blipFill>
          <a:blip r:embed="rId3" cstate="print"/>
          <a:srcRect l="5707" t="5852" r="5350" b="453"/>
          <a:stretch>
            <a:fillRect/>
          </a:stretch>
        </p:blipFill>
        <p:spPr bwMode="auto">
          <a:xfrm>
            <a:off x="3603627" y="5258360"/>
            <a:ext cx="1936750" cy="1469372"/>
          </a:xfrm>
          <a:prstGeom prst="rect">
            <a:avLst/>
          </a:prstGeom>
          <a:noFill/>
          <a:ln w="12700" algn="ctr">
            <a:solidFill>
              <a:schemeClr val="tx1"/>
            </a:solidFill>
            <a:miter lim="800000"/>
            <a:headEnd/>
            <a:tailEnd/>
          </a:ln>
          <a:effectLst/>
        </p:spPr>
      </p:pic>
      <p:sp>
        <p:nvSpPr>
          <p:cNvPr id="9" name="Slide Number Placeholder 8"/>
          <p:cNvSpPr>
            <a:spLocks noGrp="1"/>
          </p:cNvSpPr>
          <p:nvPr>
            <p:ph type="sldNum" sz="quarter" idx="11"/>
          </p:nvPr>
        </p:nvSpPr>
        <p:spPr/>
        <p:txBody>
          <a:bodyPr/>
          <a:lstStyle/>
          <a:p>
            <a:pPr>
              <a:defRPr/>
            </a:pPr>
            <a:fld id="{6EEA275D-5A49-48A8-817D-44C3EA0A3A2F}" type="slidenum">
              <a:rPr lang="en-US" smtClean="0"/>
              <a:pPr>
                <a:defRPr/>
              </a:pPr>
              <a:t>48</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47108" name="Title 2"/>
          <p:cNvSpPr>
            <a:spLocks noGrp="1"/>
          </p:cNvSpPr>
          <p:nvPr>
            <p:ph type="title"/>
          </p:nvPr>
        </p:nvSpPr>
        <p:spPr/>
        <p:txBody>
          <a:bodyPr/>
          <a:lstStyle/>
          <a:p>
            <a:r>
              <a:rPr lang="en-US" dirty="0" smtClean="0"/>
              <a:t>A National Strategy for a New Energy Economy</a:t>
            </a:r>
          </a:p>
        </p:txBody>
      </p:sp>
      <p:pic>
        <p:nvPicPr>
          <p:cNvPr id="62465" name="Picture 1"/>
          <p:cNvPicPr>
            <a:picLocks noChangeAspect="1" noChangeArrowheads="1"/>
          </p:cNvPicPr>
          <p:nvPr/>
        </p:nvPicPr>
        <p:blipFill>
          <a:blip r:embed="rId3" cstate="print"/>
          <a:srcRect/>
          <a:stretch>
            <a:fillRect/>
          </a:stretch>
        </p:blipFill>
        <p:spPr bwMode="auto">
          <a:xfrm>
            <a:off x="43543" y="776515"/>
            <a:ext cx="9029898" cy="5257799"/>
          </a:xfrm>
          <a:prstGeom prst="rect">
            <a:avLst/>
          </a:prstGeom>
          <a:noFill/>
          <a:ln w="9525">
            <a:noFill/>
            <a:miter lim="800000"/>
            <a:headEnd/>
            <a:tailEnd/>
          </a:ln>
        </p:spPr>
      </p:pic>
      <p:sp>
        <p:nvSpPr>
          <p:cNvPr id="10" name="Rectangle 9"/>
          <p:cNvSpPr/>
          <p:nvPr/>
        </p:nvSpPr>
        <p:spPr>
          <a:xfrm>
            <a:off x="-156519" y="4498020"/>
            <a:ext cx="741405" cy="1495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1" name="Rectangle 10"/>
          <p:cNvSpPr/>
          <p:nvPr/>
        </p:nvSpPr>
        <p:spPr>
          <a:xfrm>
            <a:off x="-156519" y="2994456"/>
            <a:ext cx="741405" cy="1503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2" name="Rectangle 11"/>
          <p:cNvSpPr/>
          <p:nvPr/>
        </p:nvSpPr>
        <p:spPr>
          <a:xfrm>
            <a:off x="-156519" y="1416910"/>
            <a:ext cx="741405" cy="1571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3" name="Rectangle 12"/>
          <p:cNvSpPr/>
          <p:nvPr/>
        </p:nvSpPr>
        <p:spPr>
          <a:xfrm rot="16200000">
            <a:off x="3158466" y="228305"/>
            <a:ext cx="531802" cy="1663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4" name="Rectangle 13"/>
          <p:cNvSpPr/>
          <p:nvPr/>
        </p:nvSpPr>
        <p:spPr>
          <a:xfrm rot="16200000">
            <a:off x="4823280" y="288662"/>
            <a:ext cx="513457" cy="155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5" name="Rectangle 14"/>
          <p:cNvSpPr/>
          <p:nvPr/>
        </p:nvSpPr>
        <p:spPr>
          <a:xfrm rot="16200000">
            <a:off x="7778580" y="-73309"/>
            <a:ext cx="494270" cy="2236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7" name="TextBox 16"/>
          <p:cNvSpPr txBox="1"/>
          <p:nvPr/>
        </p:nvSpPr>
        <p:spPr>
          <a:xfrm>
            <a:off x="3843911" y="5820988"/>
            <a:ext cx="1620541" cy="369320"/>
          </a:xfrm>
          <a:prstGeom prst="rect">
            <a:avLst/>
          </a:prstGeom>
          <a:solidFill>
            <a:srgbClr val="FFE525"/>
          </a:solidFill>
          <a:ln w="31750">
            <a:solidFill>
              <a:srgbClr val="EE0000"/>
            </a:solidFill>
          </a:ln>
        </p:spPr>
        <p:txBody>
          <a:bodyPr wrap="square" lIns="64001" tIns="45714" rIns="64001" bIns="45714" rtlCol="0">
            <a:spAutoFit/>
          </a:bodyPr>
          <a:lstStyle/>
          <a:p>
            <a:r>
              <a:rPr lang="en-US" b="1" dirty="0" smtClean="0">
                <a:solidFill>
                  <a:srgbClr val="EE0000"/>
                </a:solidFill>
                <a:latin typeface="+mn-lt"/>
              </a:rPr>
              <a:t>Climate Science</a:t>
            </a:r>
            <a:endParaRPr lang="en-US" b="1" dirty="0">
              <a:solidFill>
                <a:srgbClr val="EE0000"/>
              </a:solidFill>
              <a:latin typeface="+mn-lt"/>
            </a:endParaRPr>
          </a:p>
        </p:txBody>
      </p:sp>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49</a:t>
            </a:fld>
            <a:endParaRPr lang="en-US" dirty="0"/>
          </a:p>
        </p:txBody>
      </p:sp>
      <p:sp>
        <p:nvSpPr>
          <p:cNvPr id="18" name="Footer Placeholder 7"/>
          <p:cNvSpPr>
            <a:spLocks noGrp="1"/>
          </p:cNvSpPr>
          <p:nvPr>
            <p:ph type="ftr" sz="quarter" idx="10"/>
          </p:nvPr>
        </p:nvSpPr>
        <p:spPr>
          <a:xfrm>
            <a:off x="3124200" y="6353970"/>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2"/>
          <p:cNvSpPr>
            <a:spLocks noGrp="1"/>
          </p:cNvSpPr>
          <p:nvPr>
            <p:ph type="title"/>
          </p:nvPr>
        </p:nvSpPr>
        <p:spPr/>
        <p:txBody>
          <a:bodyPr/>
          <a:lstStyle/>
          <a:p>
            <a:pPr eaLnBrk="1" hangingPunct="1"/>
            <a:r>
              <a:rPr lang="en-US" dirty="0" smtClean="0">
                <a:latin typeface="Arial" charset="0"/>
                <a:cs typeface="Arial" charset="0"/>
              </a:rPr>
              <a:t>DOE Evolution - II</a:t>
            </a:r>
          </a:p>
        </p:txBody>
      </p:sp>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2011</a:t>
            </a:r>
          </a:p>
        </p:txBody>
      </p:sp>
      <p:sp>
        <p:nvSpPr>
          <p:cNvPr id="9"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5</a:t>
            </a:fld>
            <a:endParaRPr lang="en-US" dirty="0" smtClean="0">
              <a:latin typeface="Arial" charset="0"/>
              <a:cs typeface="Arial" charset="0"/>
            </a:endParaRPr>
          </a:p>
        </p:txBody>
      </p:sp>
      <p:graphicFrame>
        <p:nvGraphicFramePr>
          <p:cNvPr id="11" name="Object 6"/>
          <p:cNvGraphicFramePr>
            <a:graphicFrameLocks noChangeAspect="1"/>
          </p:cNvGraphicFramePr>
          <p:nvPr>
            <p:ph sz="half" idx="4294967295"/>
          </p:nvPr>
        </p:nvGraphicFramePr>
        <p:xfrm>
          <a:off x="388937" y="1219200"/>
          <a:ext cx="2201863" cy="2209800"/>
        </p:xfrm>
        <a:graphic>
          <a:graphicData uri="http://schemas.openxmlformats.org/presentationml/2006/ole">
            <p:oleObj spid="_x0000_s3074" name="Image" r:id="rId3" imgW="6590476" imgH="6615873" progId="">
              <p:embed/>
            </p:oleObj>
          </a:graphicData>
        </a:graphic>
      </p:graphicFrame>
      <p:sp>
        <p:nvSpPr>
          <p:cNvPr id="10" name="Rectangle 3"/>
          <p:cNvSpPr txBox="1">
            <a:spLocks/>
          </p:cNvSpPr>
          <p:nvPr/>
        </p:nvSpPr>
        <p:spPr bwMode="auto">
          <a:xfrm>
            <a:off x="2743200" y="1143000"/>
            <a:ext cx="6019800" cy="5029200"/>
          </a:xfrm>
          <a:prstGeom prst="rect">
            <a:avLst/>
          </a:prstGeom>
          <a:noFill/>
          <a:ln w="9525">
            <a:noFill/>
            <a:miter lim="800000"/>
            <a:headEnd/>
            <a:tailEnd/>
          </a:ln>
        </p:spPr>
        <p:txBody>
          <a:bodyPr/>
          <a:lstStyle/>
          <a:p>
            <a:pPr marL="342900" indent="-342900">
              <a:spcBef>
                <a:spcPct val="20000"/>
              </a:spcBef>
              <a:buFont typeface="Arial" charset="0"/>
              <a:buChar char="•"/>
            </a:pPr>
            <a:r>
              <a:rPr lang="en-US" sz="2000" b="1" dirty="0">
                <a:solidFill>
                  <a:srgbClr val="006600"/>
                </a:solidFill>
                <a:cs typeface="Arial" charset="0"/>
              </a:rPr>
              <a:t>1971 AEC charter expands to non-nuclear energy</a:t>
            </a:r>
          </a:p>
          <a:p>
            <a:pPr marL="342900" indent="-342900">
              <a:spcBef>
                <a:spcPct val="20000"/>
              </a:spcBef>
              <a:buFont typeface="Arial" charset="0"/>
              <a:buChar char="•"/>
            </a:pPr>
            <a:r>
              <a:rPr lang="en-US" sz="2000" b="1" dirty="0">
                <a:solidFill>
                  <a:srgbClr val="006600"/>
                </a:solidFill>
                <a:cs typeface="Arial" charset="0"/>
              </a:rPr>
              <a:t>1974 Arab oil embargo motivates creation of new energy R&amp;D agency (P.L. 93-438)</a:t>
            </a:r>
          </a:p>
          <a:p>
            <a:pPr marL="342900" indent="-342900">
              <a:spcBef>
                <a:spcPct val="20000"/>
              </a:spcBef>
              <a:buFont typeface="Arial" charset="0"/>
              <a:buChar char="•"/>
            </a:pPr>
            <a:r>
              <a:rPr lang="en-US" sz="2000" b="1" dirty="0">
                <a:solidFill>
                  <a:srgbClr val="006600"/>
                </a:solidFill>
                <a:cs typeface="Arial" charset="0"/>
              </a:rPr>
              <a:t>1974-1977 Energy Research and Development Administration</a:t>
            </a:r>
          </a:p>
          <a:p>
            <a:pPr marL="742950" lvl="1" indent="-285750">
              <a:spcBef>
                <a:spcPct val="20000"/>
              </a:spcBef>
              <a:buFont typeface="Arial" charset="0"/>
              <a:buChar char="–"/>
            </a:pPr>
            <a:r>
              <a:rPr lang="en-US" dirty="0">
                <a:solidFill>
                  <a:srgbClr val="404040"/>
                </a:solidFill>
                <a:cs typeface="Arial" charset="0"/>
              </a:rPr>
              <a:t>Nuclear, solar, fossil, geothermal, synthetic fuels, transmission, conservation, etc.</a:t>
            </a:r>
            <a:endParaRPr lang="en-US" sz="2000" dirty="0">
              <a:solidFill>
                <a:srgbClr val="404040"/>
              </a:solidFill>
              <a:cs typeface="Arial" charset="0"/>
            </a:endParaRPr>
          </a:p>
          <a:p>
            <a:pPr marL="342900" indent="-342900">
              <a:spcBef>
                <a:spcPct val="20000"/>
              </a:spcBef>
              <a:buFont typeface="Arial" charset="0"/>
              <a:buChar char="•"/>
            </a:pPr>
            <a:endParaRPr lang="en-US" sz="2000" b="1" dirty="0">
              <a:solidFill>
                <a:srgbClr val="146737"/>
              </a:solidFill>
              <a:cs typeface="Arial" charset="0"/>
            </a:endParaRPr>
          </a:p>
          <a:p>
            <a:pPr marL="342900" indent="-342900">
              <a:spcBef>
                <a:spcPct val="20000"/>
              </a:spcBef>
              <a:buFont typeface="Arial" charset="0"/>
              <a:buChar char="•"/>
            </a:pPr>
            <a:r>
              <a:rPr lang="en-US" sz="2000" b="1" dirty="0">
                <a:solidFill>
                  <a:srgbClr val="006600"/>
                </a:solidFill>
                <a:cs typeface="Arial" charset="0"/>
              </a:rPr>
              <a:t>1977 Consolidation of Federal energy activity into a new Department of Energy (P.L. 95-91)</a:t>
            </a:r>
          </a:p>
          <a:p>
            <a:pPr marL="742950" lvl="1" indent="-285750">
              <a:spcBef>
                <a:spcPct val="20000"/>
              </a:spcBef>
              <a:buFont typeface="Arial" charset="0"/>
              <a:buChar char="–"/>
            </a:pPr>
            <a:r>
              <a:rPr lang="en-US" dirty="0">
                <a:solidFill>
                  <a:srgbClr val="404040"/>
                </a:solidFill>
                <a:cs typeface="Arial" charset="0"/>
              </a:rPr>
              <a:t>Formal separation of management oversight of weapons and non-weapons labs</a:t>
            </a:r>
          </a:p>
          <a:p>
            <a:pPr marL="742950" lvl="1" indent="-285750">
              <a:spcBef>
                <a:spcPct val="20000"/>
              </a:spcBef>
              <a:buFont typeface="Arial" charset="0"/>
              <a:buChar char="–"/>
            </a:pPr>
            <a:r>
              <a:rPr lang="en-US" dirty="0">
                <a:solidFill>
                  <a:srgbClr val="404040"/>
                </a:solidFill>
                <a:cs typeface="Arial" charset="0"/>
              </a:rPr>
              <a:t>Formal separation of basic and applied research </a:t>
            </a:r>
            <a:r>
              <a:rPr lang="en-US" dirty="0" smtClean="0">
                <a:solidFill>
                  <a:srgbClr val="404040"/>
                </a:solidFill>
                <a:cs typeface="Arial" charset="0"/>
              </a:rPr>
              <a:t>programs</a:t>
            </a:r>
            <a:endParaRPr lang="en-US" dirty="0">
              <a:solidFill>
                <a:srgbClr val="404040"/>
              </a:solidFill>
              <a:cs typeface="Arial" charset="0"/>
            </a:endParaRPr>
          </a:p>
        </p:txBody>
      </p:sp>
      <p:pic>
        <p:nvPicPr>
          <p:cNvPr id="3077" name="Picture 7" descr="New_DOE_Seal_Color"/>
          <p:cNvPicPr>
            <a:picLocks noChangeAspect="1" noChangeArrowheads="1"/>
          </p:cNvPicPr>
          <p:nvPr/>
        </p:nvPicPr>
        <p:blipFill>
          <a:blip r:embed="rId4" cstate="print"/>
          <a:srcRect/>
          <a:stretch>
            <a:fillRect/>
          </a:stretch>
        </p:blipFill>
        <p:spPr bwMode="auto">
          <a:xfrm>
            <a:off x="381000" y="3733800"/>
            <a:ext cx="2209800" cy="2209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47108" name="Title 2"/>
          <p:cNvSpPr>
            <a:spLocks noGrp="1"/>
          </p:cNvSpPr>
          <p:nvPr>
            <p:ph type="title"/>
          </p:nvPr>
        </p:nvSpPr>
        <p:spPr/>
        <p:txBody>
          <a:bodyPr/>
          <a:lstStyle/>
          <a:p>
            <a:r>
              <a:rPr lang="en-US" dirty="0" smtClean="0"/>
              <a:t>A National Research Strategy for a New Energy Economy</a:t>
            </a:r>
          </a:p>
        </p:txBody>
      </p:sp>
      <p:pic>
        <p:nvPicPr>
          <p:cNvPr id="62465" name="Picture 1"/>
          <p:cNvPicPr>
            <a:picLocks noChangeAspect="1" noChangeArrowheads="1"/>
          </p:cNvPicPr>
          <p:nvPr/>
        </p:nvPicPr>
        <p:blipFill>
          <a:blip r:embed="rId3" cstate="print"/>
          <a:srcRect/>
          <a:stretch>
            <a:fillRect/>
          </a:stretch>
        </p:blipFill>
        <p:spPr bwMode="auto">
          <a:xfrm>
            <a:off x="43543" y="776515"/>
            <a:ext cx="9029898" cy="5257799"/>
          </a:xfrm>
          <a:prstGeom prst="rect">
            <a:avLst/>
          </a:prstGeom>
          <a:noFill/>
          <a:ln w="9525">
            <a:noFill/>
            <a:miter lim="800000"/>
            <a:headEnd/>
            <a:tailEnd/>
          </a:ln>
        </p:spPr>
      </p:pic>
      <p:sp>
        <p:nvSpPr>
          <p:cNvPr id="16" name="Slide Number Placeholder 15"/>
          <p:cNvSpPr>
            <a:spLocks noGrp="1"/>
          </p:cNvSpPr>
          <p:nvPr>
            <p:ph type="sldNum" sz="quarter" idx="11"/>
          </p:nvPr>
        </p:nvSpPr>
        <p:spPr>
          <a:xfrm>
            <a:off x="8317064" y="6353970"/>
            <a:ext cx="477686" cy="365125"/>
          </a:xfrm>
        </p:spPr>
        <p:txBody>
          <a:bodyPr/>
          <a:lstStyle/>
          <a:p>
            <a:pPr>
              <a:defRPr/>
            </a:pPr>
            <a:fld id="{6EEA275D-5A49-48A8-817D-44C3EA0A3A2F}" type="slidenum">
              <a:rPr lang="en-US" smtClean="0"/>
              <a:pPr>
                <a:defRPr/>
              </a:pPr>
              <a:t>50</a:t>
            </a:fld>
            <a:endParaRPr lang="en-US" dirty="0"/>
          </a:p>
        </p:txBody>
      </p:sp>
      <p:sp>
        <p:nvSpPr>
          <p:cNvPr id="62" name="TextBox 61"/>
          <p:cNvSpPr txBox="1"/>
          <p:nvPr/>
        </p:nvSpPr>
        <p:spPr>
          <a:xfrm>
            <a:off x="3814651" y="5820988"/>
            <a:ext cx="1671747" cy="369320"/>
          </a:xfrm>
          <a:prstGeom prst="rect">
            <a:avLst/>
          </a:prstGeom>
          <a:solidFill>
            <a:srgbClr val="FFE525"/>
          </a:solidFill>
          <a:ln w="31750">
            <a:solidFill>
              <a:srgbClr val="EE0000"/>
            </a:solidFill>
          </a:ln>
        </p:spPr>
        <p:txBody>
          <a:bodyPr wrap="square" lIns="64001" tIns="45714" rIns="64001" bIns="45714" rtlCol="0">
            <a:spAutoFit/>
          </a:bodyPr>
          <a:lstStyle/>
          <a:p>
            <a:r>
              <a:rPr lang="en-US" b="1" dirty="0" smtClean="0">
                <a:solidFill>
                  <a:srgbClr val="EE0000"/>
                </a:solidFill>
                <a:latin typeface="+mn-lt"/>
              </a:rPr>
              <a:t>Climate Science</a:t>
            </a:r>
            <a:endParaRPr lang="en-US" b="1" dirty="0">
              <a:solidFill>
                <a:srgbClr val="EE0000"/>
              </a:solidFill>
              <a:latin typeface="+mn-lt"/>
            </a:endParaRPr>
          </a:p>
        </p:txBody>
      </p:sp>
      <p:sp>
        <p:nvSpPr>
          <p:cNvPr id="7" name="Rectangle 6"/>
          <p:cNvSpPr/>
          <p:nvPr/>
        </p:nvSpPr>
        <p:spPr>
          <a:xfrm>
            <a:off x="0" y="763325"/>
            <a:ext cx="9144000" cy="5454595"/>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grpSp>
        <p:nvGrpSpPr>
          <p:cNvPr id="2" name="Group 33"/>
          <p:cNvGrpSpPr/>
          <p:nvPr/>
        </p:nvGrpSpPr>
        <p:grpSpPr>
          <a:xfrm>
            <a:off x="0" y="790331"/>
            <a:ext cx="2162978" cy="1644977"/>
            <a:chOff x="-605927" y="81876"/>
            <a:chExt cx="2162978" cy="1644977"/>
          </a:xfrm>
        </p:grpSpPr>
        <p:sp>
          <p:nvSpPr>
            <p:cNvPr id="10" name="TextBox 9"/>
            <p:cNvSpPr txBox="1"/>
            <p:nvPr/>
          </p:nvSpPr>
          <p:spPr>
            <a:xfrm>
              <a:off x="-605927" y="81876"/>
              <a:ext cx="2162978" cy="430887"/>
            </a:xfrm>
            <a:prstGeom prst="rect">
              <a:avLst/>
            </a:prstGeom>
            <a:solidFill>
              <a:srgbClr val="FFFF00"/>
            </a:solidFill>
            <a:ln w="12700">
              <a:solidFill>
                <a:schemeClr val="tx1"/>
              </a:solidFill>
            </a:ln>
          </p:spPr>
          <p:txBody>
            <a:bodyPr wrap="square" rtlCol="0">
              <a:spAutoFit/>
            </a:bodyPr>
            <a:lstStyle/>
            <a:p>
              <a:r>
                <a:rPr lang="en-US" sz="1100" b="1" dirty="0" err="1" smtClean="0"/>
                <a:t>Nanostructured</a:t>
              </a:r>
              <a:r>
                <a:rPr lang="en-US" sz="1100" b="1" dirty="0" smtClean="0"/>
                <a:t> thin-film organic photovoltaic devices</a:t>
              </a:r>
              <a:endParaRPr lang="en-US" sz="1100" b="1" dirty="0">
                <a:latin typeface="Arial" pitchFamily="34" charset="0"/>
                <a:cs typeface="Arial" pitchFamily="34" charset="0"/>
              </a:endParaRPr>
            </a:p>
          </p:txBody>
        </p:sp>
        <p:pic>
          <p:nvPicPr>
            <p:cNvPr id="11" name="Picture 4"/>
            <p:cNvPicPr>
              <a:picLocks noChangeAspect="1" noChangeArrowheads="1"/>
            </p:cNvPicPr>
            <p:nvPr/>
          </p:nvPicPr>
          <p:blipFill>
            <a:blip r:embed="rId4" cstate="print"/>
            <a:srcRect/>
            <a:stretch>
              <a:fillRect/>
            </a:stretch>
          </p:blipFill>
          <p:spPr bwMode="auto">
            <a:xfrm>
              <a:off x="-599333" y="512762"/>
              <a:ext cx="2148719" cy="1214091"/>
            </a:xfrm>
            <a:prstGeom prst="rect">
              <a:avLst/>
            </a:prstGeom>
            <a:noFill/>
            <a:ln w="12700">
              <a:solidFill>
                <a:schemeClr val="tx1"/>
              </a:solidFill>
              <a:miter lim="800000"/>
              <a:headEnd/>
              <a:tailEnd/>
            </a:ln>
          </p:spPr>
        </p:pic>
      </p:grpSp>
      <p:grpSp>
        <p:nvGrpSpPr>
          <p:cNvPr id="3" name="Group 40"/>
          <p:cNvGrpSpPr/>
          <p:nvPr/>
        </p:nvGrpSpPr>
        <p:grpSpPr>
          <a:xfrm>
            <a:off x="0" y="2389558"/>
            <a:ext cx="3271098" cy="1337507"/>
            <a:chOff x="315666" y="1996768"/>
            <a:chExt cx="3271098" cy="1337507"/>
          </a:xfrm>
        </p:grpSpPr>
        <p:pic>
          <p:nvPicPr>
            <p:cNvPr id="13" name="Picture 6"/>
            <p:cNvPicPr>
              <a:picLocks noChangeAspect="1" noChangeArrowheads="1"/>
            </p:cNvPicPr>
            <p:nvPr/>
          </p:nvPicPr>
          <p:blipFill>
            <a:blip r:embed="rId5" cstate="print"/>
            <a:srcRect/>
            <a:stretch>
              <a:fillRect/>
            </a:stretch>
          </p:blipFill>
          <p:spPr bwMode="auto">
            <a:xfrm>
              <a:off x="321972" y="2006711"/>
              <a:ext cx="3264792" cy="1327564"/>
            </a:xfrm>
            <a:prstGeom prst="rect">
              <a:avLst/>
            </a:prstGeom>
            <a:noFill/>
            <a:ln w="12700">
              <a:solidFill>
                <a:schemeClr val="tx1"/>
              </a:solidFill>
              <a:miter lim="800000"/>
              <a:headEnd/>
              <a:tailEnd/>
            </a:ln>
          </p:spPr>
        </p:pic>
        <p:sp>
          <p:nvSpPr>
            <p:cNvPr id="14" name="TextBox 13"/>
            <p:cNvSpPr txBox="1"/>
            <p:nvPr/>
          </p:nvSpPr>
          <p:spPr>
            <a:xfrm>
              <a:off x="315666" y="1996768"/>
              <a:ext cx="1305455" cy="430887"/>
            </a:xfrm>
            <a:prstGeom prst="rect">
              <a:avLst/>
            </a:prstGeom>
            <a:solidFill>
              <a:srgbClr val="FFFF00"/>
            </a:solidFill>
            <a:ln w="12700">
              <a:solidFill>
                <a:schemeClr val="tx1"/>
              </a:solidFill>
            </a:ln>
          </p:spPr>
          <p:txBody>
            <a:bodyPr wrap="square" rtlCol="0">
              <a:spAutoFit/>
            </a:bodyPr>
            <a:lstStyle/>
            <a:p>
              <a:pPr algn="ctr"/>
              <a:r>
                <a:rPr lang="en-US" sz="1100" b="1" dirty="0" smtClean="0"/>
                <a:t>Artificial</a:t>
              </a:r>
            </a:p>
            <a:p>
              <a:pPr algn="ctr"/>
              <a:r>
                <a:rPr lang="en-US" sz="1100" b="1" dirty="0" smtClean="0">
                  <a:latin typeface="Arial" pitchFamily="34" charset="0"/>
                  <a:cs typeface="Arial" pitchFamily="34" charset="0"/>
                </a:rPr>
                <a:t>Photosynthesis</a:t>
              </a:r>
              <a:endParaRPr lang="en-US" sz="1100" b="1" dirty="0">
                <a:latin typeface="Arial" pitchFamily="34" charset="0"/>
                <a:cs typeface="Arial" pitchFamily="34" charset="0"/>
              </a:endParaRPr>
            </a:p>
          </p:txBody>
        </p:sp>
      </p:grpSp>
      <p:grpSp>
        <p:nvGrpSpPr>
          <p:cNvPr id="4" name="Group 41"/>
          <p:cNvGrpSpPr/>
          <p:nvPr/>
        </p:nvGrpSpPr>
        <p:grpSpPr>
          <a:xfrm>
            <a:off x="0" y="3758635"/>
            <a:ext cx="1395284" cy="1985147"/>
            <a:chOff x="818195" y="1361804"/>
            <a:chExt cx="1395284" cy="1985147"/>
          </a:xfrm>
        </p:grpSpPr>
        <p:pic>
          <p:nvPicPr>
            <p:cNvPr id="18" name="Picture 3"/>
            <p:cNvPicPr>
              <a:picLocks noChangeAspect="1" noChangeArrowheads="1"/>
            </p:cNvPicPr>
            <p:nvPr/>
          </p:nvPicPr>
          <p:blipFill>
            <a:blip r:embed="rId6" cstate="print"/>
            <a:srcRect l="691"/>
            <a:stretch>
              <a:fillRect/>
            </a:stretch>
          </p:blipFill>
          <p:spPr bwMode="auto">
            <a:xfrm>
              <a:off x="825115" y="1967536"/>
              <a:ext cx="1388364" cy="1379415"/>
            </a:xfrm>
            <a:prstGeom prst="rect">
              <a:avLst/>
            </a:prstGeom>
            <a:noFill/>
            <a:ln w="12700">
              <a:solidFill>
                <a:schemeClr val="tx1"/>
              </a:solidFill>
              <a:miter lim="800000"/>
              <a:headEnd/>
              <a:tailEnd/>
            </a:ln>
          </p:spPr>
        </p:pic>
        <p:sp>
          <p:nvSpPr>
            <p:cNvPr id="19" name="TextBox 18"/>
            <p:cNvSpPr txBox="1"/>
            <p:nvPr/>
          </p:nvSpPr>
          <p:spPr>
            <a:xfrm>
              <a:off x="818195" y="1361804"/>
              <a:ext cx="1395284" cy="600164"/>
            </a:xfrm>
            <a:prstGeom prst="rect">
              <a:avLst/>
            </a:prstGeom>
            <a:solidFill>
              <a:srgbClr val="FFFF00"/>
            </a:solidFill>
            <a:ln w="12700">
              <a:solidFill>
                <a:schemeClr val="tx1"/>
              </a:solidFill>
            </a:ln>
          </p:spPr>
          <p:txBody>
            <a:bodyPr wrap="square" rtlCol="0">
              <a:spAutoFit/>
            </a:bodyPr>
            <a:lstStyle/>
            <a:p>
              <a:r>
                <a:rPr lang="en-US" sz="1100" b="1" dirty="0" smtClean="0"/>
                <a:t>Capture or separation of CO</a:t>
              </a:r>
              <a:r>
                <a:rPr lang="en-US" sz="1100" b="1" baseline="-25000" dirty="0" smtClean="0"/>
                <a:t>2</a:t>
              </a:r>
              <a:r>
                <a:rPr lang="en-US" sz="1100" b="1" dirty="0" smtClean="0"/>
                <a:t> from gas mixtures</a:t>
              </a:r>
              <a:endParaRPr lang="en-US" sz="1100" b="1" dirty="0">
                <a:latin typeface="Arial" pitchFamily="34" charset="0"/>
                <a:cs typeface="Arial" pitchFamily="34" charset="0"/>
              </a:endParaRPr>
            </a:p>
          </p:txBody>
        </p:sp>
      </p:grpSp>
      <p:grpSp>
        <p:nvGrpSpPr>
          <p:cNvPr id="5" name="Group 44"/>
          <p:cNvGrpSpPr/>
          <p:nvPr/>
        </p:nvGrpSpPr>
        <p:grpSpPr>
          <a:xfrm>
            <a:off x="1449977" y="4120605"/>
            <a:ext cx="2749967" cy="2502263"/>
            <a:chOff x="616084" y="4283718"/>
            <a:chExt cx="2749967" cy="2502263"/>
          </a:xfrm>
        </p:grpSpPr>
        <p:pic>
          <p:nvPicPr>
            <p:cNvPr id="21" name="Picture 9"/>
            <p:cNvPicPr>
              <a:picLocks noChangeAspect="1" noChangeArrowheads="1"/>
            </p:cNvPicPr>
            <p:nvPr/>
          </p:nvPicPr>
          <p:blipFill>
            <a:blip r:embed="rId7" cstate="print"/>
            <a:srcRect/>
            <a:stretch>
              <a:fillRect/>
            </a:stretch>
          </p:blipFill>
          <p:spPr bwMode="auto">
            <a:xfrm>
              <a:off x="622852" y="4283718"/>
              <a:ext cx="2725166" cy="1895889"/>
            </a:xfrm>
            <a:prstGeom prst="rect">
              <a:avLst/>
            </a:prstGeom>
            <a:noFill/>
            <a:ln w="12700">
              <a:solidFill>
                <a:schemeClr val="tx1"/>
              </a:solidFill>
              <a:miter lim="800000"/>
              <a:headEnd/>
              <a:tailEnd/>
            </a:ln>
          </p:spPr>
        </p:pic>
        <p:sp>
          <p:nvSpPr>
            <p:cNvPr id="22" name="TextBox 21"/>
            <p:cNvSpPr txBox="1"/>
            <p:nvPr/>
          </p:nvSpPr>
          <p:spPr>
            <a:xfrm>
              <a:off x="616084" y="6185817"/>
              <a:ext cx="2749967" cy="600164"/>
            </a:xfrm>
            <a:prstGeom prst="rect">
              <a:avLst/>
            </a:prstGeom>
            <a:solidFill>
              <a:srgbClr val="FFFF00"/>
            </a:solidFill>
            <a:ln w="12700">
              <a:solidFill>
                <a:schemeClr val="tx1"/>
              </a:solidFill>
            </a:ln>
          </p:spPr>
          <p:txBody>
            <a:bodyPr wrap="square" rtlCol="0">
              <a:spAutoFit/>
            </a:bodyPr>
            <a:lstStyle/>
            <a:p>
              <a:r>
                <a:rPr lang="en-US" sz="1100" b="1" dirty="0" smtClean="0"/>
                <a:t>Structure of </a:t>
              </a:r>
              <a:r>
                <a:rPr lang="en-US" sz="1100" b="1" dirty="0" err="1" smtClean="0"/>
                <a:t>lignocellulose</a:t>
              </a:r>
              <a:r>
                <a:rPr lang="en-US" sz="1100" b="1" dirty="0" smtClean="0"/>
                <a:t> at the </a:t>
              </a:r>
              <a:r>
                <a:rPr lang="en-US" sz="1100" b="1" dirty="0" err="1" smtClean="0"/>
                <a:t>nanoscale</a:t>
              </a:r>
              <a:r>
                <a:rPr lang="en-US" sz="1100" b="1" dirty="0" smtClean="0"/>
                <a:t> and the rules by which plants create this material</a:t>
              </a:r>
              <a:endParaRPr lang="en-US" sz="1100" b="1" dirty="0"/>
            </a:p>
          </p:txBody>
        </p:sp>
      </p:grpSp>
      <p:pic>
        <p:nvPicPr>
          <p:cNvPr id="26" name="Picture 5"/>
          <p:cNvPicPr>
            <a:picLocks noChangeAspect="1" noChangeArrowheads="1"/>
          </p:cNvPicPr>
          <p:nvPr/>
        </p:nvPicPr>
        <p:blipFill>
          <a:blip r:embed="rId8" cstate="print"/>
          <a:srcRect/>
          <a:stretch>
            <a:fillRect/>
          </a:stretch>
        </p:blipFill>
        <p:spPr bwMode="auto">
          <a:xfrm>
            <a:off x="5707500" y="804337"/>
            <a:ext cx="3436500" cy="1925884"/>
          </a:xfrm>
          <a:prstGeom prst="rect">
            <a:avLst/>
          </a:prstGeom>
          <a:noFill/>
          <a:ln w="12700">
            <a:solidFill>
              <a:schemeClr val="tx1"/>
            </a:solidFill>
            <a:miter lim="800000"/>
            <a:headEnd/>
            <a:tailEnd/>
          </a:ln>
        </p:spPr>
      </p:pic>
      <p:sp>
        <p:nvSpPr>
          <p:cNvPr id="30" name="TextBox 29"/>
          <p:cNvSpPr txBox="1"/>
          <p:nvPr/>
        </p:nvSpPr>
        <p:spPr>
          <a:xfrm>
            <a:off x="6844937" y="1978404"/>
            <a:ext cx="2351818" cy="600152"/>
          </a:xfrm>
          <a:prstGeom prst="rect">
            <a:avLst/>
          </a:prstGeom>
          <a:solidFill>
            <a:srgbClr val="FFFF00"/>
          </a:solidFill>
          <a:ln w="12700">
            <a:solidFill>
              <a:schemeClr val="tx1"/>
            </a:solidFill>
          </a:ln>
        </p:spPr>
        <p:txBody>
          <a:bodyPr wrap="square" lIns="91429" tIns="45714" rIns="91429" bIns="45714" rtlCol="0">
            <a:spAutoFit/>
          </a:bodyPr>
          <a:lstStyle/>
          <a:p>
            <a:r>
              <a:rPr lang="en-US" sz="1100" b="1" dirty="0" err="1" smtClean="0"/>
              <a:t>Nanoscale</a:t>
            </a:r>
            <a:r>
              <a:rPr lang="en-US" sz="1100" b="1" dirty="0" smtClean="0"/>
              <a:t> science of materials, interfaces, charge transport &amp; cycling, mechanical stability</a:t>
            </a:r>
            <a:endParaRPr lang="en-US" sz="1100" b="1" dirty="0">
              <a:latin typeface="Arial" pitchFamily="34" charset="0"/>
              <a:cs typeface="Arial" pitchFamily="34" charset="0"/>
            </a:endParaRPr>
          </a:p>
        </p:txBody>
      </p:sp>
      <p:grpSp>
        <p:nvGrpSpPr>
          <p:cNvPr id="6" name="Group 31"/>
          <p:cNvGrpSpPr/>
          <p:nvPr/>
        </p:nvGrpSpPr>
        <p:grpSpPr>
          <a:xfrm>
            <a:off x="3504884" y="2702351"/>
            <a:ext cx="2760649" cy="2014250"/>
            <a:chOff x="4210737" y="2622125"/>
            <a:chExt cx="2760649" cy="2014249"/>
          </a:xfrm>
        </p:grpSpPr>
        <p:pic>
          <p:nvPicPr>
            <p:cNvPr id="1026" name="Picture 2" descr="M:\Documents and Settings\dehmer\Desktop\2020-Toyota-Venza.jpg"/>
            <p:cNvPicPr>
              <a:picLocks noChangeAspect="1" noChangeArrowheads="1"/>
            </p:cNvPicPr>
            <p:nvPr/>
          </p:nvPicPr>
          <p:blipFill>
            <a:blip r:embed="rId9" cstate="print"/>
            <a:srcRect/>
            <a:stretch>
              <a:fillRect/>
            </a:stretch>
          </p:blipFill>
          <p:spPr bwMode="auto">
            <a:xfrm>
              <a:off x="4210737" y="2622125"/>
              <a:ext cx="2743200" cy="1853045"/>
            </a:xfrm>
            <a:prstGeom prst="rect">
              <a:avLst/>
            </a:prstGeom>
            <a:noFill/>
            <a:ln>
              <a:solidFill>
                <a:schemeClr val="tx1"/>
              </a:solidFill>
            </a:ln>
          </p:spPr>
        </p:pic>
        <p:sp>
          <p:nvSpPr>
            <p:cNvPr id="31" name="TextBox 30"/>
            <p:cNvSpPr txBox="1"/>
            <p:nvPr/>
          </p:nvSpPr>
          <p:spPr>
            <a:xfrm>
              <a:off x="4213555" y="4205487"/>
              <a:ext cx="2757831" cy="430887"/>
            </a:xfrm>
            <a:prstGeom prst="rect">
              <a:avLst/>
            </a:prstGeom>
            <a:solidFill>
              <a:srgbClr val="FFFF00"/>
            </a:solidFill>
            <a:ln w="12700">
              <a:solidFill>
                <a:schemeClr val="tx1"/>
              </a:solidFill>
            </a:ln>
          </p:spPr>
          <p:txBody>
            <a:bodyPr wrap="square" rtlCol="0">
              <a:spAutoFit/>
            </a:bodyPr>
            <a:lstStyle/>
            <a:p>
              <a:r>
                <a:rPr lang="en-US" sz="1100" b="1" dirty="0" smtClean="0">
                  <a:latin typeface="Arial" pitchFamily="34" charset="0"/>
                  <a:cs typeface="Arial" pitchFamily="34" charset="0"/>
                </a:rPr>
                <a:t>Lightweight structural materials </a:t>
              </a:r>
              <a:br>
                <a:rPr lang="en-US" sz="1100" b="1" dirty="0" smtClean="0">
                  <a:latin typeface="Arial" pitchFamily="34" charset="0"/>
                  <a:cs typeface="Arial" pitchFamily="34" charset="0"/>
                </a:rPr>
              </a:br>
              <a:r>
                <a:rPr lang="en-US" sz="1100" b="1" dirty="0" smtClean="0">
                  <a:latin typeface="Arial" pitchFamily="34" charset="0"/>
                  <a:cs typeface="Arial" pitchFamily="34" charset="0"/>
                </a:rPr>
                <a:t>for transportation</a:t>
              </a:r>
              <a:endParaRPr lang="en-US" sz="1100" b="1" dirty="0">
                <a:latin typeface="Arial" pitchFamily="34" charset="0"/>
                <a:cs typeface="Arial" pitchFamily="34" charset="0"/>
              </a:endParaRPr>
            </a:p>
          </p:txBody>
        </p:sp>
      </p:grpSp>
      <p:grpSp>
        <p:nvGrpSpPr>
          <p:cNvPr id="8" name="Group 62"/>
          <p:cNvGrpSpPr/>
          <p:nvPr/>
        </p:nvGrpSpPr>
        <p:grpSpPr>
          <a:xfrm>
            <a:off x="4193540" y="5004561"/>
            <a:ext cx="2030673" cy="1777240"/>
            <a:chOff x="0" y="2200993"/>
            <a:chExt cx="1982079" cy="1848493"/>
          </a:xfrm>
        </p:grpSpPr>
        <p:grpSp>
          <p:nvGrpSpPr>
            <p:cNvPr id="12" name="Group 18"/>
            <p:cNvGrpSpPr/>
            <p:nvPr/>
          </p:nvGrpSpPr>
          <p:grpSpPr>
            <a:xfrm>
              <a:off x="0" y="2200993"/>
              <a:ext cx="1086592" cy="1848493"/>
              <a:chOff x="6934200" y="1295400"/>
              <a:chExt cx="1581150" cy="2859398"/>
            </a:xfrm>
          </p:grpSpPr>
          <p:pic>
            <p:nvPicPr>
              <p:cNvPr id="60" name="Picture 59"/>
              <p:cNvPicPr>
                <a:picLocks noChangeAspect="1"/>
              </p:cNvPicPr>
              <p:nvPr/>
            </p:nvPicPr>
            <p:blipFill>
              <a:blip r:embed="rId10" cstate="print"/>
              <a:stretch>
                <a:fillRect/>
              </a:stretch>
            </p:blipFill>
            <p:spPr>
              <a:xfrm>
                <a:off x="6934200" y="1295400"/>
                <a:ext cx="1581150" cy="2859398"/>
              </a:xfrm>
              <a:prstGeom prst="rect">
                <a:avLst/>
              </a:prstGeom>
            </p:spPr>
          </p:pic>
          <p:sp>
            <p:nvSpPr>
              <p:cNvPr id="61" name="Rectangle 60"/>
              <p:cNvSpPr/>
              <p:nvPr/>
            </p:nvSpPr>
            <p:spPr>
              <a:xfrm>
                <a:off x="7162800" y="1676400"/>
                <a:ext cx="1143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 name="Group 213"/>
            <p:cNvGrpSpPr>
              <a:grpSpLocks noChangeAspect="1"/>
            </p:cNvGrpSpPr>
            <p:nvPr/>
          </p:nvGrpSpPr>
          <p:grpSpPr>
            <a:xfrm>
              <a:off x="1050468" y="2270466"/>
              <a:ext cx="931611" cy="1600200"/>
              <a:chOff x="6665127" y="1813564"/>
              <a:chExt cx="1286511" cy="2209801"/>
            </a:xfrm>
          </p:grpSpPr>
          <p:sp>
            <p:nvSpPr>
              <p:cNvPr id="36" name="Parallelogram 35"/>
              <p:cNvSpPr/>
              <p:nvPr/>
            </p:nvSpPr>
            <p:spPr>
              <a:xfrm rot="16200000" flipH="1">
                <a:off x="5707547" y="2773684"/>
                <a:ext cx="2209798" cy="289561"/>
              </a:xfrm>
              <a:prstGeom prst="parallelogram">
                <a:avLst>
                  <a:gd name="adj" fmla="val 107703"/>
                </a:avLst>
              </a:prstGeom>
              <a:solidFill>
                <a:schemeClr val="bg1">
                  <a:lumMod val="85000"/>
                </a:schemeClr>
              </a:solid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6957227" y="1813564"/>
                <a:ext cx="990601" cy="19050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7140107" y="32918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Parallelogram 38"/>
              <p:cNvSpPr/>
              <p:nvPr/>
            </p:nvSpPr>
            <p:spPr>
              <a:xfrm>
                <a:off x="6665127" y="3032765"/>
                <a:ext cx="1280160" cy="304800"/>
              </a:xfrm>
              <a:prstGeom prst="parallelogram">
                <a:avLst>
                  <a:gd name="adj" fmla="val 93750"/>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Parallelogram 39"/>
              <p:cNvSpPr/>
              <p:nvPr/>
            </p:nvSpPr>
            <p:spPr>
              <a:xfrm>
                <a:off x="6665127" y="1813565"/>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Parallelogram 40"/>
              <p:cNvSpPr/>
              <p:nvPr/>
            </p:nvSpPr>
            <p:spPr>
              <a:xfrm rot="16200000" flipH="1">
                <a:off x="6701959" y="2773685"/>
                <a:ext cx="2209798" cy="289561"/>
              </a:xfrm>
              <a:prstGeom prst="parallelogram">
                <a:avLst>
                  <a:gd name="adj" fmla="val 107703"/>
                </a:avLst>
              </a:prstGeom>
              <a:no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Parallelogram 41"/>
              <p:cNvSpPr/>
              <p:nvPr/>
            </p:nvSpPr>
            <p:spPr>
              <a:xfrm>
                <a:off x="6665127" y="3718565"/>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a:off x="6957227" y="31394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7094387" y="2804160"/>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p:cNvSpPr/>
              <p:nvPr/>
            </p:nvSpPr>
            <p:spPr>
              <a:xfrm>
                <a:off x="6884837" y="28727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p:cNvSpPr/>
              <p:nvPr/>
            </p:nvSpPr>
            <p:spPr>
              <a:xfrm>
                <a:off x="7384583" y="304800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Oval 46"/>
              <p:cNvSpPr/>
              <p:nvPr/>
            </p:nvSpPr>
            <p:spPr>
              <a:xfrm>
                <a:off x="7308383" y="282702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Oval 47"/>
              <p:cNvSpPr/>
              <p:nvPr/>
            </p:nvSpPr>
            <p:spPr>
              <a:xfrm>
                <a:off x="7750343" y="282702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Oval 48"/>
              <p:cNvSpPr/>
              <p:nvPr/>
            </p:nvSpPr>
            <p:spPr>
              <a:xfrm>
                <a:off x="7384583" y="318516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7185827" y="253746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7476023" y="282702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7094387" y="309372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6976277" y="258318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7293143" y="262890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6665127" y="2118365"/>
                <a:ext cx="990600" cy="1905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7506503" y="268986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Freeform 56"/>
              <p:cNvSpPr/>
              <p:nvPr/>
            </p:nvSpPr>
            <p:spPr>
              <a:xfrm>
                <a:off x="6712541" y="2931165"/>
                <a:ext cx="151342" cy="266700"/>
              </a:xfrm>
              <a:custGeom>
                <a:avLst/>
                <a:gdLst>
                  <a:gd name="connsiteX0" fmla="*/ 151342 w 151342"/>
                  <a:gd name="connsiteY0" fmla="*/ 0 h 266700"/>
                  <a:gd name="connsiteX1" fmla="*/ 5292 w 151342"/>
                  <a:gd name="connsiteY1" fmla="*/ 107950 h 266700"/>
                  <a:gd name="connsiteX2" fmla="*/ 119592 w 151342"/>
                  <a:gd name="connsiteY2" fmla="*/ 266700 h 266700"/>
                </a:gdLst>
                <a:ahLst/>
                <a:cxnLst>
                  <a:cxn ang="0">
                    <a:pos x="connsiteX0" y="connsiteY0"/>
                  </a:cxn>
                  <a:cxn ang="0">
                    <a:pos x="connsiteX1" y="connsiteY1"/>
                  </a:cxn>
                  <a:cxn ang="0">
                    <a:pos x="connsiteX2" y="connsiteY2"/>
                  </a:cxn>
                </a:cxnLst>
                <a:rect l="l" t="t" r="r" b="b"/>
                <a:pathLst>
                  <a:path w="151342" h="266700">
                    <a:moveTo>
                      <a:pt x="151342" y="0"/>
                    </a:moveTo>
                    <a:cubicBezTo>
                      <a:pt x="80963" y="31750"/>
                      <a:pt x="10584" y="63500"/>
                      <a:pt x="5292" y="107950"/>
                    </a:cubicBezTo>
                    <a:cubicBezTo>
                      <a:pt x="0" y="152400"/>
                      <a:pt x="59796" y="209550"/>
                      <a:pt x="119592"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8" name="Freeform 57"/>
              <p:cNvSpPr/>
              <p:nvPr/>
            </p:nvSpPr>
            <p:spPr>
              <a:xfrm>
                <a:off x="7277266" y="2899415"/>
                <a:ext cx="45719" cy="308610"/>
              </a:xfrm>
              <a:custGeom>
                <a:avLst/>
                <a:gdLst>
                  <a:gd name="connsiteX0" fmla="*/ 151342 w 151342"/>
                  <a:gd name="connsiteY0" fmla="*/ 0 h 266700"/>
                  <a:gd name="connsiteX1" fmla="*/ 5292 w 151342"/>
                  <a:gd name="connsiteY1" fmla="*/ 107950 h 266700"/>
                  <a:gd name="connsiteX2" fmla="*/ 119592 w 151342"/>
                  <a:gd name="connsiteY2" fmla="*/ 266700 h 266700"/>
                </a:gdLst>
                <a:ahLst/>
                <a:cxnLst>
                  <a:cxn ang="0">
                    <a:pos x="connsiteX0" y="connsiteY0"/>
                  </a:cxn>
                  <a:cxn ang="0">
                    <a:pos x="connsiteX1" y="connsiteY1"/>
                  </a:cxn>
                  <a:cxn ang="0">
                    <a:pos x="connsiteX2" y="connsiteY2"/>
                  </a:cxn>
                </a:cxnLst>
                <a:rect l="l" t="t" r="r" b="b"/>
                <a:pathLst>
                  <a:path w="151342" h="266700">
                    <a:moveTo>
                      <a:pt x="151342" y="0"/>
                    </a:moveTo>
                    <a:cubicBezTo>
                      <a:pt x="80963" y="31750"/>
                      <a:pt x="10584" y="63500"/>
                      <a:pt x="5292" y="107950"/>
                    </a:cubicBezTo>
                    <a:cubicBezTo>
                      <a:pt x="0" y="152400"/>
                      <a:pt x="59796" y="209550"/>
                      <a:pt x="119592"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9" name="Freeform 58"/>
              <p:cNvSpPr/>
              <p:nvPr/>
            </p:nvSpPr>
            <p:spPr>
              <a:xfrm flipH="1">
                <a:off x="7691295" y="2899415"/>
                <a:ext cx="169643" cy="266700"/>
              </a:xfrm>
              <a:custGeom>
                <a:avLst/>
                <a:gdLst>
                  <a:gd name="connsiteX0" fmla="*/ 151342 w 151342"/>
                  <a:gd name="connsiteY0" fmla="*/ 0 h 266700"/>
                  <a:gd name="connsiteX1" fmla="*/ 5292 w 151342"/>
                  <a:gd name="connsiteY1" fmla="*/ 107950 h 266700"/>
                  <a:gd name="connsiteX2" fmla="*/ 119592 w 151342"/>
                  <a:gd name="connsiteY2" fmla="*/ 266700 h 266700"/>
                  <a:gd name="connsiteX0" fmla="*/ 159559 w 240611"/>
                  <a:gd name="connsiteY0" fmla="*/ 0 h 266700"/>
                  <a:gd name="connsiteX1" fmla="*/ 13509 w 240611"/>
                  <a:gd name="connsiteY1" fmla="*/ 107950 h 266700"/>
                  <a:gd name="connsiteX2" fmla="*/ 240611 w 240611"/>
                  <a:gd name="connsiteY2" fmla="*/ 266700 h 266700"/>
                  <a:gd name="connsiteX0" fmla="*/ 70379 w 151431"/>
                  <a:gd name="connsiteY0" fmla="*/ 0 h 266700"/>
                  <a:gd name="connsiteX1" fmla="*/ 32315 w 151431"/>
                  <a:gd name="connsiteY1" fmla="*/ 107950 h 266700"/>
                  <a:gd name="connsiteX2" fmla="*/ 151431 w 151431"/>
                  <a:gd name="connsiteY2" fmla="*/ 266700 h 266700"/>
                </a:gdLst>
                <a:ahLst/>
                <a:cxnLst>
                  <a:cxn ang="0">
                    <a:pos x="connsiteX0" y="connsiteY0"/>
                  </a:cxn>
                  <a:cxn ang="0">
                    <a:pos x="connsiteX1" y="connsiteY1"/>
                  </a:cxn>
                  <a:cxn ang="0">
                    <a:pos x="connsiteX2" y="connsiteY2"/>
                  </a:cxn>
                </a:cxnLst>
                <a:rect l="l" t="t" r="r" b="b"/>
                <a:pathLst>
                  <a:path w="151431" h="266700">
                    <a:moveTo>
                      <a:pt x="70379" y="0"/>
                    </a:moveTo>
                    <a:cubicBezTo>
                      <a:pt x="0" y="31750"/>
                      <a:pt x="18806" y="63500"/>
                      <a:pt x="32315" y="107950"/>
                    </a:cubicBezTo>
                    <a:cubicBezTo>
                      <a:pt x="45824" y="152400"/>
                      <a:pt x="91635" y="209550"/>
                      <a:pt x="151431"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35" name="TextBox 34"/>
            <p:cNvSpPr txBox="1"/>
            <p:nvPr/>
          </p:nvSpPr>
          <p:spPr>
            <a:xfrm>
              <a:off x="0" y="2242697"/>
              <a:ext cx="1971304" cy="448162"/>
            </a:xfrm>
            <a:prstGeom prst="rect">
              <a:avLst/>
            </a:prstGeom>
            <a:solidFill>
              <a:srgbClr val="FFFF00"/>
            </a:solidFill>
            <a:ln w="12700">
              <a:solidFill>
                <a:schemeClr val="tx1"/>
              </a:solidFill>
            </a:ln>
          </p:spPr>
          <p:txBody>
            <a:bodyPr wrap="square" rtlCol="0">
              <a:spAutoFit/>
            </a:bodyPr>
            <a:lstStyle/>
            <a:p>
              <a:pPr algn="ctr"/>
              <a:r>
                <a:rPr lang="en-US" sz="1100" b="1" dirty="0" smtClean="0"/>
                <a:t>Radiation-resistant Materials</a:t>
              </a:r>
              <a:endParaRPr lang="en-US" sz="1100" b="1" dirty="0">
                <a:latin typeface="Arial" pitchFamily="34" charset="0"/>
                <a:cs typeface="Arial" pitchFamily="34" charset="0"/>
              </a:endParaRPr>
            </a:p>
          </p:txBody>
        </p:sp>
      </p:grpSp>
      <p:grpSp>
        <p:nvGrpSpPr>
          <p:cNvPr id="20" name="Group 49"/>
          <p:cNvGrpSpPr/>
          <p:nvPr/>
        </p:nvGrpSpPr>
        <p:grpSpPr>
          <a:xfrm>
            <a:off x="3242143" y="643013"/>
            <a:ext cx="2057912" cy="2134980"/>
            <a:chOff x="4394403" y="798111"/>
            <a:chExt cx="2057912" cy="2134980"/>
          </a:xfrm>
        </p:grpSpPr>
        <p:pic>
          <p:nvPicPr>
            <p:cNvPr id="24" name="Picture 2"/>
            <p:cNvPicPr>
              <a:picLocks noChangeAspect="1" noChangeArrowheads="1"/>
            </p:cNvPicPr>
            <p:nvPr/>
          </p:nvPicPr>
          <p:blipFill>
            <a:blip r:embed="rId11" cstate="print"/>
            <a:srcRect/>
            <a:stretch>
              <a:fillRect/>
            </a:stretch>
          </p:blipFill>
          <p:spPr bwMode="auto">
            <a:xfrm>
              <a:off x="4395148" y="798111"/>
              <a:ext cx="2055383" cy="1398334"/>
            </a:xfrm>
            <a:prstGeom prst="rect">
              <a:avLst/>
            </a:prstGeom>
            <a:noFill/>
            <a:ln w="9525">
              <a:noFill/>
              <a:miter lim="800000"/>
              <a:headEnd/>
              <a:tailEnd/>
            </a:ln>
          </p:spPr>
        </p:pic>
        <p:sp>
          <p:nvSpPr>
            <p:cNvPr id="25" name="TextBox 24"/>
            <p:cNvSpPr txBox="1"/>
            <p:nvPr/>
          </p:nvSpPr>
          <p:spPr>
            <a:xfrm>
              <a:off x="4394403" y="2163650"/>
              <a:ext cx="2057912" cy="769441"/>
            </a:xfrm>
            <a:prstGeom prst="rect">
              <a:avLst/>
            </a:prstGeom>
            <a:solidFill>
              <a:srgbClr val="FFFF00"/>
            </a:solidFill>
            <a:ln w="12700">
              <a:solidFill>
                <a:schemeClr val="tx1"/>
              </a:solidFill>
            </a:ln>
          </p:spPr>
          <p:txBody>
            <a:bodyPr wrap="square" rtlCol="0">
              <a:spAutoFit/>
            </a:bodyPr>
            <a:lstStyle/>
            <a:p>
              <a:r>
                <a:rPr lang="en-US" sz="1100" b="1" dirty="0" smtClean="0">
                  <a:latin typeface="Arial" pitchFamily="34" charset="0"/>
                  <a:cs typeface="Arial" pitchFamily="34" charset="0"/>
                </a:rPr>
                <a:t>High-</a:t>
              </a:r>
              <a:r>
                <a:rPr lang="en-US" sz="1100" b="1" dirty="0" err="1" smtClean="0">
                  <a:latin typeface="Arial" pitchFamily="34" charset="0"/>
                  <a:cs typeface="Arial" pitchFamily="34" charset="0"/>
                </a:rPr>
                <a:t>Tc</a:t>
              </a:r>
              <a:r>
                <a:rPr lang="en-US" sz="1100" b="1" dirty="0" smtClean="0">
                  <a:latin typeface="Arial" pitchFamily="34" charset="0"/>
                  <a:cs typeface="Arial" pitchFamily="34" charset="0"/>
                </a:rPr>
                <a:t> and high current superconductors for grid and other electrical applications</a:t>
              </a:r>
              <a:endParaRPr lang="en-US" sz="1100" b="1" dirty="0">
                <a:latin typeface="Arial" pitchFamily="34" charset="0"/>
                <a:cs typeface="Arial" pitchFamily="34" charset="0"/>
              </a:endParaRPr>
            </a:p>
          </p:txBody>
        </p:sp>
      </p:grpSp>
      <p:grpSp>
        <p:nvGrpSpPr>
          <p:cNvPr id="23" name="Group 51"/>
          <p:cNvGrpSpPr/>
          <p:nvPr/>
        </p:nvGrpSpPr>
        <p:grpSpPr>
          <a:xfrm>
            <a:off x="6027227" y="3585794"/>
            <a:ext cx="3116774" cy="3019166"/>
            <a:chOff x="2215166" y="1128386"/>
            <a:chExt cx="3116774" cy="3019166"/>
          </a:xfrm>
        </p:grpSpPr>
        <p:pic>
          <p:nvPicPr>
            <p:cNvPr id="28" name="Picture 10"/>
            <p:cNvPicPr>
              <a:picLocks noChangeAspect="1" noChangeArrowheads="1"/>
            </p:cNvPicPr>
            <p:nvPr/>
          </p:nvPicPr>
          <p:blipFill>
            <a:blip r:embed="rId12" cstate="print"/>
            <a:srcRect/>
            <a:stretch>
              <a:fillRect/>
            </a:stretch>
          </p:blipFill>
          <p:spPr bwMode="auto">
            <a:xfrm>
              <a:off x="2215166" y="1128386"/>
              <a:ext cx="3114953" cy="2439937"/>
            </a:xfrm>
            <a:prstGeom prst="rect">
              <a:avLst/>
            </a:prstGeom>
            <a:noFill/>
            <a:ln w="9525">
              <a:noFill/>
              <a:miter lim="800000"/>
              <a:headEnd/>
              <a:tailEnd/>
            </a:ln>
          </p:spPr>
        </p:pic>
        <p:sp>
          <p:nvSpPr>
            <p:cNvPr id="29" name="Rectangle 28"/>
            <p:cNvSpPr/>
            <p:nvPr/>
          </p:nvSpPr>
          <p:spPr>
            <a:xfrm>
              <a:off x="2224215" y="3547388"/>
              <a:ext cx="3107725" cy="600164"/>
            </a:xfrm>
            <a:prstGeom prst="rect">
              <a:avLst/>
            </a:prstGeom>
            <a:solidFill>
              <a:srgbClr val="FFFF00"/>
            </a:solidFill>
            <a:ln w="12700">
              <a:solidFill>
                <a:schemeClr val="tx1"/>
              </a:solidFill>
            </a:ln>
          </p:spPr>
          <p:txBody>
            <a:bodyPr wrap="square">
              <a:spAutoFit/>
            </a:bodyPr>
            <a:lstStyle/>
            <a:p>
              <a:r>
                <a:rPr lang="en-US" sz="1100" b="1" dirty="0" smtClean="0"/>
                <a:t>Conversion of electricity to light using new designs, such as luminescent </a:t>
              </a:r>
              <a:r>
                <a:rPr lang="en-US" sz="1100" b="1" dirty="0" err="1" smtClean="0"/>
                <a:t>nanowires</a:t>
              </a:r>
              <a:r>
                <a:rPr lang="en-US" sz="1100" b="1" dirty="0" smtClean="0"/>
                <a:t>, quantum dots, and hybrid architectures; </a:t>
              </a:r>
              <a:endParaRPr lang="en-US" sz="1100" dirty="0"/>
            </a:p>
          </p:txBody>
        </p:sp>
      </p:grpSp>
      <p:grpSp>
        <p:nvGrpSpPr>
          <p:cNvPr id="27" name="Group 63"/>
          <p:cNvGrpSpPr/>
          <p:nvPr/>
        </p:nvGrpSpPr>
        <p:grpSpPr>
          <a:xfrm>
            <a:off x="0" y="4800036"/>
            <a:ext cx="1971017" cy="2019864"/>
            <a:chOff x="-1446085" y="4038036"/>
            <a:chExt cx="1971017" cy="2019864"/>
          </a:xfrm>
        </p:grpSpPr>
        <p:pic>
          <p:nvPicPr>
            <p:cNvPr id="17" name="Picture 2"/>
            <p:cNvPicPr>
              <a:picLocks noChangeAspect="1" noChangeArrowheads="1"/>
            </p:cNvPicPr>
            <p:nvPr/>
          </p:nvPicPr>
          <p:blipFill>
            <a:blip r:embed="rId13" cstate="print"/>
            <a:srcRect l="31666" t="23500" r="35652" b="33500"/>
            <a:stretch>
              <a:fillRect/>
            </a:stretch>
          </p:blipFill>
          <p:spPr bwMode="auto">
            <a:xfrm>
              <a:off x="-1439105" y="4445000"/>
              <a:ext cx="1961356" cy="1612900"/>
            </a:xfrm>
            <a:prstGeom prst="rect">
              <a:avLst/>
            </a:prstGeom>
            <a:noFill/>
            <a:ln w="9525">
              <a:solidFill>
                <a:schemeClr val="tx1"/>
              </a:solidFill>
              <a:miter lim="800000"/>
              <a:headEnd/>
              <a:tailEnd/>
            </a:ln>
          </p:spPr>
        </p:pic>
        <p:sp>
          <p:nvSpPr>
            <p:cNvPr id="63" name="TextBox 62"/>
            <p:cNvSpPr txBox="1"/>
            <p:nvPr/>
          </p:nvSpPr>
          <p:spPr>
            <a:xfrm>
              <a:off x="-1446085" y="4038036"/>
              <a:ext cx="1971017" cy="428978"/>
            </a:xfrm>
            <a:prstGeom prst="rect">
              <a:avLst/>
            </a:prstGeom>
            <a:solidFill>
              <a:srgbClr val="FFFF00"/>
            </a:solidFill>
            <a:ln w="12700">
              <a:solidFill>
                <a:schemeClr val="tx1"/>
              </a:solidFill>
            </a:ln>
          </p:spPr>
          <p:txBody>
            <a:bodyPr wrap="square" rtlCol="0">
              <a:spAutoFit/>
            </a:bodyPr>
            <a:lstStyle/>
            <a:p>
              <a:r>
                <a:rPr lang="en-US" sz="1100" b="1" dirty="0" smtClean="0"/>
                <a:t>Sequestration of CO</a:t>
              </a:r>
              <a:r>
                <a:rPr lang="en-US" sz="1100" b="1" baseline="-25000" dirty="0" smtClean="0"/>
                <a:t>2</a:t>
              </a:r>
              <a:r>
                <a:rPr lang="en-US" sz="1100" b="1" dirty="0" smtClean="0"/>
                <a:t> </a:t>
              </a:r>
              <a:r>
                <a:rPr lang="en-US" sz="1100" b="1" dirty="0" err="1" smtClean="0"/>
                <a:t>underland</a:t>
              </a:r>
              <a:endParaRPr lang="en-US" sz="1100" b="1" dirty="0">
                <a:latin typeface="Arial" pitchFamily="34" charset="0"/>
                <a:cs typeface="Arial"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5"/>
          <p:cNvSpPr>
            <a:spLocks noChangeArrowheads="1"/>
          </p:cNvSpPr>
          <p:nvPr/>
        </p:nvSpPr>
        <p:spPr bwMode="auto">
          <a:xfrm>
            <a:off x="1" y="-305697"/>
            <a:ext cx="184708" cy="646319"/>
          </a:xfrm>
          <a:prstGeom prst="rect">
            <a:avLst/>
          </a:prstGeom>
          <a:noFill/>
          <a:ln w="9525">
            <a:noFill/>
            <a:miter lim="800000"/>
            <a:headEnd/>
            <a:tailEnd/>
          </a:ln>
          <a:effectLst/>
        </p:spPr>
        <p:txBody>
          <a:bodyPr vert="horz" wrap="none" lIns="91429" tIns="45714" rIns="91429" bIns="45714" numCol="1" anchor="ctr" anchorCtr="0" compatLnSpc="1">
            <a:prstTxWarp prst="textNoShape">
              <a:avLst/>
            </a:prstTxWarp>
            <a:spAutoFit/>
          </a:bodyPr>
          <a:lstStyle/>
          <a:p>
            <a:pPr defTabSz="914293"/>
            <a:endParaRPr lang="en-US" dirty="0" smtClean="0">
              <a:latin typeface="Arial" pitchFamily="34" charset="0"/>
            </a:endParaRPr>
          </a:p>
          <a:p>
            <a:pPr defTabSz="914293" eaLnBrk="0" hangingPunct="0"/>
            <a:endParaRPr lang="en-US" dirty="0" smtClean="0">
              <a:latin typeface="Arial" pitchFamily="34" charset="0"/>
            </a:endParaRPr>
          </a:p>
        </p:txBody>
      </p:sp>
      <p:pic>
        <p:nvPicPr>
          <p:cNvPr id="8" name="Picture 57" descr="Leaf_1_web"/>
          <p:cNvPicPr>
            <a:picLocks noChangeAspect="1" noChangeArrowheads="1"/>
          </p:cNvPicPr>
          <p:nvPr/>
        </p:nvPicPr>
        <p:blipFill>
          <a:blip r:embed="rId3" cstate="print"/>
          <a:srcRect/>
          <a:stretch>
            <a:fillRect/>
          </a:stretch>
        </p:blipFill>
        <p:spPr bwMode="auto">
          <a:xfrm>
            <a:off x="0" y="0"/>
            <a:ext cx="9144000" cy="6940971"/>
          </a:xfrm>
          <a:prstGeom prst="rect">
            <a:avLst/>
          </a:prstGeom>
          <a:noFill/>
        </p:spPr>
      </p:pic>
      <p:sp>
        <p:nvSpPr>
          <p:cNvPr id="5" name="TextBox 4"/>
          <p:cNvSpPr txBox="1"/>
          <p:nvPr/>
        </p:nvSpPr>
        <p:spPr>
          <a:xfrm>
            <a:off x="2059567" y="2152941"/>
            <a:ext cx="5573940" cy="3154698"/>
          </a:xfrm>
          <a:prstGeom prst="rect">
            <a:avLst/>
          </a:prstGeom>
          <a:noFill/>
        </p:spPr>
        <p:txBody>
          <a:bodyPr wrap="none" lIns="91429" tIns="45714" rIns="91429" bIns="45714" rtlCol="0">
            <a:spAutoFit/>
          </a:bodyPr>
          <a:lstStyle/>
          <a:p>
            <a:r>
              <a:rPr lang="en-US" sz="19900" dirty="0" smtClean="0"/>
              <a:t>END</a:t>
            </a:r>
            <a:endParaRPr lang="en-US" sz="1990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pPr eaLnBrk="1" hangingPunct="1"/>
            <a:r>
              <a:rPr lang="en-US" dirty="0" smtClean="0">
                <a:latin typeface="Arial" charset="0"/>
                <a:cs typeface="Arial" charset="0"/>
              </a:rPr>
              <a:t>FY 2010 DOE Budget</a:t>
            </a:r>
          </a:p>
        </p:txBody>
      </p:sp>
      <p:sp>
        <p:nvSpPr>
          <p:cNvPr id="8"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2011</a:t>
            </a:r>
          </a:p>
        </p:txBody>
      </p:sp>
      <p:sp>
        <p:nvSpPr>
          <p:cNvPr id="7"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6</a:t>
            </a:fld>
            <a:endParaRPr lang="en-US" dirty="0" smtClean="0">
              <a:latin typeface="Arial" charset="0"/>
              <a:cs typeface="Arial" charset="0"/>
            </a:endParaRPr>
          </a:p>
        </p:txBody>
      </p:sp>
      <p:pic>
        <p:nvPicPr>
          <p:cNvPr id="15363" name="Picture 3"/>
          <p:cNvPicPr>
            <a:picLocks noChangeAspect="1" noChangeArrowheads="1"/>
          </p:cNvPicPr>
          <p:nvPr/>
        </p:nvPicPr>
        <p:blipFill>
          <a:blip r:embed="rId2" cstate="print"/>
          <a:srcRect/>
          <a:stretch>
            <a:fillRect/>
          </a:stretch>
        </p:blipFill>
        <p:spPr bwMode="auto">
          <a:xfrm>
            <a:off x="698321" y="800100"/>
            <a:ext cx="7115175" cy="5257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pPr eaLnBrk="1" hangingPunct="1"/>
            <a:r>
              <a:rPr lang="en-US" smtClean="0">
                <a:latin typeface="Arial" charset="0"/>
                <a:cs typeface="Arial" charset="0"/>
              </a:rPr>
              <a:t>DOE Leadership</a:t>
            </a:r>
          </a:p>
        </p:txBody>
      </p:sp>
      <p:sp>
        <p:nvSpPr>
          <p:cNvPr id="8"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2011</a:t>
            </a:r>
          </a:p>
        </p:txBody>
      </p:sp>
      <p:sp>
        <p:nvSpPr>
          <p:cNvPr id="7" name="Slide Number Placeholder 39"/>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7</a:t>
            </a:fld>
            <a:endParaRPr lang="en-US" dirty="0" smtClean="0">
              <a:latin typeface="Arial" charset="0"/>
              <a:cs typeface="Arial" charset="0"/>
            </a:endParaRPr>
          </a:p>
        </p:txBody>
      </p:sp>
      <p:sp>
        <p:nvSpPr>
          <p:cNvPr id="12293" name="Text Box 22"/>
          <p:cNvSpPr txBox="1">
            <a:spLocks noChangeArrowheads="1"/>
          </p:cNvSpPr>
          <p:nvPr/>
        </p:nvSpPr>
        <p:spPr bwMode="auto">
          <a:xfrm>
            <a:off x="5459413" y="2833688"/>
            <a:ext cx="2678112" cy="1016000"/>
          </a:xfrm>
          <a:prstGeom prst="rect">
            <a:avLst/>
          </a:prstGeom>
          <a:noFill/>
          <a:ln w="9525">
            <a:noFill/>
            <a:miter lim="800000"/>
            <a:headEnd/>
            <a:tailEnd/>
          </a:ln>
        </p:spPr>
        <p:txBody>
          <a:bodyPr wrap="none">
            <a:spAutoFit/>
          </a:bodyPr>
          <a:lstStyle/>
          <a:p>
            <a:r>
              <a:rPr lang="en-US" sz="2000" b="1"/>
              <a:t>Steven Chu</a:t>
            </a:r>
            <a:br>
              <a:rPr lang="en-US" sz="2000" b="1"/>
            </a:br>
            <a:r>
              <a:rPr lang="en-US" sz="2000" b="1"/>
              <a:t>Secretary of Energy </a:t>
            </a:r>
            <a:br>
              <a:rPr lang="en-US" sz="2000" b="1"/>
            </a:br>
            <a:endParaRPr lang="en-US" sz="2000" b="1"/>
          </a:p>
        </p:txBody>
      </p:sp>
      <p:pic>
        <p:nvPicPr>
          <p:cNvPr id="12294" name="Picture 25" descr="http://upload.wikimedia.org/wikipedia/commons/4/47/Steven_Chu_official_portrait.jpg"/>
          <p:cNvPicPr>
            <a:picLocks noChangeAspect="1" noChangeArrowheads="1"/>
          </p:cNvPicPr>
          <p:nvPr/>
        </p:nvPicPr>
        <p:blipFill>
          <a:blip r:embed="rId2" cstate="print"/>
          <a:srcRect/>
          <a:stretch>
            <a:fillRect/>
          </a:stretch>
        </p:blipFill>
        <p:spPr bwMode="auto">
          <a:xfrm>
            <a:off x="1768475" y="1192213"/>
            <a:ext cx="3465513" cy="44910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eaLnBrk="1" hangingPunct="1"/>
            <a:r>
              <a:rPr lang="en-US" dirty="0" smtClean="0">
                <a:latin typeface="Arial" charset="0"/>
                <a:cs typeface="Arial" charset="0"/>
              </a:rPr>
              <a:t>DOE Leadership</a:t>
            </a:r>
          </a:p>
        </p:txBody>
      </p:sp>
      <p:sp>
        <p:nvSpPr>
          <p:cNvPr id="13317"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2011</a:t>
            </a:r>
          </a:p>
        </p:txBody>
      </p:sp>
      <p:sp>
        <p:nvSpPr>
          <p:cNvPr id="13318" name="Slide Number Placeholder 8"/>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26E569-A303-46C3-933E-7FB7856079AB}" type="slidenum">
              <a:rPr lang="en-US" smtClean="0">
                <a:latin typeface="Arial" charset="0"/>
                <a:cs typeface="Arial" charset="0"/>
              </a:rPr>
              <a:pPr fontAlgn="base">
                <a:spcBef>
                  <a:spcPct val="0"/>
                </a:spcBef>
                <a:spcAft>
                  <a:spcPct val="0"/>
                </a:spcAft>
              </a:pPr>
              <a:t>8</a:t>
            </a:fld>
            <a:endParaRPr lang="en-US" smtClean="0">
              <a:latin typeface="Arial" charset="0"/>
              <a:cs typeface="Arial" charset="0"/>
            </a:endParaRPr>
          </a:p>
        </p:txBody>
      </p:sp>
      <p:pic>
        <p:nvPicPr>
          <p:cNvPr id="13315" name="Picture 10"/>
          <p:cNvPicPr>
            <a:picLocks noChangeAspect="1" noChangeArrowheads="1"/>
          </p:cNvPicPr>
          <p:nvPr/>
        </p:nvPicPr>
        <p:blipFill>
          <a:blip r:embed="rId2" cstate="print"/>
          <a:srcRect/>
          <a:stretch>
            <a:fillRect/>
          </a:stretch>
        </p:blipFill>
        <p:spPr bwMode="auto">
          <a:xfrm>
            <a:off x="1333500" y="1035050"/>
            <a:ext cx="7473950" cy="5113338"/>
          </a:xfrm>
          <a:prstGeom prst="rect">
            <a:avLst/>
          </a:prstGeom>
          <a:noFill/>
          <a:ln w="9525">
            <a:noFill/>
            <a:miter lim="800000"/>
            <a:headEnd/>
            <a:tailEnd/>
          </a:ln>
        </p:spPr>
      </p:pic>
      <p:grpSp>
        <p:nvGrpSpPr>
          <p:cNvPr id="13316" name="Group 14"/>
          <p:cNvGrpSpPr>
            <a:grpSpLocks/>
          </p:cNvGrpSpPr>
          <p:nvPr/>
        </p:nvGrpSpPr>
        <p:grpSpPr bwMode="auto">
          <a:xfrm rot="-197383">
            <a:off x="23710" y="1541604"/>
            <a:ext cx="2035660" cy="2794887"/>
            <a:chOff x="240" y="720"/>
            <a:chExt cx="1759" cy="2370"/>
          </a:xfrm>
        </p:grpSpPr>
        <p:pic>
          <p:nvPicPr>
            <p:cNvPr id="13319" name="Picture 12" descr="28566068"/>
            <p:cNvPicPr>
              <a:picLocks noChangeAspect="1" noChangeArrowheads="1"/>
            </p:cNvPicPr>
            <p:nvPr/>
          </p:nvPicPr>
          <p:blipFill>
            <a:blip r:embed="rId3" cstate="print"/>
            <a:srcRect/>
            <a:stretch>
              <a:fillRect/>
            </a:stretch>
          </p:blipFill>
          <p:spPr bwMode="auto">
            <a:xfrm>
              <a:off x="240" y="720"/>
              <a:ext cx="1746" cy="2370"/>
            </a:xfrm>
            <a:prstGeom prst="rect">
              <a:avLst/>
            </a:prstGeom>
            <a:noFill/>
            <a:ln w="9525">
              <a:noFill/>
              <a:miter lim="800000"/>
              <a:headEnd/>
              <a:tailEnd/>
            </a:ln>
          </p:spPr>
        </p:pic>
        <p:sp>
          <p:nvSpPr>
            <p:cNvPr id="13320" name="Oval 13"/>
            <p:cNvSpPr>
              <a:spLocks noChangeArrowheads="1"/>
            </p:cNvSpPr>
            <p:nvPr/>
          </p:nvSpPr>
          <p:spPr bwMode="auto">
            <a:xfrm>
              <a:off x="1423" y="1193"/>
              <a:ext cx="576" cy="528"/>
            </a:xfrm>
            <a:prstGeom prst="ellipse">
              <a:avLst/>
            </a:prstGeom>
            <a:noFill/>
            <a:ln w="25400">
              <a:solidFill>
                <a:srgbClr val="FF0000"/>
              </a:solidFill>
              <a:round/>
              <a:headEnd/>
              <a:tailEnd/>
            </a:ln>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a:xfrm>
            <a:off x="457200" y="2895600"/>
            <a:ext cx="8229600" cy="1143000"/>
          </a:xfrm>
        </p:spPr>
        <p:txBody>
          <a:bodyPr/>
          <a:lstStyle/>
          <a:p>
            <a:pPr eaLnBrk="1" hangingPunct="1"/>
            <a:r>
              <a:rPr lang="en-US" smtClean="0">
                <a:latin typeface="Arial" charset="0"/>
                <a:cs typeface="Arial" charset="0"/>
              </a:rPr>
              <a:t>DOE’s Office of Science</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6_SC_BES_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2668</TotalTime>
  <Words>3121</Words>
  <Application>Microsoft Office PowerPoint</Application>
  <PresentationFormat>On-screen Show (4:3)</PresentationFormat>
  <Paragraphs>588</Paragraphs>
  <Slides>51</Slides>
  <Notes>25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Office Theme</vt:lpstr>
      <vt:lpstr>Bitmap Image</vt:lpstr>
      <vt:lpstr>Image</vt:lpstr>
      <vt:lpstr>Slide 1</vt:lpstr>
      <vt:lpstr>The Department of Energy</vt:lpstr>
      <vt:lpstr>DOE Quick Facts</vt:lpstr>
      <vt:lpstr>DOE Evolution - I</vt:lpstr>
      <vt:lpstr>DOE Evolution - II</vt:lpstr>
      <vt:lpstr>FY 2010 DOE Budget</vt:lpstr>
      <vt:lpstr>DOE Leadership</vt:lpstr>
      <vt:lpstr>DOE Leadership</vt:lpstr>
      <vt:lpstr>DOE’s Office of Science</vt:lpstr>
      <vt:lpstr>Office of Science Quick Facts</vt:lpstr>
      <vt:lpstr>Office of Science Programs $4.904 B in FY 2010</vt:lpstr>
      <vt:lpstr>Slide 12</vt:lpstr>
      <vt:lpstr>Slide 13</vt:lpstr>
      <vt:lpstr>Light Sources</vt:lpstr>
      <vt:lpstr>3 Nobel Prizes in Chemistry in 6 Years Using X-ray Crystallography</vt:lpstr>
      <vt:lpstr>The Energy Challenge</vt:lpstr>
      <vt:lpstr>Slide 17</vt:lpstr>
      <vt:lpstr>400 Years of Energy Use in the U.S.  19th C discoveries and 20th C technologies are very much part of today’s infrastructure</vt:lpstr>
      <vt:lpstr>Slide 19</vt:lpstr>
      <vt:lpstr>Slide 20</vt:lpstr>
      <vt:lpstr>On-Line Energy Conversion Calculators Banish Fear of Units</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Planets, Atmospheres, and Climate</vt:lpstr>
      <vt:lpstr>Slide 37</vt:lpstr>
      <vt:lpstr>Slide 38</vt:lpstr>
      <vt:lpstr>Slide 39</vt:lpstr>
      <vt:lpstr>Slide 40</vt:lpstr>
      <vt:lpstr>Overview of Climate Processes and Components</vt:lpstr>
      <vt:lpstr>Climate Models Over the Decades</vt:lpstr>
      <vt:lpstr>Scenarios from the U.S. Climate Change Science Program Report  “Scenarios of Greenhouse Gas Emissions and Atmospheric Concentrations”</vt:lpstr>
      <vt:lpstr>Slide 44</vt:lpstr>
      <vt:lpstr>Slide 45</vt:lpstr>
      <vt:lpstr>Slide 46</vt:lpstr>
      <vt:lpstr>Slide 47</vt:lpstr>
      <vt:lpstr>Slide 48</vt:lpstr>
      <vt:lpstr>A National Strategy for a New Energy Economy</vt:lpstr>
      <vt:lpstr>A National Research Strategy for a New Energy Economy</vt:lpstr>
      <vt:lpstr>Slide 51</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Joseph Groves</cp:lastModifiedBy>
  <cp:revision>368</cp:revision>
  <dcterms:created xsi:type="dcterms:W3CDTF">2009-10-19T15:58:14Z</dcterms:created>
  <dcterms:modified xsi:type="dcterms:W3CDTF">2011-06-29T15:53:11Z</dcterms:modified>
</cp:coreProperties>
</file>