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56" r:id="rId2"/>
    <p:sldId id="584" r:id="rId3"/>
    <p:sldId id="428" r:id="rId4"/>
    <p:sldId id="576" r:id="rId5"/>
    <p:sldId id="581" r:id="rId6"/>
    <p:sldId id="473" r:id="rId7"/>
    <p:sldId id="369" r:id="rId8"/>
    <p:sldId id="614" r:id="rId9"/>
    <p:sldId id="496" r:id="rId10"/>
    <p:sldId id="495" r:id="rId11"/>
    <p:sldId id="569" r:id="rId12"/>
    <p:sldId id="565" r:id="rId13"/>
    <p:sldId id="531" r:id="rId14"/>
    <p:sldId id="646" r:id="rId15"/>
    <p:sldId id="536" r:id="rId16"/>
    <p:sldId id="664" r:id="rId17"/>
    <p:sldId id="533" r:id="rId18"/>
    <p:sldId id="537" r:id="rId19"/>
    <p:sldId id="553" r:id="rId20"/>
    <p:sldId id="554" r:id="rId21"/>
    <p:sldId id="555" r:id="rId22"/>
    <p:sldId id="659" r:id="rId23"/>
    <p:sldId id="474" r:id="rId24"/>
    <p:sldId id="544" r:id="rId25"/>
    <p:sldId id="665" r:id="rId26"/>
    <p:sldId id="619" r:id="rId27"/>
    <p:sldId id="404" r:id="rId28"/>
    <p:sldId id="666" r:id="rId29"/>
    <p:sldId id="636" r:id="rId30"/>
    <p:sldId id="621" r:id="rId31"/>
    <p:sldId id="671" r:id="rId32"/>
    <p:sldId id="631" r:id="rId33"/>
    <p:sldId id="645" r:id="rId34"/>
    <p:sldId id="657" r:id="rId35"/>
    <p:sldId id="601" r:id="rId36"/>
    <p:sldId id="672" r:id="rId37"/>
    <p:sldId id="475" r:id="rId38"/>
    <p:sldId id="430" r:id="rId39"/>
    <p:sldId id="516" r:id="rId40"/>
    <p:sldId id="588" r:id="rId41"/>
    <p:sldId id="587" r:id="rId42"/>
    <p:sldId id="585" r:id="rId43"/>
    <p:sldId id="489" r:id="rId44"/>
    <p:sldId id="660" r:id="rId45"/>
    <p:sldId id="668" r:id="rId46"/>
    <p:sldId id="589" r:id="rId47"/>
    <p:sldId id="670" r:id="rId48"/>
    <p:sldId id="656" r:id="rId49"/>
    <p:sldId id="655" r:id="rId50"/>
    <p:sldId id="667" r:id="rId51"/>
    <p:sldId id="653" r:id="rId5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333399"/>
    <a:srgbClr val="0099FF"/>
    <a:srgbClr val="FFFF99"/>
    <a:srgbClr val="006600"/>
    <a:srgbClr val="3333CC"/>
    <a:srgbClr val="3333FF"/>
    <a:srgbClr val="106636"/>
    <a:srgbClr val="D0CB00"/>
    <a:srgbClr val="FFF911"/>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horzBarState="maximized">
    <p:restoredLeft sz="18521" autoAdjust="0"/>
    <p:restoredTop sz="61482" autoAdjust="0"/>
  </p:normalViewPr>
  <p:slideViewPr>
    <p:cSldViewPr snapToGrid="0" showGuides="1">
      <p:cViewPr varScale="1">
        <p:scale>
          <a:sx n="100" d="100"/>
          <a:sy n="100" d="100"/>
        </p:scale>
        <p:origin x="-90" y="-744"/>
      </p:cViewPr>
      <p:guideLst>
        <p:guide orient="horz" pos="312"/>
        <p:guide pos="2881"/>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93" d="100"/>
          <a:sy n="93" d="100"/>
        </p:scale>
        <p:origin x="-2934" y="-9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1431" tIns="45715" rIns="91431" bIns="45715" rtlCol="0"/>
          <a:lstStyle>
            <a:lvl1pPr algn="r">
              <a:defRPr sz="1200"/>
            </a:lvl1pPr>
          </a:lstStyle>
          <a:p>
            <a:fld id="{1DCF576A-B395-4BA3-973E-2655D899A55A}" type="datetimeFigureOut">
              <a:rPr lang="en-US" smtClean="0"/>
              <a:pPr/>
              <a:t>1/19/2011</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31" tIns="45715" rIns="91431"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31" tIns="45715" rIns="91431" bIns="45715" rtlCol="0" anchor="b"/>
          <a:lstStyle>
            <a:lvl1pPr algn="r">
              <a:defRPr sz="1200"/>
            </a:lvl1pPr>
          </a:lstStyle>
          <a:p>
            <a:fld id="{A0D92419-4B5B-4C6E-854B-DA725B5B53F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6888" cy="464980"/>
          </a:xfrm>
          <a:prstGeom prst="rect">
            <a:avLst/>
          </a:prstGeom>
        </p:spPr>
        <p:txBody>
          <a:bodyPr vert="horz" lIns="92395" tIns="46199" rIns="92395" bIns="4619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926" y="0"/>
            <a:ext cx="3036888" cy="464980"/>
          </a:xfrm>
          <a:prstGeom prst="rect">
            <a:avLst/>
          </a:prstGeom>
        </p:spPr>
        <p:txBody>
          <a:bodyPr vert="horz" lIns="92395" tIns="46199" rIns="92395" bIns="46199" rtlCol="0"/>
          <a:lstStyle>
            <a:lvl1pPr algn="r" fontAlgn="auto">
              <a:spcBef>
                <a:spcPts val="0"/>
              </a:spcBef>
              <a:spcAft>
                <a:spcPts val="0"/>
              </a:spcAft>
              <a:defRPr sz="1200">
                <a:latin typeface="+mn-lt"/>
              </a:defRPr>
            </a:lvl1pPr>
          </a:lstStyle>
          <a:p>
            <a:pPr>
              <a:defRPr/>
            </a:pPr>
            <a:fld id="{E8BFB6E3-E718-4ADF-8A24-8EDFEB6E0545}" type="datetimeFigureOut">
              <a:rPr lang="en-US"/>
              <a:pPr>
                <a:defRPr/>
              </a:pPr>
              <a:t>1/19/2011</a:t>
            </a:fld>
            <a:endParaRPr lang="en-US"/>
          </a:p>
        </p:txBody>
      </p:sp>
      <p:sp>
        <p:nvSpPr>
          <p:cNvPr id="4" name="Slide Image Placeholder 3"/>
          <p:cNvSpPr>
            <a:spLocks noGrp="1" noRot="1" noChangeAspect="1"/>
          </p:cNvSpPr>
          <p:nvPr>
            <p:ph type="sldImg" idx="2"/>
          </p:nvPr>
        </p:nvSpPr>
        <p:spPr>
          <a:xfrm>
            <a:off x="1182688" y="696913"/>
            <a:ext cx="4645025" cy="3484562"/>
          </a:xfrm>
          <a:prstGeom prst="rect">
            <a:avLst/>
          </a:prstGeom>
          <a:noFill/>
          <a:ln w="12700">
            <a:solidFill>
              <a:prstClr val="black"/>
            </a:solidFill>
          </a:ln>
        </p:spPr>
        <p:txBody>
          <a:bodyPr vert="horz" lIns="92395" tIns="46199" rIns="92395" bIns="46199" rtlCol="0" anchor="ctr"/>
          <a:lstStyle/>
          <a:p>
            <a:pPr lvl="0"/>
            <a:endParaRPr lang="en-US" noProof="0"/>
          </a:p>
        </p:txBody>
      </p:sp>
      <p:sp>
        <p:nvSpPr>
          <p:cNvPr id="5" name="Notes Placeholder 4"/>
          <p:cNvSpPr>
            <a:spLocks noGrp="1"/>
          </p:cNvSpPr>
          <p:nvPr>
            <p:ph type="body" sz="quarter" idx="3"/>
          </p:nvPr>
        </p:nvSpPr>
        <p:spPr>
          <a:xfrm>
            <a:off x="701677" y="4416512"/>
            <a:ext cx="5607050" cy="4183221"/>
          </a:xfrm>
          <a:prstGeom prst="rect">
            <a:avLst/>
          </a:prstGeom>
        </p:spPr>
        <p:txBody>
          <a:bodyPr vert="horz" lIns="92395" tIns="46199" rIns="92395" bIns="4619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3" y="8829824"/>
            <a:ext cx="3036888" cy="464980"/>
          </a:xfrm>
          <a:prstGeom prst="rect">
            <a:avLst/>
          </a:prstGeom>
        </p:spPr>
        <p:txBody>
          <a:bodyPr vert="horz" lIns="92395" tIns="46199" rIns="92395" bIns="4619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926" y="8829824"/>
            <a:ext cx="3036888" cy="464980"/>
          </a:xfrm>
          <a:prstGeom prst="rect">
            <a:avLst/>
          </a:prstGeom>
        </p:spPr>
        <p:txBody>
          <a:bodyPr vert="horz" lIns="92395" tIns="46199" rIns="92395" bIns="46199" rtlCol="0" anchor="b"/>
          <a:lstStyle>
            <a:lvl1pPr algn="r" fontAlgn="auto">
              <a:spcBef>
                <a:spcPts val="0"/>
              </a:spcBef>
              <a:spcAft>
                <a:spcPts val="0"/>
              </a:spcAft>
              <a:defRPr sz="1200">
                <a:latin typeface="+mn-lt"/>
              </a:defRPr>
            </a:lvl1pPr>
          </a:lstStyle>
          <a:p>
            <a:pPr>
              <a:defRPr/>
            </a:pPr>
            <a:fld id="{B9E21006-5B50-44E3-AEBF-5DCAA283C66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bp.com/liveassets/bp_internet/globalbp/globalbp_uk_english/publications/energy_reviews_2005/STAGING/local_assets/downloads/pdf/statistical_review_of_world_energy_full_report_2005.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bp.com/liveassets/bp_internet/globalbp/globalbp_uk_english/publications/energy_reviews_2005/STAGING/local_assets/downloads/pdf/statistical_review_of_world_energy_full_report_2005.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maps.grida.no/go/graphic/planets_and_atmospher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cgd.ucar.edu/cas/Trenberth/trenberth_presentations.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1DF7A1-5830-4DD0-B533-CC8BB9AE064A}" type="slidenum">
              <a:rPr lang="en-US"/>
              <a:pPr/>
              <a:t>2</a:t>
            </a:fld>
            <a:endParaRPr lang="en-US"/>
          </a:p>
        </p:txBody>
      </p:sp>
      <p:sp>
        <p:nvSpPr>
          <p:cNvPr id="454658" name="Rectangle 2"/>
          <p:cNvSpPr>
            <a:spLocks noGrp="1" noRot="1" noChangeAspect="1" noChangeArrowheads="1" noTextEdit="1"/>
          </p:cNvSpPr>
          <p:nvPr>
            <p:ph type="sldImg"/>
          </p:nvPr>
        </p:nvSpPr>
        <p:spPr>
          <a:xfrm>
            <a:off x="1181100" y="696913"/>
            <a:ext cx="4649788" cy="3487737"/>
          </a:xfrm>
          <a:ln/>
        </p:spPr>
      </p:sp>
      <p:sp>
        <p:nvSpPr>
          <p:cNvPr id="454659"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E55B27-EB4C-4DB9-A60E-3731853C5E5E}" type="slidenum">
              <a:rPr lang="en-US"/>
              <a:pPr/>
              <a:t>14</a:t>
            </a:fld>
            <a:endParaRPr lang="en-US"/>
          </a:p>
        </p:txBody>
      </p:sp>
      <p:sp>
        <p:nvSpPr>
          <p:cNvPr id="495618" name="Rectangle 2"/>
          <p:cNvSpPr>
            <a:spLocks noGrp="1" noRot="1" noChangeAspect="1" noChangeArrowheads="1" noTextEdit="1"/>
          </p:cNvSpPr>
          <p:nvPr>
            <p:ph type="sldImg"/>
          </p:nvPr>
        </p:nvSpPr>
        <p:spPr>
          <a:xfrm>
            <a:off x="1181100" y="696913"/>
            <a:ext cx="4649788" cy="3487737"/>
          </a:xfrm>
          <a:ln/>
        </p:spPr>
      </p:sp>
      <p:sp>
        <p:nvSpPr>
          <p:cNvPr id="495619" name="Rectangle 3"/>
          <p:cNvSpPr>
            <a:spLocks noGrp="1" noChangeArrowheads="1"/>
          </p:cNvSpPr>
          <p:nvPr>
            <p:ph type="body" idx="1"/>
          </p:nvPr>
        </p:nvSpPr>
        <p:spPr>
          <a:xfrm>
            <a:off x="701676" y="4414838"/>
            <a:ext cx="5607050" cy="4184650"/>
          </a:xfrm>
        </p:spPr>
        <p:txBody>
          <a:bodyPr/>
          <a:lstStyle/>
          <a:p>
            <a:r>
              <a:rPr lang="en-GB" sz="800" dirty="0"/>
              <a:t>“BP Statistical Review of World Energy 2005,” </a:t>
            </a:r>
            <a:r>
              <a:rPr lang="en-GB" sz="800" dirty="0">
                <a:hlinkClick r:id="rId3"/>
              </a:rPr>
              <a:t>http://www.bp.com/liveassets/bp_internet/globalbp/globalbp_uk_english/publications/energy_reviews_2005/STAGING/local_assets/downloads/pdf/statistical_review_of_world_energy_full_report_2005.pdf</a:t>
            </a:r>
            <a:endParaRPr lang="en-GB" sz="800" dirty="0"/>
          </a:p>
          <a:p>
            <a:r>
              <a:rPr lang="en-GB" sz="800" dirty="0"/>
              <a:t>Slide Courtesy:  Steven E. </a:t>
            </a:r>
            <a:r>
              <a:rPr lang="en-GB" sz="800" dirty="0" err="1"/>
              <a:t>Koonin</a:t>
            </a:r>
            <a:r>
              <a:rPr lang="en-GB" sz="800" dirty="0"/>
              <a:t>, Chief Scientist, BP, plc</a:t>
            </a:r>
            <a:endParaRPr lang="en-US" sz="8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A1F6AE-C950-4383-AC93-CEF100CD7AD0}" type="slidenum">
              <a:rPr lang="en-US"/>
              <a:pPr/>
              <a:t>15</a:t>
            </a:fld>
            <a:endParaRPr lang="en-US"/>
          </a:p>
        </p:txBody>
      </p:sp>
      <p:sp>
        <p:nvSpPr>
          <p:cNvPr id="962562" name="Rectangle 2"/>
          <p:cNvSpPr>
            <a:spLocks noGrp="1" noRot="1" noChangeAspect="1" noChangeArrowheads="1" noTextEdit="1"/>
          </p:cNvSpPr>
          <p:nvPr>
            <p:ph type="sldImg"/>
          </p:nvPr>
        </p:nvSpPr>
        <p:spPr>
          <a:xfrm>
            <a:off x="1181100" y="696913"/>
            <a:ext cx="4649788" cy="3487737"/>
          </a:xfrm>
          <a:ln/>
        </p:spPr>
      </p:sp>
      <p:sp>
        <p:nvSpPr>
          <p:cNvPr id="962563" name="Rectangle 3"/>
          <p:cNvSpPr>
            <a:spLocks noGrp="1" noChangeArrowheads="1"/>
          </p:cNvSpPr>
          <p:nvPr>
            <p:ph type="body" idx="1"/>
          </p:nvPr>
        </p:nvSpPr>
        <p:spPr>
          <a:xfrm>
            <a:off x="701676" y="4414838"/>
            <a:ext cx="5607050" cy="4184650"/>
          </a:xfrm>
        </p:spPr>
        <p:txBody>
          <a:bodyPr/>
          <a:lstStyle/>
          <a:p>
            <a:endParaRPr lang="en-US" sz="8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A1F6AE-C950-4383-AC93-CEF100CD7AD0}" type="slidenum">
              <a:rPr lang="en-US"/>
              <a:pPr/>
              <a:t>16</a:t>
            </a:fld>
            <a:endParaRPr lang="en-US"/>
          </a:p>
        </p:txBody>
      </p:sp>
      <p:sp>
        <p:nvSpPr>
          <p:cNvPr id="962562" name="Rectangle 2"/>
          <p:cNvSpPr>
            <a:spLocks noGrp="1" noRot="1" noChangeAspect="1" noChangeArrowheads="1" noTextEdit="1"/>
          </p:cNvSpPr>
          <p:nvPr>
            <p:ph type="sldImg"/>
          </p:nvPr>
        </p:nvSpPr>
        <p:spPr>
          <a:xfrm>
            <a:off x="1181100" y="696913"/>
            <a:ext cx="4649788" cy="3487737"/>
          </a:xfrm>
          <a:ln/>
        </p:spPr>
      </p:sp>
      <p:sp>
        <p:nvSpPr>
          <p:cNvPr id="962563" name="Rectangle 3"/>
          <p:cNvSpPr>
            <a:spLocks noGrp="1" noChangeArrowheads="1"/>
          </p:cNvSpPr>
          <p:nvPr>
            <p:ph type="body" idx="1"/>
          </p:nvPr>
        </p:nvSpPr>
        <p:spPr>
          <a:xfrm>
            <a:off x="701676" y="4414838"/>
            <a:ext cx="5607050" cy="4184650"/>
          </a:xfrm>
        </p:spPr>
        <p:txBody>
          <a:bodyPr/>
          <a:lstStyle/>
          <a:p>
            <a:endParaRPr lang="en-US" sz="8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7C7746-974C-4470-8D85-108BD866EC65}" type="slidenum">
              <a:rPr lang="en-US"/>
              <a:pPr/>
              <a:t>17</a:t>
            </a:fld>
            <a:endParaRPr lang="en-US"/>
          </a:p>
        </p:txBody>
      </p:sp>
      <p:sp>
        <p:nvSpPr>
          <p:cNvPr id="838658" name="Rectangle 2"/>
          <p:cNvSpPr>
            <a:spLocks noGrp="1" noRot="1" noChangeAspect="1" noChangeArrowheads="1" noTextEdit="1"/>
          </p:cNvSpPr>
          <p:nvPr>
            <p:ph type="sldImg"/>
          </p:nvPr>
        </p:nvSpPr>
        <p:spPr>
          <a:xfrm>
            <a:off x="1181100" y="696913"/>
            <a:ext cx="4649788" cy="3487737"/>
          </a:xfrm>
          <a:ln/>
        </p:spPr>
      </p:sp>
      <p:sp>
        <p:nvSpPr>
          <p:cNvPr id="838659" name="Rectangle 3"/>
          <p:cNvSpPr>
            <a:spLocks noGrp="1" noChangeArrowheads="1"/>
          </p:cNvSpPr>
          <p:nvPr>
            <p:ph type="body" idx="1"/>
          </p:nvPr>
        </p:nvSpPr>
        <p:spPr>
          <a:xfrm>
            <a:off x="701676" y="4414838"/>
            <a:ext cx="5607050" cy="4184650"/>
          </a:xfrm>
        </p:spPr>
        <p:txBody>
          <a:bodyPr/>
          <a:lstStyle/>
          <a:p>
            <a:r>
              <a:rPr lang="en-GB" sz="800" dirty="0"/>
              <a:t>“BP Statistical Review of World Energy 2005,” </a:t>
            </a:r>
            <a:r>
              <a:rPr lang="en-GB" sz="800" dirty="0">
                <a:hlinkClick r:id="rId3"/>
              </a:rPr>
              <a:t>http://www.bp.com/liveassets/bp_internet/globalbp/globalbp_uk_english/publications/energy_reviews_2005/STAGING/local_assets/downloads/pdf/statistical_review_of_world_energy_full_report_2005.pdf</a:t>
            </a:r>
            <a:endParaRPr lang="en-GB" sz="800" dirty="0"/>
          </a:p>
          <a:p>
            <a:r>
              <a:rPr lang="en-GB" sz="800" dirty="0"/>
              <a:t>Slide Courtesy:  Steven E. </a:t>
            </a:r>
            <a:r>
              <a:rPr lang="en-GB" sz="800" dirty="0" err="1"/>
              <a:t>Koonin</a:t>
            </a:r>
            <a:r>
              <a:rPr lang="en-GB" sz="800" dirty="0"/>
              <a:t>, Chief Scientist, BP, plc</a:t>
            </a:r>
            <a:endParaRPr lang="en-US" sz="8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18</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7"/>
            <a:ext cx="5162550" cy="4164013"/>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19</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7"/>
            <a:ext cx="5162550" cy="4164013"/>
          </a:xfrm>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20</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7"/>
            <a:ext cx="5162550" cy="4164013"/>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21</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7"/>
            <a:ext cx="5162550" cy="4164013"/>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565271-D4D6-4BAF-B6FF-6C16842562B5}" type="slidenum">
              <a:rPr lang="en-US"/>
              <a:pPr/>
              <a:t>23</a:t>
            </a:fld>
            <a:endParaRPr lang="en-US"/>
          </a:p>
        </p:txBody>
      </p:sp>
      <p:sp>
        <p:nvSpPr>
          <p:cNvPr id="524290" name="Rectangle 2"/>
          <p:cNvSpPr>
            <a:spLocks noGrp="1" noRot="1" noChangeAspect="1" noChangeArrowheads="1" noTextEdit="1"/>
          </p:cNvSpPr>
          <p:nvPr>
            <p:ph type="sldImg"/>
          </p:nvPr>
        </p:nvSpPr>
        <p:spPr>
          <a:xfrm>
            <a:off x="1190625" y="692150"/>
            <a:ext cx="4629150" cy="3473450"/>
          </a:xfrm>
          <a:ln/>
        </p:spPr>
      </p:sp>
      <p:sp>
        <p:nvSpPr>
          <p:cNvPr id="524291" name="Rectangle 3"/>
          <p:cNvSpPr>
            <a:spLocks noGrp="1" noChangeArrowheads="1"/>
          </p:cNvSpPr>
          <p:nvPr>
            <p:ph type="body" idx="1"/>
          </p:nvPr>
        </p:nvSpPr>
        <p:spPr>
          <a:xfrm>
            <a:off x="923927" y="4397378"/>
            <a:ext cx="5162550" cy="4164013"/>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324093-10D3-426A-B7CC-485137FE3439}" type="slidenum">
              <a:rPr lang="en-US"/>
              <a:pPr/>
              <a:t>24</a:t>
            </a:fld>
            <a:endParaRPr lang="en-US"/>
          </a:p>
        </p:txBody>
      </p:sp>
      <p:sp>
        <p:nvSpPr>
          <p:cNvPr id="786434" name="Rectangle 2"/>
          <p:cNvSpPr>
            <a:spLocks noGrp="1" noRot="1" noChangeAspect="1" noChangeArrowheads="1" noTextEdit="1"/>
          </p:cNvSpPr>
          <p:nvPr>
            <p:ph type="sldImg"/>
          </p:nvPr>
        </p:nvSpPr>
        <p:spPr>
          <a:xfrm>
            <a:off x="1181100" y="696913"/>
            <a:ext cx="4649788" cy="3487737"/>
          </a:xfrm>
          <a:ln/>
        </p:spPr>
      </p:sp>
      <p:sp>
        <p:nvSpPr>
          <p:cNvPr id="786435" name="Rectangle 3"/>
          <p:cNvSpPr>
            <a:spLocks noGrp="1" noChangeArrowheads="1"/>
          </p:cNvSpPr>
          <p:nvPr>
            <p:ph type="body" idx="1"/>
          </p:nvPr>
        </p:nvSpPr>
        <p:spPr>
          <a:xfrm>
            <a:off x="701676" y="4414838"/>
            <a:ext cx="5607050" cy="4184650"/>
          </a:xfrm>
        </p:spPr>
        <p:txBody>
          <a:bodyPr/>
          <a:lstStyle/>
          <a:p>
            <a:pPr>
              <a:lnSpc>
                <a:spcPct val="90000"/>
              </a:lnSpc>
              <a:spcBef>
                <a:spcPct val="0"/>
              </a:spcBef>
            </a:pPr>
            <a:r>
              <a:rPr lang="en-US" sz="800" dirty="0"/>
              <a:t>A planet's climate is decided by its mass, its distance from the sun and the composition of its atmosphere. Mars is too small to keep a thick atmosphere. Its atmosphere consists mainly of carbon dioxide, but the atmosphere is very thin. The atmosphere of the Earth is a hundred times thicker. Most of Mars' carbon dioxide is frozen in the ground. Mars' average surface temperature is about -50°C. Venus has almost the same mass as Earth but a thicker atmosphere, composed of 96% carbon dioxide. The surface temperature on Venus is +460°C. Earth's atmosphere is 78% nitrogen, 21% oxygen, and 1% other gases. Carbon dioxide accounts for just 0.03 - 0.04%. Water </a:t>
            </a:r>
            <a:r>
              <a:rPr lang="en-US" sz="800" dirty="0" err="1"/>
              <a:t>vapour</a:t>
            </a:r>
            <a:r>
              <a:rPr lang="en-US" sz="800" dirty="0"/>
              <a:t>, varying in amount from 0 to 2%, carbon dioxide and some other minor gases present in the atmosphere absorb some of the thermal radiation leaving the surface and emit radiation from much higher and colder levels out to space. These </a:t>
            </a:r>
            <a:r>
              <a:rPr lang="en-US" sz="800" dirty="0" err="1"/>
              <a:t>radiatively</a:t>
            </a:r>
            <a:r>
              <a:rPr lang="en-US" sz="800" dirty="0"/>
              <a:t> active gases are known as greenhouse gases because they act as a partial blanket for the thermal radiation from the surface and enable it to be substantially warmer than it would otherwise be, analogous to the effect of a greenhouse. This blanketing is known as the natural </a:t>
            </a:r>
            <a:r>
              <a:rPr lang="en-US" sz="800" dirty="0" err="1"/>
              <a:t>greenhous</a:t>
            </a:r>
            <a:r>
              <a:rPr lang="en-US" sz="800" dirty="0"/>
              <a:t> effect. Without the greenhouse gases, Earth's average temperature would be roughly -20°C. The climates on Mars and Venus are very different, but very stable and highly predictable. The Earth's climate is unstable and rather unpredictable as compared with that of the other two planets. </a:t>
            </a:r>
          </a:p>
          <a:p>
            <a:pPr>
              <a:lnSpc>
                <a:spcPct val="90000"/>
              </a:lnSpc>
              <a:spcBef>
                <a:spcPct val="0"/>
              </a:spcBef>
            </a:pPr>
            <a:endParaRPr lang="en-US" sz="800" dirty="0"/>
          </a:p>
          <a:p>
            <a:pPr>
              <a:lnSpc>
                <a:spcPct val="90000"/>
              </a:lnSpc>
              <a:spcBef>
                <a:spcPct val="0"/>
              </a:spcBef>
            </a:pPr>
            <a:endParaRPr lang="en-US" sz="800" dirty="0"/>
          </a:p>
          <a:p>
            <a:pPr>
              <a:lnSpc>
                <a:spcPct val="90000"/>
              </a:lnSpc>
              <a:spcBef>
                <a:spcPct val="0"/>
              </a:spcBef>
            </a:pPr>
            <a:r>
              <a:rPr lang="en-US" sz="800" dirty="0"/>
              <a:t>Planets and atmospheres. (2000). In </a:t>
            </a:r>
            <a:r>
              <a:rPr lang="en-US" sz="800" i="1" dirty="0"/>
              <a:t>UNEP/GRID-</a:t>
            </a:r>
            <a:r>
              <a:rPr lang="en-US" sz="800" i="1" dirty="0" err="1"/>
              <a:t>Arendal</a:t>
            </a:r>
            <a:r>
              <a:rPr lang="en-US" sz="800" i="1" dirty="0"/>
              <a:t> Maps and Graphics Library</a:t>
            </a:r>
            <a:r>
              <a:rPr lang="en-US" sz="800" dirty="0"/>
              <a:t>. Retrieved from </a:t>
            </a:r>
            <a:r>
              <a:rPr lang="en-US" sz="800" dirty="0">
                <a:hlinkClick r:id="rId3"/>
              </a:rPr>
              <a:t>http://maps.grida.no/go/graphic/planets_and_atmospheres</a:t>
            </a:r>
            <a:r>
              <a:rPr lang="en-US" sz="800" dirty="0"/>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84747-8541-447D-98DD-3BA65C3B6C3C}" type="slidenum">
              <a:rPr lang="en-US"/>
              <a:pPr/>
              <a:t>4</a:t>
            </a:fld>
            <a:endParaRPr lang="en-US"/>
          </a:p>
        </p:txBody>
      </p:sp>
      <p:sp>
        <p:nvSpPr>
          <p:cNvPr id="458754" name="Rectangle 2"/>
          <p:cNvSpPr>
            <a:spLocks noGrp="1" noRot="1" noChangeAspect="1" noChangeArrowheads="1" noTextEdit="1"/>
          </p:cNvSpPr>
          <p:nvPr>
            <p:ph type="sldImg"/>
          </p:nvPr>
        </p:nvSpPr>
        <p:spPr>
          <a:xfrm>
            <a:off x="1190625" y="692150"/>
            <a:ext cx="4629150" cy="3473450"/>
          </a:xfrm>
          <a:ln/>
        </p:spPr>
      </p:sp>
      <p:sp>
        <p:nvSpPr>
          <p:cNvPr id="458755" name="Rectangle 3"/>
          <p:cNvSpPr>
            <a:spLocks noGrp="1" noChangeArrowheads="1"/>
          </p:cNvSpPr>
          <p:nvPr>
            <p:ph type="body" idx="1"/>
          </p:nvPr>
        </p:nvSpPr>
        <p:spPr>
          <a:xfrm>
            <a:off x="923927" y="4397378"/>
            <a:ext cx="5162550" cy="4164013"/>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3472AE63-00ED-4B09-B859-9E1DDBDA2A00}" type="slidenum">
              <a:rPr lang="en-US" smtClean="0"/>
              <a:pPr>
                <a:defRPr/>
              </a:pPr>
              <a:t>27</a:t>
            </a:fld>
            <a:endParaRPr lang="en-US" smtClean="0"/>
          </a:p>
        </p:txBody>
      </p:sp>
      <p:sp>
        <p:nvSpPr>
          <p:cNvPr id="41987" name="Rectangle 2"/>
          <p:cNvSpPr>
            <a:spLocks noGrp="1" noRot="1" noChangeAspect="1" noChangeArrowheads="1" noTextEdit="1"/>
          </p:cNvSpPr>
          <p:nvPr>
            <p:ph type="sldImg"/>
          </p:nvPr>
        </p:nvSpPr>
        <p:spPr bwMode="auto">
          <a:xfrm>
            <a:off x="1181100" y="695325"/>
            <a:ext cx="4649788" cy="3489325"/>
          </a:xfrm>
          <a:noFill/>
          <a:ln>
            <a:solidFill>
              <a:srgbClr val="000000"/>
            </a:solidFill>
            <a:miter lim="800000"/>
            <a:headEnd/>
            <a:tailEnd/>
          </a:ln>
        </p:spPr>
      </p:sp>
      <p:sp>
        <p:nvSpPr>
          <p:cNvPr id="41988" name="Rectangle 3"/>
          <p:cNvSpPr>
            <a:spLocks noGrp="1" noChangeArrowheads="1"/>
          </p:cNvSpPr>
          <p:nvPr>
            <p:ph type="body" idx="1"/>
          </p:nvPr>
        </p:nvSpPr>
        <p:spPr bwMode="auto">
          <a:xfrm>
            <a:off x="701677" y="4414913"/>
            <a:ext cx="5607050" cy="4184818"/>
          </a:xfrm>
          <a:noFill/>
        </p:spPr>
        <p:txBody>
          <a:bodyPr wrap="square" numCol="1" anchor="t" anchorCtr="0" compatLnSpc="1">
            <a:prstTxWarp prst="textNoShape">
              <a:avLst/>
            </a:prstTxWarp>
          </a:bodyPr>
          <a:lstStyle/>
          <a:p>
            <a:r>
              <a:rPr lang="en-US" sz="900" b="1" dirty="0" smtClean="0">
                <a:latin typeface="Times New Roman" pitchFamily="18" charset="0"/>
              </a:rPr>
              <a:t>THE FLOW OF ENERGY THROUGH THE CLIMATE SYSTEM</a:t>
            </a:r>
            <a:endParaRPr lang="en-US" sz="900" dirty="0" smtClean="0">
              <a:latin typeface="Times New Roman" pitchFamily="18" charset="0"/>
            </a:endParaRPr>
          </a:p>
          <a:p>
            <a:r>
              <a:rPr lang="en-US" sz="900" dirty="0" smtClean="0">
                <a:latin typeface="Times New Roman" pitchFamily="18" charset="0"/>
              </a:rPr>
              <a:t>A suite of papers has provided updated estimates of trends, variability, mean and annual cycle of energy flowing through the climate system, and energy storage, release, and transport in the atmosphere, ocean, and land surface. The estimates are obtained from recent observations using the latest datasets ([1]-[5]). The results indicate that the global energy budget can now be estimated reasonably well, with the largest continuing sources of uncertainty being the ocean heat budget south of about 35</a:t>
            </a:r>
            <a:r>
              <a:rPr lang="en-US" sz="900" dirty="0" smtClean="0">
                <a:latin typeface="Times New Roman" pitchFamily="18" charset="0"/>
                <a:sym typeface="Symbol" pitchFamily="18" charset="2"/>
              </a:rPr>
              <a:t></a:t>
            </a:r>
            <a:r>
              <a:rPr lang="en-US" sz="900" dirty="0" smtClean="0">
                <a:latin typeface="Times New Roman" pitchFamily="18" charset="0"/>
              </a:rPr>
              <a:t>S. The current imbalance in radiation at the top-of-atmosphere owing to human-induced increases in greenhouse gases means that the atmosphere, land and ocean are warming up, and ice is melting, leading to a rise in sea level. A holistic integrated approach that brings all information to bear provides constraints on what is happening and where the main weaknesses are in the current observing system. These analyses also provide insights into both top-of-atmosphere and surface balances and model problems. For instance, the results indicate that climate models typically have too much downward </a:t>
            </a:r>
            <a:r>
              <a:rPr lang="en-US" sz="900" dirty="0" err="1" smtClean="0">
                <a:latin typeface="Times New Roman" pitchFamily="18" charset="0"/>
              </a:rPr>
              <a:t>longwave</a:t>
            </a:r>
            <a:r>
              <a:rPr lang="en-US" sz="900" dirty="0" smtClean="0">
                <a:latin typeface="Times New Roman" pitchFamily="18" charset="0"/>
              </a:rPr>
              <a:t> radiation, which is compensated by too much evaporation and precipitation. </a:t>
            </a:r>
          </a:p>
          <a:p>
            <a:r>
              <a:rPr lang="en-US" sz="900" dirty="0" smtClean="0">
                <a:latin typeface="Times New Roman" pitchFamily="18" charset="0"/>
              </a:rPr>
              <a:t>Figure: From </a:t>
            </a:r>
            <a:r>
              <a:rPr lang="en-US" sz="900" dirty="0" err="1" smtClean="0">
                <a:latin typeface="Times New Roman" pitchFamily="18" charset="0"/>
              </a:rPr>
              <a:t>Trenberth</a:t>
            </a:r>
            <a:r>
              <a:rPr lang="en-US" sz="900" dirty="0" smtClean="0">
                <a:latin typeface="Times New Roman" pitchFamily="18" charset="0"/>
              </a:rPr>
              <a:t> et al (2008) shows the estimated global mean energy flows for the 2000 to 2004 time frame. </a:t>
            </a:r>
          </a:p>
          <a:p>
            <a:r>
              <a:rPr lang="en-US" sz="900" dirty="0" err="1" smtClean="0">
                <a:latin typeface="Times New Roman" pitchFamily="18" charset="0"/>
              </a:rPr>
              <a:t>Fasullo</a:t>
            </a:r>
            <a:r>
              <a:rPr lang="en-US" sz="900" dirty="0" smtClean="0">
                <a:latin typeface="Times New Roman" pitchFamily="18" charset="0"/>
              </a:rPr>
              <a:t>, J. T., and K. E. </a:t>
            </a:r>
            <a:r>
              <a:rPr lang="en-US" sz="900" dirty="0" err="1" smtClean="0">
                <a:latin typeface="Times New Roman" pitchFamily="18" charset="0"/>
              </a:rPr>
              <a:t>Trenberth</a:t>
            </a:r>
            <a:r>
              <a:rPr lang="en-US" sz="900" dirty="0" smtClean="0">
                <a:latin typeface="Times New Roman" pitchFamily="18" charset="0"/>
              </a:rPr>
              <a:t>, 2008: The annual cycle of the energy budget. Part I: Global mean and land-ocean exchanges. </a:t>
            </a:r>
            <a:r>
              <a:rPr lang="en-US" sz="900" i="1" dirty="0" smtClean="0">
                <a:latin typeface="Times New Roman" pitchFamily="18" charset="0"/>
              </a:rPr>
              <a:t>J. Climate</a:t>
            </a:r>
            <a:r>
              <a:rPr lang="en-US" sz="900" dirty="0" smtClean="0">
                <a:latin typeface="Times New Roman" pitchFamily="18" charset="0"/>
              </a:rPr>
              <a:t>, </a:t>
            </a:r>
            <a:r>
              <a:rPr lang="en-US" sz="900" b="1" dirty="0" smtClean="0">
                <a:latin typeface="Times New Roman" pitchFamily="18" charset="0"/>
              </a:rPr>
              <a:t>21</a:t>
            </a:r>
            <a:r>
              <a:rPr lang="en-US" sz="900" dirty="0" smtClean="0">
                <a:latin typeface="Times New Roman" pitchFamily="18" charset="0"/>
              </a:rPr>
              <a:t>, 2297-2312. </a:t>
            </a:r>
          </a:p>
          <a:p>
            <a:r>
              <a:rPr lang="en-US" sz="900" dirty="0" err="1" smtClean="0">
                <a:latin typeface="Times New Roman" pitchFamily="18" charset="0"/>
              </a:rPr>
              <a:t>Fasullo</a:t>
            </a:r>
            <a:r>
              <a:rPr lang="en-US" sz="900" dirty="0" smtClean="0">
                <a:latin typeface="Times New Roman" pitchFamily="18" charset="0"/>
              </a:rPr>
              <a:t>, J. T., and K. E. </a:t>
            </a:r>
            <a:r>
              <a:rPr lang="en-US" sz="900" dirty="0" err="1" smtClean="0">
                <a:latin typeface="Times New Roman" pitchFamily="18" charset="0"/>
              </a:rPr>
              <a:t>Trenberth</a:t>
            </a:r>
            <a:r>
              <a:rPr lang="en-US" sz="900" dirty="0" smtClean="0">
                <a:latin typeface="Times New Roman" pitchFamily="18" charset="0"/>
              </a:rPr>
              <a:t>, 2008: The annual cycle of the energy budget. Part II: </a:t>
            </a:r>
            <a:r>
              <a:rPr lang="en-US" sz="900" dirty="0" err="1" smtClean="0">
                <a:latin typeface="Times New Roman" pitchFamily="18" charset="0"/>
              </a:rPr>
              <a:t>Meridional</a:t>
            </a:r>
            <a:r>
              <a:rPr lang="en-US" sz="900" dirty="0" smtClean="0">
                <a:latin typeface="Times New Roman" pitchFamily="18" charset="0"/>
              </a:rPr>
              <a:t> structures and </a:t>
            </a:r>
            <a:r>
              <a:rPr lang="en-US" sz="900" dirty="0" err="1" smtClean="0">
                <a:latin typeface="Times New Roman" pitchFamily="18" charset="0"/>
              </a:rPr>
              <a:t>poleward</a:t>
            </a:r>
            <a:r>
              <a:rPr lang="en-US" sz="900" dirty="0" smtClean="0">
                <a:latin typeface="Times New Roman" pitchFamily="18" charset="0"/>
              </a:rPr>
              <a:t> transports. </a:t>
            </a:r>
            <a:r>
              <a:rPr lang="en-US" sz="900" i="1" dirty="0" smtClean="0">
                <a:latin typeface="Times New Roman" pitchFamily="18" charset="0"/>
              </a:rPr>
              <a:t>J. Climate</a:t>
            </a:r>
            <a:r>
              <a:rPr lang="en-US" sz="900" dirty="0" smtClean="0">
                <a:latin typeface="Times New Roman" pitchFamily="18" charset="0"/>
              </a:rPr>
              <a:t>, </a:t>
            </a:r>
            <a:r>
              <a:rPr lang="en-US" sz="900" b="1" dirty="0" smtClean="0">
                <a:latin typeface="Times New Roman" pitchFamily="18" charset="0"/>
              </a:rPr>
              <a:t>21</a:t>
            </a:r>
            <a:r>
              <a:rPr lang="en-US" sz="900" dirty="0" smtClean="0">
                <a:latin typeface="Times New Roman" pitchFamily="18" charset="0"/>
              </a:rPr>
              <a:t>, 2313-2325. </a:t>
            </a:r>
          </a:p>
          <a:p>
            <a:r>
              <a:rPr lang="en-US" sz="900" dirty="0" err="1" smtClean="0">
                <a:latin typeface="Times New Roman" pitchFamily="18" charset="0"/>
              </a:rPr>
              <a:t>Trenberth</a:t>
            </a:r>
            <a:r>
              <a:rPr lang="en-US" sz="900" dirty="0" smtClean="0">
                <a:latin typeface="Times New Roman" pitchFamily="18" charset="0"/>
              </a:rPr>
              <a:t>, K. E., and L. Smith, 2008: The three dimensional structure of the atmospheric energy budget: methodology and evaluation. </a:t>
            </a:r>
            <a:r>
              <a:rPr lang="en-US" sz="900" i="1" dirty="0" smtClean="0">
                <a:latin typeface="Times New Roman" pitchFamily="18" charset="0"/>
              </a:rPr>
              <a:t>Climate Dynamics</a:t>
            </a:r>
            <a:r>
              <a:rPr lang="en-US" sz="900" dirty="0" smtClean="0">
                <a:latin typeface="Times New Roman" pitchFamily="18" charset="0"/>
              </a:rPr>
              <a:t>, in press. doi:10.1007/s00382-008-0389-3.  </a:t>
            </a:r>
          </a:p>
          <a:p>
            <a:r>
              <a:rPr lang="en-US" sz="900" dirty="0" err="1" smtClean="0">
                <a:latin typeface="Times New Roman" pitchFamily="18" charset="0"/>
              </a:rPr>
              <a:t>Trenberth</a:t>
            </a:r>
            <a:r>
              <a:rPr lang="en-US" sz="900" dirty="0" smtClean="0">
                <a:latin typeface="Times New Roman" pitchFamily="18" charset="0"/>
              </a:rPr>
              <a:t>, K. E., and L. Smith, 2008: Atmospheric energy budgets in the Japanese Reanalysis: Evaluation and variability. </a:t>
            </a:r>
            <a:r>
              <a:rPr lang="en-US" sz="900" i="1" dirty="0" smtClean="0">
                <a:latin typeface="Times New Roman" pitchFamily="18" charset="0"/>
              </a:rPr>
              <a:t>J. Meteor. Soc. Japan</a:t>
            </a:r>
            <a:r>
              <a:rPr lang="en-US" sz="900" dirty="0" smtClean="0">
                <a:latin typeface="Times New Roman" pitchFamily="18" charset="0"/>
              </a:rPr>
              <a:t>, in press. </a:t>
            </a:r>
          </a:p>
          <a:p>
            <a:r>
              <a:rPr lang="en-US" sz="900" dirty="0" err="1" smtClean="0">
                <a:latin typeface="Times New Roman" pitchFamily="18" charset="0"/>
              </a:rPr>
              <a:t>Trenberth</a:t>
            </a:r>
            <a:r>
              <a:rPr lang="en-US" sz="900" dirty="0" smtClean="0">
                <a:latin typeface="Times New Roman" pitchFamily="18" charset="0"/>
              </a:rPr>
              <a:t>, K. E., J. T. </a:t>
            </a:r>
            <a:r>
              <a:rPr lang="en-US" sz="900" dirty="0" err="1" smtClean="0">
                <a:latin typeface="Times New Roman" pitchFamily="18" charset="0"/>
              </a:rPr>
              <a:t>Fasullo</a:t>
            </a:r>
            <a:r>
              <a:rPr lang="en-US" sz="900" dirty="0" smtClean="0">
                <a:latin typeface="Times New Roman" pitchFamily="18" charset="0"/>
              </a:rPr>
              <a:t>, and J. </a:t>
            </a:r>
            <a:r>
              <a:rPr lang="en-US" sz="900" dirty="0" err="1" smtClean="0">
                <a:latin typeface="Times New Roman" pitchFamily="18" charset="0"/>
              </a:rPr>
              <a:t>Kiehl</a:t>
            </a:r>
            <a:r>
              <a:rPr lang="en-US" sz="900" dirty="0" smtClean="0">
                <a:latin typeface="Times New Roman" pitchFamily="18" charset="0"/>
              </a:rPr>
              <a:t>, 2008: Earth's global energy budget. </a:t>
            </a:r>
            <a:r>
              <a:rPr lang="en-US" sz="900" i="1" dirty="0" smtClean="0">
                <a:latin typeface="Times New Roman" pitchFamily="18" charset="0"/>
              </a:rPr>
              <a:t>Bull. Amer. Meteor. Soc.</a:t>
            </a:r>
            <a:r>
              <a:rPr lang="en-US" sz="900" dirty="0" smtClean="0">
                <a:latin typeface="Times New Roman" pitchFamily="18" charset="0"/>
              </a:rPr>
              <a:t>, in press. </a:t>
            </a:r>
          </a:p>
          <a:p>
            <a:endParaRPr lang="en-US" sz="900" dirty="0" smtClean="0">
              <a:latin typeface="Times New Roman" pitchFamily="18" charset="0"/>
            </a:endParaRPr>
          </a:p>
          <a:p>
            <a:r>
              <a:rPr lang="en-US" sz="900" dirty="0" smtClean="0">
                <a:latin typeface="Times New Roman" pitchFamily="18" charset="0"/>
              </a:rPr>
              <a:t>Several recent presentations by </a:t>
            </a:r>
            <a:r>
              <a:rPr lang="en-US" sz="900" dirty="0" err="1" smtClean="0">
                <a:latin typeface="Times New Roman" pitchFamily="18" charset="0"/>
              </a:rPr>
              <a:t>Trenberth</a:t>
            </a:r>
            <a:r>
              <a:rPr lang="en-US" sz="900" dirty="0" smtClean="0">
                <a:latin typeface="Times New Roman" pitchFamily="18" charset="0"/>
              </a:rPr>
              <a:t> may be found at </a:t>
            </a:r>
            <a:r>
              <a:rPr lang="en-US" sz="900" dirty="0" smtClean="0">
                <a:latin typeface="Times New Roman" pitchFamily="18" charset="0"/>
                <a:hlinkClick r:id="rId3" tooltip="http://www.cgd.ucar.edu/cas/Trenberth/trenberth_presentations.html"/>
              </a:rPr>
              <a:t>http://www.cgd.ucar.edu/cas/Trenberth/trenberth_presentations.html</a:t>
            </a:r>
            <a:r>
              <a:rPr lang="en-US" sz="900" dirty="0" smtClean="0">
                <a:latin typeface="Times New Roman" pitchFamily="18" charset="0"/>
              </a:rP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28</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7"/>
            <a:ext cx="5162550" cy="4164013"/>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CC2867-B9F7-4585-A2C4-3CE8F25EB89C}" type="slidenum">
              <a:rPr lang="en-US"/>
              <a:pPr/>
              <a:t>34</a:t>
            </a:fld>
            <a:endParaRPr lang="en-US"/>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35</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7"/>
            <a:ext cx="5162550" cy="4164013"/>
          </a:xfrm>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5E40E2-3022-4AC5-9B8A-B6260DB1B884}" type="slidenum">
              <a:rPr lang="en-US"/>
              <a:pPr/>
              <a:t>36</a:t>
            </a:fld>
            <a:endParaRPr lang="en-US"/>
          </a:p>
        </p:txBody>
      </p:sp>
      <p:sp>
        <p:nvSpPr>
          <p:cNvPr id="957442" name="Rectangle 2"/>
          <p:cNvSpPr>
            <a:spLocks noGrp="1" noRot="1" noChangeAspect="1" noChangeArrowheads="1" noTextEdit="1"/>
          </p:cNvSpPr>
          <p:nvPr>
            <p:ph type="sldImg"/>
          </p:nvPr>
        </p:nvSpPr>
        <p:spPr>
          <a:xfrm>
            <a:off x="1181100" y="696913"/>
            <a:ext cx="4649788" cy="3487737"/>
          </a:xfrm>
          <a:ln/>
        </p:spPr>
      </p:sp>
      <p:sp>
        <p:nvSpPr>
          <p:cNvPr id="957443" name="Rectangle 3"/>
          <p:cNvSpPr>
            <a:spLocks noGrp="1" noChangeArrowheads="1"/>
          </p:cNvSpPr>
          <p:nvPr>
            <p:ph type="body" idx="1"/>
          </p:nvPr>
        </p:nvSpPr>
        <p:spPr>
          <a:xfrm>
            <a:off x="701675" y="4414838"/>
            <a:ext cx="5607050" cy="4184650"/>
          </a:xfrm>
        </p:spPr>
        <p:txBody>
          <a:bodyPr/>
          <a:lstStyle/>
          <a:p>
            <a:endParaRPr lang="en-US" sz="1000" dirty="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488836-EDA7-4DC2-82FC-F838D6C808A8}" type="slidenum">
              <a:rPr lang="en-US"/>
              <a:pPr/>
              <a:t>37</a:t>
            </a:fld>
            <a:endParaRPr lang="en-US"/>
          </a:p>
        </p:txBody>
      </p:sp>
      <p:sp>
        <p:nvSpPr>
          <p:cNvPr id="726018" name="Rectangle 2"/>
          <p:cNvSpPr>
            <a:spLocks noGrp="1" noRot="1" noChangeAspect="1" noChangeArrowheads="1" noTextEdit="1"/>
          </p:cNvSpPr>
          <p:nvPr>
            <p:ph type="sldImg"/>
          </p:nvPr>
        </p:nvSpPr>
        <p:spPr>
          <a:xfrm>
            <a:off x="1190625" y="692150"/>
            <a:ext cx="4629150" cy="3473450"/>
          </a:xfrm>
          <a:ln/>
        </p:spPr>
      </p:sp>
      <p:sp>
        <p:nvSpPr>
          <p:cNvPr id="726019" name="Rectangle 3"/>
          <p:cNvSpPr>
            <a:spLocks noGrp="1" noChangeArrowheads="1"/>
          </p:cNvSpPr>
          <p:nvPr>
            <p:ph type="body" idx="1"/>
          </p:nvPr>
        </p:nvSpPr>
        <p:spPr>
          <a:xfrm>
            <a:off x="923927" y="4397378"/>
            <a:ext cx="5162550" cy="4164013"/>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“Zero Carbon Energy”</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38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827B10-A314-4C80-8D67-5DBF13DFB961}" type="slidenum">
              <a:rPr lang="en-US"/>
              <a:pPr/>
              <a:t>39</a:t>
            </a:fld>
            <a:endParaRPr lang="en-US"/>
          </a:p>
        </p:txBody>
      </p:sp>
      <p:sp>
        <p:nvSpPr>
          <p:cNvPr id="920578" name="Rectangle 2"/>
          <p:cNvSpPr>
            <a:spLocks noGrp="1" noRot="1" noChangeAspect="1" noChangeArrowheads="1" noTextEdit="1"/>
          </p:cNvSpPr>
          <p:nvPr>
            <p:ph type="sldImg"/>
          </p:nvPr>
        </p:nvSpPr>
        <p:spPr>
          <a:xfrm>
            <a:off x="1190625" y="693738"/>
            <a:ext cx="4629150" cy="3471862"/>
          </a:xfrm>
          <a:ln/>
        </p:spPr>
      </p:sp>
      <p:sp>
        <p:nvSpPr>
          <p:cNvPr id="920579" name="Rectangle 3"/>
          <p:cNvSpPr>
            <a:spLocks noGrp="1" noChangeArrowheads="1"/>
          </p:cNvSpPr>
          <p:nvPr>
            <p:ph type="body" idx="1"/>
          </p:nvPr>
        </p:nvSpPr>
        <p:spPr>
          <a:xfrm>
            <a:off x="923926" y="4397378"/>
            <a:ext cx="5162550" cy="4164013"/>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40</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41</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5</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42</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65D4F8-E607-4E8E-908B-556A7758DC15}" type="slidenum">
              <a:rPr lang="en-US"/>
              <a:pPr/>
              <a:t>43</a:t>
            </a:fld>
            <a:endParaRPr lang="en-US"/>
          </a:p>
        </p:txBody>
      </p:sp>
      <p:sp>
        <p:nvSpPr>
          <p:cNvPr id="939010" name="Rectangle 2"/>
          <p:cNvSpPr>
            <a:spLocks noGrp="1" noRot="1" noChangeAspect="1" noChangeArrowheads="1" noTextEdit="1"/>
          </p:cNvSpPr>
          <p:nvPr>
            <p:ph type="sldImg"/>
          </p:nvPr>
        </p:nvSpPr>
        <p:spPr>
          <a:xfrm>
            <a:off x="1190625" y="692150"/>
            <a:ext cx="4629150" cy="3473450"/>
          </a:xfrm>
          <a:ln/>
        </p:spPr>
      </p:sp>
      <p:sp>
        <p:nvSpPr>
          <p:cNvPr id="939011" name="Rectangle 3"/>
          <p:cNvSpPr>
            <a:spLocks noGrp="1" noChangeArrowheads="1"/>
          </p:cNvSpPr>
          <p:nvPr>
            <p:ph type="body" idx="1"/>
          </p:nvPr>
        </p:nvSpPr>
        <p:spPr>
          <a:xfrm>
            <a:off x="923927" y="4397378"/>
            <a:ext cx="5162550" cy="4164013"/>
          </a:xfrm>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46B234-EA3A-4875-8352-DE27E769FCB8}" type="slidenum">
              <a:rPr lang="en-US"/>
              <a:pPr/>
              <a:t>45</a:t>
            </a:fld>
            <a:endParaRPr lang="en-US"/>
          </a:p>
        </p:txBody>
      </p:sp>
      <p:sp>
        <p:nvSpPr>
          <p:cNvPr id="445442" name="Rectangle 2"/>
          <p:cNvSpPr>
            <a:spLocks noGrp="1" noRot="1" noChangeAspect="1" noChangeArrowheads="1" noTextEdit="1"/>
          </p:cNvSpPr>
          <p:nvPr>
            <p:ph type="sldImg"/>
          </p:nvPr>
        </p:nvSpPr>
        <p:spPr>
          <a:xfrm>
            <a:off x="1182688" y="695325"/>
            <a:ext cx="4648200" cy="3486150"/>
          </a:xfrm>
          <a:ln/>
        </p:spPr>
      </p:sp>
      <p:sp>
        <p:nvSpPr>
          <p:cNvPr id="445443" name="Rectangle 3"/>
          <p:cNvSpPr>
            <a:spLocks noGrp="1" noChangeArrowheads="1"/>
          </p:cNvSpPr>
          <p:nvPr>
            <p:ph type="body" idx="1"/>
          </p:nvPr>
        </p:nvSpPr>
        <p:spPr>
          <a:xfrm>
            <a:off x="300042" y="4416427"/>
            <a:ext cx="6410325" cy="3317260"/>
          </a:xfrm>
          <a:noFill/>
        </p:spPr>
        <p:txBody>
          <a:bodyPr>
            <a:spAutoFit/>
          </a:bodyPr>
          <a:lstStyle/>
          <a:p>
            <a:pPr>
              <a:lnSpc>
                <a:spcPct val="95000"/>
              </a:lnSpc>
              <a:spcBef>
                <a:spcPct val="0"/>
              </a:spcBef>
              <a:spcAft>
                <a:spcPct val="50000"/>
              </a:spcAft>
            </a:pPr>
            <a:r>
              <a:rPr lang="en-US" sz="1000" dirty="0">
                <a:latin typeface="Times New Roman" pitchFamily="18" charset="0"/>
              </a:rPr>
              <a:t>Since the start of the 20th century, it has been clear that the microscopic world in which atoms interact through the movement of electrons is not subject to the same classical laws of physics that govern the macroscopic world we encounter in our daily lives. The activities of electrons, atoms, and their molecular assemblies follow the counter-intuitive and often paradoxical rules of quantum mechanics, where, for example, a beam of light can function either as particles traveling in a straight line (photons) or as a wave propagating through empty space. During the twentieth century, scientists developed increasingly sophisticated technologies and instrumentation for the study of quantum effects. Our understanding of these phenomena has reached the point where we are ready to move beyond simple observation and take the steps that will enable us to direct and control matter and energy at the quantum level. </a:t>
            </a:r>
          </a:p>
          <a:p>
            <a:pPr>
              <a:lnSpc>
                <a:spcPct val="95000"/>
              </a:lnSpc>
              <a:spcBef>
                <a:spcPct val="0"/>
              </a:spcBef>
              <a:spcAft>
                <a:spcPct val="50000"/>
              </a:spcAft>
            </a:pPr>
            <a:r>
              <a:rPr lang="en-US" sz="1000" dirty="0">
                <a:latin typeface="Times New Roman" pitchFamily="18" charset="0"/>
              </a:rPr>
              <a:t>During the twentieth century, chemical synthesis and materials preparation began to be based more on control than on serendipity, resulting in advances ranging from new polymers to nanostructures. Now, scientists are positioned to begin directing and controlling the outcomes on a molecule-by-molecule and atom-by-atom basis, or even at the level of electrons. Long the staple of science- fiction novels and films, the ability to direct and control matter at the quantum, atomic, and molecular levels creates enormous opportunities across a wide spectrum of critical technologies.</a:t>
            </a:r>
          </a:p>
          <a:p>
            <a:pPr>
              <a:lnSpc>
                <a:spcPct val="95000"/>
              </a:lnSpc>
              <a:spcBef>
                <a:spcPct val="0"/>
              </a:spcBef>
              <a:spcAft>
                <a:spcPct val="50000"/>
              </a:spcAft>
            </a:pPr>
            <a:r>
              <a:rPr lang="en-US" sz="1000" dirty="0">
                <a:latin typeface="Times New Roman" pitchFamily="18" charset="0"/>
              </a:rPr>
              <a:t>One of the most spectacular technological advances in the 20th century took place in the field of information, as computers and microchips became ubiquitous in our society. Vacuum tubes were replaced with transistors and, in accordance with Moore’s Law (named for Intel co-founder Gordon Moore), the number of transistors on a microchip has doubled approximately every two years for the past two decades. However, if the time comes when integrated circuits can be fabricated at the molecular or </a:t>
            </a:r>
            <a:r>
              <a:rPr lang="en-US" sz="1000" dirty="0" err="1">
                <a:latin typeface="Times New Roman" pitchFamily="18" charset="0"/>
              </a:rPr>
              <a:t>nanoscale</a:t>
            </a:r>
            <a:r>
              <a:rPr lang="en-US" sz="1000" dirty="0">
                <a:latin typeface="Times New Roman" pitchFamily="18" charset="0"/>
              </a:rPr>
              <a:t> level, the limits of Moore’s Law will be far surpassed. A supercomputer based on </a:t>
            </a:r>
            <a:r>
              <a:rPr lang="en-US" sz="1000" dirty="0" err="1">
                <a:latin typeface="Times New Roman" pitchFamily="18" charset="0"/>
              </a:rPr>
              <a:t>nanochips</a:t>
            </a:r>
            <a:r>
              <a:rPr lang="en-US" sz="1000" dirty="0">
                <a:latin typeface="Times New Roman" pitchFamily="18" charset="0"/>
              </a:rPr>
              <a:t> would comfortably fit in the palm of your hand and use less electricity than a cottage. All the information stored in the Library of Congress could be contained in a memory the size of a sugar cube. Ultimately, if computations can be carried out at the atomic or sub-</a:t>
            </a:r>
            <a:r>
              <a:rPr lang="en-US" sz="1000" dirty="0" err="1">
                <a:latin typeface="Times New Roman" pitchFamily="18" charset="0"/>
              </a:rPr>
              <a:t>nanoscale</a:t>
            </a:r>
            <a:r>
              <a:rPr lang="en-US" sz="1000" dirty="0">
                <a:latin typeface="Times New Roman" pitchFamily="18" charset="0"/>
              </a:rPr>
              <a:t> levels, today’s most powerful </a:t>
            </a:r>
            <a:r>
              <a:rPr lang="en-US" sz="1000" dirty="0" err="1">
                <a:latin typeface="Times New Roman" pitchFamily="18" charset="0"/>
              </a:rPr>
              <a:t>microtechnology</a:t>
            </a:r>
            <a:r>
              <a:rPr lang="en-US" sz="1000" dirty="0">
                <a:latin typeface="Times New Roman" pitchFamily="18" charset="0"/>
              </a:rPr>
              <a:t> will seem antiquated.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46</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378711-3D76-419F-87A7-8794FEE44EFE}" type="slidenum">
              <a:rPr lang="en-US"/>
              <a:pPr/>
              <a:t>47</a:t>
            </a:fld>
            <a:endParaRPr lang="en-US"/>
          </a:p>
        </p:txBody>
      </p:sp>
      <p:sp>
        <p:nvSpPr>
          <p:cNvPr id="125954" name="Rectangle 2"/>
          <p:cNvSpPr>
            <a:spLocks noGrp="1" noRot="1" noChangeAspect="1" noChangeArrowheads="1" noTextEdit="1"/>
          </p:cNvSpPr>
          <p:nvPr>
            <p:ph type="sldImg"/>
          </p:nvPr>
        </p:nvSpPr>
        <p:spPr>
          <a:xfrm>
            <a:off x="1181100" y="693738"/>
            <a:ext cx="4649788" cy="3487737"/>
          </a:xfrm>
          <a:ln/>
        </p:spPr>
      </p:sp>
      <p:sp>
        <p:nvSpPr>
          <p:cNvPr id="125955" name="Rectangle 3"/>
          <p:cNvSpPr>
            <a:spLocks noGrp="1" noChangeArrowheads="1"/>
          </p:cNvSpPr>
          <p:nvPr>
            <p:ph type="body" idx="1"/>
          </p:nvPr>
        </p:nvSpPr>
        <p:spPr>
          <a:xfrm>
            <a:off x="701359" y="4420569"/>
            <a:ext cx="5607684" cy="4180196"/>
          </a:xfrm>
        </p:spPr>
        <p:txBody>
          <a:bodyPr/>
          <a:lstStyle/>
          <a:p>
            <a:pPr eaLnBrk="0" hangingPunct="0">
              <a:spcBef>
                <a:spcPct val="0"/>
              </a:spcBef>
            </a:pPr>
            <a:r>
              <a:rPr lang="en-US" b="1">
                <a:solidFill>
                  <a:srgbClr val="000000"/>
                </a:solidFill>
              </a:rPr>
              <a:t>Each workshop had three common goals:  (1) to summarize, prior to the workshop, the current state of technology and the associated R&amp;D challenges in a Technology Perspectives Factual Document, which was used as a resource document for the basic research community at the workshop and well into the future; (2) to define a set of proposed research directions that address the technology R&amp;D challenges, the so-called technology show stoppers; and (3) to define a set of grand challenges that, if solved, might result in transformational changes in energy technologies.  The DOE technology offices participated in the plenary sessions of these workshops to provide perspectives of their programs along with their current targets, goals, and milestones; and often assisted in preparing the technology perspective factual documents prior to the workshops.</a:t>
            </a:r>
            <a:r>
              <a:rPr lang="en-US" b="1"/>
              <a:t> </a:t>
            </a:r>
          </a:p>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“Zero Carbon Energy”</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48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“Zero Carbon Energy”</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49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51</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7FC41E-AD36-49FA-99BE-36347AD4E59F}" type="slidenum">
              <a:rPr lang="en-US"/>
              <a:pPr/>
              <a:t>6</a:t>
            </a:fld>
            <a:endParaRPr lang="en-US"/>
          </a:p>
        </p:txBody>
      </p:sp>
      <p:sp>
        <p:nvSpPr>
          <p:cNvPr id="466946" name="Rectangle 2"/>
          <p:cNvSpPr>
            <a:spLocks noGrp="1" noRot="1" noChangeAspect="1" noChangeArrowheads="1" noTextEdit="1"/>
          </p:cNvSpPr>
          <p:nvPr>
            <p:ph type="sldImg"/>
          </p:nvPr>
        </p:nvSpPr>
        <p:spPr>
          <a:xfrm>
            <a:off x="1190625" y="692150"/>
            <a:ext cx="4629150" cy="3473450"/>
          </a:xfrm>
          <a:ln/>
        </p:spPr>
      </p:sp>
      <p:sp>
        <p:nvSpPr>
          <p:cNvPr id="466947" name="Rectangle 3"/>
          <p:cNvSpPr>
            <a:spLocks noGrp="1" noChangeArrowheads="1"/>
          </p:cNvSpPr>
          <p:nvPr>
            <p:ph type="body" idx="1"/>
          </p:nvPr>
        </p:nvSpPr>
        <p:spPr>
          <a:xfrm>
            <a:off x="923927" y="4397378"/>
            <a:ext cx="5162550" cy="4164013"/>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Delete yellow things</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9F252E-C15D-4949-BF82-693A2B39E284}" type="slidenum">
              <a:rPr lang="en-US"/>
              <a:pPr/>
              <a:t>10</a:t>
            </a:fld>
            <a:endParaRPr lang="en-US"/>
          </a:p>
        </p:txBody>
      </p:sp>
      <p:sp>
        <p:nvSpPr>
          <p:cNvPr id="462850" name="Rectangle 2"/>
          <p:cNvSpPr>
            <a:spLocks noGrp="1" noRot="1" noChangeAspect="1" noChangeArrowheads="1" noTextEdit="1"/>
          </p:cNvSpPr>
          <p:nvPr>
            <p:ph type="sldImg"/>
          </p:nvPr>
        </p:nvSpPr>
        <p:spPr>
          <a:xfrm>
            <a:off x="1190625" y="692150"/>
            <a:ext cx="4629150" cy="3473450"/>
          </a:xfrm>
          <a:ln/>
        </p:spPr>
      </p:sp>
      <p:sp>
        <p:nvSpPr>
          <p:cNvPr id="462851" name="Rectangle 3"/>
          <p:cNvSpPr>
            <a:spLocks noGrp="1" noChangeArrowheads="1"/>
          </p:cNvSpPr>
          <p:nvPr>
            <p:ph type="body" idx="1"/>
          </p:nvPr>
        </p:nvSpPr>
        <p:spPr>
          <a:xfrm>
            <a:off x="923927" y="4397378"/>
            <a:ext cx="5162550" cy="4164013"/>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11</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7"/>
            <a:ext cx="5162550" cy="4164013"/>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12</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7"/>
            <a:ext cx="5162550" cy="4164013"/>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5E39A1-7EFD-46AF-A71F-BDA04FC1AE14}" type="slidenum">
              <a:rPr lang="en-US"/>
              <a:pPr/>
              <a:t>13</a:t>
            </a:fld>
            <a:endParaRPr lang="en-US"/>
          </a:p>
        </p:txBody>
      </p:sp>
      <p:sp>
        <p:nvSpPr>
          <p:cNvPr id="491522" name="Rectangle 2"/>
          <p:cNvSpPr>
            <a:spLocks noGrp="1" noRot="1" noChangeAspect="1" noChangeArrowheads="1" noTextEdit="1"/>
          </p:cNvSpPr>
          <p:nvPr>
            <p:ph type="sldImg"/>
          </p:nvPr>
        </p:nvSpPr>
        <p:spPr>
          <a:xfrm>
            <a:off x="1190625" y="693738"/>
            <a:ext cx="4629150" cy="3471862"/>
          </a:xfrm>
          <a:ln/>
        </p:spPr>
      </p:sp>
      <p:sp>
        <p:nvSpPr>
          <p:cNvPr id="491523" name="Rectangle 3"/>
          <p:cNvSpPr>
            <a:spLocks noGrp="1" noChangeArrowheads="1"/>
          </p:cNvSpPr>
          <p:nvPr>
            <p:ph type="body" idx="1"/>
          </p:nvPr>
        </p:nvSpPr>
        <p:spPr>
          <a:xfrm>
            <a:off x="923926" y="4397377"/>
            <a:ext cx="5162550" cy="4164013"/>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2011</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21"/>
          <p:cNvSpPr>
            <a:spLocks noChangeArrowheads="1"/>
          </p:cNvSpPr>
          <p:nvPr userDrawn="1"/>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58" tIns="41029" rIns="82058" bIns="41029" anchor="ctr"/>
          <a:lstStyle/>
          <a:p>
            <a:pPr defTabSz="914608"/>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2010</a:t>
            </a:r>
            <a:endParaRPr lang="en-US" dirty="0"/>
          </a:p>
        </p:txBody>
      </p:sp>
      <p:sp>
        <p:nvSpPr>
          <p:cNvPr id="10"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3" name="Footer Placeholder 10"/>
          <p:cNvSpPr>
            <a:spLocks noGrp="1"/>
          </p:cNvSpPr>
          <p:nvPr>
            <p:ph type="ftr" sz="quarter" idx="10"/>
          </p:nvPr>
        </p:nvSpPr>
        <p:spPr>
          <a:xfrm>
            <a:off x="3200400" y="6356350"/>
            <a:ext cx="5257800" cy="365125"/>
          </a:xfrm>
        </p:spPr>
        <p:txBody>
          <a:bodyPr/>
          <a:lstStyle>
            <a:lvl1pPr algn="r">
              <a:defRPr b="0">
                <a:solidFill>
                  <a:srgbClr val="146737"/>
                </a:solidFill>
              </a:defRPr>
            </a:lvl1pPr>
          </a:lstStyle>
          <a:p>
            <a:pPr>
              <a:defRPr/>
            </a:pPr>
            <a:endParaRPr lang="en-US"/>
          </a:p>
        </p:txBody>
      </p:sp>
      <p:sp>
        <p:nvSpPr>
          <p:cNvPr id="4" name="Slide Number Placeholder 11"/>
          <p:cNvSpPr>
            <a:spLocks noGrp="1"/>
          </p:cNvSpPr>
          <p:nvPr>
            <p:ph type="sldNum" sz="quarter" idx="11"/>
          </p:nvPr>
        </p:nvSpPr>
        <p:spPr>
          <a:xfrm>
            <a:off x="8382000" y="6351588"/>
            <a:ext cx="457200" cy="365125"/>
          </a:xfrm>
        </p:spPr>
        <p:txBody>
          <a:bodyPr/>
          <a:lstStyle>
            <a:lvl1pPr algn="ctr">
              <a:defRPr/>
            </a:lvl1pPr>
          </a:lstStyle>
          <a:p>
            <a:pPr>
              <a:defRPr/>
            </a:pPr>
            <a:fld id="{F858AB0E-593E-4C89-BB25-1A2937568F10}"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87088"/>
            <a:ext cx="9144000" cy="5987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Insert Title</a:t>
            </a:r>
          </a:p>
        </p:txBody>
      </p:sp>
      <p:sp>
        <p:nvSpPr>
          <p:cNvPr id="7"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100">
                <a:solidFill>
                  <a:srgbClr val="106636"/>
                </a:solidFill>
                <a:latin typeface="Arial" pitchFamily="34" charset="0"/>
                <a:cs typeface="Arial" pitchFamily="34" charset="0"/>
              </a:defRPr>
            </a:lvl1pPr>
          </a:lstStyle>
          <a:p>
            <a:pPr>
              <a:defRPr/>
            </a:pPr>
            <a:r>
              <a:rPr lang="en-US" smtClean="0"/>
              <a:t>Energy Facts 2010</a:t>
            </a:r>
            <a:endParaRPr lang="en-US" dirty="0"/>
          </a:p>
        </p:txBody>
      </p:sp>
      <p:sp>
        <p:nvSpPr>
          <p:cNvPr id="8"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100">
                <a:solidFill>
                  <a:srgbClr val="106636"/>
                </a:solidFill>
                <a:latin typeface="Arial" pitchFamily="34" charset="0"/>
                <a:cs typeface="Arial" pitchFamily="34" charset="0"/>
              </a:defRPr>
            </a:lvl1pPr>
          </a:lstStyle>
          <a:p>
            <a:pPr>
              <a:defRPr/>
            </a:pPr>
            <a:fld id="{6EEA275D-5A49-48A8-817D-44C3EA0A3A2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9" r:id="rId2"/>
    <p:sldLayoutId id="2147483800" r:id="rId3"/>
    <p:sldLayoutId id="2147483801" r:id="rId4"/>
    <p:sldLayoutId id="2147483802" r:id="rId5"/>
    <p:sldLayoutId id="2147483803" r:id="rId6"/>
  </p:sldLayoutIdLst>
  <p:hf hdr="0" dt="0"/>
  <p:txStyles>
    <p:titleStyle>
      <a:lvl1pPr algn="ctr" rtl="0" eaLnBrk="0" fontAlgn="base" hangingPunct="0">
        <a:spcBef>
          <a:spcPct val="0"/>
        </a:spcBef>
        <a:spcAft>
          <a:spcPct val="0"/>
        </a:spcAft>
        <a:defRPr sz="2400" kern="1200" baseline="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science.doe.gov/SC-2/Deputy_Director-speeches-presentations.ht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8.png"/><Relationship Id="rId4" Type="http://schemas.openxmlformats.org/officeDocument/2006/relationships/image" Target="../media/image43.jpe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hyperlink" Target="http://visibleearth.nasa.gov/view_rec.php?id=1438l"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en.wikipedia.org/wiki/File:Icecore_4x.jpg" TargetMode="External"/><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82.wmf"/><Relationship Id="rId5" Type="http://schemas.openxmlformats.org/officeDocument/2006/relationships/image" Target="../media/image81.wmf"/><Relationship Id="rId4" Type="http://schemas.openxmlformats.org/officeDocument/2006/relationships/image" Target="../media/image80.wmf"/></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9.wmf"/></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jpe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pn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s>
</file>

<file path=ppt/slides/_rels/slide4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84.png"/><Relationship Id="rId7"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jpeg"/><Relationship Id="rId4" Type="http://schemas.openxmlformats.org/officeDocument/2006/relationships/image" Target="../media/image106.png"/><Relationship Id="rId9"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4294967295"/>
          </p:nvPr>
        </p:nvSpPr>
        <p:spPr>
          <a:xfrm>
            <a:off x="1373188" y="4365233"/>
            <a:ext cx="6400800" cy="978729"/>
          </a:xfrm>
          <a:prstGeom prst="rect">
            <a:avLst/>
          </a:prstGeom>
        </p:spPr>
        <p:txBody>
          <a:bodyPr rtlCol="0">
            <a:spAutoFit/>
          </a:bodyPr>
          <a:lstStyle/>
          <a:p>
            <a:pPr algn="ctr">
              <a:lnSpc>
                <a:spcPct val="90000"/>
              </a:lnSpc>
              <a:spcBef>
                <a:spcPts val="0"/>
              </a:spcBef>
              <a:buNone/>
            </a:pPr>
            <a:r>
              <a:rPr lang="en-US" sz="1600" b="0" dirty="0" smtClean="0">
                <a:solidFill>
                  <a:schemeClr val="tx1"/>
                </a:solidFill>
              </a:rPr>
              <a:t>Electronic Materials and Applications Conference</a:t>
            </a:r>
          </a:p>
          <a:p>
            <a:pPr algn="ctr">
              <a:lnSpc>
                <a:spcPct val="90000"/>
              </a:lnSpc>
              <a:spcBef>
                <a:spcPts val="0"/>
              </a:spcBef>
              <a:buNone/>
            </a:pPr>
            <a:r>
              <a:rPr lang="en-US" sz="1600" b="0" dirty="0" smtClean="0">
                <a:solidFill>
                  <a:schemeClr val="tx1"/>
                </a:solidFill>
              </a:rPr>
              <a:t>American Ceramic Society </a:t>
            </a:r>
            <a:br>
              <a:rPr lang="en-US" sz="1600" b="0" dirty="0" smtClean="0">
                <a:solidFill>
                  <a:schemeClr val="tx1"/>
                </a:solidFill>
              </a:rPr>
            </a:br>
            <a:r>
              <a:rPr lang="en-US" sz="1600" b="0" dirty="0" smtClean="0">
                <a:solidFill>
                  <a:schemeClr val="tx1"/>
                </a:solidFill>
              </a:rPr>
              <a:t>Orlando, Florida</a:t>
            </a:r>
          </a:p>
          <a:p>
            <a:pPr algn="ctr">
              <a:lnSpc>
                <a:spcPct val="90000"/>
              </a:lnSpc>
              <a:spcBef>
                <a:spcPts val="0"/>
              </a:spcBef>
              <a:buNone/>
            </a:pPr>
            <a:r>
              <a:rPr lang="en-US" sz="1600" b="0" dirty="0" smtClean="0">
                <a:solidFill>
                  <a:schemeClr val="tx1"/>
                </a:solidFill>
              </a:rPr>
              <a:t>January 19 - 21, 2011</a:t>
            </a:r>
          </a:p>
        </p:txBody>
      </p:sp>
      <p:sp useBgFill="1">
        <p:nvSpPr>
          <p:cNvPr id="3075" name="Title 3"/>
          <p:cNvSpPr>
            <a:spLocks noGrp="1"/>
          </p:cNvSpPr>
          <p:nvPr>
            <p:ph type="title" idx="4294967295"/>
          </p:nvPr>
        </p:nvSpPr>
        <p:spPr>
          <a:xfrm>
            <a:off x="84138" y="2350219"/>
            <a:ext cx="8978900" cy="1200329"/>
          </a:xfr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lnSpc>
                <a:spcPct val="90000"/>
              </a:lnSpc>
              <a:defRPr/>
            </a:pPr>
            <a:r>
              <a:rPr lang="en-US" sz="4000" b="1" spc="50" dirty="0" smtClean="0">
                <a:ln w="11430"/>
                <a:solidFill>
                  <a:srgbClr val="FF0000"/>
                </a:solidFill>
                <a:effectLst>
                  <a:outerShdw blurRad="76200" dist="50800" dir="5400000" algn="tl" rotWithShape="0">
                    <a:srgbClr val="000000">
                      <a:alpha val="65000"/>
                    </a:srgbClr>
                  </a:outerShdw>
                </a:effectLst>
              </a:rPr>
              <a:t>Facing Our Energy Challenges in </a:t>
            </a:r>
            <a:br>
              <a:rPr lang="en-US" sz="4000" b="1" spc="50" dirty="0" smtClean="0">
                <a:ln w="11430"/>
                <a:solidFill>
                  <a:srgbClr val="FF0000"/>
                </a:solidFill>
                <a:effectLst>
                  <a:outerShdw blurRad="76200" dist="50800" dir="5400000" algn="tl" rotWithShape="0">
                    <a:srgbClr val="000000">
                      <a:alpha val="65000"/>
                    </a:srgbClr>
                  </a:outerShdw>
                </a:effectLst>
              </a:rPr>
            </a:br>
            <a:r>
              <a:rPr lang="en-US" sz="4000" b="1" spc="50" dirty="0" smtClean="0">
                <a:ln w="11430"/>
                <a:solidFill>
                  <a:srgbClr val="FF0000"/>
                </a:solidFill>
                <a:effectLst>
                  <a:outerShdw blurRad="76200" dist="50800" dir="5400000" algn="tl" rotWithShape="0">
                    <a:srgbClr val="000000">
                      <a:alpha val="65000"/>
                    </a:srgbClr>
                  </a:outerShdw>
                </a:effectLst>
              </a:rPr>
              <a:t>a New Era of Science</a:t>
            </a:r>
            <a:endParaRPr lang="en-US" sz="4000" b="1" i="1" spc="50" dirty="0" smtClean="0">
              <a:ln w="11430"/>
              <a:solidFill>
                <a:srgbClr val="FF0000"/>
              </a:solidFill>
              <a:effectLst>
                <a:outerShdw blurRad="76200" dist="50800" dir="5400000" algn="tl" rotWithShape="0">
                  <a:srgbClr val="000000">
                    <a:alpha val="65000"/>
                  </a:srgbClr>
                </a:outerShdw>
              </a:effectLst>
            </a:endParaRPr>
          </a:p>
        </p:txBody>
      </p:sp>
      <p:sp>
        <p:nvSpPr>
          <p:cNvPr id="8196" name="Rectangle 4"/>
          <p:cNvSpPr>
            <a:spLocks noChangeArrowheads="1"/>
          </p:cNvSpPr>
          <p:nvPr/>
        </p:nvSpPr>
        <p:spPr bwMode="auto">
          <a:xfrm>
            <a:off x="675861" y="5969168"/>
            <a:ext cx="7792278" cy="1131079"/>
          </a:xfrm>
          <a:prstGeom prst="rect">
            <a:avLst/>
          </a:prstGeom>
          <a:noFill/>
          <a:ln w="9525">
            <a:noFill/>
            <a:miter lim="800000"/>
            <a:headEnd/>
            <a:tailEnd/>
          </a:ln>
        </p:spPr>
        <p:txBody>
          <a:bodyPr wrap="square">
            <a:spAutoFit/>
          </a:bodyPr>
          <a:lstStyle/>
          <a:p>
            <a:pPr algn="ctr">
              <a:lnSpc>
                <a:spcPct val="90000"/>
              </a:lnSpc>
              <a:spcBef>
                <a:spcPts val="0"/>
              </a:spcBef>
            </a:pPr>
            <a:r>
              <a:rPr lang="en-US" sz="1600" dirty="0">
                <a:latin typeface="Arial" pitchFamily="34" charset="0"/>
                <a:cs typeface="Arial" pitchFamily="34" charset="0"/>
              </a:rPr>
              <a:t>Dr. Patricia M. Dehmer</a:t>
            </a:r>
            <a:br>
              <a:rPr lang="en-US" sz="1600" dirty="0">
                <a:latin typeface="Arial" pitchFamily="34" charset="0"/>
                <a:cs typeface="Arial" pitchFamily="34" charset="0"/>
              </a:rPr>
            </a:br>
            <a:r>
              <a:rPr lang="en-US" sz="1600" dirty="0">
                <a:latin typeface="Arial" pitchFamily="34" charset="0"/>
                <a:cs typeface="Arial" pitchFamily="34" charset="0"/>
              </a:rPr>
              <a:t>Deputy Director for Science Programs</a:t>
            </a:r>
          </a:p>
          <a:p>
            <a:pPr algn="ctr">
              <a:lnSpc>
                <a:spcPct val="90000"/>
              </a:lnSpc>
              <a:spcBef>
                <a:spcPts val="0"/>
              </a:spcBef>
            </a:pPr>
            <a:r>
              <a:rPr lang="en-US" sz="1600" dirty="0">
                <a:latin typeface="Arial" pitchFamily="34" charset="0"/>
                <a:cs typeface="Arial" pitchFamily="34" charset="0"/>
              </a:rPr>
              <a:t>Office of Science, U.S. Department of </a:t>
            </a:r>
            <a:r>
              <a:rPr lang="en-US" sz="1600" dirty="0" smtClean="0">
                <a:latin typeface="Arial" pitchFamily="34" charset="0"/>
                <a:cs typeface="Arial" pitchFamily="34" charset="0"/>
              </a:rPr>
              <a:t>Energy</a:t>
            </a:r>
          </a:p>
          <a:p>
            <a:pPr algn="ctr">
              <a:lnSpc>
                <a:spcPct val="90000"/>
              </a:lnSpc>
              <a:spcBef>
                <a:spcPts val="0"/>
              </a:spcBef>
            </a:pPr>
            <a:r>
              <a:rPr lang="en-US" sz="1100" dirty="0" smtClean="0">
                <a:latin typeface="Arial" pitchFamily="34" charset="0"/>
                <a:cs typeface="Arial" pitchFamily="34" charset="0"/>
                <a:hlinkClick r:id="rId2"/>
              </a:rPr>
              <a:t>http://www.science.doe.gov/SC-2/Deputy_Director-speeches-presentations.htm</a:t>
            </a:r>
            <a:endParaRPr lang="en-US" sz="1100" dirty="0" smtClean="0">
              <a:latin typeface="Arial" pitchFamily="34" charset="0"/>
              <a:cs typeface="Arial" pitchFamily="34" charset="0"/>
            </a:endParaRPr>
          </a:p>
          <a:p>
            <a:pPr algn="ctr">
              <a:lnSpc>
                <a:spcPct val="90000"/>
              </a:lnSpc>
              <a:spcBef>
                <a:spcPts val="0"/>
              </a:spcBef>
            </a:pPr>
            <a:endParaRPr lang="en-US" sz="16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7" name="Text Box 3"/>
          <p:cNvSpPr txBox="1">
            <a:spLocks noChangeArrowheads="1"/>
          </p:cNvSpPr>
          <p:nvPr/>
        </p:nvSpPr>
        <p:spPr bwMode="auto">
          <a:xfrm>
            <a:off x="246785" y="2271993"/>
            <a:ext cx="8643215"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Energy needs in the 21st century</a:t>
            </a:r>
          </a:p>
        </p:txBody>
      </p:sp>
      <p:sp>
        <p:nvSpPr>
          <p:cNvPr id="23" name="Slide Number Placeholder 22"/>
          <p:cNvSpPr>
            <a:spLocks noGrp="1"/>
          </p:cNvSpPr>
          <p:nvPr>
            <p:ph type="sldNum" sz="quarter" idx="11"/>
          </p:nvPr>
        </p:nvSpPr>
        <p:spPr/>
        <p:txBody>
          <a:bodyPr/>
          <a:lstStyle/>
          <a:p>
            <a:pPr>
              <a:defRPr/>
            </a:pPr>
            <a:fld id="{6EEA275D-5A49-48A8-817D-44C3EA0A3A2F}" type="slidenum">
              <a:rPr lang="en-US" smtClean="0"/>
              <a:pPr>
                <a:defRPr/>
              </a:pPr>
              <a:t>10</a:t>
            </a:fld>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srcRect t="11489"/>
          <a:stretch>
            <a:fillRect/>
          </a:stretch>
        </p:blipFill>
        <p:spPr bwMode="auto">
          <a:xfrm>
            <a:off x="528509" y="2272145"/>
            <a:ext cx="4334436" cy="3225714"/>
          </a:xfrm>
          <a:prstGeom prst="rect">
            <a:avLst/>
          </a:prstGeom>
          <a:noFill/>
          <a:ln w="9525">
            <a:noFill/>
            <a:miter lim="800000"/>
            <a:headEnd/>
            <a:tailEnd/>
          </a:ln>
          <a:effectLst/>
        </p:spPr>
      </p:pic>
      <p:sp>
        <p:nvSpPr>
          <p:cNvPr id="3" name="Text Box 3"/>
          <p:cNvSpPr txBox="1">
            <a:spLocks noChangeArrowheads="1"/>
          </p:cNvSpPr>
          <p:nvPr/>
        </p:nvSpPr>
        <p:spPr bwMode="auto">
          <a:xfrm>
            <a:off x="443753" y="1399055"/>
            <a:ext cx="4128247" cy="359858"/>
          </a:xfrm>
          <a:prstGeom prst="rect">
            <a:avLst/>
          </a:prstGeom>
          <a:noFill/>
          <a:ln w="9525">
            <a:noFill/>
            <a:miter lim="800000"/>
            <a:headEnd/>
            <a:tailEnd/>
          </a:ln>
          <a:effectLst/>
        </p:spPr>
        <p:txBody>
          <a:bodyPr wrap="square" lIns="82058" tIns="41029" rIns="82058" bIns="41029">
            <a:spAutoFit/>
          </a:bodyPr>
          <a:lstStyle/>
          <a:p>
            <a:pPr defTabSz="914608"/>
            <a:r>
              <a:rPr lang="en-US" b="1" dirty="0">
                <a:solidFill>
                  <a:srgbClr val="333399"/>
                </a:solidFill>
              </a:rPr>
              <a:t>World </a:t>
            </a:r>
            <a:r>
              <a:rPr lang="en-US" b="1" dirty="0" smtClean="0">
                <a:solidFill>
                  <a:srgbClr val="333399"/>
                </a:solidFill>
              </a:rPr>
              <a:t>energy consumption </a:t>
            </a:r>
            <a:r>
              <a:rPr lang="en-US" b="1" dirty="0">
                <a:solidFill>
                  <a:srgbClr val="333399"/>
                </a:solidFill>
              </a:rPr>
              <a:t>(Quads)</a:t>
            </a:r>
          </a:p>
        </p:txBody>
      </p:sp>
      <p:sp>
        <p:nvSpPr>
          <p:cNvPr id="4" name="Text Box 5"/>
          <p:cNvSpPr txBox="1">
            <a:spLocks noChangeArrowheads="1"/>
          </p:cNvSpPr>
          <p:nvPr/>
        </p:nvSpPr>
        <p:spPr bwMode="auto">
          <a:xfrm>
            <a:off x="5856433" y="978328"/>
            <a:ext cx="2964295" cy="775421"/>
          </a:xfrm>
          <a:prstGeom prst="rect">
            <a:avLst/>
          </a:prstGeom>
          <a:solidFill>
            <a:srgbClr val="CCECFF"/>
          </a:solidFill>
          <a:ln w="19050" algn="ctr">
            <a:solidFill>
              <a:schemeClr val="tx1"/>
            </a:solidFill>
            <a:miter lim="800000"/>
            <a:headEnd/>
            <a:tailEnd/>
          </a:ln>
          <a:effectLst/>
        </p:spPr>
        <p:txBody>
          <a:bodyPr lIns="82058" tIns="41029" rIns="82058" bIns="41029">
            <a:spAutoFit/>
          </a:bodyPr>
          <a:lstStyle/>
          <a:p>
            <a:pPr defTabSz="914608">
              <a:lnSpc>
                <a:spcPct val="110000"/>
              </a:lnSpc>
            </a:pPr>
            <a:r>
              <a:rPr lang="en-US" altLang="zh-CN" sz="1400" dirty="0">
                <a:latin typeface="Arial" pitchFamily="34" charset="0"/>
                <a:ea typeface="SimSun" pitchFamily="2" charset="-122"/>
                <a:cs typeface="Arial" pitchFamily="34" charset="0"/>
              </a:rPr>
              <a:t>Projections to </a:t>
            </a:r>
            <a:r>
              <a:rPr lang="en-US" altLang="zh-CN" sz="1400" dirty="0" smtClean="0">
                <a:latin typeface="Arial" pitchFamily="34" charset="0"/>
                <a:ea typeface="SimSun" pitchFamily="2" charset="-122"/>
                <a:cs typeface="Arial" pitchFamily="34" charset="0"/>
              </a:rPr>
              <a:t>2035 are </a:t>
            </a:r>
            <a:r>
              <a:rPr lang="en-US" altLang="zh-CN" sz="1400" dirty="0">
                <a:latin typeface="Arial" pitchFamily="34" charset="0"/>
                <a:ea typeface="SimSun" pitchFamily="2" charset="-122"/>
                <a:cs typeface="Arial" pitchFamily="34" charset="0"/>
              </a:rPr>
              <a:t>from the Energy Information Administration, International Energy Outlook, </a:t>
            </a:r>
            <a:r>
              <a:rPr lang="en-US" altLang="zh-CN" sz="1400" dirty="0" smtClean="0">
                <a:latin typeface="Arial" pitchFamily="34" charset="0"/>
                <a:ea typeface="SimSun" pitchFamily="2" charset="-122"/>
                <a:cs typeface="Arial" pitchFamily="34" charset="0"/>
              </a:rPr>
              <a:t>2010.</a:t>
            </a:r>
            <a:endParaRPr lang="en-US" altLang="zh-CN" sz="1400" dirty="0">
              <a:latin typeface="Arial" pitchFamily="34" charset="0"/>
              <a:ea typeface="SimSun" pitchFamily="2" charset="-122"/>
              <a:cs typeface="Arial" pitchFamily="34" charset="0"/>
            </a:endParaRPr>
          </a:p>
        </p:txBody>
      </p:sp>
      <p:grpSp>
        <p:nvGrpSpPr>
          <p:cNvPr id="6" name="Group 8"/>
          <p:cNvGrpSpPr>
            <a:grpSpLocks/>
          </p:cNvGrpSpPr>
          <p:nvPr/>
        </p:nvGrpSpPr>
        <p:grpSpPr bwMode="auto">
          <a:xfrm>
            <a:off x="4590762" y="809625"/>
            <a:ext cx="4229966" cy="4417925"/>
            <a:chOff x="3181" y="680"/>
            <a:chExt cx="2931" cy="3154"/>
          </a:xfrm>
        </p:grpSpPr>
        <p:sp>
          <p:nvSpPr>
            <p:cNvPr id="8" name="Line 9"/>
            <p:cNvSpPr>
              <a:spLocks noChangeShapeType="1"/>
            </p:cNvSpPr>
            <p:nvPr/>
          </p:nvSpPr>
          <p:spPr bwMode="auto">
            <a:xfrm>
              <a:off x="3421" y="3536"/>
              <a:ext cx="0" cy="39"/>
            </a:xfrm>
            <a:prstGeom prst="line">
              <a:avLst/>
            </a:prstGeom>
            <a:noFill/>
            <a:ln w="12700">
              <a:solidFill>
                <a:schemeClr val="tx1"/>
              </a:solidFill>
              <a:round/>
              <a:headEnd/>
              <a:tailEnd/>
            </a:ln>
            <a:effectLst/>
          </p:spPr>
          <p:txBody>
            <a:bodyPr/>
            <a:lstStyle/>
            <a:p>
              <a:pPr>
                <a:lnSpc>
                  <a:spcPct val="110000"/>
                </a:lnSpc>
              </a:pPr>
              <a:endParaRPr lang="en-US" sz="1400">
                <a:latin typeface="Arial" pitchFamily="34" charset="0"/>
                <a:cs typeface="Arial" pitchFamily="34" charset="0"/>
              </a:endParaRPr>
            </a:p>
          </p:txBody>
        </p:sp>
        <p:sp>
          <p:nvSpPr>
            <p:cNvPr id="9" name="Line 10"/>
            <p:cNvSpPr>
              <a:spLocks noChangeShapeType="1"/>
            </p:cNvSpPr>
            <p:nvPr/>
          </p:nvSpPr>
          <p:spPr bwMode="auto">
            <a:xfrm>
              <a:off x="3625" y="3536"/>
              <a:ext cx="0" cy="39"/>
            </a:xfrm>
            <a:prstGeom prst="line">
              <a:avLst/>
            </a:prstGeom>
            <a:noFill/>
            <a:ln w="12700">
              <a:solidFill>
                <a:schemeClr val="tx1"/>
              </a:solidFill>
              <a:round/>
              <a:headEnd/>
              <a:tailEnd/>
            </a:ln>
            <a:effectLst/>
          </p:spPr>
          <p:txBody>
            <a:bodyPr/>
            <a:lstStyle/>
            <a:p>
              <a:pPr>
                <a:lnSpc>
                  <a:spcPct val="110000"/>
                </a:lnSpc>
              </a:pPr>
              <a:endParaRPr lang="en-US" sz="1400">
                <a:latin typeface="Arial" pitchFamily="34" charset="0"/>
                <a:cs typeface="Arial" pitchFamily="34" charset="0"/>
              </a:endParaRPr>
            </a:p>
          </p:txBody>
        </p:sp>
        <p:grpSp>
          <p:nvGrpSpPr>
            <p:cNvPr id="10" name="Group 11"/>
            <p:cNvGrpSpPr>
              <a:grpSpLocks/>
            </p:cNvGrpSpPr>
            <p:nvPr/>
          </p:nvGrpSpPr>
          <p:grpSpPr bwMode="auto">
            <a:xfrm>
              <a:off x="3181" y="680"/>
              <a:ext cx="2931" cy="3154"/>
              <a:chOff x="3181" y="680"/>
              <a:chExt cx="2931" cy="3154"/>
            </a:xfrm>
          </p:grpSpPr>
          <p:grpSp>
            <p:nvGrpSpPr>
              <p:cNvPr id="11" name="Group 12"/>
              <p:cNvGrpSpPr>
                <a:grpSpLocks/>
              </p:cNvGrpSpPr>
              <p:nvPr/>
            </p:nvGrpSpPr>
            <p:grpSpPr bwMode="auto">
              <a:xfrm>
                <a:off x="3181" y="680"/>
                <a:ext cx="670" cy="3154"/>
                <a:chOff x="3181" y="764"/>
                <a:chExt cx="670" cy="3154"/>
              </a:xfrm>
            </p:grpSpPr>
            <p:sp>
              <p:nvSpPr>
                <p:cNvPr id="13" name="Rectangle 13"/>
                <p:cNvSpPr>
                  <a:spLocks noChangeArrowheads="1"/>
                </p:cNvSpPr>
                <p:nvPr/>
              </p:nvSpPr>
              <p:spPr bwMode="auto">
                <a:xfrm>
                  <a:off x="3344" y="1903"/>
                  <a:ext cx="155" cy="1716"/>
                </a:xfrm>
                <a:prstGeom prst="rect">
                  <a:avLst/>
                </a:prstGeom>
                <a:solidFill>
                  <a:srgbClr val="FF4747"/>
                </a:solidFill>
                <a:ln w="9525">
                  <a:solidFill>
                    <a:schemeClr val="tx1"/>
                  </a:solidFill>
                  <a:miter lim="800000"/>
                  <a:headEnd/>
                  <a:tailEnd/>
                </a:ln>
                <a:effectLst/>
              </p:spPr>
              <p:txBody>
                <a:bodyPr wrap="none" anchor="ctr"/>
                <a:lstStyle/>
                <a:p>
                  <a:pPr defTabSz="914608">
                    <a:lnSpc>
                      <a:spcPct val="110000"/>
                    </a:lnSpc>
                  </a:pPr>
                  <a:endParaRPr lang="en-US" sz="1400" b="1" dirty="0">
                    <a:latin typeface="Arial" pitchFamily="34" charset="0"/>
                    <a:cs typeface="Arial" pitchFamily="34" charset="0"/>
                  </a:endParaRPr>
                </a:p>
              </p:txBody>
            </p:sp>
            <p:sp>
              <p:nvSpPr>
                <p:cNvPr id="14" name="Rectangle 14"/>
                <p:cNvSpPr>
                  <a:spLocks noChangeArrowheads="1"/>
                </p:cNvSpPr>
                <p:nvPr/>
              </p:nvSpPr>
              <p:spPr bwMode="auto">
                <a:xfrm>
                  <a:off x="3549" y="947"/>
                  <a:ext cx="155" cy="2672"/>
                </a:xfrm>
                <a:prstGeom prst="rect">
                  <a:avLst/>
                </a:prstGeom>
                <a:solidFill>
                  <a:srgbClr val="FF4747"/>
                </a:solidFill>
                <a:ln w="9525">
                  <a:solidFill>
                    <a:schemeClr val="tx1"/>
                  </a:solidFill>
                  <a:miter lim="800000"/>
                  <a:headEnd/>
                  <a:tailEnd/>
                </a:ln>
                <a:effectLst/>
              </p:spPr>
              <p:txBody>
                <a:bodyPr wrap="none" anchor="ctr"/>
                <a:lstStyle/>
                <a:p>
                  <a:pPr defTabSz="914608">
                    <a:lnSpc>
                      <a:spcPct val="110000"/>
                    </a:lnSpc>
                  </a:pPr>
                  <a:endParaRPr lang="en-US" sz="1400" b="1" dirty="0">
                    <a:latin typeface="Arial" pitchFamily="34" charset="0"/>
                    <a:cs typeface="Arial" pitchFamily="34" charset="0"/>
                  </a:endParaRPr>
                </a:p>
              </p:txBody>
            </p:sp>
            <p:sp>
              <p:nvSpPr>
                <p:cNvPr id="15" name="Text Box 15"/>
                <p:cNvSpPr txBox="1">
                  <a:spLocks noChangeArrowheads="1"/>
                </p:cNvSpPr>
                <p:nvPr/>
              </p:nvSpPr>
              <p:spPr bwMode="auto">
                <a:xfrm>
                  <a:off x="3255" y="1734"/>
                  <a:ext cx="335" cy="220"/>
                </a:xfrm>
                <a:prstGeom prst="rect">
                  <a:avLst/>
                </a:prstGeom>
                <a:noFill/>
                <a:ln w="9525" algn="ctr">
                  <a:noFill/>
                  <a:miter lim="800000"/>
                  <a:headEnd/>
                  <a:tailEnd/>
                </a:ln>
                <a:effectLst/>
              </p:spPr>
              <p:txBody>
                <a:bodyPr wrap="none">
                  <a:spAutoFit/>
                </a:bodyPr>
                <a:lstStyle/>
                <a:p>
                  <a:pPr defTabSz="914608">
                    <a:lnSpc>
                      <a:spcPct val="110000"/>
                    </a:lnSpc>
                  </a:pPr>
                  <a:r>
                    <a:rPr lang="en-US" sz="1400" dirty="0">
                      <a:latin typeface="Arial" pitchFamily="34" charset="0"/>
                      <a:cs typeface="Arial" pitchFamily="34" charset="0"/>
                    </a:rPr>
                    <a:t>826</a:t>
                  </a:r>
                </a:p>
              </p:txBody>
            </p:sp>
            <p:sp>
              <p:nvSpPr>
                <p:cNvPr id="16" name="Text Box 16"/>
                <p:cNvSpPr txBox="1">
                  <a:spLocks noChangeArrowheads="1"/>
                </p:cNvSpPr>
                <p:nvPr/>
              </p:nvSpPr>
              <p:spPr bwMode="auto">
                <a:xfrm>
                  <a:off x="3413" y="764"/>
                  <a:ext cx="438" cy="220"/>
                </a:xfrm>
                <a:prstGeom prst="rect">
                  <a:avLst/>
                </a:prstGeom>
                <a:noFill/>
                <a:ln w="9525" algn="ctr">
                  <a:noFill/>
                  <a:miter lim="800000"/>
                  <a:headEnd/>
                  <a:tailEnd/>
                </a:ln>
                <a:effectLst/>
              </p:spPr>
              <p:txBody>
                <a:bodyPr wrap="none">
                  <a:spAutoFit/>
                </a:bodyPr>
                <a:lstStyle/>
                <a:p>
                  <a:pPr defTabSz="914608">
                    <a:lnSpc>
                      <a:spcPct val="110000"/>
                    </a:lnSpc>
                  </a:pPr>
                  <a:r>
                    <a:rPr lang="en-US" sz="1400" dirty="0">
                      <a:latin typeface="Arial" pitchFamily="34" charset="0"/>
                      <a:cs typeface="Arial" pitchFamily="34" charset="0"/>
                    </a:rPr>
                    <a:t>1,286</a:t>
                  </a:r>
                </a:p>
              </p:txBody>
            </p:sp>
            <p:sp>
              <p:nvSpPr>
                <p:cNvPr id="17" name="Text Box 17"/>
                <p:cNvSpPr txBox="1">
                  <a:spLocks noChangeArrowheads="1"/>
                </p:cNvSpPr>
                <p:nvPr/>
              </p:nvSpPr>
              <p:spPr bwMode="auto">
                <a:xfrm rot="18997085">
                  <a:off x="3181" y="3695"/>
                  <a:ext cx="403" cy="220"/>
                </a:xfrm>
                <a:prstGeom prst="rect">
                  <a:avLst/>
                </a:prstGeom>
                <a:noFill/>
                <a:ln w="9525">
                  <a:noFill/>
                  <a:miter lim="800000"/>
                  <a:headEnd/>
                  <a:tailEnd/>
                </a:ln>
                <a:effectLst/>
              </p:spPr>
              <p:txBody>
                <a:bodyPr wrap="none">
                  <a:spAutoFit/>
                </a:bodyPr>
                <a:lstStyle/>
                <a:p>
                  <a:pPr defTabSz="914608">
                    <a:lnSpc>
                      <a:spcPct val="110000"/>
                    </a:lnSpc>
                  </a:pPr>
                  <a:r>
                    <a:rPr lang="en-US" sz="1400" dirty="0">
                      <a:latin typeface="Arial" pitchFamily="34" charset="0"/>
                      <a:cs typeface="Arial" pitchFamily="34" charset="0"/>
                    </a:rPr>
                    <a:t>2050</a:t>
                  </a:r>
                </a:p>
              </p:txBody>
            </p:sp>
            <p:sp>
              <p:nvSpPr>
                <p:cNvPr id="18" name="Text Box 18"/>
                <p:cNvSpPr txBox="1">
                  <a:spLocks noChangeArrowheads="1"/>
                </p:cNvSpPr>
                <p:nvPr/>
              </p:nvSpPr>
              <p:spPr bwMode="auto">
                <a:xfrm rot="18997085">
                  <a:off x="3397" y="3698"/>
                  <a:ext cx="403" cy="220"/>
                </a:xfrm>
                <a:prstGeom prst="rect">
                  <a:avLst/>
                </a:prstGeom>
                <a:noFill/>
                <a:ln w="9525">
                  <a:noFill/>
                  <a:miter lim="800000"/>
                  <a:headEnd/>
                  <a:tailEnd/>
                </a:ln>
                <a:effectLst/>
              </p:spPr>
              <p:txBody>
                <a:bodyPr wrap="none">
                  <a:spAutoFit/>
                </a:bodyPr>
                <a:lstStyle/>
                <a:p>
                  <a:pPr defTabSz="914608">
                    <a:lnSpc>
                      <a:spcPct val="110000"/>
                    </a:lnSpc>
                  </a:pPr>
                  <a:r>
                    <a:rPr lang="en-US" sz="1400" dirty="0">
                      <a:latin typeface="Arial" pitchFamily="34" charset="0"/>
                      <a:cs typeface="Arial" pitchFamily="34" charset="0"/>
                    </a:rPr>
                    <a:t>2100</a:t>
                  </a:r>
                </a:p>
              </p:txBody>
            </p:sp>
          </p:grpSp>
          <p:sp>
            <p:nvSpPr>
              <p:cNvPr id="12" name="Text Box 19"/>
              <p:cNvSpPr txBox="1">
                <a:spLocks noChangeArrowheads="1"/>
              </p:cNvSpPr>
              <p:nvPr/>
            </p:nvSpPr>
            <p:spPr bwMode="auto">
              <a:xfrm>
                <a:off x="4058" y="1584"/>
                <a:ext cx="2054" cy="1927"/>
              </a:xfrm>
              <a:prstGeom prst="rect">
                <a:avLst/>
              </a:prstGeom>
              <a:solidFill>
                <a:srgbClr val="CCECFF"/>
              </a:solidFill>
              <a:ln w="19050" algn="ctr">
                <a:solidFill>
                  <a:schemeClr val="tx1"/>
                </a:solidFill>
                <a:miter lim="800000"/>
                <a:headEnd/>
                <a:tailEnd/>
              </a:ln>
              <a:effectLst/>
            </p:spPr>
            <p:txBody>
              <a:bodyPr wrap="square">
                <a:spAutoFit/>
              </a:bodyPr>
              <a:lstStyle/>
              <a:p>
                <a:pPr defTabSz="914608">
                  <a:lnSpc>
                    <a:spcPct val="110000"/>
                  </a:lnSpc>
                </a:pPr>
                <a:r>
                  <a:rPr lang="en-US" altLang="zh-CN" sz="1400" dirty="0">
                    <a:latin typeface="Arial" pitchFamily="34" charset="0"/>
                    <a:ea typeface="SimSun" pitchFamily="2" charset="-122"/>
                    <a:cs typeface="Arial" pitchFamily="34" charset="0"/>
                  </a:rPr>
                  <a:t>Projections for 2050 and 2100 are based on </a:t>
                </a:r>
                <a:r>
                  <a:rPr lang="en-US" altLang="zh-CN" sz="1400" dirty="0" smtClean="0">
                    <a:latin typeface="Arial" pitchFamily="34" charset="0"/>
                    <a:ea typeface="SimSun" pitchFamily="2" charset="-122"/>
                    <a:cs typeface="Arial" pitchFamily="34" charset="0"/>
                  </a:rPr>
                  <a:t>a scenario from the  Intergovernmental </a:t>
                </a:r>
                <a:r>
                  <a:rPr lang="en-US" altLang="zh-CN" sz="1400" dirty="0">
                    <a:latin typeface="Arial" pitchFamily="34" charset="0"/>
                    <a:ea typeface="SimSun" pitchFamily="2" charset="-122"/>
                    <a:cs typeface="Arial" pitchFamily="34" charset="0"/>
                  </a:rPr>
                  <a:t>Panel on Climate Change (</a:t>
                </a:r>
                <a:r>
                  <a:rPr lang="en-US" altLang="zh-CN" sz="1400" dirty="0" smtClean="0">
                    <a:latin typeface="Arial" pitchFamily="34" charset="0"/>
                    <a:ea typeface="SimSun" pitchFamily="2" charset="-122"/>
                    <a:cs typeface="Arial" pitchFamily="34" charset="0"/>
                  </a:rPr>
                  <a:t>IPCC).  </a:t>
                </a:r>
                <a:r>
                  <a:rPr lang="en-US" altLang="zh-CN" sz="1400" dirty="0">
                    <a:latin typeface="Arial" pitchFamily="34" charset="0"/>
                    <a:ea typeface="SimSun" pitchFamily="2" charset="-122"/>
                    <a:cs typeface="Arial" pitchFamily="34" charset="0"/>
                  </a:rPr>
                  <a:t>The IPCC provides comprehensive assessments of information relevant to human-induced climate change.  The scenario chosen is based on “moderate” assumptions (Scenario B2) for population and economic </a:t>
                </a:r>
                <a:r>
                  <a:rPr lang="en-US" altLang="zh-CN" sz="1400" dirty="0" smtClean="0">
                    <a:latin typeface="Arial" pitchFamily="34" charset="0"/>
                    <a:ea typeface="SimSun" pitchFamily="2" charset="-122"/>
                    <a:cs typeface="Arial" pitchFamily="34" charset="0"/>
                  </a:rPr>
                  <a:t>growth.  </a:t>
                </a:r>
                <a:endParaRPr lang="en-US" altLang="zh-CN" sz="1400" dirty="0">
                  <a:latin typeface="Arial" pitchFamily="34" charset="0"/>
                  <a:ea typeface="SimSun" pitchFamily="2" charset="-122"/>
                  <a:cs typeface="Arial" pitchFamily="34" charset="0"/>
                </a:endParaRPr>
              </a:p>
            </p:txBody>
          </p:sp>
        </p:grpSp>
      </p:grpSp>
      <p:pic>
        <p:nvPicPr>
          <p:cNvPr id="7" name="Picture 20"/>
          <p:cNvPicPr>
            <a:picLocks noChangeAspect="1" noChangeArrowheads="1"/>
          </p:cNvPicPr>
          <p:nvPr/>
        </p:nvPicPr>
        <p:blipFill>
          <a:blip r:embed="rId4" cstate="print"/>
          <a:srcRect/>
          <a:stretch>
            <a:fillRect/>
          </a:stretch>
        </p:blipFill>
        <p:spPr bwMode="auto">
          <a:xfrm>
            <a:off x="1191614" y="5347868"/>
            <a:ext cx="1195787" cy="1510132"/>
          </a:xfrm>
          <a:prstGeom prst="rect">
            <a:avLst/>
          </a:prstGeom>
          <a:noFill/>
          <a:ln w="9525">
            <a:solidFill>
              <a:schemeClr val="tx1"/>
            </a:solidFill>
            <a:miter lim="800000"/>
            <a:headEnd/>
            <a:tailEnd/>
          </a:ln>
          <a:effectLst/>
        </p:spPr>
      </p:pic>
      <p:sp>
        <p:nvSpPr>
          <p:cNvPr id="19" name="Rectangle 22"/>
          <p:cNvSpPr>
            <a:spLocks noChangeArrowheads="1"/>
          </p:cNvSpPr>
          <p:nvPr/>
        </p:nvSpPr>
        <p:spPr bwMode="auto">
          <a:xfrm>
            <a:off x="272762" y="182376"/>
            <a:ext cx="8601364" cy="766909"/>
          </a:xfrm>
          <a:prstGeom prst="rect">
            <a:avLst/>
          </a:prstGeom>
          <a:noFill/>
          <a:ln w="9525" algn="ctr">
            <a:noFill/>
            <a:miter lim="800000"/>
            <a:headEnd/>
            <a:tailEnd/>
          </a:ln>
          <a:effectLst/>
        </p:spPr>
        <p:txBody>
          <a:bodyPr lIns="93503" tIns="46752" rIns="93503" bIns="46752">
            <a:spAutoFit/>
          </a:bodyPr>
          <a:lstStyle/>
          <a:p>
            <a:pPr algn="ctr" defTabSz="914608">
              <a:lnSpc>
                <a:spcPct val="95000"/>
              </a:lnSpc>
            </a:pPr>
            <a:r>
              <a:rPr lang="en-US" sz="2400" dirty="0">
                <a:solidFill>
                  <a:srgbClr val="106636"/>
                </a:solidFill>
                <a:ea typeface="+mj-ea"/>
                <a:cs typeface="Arial" charset="0"/>
              </a:rPr>
              <a:t>World Energy Needs will Grow in the 21st Century</a:t>
            </a:r>
            <a:r>
              <a:rPr lang="en-US" sz="2200" b="1" i="1" dirty="0">
                <a:solidFill>
                  <a:srgbClr val="FF0000"/>
                </a:solidFill>
                <a:effectLst>
                  <a:outerShdw blurRad="38100" dist="38100" dir="2700000" algn="tl">
                    <a:srgbClr val="C0C0C0"/>
                  </a:outerShdw>
                </a:effectLst>
              </a:rPr>
              <a:t/>
            </a:r>
            <a:br>
              <a:rPr lang="en-US" sz="2200" b="1" i="1" dirty="0">
                <a:solidFill>
                  <a:srgbClr val="FF0000"/>
                </a:solidFill>
                <a:effectLst>
                  <a:outerShdw blurRad="38100" dist="38100" dir="2700000" algn="tl">
                    <a:srgbClr val="C0C0C0"/>
                  </a:outerShdw>
                </a:effectLst>
              </a:rPr>
            </a:br>
            <a:endParaRPr lang="en-US" sz="2200" b="1" i="1" dirty="0">
              <a:effectLst>
                <a:outerShdw blurRad="38100" dist="38100" dir="2700000" algn="tl">
                  <a:srgbClr val="C0C0C0"/>
                </a:outerShdw>
              </a:effectLst>
            </a:endParaRPr>
          </a:p>
        </p:txBody>
      </p:sp>
      <p:sp>
        <p:nvSpPr>
          <p:cNvPr id="22" name="Line 4"/>
          <p:cNvSpPr>
            <a:spLocks noChangeShapeType="1"/>
          </p:cNvSpPr>
          <p:nvPr/>
        </p:nvSpPr>
        <p:spPr bwMode="auto">
          <a:xfrm>
            <a:off x="803853" y="4807324"/>
            <a:ext cx="4534477" cy="0"/>
          </a:xfrm>
          <a:prstGeom prst="line">
            <a:avLst/>
          </a:prstGeom>
          <a:noFill/>
          <a:ln w="12700">
            <a:solidFill>
              <a:schemeClr val="accent2"/>
            </a:solidFill>
            <a:round/>
            <a:headEnd/>
            <a:tailEnd/>
          </a:ln>
          <a:effectLst/>
        </p:spPr>
        <p:txBody>
          <a:bodyPr lIns="82058" tIns="41029" rIns="82058" bIns="41029"/>
          <a:lstStyle/>
          <a:p>
            <a:endParaRPr lang="en-US"/>
          </a:p>
        </p:txBody>
      </p:sp>
      <p:pic>
        <p:nvPicPr>
          <p:cNvPr id="8197" name="Picture 5" descr="International Energy Outlook 2008 Report Cover.  Need help, contact the National Energy Information Center at 202-586-8800."/>
          <p:cNvPicPr>
            <a:picLocks noChangeAspect="1" noChangeArrowheads="1"/>
          </p:cNvPicPr>
          <p:nvPr/>
        </p:nvPicPr>
        <p:blipFill>
          <a:blip r:embed="rId5" cstate="print"/>
          <a:srcRect/>
          <a:stretch>
            <a:fillRect/>
          </a:stretch>
        </p:blipFill>
        <p:spPr bwMode="auto">
          <a:xfrm>
            <a:off x="0" y="5347268"/>
            <a:ext cx="1159398" cy="1510732"/>
          </a:xfrm>
          <a:prstGeom prst="rect">
            <a:avLst/>
          </a:prstGeom>
          <a:noFill/>
          <a:ln>
            <a:solidFill>
              <a:schemeClr val="tx1"/>
            </a:solidFill>
          </a:ln>
        </p:spPr>
      </p:pic>
      <p:sp>
        <p:nvSpPr>
          <p:cNvPr id="31" name="Slide Number Placeholder 30"/>
          <p:cNvSpPr>
            <a:spLocks noGrp="1"/>
          </p:cNvSpPr>
          <p:nvPr>
            <p:ph type="sldNum" sz="quarter" idx="11"/>
          </p:nvPr>
        </p:nvSpPr>
        <p:spPr/>
        <p:txBody>
          <a:bodyPr/>
          <a:lstStyle/>
          <a:p>
            <a:pPr>
              <a:defRPr/>
            </a:pPr>
            <a:fld id="{6EEA275D-5A49-48A8-817D-44C3EA0A3A2F}" type="slidenum">
              <a:rPr lang="en-US" smtClean="0"/>
              <a:pPr>
                <a:defRPr/>
              </a:pPr>
              <a:t>11</a:t>
            </a:fld>
            <a:endParaRPr lang="en-US" dirty="0"/>
          </a:p>
        </p:txBody>
      </p:sp>
      <p:sp>
        <p:nvSpPr>
          <p:cNvPr id="23" name="Footer Placeholder 2"/>
          <p:cNvSpPr>
            <a:spLocks noGrp="1"/>
          </p:cNvSpPr>
          <p:nvPr>
            <p:ph type="ftr" sz="quarter" idx="10"/>
          </p:nvPr>
        </p:nvSpPr>
        <p:spPr>
          <a:xfrm>
            <a:off x="3124200" y="6353969"/>
            <a:ext cx="5334000" cy="365125"/>
          </a:xfrm>
        </p:spPr>
        <p:txBody>
          <a:bodyPr/>
          <a:lstStyle/>
          <a:p>
            <a:pPr>
              <a:defRPr/>
            </a:pPr>
            <a:r>
              <a:rPr lang="en-US" dirty="0" smtClean="0"/>
              <a:t>Energy Facts 2011</a:t>
            </a:r>
            <a:endParaRPr lang="en-US" dirty="0"/>
          </a:p>
        </p:txBody>
      </p:sp>
      <p:sp>
        <p:nvSpPr>
          <p:cNvPr id="24" name="TextBox 23"/>
          <p:cNvSpPr txBox="1"/>
          <p:nvPr/>
        </p:nvSpPr>
        <p:spPr>
          <a:xfrm>
            <a:off x="2678935" y="5537915"/>
            <a:ext cx="1539204" cy="461665"/>
          </a:xfrm>
          <a:prstGeom prst="rect">
            <a:avLst/>
          </a:prstGeom>
          <a:noFill/>
          <a:ln w="19050">
            <a:solidFill>
              <a:schemeClr val="tx1"/>
            </a:solidFill>
          </a:ln>
        </p:spPr>
        <p:txBody>
          <a:bodyPr wrap="none" rtlCol="0">
            <a:spAutoFit/>
          </a:bodyPr>
          <a:lstStyle/>
          <a:p>
            <a:pPr algn="ctr"/>
            <a:r>
              <a:rPr lang="en-US" sz="1200" b="1" dirty="0" smtClean="0"/>
              <a:t>U.S. consumption </a:t>
            </a:r>
          </a:p>
          <a:p>
            <a:pPr algn="ctr"/>
            <a:r>
              <a:rPr lang="en-US" sz="1200" b="1" dirty="0" smtClean="0"/>
              <a:t>~100 Quads</a:t>
            </a:r>
            <a:endParaRPr lang="en-US" sz="1200" b="1" dirty="0"/>
          </a:p>
        </p:txBody>
      </p:sp>
      <p:cxnSp>
        <p:nvCxnSpPr>
          <p:cNvPr id="26" name="Straight Arrow Connector 25"/>
          <p:cNvCxnSpPr/>
          <p:nvPr/>
        </p:nvCxnSpPr>
        <p:spPr>
          <a:xfrm rot="16200000" flipV="1">
            <a:off x="2318199" y="4868214"/>
            <a:ext cx="734095" cy="60530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489" y="-162585"/>
            <a:ext cx="822902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342900" marR="0" lvl="0" indent="-342900" algn="ctr" defTabSz="820583" latinLnBrk="0">
              <a:lnSpc>
                <a:spcPct val="85000"/>
              </a:lnSpc>
              <a:buClrTx/>
              <a:buSzTx/>
              <a:tabLst/>
              <a:defRPr/>
            </a:pPr>
            <a:r>
              <a:rPr lang="en-US" sz="2400" dirty="0" smtClean="0">
                <a:solidFill>
                  <a:srgbClr val="106636"/>
                </a:solidFill>
                <a:ea typeface="+mj-ea"/>
                <a:cs typeface="Arial" charset="0"/>
              </a:rPr>
              <a:t>Non-OECD Countries Account for 86% of the </a:t>
            </a:r>
            <a:br>
              <a:rPr lang="en-US" sz="2400" dirty="0" smtClean="0">
                <a:solidFill>
                  <a:srgbClr val="106636"/>
                </a:solidFill>
                <a:ea typeface="+mj-ea"/>
                <a:cs typeface="Arial" charset="0"/>
              </a:rPr>
            </a:br>
            <a:r>
              <a:rPr lang="en-US" sz="2400" dirty="0" smtClean="0">
                <a:solidFill>
                  <a:srgbClr val="106636"/>
                </a:solidFill>
                <a:ea typeface="+mj-ea"/>
                <a:cs typeface="Arial" charset="0"/>
              </a:rPr>
              <a:t>Increase in Global Energy use</a:t>
            </a:r>
            <a:endParaRPr lang="en-US" sz="2400" dirty="0">
              <a:solidFill>
                <a:srgbClr val="106636"/>
              </a:solidFill>
              <a:ea typeface="+mj-ea"/>
              <a:cs typeface="Arial" charset="0"/>
            </a:endParaRPr>
          </a:p>
        </p:txBody>
      </p:sp>
      <p:pic>
        <p:nvPicPr>
          <p:cNvPr id="16385" name="Picture 1"/>
          <p:cNvPicPr>
            <a:picLocks noChangeAspect="1" noChangeArrowheads="1"/>
          </p:cNvPicPr>
          <p:nvPr/>
        </p:nvPicPr>
        <p:blipFill>
          <a:blip r:embed="rId3" cstate="print"/>
          <a:srcRect b="9226"/>
          <a:stretch>
            <a:fillRect/>
          </a:stretch>
        </p:blipFill>
        <p:spPr bwMode="auto">
          <a:xfrm>
            <a:off x="443753" y="1031745"/>
            <a:ext cx="8256494" cy="4844619"/>
          </a:xfrm>
          <a:prstGeom prst="rect">
            <a:avLst/>
          </a:prstGeom>
          <a:noFill/>
          <a:ln w="9525">
            <a:noFill/>
            <a:miter lim="800000"/>
            <a:headEnd/>
            <a:tailEnd/>
          </a:ln>
          <a:effectLst/>
        </p:spPr>
      </p:pic>
      <p:pic>
        <p:nvPicPr>
          <p:cNvPr id="6" name="Picture 5" descr="International Energy Outlook 2008 Report Cover.  Need help, contact the National Energy Information Center at 202-586-8800."/>
          <p:cNvPicPr>
            <a:picLocks noChangeAspect="1" noChangeArrowheads="1"/>
          </p:cNvPicPr>
          <p:nvPr/>
        </p:nvPicPr>
        <p:blipFill>
          <a:blip r:embed="rId4" cstate="print"/>
          <a:srcRect/>
          <a:stretch>
            <a:fillRect/>
          </a:stretch>
        </p:blipFill>
        <p:spPr bwMode="auto">
          <a:xfrm>
            <a:off x="0" y="5347268"/>
            <a:ext cx="1159398" cy="1510732"/>
          </a:xfrm>
          <a:prstGeom prst="rect">
            <a:avLst/>
          </a:prstGeom>
          <a:noFill/>
          <a:ln>
            <a:solidFill>
              <a:schemeClr val="tx1"/>
            </a:solidFill>
          </a:ln>
        </p:spPr>
      </p:pic>
      <p:sp>
        <p:nvSpPr>
          <p:cNvPr id="11" name="Slide Number Placeholder 10"/>
          <p:cNvSpPr>
            <a:spLocks noGrp="1"/>
          </p:cNvSpPr>
          <p:nvPr>
            <p:ph type="sldNum" sz="quarter" idx="11"/>
          </p:nvPr>
        </p:nvSpPr>
        <p:spPr/>
        <p:txBody>
          <a:bodyPr/>
          <a:lstStyle/>
          <a:p>
            <a:pPr>
              <a:defRPr/>
            </a:pPr>
            <a:fld id="{6EEA275D-5A49-48A8-817D-44C3EA0A3A2F}" type="slidenum">
              <a:rPr lang="en-US" smtClean="0"/>
              <a:pPr>
                <a:defRPr/>
              </a:pPr>
              <a:t>12</a:t>
            </a:fld>
            <a:endParaRPr lang="en-US" dirty="0"/>
          </a:p>
        </p:txBody>
      </p:sp>
      <p:sp>
        <p:nvSpPr>
          <p:cNvPr id="7" name="Footer Placeholder 2"/>
          <p:cNvSpPr>
            <a:spLocks noGrp="1"/>
          </p:cNvSpPr>
          <p:nvPr>
            <p:ph type="ftr" sz="quarter" idx="10"/>
          </p:nvPr>
        </p:nvSpPr>
        <p:spPr>
          <a:xfrm>
            <a:off x="3124200" y="6353969"/>
            <a:ext cx="5334000" cy="365125"/>
          </a:xfrm>
        </p:spPr>
        <p:txBody>
          <a:bodyPr/>
          <a:lstStyle/>
          <a:p>
            <a:pPr>
              <a:defRPr/>
            </a:pPr>
            <a:r>
              <a:rPr lang="en-US" dirty="0" smtClean="0"/>
              <a:t>Energy Facts 2011</a:t>
            </a:r>
            <a:endParaRPr lang="en-US" dirty="0"/>
          </a:p>
        </p:txBody>
      </p:sp>
      <p:pic>
        <p:nvPicPr>
          <p:cNvPr id="8" name="Picture 4" descr="http://upload.wikimedia.org/wikipedia/commons/2/26/OECD_Countries_Blue.png"/>
          <p:cNvPicPr>
            <a:picLocks noChangeAspect="1" noChangeArrowheads="1"/>
          </p:cNvPicPr>
          <p:nvPr/>
        </p:nvPicPr>
        <p:blipFill>
          <a:blip r:embed="rId5" cstate="print"/>
          <a:srcRect/>
          <a:stretch>
            <a:fillRect/>
          </a:stretch>
        </p:blipFill>
        <p:spPr bwMode="auto">
          <a:xfrm>
            <a:off x="2704683" y="4381500"/>
            <a:ext cx="4562892" cy="2333089"/>
          </a:xfrm>
          <a:prstGeom prst="rect">
            <a:avLst/>
          </a:prstGeom>
          <a:noFill/>
          <a:ln>
            <a:solidFill>
              <a:schemeClr val="tx2">
                <a:lumMod val="75000"/>
              </a:schemeClr>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2856057" y="3153056"/>
            <a:ext cx="3662798" cy="3241301"/>
            <a:chOff x="1979" y="2251"/>
            <a:chExt cx="2538" cy="2314"/>
          </a:xfrm>
        </p:grpSpPr>
        <p:sp>
          <p:nvSpPr>
            <p:cNvPr id="490503" name="Freeform 7"/>
            <p:cNvSpPr>
              <a:spLocks/>
            </p:cNvSpPr>
            <p:nvPr/>
          </p:nvSpPr>
          <p:spPr bwMode="auto">
            <a:xfrm rot="10800000">
              <a:off x="1979" y="2471"/>
              <a:ext cx="1161" cy="2094"/>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C0C0C0"/>
            </a:solidFill>
            <a:ln w="9525">
              <a:solidFill>
                <a:srgbClr val="000000"/>
              </a:solidFill>
              <a:prstDash val="solid"/>
              <a:round/>
              <a:headEnd/>
              <a:tailEnd/>
            </a:ln>
          </p:spPr>
          <p:txBody>
            <a:bodyPr/>
            <a:lstStyle/>
            <a:p>
              <a:endParaRPr lang="en-US"/>
            </a:p>
          </p:txBody>
        </p:sp>
        <p:sp>
          <p:nvSpPr>
            <p:cNvPr id="490504" name="Freeform 8"/>
            <p:cNvSpPr>
              <a:spLocks/>
            </p:cNvSpPr>
            <p:nvPr/>
          </p:nvSpPr>
          <p:spPr bwMode="auto">
            <a:xfrm rot="10800000">
              <a:off x="2465" y="2251"/>
              <a:ext cx="1530" cy="1153"/>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333333"/>
            </a:solidFill>
            <a:ln w="9525">
              <a:solidFill>
                <a:srgbClr val="000000"/>
              </a:solidFill>
              <a:prstDash val="solid"/>
              <a:round/>
              <a:headEnd/>
              <a:tailEnd/>
            </a:ln>
          </p:spPr>
          <p:txBody>
            <a:bodyPr/>
            <a:lstStyle/>
            <a:p>
              <a:endParaRPr lang="en-US"/>
            </a:p>
          </p:txBody>
        </p:sp>
        <p:sp>
          <p:nvSpPr>
            <p:cNvPr id="490505" name="Freeform 9"/>
            <p:cNvSpPr>
              <a:spLocks/>
            </p:cNvSpPr>
            <p:nvPr/>
          </p:nvSpPr>
          <p:spPr bwMode="auto">
            <a:xfrm rot="10800000">
              <a:off x="3132" y="2602"/>
              <a:ext cx="1129" cy="79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chemeClr val="bg1"/>
            </a:solidFill>
            <a:ln w="9525">
              <a:solidFill>
                <a:srgbClr val="000000"/>
              </a:solidFill>
              <a:prstDash val="solid"/>
              <a:round/>
              <a:headEnd/>
              <a:tailEnd/>
            </a:ln>
          </p:spPr>
          <p:txBody>
            <a:bodyPr/>
            <a:lstStyle/>
            <a:p>
              <a:endParaRPr lang="en-US"/>
            </a:p>
          </p:txBody>
        </p:sp>
        <p:sp>
          <p:nvSpPr>
            <p:cNvPr id="490506" name="Freeform 10"/>
            <p:cNvSpPr>
              <a:spLocks/>
            </p:cNvSpPr>
            <p:nvPr/>
          </p:nvSpPr>
          <p:spPr bwMode="auto">
            <a:xfrm rot="10800000">
              <a:off x="3135" y="3404"/>
              <a:ext cx="1145" cy="1161"/>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DDDDDD"/>
            </a:solidFill>
            <a:ln w="9525">
              <a:solidFill>
                <a:srgbClr val="000000"/>
              </a:solidFill>
              <a:prstDash val="solid"/>
              <a:round/>
              <a:headEnd/>
              <a:tailEnd/>
            </a:ln>
          </p:spPr>
          <p:txBody>
            <a:bodyPr/>
            <a:lstStyle/>
            <a:p>
              <a:endParaRPr lang="en-US"/>
            </a:p>
          </p:txBody>
        </p:sp>
        <p:sp>
          <p:nvSpPr>
            <p:cNvPr id="490507" name="Text Box 11"/>
            <p:cNvSpPr txBox="1">
              <a:spLocks noChangeArrowheads="1"/>
            </p:cNvSpPr>
            <p:nvPr/>
          </p:nvSpPr>
          <p:spPr bwMode="auto">
            <a:xfrm>
              <a:off x="2025" y="3324"/>
              <a:ext cx="978" cy="461"/>
            </a:xfrm>
            <a:prstGeom prst="rect">
              <a:avLst/>
            </a:prstGeom>
            <a:noFill/>
            <a:ln w="9525" algn="ctr">
              <a:noFill/>
              <a:miter lim="800000"/>
              <a:headEnd/>
              <a:tailEnd/>
            </a:ln>
            <a:effectLst/>
          </p:spPr>
          <p:txBody>
            <a:bodyPr>
              <a:spAutoFit/>
            </a:bodyPr>
            <a:lstStyle/>
            <a:p>
              <a:pPr algn="ctr" defTabSz="914608"/>
              <a:r>
                <a:rPr lang="en-US" b="1" dirty="0">
                  <a:solidFill>
                    <a:srgbClr val="FF0000"/>
                  </a:solidFill>
                </a:rPr>
                <a:t>Petroleum 37%</a:t>
              </a:r>
            </a:p>
          </p:txBody>
        </p:sp>
        <p:sp>
          <p:nvSpPr>
            <p:cNvPr id="490508" name="Text Box 12"/>
            <p:cNvSpPr txBox="1">
              <a:spLocks noChangeArrowheads="1"/>
            </p:cNvSpPr>
            <p:nvPr/>
          </p:nvSpPr>
          <p:spPr bwMode="auto">
            <a:xfrm>
              <a:off x="2701" y="2568"/>
              <a:ext cx="978" cy="264"/>
            </a:xfrm>
            <a:prstGeom prst="rect">
              <a:avLst/>
            </a:prstGeom>
            <a:noFill/>
            <a:ln w="9525" algn="ctr">
              <a:noFill/>
              <a:miter lim="800000"/>
              <a:headEnd/>
              <a:tailEnd/>
            </a:ln>
            <a:effectLst/>
          </p:spPr>
          <p:txBody>
            <a:bodyPr>
              <a:spAutoFit/>
            </a:bodyPr>
            <a:lstStyle/>
            <a:p>
              <a:pPr defTabSz="914608"/>
              <a:r>
                <a:rPr lang="en-US" b="1" dirty="0">
                  <a:solidFill>
                    <a:srgbClr val="FF0000"/>
                  </a:solidFill>
                </a:rPr>
                <a:t>Coal </a:t>
              </a:r>
              <a:r>
                <a:rPr lang="en-US" b="1" dirty="0" smtClean="0">
                  <a:solidFill>
                    <a:srgbClr val="FF0000"/>
                  </a:solidFill>
                </a:rPr>
                <a:t>21%</a:t>
              </a:r>
              <a:endParaRPr lang="en-US" b="1" dirty="0">
                <a:solidFill>
                  <a:srgbClr val="FF0000"/>
                </a:solidFill>
              </a:endParaRPr>
            </a:p>
          </p:txBody>
        </p:sp>
        <p:sp>
          <p:nvSpPr>
            <p:cNvPr id="490509" name="Text Box 13"/>
            <p:cNvSpPr txBox="1">
              <a:spLocks noChangeArrowheads="1"/>
            </p:cNvSpPr>
            <p:nvPr/>
          </p:nvSpPr>
          <p:spPr bwMode="auto">
            <a:xfrm>
              <a:off x="3193" y="3764"/>
              <a:ext cx="978" cy="461"/>
            </a:xfrm>
            <a:prstGeom prst="rect">
              <a:avLst/>
            </a:prstGeom>
            <a:noFill/>
            <a:ln w="9525" algn="ctr">
              <a:noFill/>
              <a:miter lim="800000"/>
              <a:headEnd/>
              <a:tailEnd/>
            </a:ln>
            <a:effectLst/>
          </p:spPr>
          <p:txBody>
            <a:bodyPr>
              <a:spAutoFit/>
            </a:bodyPr>
            <a:lstStyle/>
            <a:p>
              <a:pPr defTabSz="914608"/>
              <a:r>
                <a:rPr lang="en-US" b="1" dirty="0">
                  <a:solidFill>
                    <a:srgbClr val="FF0000"/>
                  </a:solidFill>
                </a:rPr>
                <a:t>Natural Gas </a:t>
              </a:r>
              <a:r>
                <a:rPr lang="en-US" b="1" dirty="0" smtClean="0">
                  <a:solidFill>
                    <a:srgbClr val="FF0000"/>
                  </a:solidFill>
                </a:rPr>
                <a:t>25%</a:t>
              </a:r>
              <a:endParaRPr lang="en-US" b="1" dirty="0">
                <a:solidFill>
                  <a:srgbClr val="FF0000"/>
                </a:solidFill>
              </a:endParaRPr>
            </a:p>
          </p:txBody>
        </p:sp>
        <p:sp>
          <p:nvSpPr>
            <p:cNvPr id="490510" name="Text Box 14"/>
            <p:cNvSpPr txBox="1">
              <a:spLocks noChangeArrowheads="1"/>
            </p:cNvSpPr>
            <p:nvPr/>
          </p:nvSpPr>
          <p:spPr bwMode="auto">
            <a:xfrm rot="20130486">
              <a:off x="3284" y="2935"/>
              <a:ext cx="1130" cy="242"/>
            </a:xfrm>
            <a:prstGeom prst="rect">
              <a:avLst/>
            </a:prstGeom>
            <a:noFill/>
            <a:ln w="9525" algn="ctr">
              <a:noFill/>
              <a:miter lim="800000"/>
              <a:headEnd/>
              <a:tailEnd/>
            </a:ln>
            <a:effectLst/>
          </p:spPr>
          <p:txBody>
            <a:bodyPr>
              <a:spAutoFit/>
            </a:bodyPr>
            <a:lstStyle/>
            <a:p>
              <a:pPr defTabSz="914608"/>
              <a:r>
                <a:rPr lang="en-US" sz="1600" b="1" dirty="0">
                  <a:solidFill>
                    <a:srgbClr val="B2B2B2"/>
                  </a:solidFill>
                </a:rPr>
                <a:t>Nuclear 9%</a:t>
              </a:r>
            </a:p>
          </p:txBody>
        </p:sp>
        <p:sp>
          <p:nvSpPr>
            <p:cNvPr id="490511" name="Freeform 15"/>
            <p:cNvSpPr>
              <a:spLocks/>
            </p:cNvSpPr>
            <p:nvPr/>
          </p:nvSpPr>
          <p:spPr bwMode="auto">
            <a:xfrm rot="10800000">
              <a:off x="3132" y="3124"/>
              <a:ext cx="1169" cy="502"/>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chemeClr val="bg1"/>
            </a:solidFill>
            <a:ln w="9525">
              <a:solidFill>
                <a:srgbClr val="000000"/>
              </a:solidFill>
              <a:prstDash val="solid"/>
              <a:round/>
              <a:headEnd/>
              <a:tailEnd/>
            </a:ln>
          </p:spPr>
          <p:txBody>
            <a:bodyPr/>
            <a:lstStyle/>
            <a:p>
              <a:endParaRPr lang="en-US"/>
            </a:p>
          </p:txBody>
        </p:sp>
        <p:sp>
          <p:nvSpPr>
            <p:cNvPr id="490512" name="Text Box 16"/>
            <p:cNvSpPr txBox="1">
              <a:spLocks noChangeArrowheads="1"/>
            </p:cNvSpPr>
            <p:nvPr/>
          </p:nvSpPr>
          <p:spPr bwMode="auto">
            <a:xfrm>
              <a:off x="3305" y="3298"/>
              <a:ext cx="1212" cy="220"/>
            </a:xfrm>
            <a:prstGeom prst="rect">
              <a:avLst/>
            </a:prstGeom>
            <a:noFill/>
            <a:ln w="9525" algn="ctr">
              <a:noFill/>
              <a:miter lim="800000"/>
              <a:headEnd/>
              <a:tailEnd/>
            </a:ln>
            <a:effectLst/>
          </p:spPr>
          <p:txBody>
            <a:bodyPr>
              <a:spAutoFit/>
            </a:bodyPr>
            <a:lstStyle/>
            <a:p>
              <a:pPr defTabSz="914608"/>
              <a:r>
                <a:rPr lang="en-US" sz="1400" b="1" dirty="0" err="1">
                  <a:solidFill>
                    <a:srgbClr val="B2B2B2"/>
                  </a:solidFill>
                </a:rPr>
                <a:t>Renewables</a:t>
              </a:r>
              <a:r>
                <a:rPr lang="en-US" sz="1400" b="1" dirty="0">
                  <a:solidFill>
                    <a:srgbClr val="B2B2B2"/>
                  </a:solidFill>
                </a:rPr>
                <a:t> </a:t>
              </a:r>
              <a:r>
                <a:rPr lang="en-US" sz="1400" b="1" dirty="0" smtClean="0">
                  <a:solidFill>
                    <a:srgbClr val="B2B2B2"/>
                  </a:solidFill>
                </a:rPr>
                <a:t>8%</a:t>
              </a:r>
              <a:endParaRPr lang="en-US" sz="1400" b="1" dirty="0">
                <a:solidFill>
                  <a:srgbClr val="B2B2B2"/>
                </a:solidFill>
              </a:endParaRPr>
            </a:p>
          </p:txBody>
        </p:sp>
      </p:grpSp>
      <p:sp>
        <p:nvSpPr>
          <p:cNvPr id="490513" name="Text Box 17"/>
          <p:cNvSpPr txBox="1">
            <a:spLocks noChangeArrowheads="1"/>
          </p:cNvSpPr>
          <p:nvPr/>
        </p:nvSpPr>
        <p:spPr bwMode="auto">
          <a:xfrm>
            <a:off x="457489" y="1700493"/>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tabLst>
                <a:tab pos="1696726" algn="l"/>
              </a:tabLst>
            </a:pPr>
            <a:r>
              <a:rPr lang="en-US" sz="3600" b="1" dirty="0" smtClean="0">
                <a:solidFill>
                  <a:srgbClr val="FF0000"/>
                </a:solidFill>
                <a:effectLst>
                  <a:outerShdw blurRad="38100" dist="38100" dir="2700000" algn="tl">
                    <a:srgbClr val="C0C0C0"/>
                  </a:outerShdw>
                </a:effectLst>
                <a:latin typeface="Arial" pitchFamily="34" charset="0"/>
              </a:rPr>
              <a:t>Fuels: Fossil</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19" name="Slide Number Placeholder 18"/>
          <p:cNvSpPr>
            <a:spLocks noGrp="1"/>
          </p:cNvSpPr>
          <p:nvPr>
            <p:ph type="sldNum" sz="quarter" idx="11"/>
          </p:nvPr>
        </p:nvSpPr>
        <p:spPr/>
        <p:txBody>
          <a:bodyPr/>
          <a:lstStyle/>
          <a:p>
            <a:pPr>
              <a:defRPr/>
            </a:pPr>
            <a:fld id="{6EEA275D-5A49-48A8-817D-44C3EA0A3A2F}" type="slidenum">
              <a:rPr lang="en-US" smtClean="0"/>
              <a:pPr>
                <a:defRPr/>
              </a:pPr>
              <a:t>13</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5" name="Text Box 3"/>
          <p:cNvSpPr txBox="1">
            <a:spLocks noChangeArrowheads="1"/>
          </p:cNvSpPr>
          <p:nvPr/>
        </p:nvSpPr>
        <p:spPr bwMode="auto">
          <a:xfrm>
            <a:off x="0" y="14415"/>
            <a:ext cx="9144000" cy="888066"/>
          </a:xfrm>
          <a:prstGeom prst="rect">
            <a:avLst/>
          </a:prstGeom>
          <a:noFill/>
          <a:ln w="9525" algn="ctr">
            <a:noFill/>
            <a:miter lim="800000"/>
            <a:headEnd/>
            <a:tailEnd/>
          </a:ln>
          <a:effectLst/>
        </p:spPr>
        <p:txBody>
          <a:bodyPr lIns="93503" tIns="46752" rIns="93503" bIns="46752"/>
          <a:lstStyle/>
          <a:p>
            <a:pPr algn="ctr">
              <a:lnSpc>
                <a:spcPct val="90000"/>
              </a:lnSpc>
              <a:spcBef>
                <a:spcPct val="0"/>
              </a:spcBef>
            </a:pPr>
            <a:r>
              <a:rPr lang="en-US" sz="2400" b="1" dirty="0">
                <a:solidFill>
                  <a:srgbClr val="FF0000"/>
                </a:solidFill>
                <a:effectLst>
                  <a:outerShdw blurRad="38100" dist="38100" dir="2700000" algn="tl">
                    <a:srgbClr val="C0C0C0"/>
                  </a:outerShdw>
                </a:effectLst>
                <a:latin typeface="Arial" pitchFamily="34" charset="0"/>
              </a:rPr>
              <a:t> </a:t>
            </a:r>
            <a:r>
              <a:rPr lang="en-US" sz="2400" dirty="0">
                <a:solidFill>
                  <a:srgbClr val="106636"/>
                </a:solidFill>
                <a:ea typeface="+mj-ea"/>
                <a:cs typeface="Arial" charset="0"/>
              </a:rPr>
              <a:t>Fossil Fuel Supplies are Estimated using </a:t>
            </a:r>
            <a:r>
              <a:rPr lang="en-US" sz="2400" dirty="0" smtClean="0">
                <a:solidFill>
                  <a:srgbClr val="106636"/>
                </a:solidFill>
                <a:ea typeface="+mj-ea"/>
                <a:cs typeface="Arial" charset="0"/>
              </a:rPr>
              <a:t/>
            </a:r>
            <a:br>
              <a:rPr lang="en-US" sz="2400" dirty="0" smtClean="0">
                <a:solidFill>
                  <a:srgbClr val="106636"/>
                </a:solidFill>
                <a:ea typeface="+mj-ea"/>
                <a:cs typeface="Arial" charset="0"/>
              </a:rPr>
            </a:br>
            <a:r>
              <a:rPr lang="en-US" sz="2400" dirty="0" smtClean="0">
                <a:solidFill>
                  <a:srgbClr val="106636"/>
                </a:solidFill>
                <a:ea typeface="+mj-ea"/>
                <a:cs typeface="Arial" charset="0"/>
              </a:rPr>
              <a:t>Reserves-to-Production </a:t>
            </a:r>
            <a:r>
              <a:rPr lang="en-US" sz="2400" dirty="0">
                <a:solidFill>
                  <a:srgbClr val="106636"/>
                </a:solidFill>
                <a:ea typeface="+mj-ea"/>
                <a:cs typeface="Arial" charset="0"/>
              </a:rPr>
              <a:t>(R/P) Ratios</a:t>
            </a:r>
          </a:p>
        </p:txBody>
      </p:sp>
      <p:pic>
        <p:nvPicPr>
          <p:cNvPr id="494600" name="Picture 8"/>
          <p:cNvPicPr>
            <a:picLocks noChangeAspect="1" noChangeArrowheads="1"/>
          </p:cNvPicPr>
          <p:nvPr/>
        </p:nvPicPr>
        <p:blipFill>
          <a:blip r:embed="rId3" cstate="print"/>
          <a:srcRect/>
          <a:stretch>
            <a:fillRect/>
          </a:stretch>
        </p:blipFill>
        <p:spPr bwMode="auto">
          <a:xfrm>
            <a:off x="0" y="6437780"/>
            <a:ext cx="456045" cy="442632"/>
          </a:xfrm>
          <a:prstGeom prst="rect">
            <a:avLst/>
          </a:prstGeom>
          <a:noFill/>
          <a:ln w="9525">
            <a:noFill/>
            <a:miter lim="800000"/>
            <a:headEnd/>
            <a:tailEnd/>
          </a:ln>
          <a:effectLst/>
        </p:spPr>
      </p:pic>
      <p:sp>
        <p:nvSpPr>
          <p:cNvPr id="494620" name="Text Box 28"/>
          <p:cNvSpPr txBox="1">
            <a:spLocks noChangeArrowheads="1"/>
          </p:cNvSpPr>
          <p:nvPr/>
        </p:nvSpPr>
        <p:spPr bwMode="auto">
          <a:xfrm rot="16200000">
            <a:off x="-2046029" y="3128116"/>
            <a:ext cx="4763069" cy="553998"/>
          </a:xfrm>
          <a:prstGeom prst="rect">
            <a:avLst/>
          </a:prstGeom>
          <a:noFill/>
          <a:ln w="9525">
            <a:noFill/>
            <a:miter lim="800000"/>
            <a:headEnd/>
            <a:tailEnd/>
          </a:ln>
          <a:effectLst/>
        </p:spPr>
        <p:txBody>
          <a:bodyPr wrap="square" lIns="82058" tIns="0" rIns="82058" bIns="0">
            <a:spAutoFit/>
          </a:bodyPr>
          <a:lstStyle/>
          <a:p>
            <a:pPr algn="ctr" defTabSz="914608"/>
            <a:r>
              <a:rPr lang="en-US" dirty="0"/>
              <a:t>Proven World Reserves-to-Production Ratio at End </a:t>
            </a:r>
            <a:r>
              <a:rPr lang="en-US" dirty="0" smtClean="0"/>
              <a:t>2009 </a:t>
            </a:r>
            <a:r>
              <a:rPr lang="en-US" dirty="0"/>
              <a:t>(Years)</a:t>
            </a:r>
          </a:p>
        </p:txBody>
      </p:sp>
      <p:sp>
        <p:nvSpPr>
          <p:cNvPr id="65" name="Slide Number Placeholder 64"/>
          <p:cNvSpPr>
            <a:spLocks noGrp="1"/>
          </p:cNvSpPr>
          <p:nvPr>
            <p:ph type="sldNum" sz="quarter" idx="11"/>
          </p:nvPr>
        </p:nvSpPr>
        <p:spPr/>
        <p:txBody>
          <a:bodyPr/>
          <a:lstStyle/>
          <a:p>
            <a:pPr>
              <a:defRPr/>
            </a:pPr>
            <a:fld id="{6EEA275D-5A49-48A8-817D-44C3EA0A3A2F}" type="slidenum">
              <a:rPr lang="en-US" smtClean="0"/>
              <a:pPr>
                <a:defRPr/>
              </a:pPr>
              <a:t>14</a:t>
            </a:fld>
            <a:endParaRPr lang="en-US" dirty="0"/>
          </a:p>
        </p:txBody>
      </p:sp>
      <p:pic>
        <p:nvPicPr>
          <p:cNvPr id="1026" name="Picture 2"/>
          <p:cNvPicPr>
            <a:picLocks noChangeAspect="1" noChangeArrowheads="1"/>
          </p:cNvPicPr>
          <p:nvPr/>
        </p:nvPicPr>
        <p:blipFill>
          <a:blip r:embed="rId4" cstate="print"/>
          <a:srcRect r="4505" b="7888"/>
          <a:stretch>
            <a:fillRect/>
          </a:stretch>
        </p:blipFill>
        <p:spPr bwMode="auto">
          <a:xfrm>
            <a:off x="598914" y="777922"/>
            <a:ext cx="8299426" cy="5377219"/>
          </a:xfrm>
          <a:prstGeom prst="rect">
            <a:avLst/>
          </a:prstGeom>
          <a:noFill/>
          <a:ln w="9525">
            <a:noFill/>
            <a:miter lim="800000"/>
            <a:headEnd/>
            <a:tailEnd/>
          </a:ln>
          <a:effectLst/>
        </p:spPr>
      </p:pic>
      <p:sp>
        <p:nvSpPr>
          <p:cNvPr id="67" name="TextBox 66"/>
          <p:cNvSpPr txBox="1"/>
          <p:nvPr/>
        </p:nvSpPr>
        <p:spPr>
          <a:xfrm>
            <a:off x="1310188" y="5977720"/>
            <a:ext cx="851515" cy="369332"/>
          </a:xfrm>
          <a:prstGeom prst="rect">
            <a:avLst/>
          </a:prstGeom>
          <a:solidFill>
            <a:schemeClr val="bg1"/>
          </a:solidFill>
        </p:spPr>
        <p:txBody>
          <a:bodyPr wrap="none" rtlCol="0">
            <a:spAutoFit/>
          </a:bodyPr>
          <a:lstStyle/>
          <a:p>
            <a:r>
              <a:rPr lang="en-US" dirty="0" smtClean="0"/>
              <a:t>OECD</a:t>
            </a:r>
            <a:endParaRPr lang="en-US" dirty="0"/>
          </a:p>
        </p:txBody>
      </p:sp>
      <p:sp>
        <p:nvSpPr>
          <p:cNvPr id="68" name="TextBox 67"/>
          <p:cNvSpPr txBox="1"/>
          <p:nvPr/>
        </p:nvSpPr>
        <p:spPr>
          <a:xfrm>
            <a:off x="2883543" y="5952698"/>
            <a:ext cx="1812877" cy="553998"/>
          </a:xfrm>
          <a:prstGeom prst="rect">
            <a:avLst/>
          </a:prstGeom>
          <a:solidFill>
            <a:schemeClr val="bg1"/>
          </a:solidFill>
        </p:spPr>
        <p:txBody>
          <a:bodyPr wrap="square" rtlCol="0">
            <a:spAutoFit/>
          </a:bodyPr>
          <a:lstStyle/>
          <a:p>
            <a:pPr algn="ctr">
              <a:lnSpc>
                <a:spcPts val="1800"/>
              </a:lnSpc>
            </a:pPr>
            <a:r>
              <a:rPr lang="en-US" dirty="0" smtClean="0"/>
              <a:t>Former </a:t>
            </a:r>
            <a:br>
              <a:rPr lang="en-US" dirty="0" smtClean="0"/>
            </a:br>
            <a:r>
              <a:rPr lang="en-US" dirty="0" smtClean="0"/>
              <a:t>Soviet Union</a:t>
            </a:r>
            <a:endParaRPr lang="en-US" dirty="0"/>
          </a:p>
        </p:txBody>
      </p:sp>
      <p:sp>
        <p:nvSpPr>
          <p:cNvPr id="69" name="TextBox 68"/>
          <p:cNvSpPr txBox="1"/>
          <p:nvPr/>
        </p:nvSpPr>
        <p:spPr>
          <a:xfrm>
            <a:off x="4901140" y="5968621"/>
            <a:ext cx="1812877" cy="784830"/>
          </a:xfrm>
          <a:prstGeom prst="rect">
            <a:avLst/>
          </a:prstGeom>
          <a:solidFill>
            <a:schemeClr val="bg1"/>
          </a:solidFill>
        </p:spPr>
        <p:txBody>
          <a:bodyPr wrap="square" rtlCol="0">
            <a:spAutoFit/>
          </a:bodyPr>
          <a:lstStyle/>
          <a:p>
            <a:pPr algn="ctr">
              <a:lnSpc>
                <a:spcPts val="1800"/>
              </a:lnSpc>
            </a:pPr>
            <a:r>
              <a:rPr lang="en-US" dirty="0" smtClean="0"/>
              <a:t>Emerging</a:t>
            </a:r>
            <a:br>
              <a:rPr lang="en-US" dirty="0" smtClean="0"/>
            </a:br>
            <a:r>
              <a:rPr lang="en-US" dirty="0" smtClean="0"/>
              <a:t>Market</a:t>
            </a:r>
            <a:br>
              <a:rPr lang="en-US" dirty="0" smtClean="0"/>
            </a:br>
            <a:r>
              <a:rPr lang="en-US" dirty="0" smtClean="0"/>
              <a:t>Economies</a:t>
            </a:r>
            <a:endParaRPr lang="en-US" dirty="0"/>
          </a:p>
        </p:txBody>
      </p:sp>
      <p:sp>
        <p:nvSpPr>
          <p:cNvPr id="70" name="TextBox 69"/>
          <p:cNvSpPr txBox="1"/>
          <p:nvPr/>
        </p:nvSpPr>
        <p:spPr>
          <a:xfrm>
            <a:off x="6890077" y="5984542"/>
            <a:ext cx="1812877" cy="369332"/>
          </a:xfrm>
          <a:prstGeom prst="rect">
            <a:avLst/>
          </a:prstGeom>
          <a:solidFill>
            <a:schemeClr val="bg1"/>
          </a:solidFill>
        </p:spPr>
        <p:txBody>
          <a:bodyPr wrap="square" rtlCol="0">
            <a:spAutoFit/>
          </a:bodyPr>
          <a:lstStyle/>
          <a:p>
            <a:pPr algn="ctr"/>
            <a:r>
              <a:rPr lang="en-US" dirty="0" smtClean="0"/>
              <a:t>World</a:t>
            </a:r>
            <a:endParaRPr lang="en-US" dirty="0"/>
          </a:p>
        </p:txBody>
      </p:sp>
      <p:sp>
        <p:nvSpPr>
          <p:cNvPr id="494596" name="Text Box 4"/>
          <p:cNvSpPr txBox="1">
            <a:spLocks noChangeArrowheads="1"/>
          </p:cNvSpPr>
          <p:nvPr/>
        </p:nvSpPr>
        <p:spPr bwMode="auto">
          <a:xfrm>
            <a:off x="6127844" y="1139513"/>
            <a:ext cx="2456597" cy="1467854"/>
          </a:xfrm>
          <a:prstGeom prst="rect">
            <a:avLst/>
          </a:prstGeom>
          <a:solidFill>
            <a:srgbClr val="F5FF93"/>
          </a:solidFill>
          <a:ln w="19050" algn="ctr">
            <a:solidFill>
              <a:schemeClr val="tx1"/>
            </a:solidFill>
            <a:miter lim="800000"/>
            <a:headEnd/>
            <a:tailEnd/>
          </a:ln>
          <a:effectLst/>
        </p:spPr>
        <p:txBody>
          <a:bodyPr wrap="square" lIns="82058" tIns="41029" rIns="82058" bIns="41029">
            <a:spAutoFit/>
          </a:bodyPr>
          <a:lstStyle/>
          <a:p>
            <a:pPr marL="155284" indent="-155284" defTabSz="914608">
              <a:buFontTx/>
              <a:buChar char="•"/>
            </a:pPr>
            <a:r>
              <a:rPr lang="en-US" dirty="0">
                <a:latin typeface="Arial" pitchFamily="34" charset="0"/>
                <a:cs typeface="Arial" pitchFamily="34" charset="0"/>
              </a:rPr>
              <a:t>The R/P ratio is the number of years that proved reserves would last at current production rates</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71" name="TextBox 70"/>
          <p:cNvSpPr txBox="1"/>
          <p:nvPr/>
        </p:nvSpPr>
        <p:spPr>
          <a:xfrm>
            <a:off x="581392" y="4785814"/>
            <a:ext cx="627797" cy="369332"/>
          </a:xfrm>
          <a:prstGeom prst="rect">
            <a:avLst/>
          </a:prstGeom>
          <a:solidFill>
            <a:schemeClr val="bg1"/>
          </a:solidFill>
        </p:spPr>
        <p:txBody>
          <a:bodyPr wrap="square" rtlCol="0">
            <a:spAutoFit/>
          </a:bodyPr>
          <a:lstStyle/>
          <a:p>
            <a:pPr algn="ctr"/>
            <a:r>
              <a:rPr lang="en-US" dirty="0" smtClean="0"/>
              <a:t>100</a:t>
            </a:r>
            <a:endParaRPr lang="en-US" dirty="0"/>
          </a:p>
        </p:txBody>
      </p:sp>
      <p:sp>
        <p:nvSpPr>
          <p:cNvPr id="72" name="TextBox 71"/>
          <p:cNvSpPr txBox="1"/>
          <p:nvPr/>
        </p:nvSpPr>
        <p:spPr>
          <a:xfrm>
            <a:off x="581392" y="3778154"/>
            <a:ext cx="627797" cy="369332"/>
          </a:xfrm>
          <a:prstGeom prst="rect">
            <a:avLst/>
          </a:prstGeom>
          <a:solidFill>
            <a:schemeClr val="bg1"/>
          </a:solidFill>
        </p:spPr>
        <p:txBody>
          <a:bodyPr wrap="square" rtlCol="0">
            <a:spAutoFit/>
          </a:bodyPr>
          <a:lstStyle/>
          <a:p>
            <a:pPr algn="ctr"/>
            <a:r>
              <a:rPr lang="en-US" dirty="0" smtClean="0"/>
              <a:t>200</a:t>
            </a:r>
            <a:endParaRPr lang="en-US" dirty="0"/>
          </a:p>
        </p:txBody>
      </p:sp>
      <p:sp>
        <p:nvSpPr>
          <p:cNvPr id="73" name="TextBox 72"/>
          <p:cNvSpPr txBox="1"/>
          <p:nvPr/>
        </p:nvSpPr>
        <p:spPr>
          <a:xfrm>
            <a:off x="581392" y="2770494"/>
            <a:ext cx="627797" cy="369332"/>
          </a:xfrm>
          <a:prstGeom prst="rect">
            <a:avLst/>
          </a:prstGeom>
          <a:solidFill>
            <a:schemeClr val="bg1"/>
          </a:solidFill>
        </p:spPr>
        <p:txBody>
          <a:bodyPr wrap="square" rtlCol="0">
            <a:spAutoFit/>
          </a:bodyPr>
          <a:lstStyle/>
          <a:p>
            <a:pPr algn="ctr"/>
            <a:r>
              <a:rPr lang="en-US" dirty="0" smtClean="0"/>
              <a:t>300</a:t>
            </a:r>
            <a:endParaRPr lang="en-US" dirty="0"/>
          </a:p>
        </p:txBody>
      </p:sp>
      <p:sp>
        <p:nvSpPr>
          <p:cNvPr id="74" name="TextBox 73"/>
          <p:cNvSpPr txBox="1"/>
          <p:nvPr/>
        </p:nvSpPr>
        <p:spPr>
          <a:xfrm>
            <a:off x="581392" y="1762834"/>
            <a:ext cx="627797" cy="369332"/>
          </a:xfrm>
          <a:prstGeom prst="rect">
            <a:avLst/>
          </a:prstGeom>
          <a:solidFill>
            <a:schemeClr val="bg1"/>
          </a:solidFill>
        </p:spPr>
        <p:txBody>
          <a:bodyPr wrap="square" rtlCol="0">
            <a:spAutoFit/>
          </a:bodyPr>
          <a:lstStyle/>
          <a:p>
            <a:pPr algn="ctr"/>
            <a:r>
              <a:rPr lang="en-US" dirty="0" smtClean="0"/>
              <a:t>400</a:t>
            </a:r>
            <a:endParaRPr lang="en-US" dirty="0"/>
          </a:p>
        </p:txBody>
      </p:sp>
      <p:sp>
        <p:nvSpPr>
          <p:cNvPr id="75" name="TextBox 74"/>
          <p:cNvSpPr txBox="1"/>
          <p:nvPr/>
        </p:nvSpPr>
        <p:spPr>
          <a:xfrm>
            <a:off x="581392" y="782470"/>
            <a:ext cx="627797" cy="369332"/>
          </a:xfrm>
          <a:prstGeom prst="rect">
            <a:avLst/>
          </a:prstGeom>
          <a:solidFill>
            <a:schemeClr val="bg1"/>
          </a:solidFill>
        </p:spPr>
        <p:txBody>
          <a:bodyPr wrap="square" rtlCol="0">
            <a:spAutoFit/>
          </a:bodyPr>
          <a:lstStyle/>
          <a:p>
            <a:pPr algn="ctr"/>
            <a:r>
              <a:rPr lang="en-US" dirty="0" smtClean="0"/>
              <a:t>500</a:t>
            </a:r>
            <a:endParaRPr lang="en-US" dirty="0"/>
          </a:p>
        </p:txBody>
      </p:sp>
      <p:sp>
        <p:nvSpPr>
          <p:cNvPr id="76" name="Rectangle 75"/>
          <p:cNvSpPr/>
          <p:nvPr/>
        </p:nvSpPr>
        <p:spPr>
          <a:xfrm>
            <a:off x="573206" y="1132764"/>
            <a:ext cx="1050878" cy="45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5" cstate="print"/>
          <a:srcRect l="8731"/>
          <a:stretch>
            <a:fillRect/>
          </a:stretch>
        </p:blipFill>
        <p:spPr bwMode="auto">
          <a:xfrm>
            <a:off x="1255595" y="1007450"/>
            <a:ext cx="2156346" cy="1858582"/>
          </a:xfrm>
          <a:prstGeom prst="rect">
            <a:avLst/>
          </a:prstGeom>
          <a:noFill/>
          <a:ln w="9525">
            <a:noFill/>
            <a:miter lim="800000"/>
            <a:headEnd/>
            <a:tailEnd/>
          </a:ln>
          <a:effectLst/>
        </p:spPr>
      </p:pic>
      <p:sp>
        <p:nvSpPr>
          <p:cNvPr id="20" name="Footer Placeholder 2"/>
          <p:cNvSpPr>
            <a:spLocks noGrp="1"/>
          </p:cNvSpPr>
          <p:nvPr>
            <p:ph type="ftr" sz="quarter" idx="10"/>
          </p:nvPr>
        </p:nvSpPr>
        <p:spPr>
          <a:xfrm>
            <a:off x="3124200" y="6353969"/>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9" name="Text Box 3"/>
          <p:cNvSpPr txBox="1">
            <a:spLocks noChangeArrowheads="1"/>
          </p:cNvSpPr>
          <p:nvPr/>
        </p:nvSpPr>
        <p:spPr bwMode="auto">
          <a:xfrm>
            <a:off x="0" y="145855"/>
            <a:ext cx="9144000" cy="888066"/>
          </a:xfrm>
          <a:prstGeom prst="rect">
            <a:avLst/>
          </a:prstGeom>
        </p:spPr>
        <p:txBody>
          <a:bodyPr lIns="93503" tIns="46752" rIns="93503" bIns="46752"/>
          <a:lstStyle/>
          <a:p>
            <a:pPr algn="ctr">
              <a:spcBef>
                <a:spcPct val="0"/>
              </a:spcBef>
            </a:pPr>
            <a:r>
              <a:rPr lang="en-US" sz="2400" dirty="0">
                <a:solidFill>
                  <a:srgbClr val="106636"/>
                </a:solidFill>
                <a:ea typeface="+mj-ea"/>
                <a:cs typeface="Arial" charset="0"/>
              </a:rPr>
              <a:t>Unconventional Gas: Shale Gas </a:t>
            </a:r>
          </a:p>
        </p:txBody>
      </p:sp>
      <p:sp>
        <p:nvSpPr>
          <p:cNvPr id="7" name="Title 6"/>
          <p:cNvSpPr>
            <a:spLocks noGrp="1"/>
          </p:cNvSpPr>
          <p:nvPr>
            <p:ph type="title"/>
          </p:nvPr>
        </p:nvSpPr>
        <p:spPr/>
        <p:txBody>
          <a:bodyPr/>
          <a:lstStyle/>
          <a:p>
            <a:endParaRPr lang="en-US"/>
          </a:p>
        </p:txBody>
      </p:sp>
      <p:sp>
        <p:nvSpPr>
          <p:cNvPr id="9" name="Footer Placeholder 8"/>
          <p:cNvSpPr>
            <a:spLocks noGrp="1"/>
          </p:cNvSpPr>
          <p:nvPr>
            <p:ph type="ftr" sz="quarter" idx="10"/>
          </p:nvPr>
        </p:nvSpPr>
        <p:spPr/>
        <p:txBody>
          <a:bodyPr/>
          <a:lstStyle/>
          <a:p>
            <a:pPr>
              <a:defRPr/>
            </a:pPr>
            <a:r>
              <a:rPr lang="en-US" smtClean="0"/>
              <a:t>Energy Facts 2010</a:t>
            </a:r>
            <a:endParaRPr lang="en-US" dirty="0"/>
          </a:p>
        </p:txBody>
      </p:sp>
      <p:pic>
        <p:nvPicPr>
          <p:cNvPr id="1026" name="Picture 2"/>
          <p:cNvPicPr>
            <a:picLocks noChangeAspect="1" noChangeArrowheads="1"/>
          </p:cNvPicPr>
          <p:nvPr/>
        </p:nvPicPr>
        <p:blipFill>
          <a:blip r:embed="rId3" cstate="print"/>
          <a:srcRect t="5849" b="35185"/>
          <a:stretch>
            <a:fillRect/>
          </a:stretch>
        </p:blipFill>
        <p:spPr bwMode="auto">
          <a:xfrm>
            <a:off x="0" y="0"/>
            <a:ext cx="9144000" cy="688450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l="59808" t="73638" r="5552" b="4487"/>
          <a:stretch>
            <a:fillRect/>
          </a:stretch>
        </p:blipFill>
        <p:spPr bwMode="auto">
          <a:xfrm>
            <a:off x="3361386" y="2190177"/>
            <a:ext cx="5756110" cy="4641319"/>
          </a:xfrm>
          <a:prstGeom prst="rect">
            <a:avLst/>
          </a:prstGeom>
          <a:noFill/>
          <a:ln w="28575">
            <a:solidFill>
              <a:srgbClr val="0000FF"/>
            </a:solidFill>
            <a:miter lim="800000"/>
            <a:headEnd/>
            <a:tailEnd/>
          </a:ln>
          <a:effectLst/>
        </p:spPr>
      </p:pic>
      <p:sp>
        <p:nvSpPr>
          <p:cNvPr id="10" name="Slide Number Placeholder 7"/>
          <p:cNvSpPr>
            <a:spLocks noGrp="1"/>
          </p:cNvSpPr>
          <p:nvPr>
            <p:ph type="sldNum" sz="quarter" idx="11"/>
          </p:nvPr>
        </p:nvSpPr>
        <p:spPr>
          <a:xfrm>
            <a:off x="8413750" y="6353969"/>
            <a:ext cx="381000" cy="365125"/>
          </a:xfrm>
        </p:spPr>
        <p:txBody>
          <a:bodyPr/>
          <a:lstStyle/>
          <a:p>
            <a:pPr>
              <a:defRPr/>
            </a:pPr>
            <a:fld id="{6EEA275D-5A49-48A8-817D-44C3EA0A3A2F}" type="slidenum">
              <a:rPr lang="en-US" smtClean="0"/>
              <a:pPr>
                <a:defRPr/>
              </a:pPr>
              <a:t>15</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9" name="Text Box 3"/>
          <p:cNvSpPr txBox="1">
            <a:spLocks noChangeArrowheads="1"/>
          </p:cNvSpPr>
          <p:nvPr/>
        </p:nvSpPr>
        <p:spPr bwMode="auto">
          <a:xfrm>
            <a:off x="0" y="158555"/>
            <a:ext cx="9144000" cy="888066"/>
          </a:xfrm>
          <a:prstGeom prst="rect">
            <a:avLst/>
          </a:prstGeom>
        </p:spPr>
        <p:txBody>
          <a:bodyPr lIns="93503" tIns="46752" rIns="93503" bIns="46752"/>
          <a:lstStyle/>
          <a:p>
            <a:pPr algn="ctr">
              <a:spcBef>
                <a:spcPct val="0"/>
              </a:spcBef>
            </a:pPr>
            <a:r>
              <a:rPr lang="en-US" sz="2400" dirty="0">
                <a:solidFill>
                  <a:srgbClr val="106636"/>
                </a:solidFill>
                <a:ea typeface="+mj-ea"/>
                <a:cs typeface="Arial" charset="0"/>
              </a:rPr>
              <a:t>Unconventional Gas: Shale Gas </a:t>
            </a:r>
          </a:p>
        </p:txBody>
      </p:sp>
      <p:sp>
        <p:nvSpPr>
          <p:cNvPr id="7" name="Slide Number Placeholder 6"/>
          <p:cNvSpPr>
            <a:spLocks noGrp="1"/>
          </p:cNvSpPr>
          <p:nvPr>
            <p:ph type="sldNum" sz="quarter" idx="11"/>
          </p:nvPr>
        </p:nvSpPr>
        <p:spPr/>
        <p:txBody>
          <a:bodyPr/>
          <a:lstStyle/>
          <a:p>
            <a:pPr>
              <a:defRPr/>
            </a:pPr>
            <a:fld id="{6EEA275D-5A49-48A8-817D-44C3EA0A3A2F}" type="slidenum">
              <a:rPr lang="en-US" smtClean="0"/>
              <a:pPr>
                <a:defRPr/>
              </a:pPr>
              <a:t>16</a:t>
            </a:fld>
            <a:endParaRPr lang="en-US" dirty="0"/>
          </a:p>
        </p:txBody>
      </p:sp>
      <p:sp>
        <p:nvSpPr>
          <p:cNvPr id="8" name="Footer Placeholder 7"/>
          <p:cNvSpPr>
            <a:spLocks noGrp="1"/>
          </p:cNvSpPr>
          <p:nvPr>
            <p:ph type="ftr" sz="quarter" idx="10"/>
          </p:nvPr>
        </p:nvSpPr>
        <p:spPr/>
        <p:txBody>
          <a:bodyPr/>
          <a:lstStyle/>
          <a:p>
            <a:pPr>
              <a:defRPr/>
            </a:pPr>
            <a:r>
              <a:rPr lang="en-US" dirty="0" smtClean="0"/>
              <a:t>Energy Facts 2010</a:t>
            </a:r>
            <a:endParaRPr lang="en-US" dirty="0"/>
          </a:p>
        </p:txBody>
      </p:sp>
      <p:pic>
        <p:nvPicPr>
          <p:cNvPr id="1026" name="Picture 2"/>
          <p:cNvPicPr>
            <a:picLocks noChangeAspect="1" noChangeArrowheads="1"/>
          </p:cNvPicPr>
          <p:nvPr/>
        </p:nvPicPr>
        <p:blipFill>
          <a:blip r:embed="rId3" cstate="print"/>
          <a:srcRect t="1141" r="3803" b="11025"/>
          <a:stretch>
            <a:fillRect/>
          </a:stretch>
        </p:blipFill>
        <p:spPr bwMode="auto">
          <a:xfrm>
            <a:off x="0" y="773406"/>
            <a:ext cx="9144000" cy="6084593"/>
          </a:xfrm>
          <a:prstGeom prst="rect">
            <a:avLst/>
          </a:prstGeom>
          <a:noFill/>
          <a:ln w="9525">
            <a:noFill/>
            <a:miter lim="800000"/>
            <a:headEnd/>
            <a:tailEnd/>
          </a:ln>
          <a:effectLst/>
        </p:spPr>
      </p:pic>
      <p:sp>
        <p:nvSpPr>
          <p:cNvPr id="6" name="Footer Placeholder 2"/>
          <p:cNvSpPr txBox="1">
            <a:spLocks/>
          </p:cNvSpPr>
          <p:nvPr/>
        </p:nvSpPr>
        <p:spPr>
          <a:xfrm>
            <a:off x="3276600" y="6506369"/>
            <a:ext cx="5334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t>Energy Facts 2011</a:t>
            </a:r>
            <a:endParaRPr kumimoji="0" lang="en-US" sz="11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
        <p:nvSpPr>
          <p:cNvPr id="9" name="Slide Number Placeholder 7"/>
          <p:cNvSpPr txBox="1">
            <a:spLocks/>
          </p:cNvSpPr>
          <p:nvPr/>
        </p:nvSpPr>
        <p:spPr>
          <a:xfrm>
            <a:off x="8566150" y="6506369"/>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1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95" name="Rectangle 63"/>
          <p:cNvSpPr>
            <a:spLocks noChangeArrowheads="1"/>
          </p:cNvSpPr>
          <p:nvPr/>
        </p:nvSpPr>
        <p:spPr bwMode="auto">
          <a:xfrm>
            <a:off x="0" y="136655"/>
            <a:ext cx="9144000" cy="611482"/>
          </a:xfrm>
          <a:prstGeom prst="rect">
            <a:avLst/>
          </a:prstGeom>
          <a:noFill/>
          <a:ln w="9525" cap="flat" cmpd="sng" algn="ctr">
            <a:noFill/>
            <a:prstDash val="solid"/>
            <a:miter lim="800000"/>
            <a:headEnd/>
            <a:tailEnd/>
          </a:ln>
          <a:effectLst/>
        </p:spPr>
        <p:txBody>
          <a:bodyPr lIns="93503" tIns="46752" rIns="93503" bIns="46752">
            <a:spAutoFit/>
          </a:bodyPr>
          <a:lstStyle/>
          <a:p>
            <a:pPr algn="ctr" defTabSz="914608">
              <a:lnSpc>
                <a:spcPct val="80000"/>
              </a:lnSpc>
            </a:pPr>
            <a:r>
              <a:rPr lang="en-GB" sz="2400" dirty="0">
                <a:solidFill>
                  <a:srgbClr val="106636"/>
                </a:solidFill>
                <a:ea typeface="+mj-ea"/>
                <a:cs typeface="Arial" charset="0"/>
              </a:rPr>
              <a:t>World Reserves of Oil</a:t>
            </a:r>
            <a:r>
              <a:rPr lang="en-GB" sz="2900" b="1" dirty="0">
                <a:solidFill>
                  <a:srgbClr val="FF0000"/>
                </a:solidFill>
                <a:effectLst>
                  <a:outerShdw blurRad="38100" dist="38100" dir="2700000" algn="tl">
                    <a:srgbClr val="C0C0C0"/>
                  </a:outerShdw>
                </a:effectLst>
                <a:latin typeface="Arial" pitchFamily="34" charset="0"/>
              </a:rPr>
              <a:t/>
            </a:r>
            <a:br>
              <a:rPr lang="en-GB" sz="2900" b="1" dirty="0">
                <a:solidFill>
                  <a:srgbClr val="FF0000"/>
                </a:solidFill>
                <a:effectLst>
                  <a:outerShdw blurRad="38100" dist="38100" dir="2700000" algn="tl">
                    <a:srgbClr val="C0C0C0"/>
                  </a:outerShdw>
                </a:effectLst>
                <a:latin typeface="Arial" pitchFamily="34" charset="0"/>
              </a:rPr>
            </a:br>
            <a:r>
              <a:rPr lang="en-GB" i="1" dirty="0"/>
              <a:t>There is a significant dislocation between fossil fuel supply and demand</a:t>
            </a:r>
            <a:endParaRPr lang="en-US" sz="1600" i="1" dirty="0"/>
          </a:p>
        </p:txBody>
      </p:sp>
      <p:pic>
        <p:nvPicPr>
          <p:cNvPr id="837697" name="Picture 65" descr="map01_1024"/>
          <p:cNvPicPr>
            <a:picLocks noChangeAspect="1" noChangeArrowheads="1"/>
          </p:cNvPicPr>
          <p:nvPr/>
        </p:nvPicPr>
        <p:blipFill>
          <a:blip r:embed="rId3" cstate="print"/>
          <a:srcRect l="2832" t="5968" r="1563"/>
          <a:stretch>
            <a:fillRect/>
          </a:stretch>
        </p:blipFill>
        <p:spPr bwMode="auto">
          <a:xfrm>
            <a:off x="85869" y="921476"/>
            <a:ext cx="8972261" cy="5185522"/>
          </a:xfrm>
          <a:prstGeom prst="rect">
            <a:avLst/>
          </a:prstGeom>
          <a:noFill/>
        </p:spPr>
      </p:pic>
      <p:sp>
        <p:nvSpPr>
          <p:cNvPr id="837698" name="Text Box 66"/>
          <p:cNvSpPr txBox="1">
            <a:spLocks noChangeArrowheads="1"/>
          </p:cNvSpPr>
          <p:nvPr/>
        </p:nvSpPr>
        <p:spPr bwMode="auto">
          <a:xfrm>
            <a:off x="2750023" y="5960581"/>
            <a:ext cx="3643953" cy="252136"/>
          </a:xfrm>
          <a:prstGeom prst="rect">
            <a:avLst/>
          </a:prstGeom>
          <a:noFill/>
          <a:ln w="9525">
            <a:noFill/>
            <a:miter lim="800000"/>
            <a:headEnd/>
            <a:tailEnd/>
          </a:ln>
        </p:spPr>
        <p:txBody>
          <a:bodyPr wrap="square" lIns="82058" tIns="41029" rIns="82058" bIns="41029">
            <a:spAutoFit/>
          </a:bodyPr>
          <a:lstStyle/>
          <a:p>
            <a:pPr algn="l" eaLnBrk="0" hangingPunct="0">
              <a:lnSpc>
                <a:spcPct val="100000"/>
              </a:lnSpc>
              <a:spcBef>
                <a:spcPct val="50000"/>
              </a:spcBef>
            </a:pPr>
            <a:r>
              <a:rPr lang="en-US" sz="1100" b="1" dirty="0">
                <a:ea typeface="ＭＳ Ｐゴシック" pitchFamily="50" charset="-128"/>
              </a:rPr>
              <a:t>(http://www.energybulletin.net/37329.html)</a:t>
            </a:r>
          </a:p>
        </p:txBody>
      </p:sp>
      <p:pic>
        <p:nvPicPr>
          <p:cNvPr id="837699" name="Picture 67"/>
          <p:cNvPicPr>
            <a:picLocks noChangeAspect="1" noChangeArrowheads="1"/>
          </p:cNvPicPr>
          <p:nvPr/>
        </p:nvPicPr>
        <p:blipFill>
          <a:blip r:embed="rId4" cstate="print"/>
          <a:srcRect t="14069" b="8276"/>
          <a:stretch>
            <a:fillRect/>
          </a:stretch>
        </p:blipFill>
        <p:spPr bwMode="auto">
          <a:xfrm>
            <a:off x="0" y="4270461"/>
            <a:ext cx="1982932" cy="1861578"/>
          </a:xfrm>
          <a:prstGeom prst="rect">
            <a:avLst/>
          </a:prstGeom>
          <a:noFill/>
        </p:spPr>
      </p:pic>
      <p:sp>
        <p:nvSpPr>
          <p:cNvPr id="837700" name="Text Box 68"/>
          <p:cNvSpPr txBox="1">
            <a:spLocks noChangeArrowheads="1"/>
          </p:cNvSpPr>
          <p:nvPr/>
        </p:nvSpPr>
        <p:spPr bwMode="auto">
          <a:xfrm>
            <a:off x="0" y="4337797"/>
            <a:ext cx="2193518" cy="467580"/>
          </a:xfrm>
          <a:prstGeom prst="rect">
            <a:avLst/>
          </a:prstGeom>
          <a:solidFill>
            <a:schemeClr val="bg1"/>
          </a:solidFill>
          <a:ln w="19050" algn="ctr">
            <a:noFill/>
            <a:miter lim="800000"/>
            <a:headEnd/>
            <a:tailEnd/>
          </a:ln>
          <a:effectLst/>
        </p:spPr>
        <p:txBody>
          <a:bodyPr wrap="none" lIns="82058" tIns="41029" rIns="82058" bIns="41029">
            <a:spAutoFit/>
          </a:bodyPr>
          <a:lstStyle/>
          <a:p>
            <a:pPr defTabSz="914608"/>
            <a:r>
              <a:rPr lang="en-US" sz="1400" b="1" dirty="0"/>
              <a:t>Who uses the oil?</a:t>
            </a:r>
          </a:p>
          <a:p>
            <a:pPr defTabSz="914608"/>
            <a:r>
              <a:rPr lang="en-US" sz="1100" b="1" dirty="0"/>
              <a:t>(thousands of barrels per day)</a:t>
            </a:r>
          </a:p>
        </p:txBody>
      </p:sp>
      <p:sp>
        <p:nvSpPr>
          <p:cNvPr id="10" name="Slide Number Placeholder 9"/>
          <p:cNvSpPr>
            <a:spLocks noGrp="1"/>
          </p:cNvSpPr>
          <p:nvPr>
            <p:ph type="sldNum" sz="quarter" idx="11"/>
          </p:nvPr>
        </p:nvSpPr>
        <p:spPr/>
        <p:txBody>
          <a:bodyPr/>
          <a:lstStyle/>
          <a:p>
            <a:pPr>
              <a:defRPr/>
            </a:pPr>
            <a:fld id="{6EEA275D-5A49-48A8-817D-44C3EA0A3A2F}" type="slidenum">
              <a:rPr lang="en-US" smtClean="0"/>
              <a:pPr>
                <a:defRPr/>
              </a:pPr>
              <a:t>17</a:t>
            </a:fld>
            <a:endParaRPr lang="en-US" dirty="0"/>
          </a:p>
        </p:txBody>
      </p:sp>
      <p:sp>
        <p:nvSpPr>
          <p:cNvPr id="11" name="Footer Placeholder 10"/>
          <p:cNvSpPr>
            <a:spLocks noGrp="1"/>
          </p:cNvSpPr>
          <p:nvPr>
            <p:ph type="ftr" sz="quarter" idx="10"/>
          </p:nvPr>
        </p:nvSpPr>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1" name="Text Box 3"/>
          <p:cNvSpPr txBox="1">
            <a:spLocks noChangeArrowheads="1"/>
          </p:cNvSpPr>
          <p:nvPr/>
        </p:nvSpPr>
        <p:spPr bwMode="auto">
          <a:xfrm>
            <a:off x="457489" y="1689287"/>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tabLst>
                <a:tab pos="1696726" algn="l"/>
              </a:tabLst>
            </a:pPr>
            <a:r>
              <a:rPr lang="en-US" sz="3600" b="1" dirty="0" smtClean="0">
                <a:solidFill>
                  <a:srgbClr val="FF0000"/>
                </a:solidFill>
                <a:effectLst>
                  <a:outerShdw blurRad="38100" dist="38100" dir="2700000" algn="tl">
                    <a:srgbClr val="C0C0C0"/>
                  </a:outerShdw>
                </a:effectLst>
                <a:latin typeface="Arial" pitchFamily="34" charset="0"/>
              </a:rPr>
              <a:t>Fuels:  Nuclear </a:t>
            </a:r>
            <a:r>
              <a:rPr lang="en-US" sz="3600" b="1" dirty="0">
                <a:solidFill>
                  <a:srgbClr val="FF0000"/>
                </a:solidFill>
                <a:effectLst>
                  <a:outerShdw blurRad="38100" dist="38100" dir="2700000" algn="tl">
                    <a:srgbClr val="C0C0C0"/>
                  </a:outerShdw>
                </a:effectLst>
                <a:latin typeface="Arial" pitchFamily="34" charset="0"/>
              </a:rPr>
              <a:t>and </a:t>
            </a:r>
            <a:r>
              <a:rPr lang="en-US" sz="3600" b="1" dirty="0" smtClean="0">
                <a:solidFill>
                  <a:srgbClr val="FF0000"/>
                </a:solidFill>
                <a:effectLst>
                  <a:outerShdw blurRad="38100" dist="38100" dir="2700000" algn="tl">
                    <a:srgbClr val="C0C0C0"/>
                  </a:outerShdw>
                </a:effectLst>
                <a:latin typeface="Arial" pitchFamily="34" charset="0"/>
              </a:rPr>
              <a:t>renewable</a:t>
            </a:r>
            <a:endParaRPr lang="en-US" sz="3600" b="1" dirty="0">
              <a:solidFill>
                <a:srgbClr val="FF0000"/>
              </a:solidFill>
              <a:effectLst>
                <a:outerShdw blurRad="38100" dist="38100" dir="2700000" algn="tl">
                  <a:srgbClr val="C0C0C0"/>
                </a:outerShdw>
              </a:effectLst>
              <a:latin typeface="Arial" pitchFamily="34" charset="0"/>
            </a:endParaRPr>
          </a:p>
        </p:txBody>
      </p:sp>
      <p:grpSp>
        <p:nvGrpSpPr>
          <p:cNvPr id="2" name="Group 24"/>
          <p:cNvGrpSpPr>
            <a:grpSpLocks/>
          </p:cNvGrpSpPr>
          <p:nvPr/>
        </p:nvGrpSpPr>
        <p:grpSpPr bwMode="auto">
          <a:xfrm>
            <a:off x="2856058" y="3153056"/>
            <a:ext cx="3511261" cy="3241301"/>
            <a:chOff x="1987" y="2435"/>
            <a:chExt cx="2433" cy="2314"/>
          </a:xfrm>
        </p:grpSpPr>
        <p:sp>
          <p:nvSpPr>
            <p:cNvPr id="508940" name="Freeform 12"/>
            <p:cNvSpPr>
              <a:spLocks/>
            </p:cNvSpPr>
            <p:nvPr/>
          </p:nvSpPr>
          <p:spPr bwMode="auto">
            <a:xfrm rot="10800000">
              <a:off x="1987" y="2655"/>
              <a:ext cx="1161" cy="2094"/>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808080"/>
            </a:solidFill>
            <a:ln w="9525">
              <a:solidFill>
                <a:srgbClr val="000000"/>
              </a:solidFill>
              <a:prstDash val="solid"/>
              <a:round/>
              <a:headEnd/>
              <a:tailEnd/>
            </a:ln>
          </p:spPr>
          <p:txBody>
            <a:bodyPr/>
            <a:lstStyle/>
            <a:p>
              <a:endParaRPr lang="en-US"/>
            </a:p>
          </p:txBody>
        </p:sp>
        <p:sp>
          <p:nvSpPr>
            <p:cNvPr id="508941" name="Freeform 13"/>
            <p:cNvSpPr>
              <a:spLocks/>
            </p:cNvSpPr>
            <p:nvPr/>
          </p:nvSpPr>
          <p:spPr bwMode="auto">
            <a:xfrm rot="10800000">
              <a:off x="2473" y="2435"/>
              <a:ext cx="1530" cy="1153"/>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333333"/>
            </a:solidFill>
            <a:ln w="9525">
              <a:solidFill>
                <a:srgbClr val="000000"/>
              </a:solidFill>
              <a:prstDash val="solid"/>
              <a:round/>
              <a:headEnd/>
              <a:tailEnd/>
            </a:ln>
          </p:spPr>
          <p:txBody>
            <a:bodyPr/>
            <a:lstStyle/>
            <a:p>
              <a:endParaRPr lang="en-US"/>
            </a:p>
          </p:txBody>
        </p:sp>
        <p:sp>
          <p:nvSpPr>
            <p:cNvPr id="508942" name="Freeform 14"/>
            <p:cNvSpPr>
              <a:spLocks/>
            </p:cNvSpPr>
            <p:nvPr/>
          </p:nvSpPr>
          <p:spPr bwMode="auto">
            <a:xfrm rot="10800000">
              <a:off x="3248" y="2756"/>
              <a:ext cx="1129" cy="79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FF0000"/>
            </a:solidFill>
            <a:ln w="9525">
              <a:solidFill>
                <a:srgbClr val="000000"/>
              </a:solidFill>
              <a:prstDash val="solid"/>
              <a:round/>
              <a:headEnd/>
              <a:tailEnd/>
            </a:ln>
          </p:spPr>
          <p:txBody>
            <a:bodyPr/>
            <a:lstStyle/>
            <a:p>
              <a:endParaRPr lang="en-US"/>
            </a:p>
          </p:txBody>
        </p:sp>
        <p:sp>
          <p:nvSpPr>
            <p:cNvPr id="508943" name="Freeform 15"/>
            <p:cNvSpPr>
              <a:spLocks/>
            </p:cNvSpPr>
            <p:nvPr/>
          </p:nvSpPr>
          <p:spPr bwMode="auto">
            <a:xfrm rot="10800000">
              <a:off x="3143" y="3588"/>
              <a:ext cx="1145" cy="1161"/>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DDDDDD"/>
            </a:solidFill>
            <a:ln w="9525">
              <a:solidFill>
                <a:srgbClr val="000000"/>
              </a:solidFill>
              <a:prstDash val="solid"/>
              <a:round/>
              <a:headEnd/>
              <a:tailEnd/>
            </a:ln>
          </p:spPr>
          <p:txBody>
            <a:bodyPr/>
            <a:lstStyle/>
            <a:p>
              <a:endParaRPr lang="en-US"/>
            </a:p>
          </p:txBody>
        </p:sp>
        <p:sp>
          <p:nvSpPr>
            <p:cNvPr id="508944" name="Text Box 16"/>
            <p:cNvSpPr txBox="1">
              <a:spLocks noChangeArrowheads="1"/>
            </p:cNvSpPr>
            <p:nvPr/>
          </p:nvSpPr>
          <p:spPr bwMode="auto">
            <a:xfrm>
              <a:off x="2033" y="3508"/>
              <a:ext cx="978" cy="461"/>
            </a:xfrm>
            <a:prstGeom prst="rect">
              <a:avLst/>
            </a:prstGeom>
            <a:noFill/>
            <a:ln w="9525" algn="ctr">
              <a:noFill/>
              <a:miter lim="800000"/>
              <a:headEnd/>
              <a:tailEnd/>
            </a:ln>
            <a:effectLst/>
          </p:spPr>
          <p:txBody>
            <a:bodyPr>
              <a:spAutoFit/>
            </a:bodyPr>
            <a:lstStyle/>
            <a:p>
              <a:pPr defTabSz="914608"/>
              <a:r>
                <a:rPr lang="en-US" b="1" dirty="0">
                  <a:solidFill>
                    <a:schemeClr val="bg1"/>
                  </a:solidFill>
                </a:rPr>
                <a:t>Petroleum 37%</a:t>
              </a:r>
            </a:p>
          </p:txBody>
        </p:sp>
        <p:sp>
          <p:nvSpPr>
            <p:cNvPr id="508945" name="Text Box 17"/>
            <p:cNvSpPr txBox="1">
              <a:spLocks noChangeArrowheads="1"/>
            </p:cNvSpPr>
            <p:nvPr/>
          </p:nvSpPr>
          <p:spPr bwMode="auto">
            <a:xfrm>
              <a:off x="2709" y="2752"/>
              <a:ext cx="978" cy="264"/>
            </a:xfrm>
            <a:prstGeom prst="rect">
              <a:avLst/>
            </a:prstGeom>
            <a:noFill/>
            <a:ln w="9525" algn="ctr">
              <a:noFill/>
              <a:miter lim="800000"/>
              <a:headEnd/>
              <a:tailEnd/>
            </a:ln>
            <a:effectLst/>
          </p:spPr>
          <p:txBody>
            <a:bodyPr>
              <a:spAutoFit/>
            </a:bodyPr>
            <a:lstStyle/>
            <a:p>
              <a:pPr defTabSz="914608"/>
              <a:r>
                <a:rPr lang="en-US" b="1" dirty="0">
                  <a:solidFill>
                    <a:schemeClr val="bg1"/>
                  </a:solidFill>
                </a:rPr>
                <a:t>Coal </a:t>
              </a:r>
              <a:r>
                <a:rPr lang="en-US" b="1" dirty="0" smtClean="0">
                  <a:solidFill>
                    <a:schemeClr val="bg1"/>
                  </a:solidFill>
                </a:rPr>
                <a:t>21%</a:t>
              </a:r>
              <a:endParaRPr lang="en-US" b="1" dirty="0">
                <a:solidFill>
                  <a:schemeClr val="bg1"/>
                </a:solidFill>
              </a:endParaRPr>
            </a:p>
          </p:txBody>
        </p:sp>
        <p:sp>
          <p:nvSpPr>
            <p:cNvPr id="508946" name="Text Box 18"/>
            <p:cNvSpPr txBox="1">
              <a:spLocks noChangeArrowheads="1"/>
            </p:cNvSpPr>
            <p:nvPr/>
          </p:nvSpPr>
          <p:spPr bwMode="auto">
            <a:xfrm>
              <a:off x="3201" y="3948"/>
              <a:ext cx="978" cy="461"/>
            </a:xfrm>
            <a:prstGeom prst="rect">
              <a:avLst/>
            </a:prstGeom>
            <a:noFill/>
            <a:ln w="9525" algn="ctr">
              <a:noFill/>
              <a:miter lim="800000"/>
              <a:headEnd/>
              <a:tailEnd/>
            </a:ln>
            <a:effectLst/>
          </p:spPr>
          <p:txBody>
            <a:bodyPr>
              <a:spAutoFit/>
            </a:bodyPr>
            <a:lstStyle/>
            <a:p>
              <a:pPr defTabSz="914608"/>
              <a:r>
                <a:rPr lang="en-US" b="1" dirty="0">
                  <a:solidFill>
                    <a:schemeClr val="tx1"/>
                  </a:solidFill>
                </a:rPr>
                <a:t>Natural Gas </a:t>
              </a:r>
              <a:r>
                <a:rPr lang="en-US" b="1" dirty="0" smtClean="0">
                  <a:solidFill>
                    <a:schemeClr val="tx1"/>
                  </a:solidFill>
                </a:rPr>
                <a:t>25%</a:t>
              </a:r>
              <a:endParaRPr lang="en-US" b="1" dirty="0">
                <a:solidFill>
                  <a:schemeClr val="tx1"/>
                </a:solidFill>
              </a:endParaRPr>
            </a:p>
          </p:txBody>
        </p:sp>
        <p:sp>
          <p:nvSpPr>
            <p:cNvPr id="508948" name="Freeform 20"/>
            <p:cNvSpPr>
              <a:spLocks/>
            </p:cNvSpPr>
            <p:nvPr/>
          </p:nvSpPr>
          <p:spPr bwMode="auto">
            <a:xfrm rot="10800000">
              <a:off x="3251" y="3302"/>
              <a:ext cx="1169" cy="502"/>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6699FF"/>
            </a:solidFill>
            <a:ln w="9525">
              <a:solidFill>
                <a:srgbClr val="000000"/>
              </a:solidFill>
              <a:prstDash val="solid"/>
              <a:round/>
              <a:headEnd/>
              <a:tailEnd/>
            </a:ln>
          </p:spPr>
          <p:txBody>
            <a:bodyPr/>
            <a:lstStyle/>
            <a:p>
              <a:endParaRPr lang="en-US"/>
            </a:p>
          </p:txBody>
        </p:sp>
      </p:grpSp>
      <p:sp>
        <p:nvSpPr>
          <p:cNvPr id="15" name="Text Box 14"/>
          <p:cNvSpPr txBox="1">
            <a:spLocks noChangeArrowheads="1"/>
          </p:cNvSpPr>
          <p:nvPr/>
        </p:nvSpPr>
        <p:spPr bwMode="auto">
          <a:xfrm rot="20130486">
            <a:off x="4739082" y="4111434"/>
            <a:ext cx="1630795" cy="338554"/>
          </a:xfrm>
          <a:prstGeom prst="rect">
            <a:avLst/>
          </a:prstGeom>
          <a:noFill/>
          <a:ln w="9525" algn="ctr">
            <a:noFill/>
            <a:miter lim="800000"/>
            <a:headEnd/>
            <a:tailEnd/>
          </a:ln>
          <a:effectLst/>
        </p:spPr>
        <p:txBody>
          <a:bodyPr>
            <a:spAutoFit/>
          </a:bodyPr>
          <a:lstStyle/>
          <a:p>
            <a:pPr defTabSz="914608"/>
            <a:r>
              <a:rPr lang="en-US" sz="1600" b="1" dirty="0"/>
              <a:t>Nuclear 9%</a:t>
            </a:r>
          </a:p>
        </p:txBody>
      </p:sp>
      <p:sp>
        <p:nvSpPr>
          <p:cNvPr id="16" name="Text Box 16"/>
          <p:cNvSpPr txBox="1">
            <a:spLocks noChangeArrowheads="1"/>
          </p:cNvSpPr>
          <p:nvPr/>
        </p:nvSpPr>
        <p:spPr bwMode="auto">
          <a:xfrm>
            <a:off x="4848615" y="4606563"/>
            <a:ext cx="1749136" cy="307777"/>
          </a:xfrm>
          <a:prstGeom prst="rect">
            <a:avLst/>
          </a:prstGeom>
          <a:noFill/>
          <a:ln w="9525" algn="ctr">
            <a:noFill/>
            <a:miter lim="800000"/>
            <a:headEnd/>
            <a:tailEnd/>
          </a:ln>
          <a:effectLst/>
        </p:spPr>
        <p:txBody>
          <a:bodyPr>
            <a:spAutoFit/>
          </a:bodyPr>
          <a:lstStyle/>
          <a:p>
            <a:pPr defTabSz="914608"/>
            <a:r>
              <a:rPr lang="en-US" sz="1400" b="1" dirty="0" err="1"/>
              <a:t>Renewables</a:t>
            </a:r>
            <a:r>
              <a:rPr lang="en-US" sz="1400" b="1" dirty="0"/>
              <a:t> </a:t>
            </a:r>
            <a:r>
              <a:rPr lang="en-US" sz="1400" b="1" dirty="0" smtClean="0"/>
              <a:t>8%</a:t>
            </a:r>
            <a:endParaRPr lang="en-US" sz="1400" b="1" dirty="0"/>
          </a:p>
        </p:txBody>
      </p:sp>
      <p:sp>
        <p:nvSpPr>
          <p:cNvPr id="21" name="Slide Number Placeholder 20"/>
          <p:cNvSpPr>
            <a:spLocks noGrp="1"/>
          </p:cNvSpPr>
          <p:nvPr>
            <p:ph type="sldNum" sz="quarter" idx="11"/>
          </p:nvPr>
        </p:nvSpPr>
        <p:spPr/>
        <p:txBody>
          <a:bodyPr/>
          <a:lstStyle/>
          <a:p>
            <a:pPr>
              <a:defRPr/>
            </a:pPr>
            <a:fld id="{6EEA275D-5A49-48A8-817D-44C3EA0A3A2F}" type="slidenum">
              <a:rPr lang="en-US" smtClean="0"/>
              <a:pPr>
                <a:defRPr/>
              </a:pPr>
              <a:t>18</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3" name="Text Box 5"/>
          <p:cNvSpPr txBox="1">
            <a:spLocks noChangeArrowheads="1"/>
          </p:cNvSpPr>
          <p:nvPr/>
        </p:nvSpPr>
        <p:spPr bwMode="auto">
          <a:xfrm>
            <a:off x="8970818" y="6649291"/>
            <a:ext cx="57708" cy="221359"/>
          </a:xfrm>
          <a:prstGeom prst="rect">
            <a:avLst/>
          </a:prstGeom>
          <a:noFill/>
          <a:ln w="9525" algn="ctr">
            <a:noFill/>
            <a:miter lim="800000"/>
            <a:headEnd/>
            <a:tailEnd/>
          </a:ln>
          <a:effectLst/>
        </p:spPr>
        <p:txBody>
          <a:bodyPr wrap="none" lIns="0" tIns="41029" rIns="0" bIns="41029">
            <a:spAutoFit/>
          </a:bodyPr>
          <a:lstStyle/>
          <a:p>
            <a:pPr defTabSz="914608"/>
            <a:fld id="{6C7D256E-42D5-429B-A0BF-4F23EA4DCDB6}" type="slidenum">
              <a:rPr lang="en-US" sz="900">
                <a:latin typeface="Times New Roman" pitchFamily="18" charset="0"/>
              </a:rPr>
              <a:pPr defTabSz="914608"/>
              <a:t>19</a:t>
            </a:fld>
            <a:endParaRPr lang="en-US" sz="900" dirty="0">
              <a:latin typeface="Times New Roman" pitchFamily="18" charset="0"/>
            </a:endParaRPr>
          </a:p>
        </p:txBody>
      </p:sp>
      <p:grpSp>
        <p:nvGrpSpPr>
          <p:cNvPr id="16" name="Group 2"/>
          <p:cNvGrpSpPr>
            <a:grpSpLocks/>
          </p:cNvGrpSpPr>
          <p:nvPr/>
        </p:nvGrpSpPr>
        <p:grpSpPr bwMode="auto">
          <a:xfrm>
            <a:off x="0" y="757642"/>
            <a:ext cx="9144000" cy="6100357"/>
            <a:chOff x="0" y="543"/>
            <a:chExt cx="6336" cy="4353"/>
          </a:xfrm>
        </p:grpSpPr>
        <p:pic>
          <p:nvPicPr>
            <p:cNvPr id="17" name="Picture 3"/>
            <p:cNvPicPr>
              <a:picLocks noChangeAspect="1" noChangeArrowheads="1"/>
            </p:cNvPicPr>
            <p:nvPr/>
          </p:nvPicPr>
          <p:blipFill>
            <a:blip r:embed="rId3" cstate="print"/>
            <a:srcRect r="2319"/>
            <a:stretch>
              <a:fillRect/>
            </a:stretch>
          </p:blipFill>
          <p:spPr bwMode="auto">
            <a:xfrm>
              <a:off x="0" y="543"/>
              <a:ext cx="6336" cy="4353"/>
            </a:xfrm>
            <a:prstGeom prst="rect">
              <a:avLst/>
            </a:prstGeom>
            <a:noFill/>
            <a:ln w="9525">
              <a:noFill/>
              <a:miter lim="800000"/>
              <a:headEnd/>
              <a:tailEnd/>
            </a:ln>
            <a:effectLst/>
          </p:spPr>
        </p:pic>
        <p:pic>
          <p:nvPicPr>
            <p:cNvPr id="18" name="Picture 4"/>
            <p:cNvPicPr>
              <a:picLocks noChangeAspect="1" noChangeArrowheads="1"/>
            </p:cNvPicPr>
            <p:nvPr/>
          </p:nvPicPr>
          <p:blipFill>
            <a:blip r:embed="rId4" cstate="print"/>
            <a:srcRect/>
            <a:stretch>
              <a:fillRect/>
            </a:stretch>
          </p:blipFill>
          <p:spPr bwMode="auto">
            <a:xfrm>
              <a:off x="4005" y="543"/>
              <a:ext cx="2331" cy="672"/>
            </a:xfrm>
            <a:prstGeom prst="rect">
              <a:avLst/>
            </a:prstGeom>
            <a:noFill/>
            <a:ln w="9525">
              <a:noFill/>
              <a:miter lim="800000"/>
              <a:headEnd/>
              <a:tailEnd/>
            </a:ln>
            <a:effectLst/>
          </p:spPr>
        </p:pic>
        <p:pic>
          <p:nvPicPr>
            <p:cNvPr id="19" name="Picture 5"/>
            <p:cNvPicPr>
              <a:picLocks noChangeAspect="1" noChangeArrowheads="1"/>
            </p:cNvPicPr>
            <p:nvPr/>
          </p:nvPicPr>
          <p:blipFill>
            <a:blip r:embed="rId5" cstate="print"/>
            <a:srcRect/>
            <a:stretch>
              <a:fillRect/>
            </a:stretch>
          </p:blipFill>
          <p:spPr bwMode="auto">
            <a:xfrm>
              <a:off x="5323" y="1172"/>
              <a:ext cx="1013" cy="673"/>
            </a:xfrm>
            <a:prstGeom prst="rect">
              <a:avLst/>
            </a:prstGeom>
            <a:noFill/>
            <a:ln w="9525">
              <a:noFill/>
              <a:miter lim="800000"/>
              <a:headEnd/>
              <a:tailEnd/>
            </a:ln>
            <a:effectLst/>
          </p:spPr>
        </p:pic>
      </p:grpSp>
      <p:sp>
        <p:nvSpPr>
          <p:cNvPr id="20" name="Rectangle 6"/>
          <p:cNvSpPr>
            <a:spLocks noChangeArrowheads="1"/>
          </p:cNvSpPr>
          <p:nvPr/>
        </p:nvSpPr>
        <p:spPr bwMode="auto">
          <a:xfrm>
            <a:off x="1474932" y="3101445"/>
            <a:ext cx="1845830" cy="131669"/>
          </a:xfrm>
          <a:prstGeom prst="rect">
            <a:avLst/>
          </a:prstGeom>
          <a:solidFill>
            <a:srgbClr val="FF0000"/>
          </a:solidFill>
          <a:ln w="9525">
            <a:noFill/>
            <a:miter lim="800000"/>
            <a:headEnd/>
            <a:tailEnd/>
          </a:ln>
          <a:effectLst/>
        </p:spPr>
        <p:txBody>
          <a:bodyPr wrap="none" lIns="82058" tIns="41029" rIns="82058" bIns="41029" anchor="ctr"/>
          <a:lstStyle/>
          <a:p>
            <a:endParaRPr lang="en-US"/>
          </a:p>
        </p:txBody>
      </p:sp>
      <p:pic>
        <p:nvPicPr>
          <p:cNvPr id="21" name="Picture 7" descr="Sciencecover1"/>
          <p:cNvPicPr>
            <a:picLocks noChangeAspect="1" noChangeArrowheads="1"/>
          </p:cNvPicPr>
          <p:nvPr/>
        </p:nvPicPr>
        <p:blipFill>
          <a:blip r:embed="rId6" cstate="print"/>
          <a:srcRect/>
          <a:stretch>
            <a:fillRect/>
          </a:stretch>
        </p:blipFill>
        <p:spPr bwMode="auto">
          <a:xfrm>
            <a:off x="1" y="5850872"/>
            <a:ext cx="764886" cy="1007128"/>
          </a:xfrm>
          <a:prstGeom prst="rect">
            <a:avLst/>
          </a:prstGeom>
          <a:noFill/>
        </p:spPr>
      </p:pic>
      <p:sp>
        <p:nvSpPr>
          <p:cNvPr id="22" name="Text Box 8"/>
          <p:cNvSpPr txBox="1">
            <a:spLocks noChangeArrowheads="1"/>
          </p:cNvSpPr>
          <p:nvPr/>
        </p:nvSpPr>
        <p:spPr bwMode="auto">
          <a:xfrm>
            <a:off x="1" y="106955"/>
            <a:ext cx="9126680" cy="888066"/>
          </a:xfrm>
          <a:prstGeom prst="rect">
            <a:avLst/>
          </a:prstGeom>
          <a:noFill/>
          <a:ln w="9525" algn="ctr">
            <a:noFill/>
            <a:miter lim="800000"/>
            <a:headEnd/>
            <a:tailEnd/>
          </a:ln>
          <a:effectLst/>
        </p:spPr>
        <p:txBody>
          <a:bodyPr lIns="93503" tIns="46752" rIns="93503" bIns="46752"/>
          <a:lstStyle/>
          <a:p>
            <a:pPr marL="342900" indent="-342900" algn="ctr" defTabSz="820583">
              <a:lnSpc>
                <a:spcPct val="80000"/>
              </a:lnSpc>
              <a:defRPr/>
            </a:pPr>
            <a:r>
              <a:rPr lang="en-US" sz="2400" dirty="0">
                <a:solidFill>
                  <a:srgbClr val="106636"/>
                </a:solidFill>
                <a:ea typeface="+mj-ea"/>
                <a:cs typeface="Arial" charset="0"/>
              </a:rPr>
              <a:t> Nuclear Energy Provides 20% of U.S. Electricity</a:t>
            </a:r>
          </a:p>
          <a:p>
            <a:pPr algn="ctr">
              <a:lnSpc>
                <a:spcPct val="80000"/>
              </a:lnSpc>
              <a:spcBef>
                <a:spcPct val="0"/>
              </a:spcBef>
            </a:pPr>
            <a:r>
              <a:rPr lang="en-US" i="1" dirty="0">
                <a:solidFill>
                  <a:schemeClr val="tx1"/>
                </a:solidFill>
              </a:rPr>
              <a:t>Europe and Japan rely much more heavily on nuclear energy for electricity generation</a:t>
            </a:r>
            <a:endParaRPr lang="en-US" i="1" u="sng" dirty="0">
              <a:solidFill>
                <a:schemeClr val="tx1"/>
              </a:solidFill>
            </a:endParaRPr>
          </a:p>
        </p:txBody>
      </p:sp>
      <p:sp>
        <p:nvSpPr>
          <p:cNvPr id="14" name="Slide Number Placeholder 13"/>
          <p:cNvSpPr>
            <a:spLocks noGrp="1"/>
          </p:cNvSpPr>
          <p:nvPr>
            <p:ph type="sldNum" sz="quarter" idx="11"/>
          </p:nvPr>
        </p:nvSpPr>
        <p:spPr/>
        <p:txBody>
          <a:bodyPr/>
          <a:lstStyle/>
          <a:p>
            <a:pPr>
              <a:defRPr/>
            </a:pPr>
            <a:fld id="{6EEA275D-5A49-48A8-817D-44C3EA0A3A2F}" type="slidenum">
              <a:rPr lang="en-US" smtClean="0"/>
              <a:pPr>
                <a:defRPr/>
              </a:pPr>
              <a:t>19</a:t>
            </a:fld>
            <a:endParaRPr 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Text Box 2"/>
          <p:cNvSpPr txBox="1">
            <a:spLocks noChangeArrowheads="1"/>
          </p:cNvSpPr>
          <p:nvPr/>
        </p:nvSpPr>
        <p:spPr bwMode="auto">
          <a:xfrm>
            <a:off x="420972" y="495300"/>
            <a:ext cx="7764318" cy="701768"/>
          </a:xfrm>
          <a:prstGeom prst="rect">
            <a:avLst/>
          </a:prstGeom>
          <a:noFill/>
          <a:ln w="9525" algn="ctr">
            <a:noFill/>
            <a:miter lim="800000"/>
            <a:headEnd/>
            <a:tailEnd/>
          </a:ln>
          <a:effectLst/>
        </p:spPr>
        <p:txBody>
          <a:bodyPr lIns="93503" tIns="46752" rIns="93503" bIns="46752"/>
          <a:lstStyle/>
          <a:p>
            <a:pPr>
              <a:lnSpc>
                <a:spcPct val="100000"/>
              </a:lnSpc>
              <a:spcBef>
                <a:spcPct val="0"/>
              </a:spcBef>
            </a:pPr>
            <a:endParaRPr lang="en-US" sz="3200" b="1" dirty="0">
              <a:solidFill>
                <a:srgbClr val="FF0000"/>
              </a:solidFill>
              <a:effectLst>
                <a:outerShdw blurRad="38100" dist="38100" dir="2700000" algn="tl">
                  <a:srgbClr val="C0C0C0"/>
                </a:outerShdw>
              </a:effectLst>
              <a:latin typeface="Arial" pitchFamily="34" charset="0"/>
            </a:endParaRPr>
          </a:p>
        </p:txBody>
      </p:sp>
      <p:sp>
        <p:nvSpPr>
          <p:cNvPr id="453635" name="Text Box 3"/>
          <p:cNvSpPr txBox="1">
            <a:spLocks noChangeArrowheads="1"/>
          </p:cNvSpPr>
          <p:nvPr/>
        </p:nvSpPr>
        <p:spPr bwMode="auto">
          <a:xfrm>
            <a:off x="785629" y="1800754"/>
            <a:ext cx="7575918" cy="4376334"/>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square" lIns="82048" tIns="41025" rIns="82048" bIns="41025">
            <a:spAutoFit/>
          </a:bodyPr>
          <a:lstStyle/>
          <a:p>
            <a:pPr marL="463550" indent="-463550" defTabSz="914608">
              <a:spcAft>
                <a:spcPts val="1200"/>
              </a:spcAft>
              <a:buClr>
                <a:schemeClr val="tx1"/>
              </a:buClr>
            </a:pPr>
            <a:r>
              <a:rPr lang="en-US"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I.	Energy facts</a:t>
            </a:r>
          </a:p>
          <a:p>
            <a:pPr marL="965200" lvl="1" indent="-392113" defTabSz="914608">
              <a:spcAft>
                <a:spcPts val="1200"/>
              </a:spcAft>
              <a:buClr>
                <a:schemeClr val="tx1"/>
              </a:buClr>
              <a:buFont typeface="Wingdings" pitchFamily="2" charset="2"/>
              <a:buChar char="Ø"/>
            </a:pPr>
            <a:r>
              <a:rPr lang="en-US" sz="2000" b="1" dirty="0" smtClean="0">
                <a:latin typeface="Arial" pitchFamily="34" charset="0"/>
                <a:cs typeface="Arial" pitchFamily="34" charset="0"/>
              </a:rPr>
              <a:t>Sources and consumption sectors</a:t>
            </a:r>
          </a:p>
          <a:p>
            <a:pPr marL="965200" lvl="1" indent="-392113" defTabSz="914608">
              <a:spcAft>
                <a:spcPts val="1200"/>
              </a:spcAft>
              <a:buClr>
                <a:schemeClr val="tx1"/>
              </a:buClr>
              <a:buFont typeface="Wingdings" pitchFamily="2" charset="2"/>
              <a:buChar char="Ø"/>
            </a:pPr>
            <a:r>
              <a:rPr lang="en-US" sz="2000" b="1" dirty="0" smtClean="0">
                <a:latin typeface="Arial" pitchFamily="34" charset="0"/>
                <a:cs typeface="Arial" pitchFamily="34" charset="0"/>
              </a:rPr>
              <a:t>Needs in the 21</a:t>
            </a:r>
            <a:r>
              <a:rPr lang="en-US" sz="2000" b="1" baseline="30000" dirty="0" smtClean="0">
                <a:latin typeface="Arial" pitchFamily="34" charset="0"/>
                <a:cs typeface="Arial" pitchFamily="34" charset="0"/>
              </a:rPr>
              <a:t>st</a:t>
            </a:r>
            <a:r>
              <a:rPr lang="en-US" sz="2000" b="1" dirty="0" smtClean="0">
                <a:latin typeface="Arial" pitchFamily="34" charset="0"/>
                <a:cs typeface="Arial" pitchFamily="34" charset="0"/>
              </a:rPr>
              <a:t> century</a:t>
            </a:r>
          </a:p>
          <a:p>
            <a:pPr marL="965200" lvl="1" indent="-392113" defTabSz="914608">
              <a:spcAft>
                <a:spcPts val="1200"/>
              </a:spcAft>
              <a:buClr>
                <a:schemeClr val="tx1"/>
              </a:buClr>
              <a:buFont typeface="Wingdings" pitchFamily="2" charset="2"/>
              <a:buChar char="Ø"/>
            </a:pPr>
            <a:r>
              <a:rPr lang="en-US" sz="2000" b="1" dirty="0" smtClean="0">
                <a:latin typeface="Arial" pitchFamily="34" charset="0"/>
                <a:cs typeface="Arial" pitchFamily="34" charset="0"/>
              </a:rPr>
              <a:t>Fuels:  Fossil, nuclear, renewable</a:t>
            </a:r>
          </a:p>
          <a:p>
            <a:pPr marL="965200" lvl="1" indent="-392113" defTabSz="914608">
              <a:spcAft>
                <a:spcPts val="1200"/>
              </a:spcAft>
              <a:buClr>
                <a:schemeClr val="tx1"/>
              </a:buClr>
              <a:buFont typeface="Wingdings" pitchFamily="2" charset="2"/>
              <a:buChar char="Ø"/>
            </a:pPr>
            <a:r>
              <a:rPr lang="en-US" sz="2000" b="1" dirty="0" smtClean="0">
                <a:latin typeface="Arial" pitchFamily="34" charset="0"/>
                <a:cs typeface="Arial" pitchFamily="34" charset="0"/>
              </a:rPr>
              <a:t>Energy and the environment</a:t>
            </a:r>
          </a:p>
          <a:p>
            <a:pPr marL="965200" lvl="1" indent="-392113" defTabSz="914608">
              <a:spcAft>
                <a:spcPts val="1200"/>
              </a:spcAft>
              <a:buClr>
                <a:schemeClr val="tx1"/>
              </a:buClr>
              <a:buFont typeface="Wingdings" pitchFamily="2" charset="2"/>
              <a:buChar char="Ø"/>
            </a:pPr>
            <a:r>
              <a:rPr lang="en-US" sz="2000" b="1" dirty="0" smtClean="0">
                <a:latin typeface="Arial" pitchFamily="34" charset="0"/>
                <a:cs typeface="Arial" pitchFamily="34" charset="0"/>
              </a:rPr>
              <a:t>Assembling the facts into an energy policy and an R&amp;D strategy</a:t>
            </a:r>
            <a:endParaRPr lang="en-US" sz="2400" b="1" dirty="0" smtClean="0">
              <a:solidFill>
                <a:srgbClr val="FF0000"/>
              </a:solidFill>
              <a:latin typeface="Arial" pitchFamily="34" charset="0"/>
              <a:cs typeface="Arial" pitchFamily="34" charset="0"/>
            </a:endParaRPr>
          </a:p>
          <a:p>
            <a:pPr marL="463550" indent="-463550" defTabSz="914608">
              <a:spcBef>
                <a:spcPts val="1800"/>
              </a:spcBef>
              <a:spcAft>
                <a:spcPts val="1200"/>
              </a:spcAft>
              <a:buClr>
                <a:schemeClr val="tx1"/>
              </a:buClr>
            </a:pPr>
            <a:r>
              <a:rPr lang="en-US"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II.	The role of basic science in our energy future</a:t>
            </a:r>
            <a:endParaRPr lang="en-US" sz="28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Slide Number Placeholder 22"/>
          <p:cNvSpPr txBox="1">
            <a:spLocks/>
          </p:cNvSpPr>
          <p:nvPr/>
        </p:nvSpPr>
        <p:spPr>
          <a:xfrm>
            <a:off x="8413750" y="6353969"/>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6EEA275D-5A49-48A8-817D-44C3EA0A3A2F}" type="slidenum">
              <a:rPr kumimoji="0" lang="en-US" sz="1100" b="0" i="0" u="none" strike="noStrike" kern="1200" cap="none" spc="0" normalizeH="0" baseline="0" noProof="0" smtClean="0">
                <a:ln>
                  <a:noFill/>
                </a:ln>
                <a:solidFill>
                  <a:schemeClr val="tx1"/>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a:t>
            </a:fld>
            <a:endParaRPr kumimoji="0" lang="en-US" sz="1100" b="0" i="0" u="none" strike="noStrike" kern="1200" cap="none" spc="0" normalizeH="0" baseline="0" noProof="0" dirty="0">
              <a:ln>
                <a:noFill/>
              </a:ln>
              <a:solidFill>
                <a:schemeClr val="tx1"/>
              </a:solidFill>
              <a:effectLst/>
              <a:uLnTx/>
              <a:uFillTx/>
              <a:latin typeface="Arial"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36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36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36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363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363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36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749887" y="1842613"/>
            <a:ext cx="8319943" cy="3894044"/>
          </a:xfrm>
          <a:prstGeom prst="rect">
            <a:avLst/>
          </a:prstGeom>
          <a:noFill/>
          <a:ln w="9525">
            <a:noFill/>
            <a:miter lim="800000"/>
            <a:headEnd/>
            <a:tailEnd/>
          </a:ln>
          <a:effectLst/>
        </p:spPr>
      </p:pic>
      <p:sp>
        <p:nvSpPr>
          <p:cNvPr id="4" name="Text Box 4"/>
          <p:cNvSpPr txBox="1">
            <a:spLocks noChangeArrowheads="1"/>
          </p:cNvSpPr>
          <p:nvPr/>
        </p:nvSpPr>
        <p:spPr bwMode="auto">
          <a:xfrm>
            <a:off x="7554434" y="2142370"/>
            <a:ext cx="1368965" cy="246221"/>
          </a:xfrm>
          <a:prstGeom prst="rect">
            <a:avLst/>
          </a:prstGeom>
          <a:solidFill>
            <a:schemeClr val="bg1"/>
          </a:solidFill>
          <a:ln w="9525">
            <a:noFill/>
            <a:miter lim="800000"/>
            <a:headEnd/>
            <a:tailEnd/>
          </a:ln>
          <a:effectLst/>
        </p:spPr>
        <p:txBody>
          <a:bodyPr wrap="none" lIns="0" tIns="0" rIns="0" bIns="0">
            <a:spAutoFit/>
          </a:bodyPr>
          <a:lstStyle/>
          <a:p>
            <a:pPr defTabSz="914608"/>
            <a:r>
              <a:rPr lang="en-US" sz="1600" b="1" dirty="0"/>
              <a:t>Units Ordered</a:t>
            </a:r>
          </a:p>
        </p:txBody>
      </p:sp>
      <p:sp>
        <p:nvSpPr>
          <p:cNvPr id="5" name="Text Box 5"/>
          <p:cNvSpPr txBox="1">
            <a:spLocks noChangeArrowheads="1"/>
          </p:cNvSpPr>
          <p:nvPr/>
        </p:nvSpPr>
        <p:spPr bwMode="auto">
          <a:xfrm>
            <a:off x="6129364" y="3059852"/>
            <a:ext cx="2794035" cy="246221"/>
          </a:xfrm>
          <a:prstGeom prst="rect">
            <a:avLst/>
          </a:prstGeom>
          <a:solidFill>
            <a:schemeClr val="bg1"/>
          </a:solidFill>
          <a:ln w="9525">
            <a:noFill/>
            <a:miter lim="800000"/>
            <a:headEnd/>
            <a:tailEnd/>
          </a:ln>
          <a:effectLst/>
        </p:spPr>
        <p:txBody>
          <a:bodyPr wrap="none" lIns="0" tIns="0" rIns="0" bIns="0">
            <a:spAutoFit/>
          </a:bodyPr>
          <a:lstStyle/>
          <a:p>
            <a:pPr defTabSz="914608"/>
            <a:r>
              <a:rPr lang="en-US" sz="1600" b="1" dirty="0"/>
              <a:t>Construction Permits Issued</a:t>
            </a:r>
          </a:p>
        </p:txBody>
      </p:sp>
      <p:sp>
        <p:nvSpPr>
          <p:cNvPr id="6" name="Text Box 6"/>
          <p:cNvSpPr txBox="1">
            <a:spLocks noChangeArrowheads="1"/>
          </p:cNvSpPr>
          <p:nvPr/>
        </p:nvSpPr>
        <p:spPr bwMode="auto">
          <a:xfrm>
            <a:off x="5922578" y="3564117"/>
            <a:ext cx="3000821" cy="246221"/>
          </a:xfrm>
          <a:prstGeom prst="rect">
            <a:avLst/>
          </a:prstGeom>
          <a:solidFill>
            <a:schemeClr val="bg1"/>
          </a:solidFill>
          <a:ln w="9525">
            <a:noFill/>
            <a:miter lim="800000"/>
            <a:headEnd/>
            <a:tailEnd/>
          </a:ln>
          <a:effectLst/>
        </p:spPr>
        <p:txBody>
          <a:bodyPr wrap="none" lIns="0" tIns="0" rIns="0" bIns="0">
            <a:spAutoFit/>
          </a:bodyPr>
          <a:lstStyle/>
          <a:p>
            <a:pPr defTabSz="914608"/>
            <a:r>
              <a:rPr lang="en-US" sz="1600" b="1" dirty="0"/>
              <a:t>Full-power Operating Licenses</a:t>
            </a:r>
          </a:p>
        </p:txBody>
      </p:sp>
      <p:sp>
        <p:nvSpPr>
          <p:cNvPr id="7" name="Rectangle 7"/>
          <p:cNvSpPr>
            <a:spLocks noChangeArrowheads="1"/>
          </p:cNvSpPr>
          <p:nvPr/>
        </p:nvSpPr>
        <p:spPr bwMode="auto">
          <a:xfrm>
            <a:off x="7981001" y="3921304"/>
            <a:ext cx="942398" cy="189100"/>
          </a:xfrm>
          <a:prstGeom prst="rect">
            <a:avLst/>
          </a:prstGeom>
          <a:solidFill>
            <a:schemeClr val="bg1"/>
          </a:solidFill>
          <a:ln w="9525">
            <a:noFill/>
            <a:miter lim="800000"/>
            <a:headEnd/>
            <a:tailEnd/>
          </a:ln>
          <a:effectLst/>
        </p:spPr>
        <p:txBody>
          <a:bodyPr wrap="none" lIns="82058" tIns="41029" rIns="82058" bIns="41029" anchor="ctr"/>
          <a:lstStyle/>
          <a:p>
            <a:endParaRPr lang="en-US" sz="1600"/>
          </a:p>
        </p:txBody>
      </p:sp>
      <p:sp>
        <p:nvSpPr>
          <p:cNvPr id="8" name="Text Box 8"/>
          <p:cNvSpPr txBox="1">
            <a:spLocks noChangeArrowheads="1"/>
          </p:cNvSpPr>
          <p:nvPr/>
        </p:nvSpPr>
        <p:spPr bwMode="auto">
          <a:xfrm>
            <a:off x="7380203" y="4200051"/>
            <a:ext cx="1543196" cy="287651"/>
          </a:xfrm>
          <a:prstGeom prst="rect">
            <a:avLst/>
          </a:prstGeom>
          <a:solidFill>
            <a:srgbClr val="FFFF00"/>
          </a:solidFill>
          <a:ln w="9525">
            <a:noFill/>
            <a:miter lim="800000"/>
            <a:headEnd/>
            <a:tailEnd/>
          </a:ln>
          <a:effectLst/>
        </p:spPr>
        <p:txBody>
          <a:bodyPr wrap="none" lIns="41029" tIns="41029" rIns="41029" bIns="0">
            <a:spAutoFit/>
          </a:bodyPr>
          <a:lstStyle/>
          <a:p>
            <a:pPr defTabSz="914608"/>
            <a:r>
              <a:rPr lang="en-US" sz="1600" b="1" dirty="0">
                <a:solidFill>
                  <a:srgbClr val="FF0000"/>
                </a:solidFill>
              </a:rPr>
              <a:t>Operable Units</a:t>
            </a:r>
          </a:p>
        </p:txBody>
      </p:sp>
      <p:sp>
        <p:nvSpPr>
          <p:cNvPr id="9" name="Text Box 9"/>
          <p:cNvSpPr txBox="1">
            <a:spLocks noChangeArrowheads="1"/>
          </p:cNvSpPr>
          <p:nvPr/>
        </p:nvSpPr>
        <p:spPr bwMode="auto">
          <a:xfrm>
            <a:off x="7818929" y="4721124"/>
            <a:ext cx="1104470" cy="246221"/>
          </a:xfrm>
          <a:prstGeom prst="rect">
            <a:avLst/>
          </a:prstGeom>
          <a:solidFill>
            <a:schemeClr val="bg1"/>
          </a:solidFill>
          <a:ln w="9525">
            <a:noFill/>
            <a:miter lim="800000"/>
            <a:headEnd/>
            <a:tailEnd/>
          </a:ln>
          <a:effectLst/>
        </p:spPr>
        <p:txBody>
          <a:bodyPr wrap="none" lIns="0" tIns="0" rIns="0" bIns="0">
            <a:spAutoFit/>
          </a:bodyPr>
          <a:lstStyle/>
          <a:p>
            <a:pPr defTabSz="914608"/>
            <a:r>
              <a:rPr lang="en-US" sz="1600" b="1" dirty="0"/>
              <a:t>Shutdowns</a:t>
            </a:r>
          </a:p>
        </p:txBody>
      </p:sp>
      <p:sp>
        <p:nvSpPr>
          <p:cNvPr id="10" name="Text Box 10"/>
          <p:cNvSpPr txBox="1">
            <a:spLocks noChangeArrowheads="1"/>
          </p:cNvSpPr>
          <p:nvPr/>
        </p:nvSpPr>
        <p:spPr bwMode="auto">
          <a:xfrm>
            <a:off x="915852"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1955</a:t>
            </a:r>
          </a:p>
        </p:txBody>
      </p:sp>
      <p:sp>
        <p:nvSpPr>
          <p:cNvPr id="11" name="Text Box 11"/>
          <p:cNvSpPr txBox="1">
            <a:spLocks noChangeArrowheads="1"/>
          </p:cNvSpPr>
          <p:nvPr/>
        </p:nvSpPr>
        <p:spPr bwMode="auto">
          <a:xfrm>
            <a:off x="1708159"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1960</a:t>
            </a:r>
          </a:p>
        </p:txBody>
      </p:sp>
      <p:sp>
        <p:nvSpPr>
          <p:cNvPr id="12" name="Text Box 12"/>
          <p:cNvSpPr txBox="1">
            <a:spLocks noChangeArrowheads="1"/>
          </p:cNvSpPr>
          <p:nvPr/>
        </p:nvSpPr>
        <p:spPr bwMode="auto">
          <a:xfrm>
            <a:off x="2500466"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1965</a:t>
            </a:r>
          </a:p>
        </p:txBody>
      </p:sp>
      <p:sp>
        <p:nvSpPr>
          <p:cNvPr id="13" name="Text Box 13"/>
          <p:cNvSpPr txBox="1">
            <a:spLocks noChangeArrowheads="1"/>
          </p:cNvSpPr>
          <p:nvPr/>
        </p:nvSpPr>
        <p:spPr bwMode="auto">
          <a:xfrm>
            <a:off x="3294216"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1970</a:t>
            </a:r>
          </a:p>
        </p:txBody>
      </p:sp>
      <p:sp>
        <p:nvSpPr>
          <p:cNvPr id="14" name="Text Box 14"/>
          <p:cNvSpPr txBox="1">
            <a:spLocks noChangeArrowheads="1"/>
          </p:cNvSpPr>
          <p:nvPr/>
        </p:nvSpPr>
        <p:spPr bwMode="auto">
          <a:xfrm>
            <a:off x="4086523"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1975</a:t>
            </a:r>
          </a:p>
        </p:txBody>
      </p:sp>
      <p:sp>
        <p:nvSpPr>
          <p:cNvPr id="15" name="Text Box 15"/>
          <p:cNvSpPr txBox="1">
            <a:spLocks noChangeArrowheads="1"/>
          </p:cNvSpPr>
          <p:nvPr/>
        </p:nvSpPr>
        <p:spPr bwMode="auto">
          <a:xfrm>
            <a:off x="4880273"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1980</a:t>
            </a:r>
          </a:p>
        </p:txBody>
      </p:sp>
      <p:sp>
        <p:nvSpPr>
          <p:cNvPr id="16" name="Text Box 16"/>
          <p:cNvSpPr txBox="1">
            <a:spLocks noChangeArrowheads="1"/>
          </p:cNvSpPr>
          <p:nvPr/>
        </p:nvSpPr>
        <p:spPr bwMode="auto">
          <a:xfrm>
            <a:off x="5672579"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1985</a:t>
            </a:r>
          </a:p>
        </p:txBody>
      </p:sp>
      <p:sp>
        <p:nvSpPr>
          <p:cNvPr id="17" name="Text Box 17"/>
          <p:cNvSpPr txBox="1">
            <a:spLocks noChangeArrowheads="1"/>
          </p:cNvSpPr>
          <p:nvPr/>
        </p:nvSpPr>
        <p:spPr bwMode="auto">
          <a:xfrm>
            <a:off x="6466329"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1990</a:t>
            </a:r>
          </a:p>
        </p:txBody>
      </p:sp>
      <p:sp>
        <p:nvSpPr>
          <p:cNvPr id="18" name="Text Box 18"/>
          <p:cNvSpPr txBox="1">
            <a:spLocks noChangeArrowheads="1"/>
          </p:cNvSpPr>
          <p:nvPr/>
        </p:nvSpPr>
        <p:spPr bwMode="auto">
          <a:xfrm>
            <a:off x="7258637"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1995</a:t>
            </a:r>
          </a:p>
        </p:txBody>
      </p:sp>
      <p:sp>
        <p:nvSpPr>
          <p:cNvPr id="19" name="Text Box 19"/>
          <p:cNvSpPr txBox="1">
            <a:spLocks noChangeArrowheads="1"/>
          </p:cNvSpPr>
          <p:nvPr/>
        </p:nvSpPr>
        <p:spPr bwMode="auto">
          <a:xfrm>
            <a:off x="8052387" y="5463514"/>
            <a:ext cx="51296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2000</a:t>
            </a:r>
          </a:p>
        </p:txBody>
      </p:sp>
      <p:sp>
        <p:nvSpPr>
          <p:cNvPr id="20" name="Text Box 20"/>
          <p:cNvSpPr txBox="1">
            <a:spLocks noChangeArrowheads="1"/>
          </p:cNvSpPr>
          <p:nvPr/>
        </p:nvSpPr>
        <p:spPr bwMode="auto">
          <a:xfrm>
            <a:off x="644534" y="5191771"/>
            <a:ext cx="128240"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0</a:t>
            </a:r>
          </a:p>
        </p:txBody>
      </p:sp>
      <p:sp>
        <p:nvSpPr>
          <p:cNvPr id="21" name="Text Box 21"/>
          <p:cNvSpPr txBox="1">
            <a:spLocks noChangeArrowheads="1"/>
          </p:cNvSpPr>
          <p:nvPr/>
        </p:nvSpPr>
        <p:spPr bwMode="auto">
          <a:xfrm>
            <a:off x="539182" y="4632878"/>
            <a:ext cx="256480"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50</a:t>
            </a:r>
          </a:p>
        </p:txBody>
      </p:sp>
      <p:sp>
        <p:nvSpPr>
          <p:cNvPr id="22" name="Text Box 22"/>
          <p:cNvSpPr txBox="1">
            <a:spLocks noChangeArrowheads="1"/>
          </p:cNvSpPr>
          <p:nvPr/>
        </p:nvSpPr>
        <p:spPr bwMode="auto">
          <a:xfrm>
            <a:off x="433830" y="4073985"/>
            <a:ext cx="38472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100</a:t>
            </a:r>
          </a:p>
        </p:txBody>
      </p:sp>
      <p:sp>
        <p:nvSpPr>
          <p:cNvPr id="23" name="Text Box 23"/>
          <p:cNvSpPr txBox="1">
            <a:spLocks noChangeArrowheads="1"/>
          </p:cNvSpPr>
          <p:nvPr/>
        </p:nvSpPr>
        <p:spPr bwMode="auto">
          <a:xfrm>
            <a:off x="433830" y="3515091"/>
            <a:ext cx="38472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150</a:t>
            </a:r>
          </a:p>
        </p:txBody>
      </p:sp>
      <p:sp>
        <p:nvSpPr>
          <p:cNvPr id="24" name="Text Box 24"/>
          <p:cNvSpPr txBox="1">
            <a:spLocks noChangeArrowheads="1"/>
          </p:cNvSpPr>
          <p:nvPr/>
        </p:nvSpPr>
        <p:spPr bwMode="auto">
          <a:xfrm>
            <a:off x="433830" y="2956198"/>
            <a:ext cx="38472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200</a:t>
            </a:r>
          </a:p>
        </p:txBody>
      </p:sp>
      <p:sp>
        <p:nvSpPr>
          <p:cNvPr id="25" name="Text Box 25"/>
          <p:cNvSpPr txBox="1">
            <a:spLocks noChangeArrowheads="1"/>
          </p:cNvSpPr>
          <p:nvPr/>
        </p:nvSpPr>
        <p:spPr bwMode="auto">
          <a:xfrm>
            <a:off x="433830" y="2397304"/>
            <a:ext cx="38472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250</a:t>
            </a:r>
          </a:p>
        </p:txBody>
      </p:sp>
      <p:sp>
        <p:nvSpPr>
          <p:cNvPr id="26" name="Text Box 26"/>
          <p:cNvSpPr txBox="1">
            <a:spLocks noChangeArrowheads="1"/>
          </p:cNvSpPr>
          <p:nvPr/>
        </p:nvSpPr>
        <p:spPr bwMode="auto">
          <a:xfrm>
            <a:off x="433830" y="1838411"/>
            <a:ext cx="384721"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300</a:t>
            </a:r>
          </a:p>
        </p:txBody>
      </p:sp>
      <p:sp>
        <p:nvSpPr>
          <p:cNvPr id="27" name="Text Box 27"/>
          <p:cNvSpPr txBox="1">
            <a:spLocks noChangeArrowheads="1"/>
          </p:cNvSpPr>
          <p:nvPr/>
        </p:nvSpPr>
        <p:spPr bwMode="auto">
          <a:xfrm rot="16200000">
            <a:off x="-691874" y="3498456"/>
            <a:ext cx="1795363"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Number of Units</a:t>
            </a:r>
          </a:p>
        </p:txBody>
      </p:sp>
      <p:sp>
        <p:nvSpPr>
          <p:cNvPr id="28" name="Line 28"/>
          <p:cNvSpPr>
            <a:spLocks noChangeShapeType="1"/>
          </p:cNvSpPr>
          <p:nvPr/>
        </p:nvSpPr>
        <p:spPr bwMode="auto">
          <a:xfrm flipV="1">
            <a:off x="820602" y="1958875"/>
            <a:ext cx="0" cy="3370169"/>
          </a:xfrm>
          <a:prstGeom prst="line">
            <a:avLst/>
          </a:prstGeom>
          <a:noFill/>
          <a:ln w="12700">
            <a:solidFill>
              <a:schemeClr val="tx1"/>
            </a:solidFill>
            <a:round/>
            <a:headEnd/>
            <a:tailEnd/>
          </a:ln>
          <a:effectLst/>
        </p:spPr>
        <p:txBody>
          <a:bodyPr lIns="82058" tIns="41029" rIns="82058" bIns="41029"/>
          <a:lstStyle/>
          <a:p>
            <a:endParaRPr lang="en-US"/>
          </a:p>
        </p:txBody>
      </p:sp>
      <p:grpSp>
        <p:nvGrpSpPr>
          <p:cNvPr id="29" name="Group 30"/>
          <p:cNvGrpSpPr>
            <a:grpSpLocks/>
          </p:cNvGrpSpPr>
          <p:nvPr/>
        </p:nvGrpSpPr>
        <p:grpSpPr bwMode="auto">
          <a:xfrm>
            <a:off x="1188614" y="762646"/>
            <a:ext cx="2695864" cy="2211761"/>
            <a:chOff x="1165" y="890"/>
            <a:chExt cx="1308" cy="1106"/>
          </a:xfrm>
        </p:grpSpPr>
        <p:pic>
          <p:nvPicPr>
            <p:cNvPr id="30" name="Picture 31"/>
            <p:cNvPicPr>
              <a:picLocks noChangeAspect="1" noChangeArrowheads="1"/>
            </p:cNvPicPr>
            <p:nvPr/>
          </p:nvPicPr>
          <p:blipFill>
            <a:blip r:embed="rId4" cstate="print"/>
            <a:srcRect/>
            <a:stretch>
              <a:fillRect/>
            </a:stretch>
          </p:blipFill>
          <p:spPr bwMode="auto">
            <a:xfrm>
              <a:off x="1165" y="890"/>
              <a:ext cx="1308" cy="1106"/>
            </a:xfrm>
            <a:prstGeom prst="rect">
              <a:avLst/>
            </a:prstGeom>
            <a:noFill/>
            <a:ln w="9525">
              <a:noFill/>
              <a:miter lim="800000"/>
              <a:headEnd/>
              <a:tailEnd/>
            </a:ln>
            <a:effectLst/>
          </p:spPr>
        </p:pic>
        <p:pic>
          <p:nvPicPr>
            <p:cNvPr id="31" name="Picture 32"/>
            <p:cNvPicPr>
              <a:picLocks noChangeAspect="1" noChangeArrowheads="1"/>
            </p:cNvPicPr>
            <p:nvPr/>
          </p:nvPicPr>
          <p:blipFill>
            <a:blip r:embed="rId5" cstate="print"/>
            <a:srcRect t="65990" r="59494"/>
            <a:stretch>
              <a:fillRect/>
            </a:stretch>
          </p:blipFill>
          <p:spPr bwMode="auto">
            <a:xfrm>
              <a:off x="1646" y="1495"/>
              <a:ext cx="64" cy="67"/>
            </a:xfrm>
            <a:prstGeom prst="rect">
              <a:avLst/>
            </a:prstGeom>
            <a:noFill/>
            <a:ln w="9525">
              <a:noFill/>
              <a:miter lim="800000"/>
              <a:headEnd/>
              <a:tailEnd/>
            </a:ln>
            <a:effectLst/>
          </p:spPr>
        </p:pic>
        <p:sp>
          <p:nvSpPr>
            <p:cNvPr id="32" name="Rectangle 33"/>
            <p:cNvSpPr>
              <a:spLocks noChangeArrowheads="1"/>
            </p:cNvSpPr>
            <p:nvPr/>
          </p:nvSpPr>
          <p:spPr bwMode="auto">
            <a:xfrm>
              <a:off x="2410" y="1339"/>
              <a:ext cx="56" cy="56"/>
            </a:xfrm>
            <a:prstGeom prst="rect">
              <a:avLst/>
            </a:prstGeom>
            <a:solidFill>
              <a:schemeClr val="bg1"/>
            </a:solidFill>
            <a:ln w="9525">
              <a:noFill/>
              <a:miter lim="800000"/>
              <a:headEnd/>
              <a:tailEnd/>
            </a:ln>
            <a:effectLst/>
          </p:spPr>
          <p:txBody>
            <a:bodyPr wrap="none" anchor="ctr"/>
            <a:lstStyle/>
            <a:p>
              <a:endParaRPr lang="en-US"/>
            </a:p>
          </p:txBody>
        </p:sp>
        <p:sp>
          <p:nvSpPr>
            <p:cNvPr id="33" name="Rectangle 34"/>
            <p:cNvSpPr>
              <a:spLocks noChangeArrowheads="1"/>
            </p:cNvSpPr>
            <p:nvPr/>
          </p:nvSpPr>
          <p:spPr bwMode="auto">
            <a:xfrm>
              <a:off x="2405" y="1533"/>
              <a:ext cx="56" cy="56"/>
            </a:xfrm>
            <a:prstGeom prst="rect">
              <a:avLst/>
            </a:prstGeom>
            <a:solidFill>
              <a:schemeClr val="bg1"/>
            </a:solidFill>
            <a:ln w="9525">
              <a:noFill/>
              <a:miter lim="800000"/>
              <a:headEnd/>
              <a:tailEnd/>
            </a:ln>
            <a:effectLst/>
          </p:spPr>
          <p:txBody>
            <a:bodyPr wrap="none" anchor="ctr"/>
            <a:lstStyle/>
            <a:p>
              <a:endParaRPr lang="en-US"/>
            </a:p>
          </p:txBody>
        </p:sp>
        <p:pic>
          <p:nvPicPr>
            <p:cNvPr id="34" name="Picture 35"/>
            <p:cNvPicPr>
              <a:picLocks noChangeAspect="1" noChangeArrowheads="1"/>
            </p:cNvPicPr>
            <p:nvPr/>
          </p:nvPicPr>
          <p:blipFill>
            <a:blip r:embed="rId6" cstate="print"/>
            <a:srcRect/>
            <a:stretch>
              <a:fillRect/>
            </a:stretch>
          </p:blipFill>
          <p:spPr bwMode="auto">
            <a:xfrm>
              <a:off x="1890" y="1070"/>
              <a:ext cx="50" cy="59"/>
            </a:xfrm>
            <a:prstGeom prst="rect">
              <a:avLst/>
            </a:prstGeom>
            <a:noFill/>
            <a:ln w="9525">
              <a:noFill/>
              <a:miter lim="800000"/>
              <a:headEnd/>
              <a:tailEnd/>
            </a:ln>
            <a:effectLst/>
          </p:spPr>
        </p:pic>
      </p:grpSp>
      <p:sp>
        <p:nvSpPr>
          <p:cNvPr id="35" name="Oval 36"/>
          <p:cNvSpPr>
            <a:spLocks noChangeArrowheads="1"/>
          </p:cNvSpPr>
          <p:nvPr/>
        </p:nvSpPr>
        <p:spPr bwMode="auto">
          <a:xfrm>
            <a:off x="1278091" y="829881"/>
            <a:ext cx="1905000" cy="1848971"/>
          </a:xfrm>
          <a:prstGeom prst="ellipse">
            <a:avLst/>
          </a:prstGeom>
          <a:noFill/>
          <a:ln w="12700">
            <a:solidFill>
              <a:schemeClr val="tx1"/>
            </a:solidFill>
            <a:round/>
            <a:headEnd/>
            <a:tailEnd/>
          </a:ln>
          <a:effectLst/>
        </p:spPr>
        <p:txBody>
          <a:bodyPr wrap="none" lIns="82058" tIns="41029" rIns="82058" bIns="41029" anchor="ctr"/>
          <a:lstStyle/>
          <a:p>
            <a:endParaRPr lang="en-US"/>
          </a:p>
        </p:txBody>
      </p:sp>
      <p:sp>
        <p:nvSpPr>
          <p:cNvPr id="36" name="Line 37"/>
          <p:cNvSpPr>
            <a:spLocks noChangeShapeType="1"/>
          </p:cNvSpPr>
          <p:nvPr/>
        </p:nvSpPr>
        <p:spPr bwMode="auto">
          <a:xfrm>
            <a:off x="4943773" y="1964477"/>
            <a:ext cx="0" cy="3343555"/>
          </a:xfrm>
          <a:prstGeom prst="line">
            <a:avLst/>
          </a:prstGeom>
          <a:noFill/>
          <a:ln w="19050">
            <a:solidFill>
              <a:schemeClr val="tx1"/>
            </a:solidFill>
            <a:prstDash val="lgDash"/>
            <a:round/>
            <a:headEnd/>
            <a:tailEnd/>
          </a:ln>
          <a:effectLst/>
        </p:spPr>
        <p:txBody>
          <a:bodyPr lIns="82058" tIns="41029" rIns="82058" bIns="41029"/>
          <a:lstStyle/>
          <a:p>
            <a:endParaRPr lang="en-US"/>
          </a:p>
        </p:txBody>
      </p:sp>
      <p:sp>
        <p:nvSpPr>
          <p:cNvPr id="37" name="Text Box 38"/>
          <p:cNvSpPr txBox="1">
            <a:spLocks noChangeArrowheads="1"/>
          </p:cNvSpPr>
          <p:nvPr/>
        </p:nvSpPr>
        <p:spPr bwMode="auto">
          <a:xfrm>
            <a:off x="4363614" y="5864124"/>
            <a:ext cx="487378" cy="276999"/>
          </a:xfrm>
          <a:prstGeom prst="rect">
            <a:avLst/>
          </a:prstGeom>
          <a:solidFill>
            <a:schemeClr val="bg1"/>
          </a:solidFill>
          <a:ln w="9525">
            <a:noFill/>
            <a:miter lim="800000"/>
            <a:headEnd/>
            <a:tailEnd/>
          </a:ln>
          <a:effectLst/>
        </p:spPr>
        <p:txBody>
          <a:bodyPr wrap="none" lIns="0" tIns="0" rIns="0" bIns="0">
            <a:spAutoFit/>
          </a:bodyPr>
          <a:lstStyle/>
          <a:p>
            <a:pPr defTabSz="914608"/>
            <a:r>
              <a:rPr lang="en-US" b="1" dirty="0"/>
              <a:t>Year</a:t>
            </a:r>
          </a:p>
        </p:txBody>
      </p:sp>
      <p:pic>
        <p:nvPicPr>
          <p:cNvPr id="38" name="Picture 40"/>
          <p:cNvPicPr>
            <a:picLocks noChangeAspect="1" noChangeArrowheads="1"/>
          </p:cNvPicPr>
          <p:nvPr/>
        </p:nvPicPr>
        <p:blipFill>
          <a:blip r:embed="rId7" cstate="print"/>
          <a:srcRect/>
          <a:stretch>
            <a:fillRect/>
          </a:stretch>
        </p:blipFill>
        <p:spPr bwMode="auto">
          <a:xfrm>
            <a:off x="0" y="6028765"/>
            <a:ext cx="1108364" cy="829235"/>
          </a:xfrm>
          <a:prstGeom prst="rect">
            <a:avLst/>
          </a:prstGeom>
          <a:noFill/>
          <a:ln w="9525">
            <a:noFill/>
            <a:miter lim="800000"/>
            <a:headEnd/>
            <a:tailEnd/>
          </a:ln>
          <a:effectLst/>
        </p:spPr>
      </p:pic>
      <p:sp>
        <p:nvSpPr>
          <p:cNvPr id="39" name="Text Box 49"/>
          <p:cNvSpPr txBox="1">
            <a:spLocks noChangeArrowheads="1"/>
          </p:cNvSpPr>
          <p:nvPr/>
        </p:nvSpPr>
        <p:spPr bwMode="auto">
          <a:xfrm>
            <a:off x="-10522" y="85404"/>
            <a:ext cx="9144000" cy="660726"/>
          </a:xfrm>
          <a:prstGeom prst="rect">
            <a:avLst/>
          </a:prstGeom>
          <a:noFill/>
          <a:ln w="9525" algn="ctr">
            <a:noFill/>
            <a:miter lim="800000"/>
            <a:headEnd/>
            <a:tailEnd/>
          </a:ln>
          <a:effectLst/>
        </p:spPr>
        <p:txBody>
          <a:bodyPr lIns="93503" tIns="46752" rIns="93503" bIns="46752">
            <a:spAutoFit/>
          </a:bodyPr>
          <a:lstStyle/>
          <a:p>
            <a:pPr algn="ctr">
              <a:lnSpc>
                <a:spcPct val="80000"/>
              </a:lnSpc>
              <a:spcBef>
                <a:spcPct val="0"/>
              </a:spcBef>
            </a:pPr>
            <a:r>
              <a:rPr lang="en-US" sz="2400" dirty="0">
                <a:solidFill>
                  <a:srgbClr val="106636"/>
                </a:solidFill>
                <a:ea typeface="+mj-ea"/>
                <a:cs typeface="Arial" charset="0"/>
              </a:rPr>
              <a:t>Permits for U.S. Reactors Issued Only Until 1979</a:t>
            </a:r>
            <a:r>
              <a:rPr lang="en-US" sz="2200" b="1" i="1" dirty="0">
                <a:solidFill>
                  <a:srgbClr val="FF0000"/>
                </a:solidFill>
                <a:effectLst>
                  <a:outerShdw blurRad="38100" dist="38100" dir="2700000" algn="tl">
                    <a:srgbClr val="C0C0C0"/>
                  </a:outerShdw>
                </a:effectLst>
              </a:rPr>
              <a:t/>
            </a:r>
            <a:br>
              <a:rPr lang="en-US" sz="2200" b="1" i="1" dirty="0">
                <a:solidFill>
                  <a:srgbClr val="FF0000"/>
                </a:solidFill>
                <a:effectLst>
                  <a:outerShdw blurRad="38100" dist="38100" dir="2700000" algn="tl">
                    <a:srgbClr val="C0C0C0"/>
                  </a:outerShdw>
                </a:effectLst>
              </a:rPr>
            </a:br>
            <a:r>
              <a:rPr lang="en-US" i="1" dirty="0">
                <a:solidFill>
                  <a:schemeClr val="tx1"/>
                </a:solidFill>
              </a:rPr>
              <a:t>8.4 quads of nuclear energy produced by 104 operable nuclear power plants</a:t>
            </a:r>
            <a:endParaRPr lang="en-US" sz="2200" i="1" dirty="0"/>
          </a:p>
        </p:txBody>
      </p:sp>
      <p:sp>
        <p:nvSpPr>
          <p:cNvPr id="48" name="Slide Number Placeholder 47"/>
          <p:cNvSpPr>
            <a:spLocks noGrp="1"/>
          </p:cNvSpPr>
          <p:nvPr>
            <p:ph type="sldNum" sz="quarter" idx="11"/>
          </p:nvPr>
        </p:nvSpPr>
        <p:spPr/>
        <p:txBody>
          <a:bodyPr/>
          <a:lstStyle/>
          <a:p>
            <a:pPr>
              <a:defRPr/>
            </a:pPr>
            <a:fld id="{6EEA275D-5A49-48A8-817D-44C3EA0A3A2F}" type="slidenum">
              <a:rPr lang="en-US" smtClean="0"/>
              <a:pPr>
                <a:defRPr/>
              </a:pPr>
              <a:t>20</a:t>
            </a:fld>
            <a:endParaRPr lang="en-US" dirty="0"/>
          </a:p>
        </p:txBody>
      </p:sp>
      <p:sp>
        <p:nvSpPr>
          <p:cNvPr id="49" name="Footer Placeholder 48"/>
          <p:cNvSpPr>
            <a:spLocks noGrp="1"/>
          </p:cNvSpPr>
          <p:nvPr>
            <p:ph type="ftr" sz="quarter" idx="10"/>
          </p:nvPr>
        </p:nvSpPr>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70930"/>
            <a:ext cx="9144000" cy="660726"/>
          </a:xfrm>
          <a:prstGeom prst="rect">
            <a:avLst/>
          </a:prstGeom>
          <a:noFill/>
          <a:ln w="9525" algn="ctr">
            <a:noFill/>
            <a:miter lim="800000"/>
            <a:headEnd/>
            <a:tailEnd/>
          </a:ln>
          <a:effectLst/>
        </p:spPr>
        <p:txBody>
          <a:bodyPr lIns="93503" tIns="46752" rIns="93503" bIns="46752">
            <a:spAutoFit/>
          </a:bodyPr>
          <a:lstStyle/>
          <a:p>
            <a:pPr algn="ctr">
              <a:lnSpc>
                <a:spcPct val="80000"/>
              </a:lnSpc>
              <a:spcBef>
                <a:spcPct val="0"/>
              </a:spcBef>
            </a:pPr>
            <a:r>
              <a:rPr lang="en-US" sz="2400" dirty="0">
                <a:solidFill>
                  <a:srgbClr val="106636"/>
                </a:solidFill>
                <a:ea typeface="+mj-ea"/>
                <a:cs typeface="Arial" charset="0"/>
              </a:rPr>
              <a:t>Nuclear and Renewable are ~15% of Energy Supply</a:t>
            </a:r>
            <a:br>
              <a:rPr lang="en-US" sz="2400" dirty="0">
                <a:solidFill>
                  <a:srgbClr val="106636"/>
                </a:solidFill>
                <a:ea typeface="+mj-ea"/>
                <a:cs typeface="Arial" charset="0"/>
              </a:rPr>
            </a:br>
            <a:r>
              <a:rPr lang="en-US" i="1" dirty="0">
                <a:solidFill>
                  <a:schemeClr val="tx1"/>
                </a:solidFill>
              </a:rPr>
              <a:t>Hydroelectric and wood still dominate the renewable energies</a:t>
            </a:r>
            <a:endParaRPr lang="en-US" sz="2200" i="1" dirty="0"/>
          </a:p>
        </p:txBody>
      </p:sp>
      <p:sp>
        <p:nvSpPr>
          <p:cNvPr id="4" name="Freeform 3"/>
          <p:cNvSpPr>
            <a:spLocks/>
          </p:cNvSpPr>
          <p:nvPr/>
        </p:nvSpPr>
        <p:spPr bwMode="auto">
          <a:xfrm rot="10800000">
            <a:off x="340591" y="2284600"/>
            <a:ext cx="1675535" cy="2933140"/>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808080"/>
          </a:solidFill>
          <a:ln w="9525">
            <a:solidFill>
              <a:srgbClr val="000000"/>
            </a:solidFill>
            <a:prstDash val="solid"/>
            <a:round/>
            <a:headEnd/>
            <a:tailEnd/>
          </a:ln>
        </p:spPr>
        <p:txBody>
          <a:bodyPr lIns="82058" tIns="41029" rIns="82058" bIns="41029"/>
          <a:lstStyle/>
          <a:p>
            <a:endParaRPr lang="en-US"/>
          </a:p>
        </p:txBody>
      </p:sp>
      <p:sp>
        <p:nvSpPr>
          <p:cNvPr id="5" name="Freeform 4"/>
          <p:cNvSpPr>
            <a:spLocks/>
          </p:cNvSpPr>
          <p:nvPr/>
        </p:nvSpPr>
        <p:spPr bwMode="auto">
          <a:xfrm rot="10800000">
            <a:off x="1041978" y="1976439"/>
            <a:ext cx="2208068" cy="1615047"/>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333333"/>
          </a:solidFill>
          <a:ln w="9525">
            <a:solidFill>
              <a:srgbClr val="000000"/>
            </a:solidFill>
            <a:prstDash val="solid"/>
            <a:round/>
            <a:headEnd/>
            <a:tailEnd/>
          </a:ln>
        </p:spPr>
        <p:txBody>
          <a:bodyPr lIns="82058" tIns="41029" rIns="82058" bIns="41029"/>
          <a:lstStyle/>
          <a:p>
            <a:endParaRPr lang="en-US"/>
          </a:p>
        </p:txBody>
      </p:sp>
      <p:sp>
        <p:nvSpPr>
          <p:cNvPr id="6" name="Freeform 5"/>
          <p:cNvSpPr>
            <a:spLocks/>
          </p:cNvSpPr>
          <p:nvPr/>
        </p:nvSpPr>
        <p:spPr bwMode="auto">
          <a:xfrm rot="10800000">
            <a:off x="2019012" y="2482103"/>
            <a:ext cx="1629352" cy="110938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FF0000"/>
          </a:solidFill>
          <a:ln w="9525">
            <a:solidFill>
              <a:srgbClr val="000000"/>
            </a:solidFill>
            <a:prstDash val="solid"/>
            <a:round/>
            <a:headEnd/>
            <a:tailEnd/>
          </a:ln>
        </p:spPr>
        <p:txBody>
          <a:bodyPr lIns="82058" tIns="41029" rIns="82058" bIns="41029"/>
          <a:lstStyle/>
          <a:p>
            <a:endParaRPr lang="en-US"/>
          </a:p>
        </p:txBody>
      </p:sp>
      <p:sp>
        <p:nvSpPr>
          <p:cNvPr id="7" name="Freeform 6"/>
          <p:cNvSpPr>
            <a:spLocks/>
          </p:cNvSpPr>
          <p:nvPr/>
        </p:nvSpPr>
        <p:spPr bwMode="auto">
          <a:xfrm rot="10800000">
            <a:off x="2008909" y="3591485"/>
            <a:ext cx="1652444" cy="1626254"/>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DDDDDD"/>
          </a:solidFill>
          <a:ln w="9525">
            <a:solidFill>
              <a:srgbClr val="000000"/>
            </a:solidFill>
            <a:prstDash val="solid"/>
            <a:round/>
            <a:headEnd/>
            <a:tailEnd/>
          </a:ln>
        </p:spPr>
        <p:txBody>
          <a:bodyPr lIns="82058" tIns="41029" rIns="82058" bIns="41029"/>
          <a:lstStyle/>
          <a:p>
            <a:endParaRPr lang="en-US"/>
          </a:p>
        </p:txBody>
      </p:sp>
      <p:sp>
        <p:nvSpPr>
          <p:cNvPr id="8" name="Text Box 7"/>
          <p:cNvSpPr txBox="1">
            <a:spLocks noChangeArrowheads="1"/>
          </p:cNvSpPr>
          <p:nvPr/>
        </p:nvSpPr>
        <p:spPr bwMode="auto">
          <a:xfrm>
            <a:off x="406978" y="3479427"/>
            <a:ext cx="1411432" cy="636857"/>
          </a:xfrm>
          <a:prstGeom prst="rect">
            <a:avLst/>
          </a:prstGeom>
          <a:noFill/>
          <a:ln w="9525" algn="ctr">
            <a:noFill/>
            <a:miter lim="800000"/>
            <a:headEnd/>
            <a:tailEnd/>
          </a:ln>
          <a:effectLst/>
        </p:spPr>
        <p:txBody>
          <a:bodyPr lIns="82058" tIns="41029" rIns="82058" bIns="41029">
            <a:spAutoFit/>
          </a:bodyPr>
          <a:lstStyle/>
          <a:p>
            <a:pPr algn="ctr" defTabSz="914608"/>
            <a:r>
              <a:rPr lang="en-US" b="1" dirty="0">
                <a:solidFill>
                  <a:schemeClr val="bg1"/>
                </a:solidFill>
              </a:rPr>
              <a:t>Petroleum 37%</a:t>
            </a:r>
          </a:p>
        </p:txBody>
      </p:sp>
      <p:sp>
        <p:nvSpPr>
          <p:cNvPr id="9" name="Text Box 8"/>
          <p:cNvSpPr txBox="1">
            <a:spLocks noChangeArrowheads="1"/>
          </p:cNvSpPr>
          <p:nvPr/>
        </p:nvSpPr>
        <p:spPr bwMode="auto">
          <a:xfrm>
            <a:off x="1382569" y="2304560"/>
            <a:ext cx="1411432" cy="636857"/>
          </a:xfrm>
          <a:prstGeom prst="rect">
            <a:avLst/>
          </a:prstGeom>
          <a:noFill/>
          <a:ln w="9525" algn="ctr">
            <a:noFill/>
            <a:miter lim="800000"/>
            <a:headEnd/>
            <a:tailEnd/>
          </a:ln>
          <a:effectLst/>
        </p:spPr>
        <p:txBody>
          <a:bodyPr lIns="82058" tIns="41029" rIns="82058" bIns="41029">
            <a:spAutoFit/>
          </a:bodyPr>
          <a:lstStyle/>
          <a:p>
            <a:pPr algn="ctr" defTabSz="914608"/>
            <a:r>
              <a:rPr lang="en-US" b="1" dirty="0" smtClean="0">
                <a:solidFill>
                  <a:schemeClr val="bg1"/>
                </a:solidFill>
              </a:rPr>
              <a:t>Coal</a:t>
            </a:r>
          </a:p>
          <a:p>
            <a:pPr algn="ctr" defTabSz="914608"/>
            <a:r>
              <a:rPr lang="en-US" b="1" dirty="0" smtClean="0">
                <a:solidFill>
                  <a:schemeClr val="bg1"/>
                </a:solidFill>
              </a:rPr>
              <a:t>21%</a:t>
            </a:r>
            <a:endParaRPr lang="en-US" b="1" dirty="0">
              <a:solidFill>
                <a:schemeClr val="bg1"/>
              </a:solidFill>
            </a:endParaRPr>
          </a:p>
        </p:txBody>
      </p:sp>
      <p:sp>
        <p:nvSpPr>
          <p:cNvPr id="10" name="Text Box 9"/>
          <p:cNvSpPr txBox="1">
            <a:spLocks noChangeArrowheads="1"/>
          </p:cNvSpPr>
          <p:nvPr/>
        </p:nvSpPr>
        <p:spPr bwMode="auto">
          <a:xfrm>
            <a:off x="2092614" y="4095750"/>
            <a:ext cx="1411432" cy="636857"/>
          </a:xfrm>
          <a:prstGeom prst="rect">
            <a:avLst/>
          </a:prstGeom>
          <a:noFill/>
          <a:ln w="9525" algn="ctr">
            <a:noFill/>
            <a:miter lim="800000"/>
            <a:headEnd/>
            <a:tailEnd/>
          </a:ln>
          <a:effectLst/>
        </p:spPr>
        <p:txBody>
          <a:bodyPr lIns="82058" tIns="41029" rIns="82058" bIns="41029">
            <a:spAutoFit/>
          </a:bodyPr>
          <a:lstStyle/>
          <a:p>
            <a:pPr defTabSz="914608"/>
            <a:r>
              <a:rPr lang="en-US" b="1" dirty="0">
                <a:solidFill>
                  <a:schemeClr val="tx1"/>
                </a:solidFill>
              </a:rPr>
              <a:t>Natural Gas </a:t>
            </a:r>
            <a:r>
              <a:rPr lang="en-US" b="1" dirty="0" smtClean="0">
                <a:solidFill>
                  <a:schemeClr val="tx1"/>
                </a:solidFill>
              </a:rPr>
              <a:t>25%</a:t>
            </a:r>
            <a:endParaRPr lang="en-US" b="1" dirty="0">
              <a:solidFill>
                <a:schemeClr val="tx1"/>
              </a:solidFill>
            </a:endParaRPr>
          </a:p>
        </p:txBody>
      </p:sp>
      <p:sp>
        <p:nvSpPr>
          <p:cNvPr id="12" name="Rectangle 11"/>
          <p:cNvSpPr>
            <a:spLocks noChangeArrowheads="1"/>
          </p:cNvSpPr>
          <p:nvPr/>
        </p:nvSpPr>
        <p:spPr bwMode="auto">
          <a:xfrm>
            <a:off x="3724853" y="3434604"/>
            <a:ext cx="851477" cy="383801"/>
          </a:xfrm>
          <a:prstGeom prst="rect">
            <a:avLst/>
          </a:prstGeom>
          <a:solidFill>
            <a:schemeClr val="bg1"/>
          </a:solidFill>
          <a:ln w="9525" algn="ctr">
            <a:noFill/>
            <a:miter lim="800000"/>
            <a:headEnd/>
            <a:tailEnd/>
          </a:ln>
          <a:effectLst/>
        </p:spPr>
        <p:txBody>
          <a:bodyPr wrap="none" lIns="82058" tIns="41029" rIns="82058" bIns="41029" anchor="ctr"/>
          <a:lstStyle/>
          <a:p>
            <a:endParaRPr lang="en-US"/>
          </a:p>
        </p:txBody>
      </p:sp>
      <p:sp>
        <p:nvSpPr>
          <p:cNvPr id="13" name="Freeform 12"/>
          <p:cNvSpPr>
            <a:spLocks/>
          </p:cNvSpPr>
          <p:nvPr/>
        </p:nvSpPr>
        <p:spPr bwMode="auto">
          <a:xfrm rot="10800000">
            <a:off x="2164773" y="3204883"/>
            <a:ext cx="1687080" cy="703169"/>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6699FF"/>
          </a:solidFill>
          <a:ln w="9525">
            <a:solidFill>
              <a:srgbClr val="000000"/>
            </a:solidFill>
            <a:prstDash val="solid"/>
            <a:round/>
            <a:headEnd/>
            <a:tailEnd/>
          </a:ln>
        </p:spPr>
        <p:txBody>
          <a:bodyPr lIns="82058" tIns="41029" rIns="82058" bIns="41029"/>
          <a:lstStyle/>
          <a:p>
            <a:endParaRPr lang="en-US"/>
          </a:p>
        </p:txBody>
      </p:sp>
      <p:sp>
        <p:nvSpPr>
          <p:cNvPr id="15" name="Line 14"/>
          <p:cNvSpPr>
            <a:spLocks noChangeShapeType="1"/>
          </p:cNvSpPr>
          <p:nvPr/>
        </p:nvSpPr>
        <p:spPr bwMode="auto">
          <a:xfrm flipV="1">
            <a:off x="3835977" y="1285876"/>
            <a:ext cx="1207944" cy="2054879"/>
          </a:xfrm>
          <a:prstGeom prst="line">
            <a:avLst/>
          </a:prstGeom>
          <a:noFill/>
          <a:ln w="19050">
            <a:solidFill>
              <a:schemeClr val="bg1"/>
            </a:solidFill>
            <a:round/>
            <a:headEnd/>
            <a:tailEnd/>
          </a:ln>
          <a:effectLst/>
        </p:spPr>
        <p:txBody>
          <a:bodyPr lIns="82058" tIns="41029" rIns="82058" bIns="41029"/>
          <a:lstStyle/>
          <a:p>
            <a:endParaRPr lang="en-US"/>
          </a:p>
        </p:txBody>
      </p:sp>
      <p:sp>
        <p:nvSpPr>
          <p:cNvPr id="16" name="Line 15"/>
          <p:cNvSpPr>
            <a:spLocks noChangeShapeType="1"/>
          </p:cNvSpPr>
          <p:nvPr/>
        </p:nvSpPr>
        <p:spPr bwMode="auto">
          <a:xfrm flipH="1" flipV="1">
            <a:off x="3812886" y="3908051"/>
            <a:ext cx="948171" cy="2702019"/>
          </a:xfrm>
          <a:prstGeom prst="line">
            <a:avLst/>
          </a:prstGeom>
          <a:noFill/>
          <a:ln w="19050">
            <a:solidFill>
              <a:srgbClr val="0000CC"/>
            </a:solidFill>
            <a:round/>
            <a:headEnd type="stealth" w="lg" len="lg"/>
            <a:tailEnd type="none" w="lg" len="lg"/>
          </a:ln>
          <a:effectLst/>
        </p:spPr>
        <p:txBody>
          <a:bodyPr lIns="82058" tIns="41029" rIns="82058" bIns="41029"/>
          <a:lstStyle/>
          <a:p>
            <a:endParaRPr lang="en-US"/>
          </a:p>
        </p:txBody>
      </p:sp>
      <p:sp>
        <p:nvSpPr>
          <p:cNvPr id="17" name="Line 16"/>
          <p:cNvSpPr>
            <a:spLocks noChangeShapeType="1"/>
          </p:cNvSpPr>
          <p:nvPr/>
        </p:nvSpPr>
        <p:spPr bwMode="auto">
          <a:xfrm flipV="1">
            <a:off x="3786910" y="1297081"/>
            <a:ext cx="978477" cy="1912004"/>
          </a:xfrm>
          <a:prstGeom prst="line">
            <a:avLst/>
          </a:prstGeom>
          <a:noFill/>
          <a:ln w="19050">
            <a:solidFill>
              <a:srgbClr val="0000CC"/>
            </a:solidFill>
            <a:round/>
            <a:headEnd/>
            <a:tailEnd type="stealth" w="lg" len="lg"/>
          </a:ln>
          <a:effectLst/>
        </p:spPr>
        <p:txBody>
          <a:bodyPr lIns="82058" tIns="41029" rIns="82058" bIns="41029"/>
          <a:lstStyle/>
          <a:p>
            <a:endParaRPr lang="en-US"/>
          </a:p>
        </p:txBody>
      </p:sp>
      <p:pic>
        <p:nvPicPr>
          <p:cNvPr id="21" name="Picture 22" descr="10470"/>
          <p:cNvPicPr preferRelativeResize="0">
            <a:picLocks noChangeAspect="1" noChangeArrowheads="1"/>
          </p:cNvPicPr>
          <p:nvPr/>
        </p:nvPicPr>
        <p:blipFill>
          <a:blip r:embed="rId3" cstate="print"/>
          <a:srcRect/>
          <a:stretch>
            <a:fillRect/>
          </a:stretch>
        </p:blipFill>
        <p:spPr bwMode="auto">
          <a:xfrm>
            <a:off x="6654512" y="2262189"/>
            <a:ext cx="2223943" cy="1722904"/>
          </a:xfrm>
          <a:prstGeom prst="rect">
            <a:avLst/>
          </a:prstGeom>
          <a:noFill/>
          <a:ln w="12700">
            <a:solidFill>
              <a:schemeClr val="tx1"/>
            </a:solidFill>
            <a:miter lim="800000"/>
            <a:headEnd/>
            <a:tailEnd/>
          </a:ln>
        </p:spPr>
      </p:pic>
      <p:pic>
        <p:nvPicPr>
          <p:cNvPr id="22" name="Picture 25" descr="800px-Forest_Osaka_Japan"/>
          <p:cNvPicPr>
            <a:picLocks noChangeAspect="1" noChangeArrowheads="1"/>
          </p:cNvPicPr>
          <p:nvPr/>
        </p:nvPicPr>
        <p:blipFill>
          <a:blip r:embed="rId4" cstate="print"/>
          <a:srcRect/>
          <a:stretch>
            <a:fillRect/>
          </a:stretch>
        </p:blipFill>
        <p:spPr bwMode="auto">
          <a:xfrm>
            <a:off x="6653069" y="3776383"/>
            <a:ext cx="2225386" cy="1554816"/>
          </a:xfrm>
          <a:prstGeom prst="rect">
            <a:avLst/>
          </a:prstGeom>
          <a:noFill/>
          <a:ln w="12700">
            <a:solidFill>
              <a:srgbClr val="000000"/>
            </a:solidFill>
            <a:miter lim="800000"/>
            <a:headEnd/>
            <a:tailEnd/>
          </a:ln>
        </p:spPr>
      </p:pic>
      <p:pic>
        <p:nvPicPr>
          <p:cNvPr id="23" name="Picture 19" descr="Wind Farm, Palm Springs, California"/>
          <p:cNvPicPr preferRelativeResize="0">
            <a:picLocks noChangeAspect="1" noChangeArrowheads="1"/>
          </p:cNvPicPr>
          <p:nvPr/>
        </p:nvPicPr>
        <p:blipFill>
          <a:blip r:embed="rId5" cstate="print"/>
          <a:srcRect/>
          <a:stretch>
            <a:fillRect/>
          </a:stretch>
        </p:blipFill>
        <p:spPr bwMode="auto">
          <a:xfrm>
            <a:off x="6652395" y="1703763"/>
            <a:ext cx="2235048" cy="1662381"/>
          </a:xfrm>
          <a:prstGeom prst="rect">
            <a:avLst/>
          </a:prstGeom>
          <a:noFill/>
          <a:ln w="12700">
            <a:solidFill>
              <a:schemeClr val="tx1"/>
            </a:solidFill>
            <a:miter lim="800000"/>
            <a:headEnd/>
            <a:tailEnd/>
          </a:ln>
        </p:spPr>
      </p:pic>
      <p:pic>
        <p:nvPicPr>
          <p:cNvPr id="25" name="Picture 24" descr="geothermal%20power%20plant"/>
          <p:cNvPicPr preferRelativeResize="0">
            <a:picLocks noChangeAspect="1" noChangeArrowheads="1"/>
          </p:cNvPicPr>
          <p:nvPr/>
        </p:nvPicPr>
        <p:blipFill>
          <a:blip r:embed="rId6" cstate="print"/>
          <a:srcRect/>
          <a:stretch>
            <a:fillRect/>
          </a:stretch>
        </p:blipFill>
        <p:spPr bwMode="auto">
          <a:xfrm>
            <a:off x="6939408" y="980862"/>
            <a:ext cx="2178468" cy="1553328"/>
          </a:xfrm>
          <a:prstGeom prst="rect">
            <a:avLst/>
          </a:prstGeom>
          <a:noFill/>
          <a:ln w="12700">
            <a:solidFill>
              <a:schemeClr val="tx1"/>
            </a:solidFill>
            <a:miter lim="800000"/>
            <a:headEnd/>
            <a:tailEnd/>
          </a:ln>
        </p:spPr>
      </p:pic>
      <p:sp>
        <p:nvSpPr>
          <p:cNvPr id="27" name="Text Box 14"/>
          <p:cNvSpPr txBox="1">
            <a:spLocks noChangeArrowheads="1"/>
          </p:cNvSpPr>
          <p:nvPr/>
        </p:nvSpPr>
        <p:spPr bwMode="auto">
          <a:xfrm rot="20130486">
            <a:off x="2283266" y="2935777"/>
            <a:ext cx="1630795" cy="338554"/>
          </a:xfrm>
          <a:prstGeom prst="rect">
            <a:avLst/>
          </a:prstGeom>
          <a:noFill/>
          <a:ln w="9525" algn="ctr">
            <a:noFill/>
            <a:miter lim="800000"/>
            <a:headEnd/>
            <a:tailEnd/>
          </a:ln>
          <a:effectLst/>
        </p:spPr>
        <p:txBody>
          <a:bodyPr>
            <a:spAutoFit/>
          </a:bodyPr>
          <a:lstStyle/>
          <a:p>
            <a:pPr defTabSz="914608"/>
            <a:r>
              <a:rPr lang="en-US" sz="1600" b="1" dirty="0"/>
              <a:t>Nuclear 9%</a:t>
            </a:r>
          </a:p>
        </p:txBody>
      </p:sp>
      <p:sp>
        <p:nvSpPr>
          <p:cNvPr id="28" name="Text Box 16"/>
          <p:cNvSpPr txBox="1">
            <a:spLocks noChangeArrowheads="1"/>
          </p:cNvSpPr>
          <p:nvPr/>
        </p:nvSpPr>
        <p:spPr bwMode="auto">
          <a:xfrm>
            <a:off x="2405862" y="3443969"/>
            <a:ext cx="1749136" cy="307777"/>
          </a:xfrm>
          <a:prstGeom prst="rect">
            <a:avLst/>
          </a:prstGeom>
          <a:noFill/>
          <a:ln w="9525" algn="ctr">
            <a:noFill/>
            <a:miter lim="800000"/>
            <a:headEnd/>
            <a:tailEnd/>
          </a:ln>
          <a:effectLst/>
        </p:spPr>
        <p:txBody>
          <a:bodyPr>
            <a:spAutoFit/>
          </a:bodyPr>
          <a:lstStyle/>
          <a:p>
            <a:pPr defTabSz="914608"/>
            <a:r>
              <a:rPr lang="en-US" sz="1400" b="1" dirty="0" err="1"/>
              <a:t>Renewables</a:t>
            </a:r>
            <a:r>
              <a:rPr lang="en-US" sz="1400" b="1" dirty="0"/>
              <a:t> </a:t>
            </a:r>
            <a:r>
              <a:rPr lang="en-US" sz="1400" b="1" dirty="0" smtClean="0"/>
              <a:t>8%</a:t>
            </a:r>
            <a:endParaRPr lang="en-US" sz="1400" b="1" dirty="0"/>
          </a:p>
        </p:txBody>
      </p:sp>
      <p:sp>
        <p:nvSpPr>
          <p:cNvPr id="35" name="Slide Number Placeholder 34"/>
          <p:cNvSpPr>
            <a:spLocks noGrp="1"/>
          </p:cNvSpPr>
          <p:nvPr>
            <p:ph type="sldNum" sz="quarter" idx="11"/>
          </p:nvPr>
        </p:nvSpPr>
        <p:spPr/>
        <p:txBody>
          <a:bodyPr/>
          <a:lstStyle/>
          <a:p>
            <a:pPr>
              <a:defRPr/>
            </a:pPr>
            <a:fld id="{6EEA275D-5A49-48A8-817D-44C3EA0A3A2F}" type="slidenum">
              <a:rPr lang="en-US" smtClean="0"/>
              <a:pPr>
                <a:defRPr/>
              </a:pPr>
              <a:t>21</a:t>
            </a:fld>
            <a:endParaRPr lang="en-US" dirty="0"/>
          </a:p>
        </p:txBody>
      </p:sp>
      <p:sp>
        <p:nvSpPr>
          <p:cNvPr id="36" name="Footer Placeholder 35"/>
          <p:cNvSpPr>
            <a:spLocks noGrp="1"/>
          </p:cNvSpPr>
          <p:nvPr>
            <p:ph type="ftr" sz="quarter" idx="10"/>
          </p:nvPr>
        </p:nvSpPr>
        <p:spPr/>
        <p:txBody>
          <a:bodyPr/>
          <a:lstStyle/>
          <a:p>
            <a:pPr>
              <a:defRPr/>
            </a:pPr>
            <a:r>
              <a:rPr lang="en-US" smtClean="0"/>
              <a:t>Energy Facts 2010</a:t>
            </a:r>
            <a:endParaRPr lang="en-US" dirty="0"/>
          </a:p>
        </p:txBody>
      </p:sp>
      <p:pic>
        <p:nvPicPr>
          <p:cNvPr id="20" name="Picture 20" descr="hydro"/>
          <p:cNvPicPr preferRelativeResize="0">
            <a:picLocks noChangeAspect="1" noChangeArrowheads="1"/>
          </p:cNvPicPr>
          <p:nvPr/>
        </p:nvPicPr>
        <p:blipFill>
          <a:blip r:embed="rId7" cstate="print"/>
          <a:srcRect/>
          <a:stretch>
            <a:fillRect/>
          </a:stretch>
        </p:blipFill>
        <p:spPr bwMode="auto">
          <a:xfrm>
            <a:off x="6663170" y="5150505"/>
            <a:ext cx="2215285" cy="1453963"/>
          </a:xfrm>
          <a:prstGeom prst="rect">
            <a:avLst/>
          </a:prstGeom>
          <a:noFill/>
          <a:ln w="12700">
            <a:solidFill>
              <a:schemeClr val="tx1"/>
            </a:solidFill>
            <a:miter lim="800000"/>
            <a:headEnd/>
            <a:tailEnd/>
          </a:ln>
        </p:spPr>
      </p:pic>
      <p:pic>
        <p:nvPicPr>
          <p:cNvPr id="30" name="Picture 2"/>
          <p:cNvPicPr>
            <a:picLocks noChangeAspect="1" noChangeArrowheads="1"/>
          </p:cNvPicPr>
          <p:nvPr/>
        </p:nvPicPr>
        <p:blipFill>
          <a:blip r:embed="rId8" cstate="print"/>
          <a:srcRect/>
          <a:stretch>
            <a:fillRect/>
          </a:stretch>
        </p:blipFill>
        <p:spPr bwMode="auto">
          <a:xfrm>
            <a:off x="0" y="5800435"/>
            <a:ext cx="1323975" cy="1057565"/>
          </a:xfrm>
          <a:prstGeom prst="rect">
            <a:avLst/>
          </a:prstGeom>
          <a:noFill/>
          <a:ln w="9525">
            <a:solidFill>
              <a:schemeClr val="tx1"/>
            </a:solidFill>
            <a:miter lim="800000"/>
            <a:headEnd/>
            <a:tailEnd/>
          </a:ln>
          <a:effectLst/>
        </p:spPr>
      </p:pic>
      <p:pic>
        <p:nvPicPr>
          <p:cNvPr id="3074" name="Picture 2"/>
          <p:cNvPicPr>
            <a:picLocks noChangeAspect="1" noChangeArrowheads="1"/>
          </p:cNvPicPr>
          <p:nvPr/>
        </p:nvPicPr>
        <p:blipFill>
          <a:blip r:embed="rId9" cstate="print"/>
          <a:srcRect/>
          <a:stretch>
            <a:fillRect/>
          </a:stretch>
        </p:blipFill>
        <p:spPr bwMode="auto">
          <a:xfrm>
            <a:off x="4803820" y="1223492"/>
            <a:ext cx="1802036" cy="5406109"/>
          </a:xfrm>
          <a:prstGeom prst="rect">
            <a:avLst/>
          </a:prstGeom>
          <a:noFill/>
          <a:ln w="9525">
            <a:noFill/>
            <a:miter lim="800000"/>
            <a:headEnd/>
            <a:tailEnd/>
          </a:ln>
          <a:effectLst/>
        </p:spPr>
      </p:pic>
      <p:sp>
        <p:nvSpPr>
          <p:cNvPr id="24" name="Line 26"/>
          <p:cNvSpPr>
            <a:spLocks noChangeShapeType="1"/>
          </p:cNvSpPr>
          <p:nvPr/>
        </p:nvSpPr>
        <p:spPr bwMode="auto">
          <a:xfrm flipH="1">
            <a:off x="5572125" y="913280"/>
            <a:ext cx="1743364" cy="406213"/>
          </a:xfrm>
          <a:prstGeom prst="line">
            <a:avLst/>
          </a:prstGeom>
          <a:noFill/>
          <a:ln w="15875">
            <a:solidFill>
              <a:schemeClr val="tx1"/>
            </a:solidFill>
            <a:round/>
            <a:headEnd/>
            <a:tailEnd type="stealth" w="lg" len="lg"/>
          </a:ln>
          <a:effectLst/>
        </p:spPr>
        <p:txBody>
          <a:bodyPr wrap="none" lIns="82058" tIns="41029" rIns="82058" bIns="41029" anchor="ctr"/>
          <a:lstStyle/>
          <a:p>
            <a:endParaRPr lang="en-US"/>
          </a:p>
        </p:txBody>
      </p:sp>
      <p:pic>
        <p:nvPicPr>
          <p:cNvPr id="26" name="Picture 23" descr="group%208%20solar%20panel"/>
          <p:cNvPicPr preferRelativeResize="0">
            <a:picLocks noChangeAspect="1" noChangeArrowheads="1"/>
          </p:cNvPicPr>
          <p:nvPr/>
        </p:nvPicPr>
        <p:blipFill>
          <a:blip r:embed="rId10" cstate="print"/>
          <a:srcRect r="5440"/>
          <a:stretch>
            <a:fillRect/>
          </a:stretch>
        </p:blipFill>
        <p:spPr bwMode="auto">
          <a:xfrm>
            <a:off x="6934054" y="823633"/>
            <a:ext cx="2183822" cy="1411330"/>
          </a:xfrm>
          <a:prstGeom prst="rect">
            <a:avLst/>
          </a:prstGeom>
          <a:noFill/>
          <a:ln w="12700">
            <a:solidFill>
              <a:schemeClr val="tx1"/>
            </a:solidFill>
            <a:miter lim="800000"/>
            <a:headEnd/>
            <a:tailEnd/>
          </a:ln>
        </p:spPr>
      </p:pic>
      <p:sp>
        <p:nvSpPr>
          <p:cNvPr id="29" name="Slide Number Placeholder 7"/>
          <p:cNvSpPr txBox="1">
            <a:spLocks/>
          </p:cNvSpPr>
          <p:nvPr/>
        </p:nvSpPr>
        <p:spPr>
          <a:xfrm>
            <a:off x="8566150" y="6506369"/>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1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earth_lights_4800"/>
          <p:cNvPicPr>
            <a:picLocks noChangeAspect="1" noChangeArrowheads="1"/>
          </p:cNvPicPr>
          <p:nvPr/>
        </p:nvPicPr>
        <p:blipFill>
          <a:blip r:embed="rId2" cstate="print"/>
          <a:srcRect l="13713" t="22607" r="22043" b="33044"/>
          <a:stretch>
            <a:fillRect/>
          </a:stretch>
        </p:blipFill>
        <p:spPr bwMode="auto">
          <a:xfrm>
            <a:off x="0" y="771804"/>
            <a:ext cx="9141324" cy="5482923"/>
          </a:xfrm>
          <a:prstGeom prst="rect">
            <a:avLst/>
          </a:prstGeom>
          <a:noFill/>
        </p:spPr>
      </p:pic>
      <p:sp>
        <p:nvSpPr>
          <p:cNvPr id="8" name="Slide Number Placeholder 7"/>
          <p:cNvSpPr>
            <a:spLocks noGrp="1"/>
          </p:cNvSpPr>
          <p:nvPr>
            <p:ph type="sldNum" sz="quarter" idx="11"/>
          </p:nvPr>
        </p:nvSpPr>
        <p:spPr/>
        <p:txBody>
          <a:bodyPr/>
          <a:lstStyle/>
          <a:p>
            <a:pPr>
              <a:defRPr/>
            </a:pPr>
            <a:fld id="{6EEA275D-5A49-48A8-817D-44C3EA0A3A2F}" type="slidenum">
              <a:rPr lang="en-US" smtClean="0"/>
              <a:pPr>
                <a:defRPr/>
              </a:pPr>
              <a:t>22</a:t>
            </a:fld>
            <a:endParaRPr lang="en-US" dirty="0"/>
          </a:p>
        </p:txBody>
      </p:sp>
      <p:sp>
        <p:nvSpPr>
          <p:cNvPr id="7" name="Oval 6"/>
          <p:cNvSpPr/>
          <p:nvPr/>
        </p:nvSpPr>
        <p:spPr>
          <a:xfrm rot="20892561">
            <a:off x="255304" y="1884161"/>
            <a:ext cx="862642" cy="3202590"/>
          </a:xfrm>
          <a:prstGeom prst="ellipse">
            <a:avLst/>
          </a:prstGeom>
          <a:solidFill>
            <a:srgbClr val="33CC33">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solidFill>
                  <a:schemeClr val="bg1"/>
                </a:solidFill>
                <a:latin typeface="Comic Sans MS" pitchFamily="66" charset="0"/>
              </a:rPr>
              <a:t>Demand</a:t>
            </a:r>
            <a:endParaRPr lang="en-US" sz="2800" dirty="0">
              <a:solidFill>
                <a:schemeClr val="bg1"/>
              </a:solidFill>
              <a:latin typeface="Comic Sans MS" pitchFamily="66" charset="0"/>
            </a:endParaRPr>
          </a:p>
        </p:txBody>
      </p:sp>
      <p:sp>
        <p:nvSpPr>
          <p:cNvPr id="9" name="Oval 8"/>
          <p:cNvSpPr/>
          <p:nvPr/>
        </p:nvSpPr>
        <p:spPr>
          <a:xfrm rot="2853553">
            <a:off x="6018426" y="1870036"/>
            <a:ext cx="2404743" cy="3956762"/>
          </a:xfrm>
          <a:prstGeom prst="ellipse">
            <a:avLst/>
          </a:prstGeom>
          <a:solidFill>
            <a:srgbClr val="33CC33">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smtClean="0">
                <a:solidFill>
                  <a:schemeClr val="bg1"/>
                </a:solidFill>
                <a:latin typeface="Comic Sans MS" pitchFamily="66" charset="0"/>
              </a:rPr>
              <a:t>Demand</a:t>
            </a:r>
            <a:endParaRPr lang="en-US" sz="2800" dirty="0">
              <a:solidFill>
                <a:schemeClr val="bg1"/>
              </a:solidFill>
              <a:latin typeface="Comic Sans MS" pitchFamily="66" charset="0"/>
            </a:endParaRPr>
          </a:p>
        </p:txBody>
      </p:sp>
      <p:sp>
        <p:nvSpPr>
          <p:cNvPr id="10" name="Oval 9"/>
          <p:cNvSpPr/>
          <p:nvPr/>
        </p:nvSpPr>
        <p:spPr>
          <a:xfrm>
            <a:off x="2769079" y="1690777"/>
            <a:ext cx="1699404" cy="2268748"/>
          </a:xfrm>
          <a:prstGeom prst="ellipse">
            <a:avLst/>
          </a:prstGeom>
          <a:solidFill>
            <a:srgbClr val="0099FF">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Comic Sans MS" pitchFamily="66" charset="0"/>
              </a:rPr>
              <a:t>Wind</a:t>
            </a:r>
            <a:endParaRPr lang="en-US" sz="2800" dirty="0">
              <a:solidFill>
                <a:schemeClr val="bg1"/>
              </a:solidFill>
              <a:latin typeface="Comic Sans MS" pitchFamily="66" charset="0"/>
            </a:endParaRPr>
          </a:p>
        </p:txBody>
      </p:sp>
      <p:sp>
        <p:nvSpPr>
          <p:cNvPr id="11" name="Oval 10"/>
          <p:cNvSpPr/>
          <p:nvPr/>
        </p:nvSpPr>
        <p:spPr>
          <a:xfrm>
            <a:off x="3114136" y="4537494"/>
            <a:ext cx="1224951" cy="1337095"/>
          </a:xfrm>
          <a:prstGeom prst="ellipse">
            <a:avLst/>
          </a:prstGeom>
          <a:solidFill>
            <a:srgbClr val="0099FF">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dirty="0" smtClean="0">
                <a:solidFill>
                  <a:schemeClr val="bg1"/>
                </a:solidFill>
                <a:latin typeface="Comic Sans MS" pitchFamily="66" charset="0"/>
              </a:rPr>
              <a:t>Wind</a:t>
            </a:r>
            <a:endParaRPr lang="en-US" sz="2800" dirty="0">
              <a:solidFill>
                <a:schemeClr val="bg1"/>
              </a:solidFill>
              <a:latin typeface="Comic Sans MS" pitchFamily="66" charset="0"/>
            </a:endParaRPr>
          </a:p>
        </p:txBody>
      </p:sp>
      <p:sp>
        <p:nvSpPr>
          <p:cNvPr id="12" name="Oval 11"/>
          <p:cNvSpPr/>
          <p:nvPr/>
        </p:nvSpPr>
        <p:spPr>
          <a:xfrm>
            <a:off x="1250830" y="3856008"/>
            <a:ext cx="2009955" cy="1492369"/>
          </a:xfrm>
          <a:prstGeom prst="ellipse">
            <a:avLst/>
          </a:prstGeom>
          <a:solidFill>
            <a:srgbClr val="D0CB00">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Comic Sans MS" pitchFamily="66" charset="0"/>
              </a:rPr>
              <a:t>Sun</a:t>
            </a:r>
            <a:endParaRPr lang="en-US" sz="2800" dirty="0">
              <a:solidFill>
                <a:schemeClr val="bg1"/>
              </a:solidFill>
              <a:latin typeface="Comic Sans MS" pitchFamily="66" charset="0"/>
            </a:endParaRPr>
          </a:p>
        </p:txBody>
      </p:sp>
      <p:sp>
        <p:nvSpPr>
          <p:cNvPr id="13" name="Slide Number Placeholder 7"/>
          <p:cNvSpPr txBox="1">
            <a:spLocks/>
          </p:cNvSpPr>
          <p:nvPr/>
        </p:nvSpPr>
        <p:spPr>
          <a:xfrm>
            <a:off x="8413750" y="6353969"/>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1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
        <p:nvSpPr>
          <p:cNvPr id="14" name="Footer Placeholder 2"/>
          <p:cNvSpPr>
            <a:spLocks noGrp="1"/>
          </p:cNvSpPr>
          <p:nvPr>
            <p:ph type="ftr" sz="quarter" idx="10"/>
          </p:nvPr>
        </p:nvSpPr>
        <p:spPr>
          <a:xfrm>
            <a:off x="3124200" y="6353969"/>
            <a:ext cx="5334000" cy="365125"/>
          </a:xfrm>
        </p:spPr>
        <p:txBody>
          <a:bodyPr/>
          <a:lstStyle/>
          <a:p>
            <a:pPr>
              <a:defRPr/>
            </a:pPr>
            <a:r>
              <a:rPr lang="en-US" dirty="0" smtClean="0"/>
              <a:t>Energy Facts 2011</a:t>
            </a:r>
            <a:endParaRPr lang="en-US" dirty="0"/>
          </a:p>
        </p:txBody>
      </p:sp>
      <p:sp>
        <p:nvSpPr>
          <p:cNvPr id="15" name="Text Box 79"/>
          <p:cNvSpPr txBox="1">
            <a:spLocks noChangeArrowheads="1"/>
          </p:cNvSpPr>
          <p:nvPr/>
        </p:nvSpPr>
        <p:spPr bwMode="auto">
          <a:xfrm>
            <a:off x="0" y="49213"/>
            <a:ext cx="9144000" cy="889000"/>
          </a:xfrm>
          <a:prstGeom prst="rect">
            <a:avLst/>
          </a:prstGeom>
          <a:noFill/>
          <a:ln w="9525" algn="ctr">
            <a:noFill/>
            <a:miter lim="800000"/>
            <a:headEnd/>
            <a:tailEnd/>
          </a:ln>
        </p:spPr>
        <p:txBody>
          <a:bodyPr lIns="93503" tIns="46752" rIns="93503" bIns="46752"/>
          <a:lstStyle/>
          <a:p>
            <a:pPr algn="ctr" defTabSz="820738">
              <a:lnSpc>
                <a:spcPct val="80000"/>
              </a:lnSpc>
              <a:defRPr/>
            </a:pPr>
            <a:r>
              <a:rPr lang="en-US" sz="2200" b="1" i="1" dirty="0">
                <a:solidFill>
                  <a:srgbClr val="FF0000"/>
                </a:solidFill>
                <a:latin typeface="Arial Narrow" pitchFamily="34" charset="0"/>
              </a:rPr>
              <a:t> </a:t>
            </a:r>
            <a:r>
              <a:rPr lang="en-US" sz="2400" dirty="0" smtClean="0">
                <a:solidFill>
                  <a:srgbClr val="106636"/>
                </a:solidFill>
                <a:ea typeface="+mj-ea"/>
                <a:cs typeface="Arial" charset="0"/>
              </a:rPr>
              <a:t>Generation and Use of Wind and Solar Energy</a:t>
            </a:r>
            <a:endParaRPr lang="en-US" sz="2400" dirty="0">
              <a:solidFill>
                <a:srgbClr val="106636"/>
              </a:solidFill>
              <a:ea typeface="+mj-ea"/>
              <a:cs typeface="Arial" charset="0"/>
            </a:endParaRPr>
          </a:p>
          <a:p>
            <a:pPr algn="ctr"/>
            <a:r>
              <a:rPr lang="en-US" sz="1400" i="1" dirty="0" smtClean="0"/>
              <a:t>The separation between renewable sources and demand centers requires new long distance transmission lines.</a:t>
            </a:r>
            <a:endParaRPr lang="en-US" sz="1600" i="1" dirty="0" smtClean="0"/>
          </a:p>
        </p:txBody>
      </p:sp>
      <p:sp>
        <p:nvSpPr>
          <p:cNvPr id="16" name="Text Box 4"/>
          <p:cNvSpPr txBox="1">
            <a:spLocks noChangeArrowheads="1"/>
          </p:cNvSpPr>
          <p:nvPr/>
        </p:nvSpPr>
        <p:spPr bwMode="auto">
          <a:xfrm>
            <a:off x="0" y="6461126"/>
            <a:ext cx="5400136" cy="298303"/>
          </a:xfrm>
          <a:prstGeom prst="rect">
            <a:avLst/>
          </a:prstGeom>
          <a:noFill/>
          <a:ln w="9525">
            <a:noFill/>
            <a:miter lim="800000"/>
            <a:headEnd/>
            <a:tailEnd/>
          </a:ln>
          <a:effectLst/>
        </p:spPr>
        <p:txBody>
          <a:bodyPr wrap="square" lIns="82058" tIns="41029" rIns="82058" bIns="41029">
            <a:spAutoFit/>
          </a:bodyPr>
          <a:lstStyle/>
          <a:p>
            <a:pPr defTabSz="914608">
              <a:lnSpc>
                <a:spcPct val="100000"/>
              </a:lnSpc>
              <a:spcBef>
                <a:spcPct val="0"/>
              </a:spcBef>
            </a:pPr>
            <a:r>
              <a:rPr lang="en-US" sz="700" dirty="0">
                <a:hlinkClick r:id="rId3"/>
              </a:rPr>
              <a:t>http://</a:t>
            </a:r>
            <a:r>
              <a:rPr lang="en-US" sz="700" dirty="0" smtClean="0">
                <a:hlinkClick r:id="rId3"/>
              </a:rPr>
              <a:t>visibleearth.nasa.gov/view_rec.php?id=1438l</a:t>
            </a:r>
            <a:endParaRPr lang="en-US" sz="700" dirty="0" smtClean="0"/>
          </a:p>
          <a:p>
            <a:pPr defTabSz="914608">
              <a:lnSpc>
                <a:spcPct val="100000"/>
              </a:lnSpc>
              <a:spcBef>
                <a:spcPct val="0"/>
              </a:spcBef>
            </a:pPr>
            <a:r>
              <a:rPr lang="en-US" sz="700" dirty="0" smtClean="0"/>
              <a:t>Chart adapted from the American Physical Society report, Integrating Renewable Energy on the Grid  </a:t>
            </a:r>
            <a:endParaRPr lang="en-US" sz="7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7" name="Text Box 3"/>
          <p:cNvSpPr txBox="1">
            <a:spLocks noChangeArrowheads="1"/>
          </p:cNvSpPr>
          <p:nvPr/>
        </p:nvSpPr>
        <p:spPr bwMode="auto">
          <a:xfrm>
            <a:off x="492125" y="2271993"/>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Energy and the environment</a:t>
            </a:r>
          </a:p>
        </p:txBody>
      </p:sp>
      <p:pic>
        <p:nvPicPr>
          <p:cNvPr id="523276" name="Picture 12" descr="time_cover_global_warming_75"/>
          <p:cNvPicPr preferRelativeResize="0">
            <a:picLocks noChangeAspect="1" noChangeArrowheads="1"/>
          </p:cNvPicPr>
          <p:nvPr/>
        </p:nvPicPr>
        <p:blipFill>
          <a:blip r:embed="rId3" cstate="print"/>
          <a:srcRect/>
          <a:stretch>
            <a:fillRect/>
          </a:stretch>
        </p:blipFill>
        <p:spPr bwMode="auto">
          <a:xfrm>
            <a:off x="38635" y="3724931"/>
            <a:ext cx="2039152" cy="2619349"/>
          </a:xfrm>
          <a:prstGeom prst="rect">
            <a:avLst/>
          </a:prstGeom>
          <a:noFill/>
          <a:ln w="9525">
            <a:noFill/>
            <a:miter lim="800000"/>
            <a:headEnd/>
            <a:tailEnd/>
          </a:ln>
        </p:spPr>
      </p:pic>
      <p:pic>
        <p:nvPicPr>
          <p:cNvPr id="523278" name="Picture 14" descr="Time-Global-Warming"/>
          <p:cNvPicPr preferRelativeResize="0">
            <a:picLocks noChangeAspect="1" noChangeArrowheads="1"/>
          </p:cNvPicPr>
          <p:nvPr/>
        </p:nvPicPr>
        <p:blipFill>
          <a:blip r:embed="rId4" cstate="print"/>
          <a:srcRect/>
          <a:stretch>
            <a:fillRect/>
          </a:stretch>
        </p:blipFill>
        <p:spPr bwMode="auto">
          <a:xfrm>
            <a:off x="1747235" y="4016289"/>
            <a:ext cx="2039152" cy="2614248"/>
          </a:xfrm>
          <a:prstGeom prst="rect">
            <a:avLst/>
          </a:prstGeom>
          <a:noFill/>
          <a:ln w="9525">
            <a:noFill/>
            <a:miter lim="800000"/>
            <a:headEnd/>
            <a:tailEnd/>
          </a:ln>
        </p:spPr>
      </p:pic>
      <p:pic>
        <p:nvPicPr>
          <p:cNvPr id="523274" name="Picture 10" descr="Time%20climate%20be%20worried%20cover"/>
          <p:cNvPicPr preferRelativeResize="0">
            <a:picLocks noChangeAspect="1" noChangeArrowheads="1"/>
          </p:cNvPicPr>
          <p:nvPr/>
        </p:nvPicPr>
        <p:blipFill>
          <a:blip r:embed="rId5" cstate="print"/>
          <a:srcRect/>
          <a:stretch>
            <a:fillRect/>
          </a:stretch>
        </p:blipFill>
        <p:spPr bwMode="auto">
          <a:xfrm>
            <a:off x="3620688" y="3723192"/>
            <a:ext cx="2039152" cy="2632102"/>
          </a:xfrm>
          <a:prstGeom prst="rect">
            <a:avLst/>
          </a:prstGeom>
          <a:noFill/>
          <a:ln w="9525">
            <a:noFill/>
            <a:miter lim="800000"/>
            <a:headEnd/>
            <a:tailEnd/>
          </a:ln>
        </p:spPr>
      </p:pic>
      <p:sp>
        <p:nvSpPr>
          <p:cNvPr id="12" name="Slide Number Placeholder 11"/>
          <p:cNvSpPr>
            <a:spLocks noGrp="1"/>
          </p:cNvSpPr>
          <p:nvPr>
            <p:ph type="sldNum" sz="quarter" idx="11"/>
          </p:nvPr>
        </p:nvSpPr>
        <p:spPr/>
        <p:txBody>
          <a:bodyPr/>
          <a:lstStyle/>
          <a:p>
            <a:pPr>
              <a:defRPr/>
            </a:pPr>
            <a:fld id="{6EEA275D-5A49-48A8-817D-44C3EA0A3A2F}" type="slidenum">
              <a:rPr lang="en-US" smtClean="0"/>
              <a:pPr>
                <a:defRPr/>
              </a:pPr>
              <a:t>23</a:t>
            </a:fld>
            <a:endParaRPr lang="en-US" dirty="0"/>
          </a:p>
        </p:txBody>
      </p:sp>
      <p:pic>
        <p:nvPicPr>
          <p:cNvPr id="523280" name="Picture 16" descr="globalwarmingisahoaxnewsweek"/>
          <p:cNvPicPr preferRelativeResize="0">
            <a:picLocks noChangeAspect="1" noChangeArrowheads="1"/>
          </p:cNvPicPr>
          <p:nvPr/>
        </p:nvPicPr>
        <p:blipFill>
          <a:blip r:embed="rId6" cstate="print"/>
          <a:srcRect/>
          <a:stretch>
            <a:fillRect/>
          </a:stretch>
        </p:blipFill>
        <p:spPr bwMode="auto">
          <a:xfrm>
            <a:off x="5506127" y="3976352"/>
            <a:ext cx="2039152" cy="2662707"/>
          </a:xfrm>
          <a:prstGeom prst="rect">
            <a:avLst/>
          </a:prstGeom>
          <a:noFill/>
          <a:ln w="9525">
            <a:noFill/>
            <a:miter lim="800000"/>
            <a:headEnd/>
            <a:tailEnd/>
          </a:ln>
        </p:spPr>
      </p:pic>
      <p:pic>
        <p:nvPicPr>
          <p:cNvPr id="8" name="Picture 8" descr="TV_week_16APR06"/>
          <p:cNvPicPr>
            <a:picLocks noChangeAspect="1" noChangeArrowheads="1"/>
          </p:cNvPicPr>
          <p:nvPr/>
        </p:nvPicPr>
        <p:blipFill>
          <a:blip r:embed="rId7" cstate="print"/>
          <a:srcRect/>
          <a:stretch>
            <a:fillRect/>
          </a:stretch>
        </p:blipFill>
        <p:spPr bwMode="auto">
          <a:xfrm>
            <a:off x="7093866" y="3738529"/>
            <a:ext cx="2050134" cy="2654645"/>
          </a:xfrm>
          <a:prstGeom prst="rect">
            <a:avLst/>
          </a:prstGeom>
          <a:noFill/>
          <a:ln w="19050">
            <a:solidFill>
              <a:schemeClr val="folHlink"/>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2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32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32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32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p:cNvPicPr>
            <a:picLocks noChangeAspect="1" noChangeArrowheads="1"/>
          </p:cNvPicPr>
          <p:nvPr/>
        </p:nvPicPr>
        <p:blipFill>
          <a:blip r:embed="rId3" cstate="print"/>
          <a:srcRect/>
          <a:stretch>
            <a:fillRect/>
          </a:stretch>
        </p:blipFill>
        <p:spPr bwMode="auto">
          <a:xfrm>
            <a:off x="0" y="746687"/>
            <a:ext cx="9144000" cy="6038569"/>
          </a:xfrm>
          <a:prstGeom prst="rect">
            <a:avLst/>
          </a:prstGeom>
          <a:noFill/>
          <a:ln w="9525">
            <a:noFill/>
            <a:miter lim="800000"/>
            <a:headEnd/>
            <a:tailEnd/>
          </a:ln>
          <a:effectLst/>
        </p:spPr>
      </p:pic>
      <p:pic>
        <p:nvPicPr>
          <p:cNvPr id="785411" name="Picture 3" descr="nn_ss_planets1_m"/>
          <p:cNvPicPr>
            <a:picLocks noChangeAspect="1" noChangeArrowheads="1"/>
          </p:cNvPicPr>
          <p:nvPr/>
        </p:nvPicPr>
        <p:blipFill>
          <a:blip r:embed="rId4" cstate="print"/>
          <a:srcRect/>
          <a:stretch>
            <a:fillRect/>
          </a:stretch>
        </p:blipFill>
        <p:spPr bwMode="auto">
          <a:xfrm>
            <a:off x="1" y="5201057"/>
            <a:ext cx="3635375" cy="1287275"/>
          </a:xfrm>
          <a:prstGeom prst="rect">
            <a:avLst/>
          </a:prstGeom>
          <a:noFill/>
          <a:ln w="12700">
            <a:noFill/>
            <a:miter lim="800000"/>
            <a:headEnd/>
            <a:tailEnd/>
          </a:ln>
        </p:spPr>
      </p:pic>
      <p:sp>
        <p:nvSpPr>
          <p:cNvPr id="785412" name="Rectangle 4"/>
          <p:cNvSpPr>
            <a:spLocks noGrp="1" noChangeArrowheads="1"/>
          </p:cNvSpPr>
          <p:nvPr>
            <p:ph type="title"/>
          </p:nvPr>
        </p:nvSpPr>
        <p:spPr bwMode="auto">
          <a:xfrm>
            <a:off x="0" y="163288"/>
            <a:ext cx="9144000" cy="598714"/>
          </a:xfrm>
        </p:spPr>
        <p:txBody>
          <a:bodyPr vert="horz" wrap="square" lIns="93503" tIns="46752" rIns="93503" bIns="46752" numCol="1" anchor="t" anchorCtr="0" compatLnSpc="1">
            <a:prstTxWarp prst="textNoShape">
              <a:avLst/>
            </a:prstTxWarp>
          </a:bodyPr>
          <a:lstStyle/>
          <a:p>
            <a:pPr marL="342900" indent="-342900" defTabSz="820583">
              <a:defRPr/>
            </a:pPr>
            <a:r>
              <a:rPr lang="en-US" dirty="0">
                <a:latin typeface="Arial" charset="0"/>
                <a:cs typeface="Arial" charset="0"/>
              </a:rPr>
              <a:t>Planets, Atmospheres, and Climate</a:t>
            </a:r>
          </a:p>
        </p:txBody>
      </p:sp>
      <p:sp>
        <p:nvSpPr>
          <p:cNvPr id="785413" name="Text Box 5"/>
          <p:cNvSpPr txBox="1">
            <a:spLocks noChangeArrowheads="1"/>
          </p:cNvSpPr>
          <p:nvPr/>
        </p:nvSpPr>
        <p:spPr bwMode="auto">
          <a:xfrm>
            <a:off x="839932" y="1213037"/>
            <a:ext cx="165783" cy="359858"/>
          </a:xfrm>
          <a:prstGeom prst="rect">
            <a:avLst/>
          </a:prstGeom>
          <a:noFill/>
          <a:ln w="9525">
            <a:noFill/>
            <a:miter lim="800000"/>
            <a:headEnd/>
            <a:tailEnd/>
          </a:ln>
          <a:effectLst/>
        </p:spPr>
        <p:txBody>
          <a:bodyPr wrap="none" lIns="82058" tIns="41029" rIns="82058" bIns="41029">
            <a:spAutoFit/>
          </a:bodyPr>
          <a:lstStyle/>
          <a:p>
            <a:pPr defTabSz="914608"/>
            <a:endParaRPr lang="en-US" b="1" dirty="0">
              <a:latin typeface="Arial" pitchFamily="34" charset="0"/>
            </a:endParaRPr>
          </a:p>
        </p:txBody>
      </p:sp>
      <p:sp>
        <p:nvSpPr>
          <p:cNvPr id="785414" name="Text Box 6"/>
          <p:cNvSpPr txBox="1">
            <a:spLocks noChangeArrowheads="1"/>
          </p:cNvSpPr>
          <p:nvPr/>
        </p:nvSpPr>
        <p:spPr bwMode="auto">
          <a:xfrm>
            <a:off x="2545773" y="1550923"/>
            <a:ext cx="721961" cy="282914"/>
          </a:xfrm>
          <a:prstGeom prst="rect">
            <a:avLst/>
          </a:prstGeom>
          <a:noFill/>
          <a:ln w="9525">
            <a:noFill/>
            <a:miter lim="800000"/>
            <a:headEnd/>
            <a:tailEnd/>
          </a:ln>
          <a:effectLst/>
        </p:spPr>
        <p:txBody>
          <a:bodyPr wrap="none" lIns="82058" tIns="41029" rIns="82058" bIns="41029">
            <a:spAutoFit/>
          </a:bodyPr>
          <a:lstStyle/>
          <a:p>
            <a:pPr defTabSz="914608"/>
            <a:r>
              <a:rPr lang="en-US" sz="1300" b="1" dirty="0">
                <a:solidFill>
                  <a:schemeClr val="bg1"/>
                </a:solidFill>
                <a:latin typeface="Arial" pitchFamily="34" charset="0"/>
              </a:rPr>
              <a:t>= -58</a:t>
            </a:r>
            <a:r>
              <a:rPr lang="en-US" sz="1300" b="1" baseline="40000" dirty="0">
                <a:solidFill>
                  <a:schemeClr val="bg1"/>
                </a:solidFill>
                <a:latin typeface="Arial" pitchFamily="34" charset="0"/>
              </a:rPr>
              <a:t>o</a:t>
            </a:r>
            <a:r>
              <a:rPr lang="en-US" sz="1300" b="1" dirty="0">
                <a:solidFill>
                  <a:schemeClr val="bg1"/>
                </a:solidFill>
                <a:latin typeface="Arial" pitchFamily="34" charset="0"/>
              </a:rPr>
              <a:t>F</a:t>
            </a:r>
          </a:p>
        </p:txBody>
      </p:sp>
      <p:sp>
        <p:nvSpPr>
          <p:cNvPr id="785415" name="Text Box 7"/>
          <p:cNvSpPr txBox="1">
            <a:spLocks noChangeArrowheads="1"/>
          </p:cNvSpPr>
          <p:nvPr/>
        </p:nvSpPr>
        <p:spPr bwMode="auto">
          <a:xfrm>
            <a:off x="5600989" y="2573460"/>
            <a:ext cx="665856" cy="282914"/>
          </a:xfrm>
          <a:prstGeom prst="rect">
            <a:avLst/>
          </a:prstGeom>
          <a:noFill/>
          <a:ln w="9525">
            <a:noFill/>
            <a:miter lim="800000"/>
            <a:headEnd/>
            <a:tailEnd/>
          </a:ln>
          <a:effectLst/>
        </p:spPr>
        <p:txBody>
          <a:bodyPr wrap="none" lIns="82058" tIns="41029" rIns="82058" bIns="41029">
            <a:spAutoFit/>
          </a:bodyPr>
          <a:lstStyle/>
          <a:p>
            <a:pPr defTabSz="914608"/>
            <a:r>
              <a:rPr lang="en-US" sz="1300" b="1" dirty="0">
                <a:solidFill>
                  <a:schemeClr val="bg1"/>
                </a:solidFill>
                <a:latin typeface="Arial" pitchFamily="34" charset="0"/>
              </a:rPr>
              <a:t>= 59</a:t>
            </a:r>
            <a:r>
              <a:rPr lang="en-US" sz="1300" b="1" baseline="40000" dirty="0">
                <a:solidFill>
                  <a:schemeClr val="bg1"/>
                </a:solidFill>
                <a:latin typeface="Arial" pitchFamily="34" charset="0"/>
              </a:rPr>
              <a:t>o</a:t>
            </a:r>
            <a:r>
              <a:rPr lang="en-US" sz="1300" b="1" dirty="0">
                <a:solidFill>
                  <a:schemeClr val="bg1"/>
                </a:solidFill>
                <a:latin typeface="Arial" pitchFamily="34" charset="0"/>
              </a:rPr>
              <a:t>F</a:t>
            </a:r>
          </a:p>
        </p:txBody>
      </p:sp>
      <p:sp>
        <p:nvSpPr>
          <p:cNvPr id="785416" name="Text Box 8"/>
          <p:cNvSpPr txBox="1">
            <a:spLocks noChangeArrowheads="1"/>
          </p:cNvSpPr>
          <p:nvPr/>
        </p:nvSpPr>
        <p:spPr bwMode="auto">
          <a:xfrm>
            <a:off x="8205932" y="3975595"/>
            <a:ext cx="784478" cy="282914"/>
          </a:xfrm>
          <a:prstGeom prst="rect">
            <a:avLst/>
          </a:prstGeom>
          <a:noFill/>
          <a:ln w="9525">
            <a:noFill/>
            <a:miter lim="800000"/>
            <a:headEnd/>
            <a:tailEnd/>
          </a:ln>
          <a:effectLst/>
        </p:spPr>
        <p:txBody>
          <a:bodyPr wrap="none" lIns="82058" tIns="41029" rIns="82058" bIns="41029">
            <a:spAutoFit/>
          </a:bodyPr>
          <a:lstStyle/>
          <a:p>
            <a:pPr defTabSz="914608"/>
            <a:r>
              <a:rPr lang="en-US" sz="1300" b="1" dirty="0">
                <a:solidFill>
                  <a:schemeClr val="bg1"/>
                </a:solidFill>
                <a:latin typeface="Arial" pitchFamily="34" charset="0"/>
              </a:rPr>
              <a:t>= 788</a:t>
            </a:r>
            <a:r>
              <a:rPr lang="en-US" sz="700" b="1" dirty="0">
                <a:solidFill>
                  <a:schemeClr val="bg1"/>
                </a:solidFill>
                <a:latin typeface="Arial" pitchFamily="34" charset="0"/>
              </a:rPr>
              <a:t> </a:t>
            </a:r>
            <a:r>
              <a:rPr lang="en-US" sz="1300" b="1" baseline="40000" dirty="0" err="1">
                <a:solidFill>
                  <a:schemeClr val="bg1"/>
                </a:solidFill>
                <a:latin typeface="Arial" pitchFamily="34" charset="0"/>
              </a:rPr>
              <a:t>o</a:t>
            </a:r>
            <a:r>
              <a:rPr lang="en-US" sz="1300" b="1" dirty="0" err="1">
                <a:solidFill>
                  <a:schemeClr val="bg1"/>
                </a:solidFill>
                <a:latin typeface="Arial" pitchFamily="34" charset="0"/>
              </a:rPr>
              <a:t>F</a:t>
            </a:r>
            <a:endParaRPr lang="en-US" sz="1300" b="1" dirty="0">
              <a:solidFill>
                <a:schemeClr val="bg1"/>
              </a:solidFill>
              <a:latin typeface="Arial" pitchFamily="34" charset="0"/>
            </a:endParaRPr>
          </a:p>
        </p:txBody>
      </p:sp>
      <p:sp>
        <p:nvSpPr>
          <p:cNvPr id="785417" name="Text Box 9"/>
          <p:cNvSpPr txBox="1">
            <a:spLocks noChangeArrowheads="1"/>
          </p:cNvSpPr>
          <p:nvPr/>
        </p:nvSpPr>
        <p:spPr bwMode="auto">
          <a:xfrm>
            <a:off x="3612284" y="5909829"/>
            <a:ext cx="462275" cy="282914"/>
          </a:xfrm>
          <a:prstGeom prst="rect">
            <a:avLst/>
          </a:prstGeom>
          <a:noFill/>
          <a:ln w="9525">
            <a:noFill/>
            <a:miter lim="800000"/>
            <a:headEnd/>
            <a:tailEnd/>
          </a:ln>
          <a:effectLst/>
        </p:spPr>
        <p:txBody>
          <a:bodyPr wrap="none" lIns="82058" tIns="41029" rIns="82058" bIns="41029">
            <a:spAutoFit/>
          </a:bodyPr>
          <a:lstStyle/>
          <a:p>
            <a:pPr defTabSz="914608"/>
            <a:r>
              <a:rPr lang="en-US" sz="1300" dirty="0">
                <a:solidFill>
                  <a:schemeClr val="bg1"/>
                </a:solidFill>
                <a:latin typeface="Arial" pitchFamily="34" charset="0"/>
              </a:rPr>
              <a:t>Sun</a:t>
            </a:r>
          </a:p>
        </p:txBody>
      </p:sp>
      <p:sp>
        <p:nvSpPr>
          <p:cNvPr id="785418" name="Text Box 10"/>
          <p:cNvSpPr txBox="1">
            <a:spLocks noChangeArrowheads="1"/>
          </p:cNvSpPr>
          <p:nvPr/>
        </p:nvSpPr>
        <p:spPr bwMode="auto">
          <a:xfrm>
            <a:off x="3338080" y="752290"/>
            <a:ext cx="5762625" cy="1267799"/>
          </a:xfrm>
          <a:prstGeom prst="rect">
            <a:avLst/>
          </a:prstGeom>
          <a:solidFill>
            <a:srgbClr val="CCECFF"/>
          </a:solidFill>
          <a:ln w="12700" algn="ctr">
            <a:noFill/>
            <a:miter lim="800000"/>
            <a:headEnd/>
            <a:tailEnd/>
          </a:ln>
          <a:effectLst/>
        </p:spPr>
        <p:txBody>
          <a:bodyPr lIns="82058" tIns="41029" rIns="82058" bIns="41029">
            <a:spAutoFit/>
          </a:bodyPr>
          <a:lstStyle/>
          <a:p>
            <a:pPr defTabSz="914608"/>
            <a:r>
              <a:rPr lang="en-US" sz="1100" dirty="0">
                <a:latin typeface="Comic Sans MS" pitchFamily="66" charset="0"/>
              </a:rPr>
              <a:t>A planet's climate is determined by its mass, its distance from the sun, and the composition of its atmosphere.  Earth's atmosphere is 78% nitrogen, 21% oxygen, and 1% other gases. Carbon dioxide accounts for 0.03 - 0.04%. Water vapor, carbon dioxide, and other minor gases absorb thermal radiation leaving the surface. These greenhouse gases act as a partial blanket for the thermal radiation from the surface and enable it to be substantially warmer than it would otherwise be. Without the greenhouse gases, Earth's average temperature would be roughly -20°C = -4 °F.</a:t>
            </a:r>
          </a:p>
        </p:txBody>
      </p:sp>
      <p:sp>
        <p:nvSpPr>
          <p:cNvPr id="785419" name="Line 11"/>
          <p:cNvSpPr>
            <a:spLocks noChangeShapeType="1"/>
          </p:cNvSpPr>
          <p:nvPr/>
        </p:nvSpPr>
        <p:spPr bwMode="auto">
          <a:xfrm flipV="1">
            <a:off x="2535671" y="4720605"/>
            <a:ext cx="774988" cy="925886"/>
          </a:xfrm>
          <a:prstGeom prst="line">
            <a:avLst/>
          </a:prstGeom>
          <a:noFill/>
          <a:ln w="28575">
            <a:solidFill>
              <a:srgbClr val="FF0000"/>
            </a:solidFill>
            <a:round/>
            <a:headEnd/>
            <a:tailEnd type="stealth" w="lg" len="lg"/>
          </a:ln>
          <a:effectLst/>
        </p:spPr>
        <p:txBody>
          <a:bodyPr lIns="82058" tIns="41029" rIns="82058" bIns="41029"/>
          <a:lstStyle/>
          <a:p>
            <a:endParaRPr lang="en-US"/>
          </a:p>
        </p:txBody>
      </p:sp>
      <p:sp>
        <p:nvSpPr>
          <p:cNvPr id="785420" name="Oval 12"/>
          <p:cNvSpPr>
            <a:spLocks noChangeArrowheads="1"/>
          </p:cNvSpPr>
          <p:nvPr/>
        </p:nvSpPr>
        <p:spPr bwMode="auto">
          <a:xfrm rot="258789">
            <a:off x="1790989" y="5643690"/>
            <a:ext cx="1127125" cy="483253"/>
          </a:xfrm>
          <a:prstGeom prst="ellipse">
            <a:avLst/>
          </a:prstGeom>
          <a:noFill/>
          <a:ln w="25400">
            <a:solidFill>
              <a:srgbClr val="FF0000"/>
            </a:solidFill>
            <a:round/>
            <a:headEnd/>
            <a:tailEnd/>
          </a:ln>
          <a:effectLst/>
        </p:spPr>
        <p:txBody>
          <a:bodyPr wrap="none" lIns="82058" tIns="41029" rIns="82058" bIns="41029" anchor="ctr"/>
          <a:lstStyle/>
          <a:p>
            <a:pPr defTabSz="914608"/>
            <a:endParaRPr lang="en-US" b="1" dirty="0">
              <a:solidFill>
                <a:srgbClr val="FF0000"/>
              </a:solidFill>
              <a:latin typeface="Arial" pitchFamily="34" charset="0"/>
            </a:endParaRPr>
          </a:p>
        </p:txBody>
      </p:sp>
      <p:sp>
        <p:nvSpPr>
          <p:cNvPr id="23" name="Slide Number Placeholder 22"/>
          <p:cNvSpPr>
            <a:spLocks noGrp="1"/>
          </p:cNvSpPr>
          <p:nvPr>
            <p:ph type="sldNum" sz="quarter" idx="11"/>
          </p:nvPr>
        </p:nvSpPr>
        <p:spPr>
          <a:xfrm>
            <a:off x="8413750" y="6558689"/>
            <a:ext cx="381000" cy="365125"/>
          </a:xfrm>
        </p:spPr>
        <p:txBody>
          <a:bodyPr/>
          <a:lstStyle/>
          <a:p>
            <a:pPr>
              <a:defRPr/>
            </a:pPr>
            <a:fld id="{6EEA275D-5A49-48A8-817D-44C3EA0A3A2F}" type="slidenum">
              <a:rPr lang="en-US" smtClean="0"/>
              <a:pPr>
                <a:defRPr/>
              </a:pPr>
              <a:t>24</a:t>
            </a:fld>
            <a:endParaRPr lang="en-US" dirty="0"/>
          </a:p>
        </p:txBody>
      </p:sp>
      <p:sp>
        <p:nvSpPr>
          <p:cNvPr id="24" name="Footer Placeholder 23"/>
          <p:cNvSpPr>
            <a:spLocks noGrp="1"/>
          </p:cNvSpPr>
          <p:nvPr>
            <p:ph type="ftr" sz="quarter" idx="10"/>
          </p:nvPr>
        </p:nvSpPr>
        <p:spPr>
          <a:xfrm>
            <a:off x="3124200" y="6558689"/>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303" r="14735"/>
          <a:stretch>
            <a:fillRect/>
          </a:stretch>
        </p:blipFill>
        <p:spPr bwMode="auto">
          <a:xfrm rot="16200000">
            <a:off x="1771646" y="-499865"/>
            <a:ext cx="5344738" cy="8095983"/>
          </a:xfrm>
          <a:prstGeom prst="rect">
            <a:avLst/>
          </a:prstGeom>
          <a:noFill/>
          <a:ln w="9525">
            <a:noFill/>
            <a:miter lim="800000"/>
            <a:headEnd/>
            <a:tailEnd/>
          </a:ln>
        </p:spPr>
      </p:pic>
      <p:sp>
        <p:nvSpPr>
          <p:cNvPr id="6" name="Rectangle 4"/>
          <p:cNvSpPr>
            <a:spLocks noChangeArrowheads="1"/>
          </p:cNvSpPr>
          <p:nvPr/>
        </p:nvSpPr>
        <p:spPr bwMode="auto">
          <a:xfrm>
            <a:off x="0" y="122169"/>
            <a:ext cx="9144000" cy="731838"/>
          </a:xfrm>
          <a:prstGeom prst="rect">
            <a:avLst/>
          </a:prstGeom>
          <a:noFill/>
          <a:ln w="9525" algn="ctr">
            <a:noFill/>
            <a:miter lim="800000"/>
            <a:headEnd/>
            <a:tailEnd/>
          </a:ln>
          <a:effectLst/>
        </p:spPr>
        <p:txBody>
          <a:bodyPr lIns="93470" tIns="46735" rIns="93470" bIns="46735"/>
          <a:lstStyle/>
          <a:p>
            <a:pPr algn="ctr">
              <a:lnSpc>
                <a:spcPct val="80000"/>
              </a:lnSpc>
              <a:defRPr/>
            </a:pPr>
            <a:r>
              <a:rPr lang="en-US" sz="2400" dirty="0">
                <a:solidFill>
                  <a:srgbClr val="106636"/>
                </a:solidFill>
                <a:ea typeface="+mj-ea"/>
                <a:cs typeface="Arial" charset="0"/>
              </a:rPr>
              <a:t>Modern CO</a:t>
            </a:r>
            <a:r>
              <a:rPr lang="en-US" sz="2400" baseline="-25000" dirty="0">
                <a:solidFill>
                  <a:srgbClr val="106636"/>
                </a:solidFill>
                <a:ea typeface="+mj-ea"/>
                <a:cs typeface="Arial" charset="0"/>
              </a:rPr>
              <a:t>2</a:t>
            </a:r>
            <a:r>
              <a:rPr lang="en-US" sz="2400" dirty="0">
                <a:solidFill>
                  <a:srgbClr val="106636"/>
                </a:solidFill>
                <a:ea typeface="+mj-ea"/>
                <a:cs typeface="Arial" charset="0"/>
              </a:rPr>
              <a:t> Concentrations are Increasing </a:t>
            </a:r>
          </a:p>
          <a:p>
            <a:pPr algn="ctr">
              <a:lnSpc>
                <a:spcPct val="80000"/>
              </a:lnSpc>
              <a:defRPr/>
            </a:pPr>
            <a:r>
              <a:rPr lang="en-US" sz="1600" i="1" dirty="0"/>
              <a:t>The current concentration is the highest in 800,000 years, as determined by ice core data</a:t>
            </a:r>
          </a:p>
        </p:txBody>
      </p:sp>
      <p:sp>
        <p:nvSpPr>
          <p:cNvPr id="33796" name="Text Box 5"/>
          <p:cNvSpPr txBox="1">
            <a:spLocks noChangeArrowheads="1"/>
          </p:cNvSpPr>
          <p:nvPr/>
        </p:nvSpPr>
        <p:spPr bwMode="auto">
          <a:xfrm>
            <a:off x="263525" y="5248275"/>
            <a:ext cx="1365250" cy="728663"/>
          </a:xfrm>
          <a:prstGeom prst="rect">
            <a:avLst/>
          </a:prstGeom>
          <a:solidFill>
            <a:srgbClr val="FFFF99"/>
          </a:solidFill>
          <a:ln w="38100" cmpd="dbl" algn="ctr">
            <a:solidFill>
              <a:schemeClr val="tx1"/>
            </a:solidFill>
            <a:miter lim="800000"/>
            <a:headEnd/>
            <a:tailEnd/>
          </a:ln>
        </p:spPr>
        <p:txBody>
          <a:bodyPr lIns="41029" tIns="41029" rIns="41029" bIns="41029">
            <a:spAutoFit/>
          </a:bodyPr>
          <a:lstStyle/>
          <a:p>
            <a:r>
              <a:rPr lang="en-US" sz="1400">
                <a:solidFill>
                  <a:srgbClr val="FF0000"/>
                </a:solidFill>
                <a:latin typeface="Comic Sans MS" pitchFamily="66" charset="0"/>
              </a:rPr>
              <a:t>Concentration prior to 1800 was ~280 ppm</a:t>
            </a:r>
          </a:p>
        </p:txBody>
      </p:sp>
      <p:sp>
        <p:nvSpPr>
          <p:cNvPr id="33797" name="Text Box 6"/>
          <p:cNvSpPr txBox="1">
            <a:spLocks noChangeArrowheads="1"/>
          </p:cNvSpPr>
          <p:nvPr/>
        </p:nvSpPr>
        <p:spPr bwMode="auto">
          <a:xfrm>
            <a:off x="6837529" y="2070601"/>
            <a:ext cx="2306472" cy="1160077"/>
          </a:xfrm>
          <a:prstGeom prst="rect">
            <a:avLst/>
          </a:prstGeom>
          <a:solidFill>
            <a:srgbClr val="FFFF99"/>
          </a:solidFill>
          <a:ln w="38100" cmpd="dbl" algn="ctr">
            <a:solidFill>
              <a:schemeClr val="tx1"/>
            </a:solidFill>
            <a:miter lim="800000"/>
            <a:headEnd/>
            <a:tailEnd/>
          </a:ln>
        </p:spPr>
        <p:txBody>
          <a:bodyPr wrap="square" lIns="41029" tIns="41029" rIns="41029" bIns="41029">
            <a:spAutoFit/>
          </a:bodyPr>
          <a:lstStyle/>
          <a:p>
            <a:r>
              <a:rPr lang="en-US" sz="1400" dirty="0">
                <a:solidFill>
                  <a:srgbClr val="FF0000"/>
                </a:solidFill>
                <a:latin typeface="Comic Sans MS" pitchFamily="66" charset="0"/>
              </a:rPr>
              <a:t>Concentration now ~</a:t>
            </a:r>
            <a:r>
              <a:rPr lang="en-US" sz="1400" dirty="0" smtClean="0">
                <a:solidFill>
                  <a:srgbClr val="FF0000"/>
                </a:solidFill>
                <a:latin typeface="Comic Sans MS" pitchFamily="66" charset="0"/>
              </a:rPr>
              <a:t>390 </a:t>
            </a:r>
            <a:r>
              <a:rPr lang="en-US" sz="1400" dirty="0" err="1" smtClean="0">
                <a:solidFill>
                  <a:srgbClr val="FF0000"/>
                </a:solidFill>
                <a:latin typeface="Comic Sans MS" pitchFamily="66" charset="0"/>
              </a:rPr>
              <a:t>ppm</a:t>
            </a:r>
            <a:r>
              <a:rPr lang="en-US" sz="1400" dirty="0" smtClean="0">
                <a:solidFill>
                  <a:srgbClr val="FF0000"/>
                </a:solidFill>
                <a:latin typeface="Comic Sans MS" pitchFamily="66" charset="0"/>
              </a:rPr>
              <a:t>.  Under a “business-as-usual” scenario, concentration could rise to 1,000 </a:t>
            </a:r>
            <a:r>
              <a:rPr lang="en-US" sz="1400" dirty="0" err="1" smtClean="0">
                <a:solidFill>
                  <a:srgbClr val="FF0000"/>
                </a:solidFill>
                <a:latin typeface="Comic Sans MS" pitchFamily="66" charset="0"/>
              </a:rPr>
              <a:t>ppm</a:t>
            </a:r>
            <a:endParaRPr lang="en-US" sz="1400" dirty="0">
              <a:solidFill>
                <a:srgbClr val="FF0000"/>
              </a:solidFill>
              <a:latin typeface="Comic Sans MS" pitchFamily="66" charset="0"/>
            </a:endParaRPr>
          </a:p>
        </p:txBody>
      </p:sp>
      <p:sp>
        <p:nvSpPr>
          <p:cNvPr id="11" name="Slide Number Placeholder 10"/>
          <p:cNvSpPr>
            <a:spLocks noGrp="1"/>
          </p:cNvSpPr>
          <p:nvPr>
            <p:ph type="sldNum" sz="quarter" idx="11"/>
          </p:nvPr>
        </p:nvSpPr>
        <p:spPr/>
        <p:txBody>
          <a:bodyPr/>
          <a:lstStyle/>
          <a:p>
            <a:pPr>
              <a:defRPr/>
            </a:pPr>
            <a:fld id="{6EEA275D-5A49-48A8-817D-44C3EA0A3A2F}" type="slidenum">
              <a:rPr lang="en-US" smtClean="0"/>
              <a:pPr>
                <a:defRPr/>
              </a:pPr>
              <a:t>25</a:t>
            </a:fld>
            <a:endParaRPr lang="en-US" dirty="0"/>
          </a:p>
        </p:txBody>
      </p:sp>
      <p:sp>
        <p:nvSpPr>
          <p:cNvPr id="12" name="Footer Placeholder 11"/>
          <p:cNvSpPr>
            <a:spLocks noGrp="1"/>
          </p:cNvSpPr>
          <p:nvPr>
            <p:ph type="ftr" sz="quarter" idx="10"/>
          </p:nvPr>
        </p:nvSpPr>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Energy Facts 2010</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26</a:t>
            </a:fld>
            <a:endParaRPr lang="en-US" dirty="0"/>
          </a:p>
        </p:txBody>
      </p:sp>
      <p:pic>
        <p:nvPicPr>
          <p:cNvPr id="5" name="Picture 4" descr="BioComponents_CenterImage.jpg"/>
          <p:cNvPicPr>
            <a:picLocks noChangeAspect="1"/>
          </p:cNvPicPr>
          <p:nvPr/>
        </p:nvPicPr>
        <p:blipFill>
          <a:blip r:embed="rId2" cstate="print"/>
          <a:srcRect t="6452"/>
          <a:stretch>
            <a:fillRect/>
          </a:stretch>
        </p:blipFill>
        <p:spPr>
          <a:xfrm>
            <a:off x="1588" y="0"/>
            <a:ext cx="9144000" cy="6858000"/>
          </a:xfrm>
          <a:prstGeom prst="rect">
            <a:avLst/>
          </a:prstGeom>
        </p:spPr>
      </p:pic>
      <p:sp>
        <p:nvSpPr>
          <p:cNvPr id="7" name="Rectangle 5"/>
          <p:cNvSpPr>
            <a:spLocks noChangeArrowheads="1"/>
          </p:cNvSpPr>
          <p:nvPr/>
        </p:nvSpPr>
        <p:spPr bwMode="auto">
          <a:xfrm>
            <a:off x="-164890" y="69850"/>
            <a:ext cx="2591309" cy="425450"/>
          </a:xfrm>
          <a:prstGeom prst="rect">
            <a:avLst/>
          </a:prstGeom>
          <a:noFill/>
          <a:ln w="9525" cap="flat" cmpd="sng" algn="ctr">
            <a:noFill/>
            <a:prstDash val="solid"/>
            <a:miter lim="800000"/>
            <a:headEnd/>
            <a:tailEnd/>
          </a:ln>
          <a:effectLst/>
        </p:spPr>
        <p:txBody>
          <a:bodyPr lIns="93503" tIns="46752" rIns="93503" bIns="46752">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400" b="1" spc="50" dirty="0" smtClean="0">
                <a:ln w="11430"/>
                <a:solidFill>
                  <a:schemeClr val="bg1"/>
                </a:solidFill>
                <a:effectLst>
                  <a:outerShdw blurRad="76200" dist="50800" dir="5400000" algn="tl" rotWithShape="0">
                    <a:srgbClr val="000000">
                      <a:alpha val="65000"/>
                    </a:srgbClr>
                  </a:outerShdw>
                </a:effectLst>
                <a:ea typeface="+mj-ea"/>
                <a:cs typeface="Arial" charset="0"/>
              </a:rPr>
              <a:t>Carbon Cycle</a:t>
            </a:r>
          </a:p>
        </p:txBody>
      </p:sp>
      <p:sp>
        <p:nvSpPr>
          <p:cNvPr id="8" name="Rectangle 7"/>
          <p:cNvSpPr/>
          <p:nvPr/>
        </p:nvSpPr>
        <p:spPr>
          <a:xfrm>
            <a:off x="0" y="-1"/>
            <a:ext cx="2241030" cy="10717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7"/>
          <p:cNvSpPr txBox="1">
            <a:spLocks/>
          </p:cNvSpPr>
          <p:nvPr/>
        </p:nvSpPr>
        <p:spPr>
          <a:xfrm>
            <a:off x="8566150" y="6426859"/>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1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
        <p:nvSpPr>
          <p:cNvPr id="10" name="TextBox 9"/>
          <p:cNvSpPr txBox="1"/>
          <p:nvPr/>
        </p:nvSpPr>
        <p:spPr>
          <a:xfrm>
            <a:off x="951875" y="764498"/>
            <a:ext cx="526106" cy="338554"/>
          </a:xfrm>
          <a:prstGeom prst="rect">
            <a:avLst/>
          </a:prstGeom>
          <a:noFill/>
        </p:spPr>
        <p:txBody>
          <a:bodyPr wrap="none" rtlCol="0">
            <a:spAutoFit/>
          </a:bodyPr>
          <a:lstStyle/>
          <a:p>
            <a:r>
              <a:rPr lang="en-US" sz="1600" dirty="0" err="1" smtClean="0">
                <a:solidFill>
                  <a:schemeClr val="bg1"/>
                </a:solidFill>
                <a:latin typeface="Times New Roman" pitchFamily="18" charset="0"/>
                <a:cs typeface="Times New Roman" pitchFamily="18" charset="0"/>
              </a:rPr>
              <a:t>GtC</a:t>
            </a:r>
            <a:endParaRPr lang="en-US" sz="1600" dirty="0">
              <a:solidFill>
                <a:schemeClr val="bg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88"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7269" name="Rectangle 5"/>
          <p:cNvSpPr>
            <a:spLocks noChangeArrowheads="1"/>
          </p:cNvSpPr>
          <p:nvPr/>
        </p:nvSpPr>
        <p:spPr bwMode="auto">
          <a:xfrm>
            <a:off x="5040313" y="109609"/>
            <a:ext cx="4103687" cy="425450"/>
          </a:xfrm>
          <a:prstGeom prst="rect">
            <a:avLst/>
          </a:prstGeom>
          <a:noFill/>
          <a:ln w="9525" cap="flat" cmpd="sng" algn="ctr">
            <a:noFill/>
            <a:prstDash val="solid"/>
            <a:miter lim="800000"/>
            <a:headEnd/>
            <a:tailEnd/>
          </a:ln>
          <a:effectLst/>
        </p:spPr>
        <p:txBody>
          <a:bodyPr lIns="93503" tIns="46752" rIns="93503" bIns="46752"/>
          <a:lstStyle/>
          <a:p>
            <a:pPr algn="ctr">
              <a:defRPr/>
            </a:pPr>
            <a:r>
              <a:rPr lang="en-US" sz="2400" dirty="0" smtClean="0">
                <a:solidFill>
                  <a:srgbClr val="106636"/>
                </a:solidFill>
                <a:ea typeface="+mj-ea"/>
                <a:cs typeface="Arial" charset="0"/>
              </a:rPr>
              <a:t>Solar Energy Cycle</a:t>
            </a:r>
          </a:p>
          <a:p>
            <a:pPr algn="ctr">
              <a:lnSpc>
                <a:spcPct val="80000"/>
              </a:lnSpc>
              <a:defRPr/>
            </a:pPr>
            <a:r>
              <a:rPr lang="en-US" sz="1600" dirty="0" smtClean="0">
                <a:solidFill>
                  <a:srgbClr val="106636"/>
                </a:solidFill>
                <a:ea typeface="+mj-ea"/>
                <a:cs typeface="Arial" charset="0"/>
              </a:rPr>
              <a:t>And the Greenhouse Effect</a:t>
            </a:r>
            <a:endParaRPr lang="en-GB" sz="1600" dirty="0">
              <a:solidFill>
                <a:srgbClr val="106636"/>
              </a:solidFill>
              <a:ea typeface="+mj-ea"/>
              <a:cs typeface="Arial" charset="0"/>
            </a:endParaRPr>
          </a:p>
        </p:txBody>
      </p:sp>
      <p:pic>
        <p:nvPicPr>
          <p:cNvPr id="32774" name="Picture 6" descr="cartoon_sun_st6"/>
          <p:cNvPicPr>
            <a:picLocks noChangeAspect="1" noChangeArrowheads="1"/>
          </p:cNvPicPr>
          <p:nvPr/>
        </p:nvPicPr>
        <p:blipFill>
          <a:blip r:embed="rId3" cstate="print"/>
          <a:srcRect/>
          <a:stretch>
            <a:fillRect/>
          </a:stretch>
        </p:blipFill>
        <p:spPr bwMode="auto">
          <a:xfrm>
            <a:off x="3025775" y="-376238"/>
            <a:ext cx="1741488" cy="1689101"/>
          </a:xfrm>
          <a:prstGeom prst="rect">
            <a:avLst/>
          </a:prstGeom>
          <a:noFill/>
          <a:ln w="9525">
            <a:noFill/>
            <a:miter lim="800000"/>
            <a:headEnd/>
            <a:tailEnd/>
          </a:ln>
        </p:spPr>
      </p:pic>
      <p:pic>
        <p:nvPicPr>
          <p:cNvPr id="32775" name="Picture 7" descr="GheatMapR2"/>
          <p:cNvPicPr>
            <a:picLocks noChangeAspect="1" noChangeArrowheads="1"/>
          </p:cNvPicPr>
          <p:nvPr/>
        </p:nvPicPr>
        <p:blipFill>
          <a:blip r:embed="rId4" cstate="print"/>
          <a:srcRect l="284" t="7759" r="301"/>
          <a:stretch>
            <a:fillRect/>
          </a:stretch>
        </p:blipFill>
        <p:spPr bwMode="auto">
          <a:xfrm>
            <a:off x="25400" y="889000"/>
            <a:ext cx="9091613" cy="5969000"/>
          </a:xfrm>
          <a:prstGeom prst="rect">
            <a:avLst/>
          </a:prstGeom>
          <a:noFill/>
          <a:ln w="28575">
            <a:solidFill>
              <a:schemeClr val="tx1"/>
            </a:solidFill>
            <a:miter lim="800000"/>
            <a:headEnd/>
            <a:tailEnd/>
          </a:ln>
        </p:spPr>
      </p:pic>
      <p:sp>
        <p:nvSpPr>
          <p:cNvPr id="32776" name="Line 32"/>
          <p:cNvSpPr>
            <a:spLocks noChangeShapeType="1"/>
          </p:cNvSpPr>
          <p:nvPr/>
        </p:nvSpPr>
        <p:spPr bwMode="auto">
          <a:xfrm>
            <a:off x="0" y="844550"/>
            <a:ext cx="9144000" cy="0"/>
          </a:xfrm>
          <a:prstGeom prst="line">
            <a:avLst/>
          </a:prstGeom>
          <a:noFill/>
          <a:ln w="38100">
            <a:solidFill>
              <a:srgbClr val="146737"/>
            </a:solidFill>
            <a:round/>
            <a:headEnd/>
            <a:tailEnd/>
          </a:ln>
        </p:spPr>
        <p:txBody>
          <a:bodyPr/>
          <a:lstStyle/>
          <a:p>
            <a:endParaRPr lang="en-US"/>
          </a:p>
        </p:txBody>
      </p:sp>
      <p:sp>
        <p:nvSpPr>
          <p:cNvPr id="13" name="Oval 12"/>
          <p:cNvSpPr/>
          <p:nvPr/>
        </p:nvSpPr>
        <p:spPr>
          <a:xfrm>
            <a:off x="7505700" y="2120900"/>
            <a:ext cx="1574800" cy="584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
          <p:cNvSpPr>
            <a:spLocks noGrp="1"/>
          </p:cNvSpPr>
          <p:nvPr>
            <p:ph type="sldNum" sz="quarter" idx="11"/>
          </p:nvPr>
        </p:nvSpPr>
        <p:spPr>
          <a:xfrm>
            <a:off x="8413750" y="6353969"/>
            <a:ext cx="381000" cy="365125"/>
          </a:xfrm>
        </p:spPr>
        <p:txBody>
          <a:bodyPr/>
          <a:lstStyle/>
          <a:p>
            <a:pPr>
              <a:defRPr/>
            </a:pPr>
            <a:fld id="{6EEA275D-5A49-48A8-817D-44C3EA0A3A2F}" type="slidenum">
              <a:rPr lang="en-US" smtClean="0"/>
              <a:pPr>
                <a:defRPr/>
              </a:pPr>
              <a:t>27</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
          <p:cNvSpPr>
            <a:spLocks noChangeArrowheads="1"/>
          </p:cNvSpPr>
          <p:nvPr/>
        </p:nvSpPr>
        <p:spPr bwMode="auto">
          <a:xfrm>
            <a:off x="0" y="771412"/>
            <a:ext cx="9298421" cy="6164636"/>
          </a:xfrm>
          <a:prstGeom prst="rect">
            <a:avLst/>
          </a:prstGeom>
          <a:solidFill>
            <a:srgbClr val="EAEAEA"/>
          </a:solidFill>
          <a:ln w="19050" algn="ctr">
            <a:noFill/>
            <a:miter lim="800000"/>
            <a:headEnd/>
            <a:tailEnd/>
          </a:ln>
          <a:effectLst/>
        </p:spPr>
        <p:txBody>
          <a:bodyPr wrap="none" lIns="82058" tIns="41029" rIns="82058" bIns="41029" anchor="ctr"/>
          <a:lstStyle/>
          <a:p>
            <a:endParaRPr lang="en-US"/>
          </a:p>
        </p:txBody>
      </p:sp>
      <p:sp>
        <p:nvSpPr>
          <p:cNvPr id="28" name="Rectangle 5"/>
          <p:cNvSpPr>
            <a:spLocks noChangeArrowheads="1"/>
          </p:cNvSpPr>
          <p:nvPr/>
        </p:nvSpPr>
        <p:spPr bwMode="auto">
          <a:xfrm>
            <a:off x="865910" y="161887"/>
            <a:ext cx="7397750" cy="425824"/>
          </a:xfrm>
          <a:prstGeom prst="rect">
            <a:avLst/>
          </a:prstGeom>
        </p:spPr>
        <p:txBody>
          <a:bodyPr lIns="93503" tIns="46752" rIns="93503" bIns="46752"/>
          <a:lstStyle/>
          <a:p>
            <a:pPr marL="342900" indent="-342900" algn="ctr" defTabSz="820583">
              <a:defRPr/>
            </a:pPr>
            <a:r>
              <a:rPr lang="en-US" sz="2400" dirty="0">
                <a:solidFill>
                  <a:srgbClr val="106636"/>
                </a:solidFill>
                <a:ea typeface="+mj-ea"/>
                <a:cs typeface="Arial" charset="0"/>
              </a:rPr>
              <a:t>Radiation Transmitted by the Atmosphere</a:t>
            </a:r>
            <a:endParaRPr lang="en-GB" sz="2400" dirty="0">
              <a:solidFill>
                <a:srgbClr val="106636"/>
              </a:solidFill>
              <a:ea typeface="+mj-ea"/>
              <a:cs typeface="Arial" charset="0"/>
            </a:endParaRPr>
          </a:p>
        </p:txBody>
      </p:sp>
      <p:pic>
        <p:nvPicPr>
          <p:cNvPr id="29" name="Picture 8" descr="Atmospheric_Transmission"/>
          <p:cNvPicPr>
            <a:picLocks noChangeAspect="1" noChangeArrowheads="1"/>
          </p:cNvPicPr>
          <p:nvPr/>
        </p:nvPicPr>
        <p:blipFill>
          <a:blip r:embed="rId3" cstate="print"/>
          <a:srcRect t="9459"/>
          <a:stretch>
            <a:fillRect/>
          </a:stretch>
        </p:blipFill>
        <p:spPr bwMode="auto">
          <a:xfrm>
            <a:off x="666750" y="876768"/>
            <a:ext cx="7810500" cy="5968533"/>
          </a:xfrm>
          <a:prstGeom prst="rect">
            <a:avLst/>
          </a:prstGeom>
          <a:noFill/>
        </p:spPr>
      </p:pic>
      <p:pic>
        <p:nvPicPr>
          <p:cNvPr id="30" name="Picture 11" descr="cartoon_sun_st6"/>
          <p:cNvPicPr>
            <a:picLocks noChangeAspect="1" noChangeArrowheads="1"/>
          </p:cNvPicPr>
          <p:nvPr/>
        </p:nvPicPr>
        <p:blipFill>
          <a:blip r:embed="rId4" cstate="print"/>
          <a:srcRect/>
          <a:stretch>
            <a:fillRect/>
          </a:stretch>
        </p:blipFill>
        <p:spPr bwMode="auto">
          <a:xfrm>
            <a:off x="1486497" y="1366335"/>
            <a:ext cx="522623" cy="507250"/>
          </a:xfrm>
          <a:prstGeom prst="rect">
            <a:avLst/>
          </a:prstGeom>
          <a:noFill/>
        </p:spPr>
      </p:pic>
      <p:sp>
        <p:nvSpPr>
          <p:cNvPr id="11" name="Slide Number Placeholder 10"/>
          <p:cNvSpPr>
            <a:spLocks noGrp="1"/>
          </p:cNvSpPr>
          <p:nvPr>
            <p:ph type="sldNum" sz="quarter" idx="11"/>
          </p:nvPr>
        </p:nvSpPr>
        <p:spPr>
          <a:xfrm>
            <a:off x="8413750" y="6572337"/>
            <a:ext cx="381000" cy="365125"/>
          </a:xfrm>
        </p:spPr>
        <p:txBody>
          <a:bodyPr/>
          <a:lstStyle/>
          <a:p>
            <a:pPr>
              <a:defRPr/>
            </a:pPr>
            <a:fld id="{6EEA275D-5A49-48A8-817D-44C3EA0A3A2F}" type="slidenum">
              <a:rPr lang="en-US" smtClean="0"/>
              <a:pPr>
                <a:defRPr/>
              </a:pPr>
              <a:t>28</a:t>
            </a:fld>
            <a:endParaRPr lang="en-US" dirty="0"/>
          </a:p>
        </p:txBody>
      </p:sp>
      <p:sp>
        <p:nvSpPr>
          <p:cNvPr id="12" name="Footer Placeholder 11"/>
          <p:cNvSpPr>
            <a:spLocks noGrp="1"/>
          </p:cNvSpPr>
          <p:nvPr>
            <p:ph type="ftr" sz="quarter" idx="10"/>
          </p:nvPr>
        </p:nvSpPr>
        <p:spPr>
          <a:xfrm>
            <a:off x="3124200" y="6572337"/>
            <a:ext cx="5334000" cy="365125"/>
          </a:xfrm>
        </p:spPr>
        <p:txBody>
          <a:bodyPr/>
          <a:lstStyle/>
          <a:p>
            <a:pPr>
              <a:defRPr/>
            </a:pPr>
            <a:r>
              <a:rPr lang="en-US" dirty="0" smtClean="0"/>
              <a:t>Energy Facts 2011</a:t>
            </a:r>
            <a:endParaRPr lang="en-US" dirty="0"/>
          </a:p>
        </p:txBody>
      </p:sp>
      <p:sp>
        <p:nvSpPr>
          <p:cNvPr id="13" name="TextBox 12"/>
          <p:cNvSpPr txBox="1"/>
          <p:nvPr/>
        </p:nvSpPr>
        <p:spPr>
          <a:xfrm>
            <a:off x="7493000" y="1473200"/>
            <a:ext cx="1460500" cy="584775"/>
          </a:xfrm>
          <a:prstGeom prst="rect">
            <a:avLst/>
          </a:prstGeom>
          <a:solidFill>
            <a:schemeClr val="bg1">
              <a:lumMod val="95000"/>
            </a:schemeClr>
          </a:solidFill>
          <a:ln w="38100">
            <a:solidFill>
              <a:srgbClr val="FF0000"/>
            </a:solidFill>
          </a:ln>
        </p:spPr>
        <p:txBody>
          <a:bodyPr wrap="square" rtlCol="0">
            <a:spAutoFit/>
          </a:bodyPr>
          <a:lstStyle/>
          <a:p>
            <a:pPr algn="ctr"/>
            <a:r>
              <a:rPr lang="en-US" sz="1600" b="1" dirty="0" smtClean="0">
                <a:solidFill>
                  <a:srgbClr val="FF0000"/>
                </a:solidFill>
              </a:rPr>
              <a:t>Atmospheric Window</a:t>
            </a:r>
            <a:endParaRPr lang="en-US" sz="1600" b="1" dirty="0">
              <a:solidFill>
                <a:srgbClr val="FF0000"/>
              </a:solidFill>
            </a:endParaRPr>
          </a:p>
        </p:txBody>
      </p:sp>
      <p:cxnSp>
        <p:nvCxnSpPr>
          <p:cNvPr id="15" name="Straight Arrow Connector 14"/>
          <p:cNvCxnSpPr>
            <a:stCxn id="13" idx="1"/>
          </p:cNvCxnSpPr>
          <p:nvPr/>
        </p:nvCxnSpPr>
        <p:spPr>
          <a:xfrm rot="10800000" flipV="1">
            <a:off x="6007100" y="1765588"/>
            <a:ext cx="1485900" cy="16634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All Climate Processes and Components</a:t>
            </a:r>
            <a:endParaRPr lang="en-US" dirty="0"/>
          </a:p>
        </p:txBody>
      </p:sp>
      <p:sp>
        <p:nvSpPr>
          <p:cNvPr id="3" name="Footer Placeholder 2"/>
          <p:cNvSpPr>
            <a:spLocks noGrp="1"/>
          </p:cNvSpPr>
          <p:nvPr>
            <p:ph type="ftr" sz="quarter" idx="10"/>
          </p:nvPr>
        </p:nvSpPr>
        <p:spPr/>
        <p:txBody>
          <a:bodyPr/>
          <a:lstStyle/>
          <a:p>
            <a:pPr>
              <a:defRPr/>
            </a:pPr>
            <a:r>
              <a:rPr lang="en-US" smtClean="0"/>
              <a:t>Energy Facts 2010</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29</a:t>
            </a:fld>
            <a:endParaRPr lang="en-US" dirty="0"/>
          </a:p>
        </p:txBody>
      </p:sp>
      <p:pic>
        <p:nvPicPr>
          <p:cNvPr id="2050" name="Picture 2" descr="http://co2now.org/images/stories/ipcc/ar4-wg1/faq_1.2_fig_1_climate_system_schematic.gif"/>
          <p:cNvPicPr>
            <a:picLocks noChangeAspect="1" noChangeArrowheads="1"/>
          </p:cNvPicPr>
          <p:nvPr/>
        </p:nvPicPr>
        <p:blipFill>
          <a:blip r:embed="rId2" cstate="print"/>
          <a:srcRect/>
          <a:stretch>
            <a:fillRect/>
          </a:stretch>
        </p:blipFill>
        <p:spPr bwMode="auto">
          <a:xfrm>
            <a:off x="0" y="785611"/>
            <a:ext cx="9144000" cy="6072388"/>
          </a:xfrm>
          <a:prstGeom prst="rect">
            <a:avLst/>
          </a:prstGeom>
          <a:noFill/>
        </p:spPr>
      </p:pic>
      <p:sp>
        <p:nvSpPr>
          <p:cNvPr id="6" name="Slide Number Placeholder 3"/>
          <p:cNvSpPr txBox="1">
            <a:spLocks/>
          </p:cNvSpPr>
          <p:nvPr/>
        </p:nvSpPr>
        <p:spPr>
          <a:xfrm>
            <a:off x="8566150" y="6506369"/>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1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136"/>
          <p:cNvSpPr/>
          <p:nvPr/>
        </p:nvSpPr>
        <p:spPr>
          <a:xfrm>
            <a:off x="0" y="5702300"/>
            <a:ext cx="914400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0" y="110218"/>
            <a:ext cx="9144000" cy="598714"/>
          </a:xfrm>
        </p:spPr>
        <p:txBody>
          <a:bodyPr/>
          <a:lstStyle/>
          <a:p>
            <a:pPr>
              <a:lnSpc>
                <a:spcPct val="80000"/>
              </a:lnSpc>
            </a:pPr>
            <a:r>
              <a:rPr lang="en-US" dirty="0" smtClean="0">
                <a:latin typeface="Arial" charset="0"/>
                <a:cs typeface="Arial" charset="0"/>
              </a:rPr>
              <a:t>400 Years of Energy Use in the U.S.</a:t>
            </a:r>
            <a:br>
              <a:rPr lang="en-US" dirty="0" smtClean="0">
                <a:latin typeface="Arial" charset="0"/>
                <a:cs typeface="Arial" charset="0"/>
              </a:rPr>
            </a:br>
            <a:r>
              <a:rPr lang="en-US" b="1" i="1" dirty="0" smtClean="0">
                <a:effectLst>
                  <a:outerShdw blurRad="38100" dist="38100" dir="2700000" algn="tl">
                    <a:srgbClr val="C0C0C0"/>
                  </a:outerShdw>
                </a:effectLst>
              </a:rPr>
              <a:t> </a:t>
            </a:r>
            <a:r>
              <a:rPr lang="en-US" sz="1800" i="1" dirty="0" smtClean="0">
                <a:solidFill>
                  <a:schemeClr val="tx1"/>
                </a:solidFill>
              </a:rPr>
              <a:t>19</a:t>
            </a:r>
            <a:r>
              <a:rPr lang="en-US" sz="1800" i="1" baseline="30000" dirty="0" smtClean="0">
                <a:solidFill>
                  <a:schemeClr val="tx1"/>
                </a:solidFill>
              </a:rPr>
              <a:t>th</a:t>
            </a:r>
            <a:r>
              <a:rPr lang="en-US" sz="1800" i="1" dirty="0" smtClean="0">
                <a:solidFill>
                  <a:schemeClr val="tx1"/>
                </a:solidFill>
              </a:rPr>
              <a:t> C discoveries and 20</a:t>
            </a:r>
            <a:r>
              <a:rPr lang="en-US" sz="1800" i="1" baseline="30000" dirty="0" smtClean="0">
                <a:solidFill>
                  <a:schemeClr val="tx1"/>
                </a:solidFill>
              </a:rPr>
              <a:t>th</a:t>
            </a:r>
            <a:r>
              <a:rPr lang="en-US" sz="1800" i="1" dirty="0" smtClean="0">
                <a:solidFill>
                  <a:schemeClr val="tx1"/>
                </a:solidFill>
              </a:rPr>
              <a:t> C technologies are very much part of today’s infrastructure</a:t>
            </a:r>
            <a:endParaRPr lang="en-US" sz="1800" i="1" dirty="0">
              <a:solidFill>
                <a:schemeClr val="tx1"/>
              </a:solidFill>
            </a:endParaRPr>
          </a:p>
        </p:txBody>
      </p:sp>
      <p:sp>
        <p:nvSpPr>
          <p:cNvPr id="38" name="Rectangle 2"/>
          <p:cNvSpPr>
            <a:spLocks noChangeArrowheads="1"/>
          </p:cNvSpPr>
          <p:nvPr/>
        </p:nvSpPr>
        <p:spPr bwMode="auto">
          <a:xfrm>
            <a:off x="7822046" y="1156168"/>
            <a:ext cx="565727" cy="260537"/>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sp>
        <p:nvSpPr>
          <p:cNvPr id="39" name="Rectangle 3"/>
          <p:cNvSpPr>
            <a:spLocks noChangeArrowheads="1"/>
          </p:cNvSpPr>
          <p:nvPr/>
        </p:nvSpPr>
        <p:spPr bwMode="auto">
          <a:xfrm>
            <a:off x="8126558" y="2474259"/>
            <a:ext cx="620568" cy="260537"/>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sp>
        <p:nvSpPr>
          <p:cNvPr id="40" name="Rectangle 4"/>
          <p:cNvSpPr>
            <a:spLocks noChangeArrowheads="1"/>
          </p:cNvSpPr>
          <p:nvPr/>
        </p:nvSpPr>
        <p:spPr bwMode="auto">
          <a:xfrm>
            <a:off x="6419273" y="3426759"/>
            <a:ext cx="346364" cy="260537"/>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sp>
        <p:nvSpPr>
          <p:cNvPr id="41" name="Rectangle 5"/>
          <p:cNvSpPr>
            <a:spLocks noChangeArrowheads="1"/>
          </p:cNvSpPr>
          <p:nvPr/>
        </p:nvSpPr>
        <p:spPr bwMode="auto">
          <a:xfrm>
            <a:off x="6788727" y="2185707"/>
            <a:ext cx="907762" cy="655544"/>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sp>
        <p:nvSpPr>
          <p:cNvPr id="42" name="Rectangle 6"/>
          <p:cNvSpPr>
            <a:spLocks noChangeArrowheads="1"/>
          </p:cNvSpPr>
          <p:nvPr/>
        </p:nvSpPr>
        <p:spPr bwMode="auto">
          <a:xfrm>
            <a:off x="8472921" y="3325906"/>
            <a:ext cx="385329" cy="900673"/>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sp>
        <p:nvSpPr>
          <p:cNvPr id="43" name="Rectangle 7"/>
          <p:cNvSpPr>
            <a:spLocks noChangeArrowheads="1"/>
          </p:cNvSpPr>
          <p:nvPr/>
        </p:nvSpPr>
        <p:spPr bwMode="auto">
          <a:xfrm>
            <a:off x="4994853" y="4590771"/>
            <a:ext cx="347806" cy="259136"/>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grpSp>
        <p:nvGrpSpPr>
          <p:cNvPr id="44" name="Group 8"/>
          <p:cNvGrpSpPr>
            <a:grpSpLocks/>
          </p:cNvGrpSpPr>
          <p:nvPr/>
        </p:nvGrpSpPr>
        <p:grpSpPr bwMode="auto">
          <a:xfrm>
            <a:off x="-4330" y="770965"/>
            <a:ext cx="9148330" cy="4888566"/>
            <a:chOff x="-3" y="489"/>
            <a:chExt cx="6339" cy="3489"/>
          </a:xfrm>
        </p:grpSpPr>
        <p:grpSp>
          <p:nvGrpSpPr>
            <p:cNvPr id="45" name="Group 9"/>
            <p:cNvGrpSpPr>
              <a:grpSpLocks/>
            </p:cNvGrpSpPr>
            <p:nvPr/>
          </p:nvGrpSpPr>
          <p:grpSpPr bwMode="auto">
            <a:xfrm>
              <a:off x="-3" y="489"/>
              <a:ext cx="6243" cy="3489"/>
              <a:chOff x="-3" y="489"/>
              <a:chExt cx="6243" cy="3489"/>
            </a:xfrm>
          </p:grpSpPr>
          <p:pic>
            <p:nvPicPr>
              <p:cNvPr id="52" name="Picture 10"/>
              <p:cNvPicPr>
                <a:picLocks noChangeAspect="1" noChangeArrowheads="1"/>
              </p:cNvPicPr>
              <p:nvPr/>
            </p:nvPicPr>
            <p:blipFill>
              <a:blip r:embed="rId2" cstate="print"/>
              <a:srcRect l="856" t="22350" r="186" b="1826"/>
              <a:stretch>
                <a:fillRect/>
              </a:stretch>
            </p:blipFill>
            <p:spPr bwMode="auto">
              <a:xfrm>
                <a:off x="143" y="511"/>
                <a:ext cx="6043" cy="3457"/>
              </a:xfrm>
              <a:prstGeom prst="rect">
                <a:avLst/>
              </a:prstGeom>
              <a:noFill/>
              <a:ln w="9525">
                <a:noFill/>
                <a:miter lim="800000"/>
                <a:headEnd/>
                <a:tailEnd/>
              </a:ln>
              <a:effectLst/>
            </p:spPr>
          </p:pic>
          <p:sp>
            <p:nvSpPr>
              <p:cNvPr id="53" name="Rectangle 11"/>
              <p:cNvSpPr>
                <a:spLocks noChangeArrowheads="1"/>
              </p:cNvSpPr>
              <p:nvPr/>
            </p:nvSpPr>
            <p:spPr bwMode="auto">
              <a:xfrm>
                <a:off x="5420" y="771"/>
                <a:ext cx="392"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4" name="Rectangle 12"/>
              <p:cNvSpPr>
                <a:spLocks noChangeArrowheads="1"/>
              </p:cNvSpPr>
              <p:nvPr/>
            </p:nvSpPr>
            <p:spPr bwMode="auto">
              <a:xfrm>
                <a:off x="5631" y="1713"/>
                <a:ext cx="43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5" name="Rectangle 13"/>
              <p:cNvSpPr>
                <a:spLocks noChangeArrowheads="1"/>
              </p:cNvSpPr>
              <p:nvPr/>
            </p:nvSpPr>
            <p:spPr bwMode="auto">
              <a:xfrm>
                <a:off x="4448" y="2393"/>
                <a:ext cx="24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6" name="Rectangle 14"/>
              <p:cNvSpPr>
                <a:spLocks noChangeArrowheads="1"/>
              </p:cNvSpPr>
              <p:nvPr/>
            </p:nvSpPr>
            <p:spPr bwMode="auto">
              <a:xfrm>
                <a:off x="4704" y="1506"/>
                <a:ext cx="629" cy="46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7" name="Rectangle 15"/>
              <p:cNvSpPr>
                <a:spLocks noChangeArrowheads="1"/>
              </p:cNvSpPr>
              <p:nvPr/>
            </p:nvSpPr>
            <p:spPr bwMode="auto">
              <a:xfrm>
                <a:off x="5871" y="2320"/>
                <a:ext cx="267" cy="642"/>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8" name="Rectangle 16"/>
              <p:cNvSpPr>
                <a:spLocks noChangeArrowheads="1"/>
              </p:cNvSpPr>
              <p:nvPr/>
            </p:nvSpPr>
            <p:spPr bwMode="auto">
              <a:xfrm>
                <a:off x="3461" y="3223"/>
                <a:ext cx="24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2" name="Text Box 20"/>
              <p:cNvSpPr txBox="1">
                <a:spLocks noChangeArrowheads="1"/>
              </p:cNvSpPr>
              <p:nvPr/>
            </p:nvSpPr>
            <p:spPr bwMode="auto">
              <a:xfrm>
                <a:off x="5003" y="702"/>
                <a:ext cx="642" cy="198"/>
              </a:xfrm>
              <a:prstGeom prst="rect">
                <a:avLst/>
              </a:prstGeom>
              <a:solidFill>
                <a:schemeClr val="bg1"/>
              </a:solidFill>
              <a:ln w="9525">
                <a:noFill/>
                <a:miter lim="800000"/>
                <a:headEnd/>
                <a:tailEnd/>
              </a:ln>
              <a:effectLst/>
            </p:spPr>
            <p:txBody>
              <a:bodyPr wrap="none" lIns="0" tIns="0" rIns="0" bIns="0">
                <a:spAutoFit/>
              </a:bodyPr>
              <a:lstStyle/>
              <a:p>
                <a:pPr defTabSz="914608">
                  <a:lnSpc>
                    <a:spcPct val="100000"/>
                  </a:lnSpc>
                  <a:spcBef>
                    <a:spcPct val="0"/>
                  </a:spcBef>
                </a:pPr>
                <a:r>
                  <a:rPr lang="en-US" b="1" dirty="0">
                    <a:solidFill>
                      <a:srgbClr val="CE0045"/>
                    </a:solidFill>
                    <a:latin typeface="Arial Narrow" pitchFamily="34" charset="0"/>
                  </a:rPr>
                  <a:t>Petroleum</a:t>
                </a:r>
              </a:p>
            </p:txBody>
          </p:sp>
          <p:sp>
            <p:nvSpPr>
              <p:cNvPr id="65" name="Line 23"/>
              <p:cNvSpPr>
                <a:spLocks noChangeShapeType="1"/>
              </p:cNvSpPr>
              <p:nvPr/>
            </p:nvSpPr>
            <p:spPr bwMode="auto">
              <a:xfrm flipV="1">
                <a:off x="474" y="751"/>
                <a:ext cx="0" cy="2829"/>
              </a:xfrm>
              <a:prstGeom prst="line">
                <a:avLst/>
              </a:prstGeom>
              <a:noFill/>
              <a:ln w="19050">
                <a:solidFill>
                  <a:schemeClr val="tx1"/>
                </a:solidFill>
                <a:round/>
                <a:headEnd/>
                <a:tailEnd/>
              </a:ln>
              <a:effectLst/>
            </p:spPr>
            <p:txBody>
              <a:bodyPr/>
              <a:lstStyle/>
              <a:p>
                <a:endParaRPr lang="en-US"/>
              </a:p>
            </p:txBody>
          </p:sp>
          <p:sp>
            <p:nvSpPr>
              <p:cNvPr id="66" name="Rectangle 24"/>
              <p:cNvSpPr>
                <a:spLocks noChangeArrowheads="1"/>
              </p:cNvSpPr>
              <p:nvPr/>
            </p:nvSpPr>
            <p:spPr bwMode="auto">
              <a:xfrm>
                <a:off x="154" y="3690"/>
                <a:ext cx="6086" cy="28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7" name="Text Box 25"/>
              <p:cNvSpPr txBox="1">
                <a:spLocks noChangeArrowheads="1"/>
              </p:cNvSpPr>
              <p:nvPr/>
            </p:nvSpPr>
            <p:spPr bwMode="auto">
              <a:xfrm>
                <a:off x="494"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1650</a:t>
                </a:r>
              </a:p>
            </p:txBody>
          </p:sp>
          <p:sp>
            <p:nvSpPr>
              <p:cNvPr id="68" name="Text Box 26"/>
              <p:cNvSpPr txBox="1">
                <a:spLocks noChangeArrowheads="1"/>
              </p:cNvSpPr>
              <p:nvPr/>
            </p:nvSpPr>
            <p:spPr bwMode="auto">
              <a:xfrm>
                <a:off x="1239"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1700</a:t>
                </a:r>
              </a:p>
            </p:txBody>
          </p:sp>
          <p:sp>
            <p:nvSpPr>
              <p:cNvPr id="69" name="Text Box 27"/>
              <p:cNvSpPr txBox="1">
                <a:spLocks noChangeArrowheads="1"/>
              </p:cNvSpPr>
              <p:nvPr/>
            </p:nvSpPr>
            <p:spPr bwMode="auto">
              <a:xfrm>
                <a:off x="1985"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1750</a:t>
                </a:r>
              </a:p>
            </p:txBody>
          </p:sp>
          <p:sp>
            <p:nvSpPr>
              <p:cNvPr id="70" name="Text Box 28"/>
              <p:cNvSpPr txBox="1">
                <a:spLocks noChangeArrowheads="1"/>
              </p:cNvSpPr>
              <p:nvPr/>
            </p:nvSpPr>
            <p:spPr bwMode="auto">
              <a:xfrm>
                <a:off x="2731"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1800</a:t>
                </a:r>
              </a:p>
            </p:txBody>
          </p:sp>
          <p:sp>
            <p:nvSpPr>
              <p:cNvPr id="71" name="Text Box 29"/>
              <p:cNvSpPr txBox="1">
                <a:spLocks noChangeArrowheads="1"/>
              </p:cNvSpPr>
              <p:nvPr/>
            </p:nvSpPr>
            <p:spPr bwMode="auto">
              <a:xfrm>
                <a:off x="3476"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1850</a:t>
                </a:r>
              </a:p>
            </p:txBody>
          </p:sp>
          <p:sp>
            <p:nvSpPr>
              <p:cNvPr id="72" name="Text Box 30"/>
              <p:cNvSpPr txBox="1">
                <a:spLocks noChangeArrowheads="1"/>
              </p:cNvSpPr>
              <p:nvPr/>
            </p:nvSpPr>
            <p:spPr bwMode="auto">
              <a:xfrm>
                <a:off x="4222"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1900</a:t>
                </a:r>
              </a:p>
            </p:txBody>
          </p:sp>
          <p:sp>
            <p:nvSpPr>
              <p:cNvPr id="73" name="Text Box 31"/>
              <p:cNvSpPr txBox="1">
                <a:spLocks noChangeArrowheads="1"/>
              </p:cNvSpPr>
              <p:nvPr/>
            </p:nvSpPr>
            <p:spPr bwMode="auto">
              <a:xfrm>
                <a:off x="4968"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1950</a:t>
                </a:r>
              </a:p>
            </p:txBody>
          </p:sp>
          <p:sp>
            <p:nvSpPr>
              <p:cNvPr id="74" name="Text Box 32"/>
              <p:cNvSpPr txBox="1">
                <a:spLocks noChangeArrowheads="1"/>
              </p:cNvSpPr>
              <p:nvPr/>
            </p:nvSpPr>
            <p:spPr bwMode="auto">
              <a:xfrm>
                <a:off x="5714"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2000</a:t>
                </a:r>
              </a:p>
            </p:txBody>
          </p:sp>
          <p:sp>
            <p:nvSpPr>
              <p:cNvPr id="75" name="Rectangle 33"/>
              <p:cNvSpPr>
                <a:spLocks noChangeArrowheads="1"/>
              </p:cNvSpPr>
              <p:nvPr/>
            </p:nvSpPr>
            <p:spPr bwMode="auto">
              <a:xfrm>
                <a:off x="54" y="489"/>
                <a:ext cx="366" cy="323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76" name="Rectangle 34"/>
              <p:cNvSpPr>
                <a:spLocks noChangeArrowheads="1"/>
              </p:cNvSpPr>
              <p:nvPr/>
            </p:nvSpPr>
            <p:spPr bwMode="auto">
              <a:xfrm>
                <a:off x="202" y="2772"/>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10</a:t>
                </a:r>
              </a:p>
            </p:txBody>
          </p:sp>
          <p:sp>
            <p:nvSpPr>
              <p:cNvPr id="77" name="Rectangle 35"/>
              <p:cNvSpPr>
                <a:spLocks noChangeArrowheads="1"/>
              </p:cNvSpPr>
              <p:nvPr/>
            </p:nvSpPr>
            <p:spPr bwMode="auto">
              <a:xfrm>
                <a:off x="202" y="2087"/>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20</a:t>
                </a:r>
              </a:p>
            </p:txBody>
          </p:sp>
          <p:sp>
            <p:nvSpPr>
              <p:cNvPr id="78" name="Rectangle 36"/>
              <p:cNvSpPr>
                <a:spLocks noChangeArrowheads="1"/>
              </p:cNvSpPr>
              <p:nvPr/>
            </p:nvSpPr>
            <p:spPr bwMode="auto">
              <a:xfrm>
                <a:off x="202" y="1402"/>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30</a:t>
                </a:r>
              </a:p>
            </p:txBody>
          </p:sp>
          <p:sp>
            <p:nvSpPr>
              <p:cNvPr id="79" name="Rectangle 37"/>
              <p:cNvSpPr>
                <a:spLocks noChangeArrowheads="1"/>
              </p:cNvSpPr>
              <p:nvPr/>
            </p:nvSpPr>
            <p:spPr bwMode="auto">
              <a:xfrm>
                <a:off x="202" y="717"/>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40</a:t>
                </a:r>
              </a:p>
            </p:txBody>
          </p:sp>
          <p:sp>
            <p:nvSpPr>
              <p:cNvPr id="80" name="Rectangle 38"/>
              <p:cNvSpPr>
                <a:spLocks noChangeArrowheads="1"/>
              </p:cNvSpPr>
              <p:nvPr/>
            </p:nvSpPr>
            <p:spPr bwMode="auto">
              <a:xfrm>
                <a:off x="275" y="3458"/>
                <a:ext cx="20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0</a:t>
                </a:r>
              </a:p>
            </p:txBody>
          </p:sp>
          <p:sp>
            <p:nvSpPr>
              <p:cNvPr id="81" name="Rectangle 39"/>
              <p:cNvSpPr>
                <a:spLocks noChangeArrowheads="1"/>
              </p:cNvSpPr>
              <p:nvPr/>
            </p:nvSpPr>
            <p:spPr bwMode="auto">
              <a:xfrm rot="16200000">
                <a:off x="-429" y="1885"/>
                <a:ext cx="1108" cy="256"/>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Quadrillion Btu</a:t>
                </a:r>
              </a:p>
            </p:txBody>
          </p:sp>
          <p:sp>
            <p:nvSpPr>
              <p:cNvPr id="82" name="Text Box 40"/>
              <p:cNvSpPr txBox="1">
                <a:spLocks noChangeArrowheads="1"/>
              </p:cNvSpPr>
              <p:nvPr/>
            </p:nvSpPr>
            <p:spPr bwMode="auto">
              <a:xfrm>
                <a:off x="559" y="725"/>
                <a:ext cx="2882" cy="264"/>
              </a:xfrm>
              <a:prstGeom prst="rect">
                <a:avLst/>
              </a:prstGeom>
              <a:noFill/>
              <a:ln w="9525">
                <a:noFill/>
                <a:miter lim="800000"/>
                <a:headEnd/>
                <a:tailEnd/>
              </a:ln>
              <a:effectLst/>
            </p:spPr>
            <p:txBody>
              <a:bodyPr wrap="square" lIns="91429" tIns="45715" rIns="91429" bIns="45715">
                <a:spAutoFit/>
              </a:bodyPr>
              <a:lstStyle/>
              <a:p>
                <a:pPr defTabSz="914608">
                  <a:lnSpc>
                    <a:spcPct val="100000"/>
                  </a:lnSpc>
                  <a:spcBef>
                    <a:spcPct val="0"/>
                  </a:spcBef>
                </a:pPr>
                <a:r>
                  <a:rPr lang="en-US" b="1" dirty="0">
                    <a:solidFill>
                      <a:schemeClr val="tx1"/>
                    </a:solidFill>
                    <a:latin typeface="Arial Narrow" pitchFamily="34" charset="0"/>
                  </a:rPr>
                  <a:t>U.S. Energy Consumption by Source</a:t>
                </a:r>
              </a:p>
            </p:txBody>
          </p:sp>
        </p:grpSp>
        <p:sp>
          <p:nvSpPr>
            <p:cNvPr id="46" name="Text Box 41"/>
            <p:cNvSpPr txBox="1">
              <a:spLocks noChangeArrowheads="1"/>
            </p:cNvSpPr>
            <p:nvPr/>
          </p:nvSpPr>
          <p:spPr bwMode="auto">
            <a:xfrm>
              <a:off x="3551" y="3072"/>
              <a:ext cx="361" cy="198"/>
            </a:xfrm>
            <a:prstGeom prst="rect">
              <a:avLst/>
            </a:prstGeom>
            <a:solidFill>
              <a:schemeClr val="bg1"/>
            </a:solidFill>
            <a:ln w="9525">
              <a:noFill/>
              <a:miter lim="800000"/>
              <a:headEnd/>
              <a:tailEnd/>
            </a:ln>
            <a:effectLst/>
          </p:spPr>
          <p:txBody>
            <a:bodyPr wrap="none" lIns="0" tIns="0" rIns="0" bIns="0">
              <a:spAutoFit/>
            </a:bodyPr>
            <a:lstStyle/>
            <a:p>
              <a:pPr defTabSz="914608">
                <a:lnSpc>
                  <a:spcPct val="100000"/>
                </a:lnSpc>
                <a:spcBef>
                  <a:spcPct val="0"/>
                </a:spcBef>
              </a:pPr>
              <a:r>
                <a:rPr lang="en-US" b="1" dirty="0">
                  <a:solidFill>
                    <a:srgbClr val="691D0B"/>
                  </a:solidFill>
                  <a:latin typeface="Arial Narrow" pitchFamily="34" charset="0"/>
                </a:rPr>
                <a:t>Wood</a:t>
              </a:r>
            </a:p>
          </p:txBody>
        </p:sp>
        <p:sp>
          <p:nvSpPr>
            <p:cNvPr id="47" name="Text Box 42"/>
            <p:cNvSpPr txBox="1">
              <a:spLocks noChangeArrowheads="1"/>
            </p:cNvSpPr>
            <p:nvPr/>
          </p:nvSpPr>
          <p:spPr bwMode="auto">
            <a:xfrm>
              <a:off x="4491" y="1653"/>
              <a:ext cx="840" cy="395"/>
            </a:xfrm>
            <a:prstGeom prst="rect">
              <a:avLst/>
            </a:prstGeom>
            <a:solidFill>
              <a:schemeClr val="bg1"/>
            </a:solidFill>
            <a:ln w="9525">
              <a:noFill/>
              <a:miter lim="800000"/>
              <a:headEnd/>
              <a:tailEnd/>
            </a:ln>
            <a:effectLst/>
          </p:spPr>
          <p:txBody>
            <a:bodyPr wrap="none" lIns="0" tIns="0" rIns="0" bIns="0">
              <a:spAutoFit/>
            </a:bodyPr>
            <a:lstStyle/>
            <a:p>
              <a:pPr defTabSz="914608">
                <a:spcBef>
                  <a:spcPct val="0"/>
                </a:spcBef>
              </a:pPr>
              <a:r>
                <a:rPr lang="en-US" b="1" dirty="0">
                  <a:solidFill>
                    <a:srgbClr val="008000"/>
                  </a:solidFill>
                  <a:latin typeface="Arial Narrow" pitchFamily="34" charset="0"/>
                </a:rPr>
                <a:t>Hydroelectric</a:t>
              </a:r>
            </a:p>
            <a:p>
              <a:pPr defTabSz="914608">
                <a:spcBef>
                  <a:spcPct val="0"/>
                </a:spcBef>
              </a:pPr>
              <a:r>
                <a:rPr lang="en-US" b="1" dirty="0">
                  <a:solidFill>
                    <a:srgbClr val="008000"/>
                  </a:solidFill>
                  <a:latin typeface="Arial Narrow" pitchFamily="34" charset="0"/>
                </a:rPr>
                <a:t>Power</a:t>
              </a:r>
            </a:p>
          </p:txBody>
        </p:sp>
        <p:sp>
          <p:nvSpPr>
            <p:cNvPr id="48" name="Text Box 43"/>
            <p:cNvSpPr txBox="1">
              <a:spLocks noChangeArrowheads="1"/>
            </p:cNvSpPr>
            <p:nvPr/>
          </p:nvSpPr>
          <p:spPr bwMode="auto">
            <a:xfrm>
              <a:off x="4341" y="2377"/>
              <a:ext cx="284" cy="198"/>
            </a:xfrm>
            <a:prstGeom prst="rect">
              <a:avLst/>
            </a:prstGeom>
            <a:solidFill>
              <a:schemeClr val="bg1"/>
            </a:solidFill>
            <a:ln w="9525">
              <a:noFill/>
              <a:miter lim="800000"/>
              <a:headEnd/>
              <a:tailEnd/>
            </a:ln>
            <a:effectLst/>
          </p:spPr>
          <p:txBody>
            <a:bodyPr wrap="none" lIns="0" tIns="0" rIns="0" bIns="0">
              <a:spAutoFit/>
            </a:bodyPr>
            <a:lstStyle/>
            <a:p>
              <a:pPr defTabSz="914608">
                <a:lnSpc>
                  <a:spcPct val="100000"/>
                </a:lnSpc>
                <a:spcBef>
                  <a:spcPct val="0"/>
                </a:spcBef>
              </a:pPr>
              <a:r>
                <a:rPr lang="en-US" b="1" dirty="0">
                  <a:solidFill>
                    <a:schemeClr val="tx1"/>
                  </a:solidFill>
                  <a:latin typeface="Arial Narrow" pitchFamily="34" charset="0"/>
                </a:rPr>
                <a:t>Coal</a:t>
              </a:r>
            </a:p>
          </p:txBody>
        </p:sp>
        <p:sp>
          <p:nvSpPr>
            <p:cNvPr id="50" name="Text Box 45"/>
            <p:cNvSpPr txBox="1">
              <a:spLocks noChangeArrowheads="1"/>
            </p:cNvSpPr>
            <p:nvPr/>
          </p:nvSpPr>
          <p:spPr bwMode="auto">
            <a:xfrm>
              <a:off x="5598" y="1652"/>
              <a:ext cx="738" cy="198"/>
            </a:xfrm>
            <a:prstGeom prst="rect">
              <a:avLst/>
            </a:prstGeom>
            <a:solidFill>
              <a:schemeClr val="bg1"/>
            </a:solidFill>
            <a:ln w="9525">
              <a:noFill/>
              <a:miter lim="800000"/>
              <a:headEnd/>
              <a:tailEnd/>
            </a:ln>
            <a:effectLst/>
          </p:spPr>
          <p:txBody>
            <a:bodyPr wrap="none" lIns="0" tIns="0" rIns="0" bIns="0">
              <a:spAutoFit/>
            </a:bodyPr>
            <a:lstStyle/>
            <a:p>
              <a:pPr defTabSz="914608">
                <a:lnSpc>
                  <a:spcPct val="100000"/>
                </a:lnSpc>
                <a:spcBef>
                  <a:spcPct val="0"/>
                </a:spcBef>
              </a:pPr>
              <a:r>
                <a:rPr lang="en-US" b="1" dirty="0">
                  <a:solidFill>
                    <a:srgbClr val="0033CC"/>
                  </a:solidFill>
                  <a:latin typeface="Arial Narrow" pitchFamily="34" charset="0"/>
                </a:rPr>
                <a:t>Natural Gas</a:t>
              </a:r>
            </a:p>
          </p:txBody>
        </p:sp>
        <p:sp>
          <p:nvSpPr>
            <p:cNvPr id="51" name="Text Box 46"/>
            <p:cNvSpPr txBox="1">
              <a:spLocks noChangeArrowheads="1"/>
            </p:cNvSpPr>
            <p:nvPr/>
          </p:nvSpPr>
          <p:spPr bwMode="auto">
            <a:xfrm>
              <a:off x="5766" y="2442"/>
              <a:ext cx="570" cy="494"/>
            </a:xfrm>
            <a:prstGeom prst="rect">
              <a:avLst/>
            </a:prstGeom>
            <a:solidFill>
              <a:schemeClr val="bg1"/>
            </a:solidFill>
            <a:ln w="9525">
              <a:noFill/>
              <a:miter lim="800000"/>
              <a:headEnd/>
              <a:tailEnd/>
            </a:ln>
            <a:effectLst/>
          </p:spPr>
          <p:txBody>
            <a:bodyPr lIns="0" tIns="0" rIns="0" bIns="0">
              <a:spAutoFit/>
            </a:bodyPr>
            <a:lstStyle/>
            <a:p>
              <a:pPr defTabSz="914608">
                <a:lnSpc>
                  <a:spcPts val="1800"/>
                </a:lnSpc>
                <a:spcBef>
                  <a:spcPct val="0"/>
                </a:spcBef>
              </a:pPr>
              <a:r>
                <a:rPr lang="en-US" b="1" dirty="0">
                  <a:solidFill>
                    <a:srgbClr val="800080"/>
                  </a:solidFill>
                  <a:latin typeface="Arial Narrow" pitchFamily="34" charset="0"/>
                </a:rPr>
                <a:t>Nuclear Electric Power</a:t>
              </a:r>
            </a:p>
          </p:txBody>
        </p:sp>
      </p:grpSp>
      <p:sp>
        <p:nvSpPr>
          <p:cNvPr id="83" name="Rectangle 47"/>
          <p:cNvSpPr>
            <a:spLocks noChangeArrowheads="1"/>
          </p:cNvSpPr>
          <p:nvPr/>
        </p:nvSpPr>
        <p:spPr bwMode="auto">
          <a:xfrm>
            <a:off x="101023" y="952500"/>
            <a:ext cx="528205" cy="4347043"/>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grpSp>
        <p:nvGrpSpPr>
          <p:cNvPr id="84" name="Group 48"/>
          <p:cNvGrpSpPr>
            <a:grpSpLocks/>
          </p:cNvGrpSpPr>
          <p:nvPr/>
        </p:nvGrpSpPr>
        <p:grpSpPr bwMode="auto">
          <a:xfrm>
            <a:off x="-4330" y="1080527"/>
            <a:ext cx="692727" cy="4209209"/>
            <a:chOff x="-3" y="717"/>
            <a:chExt cx="480" cy="3005"/>
          </a:xfrm>
        </p:grpSpPr>
        <p:sp>
          <p:nvSpPr>
            <p:cNvPr id="85" name="Line 49"/>
            <p:cNvSpPr>
              <a:spLocks noChangeShapeType="1"/>
            </p:cNvSpPr>
            <p:nvPr/>
          </p:nvSpPr>
          <p:spPr bwMode="auto">
            <a:xfrm flipV="1">
              <a:off x="474" y="751"/>
              <a:ext cx="0" cy="2829"/>
            </a:xfrm>
            <a:prstGeom prst="line">
              <a:avLst/>
            </a:prstGeom>
            <a:noFill/>
            <a:ln w="19050">
              <a:solidFill>
                <a:schemeClr val="tx1"/>
              </a:solidFill>
              <a:round/>
              <a:headEnd/>
              <a:tailEnd/>
            </a:ln>
            <a:effectLst/>
          </p:spPr>
          <p:txBody>
            <a:bodyPr/>
            <a:lstStyle/>
            <a:p>
              <a:endParaRPr lang="en-US"/>
            </a:p>
          </p:txBody>
        </p:sp>
        <p:sp>
          <p:nvSpPr>
            <p:cNvPr id="87" name="Rectangle 51"/>
            <p:cNvSpPr>
              <a:spLocks noChangeArrowheads="1"/>
            </p:cNvSpPr>
            <p:nvPr/>
          </p:nvSpPr>
          <p:spPr bwMode="auto">
            <a:xfrm>
              <a:off x="202" y="2772"/>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10</a:t>
              </a:r>
            </a:p>
          </p:txBody>
        </p:sp>
        <p:sp>
          <p:nvSpPr>
            <p:cNvPr id="88" name="Rectangle 52"/>
            <p:cNvSpPr>
              <a:spLocks noChangeArrowheads="1"/>
            </p:cNvSpPr>
            <p:nvPr/>
          </p:nvSpPr>
          <p:spPr bwMode="auto">
            <a:xfrm>
              <a:off x="202" y="2087"/>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20</a:t>
              </a:r>
            </a:p>
          </p:txBody>
        </p:sp>
        <p:sp>
          <p:nvSpPr>
            <p:cNvPr id="89" name="Rectangle 53"/>
            <p:cNvSpPr>
              <a:spLocks noChangeArrowheads="1"/>
            </p:cNvSpPr>
            <p:nvPr/>
          </p:nvSpPr>
          <p:spPr bwMode="auto">
            <a:xfrm>
              <a:off x="202" y="1402"/>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30</a:t>
              </a:r>
            </a:p>
          </p:txBody>
        </p:sp>
        <p:sp>
          <p:nvSpPr>
            <p:cNvPr id="90" name="Rectangle 54"/>
            <p:cNvSpPr>
              <a:spLocks noChangeArrowheads="1"/>
            </p:cNvSpPr>
            <p:nvPr/>
          </p:nvSpPr>
          <p:spPr bwMode="auto">
            <a:xfrm>
              <a:off x="202" y="717"/>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40</a:t>
              </a:r>
            </a:p>
          </p:txBody>
        </p:sp>
        <p:sp>
          <p:nvSpPr>
            <p:cNvPr id="91" name="Rectangle 55"/>
            <p:cNvSpPr>
              <a:spLocks noChangeArrowheads="1"/>
            </p:cNvSpPr>
            <p:nvPr/>
          </p:nvSpPr>
          <p:spPr bwMode="auto">
            <a:xfrm>
              <a:off x="275" y="3458"/>
              <a:ext cx="20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0</a:t>
              </a:r>
            </a:p>
          </p:txBody>
        </p:sp>
        <p:sp>
          <p:nvSpPr>
            <p:cNvPr id="92" name="Rectangle 56"/>
            <p:cNvSpPr>
              <a:spLocks noChangeArrowheads="1"/>
            </p:cNvSpPr>
            <p:nvPr/>
          </p:nvSpPr>
          <p:spPr bwMode="auto">
            <a:xfrm rot="16200000">
              <a:off x="-429" y="1885"/>
              <a:ext cx="1108" cy="256"/>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Quadrillion Btu</a:t>
              </a:r>
            </a:p>
          </p:txBody>
        </p:sp>
      </p:grpSp>
      <p:grpSp>
        <p:nvGrpSpPr>
          <p:cNvPr id="94" name="Group 70"/>
          <p:cNvGrpSpPr>
            <a:grpSpLocks/>
          </p:cNvGrpSpPr>
          <p:nvPr/>
        </p:nvGrpSpPr>
        <p:grpSpPr bwMode="auto">
          <a:xfrm>
            <a:off x="5916473" y="5176277"/>
            <a:ext cx="1287319" cy="1735511"/>
            <a:chOff x="4082" y="3641"/>
            <a:chExt cx="892" cy="1239"/>
          </a:xfrm>
        </p:grpSpPr>
        <p:sp>
          <p:nvSpPr>
            <p:cNvPr id="95" name="Line 71"/>
            <p:cNvSpPr>
              <a:spLocks noChangeShapeType="1"/>
            </p:cNvSpPr>
            <p:nvPr/>
          </p:nvSpPr>
          <p:spPr bwMode="auto">
            <a:xfrm flipV="1">
              <a:off x="4813" y="3641"/>
              <a:ext cx="122" cy="410"/>
            </a:xfrm>
            <a:prstGeom prst="line">
              <a:avLst/>
            </a:prstGeom>
            <a:noFill/>
            <a:ln w="19050">
              <a:solidFill>
                <a:schemeClr val="tx1"/>
              </a:solidFill>
              <a:prstDash val="sysDot"/>
              <a:round/>
              <a:headEnd/>
              <a:tailEnd type="stealth" w="med" len="lg"/>
            </a:ln>
            <a:effectLst/>
          </p:spPr>
          <p:txBody>
            <a:bodyPr/>
            <a:lstStyle/>
            <a:p>
              <a:endParaRPr lang="en-US"/>
            </a:p>
          </p:txBody>
        </p:sp>
        <p:pic>
          <p:nvPicPr>
            <p:cNvPr id="96" name="Picture 72" descr="powerlines1152"/>
            <p:cNvPicPr>
              <a:picLocks noChangeAspect="1" noChangeArrowheads="1"/>
            </p:cNvPicPr>
            <p:nvPr/>
          </p:nvPicPr>
          <p:blipFill>
            <a:blip r:embed="rId3" cstate="print"/>
            <a:srcRect/>
            <a:stretch>
              <a:fillRect/>
            </a:stretch>
          </p:blipFill>
          <p:spPr bwMode="auto">
            <a:xfrm>
              <a:off x="4146" y="3907"/>
              <a:ext cx="726" cy="973"/>
            </a:xfrm>
            <a:prstGeom prst="rect">
              <a:avLst/>
            </a:prstGeom>
            <a:noFill/>
            <a:ln w="12700">
              <a:solidFill>
                <a:schemeClr val="tx1"/>
              </a:solidFill>
              <a:miter lim="800000"/>
              <a:headEnd/>
              <a:tailEnd/>
            </a:ln>
          </p:spPr>
        </p:pic>
        <p:sp>
          <p:nvSpPr>
            <p:cNvPr id="97" name="Text Box 73"/>
            <p:cNvSpPr txBox="1">
              <a:spLocks noChangeArrowheads="1"/>
            </p:cNvSpPr>
            <p:nvPr/>
          </p:nvSpPr>
          <p:spPr bwMode="auto">
            <a:xfrm>
              <a:off x="4082" y="3888"/>
              <a:ext cx="892" cy="242"/>
            </a:xfrm>
            <a:prstGeom prst="rect">
              <a:avLst/>
            </a:prstGeom>
            <a:noFill/>
            <a:ln w="9525">
              <a:noFill/>
              <a:miter lim="800000"/>
              <a:headEnd/>
              <a:tailEnd/>
            </a:ln>
            <a:effectLst/>
          </p:spPr>
          <p:txBody>
            <a:bodyPr wrap="square" lIns="91429" tIns="45715" rIns="91429" bIns="45715">
              <a:spAutoFit/>
            </a:bodyPr>
            <a:lstStyle/>
            <a:p>
              <a:pPr algn="l" defTabSz="914608">
                <a:lnSpc>
                  <a:spcPct val="100000"/>
                </a:lnSpc>
                <a:spcBef>
                  <a:spcPct val="0"/>
                </a:spcBef>
              </a:pPr>
              <a:r>
                <a:rPr lang="en-US" sz="800" dirty="0">
                  <a:solidFill>
                    <a:schemeClr val="bg1"/>
                  </a:solidFill>
                </a:rPr>
                <a:t>Rural Electrification Act, </a:t>
              </a:r>
            </a:p>
            <a:p>
              <a:pPr algn="l" defTabSz="914608">
                <a:lnSpc>
                  <a:spcPct val="100000"/>
                </a:lnSpc>
                <a:spcBef>
                  <a:spcPct val="0"/>
                </a:spcBef>
              </a:pPr>
              <a:r>
                <a:rPr lang="en-US" sz="800" dirty="0">
                  <a:solidFill>
                    <a:schemeClr val="bg1"/>
                  </a:solidFill>
                </a:rPr>
                <a:t>1935</a:t>
              </a:r>
            </a:p>
          </p:txBody>
        </p:sp>
      </p:grpSp>
      <p:grpSp>
        <p:nvGrpSpPr>
          <p:cNvPr id="106" name="Group 89"/>
          <p:cNvGrpSpPr>
            <a:grpSpLocks/>
          </p:cNvGrpSpPr>
          <p:nvPr/>
        </p:nvGrpSpPr>
        <p:grpSpPr bwMode="auto">
          <a:xfrm>
            <a:off x="3586308" y="5176277"/>
            <a:ext cx="2216727" cy="1750919"/>
            <a:chOff x="2485" y="3641"/>
            <a:chExt cx="1536" cy="1250"/>
          </a:xfrm>
        </p:grpSpPr>
        <p:sp>
          <p:nvSpPr>
            <p:cNvPr id="107" name="Line 90"/>
            <p:cNvSpPr>
              <a:spLocks noChangeShapeType="1"/>
            </p:cNvSpPr>
            <p:nvPr/>
          </p:nvSpPr>
          <p:spPr bwMode="auto">
            <a:xfrm flipV="1">
              <a:off x="3349" y="3641"/>
              <a:ext cx="122" cy="410"/>
            </a:xfrm>
            <a:prstGeom prst="line">
              <a:avLst/>
            </a:prstGeom>
            <a:noFill/>
            <a:ln w="19050">
              <a:solidFill>
                <a:schemeClr val="tx1"/>
              </a:solidFill>
              <a:prstDash val="sysDot"/>
              <a:round/>
              <a:headEnd/>
              <a:tailEnd type="stealth" w="med" len="lg"/>
            </a:ln>
            <a:effectLst/>
          </p:spPr>
          <p:txBody>
            <a:bodyPr/>
            <a:lstStyle/>
            <a:p>
              <a:endParaRPr lang="en-US"/>
            </a:p>
          </p:txBody>
        </p:sp>
        <p:sp>
          <p:nvSpPr>
            <p:cNvPr id="108" name="Text Box 91"/>
            <p:cNvSpPr txBox="1">
              <a:spLocks noChangeArrowheads="1"/>
            </p:cNvSpPr>
            <p:nvPr/>
          </p:nvSpPr>
          <p:spPr bwMode="auto">
            <a:xfrm>
              <a:off x="2485" y="4726"/>
              <a:ext cx="1536" cy="165"/>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sz="900" dirty="0">
                  <a:solidFill>
                    <a:schemeClr val="tx1"/>
                  </a:solidFill>
                </a:rPr>
                <a:t>Intercontinental Rail System, mid 1800s</a:t>
              </a:r>
            </a:p>
          </p:txBody>
        </p:sp>
        <p:pic>
          <p:nvPicPr>
            <p:cNvPr id="109" name="Picture 92" descr="lr_69631-steam-action"/>
            <p:cNvPicPr>
              <a:picLocks noChangeAspect="1" noChangeArrowheads="1"/>
            </p:cNvPicPr>
            <p:nvPr/>
          </p:nvPicPr>
          <p:blipFill>
            <a:blip r:embed="rId4" cstate="print"/>
            <a:srcRect/>
            <a:stretch>
              <a:fillRect/>
            </a:stretch>
          </p:blipFill>
          <p:spPr bwMode="auto">
            <a:xfrm>
              <a:off x="2729" y="3906"/>
              <a:ext cx="1076" cy="830"/>
            </a:xfrm>
            <a:prstGeom prst="rect">
              <a:avLst/>
            </a:prstGeom>
            <a:noFill/>
            <a:ln w="12700">
              <a:solidFill>
                <a:schemeClr val="tx1"/>
              </a:solidFill>
              <a:miter lim="800000"/>
              <a:headEnd/>
              <a:tailEnd/>
            </a:ln>
          </p:spPr>
        </p:pic>
      </p:grpSp>
      <p:pic>
        <p:nvPicPr>
          <p:cNvPr id="118" name="Picture 101" descr="lr_cola-scenic"/>
          <p:cNvPicPr>
            <a:picLocks noChangeAspect="1" noChangeArrowheads="1"/>
          </p:cNvPicPr>
          <p:nvPr/>
        </p:nvPicPr>
        <p:blipFill>
          <a:blip r:embed="rId5" cstate="print"/>
          <a:srcRect/>
          <a:stretch>
            <a:fillRect/>
          </a:stretch>
        </p:blipFill>
        <p:spPr bwMode="auto">
          <a:xfrm>
            <a:off x="3525694" y="5546072"/>
            <a:ext cx="2366818" cy="1166812"/>
          </a:xfrm>
          <a:prstGeom prst="rect">
            <a:avLst/>
          </a:prstGeom>
          <a:noFill/>
          <a:ln w="12700">
            <a:solidFill>
              <a:schemeClr val="tx1"/>
            </a:solidFill>
            <a:miter lim="800000"/>
            <a:headEnd/>
            <a:tailEnd/>
          </a:ln>
        </p:spPr>
      </p:pic>
      <p:grpSp>
        <p:nvGrpSpPr>
          <p:cNvPr id="121" name="Group 123"/>
          <p:cNvGrpSpPr>
            <a:grpSpLocks/>
          </p:cNvGrpSpPr>
          <p:nvPr/>
        </p:nvGrpSpPr>
        <p:grpSpPr bwMode="auto">
          <a:xfrm>
            <a:off x="1565853" y="1617010"/>
            <a:ext cx="4352636" cy="3459816"/>
            <a:chOff x="1085" y="1100"/>
            <a:chExt cx="3016" cy="2470"/>
          </a:xfrm>
        </p:grpSpPr>
        <p:sp>
          <p:nvSpPr>
            <p:cNvPr id="122" name="Line 63"/>
            <p:cNvSpPr>
              <a:spLocks noChangeShapeType="1"/>
            </p:cNvSpPr>
            <p:nvPr/>
          </p:nvSpPr>
          <p:spPr bwMode="auto">
            <a:xfrm>
              <a:off x="3126" y="2445"/>
              <a:ext cx="926" cy="0"/>
            </a:xfrm>
            <a:prstGeom prst="line">
              <a:avLst/>
            </a:prstGeom>
            <a:noFill/>
            <a:ln w="19050">
              <a:solidFill>
                <a:schemeClr val="tx1"/>
              </a:solidFill>
              <a:prstDash val="sysDot"/>
              <a:round/>
              <a:headEnd/>
              <a:tailEnd/>
            </a:ln>
            <a:effectLst/>
          </p:spPr>
          <p:txBody>
            <a:bodyPr/>
            <a:lstStyle/>
            <a:p>
              <a:endParaRPr lang="en-US"/>
            </a:p>
          </p:txBody>
        </p:sp>
        <p:grpSp>
          <p:nvGrpSpPr>
            <p:cNvPr id="123" name="Group 121"/>
            <p:cNvGrpSpPr>
              <a:grpSpLocks/>
            </p:cNvGrpSpPr>
            <p:nvPr/>
          </p:nvGrpSpPr>
          <p:grpSpPr bwMode="auto">
            <a:xfrm>
              <a:off x="1085" y="1100"/>
              <a:ext cx="3016" cy="2470"/>
              <a:chOff x="1085" y="1100"/>
              <a:chExt cx="3016" cy="2470"/>
            </a:xfrm>
          </p:grpSpPr>
          <p:grpSp>
            <p:nvGrpSpPr>
              <p:cNvPr id="124" name="Group 120"/>
              <p:cNvGrpSpPr>
                <a:grpSpLocks/>
              </p:cNvGrpSpPr>
              <p:nvPr/>
            </p:nvGrpSpPr>
            <p:grpSpPr bwMode="auto">
              <a:xfrm>
                <a:off x="2225" y="1100"/>
                <a:ext cx="1876" cy="2397"/>
                <a:chOff x="2225" y="1100"/>
                <a:chExt cx="1876" cy="2397"/>
              </a:xfrm>
            </p:grpSpPr>
            <p:sp>
              <p:nvSpPr>
                <p:cNvPr id="131" name="Line 62"/>
                <p:cNvSpPr>
                  <a:spLocks noChangeShapeType="1"/>
                </p:cNvSpPr>
                <p:nvPr/>
              </p:nvSpPr>
              <p:spPr bwMode="auto">
                <a:xfrm>
                  <a:off x="4049" y="2445"/>
                  <a:ext cx="0" cy="1052"/>
                </a:xfrm>
                <a:prstGeom prst="line">
                  <a:avLst/>
                </a:prstGeom>
                <a:noFill/>
                <a:ln w="19050">
                  <a:solidFill>
                    <a:schemeClr val="tx1"/>
                  </a:solidFill>
                  <a:prstDash val="sysDot"/>
                  <a:round/>
                  <a:headEnd/>
                  <a:tailEnd type="stealth" w="med" len="lg"/>
                </a:ln>
                <a:effectLst/>
              </p:spPr>
              <p:txBody>
                <a:bodyPr/>
                <a:lstStyle/>
                <a:p>
                  <a:endParaRPr lang="en-US"/>
                </a:p>
              </p:txBody>
            </p:sp>
            <p:pic>
              <p:nvPicPr>
                <p:cNvPr id="132" name="Picture 65" descr="bulb_e"/>
                <p:cNvPicPr>
                  <a:picLocks noChangeAspect="1" noChangeArrowheads="1"/>
                </p:cNvPicPr>
                <p:nvPr/>
              </p:nvPicPr>
              <p:blipFill>
                <a:blip r:embed="rId6" cstate="print"/>
                <a:srcRect/>
                <a:stretch>
                  <a:fillRect/>
                </a:stretch>
              </p:blipFill>
              <p:spPr bwMode="auto">
                <a:xfrm>
                  <a:off x="2275" y="1100"/>
                  <a:ext cx="854" cy="1424"/>
                </a:xfrm>
                <a:prstGeom prst="rect">
                  <a:avLst/>
                </a:prstGeom>
                <a:noFill/>
                <a:ln w="12700">
                  <a:solidFill>
                    <a:schemeClr val="tx1"/>
                  </a:solidFill>
                  <a:miter lim="800000"/>
                  <a:headEnd/>
                  <a:tailEnd/>
                </a:ln>
              </p:spPr>
            </p:pic>
            <p:sp>
              <p:nvSpPr>
                <p:cNvPr id="133" name="Text Box 66"/>
                <p:cNvSpPr txBox="1">
                  <a:spLocks noChangeArrowheads="1"/>
                </p:cNvSpPr>
                <p:nvPr/>
              </p:nvSpPr>
              <p:spPr bwMode="auto">
                <a:xfrm>
                  <a:off x="2225" y="2503"/>
                  <a:ext cx="1062" cy="319"/>
                </a:xfrm>
                <a:prstGeom prst="rect">
                  <a:avLst/>
                </a:prstGeom>
                <a:noFill/>
                <a:ln w="9525">
                  <a:noFill/>
                  <a:miter lim="800000"/>
                  <a:headEnd/>
                  <a:tailEnd/>
                </a:ln>
                <a:effectLst/>
              </p:spPr>
              <p:txBody>
                <a:bodyPr lIns="91429" tIns="45715" rIns="91429" bIns="45715">
                  <a:spAutoFit/>
                </a:bodyPr>
                <a:lstStyle/>
                <a:p>
                  <a:pPr algn="ctr" defTabSz="914608">
                    <a:lnSpc>
                      <a:spcPct val="100000"/>
                    </a:lnSpc>
                    <a:spcBef>
                      <a:spcPct val="0"/>
                    </a:spcBef>
                  </a:pPr>
                  <a:r>
                    <a:rPr lang="en-US" sz="1100" b="1" dirty="0">
                      <a:solidFill>
                        <a:schemeClr val="tx1"/>
                      </a:solidFill>
                    </a:rPr>
                    <a:t>Incandescent lamp, </a:t>
                  </a:r>
                </a:p>
                <a:p>
                  <a:pPr algn="ctr" defTabSz="914608">
                    <a:lnSpc>
                      <a:spcPct val="100000"/>
                    </a:lnSpc>
                    <a:spcBef>
                      <a:spcPct val="0"/>
                    </a:spcBef>
                  </a:pPr>
                  <a:r>
                    <a:rPr lang="en-US" sz="1100" b="1" dirty="0">
                      <a:solidFill>
                        <a:schemeClr val="tx1"/>
                      </a:solidFill>
                    </a:rPr>
                    <a:t>1870s</a:t>
                  </a:r>
                </a:p>
              </p:txBody>
            </p:sp>
            <p:sp>
              <p:nvSpPr>
                <p:cNvPr id="134" name="Text Box 69"/>
                <p:cNvSpPr txBox="1">
                  <a:spLocks noChangeArrowheads="1"/>
                </p:cNvSpPr>
                <p:nvPr/>
              </p:nvSpPr>
              <p:spPr bwMode="auto">
                <a:xfrm>
                  <a:off x="3135" y="2495"/>
                  <a:ext cx="966" cy="428"/>
                </a:xfrm>
                <a:prstGeom prst="rect">
                  <a:avLst/>
                </a:prstGeom>
                <a:noFill/>
                <a:ln w="9525">
                  <a:noFill/>
                  <a:miter lim="800000"/>
                  <a:headEnd/>
                  <a:tailEnd/>
                </a:ln>
                <a:effectLst/>
              </p:spPr>
              <p:txBody>
                <a:bodyPr lIns="91429" tIns="45715" rIns="91429" bIns="45715">
                  <a:spAutoFit/>
                </a:bodyPr>
                <a:lstStyle/>
                <a:p>
                  <a:pPr algn="ctr" defTabSz="914608">
                    <a:lnSpc>
                      <a:spcPct val="100000"/>
                    </a:lnSpc>
                    <a:spcBef>
                      <a:spcPct val="0"/>
                    </a:spcBef>
                  </a:pPr>
                  <a:r>
                    <a:rPr lang="en-US" sz="1100" b="1" dirty="0">
                      <a:solidFill>
                        <a:schemeClr val="tx1"/>
                      </a:solidFill>
                    </a:rPr>
                    <a:t>Four-stroke combustion engine, 1870s</a:t>
                  </a:r>
                </a:p>
              </p:txBody>
            </p:sp>
          </p:grpSp>
          <p:grpSp>
            <p:nvGrpSpPr>
              <p:cNvPr id="125" name="Group 119"/>
              <p:cNvGrpSpPr>
                <a:grpSpLocks/>
              </p:cNvGrpSpPr>
              <p:nvPr/>
            </p:nvGrpSpPr>
            <p:grpSpPr bwMode="auto">
              <a:xfrm>
                <a:off x="1085" y="1847"/>
                <a:ext cx="1584" cy="1723"/>
                <a:chOff x="1085" y="1847"/>
                <a:chExt cx="1584" cy="1723"/>
              </a:xfrm>
            </p:grpSpPr>
            <p:sp>
              <p:nvSpPr>
                <p:cNvPr id="126" name="Line 79"/>
                <p:cNvSpPr>
                  <a:spLocks noChangeShapeType="1"/>
                </p:cNvSpPr>
                <p:nvPr/>
              </p:nvSpPr>
              <p:spPr bwMode="auto">
                <a:xfrm>
                  <a:off x="2068" y="2890"/>
                  <a:ext cx="601" cy="0"/>
                </a:xfrm>
                <a:prstGeom prst="line">
                  <a:avLst/>
                </a:prstGeom>
                <a:noFill/>
                <a:ln w="19050">
                  <a:solidFill>
                    <a:schemeClr val="tx1"/>
                  </a:solidFill>
                  <a:prstDash val="sysDot"/>
                  <a:round/>
                  <a:headEnd/>
                  <a:tailEnd/>
                </a:ln>
                <a:effectLst/>
              </p:spPr>
              <p:txBody>
                <a:bodyPr/>
                <a:lstStyle/>
                <a:p>
                  <a:endParaRPr lang="en-US"/>
                </a:p>
              </p:txBody>
            </p:sp>
            <p:sp>
              <p:nvSpPr>
                <p:cNvPr id="127" name="Line 80"/>
                <p:cNvSpPr>
                  <a:spLocks noChangeShapeType="1"/>
                </p:cNvSpPr>
                <p:nvPr/>
              </p:nvSpPr>
              <p:spPr bwMode="auto">
                <a:xfrm>
                  <a:off x="2669" y="2890"/>
                  <a:ext cx="0" cy="608"/>
                </a:xfrm>
                <a:prstGeom prst="line">
                  <a:avLst/>
                </a:prstGeom>
                <a:noFill/>
                <a:ln w="19050">
                  <a:solidFill>
                    <a:schemeClr val="tx1"/>
                  </a:solidFill>
                  <a:prstDash val="sysDot"/>
                  <a:round/>
                  <a:headEnd/>
                  <a:tailEnd type="stealth" w="med" len="lg"/>
                </a:ln>
                <a:effectLst/>
              </p:spPr>
              <p:txBody>
                <a:bodyPr/>
                <a:lstStyle/>
                <a:p>
                  <a:endParaRPr lang="en-US"/>
                </a:p>
              </p:txBody>
            </p:sp>
            <p:grpSp>
              <p:nvGrpSpPr>
                <p:cNvPr id="128" name="Group 118"/>
                <p:cNvGrpSpPr>
                  <a:grpSpLocks/>
                </p:cNvGrpSpPr>
                <p:nvPr/>
              </p:nvGrpSpPr>
              <p:grpSpPr bwMode="auto">
                <a:xfrm>
                  <a:off x="1085" y="1847"/>
                  <a:ext cx="1114" cy="1723"/>
                  <a:chOff x="1085" y="1847"/>
                  <a:chExt cx="1114" cy="1723"/>
                </a:xfrm>
              </p:grpSpPr>
              <p:sp>
                <p:nvSpPr>
                  <p:cNvPr id="129" name="Text Box 82"/>
                  <p:cNvSpPr txBox="1">
                    <a:spLocks noChangeArrowheads="1"/>
                  </p:cNvSpPr>
                  <p:nvPr/>
                </p:nvSpPr>
                <p:spPr bwMode="auto">
                  <a:xfrm>
                    <a:off x="1251" y="3262"/>
                    <a:ext cx="793" cy="308"/>
                  </a:xfrm>
                  <a:prstGeom prst="rect">
                    <a:avLst/>
                  </a:prstGeom>
                  <a:noFill/>
                  <a:ln w="9525">
                    <a:noFill/>
                    <a:miter lim="800000"/>
                    <a:headEnd/>
                    <a:tailEnd/>
                  </a:ln>
                  <a:effectLst/>
                </p:spPr>
                <p:txBody>
                  <a:bodyPr lIns="91429" tIns="45715" rIns="91429" bIns="45715">
                    <a:spAutoFit/>
                  </a:bodyPr>
                  <a:lstStyle/>
                  <a:p>
                    <a:pPr algn="ctr" defTabSz="914608">
                      <a:lnSpc>
                        <a:spcPct val="100000"/>
                      </a:lnSpc>
                      <a:spcBef>
                        <a:spcPct val="0"/>
                      </a:spcBef>
                    </a:pPr>
                    <a:r>
                      <a:rPr lang="en-US" sz="1100" b="1" dirty="0">
                        <a:solidFill>
                          <a:schemeClr val="tx1"/>
                        </a:solidFill>
                      </a:rPr>
                      <a:t>Watt Steam Engine, 1782</a:t>
                    </a:r>
                  </a:p>
                </p:txBody>
              </p:sp>
              <p:pic>
                <p:nvPicPr>
                  <p:cNvPr id="130" name="Picture 83" descr="Watt Steam Engine"/>
                  <p:cNvPicPr>
                    <a:picLocks noChangeAspect="1" noChangeArrowheads="1"/>
                  </p:cNvPicPr>
                  <p:nvPr/>
                </p:nvPicPr>
                <p:blipFill>
                  <a:blip r:embed="rId7" cstate="print"/>
                  <a:srcRect/>
                  <a:stretch>
                    <a:fillRect/>
                  </a:stretch>
                </p:blipFill>
                <p:spPr bwMode="auto">
                  <a:xfrm>
                    <a:off x="1085" y="1847"/>
                    <a:ext cx="1114" cy="1433"/>
                  </a:xfrm>
                  <a:prstGeom prst="rect">
                    <a:avLst/>
                  </a:prstGeom>
                  <a:noFill/>
                  <a:ln w="12700">
                    <a:solidFill>
                      <a:schemeClr val="tx1"/>
                    </a:solidFill>
                    <a:miter lim="800000"/>
                    <a:headEnd/>
                    <a:tailEnd/>
                  </a:ln>
                </p:spPr>
              </p:pic>
            </p:grpSp>
          </p:grpSp>
        </p:grpSp>
      </p:grpSp>
      <p:pic>
        <p:nvPicPr>
          <p:cNvPr id="135" name="Picture 68" descr="An illustration of several key components in a typical four-stroke engine"/>
          <p:cNvPicPr>
            <a:picLocks noChangeAspect="1" noChangeArrowheads="1"/>
          </p:cNvPicPr>
          <p:nvPr/>
        </p:nvPicPr>
        <p:blipFill>
          <a:blip r:embed="rId8" cstate="print"/>
          <a:srcRect/>
          <a:stretch>
            <a:fillRect/>
          </a:stretch>
        </p:blipFill>
        <p:spPr bwMode="auto">
          <a:xfrm>
            <a:off x="4563341" y="1615608"/>
            <a:ext cx="1511012" cy="1993246"/>
          </a:xfrm>
          <a:prstGeom prst="rect">
            <a:avLst/>
          </a:prstGeom>
          <a:noFill/>
          <a:ln w="12700">
            <a:solidFill>
              <a:schemeClr val="tx1"/>
            </a:solidFill>
            <a:miter lim="800000"/>
            <a:headEnd/>
            <a:tailEnd/>
          </a:ln>
        </p:spPr>
      </p:pic>
      <p:grpSp>
        <p:nvGrpSpPr>
          <p:cNvPr id="98" name="Group 74"/>
          <p:cNvGrpSpPr>
            <a:grpSpLocks/>
          </p:cNvGrpSpPr>
          <p:nvPr/>
        </p:nvGrpSpPr>
        <p:grpSpPr bwMode="auto">
          <a:xfrm>
            <a:off x="7023389" y="5176276"/>
            <a:ext cx="2044989" cy="1749518"/>
            <a:chOff x="4849" y="3641"/>
            <a:chExt cx="1417" cy="1249"/>
          </a:xfrm>
        </p:grpSpPr>
        <p:sp>
          <p:nvSpPr>
            <p:cNvPr id="99" name="Line 75"/>
            <p:cNvSpPr>
              <a:spLocks noChangeShapeType="1"/>
            </p:cNvSpPr>
            <p:nvPr/>
          </p:nvSpPr>
          <p:spPr bwMode="auto">
            <a:xfrm flipH="1" flipV="1">
              <a:off x="5263" y="3641"/>
              <a:ext cx="102" cy="493"/>
            </a:xfrm>
            <a:prstGeom prst="line">
              <a:avLst/>
            </a:prstGeom>
            <a:noFill/>
            <a:ln w="19050">
              <a:solidFill>
                <a:schemeClr val="tx1"/>
              </a:solidFill>
              <a:prstDash val="sysDot"/>
              <a:round/>
              <a:headEnd/>
              <a:tailEnd type="stealth" w="med" len="lg"/>
            </a:ln>
            <a:effectLst/>
          </p:spPr>
          <p:txBody>
            <a:bodyPr/>
            <a:lstStyle/>
            <a:p>
              <a:endParaRPr lang="en-US"/>
            </a:p>
          </p:txBody>
        </p:sp>
        <p:sp>
          <p:nvSpPr>
            <p:cNvPr id="100" name="Text Box 76"/>
            <p:cNvSpPr txBox="1">
              <a:spLocks noChangeArrowheads="1"/>
            </p:cNvSpPr>
            <p:nvPr/>
          </p:nvSpPr>
          <p:spPr bwMode="auto">
            <a:xfrm>
              <a:off x="4849" y="4725"/>
              <a:ext cx="1417" cy="165"/>
            </a:xfrm>
            <a:prstGeom prst="rect">
              <a:avLst/>
            </a:prstGeom>
            <a:noFill/>
            <a:ln w="9525">
              <a:noFill/>
              <a:miter lim="800000"/>
              <a:headEnd/>
              <a:tailEnd/>
            </a:ln>
            <a:effectLst/>
          </p:spPr>
          <p:txBody>
            <a:bodyPr wrap="square" lIns="91429" tIns="45715" rIns="91429" bIns="45715">
              <a:spAutoFit/>
            </a:bodyPr>
            <a:lstStyle/>
            <a:p>
              <a:pPr defTabSz="914608">
                <a:lnSpc>
                  <a:spcPct val="100000"/>
                </a:lnSpc>
                <a:spcBef>
                  <a:spcPct val="0"/>
                </a:spcBef>
              </a:pPr>
              <a:r>
                <a:rPr lang="en-US" sz="900" dirty="0">
                  <a:solidFill>
                    <a:schemeClr val="tx1"/>
                  </a:solidFill>
                </a:rPr>
                <a:t>Eisenhower Highway System, 1956</a:t>
              </a:r>
            </a:p>
          </p:txBody>
        </p:sp>
        <p:pic>
          <p:nvPicPr>
            <p:cNvPr id="101" name="Picture 77" descr="36sign-s"/>
            <p:cNvPicPr>
              <a:picLocks noChangeAspect="1" noChangeArrowheads="1"/>
            </p:cNvPicPr>
            <p:nvPr/>
          </p:nvPicPr>
          <p:blipFill>
            <a:blip r:embed="rId9" cstate="print"/>
            <a:srcRect/>
            <a:stretch>
              <a:fillRect/>
            </a:stretch>
          </p:blipFill>
          <p:spPr bwMode="auto">
            <a:xfrm>
              <a:off x="4931" y="3906"/>
              <a:ext cx="1197" cy="827"/>
            </a:xfrm>
            <a:prstGeom prst="rect">
              <a:avLst/>
            </a:prstGeom>
            <a:noFill/>
            <a:ln w="12700">
              <a:solidFill>
                <a:schemeClr val="tx1"/>
              </a:solid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Models Seek to Address All Processes</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2011</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30</a:t>
            </a:fld>
            <a:endParaRPr lang="en-US" dirty="0"/>
          </a:p>
        </p:txBody>
      </p:sp>
      <p:sp>
        <p:nvSpPr>
          <p:cNvPr id="5" name="Right Arrow 4"/>
          <p:cNvSpPr/>
          <p:nvPr/>
        </p:nvSpPr>
        <p:spPr>
          <a:xfrm>
            <a:off x="0" y="3169136"/>
            <a:ext cx="9031857" cy="719826"/>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1547" y="3333038"/>
            <a:ext cx="1249060" cy="369332"/>
          </a:xfrm>
          <a:prstGeom prst="rect">
            <a:avLst/>
          </a:prstGeom>
          <a:noFill/>
        </p:spPr>
        <p:txBody>
          <a:bodyPr wrap="none" rtlCol="0">
            <a:spAutoFit/>
          </a:bodyPr>
          <a:lstStyle/>
          <a:p>
            <a:pPr algn="ctr"/>
            <a:r>
              <a:rPr lang="en-US" dirty="0" smtClean="0"/>
              <a:t>Mid 1970s</a:t>
            </a:r>
            <a:endParaRPr lang="en-US" dirty="0"/>
          </a:p>
        </p:txBody>
      </p:sp>
      <p:sp>
        <p:nvSpPr>
          <p:cNvPr id="7" name="TextBox 6"/>
          <p:cNvSpPr txBox="1"/>
          <p:nvPr/>
        </p:nvSpPr>
        <p:spPr>
          <a:xfrm>
            <a:off x="1895500" y="3333038"/>
            <a:ext cx="1249061" cy="369332"/>
          </a:xfrm>
          <a:prstGeom prst="rect">
            <a:avLst/>
          </a:prstGeom>
          <a:noFill/>
        </p:spPr>
        <p:txBody>
          <a:bodyPr wrap="none" rtlCol="0">
            <a:spAutoFit/>
          </a:bodyPr>
          <a:lstStyle/>
          <a:p>
            <a:pPr algn="ctr"/>
            <a:r>
              <a:rPr lang="en-US" dirty="0" smtClean="0"/>
              <a:t>Mid 1980s</a:t>
            </a:r>
            <a:endParaRPr lang="en-US" dirty="0"/>
          </a:p>
        </p:txBody>
      </p:sp>
      <p:sp>
        <p:nvSpPr>
          <p:cNvPr id="8" name="TextBox 7"/>
          <p:cNvSpPr txBox="1"/>
          <p:nvPr/>
        </p:nvSpPr>
        <p:spPr>
          <a:xfrm>
            <a:off x="3856034" y="3333038"/>
            <a:ext cx="697627" cy="369332"/>
          </a:xfrm>
          <a:prstGeom prst="rect">
            <a:avLst/>
          </a:prstGeom>
          <a:noFill/>
        </p:spPr>
        <p:txBody>
          <a:bodyPr wrap="none" rtlCol="0">
            <a:spAutoFit/>
          </a:bodyPr>
          <a:lstStyle/>
          <a:p>
            <a:pPr algn="ctr"/>
            <a:r>
              <a:rPr lang="en-US" dirty="0" smtClean="0"/>
              <a:t>1988</a:t>
            </a:r>
            <a:endParaRPr lang="en-US" dirty="0"/>
          </a:p>
        </p:txBody>
      </p:sp>
      <p:sp>
        <p:nvSpPr>
          <p:cNvPr id="9" name="TextBox 8"/>
          <p:cNvSpPr txBox="1"/>
          <p:nvPr/>
        </p:nvSpPr>
        <p:spPr>
          <a:xfrm>
            <a:off x="5090958" y="3333038"/>
            <a:ext cx="697627" cy="369332"/>
          </a:xfrm>
          <a:prstGeom prst="rect">
            <a:avLst/>
          </a:prstGeom>
          <a:noFill/>
        </p:spPr>
        <p:txBody>
          <a:bodyPr wrap="none" rtlCol="0">
            <a:spAutoFit/>
          </a:bodyPr>
          <a:lstStyle/>
          <a:p>
            <a:pPr algn="ctr"/>
            <a:r>
              <a:rPr lang="en-US" dirty="0" smtClean="0"/>
              <a:t>1994</a:t>
            </a:r>
            <a:endParaRPr lang="en-US" dirty="0"/>
          </a:p>
        </p:txBody>
      </p:sp>
      <p:sp>
        <p:nvSpPr>
          <p:cNvPr id="10" name="Isosceles Triangle 9"/>
          <p:cNvSpPr/>
          <p:nvPr/>
        </p:nvSpPr>
        <p:spPr>
          <a:xfrm>
            <a:off x="2393426" y="3711155"/>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5318254" y="3711155"/>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flipV="1">
            <a:off x="733374" y="3137949"/>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flipV="1">
            <a:off x="4080811" y="3137949"/>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1994.png"/>
          <p:cNvPicPr>
            <a:picLocks noChangeAspect="1"/>
          </p:cNvPicPr>
          <p:nvPr/>
        </p:nvPicPr>
        <p:blipFill>
          <a:blip r:embed="rId2" cstate="print"/>
          <a:stretch>
            <a:fillRect/>
          </a:stretch>
        </p:blipFill>
        <p:spPr>
          <a:xfrm>
            <a:off x="3109851" y="3927029"/>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16" name="Picture 15" descr="2001.png"/>
          <p:cNvPicPr>
            <a:picLocks noChangeAspect="1"/>
          </p:cNvPicPr>
          <p:nvPr/>
        </p:nvPicPr>
        <p:blipFill>
          <a:blip r:embed="rId3" cstate="print"/>
          <a:stretch>
            <a:fillRect/>
          </a:stretch>
        </p:blipFill>
        <p:spPr>
          <a:xfrm>
            <a:off x="6100381" y="850005"/>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17" name="Picture 16" descr="2010.png"/>
          <p:cNvPicPr>
            <a:picLocks noChangeAspect="1"/>
          </p:cNvPicPr>
          <p:nvPr/>
        </p:nvPicPr>
        <p:blipFill>
          <a:blip r:embed="rId4" cstate="print"/>
          <a:stretch>
            <a:fillRect/>
          </a:stretch>
        </p:blipFill>
        <p:spPr>
          <a:xfrm>
            <a:off x="6155307" y="3927029"/>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18" name="Picture 17" descr="Far.png"/>
          <p:cNvPicPr>
            <a:picLocks noChangeAspect="1"/>
          </p:cNvPicPr>
          <p:nvPr/>
        </p:nvPicPr>
        <p:blipFill>
          <a:blip r:embed="rId5" cstate="print"/>
          <a:stretch>
            <a:fillRect/>
          </a:stretch>
        </p:blipFill>
        <p:spPr>
          <a:xfrm>
            <a:off x="3074747" y="850005"/>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19" name="Picture 18" descr="mid 1970.png"/>
          <p:cNvPicPr>
            <a:picLocks noChangeAspect="1"/>
          </p:cNvPicPr>
          <p:nvPr/>
        </p:nvPicPr>
        <p:blipFill>
          <a:blip r:embed="rId6" cstate="print"/>
          <a:stretch>
            <a:fillRect/>
          </a:stretch>
        </p:blipFill>
        <p:spPr>
          <a:xfrm>
            <a:off x="49113" y="850005"/>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20" name="Picture 19" descr="mid 1980.png"/>
          <p:cNvPicPr>
            <a:picLocks noChangeAspect="1"/>
          </p:cNvPicPr>
          <p:nvPr/>
        </p:nvPicPr>
        <p:blipFill>
          <a:blip r:embed="rId7" cstate="print"/>
          <a:stretch>
            <a:fillRect/>
          </a:stretch>
        </p:blipFill>
        <p:spPr>
          <a:xfrm>
            <a:off x="64395" y="3927029"/>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sp>
        <p:nvSpPr>
          <p:cNvPr id="21" name="TextBox 20"/>
          <p:cNvSpPr txBox="1"/>
          <p:nvPr/>
        </p:nvSpPr>
        <p:spPr>
          <a:xfrm>
            <a:off x="6434742" y="3333038"/>
            <a:ext cx="697627" cy="369332"/>
          </a:xfrm>
          <a:prstGeom prst="rect">
            <a:avLst/>
          </a:prstGeom>
          <a:noFill/>
        </p:spPr>
        <p:txBody>
          <a:bodyPr wrap="none" rtlCol="0">
            <a:spAutoFit/>
          </a:bodyPr>
          <a:lstStyle/>
          <a:p>
            <a:pPr algn="ctr"/>
            <a:r>
              <a:rPr lang="en-US" dirty="0" smtClean="0"/>
              <a:t>2001</a:t>
            </a:r>
            <a:endParaRPr lang="en-US" dirty="0"/>
          </a:p>
        </p:txBody>
      </p:sp>
      <p:sp>
        <p:nvSpPr>
          <p:cNvPr id="22" name="TextBox 21"/>
          <p:cNvSpPr txBox="1"/>
          <p:nvPr/>
        </p:nvSpPr>
        <p:spPr>
          <a:xfrm>
            <a:off x="7669666" y="3333038"/>
            <a:ext cx="697627" cy="369332"/>
          </a:xfrm>
          <a:prstGeom prst="rect">
            <a:avLst/>
          </a:prstGeom>
          <a:noFill/>
        </p:spPr>
        <p:txBody>
          <a:bodyPr wrap="none" rtlCol="0">
            <a:spAutoFit/>
          </a:bodyPr>
          <a:lstStyle/>
          <a:p>
            <a:pPr algn="ctr"/>
            <a:r>
              <a:rPr lang="en-US" dirty="0" smtClean="0"/>
              <a:t>2010</a:t>
            </a:r>
            <a:endParaRPr lang="en-US" dirty="0"/>
          </a:p>
        </p:txBody>
      </p:sp>
      <p:sp>
        <p:nvSpPr>
          <p:cNvPr id="23" name="Isosceles Triangle 22"/>
          <p:cNvSpPr/>
          <p:nvPr/>
        </p:nvSpPr>
        <p:spPr>
          <a:xfrm>
            <a:off x="7909043" y="3711155"/>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flipV="1">
            <a:off x="6660723" y="3137949"/>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Climate Models</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2011</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31</a:t>
            </a:fld>
            <a:endParaRPr lang="en-US" dirty="0"/>
          </a:p>
        </p:txBody>
      </p:sp>
      <p:pic>
        <p:nvPicPr>
          <p:cNvPr id="5" name="Picture 4" descr="model-evolution.gif"/>
          <p:cNvPicPr>
            <a:picLocks noChangeAspect="1"/>
          </p:cNvPicPr>
          <p:nvPr/>
        </p:nvPicPr>
        <p:blipFill>
          <a:blip r:embed="rId2" cstate="print"/>
          <a:srcRect b="1251"/>
          <a:stretch>
            <a:fillRect/>
          </a:stretch>
        </p:blipFill>
        <p:spPr>
          <a:xfrm>
            <a:off x="189682" y="764998"/>
            <a:ext cx="8104909" cy="5377914"/>
          </a:xfrm>
          <a:prstGeom prst="rect">
            <a:avLst/>
          </a:prstGeom>
        </p:spPr>
      </p:pic>
      <p:sp>
        <p:nvSpPr>
          <p:cNvPr id="6" name="Rounded Rectangle 2"/>
          <p:cNvSpPr>
            <a:spLocks noChangeArrowheads="1"/>
          </p:cNvSpPr>
          <p:nvPr/>
        </p:nvSpPr>
        <p:spPr bwMode="auto">
          <a:xfrm>
            <a:off x="2819978" y="1787848"/>
            <a:ext cx="6040825" cy="997144"/>
          </a:xfrm>
          <a:prstGeom prst="roundRect">
            <a:avLst>
              <a:gd name="adj" fmla="val 16667"/>
            </a:avLst>
          </a:prstGeom>
          <a:noFill/>
          <a:ln w="38100" algn="ctr">
            <a:solidFill>
              <a:schemeClr val="accent2"/>
            </a:solidFill>
            <a:round/>
            <a:headEnd/>
            <a:tailEnd/>
          </a:ln>
        </p:spPr>
        <p:txBody>
          <a:bodyPr lIns="82058" tIns="41029" rIns="82058" bIns="41029"/>
          <a:lstStyle/>
          <a:p>
            <a:endParaRPr lang="en-US"/>
          </a:p>
        </p:txBody>
      </p:sp>
      <p:sp>
        <p:nvSpPr>
          <p:cNvPr id="7" name="Rounded Rectangle 6"/>
          <p:cNvSpPr/>
          <p:nvPr/>
        </p:nvSpPr>
        <p:spPr bwMode="auto">
          <a:xfrm>
            <a:off x="4080681" y="1489312"/>
            <a:ext cx="4790364" cy="3137270"/>
          </a:xfrm>
          <a:prstGeom prst="roundRect">
            <a:avLst>
              <a:gd name="adj" fmla="val 8837"/>
            </a:avLst>
          </a:prstGeom>
          <a:noFill/>
          <a:ln w="38100" cap="flat" cmpd="sng" algn="ctr">
            <a:solidFill>
              <a:schemeClr val="accent1"/>
            </a:solidFill>
            <a:prstDash val="solid"/>
            <a:round/>
            <a:headEnd type="none" w="med" len="med"/>
            <a:tailEnd type="none" w="med" len="med"/>
          </a:ln>
          <a:effectLst/>
        </p:spPr>
      </p:sp>
      <p:sp>
        <p:nvSpPr>
          <p:cNvPr id="8" name="TextBox 4"/>
          <p:cNvSpPr txBox="1">
            <a:spLocks noChangeArrowheads="1"/>
          </p:cNvSpPr>
          <p:nvPr/>
        </p:nvSpPr>
        <p:spPr bwMode="auto">
          <a:xfrm>
            <a:off x="7883568" y="2135872"/>
            <a:ext cx="1066511" cy="683252"/>
          </a:xfrm>
          <a:prstGeom prst="rect">
            <a:avLst/>
          </a:prstGeom>
          <a:noFill/>
          <a:ln w="9525">
            <a:noFill/>
            <a:miter lim="800000"/>
            <a:headEnd/>
            <a:tailEnd/>
          </a:ln>
        </p:spPr>
        <p:txBody>
          <a:bodyPr lIns="91429" tIns="45714" rIns="91429" bIns="45714">
            <a:spAutoFit/>
          </a:bodyPr>
          <a:lstStyle/>
          <a:p>
            <a:pPr algn="ctr">
              <a:lnSpc>
                <a:spcPct val="80000"/>
              </a:lnSpc>
              <a:spcBef>
                <a:spcPct val="20000"/>
              </a:spcBef>
            </a:pPr>
            <a:r>
              <a:rPr lang="en-US" sz="1600" b="1" dirty="0">
                <a:solidFill>
                  <a:schemeClr val="accent2"/>
                </a:solidFill>
              </a:rPr>
              <a:t>Global Climate Models</a:t>
            </a:r>
          </a:p>
        </p:txBody>
      </p:sp>
      <p:sp>
        <p:nvSpPr>
          <p:cNvPr id="9" name="TextBox 5"/>
          <p:cNvSpPr txBox="1">
            <a:spLocks noChangeArrowheads="1"/>
          </p:cNvSpPr>
          <p:nvPr/>
        </p:nvSpPr>
        <p:spPr bwMode="auto">
          <a:xfrm>
            <a:off x="7860714" y="3927728"/>
            <a:ext cx="1066511" cy="683252"/>
          </a:xfrm>
          <a:prstGeom prst="rect">
            <a:avLst/>
          </a:prstGeom>
          <a:noFill/>
          <a:ln w="9525">
            <a:noFill/>
            <a:miter lim="800000"/>
            <a:headEnd/>
            <a:tailEnd/>
          </a:ln>
        </p:spPr>
        <p:txBody>
          <a:bodyPr lIns="91429" tIns="45714" rIns="91429" bIns="45714">
            <a:spAutoFit/>
          </a:bodyPr>
          <a:lstStyle/>
          <a:p>
            <a:pPr algn="ctr">
              <a:lnSpc>
                <a:spcPct val="80000"/>
              </a:lnSpc>
              <a:spcBef>
                <a:spcPct val="20000"/>
              </a:spcBef>
            </a:pPr>
            <a:r>
              <a:rPr lang="en-US" sz="1600" b="1" dirty="0">
                <a:solidFill>
                  <a:schemeClr val="accent1"/>
                </a:solidFill>
              </a:rPr>
              <a:t>Earth System Models</a:t>
            </a:r>
          </a:p>
        </p:txBody>
      </p:sp>
      <p:sp>
        <p:nvSpPr>
          <p:cNvPr id="10" name="TextBox 9"/>
          <p:cNvSpPr txBox="1">
            <a:spLocks noChangeArrowheads="1"/>
          </p:cNvSpPr>
          <p:nvPr/>
        </p:nvSpPr>
        <p:spPr bwMode="auto">
          <a:xfrm>
            <a:off x="7410449" y="4839871"/>
            <a:ext cx="1540367" cy="261598"/>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square" lIns="91429" tIns="45714" rIns="91429" bIns="45714">
            <a:spAutoFit/>
          </a:bodyPr>
          <a:lstStyle/>
          <a:p>
            <a:pPr>
              <a:spcBef>
                <a:spcPts val="0"/>
              </a:spcBef>
            </a:pPr>
            <a:r>
              <a:rPr lang="en-US" sz="1100" dirty="0" smtClean="0">
                <a:solidFill>
                  <a:schemeClr val="tx1"/>
                </a:solidFill>
              </a:rPr>
              <a:t>     DOE contributions</a:t>
            </a:r>
            <a:endParaRPr lang="en-US" sz="1100" dirty="0">
              <a:solidFill>
                <a:schemeClr val="tx1"/>
              </a:solidFill>
            </a:endParaRPr>
          </a:p>
        </p:txBody>
      </p:sp>
      <p:sp>
        <p:nvSpPr>
          <p:cNvPr id="11" name="TextBox 10"/>
          <p:cNvSpPr txBox="1">
            <a:spLocks noChangeArrowheads="1"/>
          </p:cNvSpPr>
          <p:nvPr/>
        </p:nvSpPr>
        <p:spPr bwMode="auto">
          <a:xfrm>
            <a:off x="7602798" y="1888361"/>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2" name="TextBox 11"/>
          <p:cNvSpPr txBox="1">
            <a:spLocks noChangeArrowheads="1"/>
          </p:cNvSpPr>
          <p:nvPr/>
        </p:nvSpPr>
        <p:spPr bwMode="auto">
          <a:xfrm>
            <a:off x="7602798" y="2196718"/>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3" name="TextBox 12"/>
          <p:cNvSpPr txBox="1">
            <a:spLocks noChangeArrowheads="1"/>
          </p:cNvSpPr>
          <p:nvPr/>
        </p:nvSpPr>
        <p:spPr bwMode="auto">
          <a:xfrm>
            <a:off x="7602798" y="2505075"/>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4" name="TextBox 13"/>
          <p:cNvSpPr txBox="1">
            <a:spLocks noChangeArrowheads="1"/>
          </p:cNvSpPr>
          <p:nvPr/>
        </p:nvSpPr>
        <p:spPr bwMode="auto">
          <a:xfrm>
            <a:off x="7613431" y="2792166"/>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5" name="TextBox 14"/>
          <p:cNvSpPr txBox="1">
            <a:spLocks noChangeArrowheads="1"/>
          </p:cNvSpPr>
          <p:nvPr/>
        </p:nvSpPr>
        <p:spPr bwMode="auto">
          <a:xfrm>
            <a:off x="7602798" y="3143055"/>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6" name="TextBox 15"/>
          <p:cNvSpPr txBox="1">
            <a:spLocks noChangeArrowheads="1"/>
          </p:cNvSpPr>
          <p:nvPr/>
        </p:nvSpPr>
        <p:spPr bwMode="auto">
          <a:xfrm>
            <a:off x="7613431" y="3472678"/>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7" name="TextBox 16"/>
          <p:cNvSpPr txBox="1">
            <a:spLocks noChangeArrowheads="1"/>
          </p:cNvSpPr>
          <p:nvPr/>
        </p:nvSpPr>
        <p:spPr bwMode="auto">
          <a:xfrm>
            <a:off x="7602798" y="4163823"/>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
        <p:nvSpPr>
          <p:cNvPr id="18" name="TextBox 17"/>
          <p:cNvSpPr txBox="1">
            <a:spLocks noChangeArrowheads="1"/>
          </p:cNvSpPr>
          <p:nvPr/>
        </p:nvSpPr>
        <p:spPr bwMode="auto">
          <a:xfrm>
            <a:off x="7358239" y="4801206"/>
            <a:ext cx="436562" cy="323850"/>
          </a:xfrm>
          <a:prstGeom prst="rect">
            <a:avLst/>
          </a:prstGeom>
          <a:noFill/>
          <a:ln w="9525">
            <a:noFill/>
            <a:miter lim="800000"/>
            <a:headEnd/>
            <a:tailEnd/>
          </a:ln>
        </p:spPr>
        <p:txBody>
          <a:bodyPr wrap="none" lIns="101882" tIns="50941" rIns="101882" bIns="50941">
            <a:spAutoFit/>
          </a:bodyPr>
          <a:lstStyle/>
          <a:p>
            <a:pPr algn="ctr">
              <a:lnSpc>
                <a:spcPct val="80000"/>
              </a:lnSpc>
              <a:spcBef>
                <a:spcPct val="20000"/>
              </a:spcBef>
            </a:pPr>
            <a:r>
              <a:rPr lang="en-US" dirty="0">
                <a:solidFill>
                  <a:srgbClr val="000000"/>
                </a:solidFill>
                <a:latin typeface="Zapf Dingbats"/>
                <a:ea typeface="Zapf Dingbats"/>
                <a:cs typeface="Zapf Dingbats"/>
              </a:rPr>
              <a:t>✔</a:t>
            </a:r>
            <a:endParaRPr lang="en-US"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P spid="11" grpId="0"/>
      <p:bldP spid="12" grpId="0"/>
      <p:bldP spid="13" grpId="0"/>
      <p:bldP spid="14" grpId="0"/>
      <p:bldP spid="15" grpId="0"/>
      <p:bldP spid="16" grpId="0"/>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Predictions of Climate Models</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2011</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32</a:t>
            </a:fld>
            <a:endParaRPr lang="en-US" dirty="0"/>
          </a:p>
        </p:txBody>
      </p:sp>
      <p:pic>
        <p:nvPicPr>
          <p:cNvPr id="2050" name="Picture 2"/>
          <p:cNvPicPr>
            <a:picLocks noChangeAspect="1" noChangeArrowheads="1"/>
          </p:cNvPicPr>
          <p:nvPr/>
        </p:nvPicPr>
        <p:blipFill>
          <a:blip r:embed="rId2" cstate="print"/>
          <a:srcRect t="5857" b="15313"/>
          <a:stretch>
            <a:fillRect/>
          </a:stretch>
        </p:blipFill>
        <p:spPr bwMode="auto">
          <a:xfrm>
            <a:off x="818621" y="1032934"/>
            <a:ext cx="7509933" cy="5012266"/>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0" y="5731932"/>
            <a:ext cx="856961" cy="112606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5087"/>
            <a:ext cx="9144001" cy="680471"/>
          </a:xfrm>
        </p:spPr>
        <p:txBody>
          <a:bodyPr/>
          <a:lstStyle/>
          <a:p>
            <a:r>
              <a:rPr lang="en-US" dirty="0" smtClean="0"/>
              <a:t>Proxies for Climate Change</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2011</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33</a:t>
            </a:fld>
            <a:endParaRPr lang="en-US" dirty="0"/>
          </a:p>
        </p:txBody>
      </p:sp>
      <p:sp>
        <p:nvSpPr>
          <p:cNvPr id="5" name="Content Placeholder 2"/>
          <p:cNvSpPr txBox="1">
            <a:spLocks/>
          </p:cNvSpPr>
          <p:nvPr/>
        </p:nvSpPr>
        <p:spPr>
          <a:xfrm>
            <a:off x="1268627" y="1180088"/>
            <a:ext cx="7010400" cy="3620037"/>
          </a:xfrm>
          <a:prstGeom prst="rect">
            <a:avLst/>
          </a:prstGeom>
        </p:spPr>
        <p:txBody>
          <a:bodyPr>
            <a:noAutofit/>
          </a:bodyPr>
          <a:lstStyle/>
          <a:p>
            <a:pPr>
              <a:lnSpc>
                <a:spcPct val="140000"/>
              </a:lnSpc>
              <a:spcBef>
                <a:spcPts val="0"/>
              </a:spcBef>
              <a:spcAft>
                <a:spcPts val="600"/>
              </a:spcAft>
            </a:pPr>
            <a:r>
              <a:rPr lang="en-US" sz="2000" dirty="0" smtClean="0"/>
              <a:t>Preserved physical characteristics of the past that enable reconstruction of past climatic conditions. The deposition or growth rates of the proxies' material is influenced by the climatic conditions of the time in which they were laid down or grew. Examples of proxies include ice cores, land &amp; sea ice, tree rings, corals, and lake and ocean sediments. </a:t>
            </a:r>
            <a:endParaRPr kumimoji="0" lang="en-US" sz="2000" i="0" u="none" strike="noStrike" kern="1200" cap="none" spc="0" normalizeH="0" baseline="0" noProof="0" dirty="0" smtClean="0">
              <a:ln>
                <a:noFill/>
              </a:ln>
              <a:effectLst/>
              <a:uLnTx/>
              <a:uFillTx/>
              <a:latin typeface="Arial" pitchFamily="34" charset="0"/>
              <a:ea typeface="+mn-ea"/>
              <a:cs typeface="Arial" pitchFamily="34" charset="0"/>
            </a:endParaRPr>
          </a:p>
          <a:p>
            <a:pPr marL="742950" lvl="1" indent="-285750" eaLnBrk="0" hangingPunct="0">
              <a:lnSpc>
                <a:spcPct val="140000"/>
              </a:lnSpc>
              <a:spcBef>
                <a:spcPts val="0"/>
              </a:spcBef>
              <a:spcAft>
                <a:spcPts val="600"/>
              </a:spcAft>
              <a:buFont typeface="Arial" charset="0"/>
              <a:buChar char="–"/>
              <a:defRPr/>
            </a:pPr>
            <a:endParaRPr kumimoji="0" lang="en-US" sz="2400" i="0" u="none" strike="noStrike" kern="1200" cap="none" spc="0" normalizeH="0" baseline="0" noProof="0" dirty="0" smtClean="0">
              <a:ln>
                <a:noFill/>
              </a:ln>
              <a:effectLst/>
              <a:uLnTx/>
              <a:uFillTx/>
              <a:latin typeface="Arial" pitchFamily="34" charset="0"/>
              <a:ea typeface="+mn-ea"/>
              <a:cs typeface="Arial" pitchFamily="34" charset="0"/>
            </a:endParaRPr>
          </a:p>
          <a:p>
            <a:pPr marL="742950" marR="0" lvl="1" indent="-285750" algn="l" defTabSz="914400" rtl="0" eaLnBrk="0" fontAlgn="base" latinLnBrk="0" hangingPunct="0">
              <a:lnSpc>
                <a:spcPct val="140000"/>
              </a:lnSpc>
              <a:spcBef>
                <a:spcPts val="0"/>
              </a:spcBef>
              <a:spcAft>
                <a:spcPts val="600"/>
              </a:spcAft>
              <a:buClrTx/>
              <a:buSzTx/>
              <a:buFont typeface="Arial" charset="0"/>
              <a:buChar char="–"/>
              <a:tabLst/>
              <a:defRPr/>
            </a:pPr>
            <a:endParaRPr kumimoji="0" lang="en-US" sz="2000" i="1" u="none" strike="noStrike" kern="1200" cap="none" spc="0" normalizeH="0" baseline="0" noProof="0" dirty="0" smtClean="0">
              <a:ln>
                <a:noFill/>
              </a:ln>
              <a:effectLst/>
              <a:uLnTx/>
              <a:uFillTx/>
              <a:latin typeface="Arial" pitchFamily="34" charset="0"/>
              <a:ea typeface="+mn-ea"/>
              <a:cs typeface="Arial" pitchFamily="34" charset="0"/>
            </a:endParaRPr>
          </a:p>
          <a:p>
            <a:pPr marL="742950" marR="0" lvl="1" indent="-285750" algn="l" defTabSz="914400" rtl="0" eaLnBrk="0" fontAlgn="base" latinLnBrk="0" hangingPunct="0">
              <a:lnSpc>
                <a:spcPct val="140000"/>
              </a:lnSpc>
              <a:spcBef>
                <a:spcPts val="0"/>
              </a:spcBef>
              <a:spcAft>
                <a:spcPts val="600"/>
              </a:spcAft>
              <a:buClrTx/>
              <a:buSzTx/>
              <a:buFont typeface="Arial" charset="0"/>
              <a:buChar char="–"/>
              <a:tabLst/>
              <a:defRPr/>
            </a:pPr>
            <a:endParaRPr kumimoji="0" lang="en-US" sz="2000" i="0" u="none" strike="noStrike" kern="1200" cap="none" spc="0" normalizeH="0" baseline="0" noProof="0" dirty="0" smtClean="0">
              <a:ln>
                <a:noFill/>
              </a:ln>
              <a:effectLst/>
              <a:uLnTx/>
              <a:uFillTx/>
              <a:latin typeface="Arial" pitchFamily="34" charset="0"/>
              <a:ea typeface="+mn-ea"/>
              <a:cs typeface="Arial" pitchFamily="34" charset="0"/>
            </a:endParaRPr>
          </a:p>
          <a:p>
            <a:pPr marL="797814" marR="0" lvl="1" indent="-342900" algn="l" defTabSz="914400" rtl="0" eaLnBrk="0" fontAlgn="base" latinLnBrk="0" hangingPunct="0">
              <a:lnSpc>
                <a:spcPct val="140000"/>
              </a:lnSpc>
              <a:spcBef>
                <a:spcPts val="0"/>
              </a:spcBef>
              <a:spcAft>
                <a:spcPts val="600"/>
              </a:spcAft>
              <a:buClrTx/>
              <a:buSzTx/>
              <a:buFont typeface="+mj-lt"/>
              <a:buAutoNum type="arabicPeriod"/>
              <a:tabLst/>
              <a:defRPr/>
            </a:pPr>
            <a:endParaRPr kumimoji="0" lang="en-US" sz="2000" i="0" u="none" strike="noStrike" kern="1200" cap="none" spc="0" normalizeH="0" baseline="0" noProof="0" dirty="0" smtClean="0">
              <a:ln>
                <a:noFill/>
              </a:ln>
              <a:effectLst/>
              <a:uLnTx/>
              <a:uFillTx/>
              <a:latin typeface="Arial" pitchFamily="34" charset="0"/>
              <a:ea typeface="+mn-ea"/>
              <a:cs typeface="Arial" pitchFamily="34" charset="0"/>
            </a:endParaRPr>
          </a:p>
        </p:txBody>
      </p:sp>
      <p:pic>
        <p:nvPicPr>
          <p:cNvPr id="73730" name="Picture 2" descr="http://t0.gstatic.com/images?q=tbn:ANd9GcRO0dGRyN-NBpCqd8A1UwpYnvnH2q8IIGhGwQ5ZHlmbgirmTjx7"/>
          <p:cNvPicPr>
            <a:picLocks noChangeAspect="1" noChangeArrowheads="1"/>
          </p:cNvPicPr>
          <p:nvPr/>
        </p:nvPicPr>
        <p:blipFill>
          <a:blip r:embed="rId2" cstate="print"/>
          <a:srcRect/>
          <a:stretch>
            <a:fillRect/>
          </a:stretch>
        </p:blipFill>
        <p:spPr bwMode="auto">
          <a:xfrm>
            <a:off x="4573587" y="4226714"/>
            <a:ext cx="1598013" cy="1883649"/>
          </a:xfrm>
          <a:prstGeom prst="rect">
            <a:avLst/>
          </a:prstGeom>
          <a:noFill/>
          <a:ln w="19050">
            <a:solidFill>
              <a:srgbClr val="000000"/>
            </a:solidFill>
          </a:ln>
        </p:spPr>
      </p:pic>
      <p:pic>
        <p:nvPicPr>
          <p:cNvPr id="73734" name="Picture 6" descr="http://upload.wikimedia.org/wikipedia/commons/2/29/Icecore_4x.jpg">
            <a:hlinkClick r:id="rId3"/>
          </p:cNvPr>
          <p:cNvPicPr>
            <a:picLocks noChangeAspect="1" noChangeArrowheads="1"/>
          </p:cNvPicPr>
          <p:nvPr/>
        </p:nvPicPr>
        <p:blipFill>
          <a:blip r:embed="rId4" cstate="print"/>
          <a:srcRect/>
          <a:stretch>
            <a:fillRect/>
          </a:stretch>
        </p:blipFill>
        <p:spPr bwMode="auto">
          <a:xfrm>
            <a:off x="170620" y="930229"/>
            <a:ext cx="651501" cy="5792553"/>
          </a:xfrm>
          <a:prstGeom prst="rect">
            <a:avLst/>
          </a:prstGeom>
          <a:noFill/>
          <a:ln w="19050">
            <a:solidFill>
              <a:srgbClr val="000000"/>
            </a:solidFill>
          </a:ln>
        </p:spPr>
      </p:pic>
      <p:pic>
        <p:nvPicPr>
          <p:cNvPr id="7" name="Picture 4" descr="http://tietoukka.files.wordpress.com/2009/04/nasa_arctic_sea_ice_decline.jpg?w=800&amp;h=600"/>
          <p:cNvPicPr>
            <a:picLocks noChangeAspect="1" noChangeArrowheads="1"/>
          </p:cNvPicPr>
          <p:nvPr/>
        </p:nvPicPr>
        <p:blipFill>
          <a:blip r:embed="rId5" cstate="print"/>
          <a:srcRect/>
          <a:stretch>
            <a:fillRect/>
          </a:stretch>
        </p:blipFill>
        <p:spPr bwMode="auto">
          <a:xfrm>
            <a:off x="1021488" y="4226714"/>
            <a:ext cx="3328090" cy="2496068"/>
          </a:xfrm>
          <a:prstGeom prst="rect">
            <a:avLst/>
          </a:prstGeom>
          <a:noFill/>
          <a:ln w="19050">
            <a:solidFill>
              <a:srgbClr val="000000"/>
            </a:solidFill>
          </a:ln>
        </p:spPr>
      </p:pic>
      <p:pic>
        <p:nvPicPr>
          <p:cNvPr id="73735" name="Picture 7" descr="coral"/>
          <p:cNvPicPr>
            <a:picLocks noChangeAspect="1" noChangeArrowheads="1"/>
          </p:cNvPicPr>
          <p:nvPr/>
        </p:nvPicPr>
        <p:blipFill>
          <a:blip r:embed="rId6" cstate="print"/>
          <a:srcRect/>
          <a:stretch>
            <a:fillRect/>
          </a:stretch>
        </p:blipFill>
        <p:spPr bwMode="auto">
          <a:xfrm>
            <a:off x="6376450" y="4226714"/>
            <a:ext cx="2452668" cy="1883649"/>
          </a:xfrm>
          <a:prstGeom prst="rect">
            <a:avLst/>
          </a:prstGeom>
          <a:noFill/>
          <a:ln w="19050">
            <a:solidFill>
              <a:srgbClr val="000000"/>
            </a:solidFill>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52" name="Picture 4" descr="scan0002"/>
          <p:cNvPicPr>
            <a:picLocks noChangeAspect="1" noChangeArrowheads="1"/>
          </p:cNvPicPr>
          <p:nvPr/>
        </p:nvPicPr>
        <p:blipFill>
          <a:blip r:embed="rId3" cstate="print"/>
          <a:srcRect/>
          <a:stretch>
            <a:fillRect/>
          </a:stretch>
        </p:blipFill>
        <p:spPr bwMode="auto">
          <a:xfrm>
            <a:off x="406441" y="1026988"/>
            <a:ext cx="3818219" cy="4909393"/>
          </a:xfrm>
          <a:prstGeom prst="rect">
            <a:avLst/>
          </a:prstGeom>
          <a:noFill/>
        </p:spPr>
      </p:pic>
      <p:sp>
        <p:nvSpPr>
          <p:cNvPr id="642053" name="Text Box 5"/>
          <p:cNvSpPr txBox="1">
            <a:spLocks noChangeArrowheads="1"/>
          </p:cNvSpPr>
          <p:nvPr/>
        </p:nvSpPr>
        <p:spPr bwMode="auto">
          <a:xfrm>
            <a:off x="4572000" y="1086477"/>
            <a:ext cx="4346713" cy="5046462"/>
          </a:xfrm>
          <a:prstGeom prst="rect">
            <a:avLst/>
          </a:prstGeom>
          <a:noFill/>
          <a:ln w="9525" algn="ctr">
            <a:noFill/>
            <a:miter lim="800000"/>
            <a:headEnd/>
            <a:tailEnd/>
          </a:ln>
          <a:effectLst/>
        </p:spPr>
        <p:txBody>
          <a:bodyPr wrap="square" lIns="82058" tIns="41029" rIns="82058" bIns="41029">
            <a:spAutoFit/>
          </a:bodyPr>
          <a:lstStyle/>
          <a:p>
            <a:pPr defTabSz="914608">
              <a:lnSpc>
                <a:spcPct val="125000"/>
              </a:lnSpc>
            </a:pPr>
            <a:r>
              <a:rPr lang="en-US" sz="2000" dirty="0">
                <a:solidFill>
                  <a:srgbClr val="FF0000"/>
                </a:solidFill>
              </a:rPr>
              <a:t>Nature, 15 May </a:t>
            </a:r>
            <a:r>
              <a:rPr lang="en-US" sz="2000" dirty="0" smtClean="0">
                <a:solidFill>
                  <a:srgbClr val="FF0000"/>
                </a:solidFill>
              </a:rPr>
              <a:t>2008</a:t>
            </a:r>
            <a:r>
              <a:rPr lang="en-US" sz="2000" dirty="0" smtClean="0"/>
              <a:t>  The </a:t>
            </a:r>
            <a:r>
              <a:rPr lang="en-US" sz="2000" dirty="0"/>
              <a:t>air bubbles trapped in the Antarctic </a:t>
            </a:r>
            <a:r>
              <a:rPr lang="en-US" sz="2000" dirty="0" err="1"/>
              <a:t>Vostok</a:t>
            </a:r>
            <a:r>
              <a:rPr lang="en-US" sz="2000" dirty="0"/>
              <a:t> and EPICA Dome C ice cores provide composite records of levels of atmospheric carbon dioxide and methane </a:t>
            </a:r>
            <a:r>
              <a:rPr lang="en-US" sz="2000" dirty="0" smtClean="0"/>
              <a:t>for </a:t>
            </a:r>
            <a:r>
              <a:rPr lang="en-US" sz="2000" dirty="0"/>
              <a:t>the past </a:t>
            </a:r>
            <a:r>
              <a:rPr lang="en-US" sz="2000" dirty="0" smtClean="0"/>
              <a:t>800,000 </a:t>
            </a:r>
            <a:r>
              <a:rPr lang="en-US" sz="2000" dirty="0"/>
              <a:t>years. </a:t>
            </a:r>
            <a:endParaRPr lang="en-US" sz="2000" dirty="0" smtClean="0"/>
          </a:p>
          <a:p>
            <a:pPr defTabSz="914608">
              <a:lnSpc>
                <a:spcPct val="125000"/>
              </a:lnSpc>
            </a:pPr>
            <a:endParaRPr lang="en-US" sz="1100" dirty="0" smtClean="0"/>
          </a:p>
          <a:p>
            <a:pPr defTabSz="914608">
              <a:lnSpc>
                <a:spcPct val="125000"/>
              </a:lnSpc>
            </a:pPr>
            <a:r>
              <a:rPr lang="en-US" sz="2000" dirty="0" smtClean="0"/>
              <a:t>The fundamental result is that today's concentrations of these greenhouse gases have no past analogue in the ice-core record.  Concentrations do not rise above pre-industrial revolution values.</a:t>
            </a:r>
          </a:p>
        </p:txBody>
      </p:sp>
      <p:sp>
        <p:nvSpPr>
          <p:cNvPr id="642054" name="Rectangle 6"/>
          <p:cNvSpPr>
            <a:spLocks noChangeArrowheads="1"/>
          </p:cNvSpPr>
          <p:nvPr/>
        </p:nvSpPr>
        <p:spPr bwMode="auto">
          <a:xfrm>
            <a:off x="0" y="175958"/>
            <a:ext cx="9132455" cy="732585"/>
          </a:xfrm>
          <a:prstGeom prst="rect">
            <a:avLst/>
          </a:prstGeom>
        </p:spPr>
        <p:txBody>
          <a:bodyPr lIns="0" tIns="46752" rIns="0" bIns="46752"/>
          <a:lstStyle/>
          <a:p>
            <a:pPr marL="342900" indent="-342900" algn="ctr" defTabSz="820583">
              <a:defRPr/>
            </a:pPr>
            <a:r>
              <a:rPr lang="en-US" sz="2400" dirty="0">
                <a:solidFill>
                  <a:srgbClr val="106636"/>
                </a:solidFill>
                <a:ea typeface="+mj-ea"/>
                <a:cs typeface="Arial" charset="0"/>
              </a:rPr>
              <a:t>Bubbles – 800,000 Years of CO</a:t>
            </a:r>
            <a:r>
              <a:rPr lang="en-US" sz="2400" baseline="-25000" dirty="0">
                <a:solidFill>
                  <a:srgbClr val="106636"/>
                </a:solidFill>
                <a:ea typeface="+mj-ea"/>
                <a:cs typeface="Arial" charset="0"/>
              </a:rPr>
              <a:t>2</a:t>
            </a:r>
            <a:r>
              <a:rPr lang="en-US" sz="2400" dirty="0">
                <a:solidFill>
                  <a:srgbClr val="106636"/>
                </a:solidFill>
                <a:ea typeface="+mj-ea"/>
                <a:cs typeface="Arial" charset="0"/>
              </a:rPr>
              <a:t> Concentrations</a:t>
            </a:r>
          </a:p>
        </p:txBody>
      </p:sp>
      <p:sp>
        <p:nvSpPr>
          <p:cNvPr id="8" name="Slide Number Placeholder 7"/>
          <p:cNvSpPr>
            <a:spLocks noGrp="1"/>
          </p:cNvSpPr>
          <p:nvPr>
            <p:ph type="sldNum" sz="quarter" idx="11"/>
          </p:nvPr>
        </p:nvSpPr>
        <p:spPr/>
        <p:txBody>
          <a:bodyPr/>
          <a:lstStyle/>
          <a:p>
            <a:pPr>
              <a:defRPr/>
            </a:pPr>
            <a:fld id="{6EEA275D-5A49-48A8-817D-44C3EA0A3A2F}" type="slidenum">
              <a:rPr lang="en-US" smtClean="0"/>
              <a:pPr>
                <a:defRPr/>
              </a:pPr>
              <a:t>34</a:t>
            </a:fld>
            <a:endParaRPr lang="en-US" dirty="0"/>
          </a:p>
        </p:txBody>
      </p:sp>
      <p:sp>
        <p:nvSpPr>
          <p:cNvPr id="9" name="Footer Placeholder 8"/>
          <p:cNvSpPr>
            <a:spLocks noGrp="1"/>
          </p:cNvSpPr>
          <p:nvPr>
            <p:ph type="ftr" sz="quarter" idx="10"/>
          </p:nvPr>
        </p:nvSpPr>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30"/>
          <p:cNvSpPr>
            <a:spLocks noGrp="1"/>
          </p:cNvSpPr>
          <p:nvPr>
            <p:ph type="sldNum" sz="quarter" idx="11"/>
          </p:nvPr>
        </p:nvSpPr>
        <p:spPr/>
        <p:txBody>
          <a:bodyPr/>
          <a:lstStyle/>
          <a:p>
            <a:pPr>
              <a:defRPr/>
            </a:pPr>
            <a:fld id="{6EEA275D-5A49-48A8-817D-44C3EA0A3A2F}" type="slidenum">
              <a:rPr lang="en-US" smtClean="0"/>
              <a:pPr>
                <a:defRPr/>
              </a:pPr>
              <a:t>35</a:t>
            </a:fld>
            <a:endParaRPr lang="en-US" dirty="0"/>
          </a:p>
        </p:txBody>
      </p:sp>
      <p:sp>
        <p:nvSpPr>
          <p:cNvPr id="32" name="Footer Placeholder 31"/>
          <p:cNvSpPr>
            <a:spLocks noGrp="1"/>
          </p:cNvSpPr>
          <p:nvPr>
            <p:ph type="ftr" sz="quarter" idx="10"/>
          </p:nvPr>
        </p:nvSpPr>
        <p:spPr/>
        <p:txBody>
          <a:bodyPr/>
          <a:lstStyle/>
          <a:p>
            <a:pPr>
              <a:defRPr/>
            </a:pPr>
            <a:r>
              <a:rPr lang="en-US" smtClean="0"/>
              <a:t>Energy Facts 2010</a:t>
            </a:r>
            <a:endParaRPr lang="en-US" dirty="0"/>
          </a:p>
        </p:txBody>
      </p:sp>
      <p:sp>
        <p:nvSpPr>
          <p:cNvPr id="7" name="Text Box 6"/>
          <p:cNvSpPr txBox="1">
            <a:spLocks noChangeArrowheads="1"/>
          </p:cNvSpPr>
          <p:nvPr/>
        </p:nvSpPr>
        <p:spPr bwMode="auto">
          <a:xfrm>
            <a:off x="4337050" y="949953"/>
            <a:ext cx="4652404" cy="3046988"/>
          </a:xfrm>
          <a:prstGeom prst="rect">
            <a:avLst/>
          </a:prstGeom>
          <a:noFill/>
          <a:ln w="9525">
            <a:noFill/>
            <a:miter lim="800000"/>
            <a:headEnd/>
            <a:tailEnd/>
          </a:ln>
          <a:effectLst/>
        </p:spPr>
        <p:txBody>
          <a:bodyPr wrap="square">
            <a:spAutoFit/>
          </a:bodyPr>
          <a:lstStyle/>
          <a:p>
            <a:pPr algn="l" defTabSz="1019175"/>
            <a:r>
              <a:rPr lang="en-US" altLang="ja-JP" sz="1600" baseline="0" dirty="0">
                <a:solidFill>
                  <a:srgbClr val="000000"/>
                </a:solidFill>
                <a:latin typeface="Arial" pitchFamily="34" charset="0"/>
                <a:ea typeface="ＭＳ Ｐゴシック" pitchFamily="1" charset="-128"/>
                <a:cs typeface="Arial" pitchFamily="34" charset="0"/>
              </a:rPr>
              <a:t>The </a:t>
            </a:r>
            <a:r>
              <a:rPr lang="en-US" altLang="ja-JP" sz="1600" b="1" baseline="0" dirty="0">
                <a:solidFill>
                  <a:srgbClr val="FF0000"/>
                </a:solidFill>
                <a:latin typeface="Arial" pitchFamily="34" charset="0"/>
                <a:ea typeface="ＭＳ Ｐゴシック" pitchFamily="1" charset="-128"/>
                <a:cs typeface="Arial" pitchFamily="34" charset="0"/>
              </a:rPr>
              <a:t>Integrated Global Systems Model (IGSM) </a:t>
            </a:r>
            <a:r>
              <a:rPr lang="en-US" altLang="ja-JP" sz="1600" baseline="0" dirty="0" smtClean="0">
                <a:solidFill>
                  <a:srgbClr val="000000"/>
                </a:solidFill>
                <a:latin typeface="Arial" pitchFamily="34" charset="0"/>
                <a:ea typeface="ＭＳ Ｐゴシック" pitchFamily="1" charset="-128"/>
                <a:cs typeface="Arial" pitchFamily="34" charset="0"/>
              </a:rPr>
              <a:t>[MIT]</a:t>
            </a:r>
          </a:p>
          <a:p>
            <a:pPr algn="l" defTabSz="1019175"/>
            <a:endParaRPr lang="en-US" altLang="ja-JP" sz="1600" b="1" dirty="0" smtClean="0">
              <a:solidFill>
                <a:srgbClr val="000000"/>
              </a:solidFill>
              <a:latin typeface="Arial" pitchFamily="34" charset="0"/>
              <a:ea typeface="ＭＳ Ｐゴシック" pitchFamily="1" charset="-128"/>
              <a:cs typeface="Arial" pitchFamily="34" charset="0"/>
            </a:endParaRPr>
          </a:p>
          <a:p>
            <a:pPr algn="l" defTabSz="1019175"/>
            <a:r>
              <a:rPr lang="en-US" altLang="ja-JP" sz="1600" b="1" baseline="0" dirty="0" smtClean="0">
                <a:solidFill>
                  <a:srgbClr val="FF0000"/>
                </a:solidFill>
                <a:latin typeface="Arial" pitchFamily="34" charset="0"/>
                <a:ea typeface="ＭＳ Ｐゴシック" pitchFamily="1" charset="-128"/>
                <a:cs typeface="Arial" pitchFamily="34" charset="0"/>
              </a:rPr>
              <a:t>Model </a:t>
            </a:r>
            <a:r>
              <a:rPr lang="en-US" altLang="ja-JP" sz="1600" b="1" baseline="0" dirty="0">
                <a:solidFill>
                  <a:srgbClr val="FF0000"/>
                </a:solidFill>
                <a:latin typeface="Arial" pitchFamily="34" charset="0"/>
                <a:ea typeface="ＭＳ Ｐゴシック" pitchFamily="1" charset="-128"/>
                <a:cs typeface="Arial" pitchFamily="34" charset="0"/>
              </a:rPr>
              <a:t>for Evaluating the Regional and Global Effects (MERGE)</a:t>
            </a:r>
            <a:r>
              <a:rPr lang="en-US" altLang="ja-JP" sz="1600" baseline="0" dirty="0">
                <a:solidFill>
                  <a:srgbClr val="FF0000"/>
                </a:solidFill>
                <a:latin typeface="Arial" pitchFamily="34" charset="0"/>
                <a:ea typeface="ＭＳ Ｐゴシック" pitchFamily="1" charset="-128"/>
                <a:cs typeface="Arial" pitchFamily="34" charset="0"/>
              </a:rPr>
              <a:t> </a:t>
            </a:r>
            <a:r>
              <a:rPr lang="en-US" altLang="ja-JP" sz="1600" b="1" baseline="0" dirty="0">
                <a:solidFill>
                  <a:srgbClr val="FF0000"/>
                </a:solidFill>
                <a:latin typeface="Arial" pitchFamily="34" charset="0"/>
                <a:ea typeface="ＭＳ Ｐゴシック" pitchFamily="1" charset="-128"/>
                <a:cs typeface="Arial" pitchFamily="34" charset="0"/>
              </a:rPr>
              <a:t>of GHG </a:t>
            </a:r>
            <a:r>
              <a:rPr lang="en-US" altLang="ja-JP" sz="1600" b="1" baseline="0" dirty="0" smtClean="0">
                <a:solidFill>
                  <a:srgbClr val="FF0000"/>
                </a:solidFill>
                <a:latin typeface="Arial" pitchFamily="34" charset="0"/>
                <a:ea typeface="ＭＳ Ｐゴシック" pitchFamily="1" charset="-128"/>
                <a:cs typeface="Arial" pitchFamily="34" charset="0"/>
              </a:rPr>
              <a:t>Reduction Policies </a:t>
            </a:r>
            <a:r>
              <a:rPr lang="en-US" altLang="ja-JP" sz="1600" baseline="0" dirty="0" smtClean="0">
                <a:solidFill>
                  <a:srgbClr val="000000"/>
                </a:solidFill>
                <a:latin typeface="Arial" pitchFamily="34" charset="0"/>
                <a:ea typeface="ＭＳ Ｐゴシック" pitchFamily="1" charset="-128"/>
                <a:cs typeface="Arial" pitchFamily="34" charset="0"/>
              </a:rPr>
              <a:t>[Stanford </a:t>
            </a:r>
            <a:r>
              <a:rPr lang="en-US" altLang="ja-JP" sz="1600" baseline="0" dirty="0">
                <a:solidFill>
                  <a:srgbClr val="000000"/>
                </a:solidFill>
                <a:latin typeface="Arial" pitchFamily="34" charset="0"/>
                <a:ea typeface="ＭＳ Ｐゴシック" pitchFamily="1" charset="-128"/>
                <a:cs typeface="Arial" pitchFamily="34" charset="0"/>
              </a:rPr>
              <a:t>University and </a:t>
            </a:r>
            <a:r>
              <a:rPr lang="en-US" altLang="ja-JP" sz="1600" baseline="0" dirty="0" smtClean="0">
                <a:solidFill>
                  <a:srgbClr val="000000"/>
                </a:solidFill>
                <a:latin typeface="Arial" pitchFamily="34" charset="0"/>
                <a:ea typeface="ＭＳ Ｐゴシック" pitchFamily="1" charset="-128"/>
                <a:cs typeface="Arial" pitchFamily="34" charset="0"/>
              </a:rPr>
              <a:t>EPRI]</a:t>
            </a:r>
            <a:endParaRPr lang="en-US" altLang="ja-JP" sz="1600" baseline="0" dirty="0">
              <a:solidFill>
                <a:srgbClr val="000000"/>
              </a:solidFill>
              <a:latin typeface="Arial" pitchFamily="34" charset="0"/>
              <a:ea typeface="ＭＳ Ｐゴシック" pitchFamily="1" charset="-128"/>
              <a:cs typeface="Arial" pitchFamily="34" charset="0"/>
            </a:endParaRPr>
          </a:p>
          <a:p>
            <a:pPr algn="l" defTabSz="1019175"/>
            <a:endParaRPr lang="en-US" altLang="ja-JP" sz="1600" baseline="0" dirty="0">
              <a:solidFill>
                <a:srgbClr val="000000"/>
              </a:solidFill>
              <a:latin typeface="Arial" pitchFamily="34" charset="0"/>
              <a:ea typeface="ＭＳ Ｐゴシック" pitchFamily="1" charset="-128"/>
              <a:cs typeface="Arial" pitchFamily="34" charset="0"/>
            </a:endParaRPr>
          </a:p>
          <a:p>
            <a:pPr algn="l" defTabSz="1019175"/>
            <a:r>
              <a:rPr lang="en-US" altLang="ja-JP" sz="1600" baseline="0" dirty="0">
                <a:solidFill>
                  <a:srgbClr val="000000"/>
                </a:solidFill>
                <a:latin typeface="Arial" pitchFamily="34" charset="0"/>
                <a:ea typeface="ＭＳ Ｐゴシック" pitchFamily="1" charset="-128"/>
                <a:cs typeface="Arial" pitchFamily="34" charset="0"/>
              </a:rPr>
              <a:t>The </a:t>
            </a:r>
            <a:r>
              <a:rPr lang="en-US" altLang="ja-JP" sz="1600" b="1" baseline="0" dirty="0" err="1">
                <a:solidFill>
                  <a:srgbClr val="FF0000"/>
                </a:solidFill>
                <a:latin typeface="Arial" pitchFamily="34" charset="0"/>
                <a:ea typeface="ＭＳ Ｐゴシック" pitchFamily="1" charset="-128"/>
                <a:cs typeface="Arial" pitchFamily="34" charset="0"/>
              </a:rPr>
              <a:t>MiniCAM</a:t>
            </a:r>
            <a:r>
              <a:rPr lang="en-US" altLang="ja-JP" sz="1600" b="1" baseline="0" dirty="0">
                <a:solidFill>
                  <a:srgbClr val="FF0000"/>
                </a:solidFill>
                <a:latin typeface="Arial" pitchFamily="34" charset="0"/>
                <a:ea typeface="ＭＳ Ｐゴシック" pitchFamily="1" charset="-128"/>
                <a:cs typeface="Arial" pitchFamily="34" charset="0"/>
              </a:rPr>
              <a:t> Model of the Joint Global Change Research </a:t>
            </a:r>
            <a:r>
              <a:rPr lang="en-US" altLang="ja-JP" sz="1600" b="1" baseline="0" dirty="0" smtClean="0">
                <a:solidFill>
                  <a:srgbClr val="FF0000"/>
                </a:solidFill>
                <a:latin typeface="Arial" pitchFamily="34" charset="0"/>
                <a:ea typeface="ＭＳ Ｐゴシック" pitchFamily="1" charset="-128"/>
                <a:cs typeface="Arial" pitchFamily="34" charset="0"/>
              </a:rPr>
              <a:t>Institute</a:t>
            </a:r>
            <a:r>
              <a:rPr lang="en-US" altLang="ja-JP" sz="1600" baseline="0" dirty="0" smtClean="0">
                <a:solidFill>
                  <a:srgbClr val="000000"/>
                </a:solidFill>
                <a:latin typeface="Arial" pitchFamily="34" charset="0"/>
                <a:ea typeface="ＭＳ Ｐゴシック" pitchFamily="1" charset="-128"/>
                <a:cs typeface="Arial" pitchFamily="34" charset="0"/>
              </a:rPr>
              <a:t> [PNNL </a:t>
            </a:r>
            <a:r>
              <a:rPr lang="en-US" altLang="ja-JP" sz="1600" baseline="0" dirty="0">
                <a:solidFill>
                  <a:srgbClr val="000000"/>
                </a:solidFill>
                <a:latin typeface="Arial" pitchFamily="34" charset="0"/>
                <a:ea typeface="ＭＳ Ｐゴシック" pitchFamily="1" charset="-128"/>
                <a:cs typeface="Arial" pitchFamily="34" charset="0"/>
              </a:rPr>
              <a:t>and the University of </a:t>
            </a:r>
            <a:r>
              <a:rPr lang="en-US" altLang="ja-JP" sz="1600" baseline="0" dirty="0" smtClean="0">
                <a:solidFill>
                  <a:srgbClr val="000000"/>
                </a:solidFill>
                <a:latin typeface="Arial" pitchFamily="34" charset="0"/>
                <a:ea typeface="ＭＳ Ｐゴシック" pitchFamily="1" charset="-128"/>
                <a:cs typeface="Arial" pitchFamily="34" charset="0"/>
              </a:rPr>
              <a:t>Maryland]</a:t>
            </a:r>
            <a:endParaRPr lang="en-US" altLang="ja-JP" sz="1600" baseline="0" dirty="0">
              <a:solidFill>
                <a:srgbClr val="000000"/>
              </a:solidFill>
              <a:latin typeface="Arial" pitchFamily="34" charset="0"/>
              <a:ea typeface="ＭＳ Ｐゴシック" pitchFamily="1" charset="-128"/>
              <a:cs typeface="Arial" pitchFamily="34" charset="0"/>
            </a:endParaRPr>
          </a:p>
          <a:p>
            <a:pPr algn="l" defTabSz="1019175"/>
            <a:endParaRPr lang="en-US" altLang="ja-JP" sz="1600" baseline="0" dirty="0">
              <a:solidFill>
                <a:srgbClr val="000000"/>
              </a:solidFill>
              <a:latin typeface="Arial Narrow" pitchFamily="34" charset="0"/>
              <a:ea typeface="ＭＳ Ｐゴシック" pitchFamily="1" charset="-128"/>
            </a:endParaRPr>
          </a:p>
          <a:p>
            <a:pPr algn="l" defTabSz="1019175"/>
            <a:endParaRPr lang="en-US" sz="1600" baseline="0" dirty="0">
              <a:solidFill>
                <a:srgbClr val="000000"/>
              </a:solidFill>
              <a:latin typeface="Arial Narrow" pitchFamily="34" charset="0"/>
            </a:endParaRPr>
          </a:p>
        </p:txBody>
      </p:sp>
      <p:sp>
        <p:nvSpPr>
          <p:cNvPr id="9" name="Title 2"/>
          <p:cNvSpPr>
            <a:spLocks noGrp="1"/>
          </p:cNvSpPr>
          <p:nvPr>
            <p:ph type="title"/>
          </p:nvPr>
        </p:nvSpPr>
        <p:spPr>
          <a:xfrm>
            <a:off x="0" y="129268"/>
            <a:ext cx="9144000" cy="598714"/>
          </a:xfrm>
        </p:spPr>
        <p:txBody>
          <a:bodyPr/>
          <a:lstStyle/>
          <a:p>
            <a:pPr>
              <a:lnSpc>
                <a:spcPct val="80000"/>
              </a:lnSpc>
            </a:pPr>
            <a:r>
              <a:rPr lang="en-US" dirty="0" smtClean="0"/>
              <a:t>Scenarios from the U.S. Climate Change Science Program Report</a:t>
            </a:r>
            <a:br>
              <a:rPr lang="en-US" dirty="0" smtClean="0"/>
            </a:br>
            <a:r>
              <a:rPr lang="en-US" b="1" i="1" dirty="0" smtClean="0">
                <a:solidFill>
                  <a:schemeClr val="tx1"/>
                </a:solidFill>
                <a:effectLst>
                  <a:outerShdw blurRad="38100" dist="38100" dir="2700000" algn="tl">
                    <a:srgbClr val="C0C0C0"/>
                  </a:outerShdw>
                </a:effectLst>
              </a:rPr>
              <a:t> </a:t>
            </a:r>
            <a:r>
              <a:rPr lang="en-US" sz="1800" i="1" dirty="0" smtClean="0">
                <a:solidFill>
                  <a:schemeClr val="tx1"/>
                </a:solidFill>
              </a:rPr>
              <a:t>“Scenarios of Greenhouse Gas Emissions and Atmospheric Concentrations”</a:t>
            </a:r>
            <a:endParaRPr lang="en-US" sz="1800" i="1" dirty="0">
              <a:solidFill>
                <a:schemeClr val="tx1"/>
              </a:solidFill>
            </a:endParaRPr>
          </a:p>
        </p:txBody>
      </p:sp>
      <p:pic>
        <p:nvPicPr>
          <p:cNvPr id="1026" name="Picture 2"/>
          <p:cNvPicPr>
            <a:picLocks noChangeAspect="1" noChangeArrowheads="1"/>
          </p:cNvPicPr>
          <p:nvPr/>
        </p:nvPicPr>
        <p:blipFill>
          <a:blip r:embed="rId3" cstate="print"/>
          <a:srcRect/>
          <a:stretch>
            <a:fillRect/>
          </a:stretch>
        </p:blipFill>
        <p:spPr bwMode="auto">
          <a:xfrm>
            <a:off x="450761" y="1114560"/>
            <a:ext cx="3657600" cy="4726217"/>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b="6575"/>
          <a:stretch>
            <a:fillRect/>
          </a:stretch>
        </p:blipFill>
        <p:spPr bwMode="auto">
          <a:xfrm>
            <a:off x="4221937" y="3512444"/>
            <a:ext cx="4922063" cy="2849719"/>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txBox="1">
            <a:spLocks/>
          </p:cNvSpPr>
          <p:nvPr/>
        </p:nvSpPr>
        <p:spPr>
          <a:xfrm>
            <a:off x="8385393" y="6351093"/>
            <a:ext cx="381000" cy="365125"/>
          </a:xfrm>
          <a:prstGeom prst="rect">
            <a:avLst/>
          </a:prstGeom>
        </p:spPr>
        <p:txBody>
          <a:bodyPr vert="horz" lIns="91440" tIns="45720" rIns="91440" bIns="45720" rtlCol="0" anchor="ctr"/>
          <a:lstStyle/>
          <a:p>
            <a:pPr marL="0" marR="0" lvl="0" indent="0" algn="r" defTabSz="914400" eaLnBrk="1" fontAlgn="auto" latinLnBrk="0" hangingPunct="1">
              <a:lnSpc>
                <a:spcPct val="100000"/>
              </a:lnSpc>
              <a:spcBef>
                <a:spcPts val="0"/>
              </a:spcBef>
              <a:spcAft>
                <a:spcPts val="0"/>
              </a:spcAft>
              <a:buClrTx/>
              <a:buSzTx/>
              <a:buFontTx/>
              <a:buNone/>
              <a:tabLst/>
              <a:defRPr/>
            </a:pPr>
            <a:fld id="{6EEA275D-5A49-48A8-817D-44C3EA0A3A2F}" type="slidenum">
              <a:rPr lang="en-US" sz="1100" smtClean="0">
                <a:solidFill>
                  <a:srgbClr val="106636"/>
                </a:solidFill>
                <a:latin typeface="Arial" pitchFamily="34" charset="0"/>
                <a:cs typeface="Arial" pitchFamily="34" charset="0"/>
              </a:rPr>
              <a:pPr marL="0" marR="0" lvl="0" indent="0" algn="r" defTabSz="914400" eaLnBrk="1" fontAlgn="auto" latinLnBrk="0" hangingPunct="1">
                <a:lnSpc>
                  <a:spcPct val="100000"/>
                </a:lnSpc>
                <a:spcBef>
                  <a:spcPts val="0"/>
                </a:spcBef>
                <a:spcAft>
                  <a:spcPts val="0"/>
                </a:spcAft>
                <a:buClrTx/>
                <a:buSzTx/>
                <a:buFontTx/>
                <a:buNone/>
                <a:tabLst/>
                <a:defRPr/>
              </a:pPr>
              <a:t>36</a:t>
            </a:fld>
            <a:endParaRPr lang="en-US" sz="1100" dirty="0">
              <a:solidFill>
                <a:srgbClr val="106636"/>
              </a:solidFill>
              <a:latin typeface="Arial" pitchFamily="34" charset="0"/>
              <a:cs typeface="Arial" pitchFamily="34" charset="0"/>
            </a:endParaRPr>
          </a:p>
        </p:txBody>
      </p:sp>
      <p:pic>
        <p:nvPicPr>
          <p:cNvPr id="1027" name="Picture 3"/>
          <p:cNvPicPr>
            <a:picLocks noChangeAspect="1" noChangeArrowheads="1"/>
          </p:cNvPicPr>
          <p:nvPr/>
        </p:nvPicPr>
        <p:blipFill>
          <a:blip r:embed="rId3" cstate="print"/>
          <a:srcRect t="72234"/>
          <a:stretch>
            <a:fillRect/>
          </a:stretch>
        </p:blipFill>
        <p:spPr bwMode="auto">
          <a:xfrm>
            <a:off x="589104" y="3352800"/>
            <a:ext cx="8543761" cy="2619375"/>
          </a:xfrm>
          <a:prstGeom prst="rect">
            <a:avLst/>
          </a:prstGeom>
          <a:noFill/>
          <a:ln w="9525">
            <a:noFill/>
            <a:miter lim="800000"/>
            <a:headEnd/>
            <a:tailEnd/>
          </a:ln>
          <a:effectLst/>
        </p:spPr>
      </p:pic>
      <p:pic>
        <p:nvPicPr>
          <p:cNvPr id="956419" name="Picture 3"/>
          <p:cNvPicPr>
            <a:picLocks noChangeAspect="1" noChangeArrowheads="1"/>
          </p:cNvPicPr>
          <p:nvPr/>
        </p:nvPicPr>
        <p:blipFill>
          <a:blip r:embed="rId4" cstate="print"/>
          <a:srcRect l="212" t="18855" b="45753"/>
          <a:stretch>
            <a:fillRect/>
          </a:stretch>
        </p:blipFill>
        <p:spPr bwMode="auto">
          <a:xfrm>
            <a:off x="598465" y="800100"/>
            <a:ext cx="8545535" cy="2550443"/>
          </a:xfrm>
          <a:prstGeom prst="rect">
            <a:avLst/>
          </a:prstGeom>
          <a:noFill/>
          <a:ln w="9525" algn="ctr">
            <a:noFill/>
            <a:miter lim="800000"/>
            <a:headEnd/>
            <a:tailEnd/>
          </a:ln>
          <a:effectLst/>
        </p:spPr>
      </p:pic>
      <p:sp>
        <p:nvSpPr>
          <p:cNvPr id="956421" name="Text Box 5"/>
          <p:cNvSpPr txBox="1">
            <a:spLocks noChangeArrowheads="1"/>
          </p:cNvSpPr>
          <p:nvPr/>
        </p:nvSpPr>
        <p:spPr bwMode="auto">
          <a:xfrm>
            <a:off x="1190337" y="1032241"/>
            <a:ext cx="672764" cy="359858"/>
          </a:xfrm>
          <a:prstGeom prst="rect">
            <a:avLst/>
          </a:prstGeom>
          <a:solidFill>
            <a:srgbClr val="FFFF99"/>
          </a:solidFill>
          <a:ln w="9525">
            <a:solidFill>
              <a:schemeClr val="tx1"/>
            </a:solidFill>
            <a:miter lim="800000"/>
            <a:headEnd/>
            <a:tailEnd/>
          </a:ln>
          <a:effectLst/>
        </p:spPr>
        <p:txBody>
          <a:bodyPr wrap="none" lIns="41029" tIns="41029" rIns="41029" bIns="41029">
            <a:spAutoFit/>
          </a:bodyPr>
          <a:lstStyle/>
          <a:p>
            <a:pPr defTabSz="914608"/>
            <a:r>
              <a:rPr lang="en-US" b="1" dirty="0">
                <a:solidFill>
                  <a:schemeClr val="tx1"/>
                </a:solidFill>
              </a:rPr>
              <a:t>IGSM</a:t>
            </a:r>
          </a:p>
        </p:txBody>
      </p:sp>
      <p:sp>
        <p:nvSpPr>
          <p:cNvPr id="956422" name="Text Box 6"/>
          <p:cNvSpPr txBox="1">
            <a:spLocks noChangeArrowheads="1"/>
          </p:cNvSpPr>
          <p:nvPr/>
        </p:nvSpPr>
        <p:spPr bwMode="auto">
          <a:xfrm>
            <a:off x="3996540" y="994141"/>
            <a:ext cx="929245" cy="359858"/>
          </a:xfrm>
          <a:prstGeom prst="rect">
            <a:avLst/>
          </a:prstGeom>
          <a:solidFill>
            <a:srgbClr val="FFFF99"/>
          </a:solidFill>
          <a:ln w="9525">
            <a:solidFill>
              <a:schemeClr val="tx1"/>
            </a:solidFill>
            <a:miter lim="800000"/>
            <a:headEnd/>
            <a:tailEnd/>
          </a:ln>
          <a:effectLst/>
        </p:spPr>
        <p:txBody>
          <a:bodyPr wrap="none" lIns="41029" tIns="41029" rIns="41029" bIns="41029">
            <a:spAutoFit/>
          </a:bodyPr>
          <a:lstStyle/>
          <a:p>
            <a:pPr defTabSz="914608"/>
            <a:r>
              <a:rPr lang="en-US" b="1" dirty="0">
                <a:solidFill>
                  <a:schemeClr val="tx1"/>
                </a:solidFill>
              </a:rPr>
              <a:t>MERGE</a:t>
            </a:r>
          </a:p>
        </p:txBody>
      </p:sp>
      <p:sp>
        <p:nvSpPr>
          <p:cNvPr id="956423" name="Text Box 7"/>
          <p:cNvSpPr txBox="1">
            <a:spLocks noChangeArrowheads="1"/>
          </p:cNvSpPr>
          <p:nvPr/>
        </p:nvSpPr>
        <p:spPr bwMode="auto">
          <a:xfrm>
            <a:off x="6858866" y="994141"/>
            <a:ext cx="1070309" cy="359858"/>
          </a:xfrm>
          <a:prstGeom prst="rect">
            <a:avLst/>
          </a:prstGeom>
          <a:solidFill>
            <a:srgbClr val="FFFF99"/>
          </a:solidFill>
          <a:ln w="9525">
            <a:solidFill>
              <a:schemeClr val="tx1"/>
            </a:solidFill>
            <a:miter lim="800000"/>
            <a:headEnd/>
            <a:tailEnd/>
          </a:ln>
          <a:effectLst/>
        </p:spPr>
        <p:txBody>
          <a:bodyPr wrap="none" lIns="41029" tIns="41029" rIns="41029" bIns="41029">
            <a:spAutoFit/>
          </a:bodyPr>
          <a:lstStyle/>
          <a:p>
            <a:pPr defTabSz="914608"/>
            <a:r>
              <a:rPr lang="en-US" b="1" dirty="0" err="1">
                <a:solidFill>
                  <a:schemeClr val="tx1"/>
                </a:solidFill>
              </a:rPr>
              <a:t>MiniCAM</a:t>
            </a:r>
            <a:endParaRPr lang="en-US" b="1" dirty="0">
              <a:solidFill>
                <a:schemeClr val="tx1"/>
              </a:solidFill>
            </a:endParaRPr>
          </a:p>
        </p:txBody>
      </p:sp>
      <p:sp>
        <p:nvSpPr>
          <p:cNvPr id="956425" name="Text Box 9"/>
          <p:cNvSpPr txBox="1">
            <a:spLocks noChangeArrowheads="1"/>
          </p:cNvSpPr>
          <p:nvPr/>
        </p:nvSpPr>
        <p:spPr bwMode="auto">
          <a:xfrm rot="16200000">
            <a:off x="-334617" y="4631699"/>
            <a:ext cx="1302745" cy="298303"/>
          </a:xfrm>
          <a:prstGeom prst="rect">
            <a:avLst/>
          </a:prstGeom>
          <a:solidFill>
            <a:schemeClr val="bg1"/>
          </a:solidFill>
          <a:ln w="9525">
            <a:noFill/>
            <a:miter lim="800000"/>
            <a:headEnd/>
            <a:tailEnd/>
          </a:ln>
          <a:effectLst/>
        </p:spPr>
        <p:txBody>
          <a:bodyPr wrap="none" lIns="41029" tIns="41029" rIns="41029" bIns="41029">
            <a:spAutoFit/>
          </a:bodyPr>
          <a:lstStyle/>
          <a:p>
            <a:pPr defTabSz="914608"/>
            <a:r>
              <a:rPr lang="en-US" sz="1400" b="1" dirty="0" smtClean="0"/>
              <a:t>450 </a:t>
            </a:r>
            <a:r>
              <a:rPr lang="en-US" sz="1400" b="1" dirty="0" err="1"/>
              <a:t>ppmv</a:t>
            </a:r>
            <a:r>
              <a:rPr lang="en-US" sz="1400" b="1" dirty="0"/>
              <a:t> CO</a:t>
            </a:r>
            <a:r>
              <a:rPr lang="en-US" sz="1400" b="1" baseline="-25000" dirty="0"/>
              <a:t>2</a:t>
            </a:r>
          </a:p>
        </p:txBody>
      </p:sp>
      <p:sp>
        <p:nvSpPr>
          <p:cNvPr id="956426" name="Text Box 10"/>
          <p:cNvSpPr txBox="1">
            <a:spLocks noChangeArrowheads="1"/>
          </p:cNvSpPr>
          <p:nvPr/>
        </p:nvSpPr>
        <p:spPr bwMode="auto">
          <a:xfrm rot="16200000">
            <a:off x="-610333" y="2202264"/>
            <a:ext cx="1854178" cy="298303"/>
          </a:xfrm>
          <a:prstGeom prst="rect">
            <a:avLst/>
          </a:prstGeom>
          <a:solidFill>
            <a:schemeClr val="bg1"/>
          </a:solidFill>
          <a:ln w="9525">
            <a:noFill/>
            <a:miter lim="800000"/>
            <a:headEnd/>
            <a:tailEnd/>
          </a:ln>
          <a:effectLst/>
        </p:spPr>
        <p:txBody>
          <a:bodyPr wrap="none" lIns="41029" tIns="41029" rIns="41029" bIns="41029">
            <a:spAutoFit/>
          </a:bodyPr>
          <a:lstStyle/>
          <a:p>
            <a:pPr defTabSz="914608"/>
            <a:r>
              <a:rPr lang="en-US" sz="1400" b="1" dirty="0"/>
              <a:t>Reference Scenarios</a:t>
            </a:r>
            <a:endParaRPr lang="en-US" sz="1400" b="1" baseline="-25000" dirty="0"/>
          </a:p>
        </p:txBody>
      </p:sp>
      <p:pic>
        <p:nvPicPr>
          <p:cNvPr id="956428" name="Picture 12"/>
          <p:cNvPicPr>
            <a:picLocks noChangeAspect="1" noChangeArrowheads="1"/>
          </p:cNvPicPr>
          <p:nvPr/>
        </p:nvPicPr>
        <p:blipFill>
          <a:blip r:embed="rId5" cstate="print"/>
          <a:srcRect/>
          <a:stretch>
            <a:fillRect/>
          </a:stretch>
        </p:blipFill>
        <p:spPr bwMode="auto">
          <a:xfrm>
            <a:off x="0" y="5693989"/>
            <a:ext cx="920750" cy="1164011"/>
          </a:xfrm>
          <a:prstGeom prst="rect">
            <a:avLst/>
          </a:prstGeom>
          <a:noFill/>
          <a:ln w="9525" algn="ctr">
            <a:noFill/>
            <a:miter lim="800000"/>
            <a:headEnd/>
            <a:tailEnd/>
          </a:ln>
          <a:effectLst/>
        </p:spPr>
      </p:pic>
      <p:sp>
        <p:nvSpPr>
          <p:cNvPr id="956429" name="Text Box 13"/>
          <p:cNvSpPr txBox="1">
            <a:spLocks noChangeArrowheads="1"/>
          </p:cNvSpPr>
          <p:nvPr/>
        </p:nvSpPr>
        <p:spPr bwMode="auto">
          <a:xfrm>
            <a:off x="321556" y="185186"/>
            <a:ext cx="8500373" cy="3693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608" eaLnBrk="0" hangingPunct="0"/>
            <a:r>
              <a:rPr lang="en-US" sz="2400" dirty="0">
                <a:solidFill>
                  <a:srgbClr val="106636"/>
                </a:solidFill>
                <a:latin typeface="Arial" pitchFamily="34" charset="0"/>
                <a:ea typeface="+mj-ea"/>
                <a:cs typeface="Arial" pitchFamily="34" charset="0"/>
              </a:rPr>
              <a:t>U.S Primary Energy Consumption by Fuels Across Scenarios</a:t>
            </a:r>
          </a:p>
        </p:txBody>
      </p:sp>
      <p:pic>
        <p:nvPicPr>
          <p:cNvPr id="956430" name="Picture 14"/>
          <p:cNvPicPr>
            <a:picLocks noChangeAspect="1" noChangeArrowheads="1"/>
          </p:cNvPicPr>
          <p:nvPr/>
        </p:nvPicPr>
        <p:blipFill>
          <a:blip r:embed="rId6" cstate="print"/>
          <a:srcRect/>
          <a:stretch>
            <a:fillRect/>
          </a:stretch>
        </p:blipFill>
        <p:spPr bwMode="auto">
          <a:xfrm>
            <a:off x="2398811" y="5839349"/>
            <a:ext cx="4349553" cy="1018651"/>
          </a:xfrm>
          <a:prstGeom prst="rect">
            <a:avLst/>
          </a:prstGeom>
          <a:noFill/>
          <a:ln w="19050" algn="ctr">
            <a:solidFill>
              <a:schemeClr val="tx1"/>
            </a:solidFill>
            <a:miter lim="800000"/>
            <a:headEnd/>
            <a:tailEnd/>
          </a:ln>
          <a:effectLst/>
        </p:spPr>
      </p:pic>
      <p:sp>
        <p:nvSpPr>
          <p:cNvPr id="18" name="Footer Placeholder 2"/>
          <p:cNvSpPr txBox="1">
            <a:spLocks/>
          </p:cNvSpPr>
          <p:nvPr/>
        </p:nvSpPr>
        <p:spPr>
          <a:xfrm>
            <a:off x="3124200" y="6353969"/>
            <a:ext cx="5334000" cy="365125"/>
          </a:xfrm>
          <a:prstGeom prst="rect">
            <a:avLst/>
          </a:prstGeom>
        </p:spPr>
        <p:txBody>
          <a:bodyPr vert="horz" lIns="91440" tIns="45720" rIns="91440" bIns="45720"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100" dirty="0" smtClean="0">
                <a:solidFill>
                  <a:srgbClr val="106636"/>
                </a:solidFill>
                <a:latin typeface="Arial" pitchFamily="34" charset="0"/>
                <a:cs typeface="Arial" pitchFamily="34" charset="0"/>
              </a:rPr>
              <a:t>Energy Facts 2011</a:t>
            </a:r>
            <a:endParaRPr lang="en-US" sz="1100" dirty="0">
              <a:solidFill>
                <a:srgbClr val="106636"/>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64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8" name="Text Box 6"/>
          <p:cNvSpPr txBox="1">
            <a:spLocks noChangeArrowheads="1"/>
          </p:cNvSpPr>
          <p:nvPr/>
        </p:nvSpPr>
        <p:spPr bwMode="auto">
          <a:xfrm>
            <a:off x="492125" y="2158534"/>
            <a:ext cx="8151091" cy="984093"/>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Recap</a:t>
            </a:r>
          </a:p>
          <a:p>
            <a:pPr algn="ctr" defTabSz="914608" eaLnBrk="0" hangingPunct="0">
              <a:lnSpc>
                <a:spcPct val="95000"/>
              </a:lnSpc>
              <a:spcBef>
                <a:spcPct val="0"/>
              </a:spcBef>
              <a:tabLst>
                <a:tab pos="1696726" algn="l"/>
              </a:tabLst>
            </a:pPr>
            <a:r>
              <a:rPr lang="en-US" sz="2500" b="1" dirty="0">
                <a:solidFill>
                  <a:srgbClr val="FF0000"/>
                </a:solidFill>
                <a:effectLst>
                  <a:outerShdw blurRad="38100" dist="38100" dir="2700000" algn="tl">
                    <a:srgbClr val="C0C0C0"/>
                  </a:outerShdw>
                </a:effectLst>
                <a:latin typeface="Arial" pitchFamily="34" charset="0"/>
              </a:rPr>
              <a:t>and the components of energy strategies</a:t>
            </a:r>
          </a:p>
        </p:txBody>
      </p:sp>
      <p:pic>
        <p:nvPicPr>
          <p:cNvPr id="724999" name="Picture 7"/>
          <p:cNvPicPr>
            <a:picLocks noChangeAspect="1" noChangeArrowheads="1"/>
          </p:cNvPicPr>
          <p:nvPr/>
        </p:nvPicPr>
        <p:blipFill>
          <a:blip r:embed="rId3" cstate="print"/>
          <a:srcRect l="5707" t="5852" r="5350" b="453"/>
          <a:stretch>
            <a:fillRect/>
          </a:stretch>
        </p:blipFill>
        <p:spPr bwMode="auto">
          <a:xfrm>
            <a:off x="3603626" y="5258360"/>
            <a:ext cx="1936750" cy="1469372"/>
          </a:xfrm>
          <a:prstGeom prst="rect">
            <a:avLst/>
          </a:prstGeom>
          <a:noFill/>
          <a:ln w="12700" algn="ctr">
            <a:solidFill>
              <a:schemeClr val="tx1"/>
            </a:solidFill>
            <a:miter lim="800000"/>
            <a:headEnd/>
            <a:tailEnd/>
          </a:ln>
          <a:effectLst/>
        </p:spPr>
      </p:pic>
      <p:sp>
        <p:nvSpPr>
          <p:cNvPr id="9" name="Slide Number Placeholder 8"/>
          <p:cNvSpPr>
            <a:spLocks noGrp="1"/>
          </p:cNvSpPr>
          <p:nvPr>
            <p:ph type="sldNum" sz="quarter" idx="11"/>
          </p:nvPr>
        </p:nvSpPr>
        <p:spPr/>
        <p:txBody>
          <a:bodyPr/>
          <a:lstStyle/>
          <a:p>
            <a:pPr>
              <a:defRPr/>
            </a:pPr>
            <a:fld id="{6EEA275D-5A49-48A8-817D-44C3EA0A3A2F}" type="slidenum">
              <a:rPr lang="en-US" smtClean="0"/>
              <a:pPr>
                <a:defRPr/>
              </a:pPr>
              <a:t>37</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8" name="Title 2"/>
          <p:cNvSpPr>
            <a:spLocks noGrp="1"/>
          </p:cNvSpPr>
          <p:nvPr>
            <p:ph type="title"/>
          </p:nvPr>
        </p:nvSpPr>
        <p:spPr/>
        <p:txBody>
          <a:bodyPr/>
          <a:lstStyle/>
          <a:p>
            <a:r>
              <a:rPr lang="en-US" dirty="0" smtClean="0"/>
              <a:t>A National Strategy for a New Energy Economy</a:t>
            </a:r>
          </a:p>
        </p:txBody>
      </p:sp>
      <p:pic>
        <p:nvPicPr>
          <p:cNvPr id="62465" name="Picture 1"/>
          <p:cNvPicPr>
            <a:picLocks noChangeAspect="1" noChangeArrowheads="1"/>
          </p:cNvPicPr>
          <p:nvPr/>
        </p:nvPicPr>
        <p:blipFill>
          <a:blip r:embed="rId3" cstate="print"/>
          <a:srcRect/>
          <a:stretch>
            <a:fillRect/>
          </a:stretch>
        </p:blipFill>
        <p:spPr bwMode="auto">
          <a:xfrm>
            <a:off x="43543" y="776514"/>
            <a:ext cx="9029898" cy="5257799"/>
          </a:xfrm>
          <a:prstGeom prst="rect">
            <a:avLst/>
          </a:prstGeom>
          <a:noFill/>
          <a:ln w="9525">
            <a:noFill/>
            <a:miter lim="800000"/>
            <a:headEnd/>
            <a:tailEnd/>
          </a:ln>
        </p:spPr>
      </p:pic>
      <p:sp>
        <p:nvSpPr>
          <p:cNvPr id="10" name="Rectangle 9"/>
          <p:cNvSpPr/>
          <p:nvPr/>
        </p:nvSpPr>
        <p:spPr>
          <a:xfrm>
            <a:off x="-156519" y="4498019"/>
            <a:ext cx="741405" cy="1495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6519" y="2994455"/>
            <a:ext cx="741405" cy="1503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6519" y="1416909"/>
            <a:ext cx="741405" cy="1571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6200000">
            <a:off x="3158466" y="228304"/>
            <a:ext cx="531802" cy="1663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6200000">
            <a:off x="4823279" y="288662"/>
            <a:ext cx="513457" cy="155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6200000">
            <a:off x="7778579" y="-73309"/>
            <a:ext cx="494270" cy="2236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792707" y="5820987"/>
            <a:ext cx="1504716" cy="346249"/>
          </a:xfrm>
          <a:prstGeom prst="rect">
            <a:avLst/>
          </a:prstGeom>
          <a:solidFill>
            <a:srgbClr val="FFE525"/>
          </a:solidFill>
          <a:ln w="31750">
            <a:solidFill>
              <a:srgbClr val="EE0000"/>
            </a:solidFill>
          </a:ln>
        </p:spPr>
        <p:txBody>
          <a:bodyPr wrap="square" lIns="64008" rIns="64008" rtlCol="0">
            <a:spAutoFit/>
          </a:bodyPr>
          <a:lstStyle/>
          <a:p>
            <a:r>
              <a:rPr lang="en-US" sz="1650" b="1" dirty="0" smtClean="0">
                <a:solidFill>
                  <a:srgbClr val="EE0000"/>
                </a:solidFill>
                <a:latin typeface="+mn-lt"/>
              </a:rPr>
              <a:t>Climate Science</a:t>
            </a:r>
            <a:endParaRPr lang="en-US" sz="1650" b="1" dirty="0">
              <a:solidFill>
                <a:srgbClr val="EE0000"/>
              </a:solidFill>
              <a:latin typeface="+mn-lt"/>
            </a:endParaRPr>
          </a:p>
        </p:txBody>
      </p:sp>
      <p:sp>
        <p:nvSpPr>
          <p:cNvPr id="16" name="Slide Number Placeholder 15"/>
          <p:cNvSpPr>
            <a:spLocks noGrp="1"/>
          </p:cNvSpPr>
          <p:nvPr>
            <p:ph type="sldNum" sz="quarter" idx="11"/>
          </p:nvPr>
        </p:nvSpPr>
        <p:spPr/>
        <p:txBody>
          <a:bodyPr/>
          <a:lstStyle/>
          <a:p>
            <a:pPr>
              <a:defRPr/>
            </a:pPr>
            <a:fld id="{6EEA275D-5A49-48A8-817D-44C3EA0A3A2F}" type="slidenum">
              <a:rPr lang="en-US" smtClean="0"/>
              <a:pPr>
                <a:defRPr/>
              </a:pPr>
              <a:t>38</a:t>
            </a:fld>
            <a:endParaRPr lang="en-US" dirty="0"/>
          </a:p>
        </p:txBody>
      </p:sp>
      <p:sp>
        <p:nvSpPr>
          <p:cNvPr id="18" name="Footer Placeholder 17"/>
          <p:cNvSpPr>
            <a:spLocks noGrp="1"/>
          </p:cNvSpPr>
          <p:nvPr>
            <p:ph type="ftr" sz="quarter" idx="10"/>
          </p:nvPr>
        </p:nvSpPr>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8" name="Text Box 6"/>
          <p:cNvSpPr txBox="1">
            <a:spLocks noChangeArrowheads="1"/>
          </p:cNvSpPr>
          <p:nvPr/>
        </p:nvSpPr>
        <p:spPr bwMode="auto">
          <a:xfrm>
            <a:off x="492125" y="2145927"/>
            <a:ext cx="8151091" cy="1144907"/>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Continuous improvement – </a:t>
            </a:r>
            <a:br>
              <a:rPr lang="en-US" sz="3600" b="1" dirty="0">
                <a:solidFill>
                  <a:srgbClr val="FF0000"/>
                </a:solidFill>
                <a:effectLst>
                  <a:outerShdw blurRad="38100" dist="38100" dir="2700000" algn="tl">
                    <a:srgbClr val="C0C0C0"/>
                  </a:outerShdw>
                </a:effectLst>
                <a:latin typeface="Arial" pitchFamily="34" charset="0"/>
              </a:rPr>
            </a:br>
            <a:r>
              <a:rPr lang="en-US" sz="3600" b="1" dirty="0">
                <a:solidFill>
                  <a:srgbClr val="FF0000"/>
                </a:solidFill>
                <a:effectLst>
                  <a:outerShdw blurRad="38100" dist="38100" dir="2700000" algn="tl">
                    <a:srgbClr val="C0C0C0"/>
                  </a:outerShdw>
                </a:effectLst>
                <a:latin typeface="Arial" pitchFamily="34" charset="0"/>
              </a:rPr>
              <a:t>the role of current technologies</a:t>
            </a:r>
          </a:p>
        </p:txBody>
      </p:sp>
      <p:pic>
        <p:nvPicPr>
          <p:cNvPr id="919559" name="Picture 7"/>
          <p:cNvPicPr>
            <a:picLocks noChangeAspect="1" noChangeArrowheads="1"/>
          </p:cNvPicPr>
          <p:nvPr/>
        </p:nvPicPr>
        <p:blipFill>
          <a:blip r:embed="rId3" cstate="print"/>
          <a:srcRect l="3604" b="15810"/>
          <a:stretch>
            <a:fillRect/>
          </a:stretch>
        </p:blipFill>
        <p:spPr bwMode="auto">
          <a:xfrm>
            <a:off x="3232728" y="4541184"/>
            <a:ext cx="3023466" cy="2095500"/>
          </a:xfrm>
          <a:prstGeom prst="rect">
            <a:avLst/>
          </a:prstGeom>
          <a:noFill/>
          <a:ln w="9525" algn="ctr">
            <a:noFill/>
            <a:miter lim="800000"/>
            <a:headEnd/>
            <a:tailEnd/>
          </a:ln>
          <a:effectLst/>
        </p:spPr>
      </p:pic>
      <p:sp>
        <p:nvSpPr>
          <p:cNvPr id="9" name="Slide Number Placeholder 8"/>
          <p:cNvSpPr>
            <a:spLocks noGrp="1"/>
          </p:cNvSpPr>
          <p:nvPr>
            <p:ph type="sldNum" sz="quarter" idx="11"/>
          </p:nvPr>
        </p:nvSpPr>
        <p:spPr/>
        <p:txBody>
          <a:bodyPr/>
          <a:lstStyle/>
          <a:p>
            <a:pPr>
              <a:defRPr/>
            </a:pPr>
            <a:fld id="{6EEA275D-5A49-48A8-817D-44C3EA0A3A2F}" type="slidenum">
              <a:rPr lang="en-US" smtClean="0"/>
              <a:pPr>
                <a:defRPr/>
              </a:pPr>
              <a:t>39</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9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3"/>
          <p:cNvSpPr txBox="1">
            <a:spLocks noChangeArrowheads="1"/>
          </p:cNvSpPr>
          <p:nvPr/>
        </p:nvSpPr>
        <p:spPr bwMode="auto">
          <a:xfrm>
            <a:off x="136003" y="3660405"/>
            <a:ext cx="2355273" cy="677086"/>
          </a:xfrm>
          <a:prstGeom prst="rect">
            <a:avLst/>
          </a:prstGeom>
          <a:noFill/>
          <a:ln w="9525" algn="ctr">
            <a:noFill/>
            <a:miter lim="800000"/>
            <a:headEnd/>
            <a:tailEnd/>
          </a:ln>
          <a:effectLst/>
        </p:spPr>
        <p:txBody>
          <a:bodyPr wrap="square" lIns="91418" tIns="45709" rIns="91418" bIns="45709">
            <a:spAutoFit/>
          </a:bodyPr>
          <a:lstStyle/>
          <a:p>
            <a:pPr algn="ctr" defTabSz="914608" eaLnBrk="0" hangingPunct="0">
              <a:lnSpc>
                <a:spcPct val="95000"/>
              </a:lnSpc>
              <a:spcBef>
                <a:spcPct val="0"/>
              </a:spcBef>
              <a:tabLst>
                <a:tab pos="1696726" algn="l"/>
              </a:tabLst>
            </a:pPr>
            <a:r>
              <a:rPr lang="en-US" sz="4000" b="1" dirty="0" smtClean="0">
                <a:solidFill>
                  <a:srgbClr val="FF0000"/>
                </a:solidFill>
                <a:effectLst>
                  <a:outerShdw blurRad="38100" dist="38100" dir="2700000" algn="tl">
                    <a:srgbClr val="C0C0C0"/>
                  </a:outerShdw>
                </a:effectLst>
                <a:latin typeface="Arial" pitchFamily="34" charset="0"/>
              </a:rPr>
              <a:t>“quads”</a:t>
            </a:r>
            <a:endParaRPr lang="en-US" sz="4000" b="1" dirty="0">
              <a:solidFill>
                <a:srgbClr val="FF0000"/>
              </a:solidFill>
              <a:effectLst>
                <a:outerShdw blurRad="38100" dist="38100" dir="2700000" algn="tl">
                  <a:srgbClr val="C0C0C0"/>
                </a:outerShdw>
              </a:effectLst>
              <a:latin typeface="Arial" pitchFamily="34" charset="0"/>
            </a:endParaRPr>
          </a:p>
        </p:txBody>
      </p:sp>
      <p:cxnSp>
        <p:nvCxnSpPr>
          <p:cNvPr id="26" name="Straight Connector 25"/>
          <p:cNvCxnSpPr/>
          <p:nvPr/>
        </p:nvCxnSpPr>
        <p:spPr>
          <a:xfrm>
            <a:off x="2434106" y="4022019"/>
            <a:ext cx="4417455" cy="0"/>
          </a:xfrm>
          <a:prstGeom prst="line">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20"/>
          <p:cNvGrpSpPr/>
          <p:nvPr/>
        </p:nvGrpSpPr>
        <p:grpSpPr>
          <a:xfrm>
            <a:off x="2936382" y="2073500"/>
            <a:ext cx="3129565" cy="3779550"/>
            <a:chOff x="3574466" y="3366655"/>
            <a:chExt cx="2036618" cy="2507672"/>
          </a:xfrm>
        </p:grpSpPr>
        <p:sp>
          <p:nvSpPr>
            <p:cNvPr id="20" name="Rectangle 19"/>
            <p:cNvSpPr/>
            <p:nvPr/>
          </p:nvSpPr>
          <p:spPr>
            <a:xfrm>
              <a:off x="3574466" y="3366655"/>
              <a:ext cx="2036618" cy="25076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8"/>
            <p:cNvGrpSpPr/>
            <p:nvPr/>
          </p:nvGrpSpPr>
          <p:grpSpPr>
            <a:xfrm>
              <a:off x="3700517" y="3560620"/>
              <a:ext cx="1604416" cy="2197451"/>
              <a:chOff x="3385930" y="3299791"/>
              <a:chExt cx="2372139" cy="3067879"/>
            </a:xfrm>
          </p:grpSpPr>
          <p:pic>
            <p:nvPicPr>
              <p:cNvPr id="132098" name="Picture 2" descr="http://static-p4.fotolia.com/jpg/00/01/48/67/400_F_1486772_exhr1fK8ISFCz9o7HZNfydREXpzIbt.jpg"/>
              <p:cNvPicPr>
                <a:picLocks noChangeAspect="1" noChangeArrowheads="1"/>
              </p:cNvPicPr>
              <p:nvPr/>
            </p:nvPicPr>
            <p:blipFill>
              <a:blip r:embed="rId3" cstate="print"/>
              <a:srcRect l="2440" t="19478" r="14546"/>
              <a:stretch>
                <a:fillRect/>
              </a:stretch>
            </p:blipFill>
            <p:spPr bwMode="auto">
              <a:xfrm>
                <a:off x="3385930" y="3299791"/>
                <a:ext cx="2372139" cy="3067879"/>
              </a:xfrm>
              <a:prstGeom prst="rect">
                <a:avLst/>
              </a:prstGeom>
              <a:noFill/>
            </p:spPr>
          </p:pic>
          <p:sp>
            <p:nvSpPr>
              <p:cNvPr id="14" name="Rectangle 13"/>
              <p:cNvSpPr/>
              <p:nvPr/>
            </p:nvSpPr>
            <p:spPr>
              <a:xfrm>
                <a:off x="3467819" y="4479985"/>
                <a:ext cx="322053" cy="120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47129" y="6093125"/>
                <a:ext cx="322053" cy="120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21126847">
                <a:off x="4670211" y="6060298"/>
                <a:ext cx="212322" cy="81051"/>
              </a:xfrm>
              <a:prstGeom prst="rect">
                <a:avLst/>
              </a:prstGeom>
              <a:solidFill>
                <a:srgbClr val="B8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2324326">
                <a:off x="4765881" y="4447454"/>
                <a:ext cx="126262" cy="51223"/>
              </a:xfrm>
              <a:prstGeom prst="rect">
                <a:avLst/>
              </a:prstGeom>
              <a:solidFill>
                <a:srgbClr val="EED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849283">
                <a:off x="4593305" y="4455391"/>
                <a:ext cx="168943" cy="51223"/>
              </a:xfrm>
              <a:prstGeom prst="rect">
                <a:avLst/>
              </a:prstGeom>
              <a:solidFill>
                <a:srgbClr val="F2D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849283">
                <a:off x="4565051" y="4498075"/>
                <a:ext cx="168943" cy="51223"/>
              </a:xfrm>
              <a:prstGeom prst="rect">
                <a:avLst/>
              </a:prstGeom>
              <a:solidFill>
                <a:srgbClr val="D9C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Text Box 3"/>
          <p:cNvSpPr txBox="1">
            <a:spLocks noChangeArrowheads="1"/>
          </p:cNvSpPr>
          <p:nvPr/>
        </p:nvSpPr>
        <p:spPr bwMode="auto">
          <a:xfrm>
            <a:off x="6769217" y="3660405"/>
            <a:ext cx="1981199" cy="677086"/>
          </a:xfrm>
          <a:prstGeom prst="rect">
            <a:avLst/>
          </a:prstGeom>
          <a:noFill/>
          <a:ln w="9525" algn="ctr">
            <a:noFill/>
            <a:miter lim="800000"/>
            <a:headEnd/>
            <a:tailEnd/>
          </a:ln>
          <a:effectLst/>
        </p:spPr>
        <p:txBody>
          <a:bodyPr wrap="square" lIns="91418" tIns="45709" rIns="91418" bIns="45709">
            <a:spAutoFit/>
          </a:bodyPr>
          <a:lstStyle/>
          <a:p>
            <a:pPr algn="ctr" defTabSz="914608" eaLnBrk="0" hangingPunct="0">
              <a:lnSpc>
                <a:spcPct val="95000"/>
              </a:lnSpc>
              <a:spcBef>
                <a:spcPct val="0"/>
              </a:spcBef>
              <a:tabLst>
                <a:tab pos="1696726" algn="l"/>
              </a:tabLst>
            </a:pPr>
            <a:r>
              <a:rPr lang="en-US" sz="4000" b="1" dirty="0" smtClean="0">
                <a:solidFill>
                  <a:srgbClr val="FF0000"/>
                </a:solidFill>
                <a:effectLst>
                  <a:outerShdw blurRad="38100" dist="38100" dir="2700000" algn="tl">
                    <a:srgbClr val="C0C0C0"/>
                  </a:outerShdw>
                </a:effectLst>
                <a:latin typeface="Arial" pitchFamily="34" charset="0"/>
              </a:rPr>
              <a:t>“</a:t>
            </a:r>
            <a:r>
              <a:rPr lang="en-US" sz="4000" b="1" dirty="0" err="1" smtClean="0">
                <a:solidFill>
                  <a:srgbClr val="FF0000"/>
                </a:solidFill>
                <a:effectLst>
                  <a:outerShdw blurRad="38100" dist="38100" dir="2700000" algn="tl">
                    <a:srgbClr val="C0C0C0"/>
                  </a:outerShdw>
                </a:effectLst>
                <a:latin typeface="Arial" pitchFamily="34" charset="0"/>
              </a:rPr>
              <a:t>bboe</a:t>
            </a:r>
            <a:r>
              <a:rPr lang="en-US" sz="4000" b="1" dirty="0" smtClean="0">
                <a:solidFill>
                  <a:srgbClr val="FF0000"/>
                </a:solidFill>
                <a:effectLst>
                  <a:outerShdw blurRad="38100" dist="38100" dir="2700000" algn="tl">
                    <a:srgbClr val="C0C0C0"/>
                  </a:outerShdw>
                </a:effectLst>
                <a:latin typeface="Arial" pitchFamily="34" charset="0"/>
              </a:rPr>
              <a:t>”</a:t>
            </a:r>
            <a:endParaRPr lang="en-US" sz="4000" b="1" dirty="0">
              <a:solidFill>
                <a:srgbClr val="FF0000"/>
              </a:solidFill>
              <a:effectLst>
                <a:outerShdw blurRad="38100" dist="38100" dir="2700000" algn="tl">
                  <a:srgbClr val="C0C0C0"/>
                </a:outerShdw>
              </a:effectLst>
              <a:latin typeface="Arial" pitchFamily="34" charset="0"/>
            </a:endParaRPr>
          </a:p>
        </p:txBody>
      </p:sp>
      <p:sp>
        <p:nvSpPr>
          <p:cNvPr id="24" name="Text Box 3"/>
          <p:cNvSpPr txBox="1">
            <a:spLocks noChangeArrowheads="1"/>
          </p:cNvSpPr>
          <p:nvPr/>
        </p:nvSpPr>
        <p:spPr bwMode="auto">
          <a:xfrm>
            <a:off x="0" y="1258882"/>
            <a:ext cx="9144000" cy="384698"/>
          </a:xfrm>
          <a:prstGeom prst="rect">
            <a:avLst/>
          </a:prstGeom>
          <a:noFill/>
          <a:ln w="9525" algn="ctr">
            <a:noFill/>
            <a:miter lim="800000"/>
            <a:headEnd/>
            <a:tailEnd/>
          </a:ln>
          <a:effectLst/>
        </p:spPr>
        <p:txBody>
          <a:bodyPr wrap="square" lIns="91418" tIns="45709" rIns="91418" bIns="45709">
            <a:spAutoFit/>
          </a:bodyPr>
          <a:lstStyle/>
          <a:p>
            <a:pPr algn="ctr" defTabSz="914608" eaLnBrk="0" hangingPunct="0">
              <a:lnSpc>
                <a:spcPct val="95000"/>
              </a:lnSpc>
              <a:spcBef>
                <a:spcPct val="0"/>
              </a:spcBef>
              <a:tabLst>
                <a:tab pos="1696726" algn="l"/>
              </a:tabLst>
            </a:pPr>
            <a:r>
              <a:rPr lang="en-US" sz="2000" b="1" dirty="0" smtClean="0">
                <a:solidFill>
                  <a:srgbClr val="FF0000"/>
                </a:solidFill>
                <a:effectLst>
                  <a:outerShdw blurRad="38100" dist="38100" dir="2700000" algn="tl">
                    <a:srgbClr val="C0C0C0"/>
                  </a:outerShdw>
                </a:effectLst>
                <a:latin typeface="Arial" pitchFamily="34" charset="0"/>
              </a:rPr>
              <a:t> BTU .. quad .. </a:t>
            </a:r>
            <a:r>
              <a:rPr lang="en-US" sz="2000" b="1" dirty="0" err="1" smtClean="0">
                <a:solidFill>
                  <a:srgbClr val="FF0000"/>
                </a:solidFill>
                <a:effectLst>
                  <a:outerShdw blurRad="38100" dist="38100" dir="2700000" algn="tl">
                    <a:srgbClr val="C0C0C0"/>
                  </a:outerShdw>
                </a:effectLst>
                <a:latin typeface="Arial" pitchFamily="34" charset="0"/>
              </a:rPr>
              <a:t>boe</a:t>
            </a:r>
            <a:r>
              <a:rPr lang="en-US" sz="2000" b="1" dirty="0" smtClean="0">
                <a:solidFill>
                  <a:srgbClr val="FF0000"/>
                </a:solidFill>
                <a:effectLst>
                  <a:outerShdw blurRad="38100" dist="38100" dir="2700000" algn="tl">
                    <a:srgbClr val="C0C0C0"/>
                  </a:outerShdw>
                </a:effectLst>
                <a:latin typeface="Arial" pitchFamily="34" charset="0"/>
              </a:rPr>
              <a:t> .. </a:t>
            </a:r>
            <a:r>
              <a:rPr lang="en-US" sz="2000" b="1" dirty="0" err="1" smtClean="0">
                <a:solidFill>
                  <a:srgbClr val="FF0000"/>
                </a:solidFill>
                <a:effectLst>
                  <a:outerShdw blurRad="38100" dist="38100" dir="2700000" algn="tl">
                    <a:srgbClr val="C0C0C0"/>
                  </a:outerShdw>
                </a:effectLst>
                <a:latin typeface="Arial" pitchFamily="34" charset="0"/>
              </a:rPr>
              <a:t>bboe</a:t>
            </a:r>
            <a:r>
              <a:rPr lang="en-US" sz="2000" b="1" dirty="0" smtClean="0">
                <a:solidFill>
                  <a:srgbClr val="FF0000"/>
                </a:solidFill>
                <a:effectLst>
                  <a:outerShdw blurRad="38100" dist="38100" dir="2700000" algn="tl">
                    <a:srgbClr val="C0C0C0"/>
                  </a:outerShdw>
                </a:effectLst>
                <a:latin typeface="Arial" pitchFamily="34" charset="0"/>
              </a:rPr>
              <a:t> .. toe .. </a:t>
            </a:r>
            <a:r>
              <a:rPr lang="en-US" sz="2000" b="1" dirty="0" err="1" smtClean="0">
                <a:solidFill>
                  <a:srgbClr val="FF0000"/>
                </a:solidFill>
                <a:effectLst>
                  <a:outerShdw blurRad="38100" dist="38100" dir="2700000" algn="tl">
                    <a:srgbClr val="C0C0C0"/>
                  </a:outerShdw>
                </a:effectLst>
                <a:latin typeface="Arial" pitchFamily="34" charset="0"/>
              </a:rPr>
              <a:t>tce</a:t>
            </a:r>
            <a:r>
              <a:rPr lang="en-US" sz="2000" b="1" dirty="0" smtClean="0">
                <a:solidFill>
                  <a:srgbClr val="FF0000"/>
                </a:solidFill>
                <a:effectLst>
                  <a:outerShdw blurRad="38100" dist="38100" dir="2700000" algn="tl">
                    <a:srgbClr val="C0C0C0"/>
                  </a:outerShdw>
                </a:effectLst>
                <a:latin typeface="Arial" pitchFamily="34" charset="0"/>
              </a:rPr>
              <a:t> .. Joule .. </a:t>
            </a:r>
            <a:r>
              <a:rPr lang="en-US" sz="2000" b="1" dirty="0" err="1" smtClean="0">
                <a:solidFill>
                  <a:srgbClr val="FF0000"/>
                </a:solidFill>
                <a:effectLst>
                  <a:outerShdw blurRad="38100" dist="38100" dir="2700000" algn="tl">
                    <a:srgbClr val="C0C0C0"/>
                  </a:outerShdw>
                </a:effectLst>
                <a:latin typeface="Arial" pitchFamily="34" charset="0"/>
              </a:rPr>
              <a:t>therm</a:t>
            </a:r>
            <a:r>
              <a:rPr lang="en-US" sz="2000" b="1" dirty="0" smtClean="0">
                <a:solidFill>
                  <a:srgbClr val="FF0000"/>
                </a:solidFill>
                <a:effectLst>
                  <a:outerShdw blurRad="38100" dist="38100" dir="2700000" algn="tl">
                    <a:srgbClr val="C0C0C0"/>
                  </a:outerShdw>
                </a:effectLst>
                <a:latin typeface="Arial" pitchFamily="34" charset="0"/>
              </a:rPr>
              <a:t> .. </a:t>
            </a:r>
            <a:r>
              <a:rPr lang="en-US" sz="2000" b="1" dirty="0" err="1" smtClean="0">
                <a:solidFill>
                  <a:srgbClr val="FF0000"/>
                </a:solidFill>
                <a:effectLst>
                  <a:outerShdw blurRad="38100" dist="38100" dir="2700000" algn="tl">
                    <a:srgbClr val="C0C0C0"/>
                  </a:outerShdw>
                </a:effectLst>
                <a:latin typeface="Arial" pitchFamily="34" charset="0"/>
              </a:rPr>
              <a:t>thermie</a:t>
            </a:r>
            <a:r>
              <a:rPr lang="en-US" sz="2000" b="1" dirty="0" smtClean="0">
                <a:solidFill>
                  <a:srgbClr val="FF0000"/>
                </a:solidFill>
                <a:effectLst>
                  <a:outerShdw blurRad="38100" dist="38100" dir="2700000" algn="tl">
                    <a:srgbClr val="C0C0C0"/>
                  </a:outerShdw>
                </a:effectLst>
                <a:latin typeface="Arial" pitchFamily="34" charset="0"/>
              </a:rPr>
              <a:t> .. calorie .. </a:t>
            </a:r>
            <a:endParaRPr lang="en-US" sz="2000" b="1" dirty="0">
              <a:solidFill>
                <a:srgbClr val="FF0000"/>
              </a:solidFill>
              <a:effectLst>
                <a:outerShdw blurRad="38100" dist="38100" dir="2700000" algn="tl">
                  <a:srgbClr val="C0C0C0"/>
                </a:outerShdw>
              </a:effectLst>
              <a:latin typeface="Arial" pitchFamily="34" charset="0"/>
            </a:endParaRPr>
          </a:p>
        </p:txBody>
      </p:sp>
      <p:sp>
        <p:nvSpPr>
          <p:cNvPr id="29" name="Slide Number Placeholder 28"/>
          <p:cNvSpPr>
            <a:spLocks noGrp="1"/>
          </p:cNvSpPr>
          <p:nvPr>
            <p:ph type="sldNum" sz="quarter" idx="11"/>
          </p:nvPr>
        </p:nvSpPr>
        <p:spPr/>
        <p:txBody>
          <a:bodyPr/>
          <a:lstStyle/>
          <a:p>
            <a:pPr>
              <a:defRPr/>
            </a:pPr>
            <a:fld id="{6EEA275D-5A49-48A8-817D-44C3EA0A3A2F}" type="slidenum">
              <a:rPr lang="en-US" smtClean="0"/>
              <a:pPr>
                <a:defRPr/>
              </a:pPr>
              <a:t>4</a:t>
            </a:fld>
            <a:endParaRPr lang="en-US" dirty="0"/>
          </a:p>
        </p:txBody>
      </p:sp>
      <p:sp>
        <p:nvSpPr>
          <p:cNvPr id="27" name="Text Box 21"/>
          <p:cNvSpPr txBox="1">
            <a:spLocks noChangeArrowheads="1"/>
          </p:cNvSpPr>
          <p:nvPr/>
        </p:nvSpPr>
        <p:spPr bwMode="auto">
          <a:xfrm>
            <a:off x="160338" y="109538"/>
            <a:ext cx="8815387" cy="889000"/>
          </a:xfrm>
          <a:prstGeom prst="rect">
            <a:avLst/>
          </a:prstGeom>
          <a:noFill/>
          <a:ln w="9525" algn="ctr">
            <a:noFill/>
            <a:miter lim="800000"/>
            <a:headEnd/>
            <a:tailEnd/>
          </a:ln>
          <a:effectLst/>
        </p:spPr>
        <p:txBody>
          <a:bodyPr lIns="93503" tIns="46752" rIns="93503" bIns="46752"/>
          <a:lstStyle/>
          <a:p>
            <a:pPr algn="ctr" defTabSz="820738">
              <a:lnSpc>
                <a:spcPct val="80000"/>
              </a:lnSpc>
              <a:defRPr/>
            </a:pPr>
            <a:r>
              <a:rPr lang="en-US" sz="2200" b="1" i="1" dirty="0">
                <a:solidFill>
                  <a:srgbClr val="006600"/>
                </a:solidFill>
                <a:effectLst>
                  <a:outerShdw blurRad="38100" dist="38100" dir="2700000" algn="tl">
                    <a:srgbClr val="C0C0C0"/>
                  </a:outerShdw>
                </a:effectLst>
                <a:latin typeface="Arial Narrow" pitchFamily="34" charset="0"/>
              </a:rPr>
              <a:t> </a:t>
            </a:r>
            <a:r>
              <a:rPr lang="en-US" sz="2400" dirty="0" smtClean="0">
                <a:solidFill>
                  <a:srgbClr val="006600"/>
                </a:solidFill>
                <a:ea typeface="+mj-ea"/>
                <a:cs typeface="Arial" charset="0"/>
              </a:rPr>
              <a:t>Units of Energy</a:t>
            </a:r>
          </a:p>
          <a:p>
            <a:pPr algn="ctr" defTabSz="820738">
              <a:lnSpc>
                <a:spcPct val="80000"/>
              </a:lnSpc>
              <a:defRPr/>
            </a:pPr>
            <a:r>
              <a:rPr lang="en-US" i="1" dirty="0" smtClean="0">
                <a:solidFill>
                  <a:srgbClr val="006600"/>
                </a:solidFill>
                <a:latin typeface="Arial" pitchFamily="34" charset="0"/>
                <a:cs typeface="Arial" pitchFamily="34" charset="0"/>
              </a:rPr>
              <a:t>Historical and scientific notation blend, making energy discussions off-putting.</a:t>
            </a:r>
          </a:p>
          <a:p>
            <a:pPr algn="ctr" defTabSz="820738">
              <a:lnSpc>
                <a:spcPct val="80000"/>
              </a:lnSpc>
              <a:defRPr/>
            </a:pPr>
            <a:endParaRPr lang="en-US" sz="1600" b="1" i="1" dirty="0" smtClean="0">
              <a:solidFill>
                <a:srgbClr val="006600"/>
              </a:solidFill>
              <a:effectLst>
                <a:outerShdw blurRad="38100" dist="38100" dir="2700000" algn="tl">
                  <a:srgbClr val="C0C0C0"/>
                </a:outerShdw>
              </a:effectLst>
              <a:latin typeface="Arial Narrow" pitchFamily="34" charset="0"/>
            </a:endParaRPr>
          </a:p>
          <a:p>
            <a:pPr algn="ctr" defTabSz="820738">
              <a:lnSpc>
                <a:spcPct val="80000"/>
              </a:lnSpc>
              <a:defRPr/>
            </a:pPr>
            <a:endParaRPr lang="en-US" sz="2200" b="1" i="1" dirty="0">
              <a:solidFill>
                <a:srgbClr val="006600"/>
              </a:solidFill>
              <a:effectLst>
                <a:outerShdw blurRad="38100" dist="38100" dir="2700000" algn="tl">
                  <a:srgbClr val="C0C0C0"/>
                </a:outerShdw>
              </a:effectLst>
              <a:latin typeface="Arial Narrow" pitchFamily="34" charset="0"/>
            </a:endParaRPr>
          </a:p>
        </p:txBody>
      </p:sp>
      <p:sp>
        <p:nvSpPr>
          <p:cNvPr id="28" name="Footer Placeholder 7"/>
          <p:cNvSpPr>
            <a:spLocks noGrp="1"/>
          </p:cNvSpPr>
          <p:nvPr>
            <p:ph type="ftr" sz="quarter" idx="10"/>
          </p:nvPr>
        </p:nvSpPr>
        <p:spPr>
          <a:xfrm>
            <a:off x="3124200" y="6353969"/>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0" y="127655"/>
            <a:ext cx="9144000" cy="586860"/>
          </a:xfrm>
          <a:prstGeom prst="rect">
            <a:avLst/>
          </a:prstGeom>
          <a:noFill/>
          <a:ln w="9525" algn="ctr">
            <a:noFill/>
            <a:miter lim="800000"/>
            <a:headEnd/>
            <a:tailEnd/>
          </a:ln>
          <a:effectLst/>
        </p:spPr>
        <p:txBody>
          <a:bodyPr lIns="93503" tIns="46752" rIns="93503" bIns="46752">
            <a:spAutoFit/>
          </a:bodyPr>
          <a:lstStyle/>
          <a:p>
            <a:pPr algn="ctr" defTabSz="914608">
              <a:lnSpc>
                <a:spcPct val="80000"/>
              </a:lnSpc>
              <a:spcBef>
                <a:spcPct val="0"/>
              </a:spcBef>
            </a:pPr>
            <a:r>
              <a:rPr lang="fr-FR" sz="2400" dirty="0" smtClean="0">
                <a:solidFill>
                  <a:srgbClr val="106636"/>
                </a:solidFill>
                <a:ea typeface="+mj-ea"/>
                <a:cs typeface="Arial" charset="0"/>
              </a:rPr>
              <a:t>One </a:t>
            </a:r>
            <a:r>
              <a:rPr lang="fr-FR" sz="2400" dirty="0" err="1" smtClean="0">
                <a:solidFill>
                  <a:srgbClr val="106636"/>
                </a:solidFill>
                <a:ea typeface="+mj-ea"/>
                <a:cs typeface="Arial" charset="0"/>
              </a:rPr>
              <a:t>Strategy</a:t>
            </a:r>
            <a:r>
              <a:rPr lang="fr-FR" sz="2400" dirty="0" smtClean="0">
                <a:solidFill>
                  <a:srgbClr val="106636"/>
                </a:solidFill>
                <a:ea typeface="+mj-ea"/>
                <a:cs typeface="Arial" charset="0"/>
              </a:rPr>
              <a:t>: Use </a:t>
            </a:r>
            <a:r>
              <a:rPr lang="fr-FR" sz="2400" dirty="0" err="1" smtClean="0">
                <a:solidFill>
                  <a:srgbClr val="106636"/>
                </a:solidFill>
                <a:ea typeface="+mj-ea"/>
                <a:cs typeface="Arial" charset="0"/>
              </a:rPr>
              <a:t>Current</a:t>
            </a:r>
            <a:r>
              <a:rPr lang="fr-FR" sz="2400" dirty="0" smtClean="0">
                <a:solidFill>
                  <a:srgbClr val="106636"/>
                </a:solidFill>
                <a:ea typeface="+mj-ea"/>
                <a:cs typeface="Arial" charset="0"/>
              </a:rPr>
              <a:t> Technologies</a:t>
            </a:r>
            <a:r>
              <a:rPr lang="fr-FR" sz="2900" b="1" dirty="0">
                <a:solidFill>
                  <a:srgbClr val="FF0000"/>
                </a:solidFill>
                <a:effectLst>
                  <a:outerShdw blurRad="38100" dist="38100" dir="2700000" algn="tl">
                    <a:srgbClr val="C0C0C0"/>
                  </a:outerShdw>
                </a:effectLst>
                <a:latin typeface="Arial" pitchFamily="34" charset="0"/>
              </a:rPr>
              <a:t/>
            </a:r>
            <a:br>
              <a:rPr lang="fr-FR" sz="2900" b="1" dirty="0">
                <a:solidFill>
                  <a:srgbClr val="FF0000"/>
                </a:solidFill>
                <a:effectLst>
                  <a:outerShdw blurRad="38100" dist="38100" dir="2700000" algn="tl">
                    <a:srgbClr val="C0C0C0"/>
                  </a:outerShdw>
                </a:effectLst>
                <a:latin typeface="Arial" pitchFamily="34" charset="0"/>
              </a:rPr>
            </a:br>
            <a:r>
              <a:rPr lang="fr-FR" sz="1600" i="1" dirty="0" err="1">
                <a:solidFill>
                  <a:schemeClr val="tx1"/>
                </a:solidFill>
              </a:rPr>
              <a:t>Stabilization</a:t>
            </a:r>
            <a:r>
              <a:rPr lang="fr-FR" sz="1600" i="1" dirty="0">
                <a:solidFill>
                  <a:schemeClr val="tx1"/>
                </a:solidFill>
              </a:rPr>
              <a:t> </a:t>
            </a:r>
            <a:r>
              <a:rPr lang="fr-FR" sz="1600" i="1" dirty="0" err="1">
                <a:solidFill>
                  <a:schemeClr val="tx1"/>
                </a:solidFill>
              </a:rPr>
              <a:t>Wedges</a:t>
            </a:r>
            <a:r>
              <a:rPr lang="fr-FR" sz="1600" i="1" dirty="0">
                <a:solidFill>
                  <a:schemeClr val="tx1"/>
                </a:solidFill>
              </a:rPr>
              <a:t>: </a:t>
            </a:r>
            <a:r>
              <a:rPr lang="fr-FR" sz="1600" i="1" dirty="0" err="1">
                <a:solidFill>
                  <a:schemeClr val="tx1"/>
                </a:solidFill>
              </a:rPr>
              <a:t>Pacala</a:t>
            </a:r>
            <a:r>
              <a:rPr lang="fr-FR" sz="1600" i="1" dirty="0">
                <a:solidFill>
                  <a:schemeClr val="tx1"/>
                </a:solidFill>
              </a:rPr>
              <a:t> and </a:t>
            </a:r>
            <a:r>
              <a:rPr lang="fr-FR" sz="1600" i="1" dirty="0" err="1">
                <a:solidFill>
                  <a:schemeClr val="tx1"/>
                </a:solidFill>
              </a:rPr>
              <a:t>Socolow</a:t>
            </a:r>
            <a:r>
              <a:rPr lang="fr-FR" sz="1600" i="1" dirty="0">
                <a:solidFill>
                  <a:schemeClr val="tx1"/>
                </a:solidFill>
              </a:rPr>
              <a:t> Challenge for CO</a:t>
            </a:r>
            <a:r>
              <a:rPr lang="fr-FR" sz="1600" i="1" baseline="-25000" dirty="0">
                <a:solidFill>
                  <a:schemeClr val="tx1"/>
                </a:solidFill>
              </a:rPr>
              <a:t>2</a:t>
            </a:r>
            <a:r>
              <a:rPr lang="fr-FR" sz="1600" i="1" dirty="0">
                <a:solidFill>
                  <a:schemeClr val="tx1"/>
                </a:solidFill>
              </a:rPr>
              <a:t> </a:t>
            </a:r>
            <a:r>
              <a:rPr lang="fr-FR" sz="1600" i="1" dirty="0" err="1">
                <a:solidFill>
                  <a:schemeClr val="tx1"/>
                </a:solidFill>
              </a:rPr>
              <a:t>Stabilization</a:t>
            </a:r>
            <a:r>
              <a:rPr lang="fr-FR" sz="1600" i="1" dirty="0">
                <a:solidFill>
                  <a:schemeClr val="tx1"/>
                </a:solidFill>
              </a:rPr>
              <a:t> for Kids and </a:t>
            </a:r>
            <a:r>
              <a:rPr lang="fr-FR" sz="1600" i="1" dirty="0" err="1">
                <a:solidFill>
                  <a:schemeClr val="tx1"/>
                </a:solidFill>
              </a:rPr>
              <a:t>Lawmakers</a:t>
            </a:r>
            <a:r>
              <a:rPr lang="fr-FR" sz="1600" i="1" dirty="0">
                <a:solidFill>
                  <a:srgbClr val="FF0000"/>
                </a:solidFill>
              </a:rPr>
              <a:t> </a:t>
            </a:r>
            <a:endParaRPr lang="en-AU" sz="1400" i="1" dirty="0">
              <a:solidFill>
                <a:srgbClr val="FF0000"/>
              </a:solidFill>
            </a:endParaRPr>
          </a:p>
        </p:txBody>
      </p:sp>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7" name="Picture 4"/>
          <p:cNvPicPr>
            <a:picLocks noChangeAspect="1" noChangeArrowheads="1"/>
          </p:cNvPicPr>
          <p:nvPr/>
        </p:nvPicPr>
        <p:blipFill>
          <a:blip r:embed="rId3" cstate="print"/>
          <a:srcRect l="8646" r="3802"/>
          <a:stretch>
            <a:fillRect/>
          </a:stretch>
        </p:blipFill>
        <p:spPr bwMode="auto">
          <a:xfrm>
            <a:off x="0" y="1063145"/>
            <a:ext cx="9144000" cy="1848971"/>
          </a:xfrm>
          <a:prstGeom prst="rect">
            <a:avLst/>
          </a:prstGeom>
          <a:noFill/>
          <a:ln w="9525" algn="ctr">
            <a:noFill/>
            <a:miter lim="800000"/>
            <a:headEnd/>
            <a:tailEnd/>
          </a:ln>
          <a:effectLst/>
        </p:spPr>
      </p:pic>
      <p:pic>
        <p:nvPicPr>
          <p:cNvPr id="9" name="Picture 7"/>
          <p:cNvPicPr>
            <a:picLocks noChangeAspect="1" noChangeArrowheads="1"/>
          </p:cNvPicPr>
          <p:nvPr/>
        </p:nvPicPr>
        <p:blipFill>
          <a:blip r:embed="rId4" cstate="print"/>
          <a:srcRect/>
          <a:stretch>
            <a:fillRect/>
          </a:stretch>
        </p:blipFill>
        <p:spPr bwMode="auto">
          <a:xfrm>
            <a:off x="503205" y="2949262"/>
            <a:ext cx="8034193" cy="3271234"/>
          </a:xfrm>
          <a:prstGeom prst="rect">
            <a:avLst/>
          </a:prstGeom>
          <a:noFill/>
          <a:ln w="9525" algn="ctr">
            <a:noFill/>
            <a:miter lim="800000"/>
            <a:headEnd/>
            <a:tailEnd/>
          </a:ln>
          <a:effectLst/>
        </p:spPr>
      </p:pic>
      <p:pic>
        <p:nvPicPr>
          <p:cNvPr id="10" name="Picture 8"/>
          <p:cNvPicPr>
            <a:picLocks noChangeAspect="1" noChangeArrowheads="1"/>
          </p:cNvPicPr>
          <p:nvPr/>
        </p:nvPicPr>
        <p:blipFill>
          <a:blip r:embed="rId5" cstate="print"/>
          <a:srcRect r="2794"/>
          <a:stretch>
            <a:fillRect/>
          </a:stretch>
        </p:blipFill>
        <p:spPr bwMode="auto">
          <a:xfrm>
            <a:off x="0" y="6342529"/>
            <a:ext cx="5834130" cy="515471"/>
          </a:xfrm>
          <a:prstGeom prst="rect">
            <a:avLst/>
          </a:prstGeom>
          <a:noFill/>
          <a:ln w="9525" algn="ctr">
            <a:noFill/>
            <a:miter lim="800000"/>
            <a:headEnd/>
            <a:tailEnd/>
          </a:ln>
          <a:effectLst/>
        </p:spPr>
      </p:pic>
      <p:sp>
        <p:nvSpPr>
          <p:cNvPr id="16" name="Slide Number Placeholder 15"/>
          <p:cNvSpPr>
            <a:spLocks noGrp="1"/>
          </p:cNvSpPr>
          <p:nvPr>
            <p:ph type="sldNum" sz="quarter" idx="11"/>
          </p:nvPr>
        </p:nvSpPr>
        <p:spPr/>
        <p:txBody>
          <a:bodyPr/>
          <a:lstStyle/>
          <a:p>
            <a:pPr>
              <a:defRPr/>
            </a:pPr>
            <a:fld id="{6EEA275D-5A49-48A8-817D-44C3EA0A3A2F}" type="slidenum">
              <a:rPr lang="en-US" smtClean="0"/>
              <a:pPr>
                <a:defRPr/>
              </a:pPr>
              <a:t>40</a:t>
            </a:fld>
            <a:endParaRPr lang="en-US" dirty="0"/>
          </a:p>
        </p:txBody>
      </p:sp>
      <p:sp>
        <p:nvSpPr>
          <p:cNvPr id="17" name="Footer Placeholder 16"/>
          <p:cNvSpPr>
            <a:spLocks noGrp="1"/>
          </p:cNvSpPr>
          <p:nvPr>
            <p:ph type="ftr" sz="quarter" idx="10"/>
          </p:nvPr>
        </p:nvSpPr>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3930555"/>
            <a:ext cx="1392072" cy="2927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p:cNvSpPr>
            <a:spLocks noChangeArrowheads="1"/>
          </p:cNvSpPr>
          <p:nvPr/>
        </p:nvSpPr>
        <p:spPr bwMode="auto">
          <a:xfrm>
            <a:off x="489239" y="66288"/>
            <a:ext cx="8174182" cy="685348"/>
          </a:xfrm>
          <a:prstGeom prst="rect">
            <a:avLst/>
          </a:prstGeom>
          <a:noFill/>
          <a:ln w="9525" algn="ctr">
            <a:noFill/>
            <a:miter lim="800000"/>
            <a:headEnd/>
            <a:tailEnd/>
          </a:ln>
          <a:effectLst/>
        </p:spPr>
        <p:txBody>
          <a:bodyPr lIns="93503" tIns="46752" rIns="93503" bIns="46752">
            <a:spAutoFit/>
          </a:bodyPr>
          <a:lstStyle/>
          <a:p>
            <a:pPr algn="ctr" defTabSz="914608">
              <a:lnSpc>
                <a:spcPct val="80000"/>
              </a:lnSpc>
              <a:spcBef>
                <a:spcPct val="0"/>
              </a:spcBef>
            </a:pPr>
            <a:r>
              <a:rPr lang="fr-FR" sz="2400" dirty="0" err="1" smtClean="0">
                <a:solidFill>
                  <a:srgbClr val="106636"/>
                </a:solidFill>
                <a:ea typeface="+mj-ea"/>
                <a:cs typeface="Arial" charset="0"/>
              </a:rPr>
              <a:t>Stabilization</a:t>
            </a:r>
            <a:r>
              <a:rPr lang="fr-FR" sz="2400" dirty="0" smtClean="0">
                <a:solidFill>
                  <a:srgbClr val="106636"/>
                </a:solidFill>
                <a:ea typeface="+mj-ea"/>
                <a:cs typeface="Arial" charset="0"/>
              </a:rPr>
              <a:t> </a:t>
            </a:r>
            <a:r>
              <a:rPr lang="fr-FR" sz="2400" dirty="0" err="1" smtClean="0">
                <a:solidFill>
                  <a:srgbClr val="106636"/>
                </a:solidFill>
                <a:ea typeface="+mj-ea"/>
                <a:cs typeface="Arial" charset="0"/>
              </a:rPr>
              <a:t>Wedges</a:t>
            </a:r>
            <a:r>
              <a:rPr lang="fr-FR" sz="2400" dirty="0" smtClean="0">
                <a:solidFill>
                  <a:srgbClr val="106636"/>
                </a:solidFill>
                <a:ea typeface="+mj-ea"/>
                <a:cs typeface="Arial" charset="0"/>
              </a:rPr>
              <a:t>:</a:t>
            </a:r>
            <a:r>
              <a:rPr lang="fr-FR" sz="2900" b="1" dirty="0">
                <a:solidFill>
                  <a:srgbClr val="FF0000"/>
                </a:solidFill>
                <a:effectLst>
                  <a:outerShdw blurRad="38100" dist="38100" dir="2700000" algn="tl">
                    <a:srgbClr val="C0C0C0"/>
                  </a:outerShdw>
                </a:effectLst>
                <a:latin typeface="Arial" pitchFamily="34" charset="0"/>
              </a:rPr>
              <a:t/>
            </a:r>
            <a:br>
              <a:rPr lang="fr-FR" sz="2900" b="1" dirty="0">
                <a:solidFill>
                  <a:srgbClr val="FF0000"/>
                </a:solidFill>
                <a:effectLst>
                  <a:outerShdw blurRad="38100" dist="38100" dir="2700000" algn="tl">
                    <a:srgbClr val="C0C0C0"/>
                  </a:outerShdw>
                </a:effectLst>
                <a:latin typeface="Arial" pitchFamily="34" charset="0"/>
              </a:rPr>
            </a:br>
            <a:r>
              <a:rPr lang="fr-FR" i="1" dirty="0" err="1" smtClean="0">
                <a:ea typeface="+mj-ea"/>
                <a:cs typeface="Arial" charset="0"/>
              </a:rPr>
              <a:t>Two</a:t>
            </a:r>
            <a:r>
              <a:rPr lang="fr-FR" i="1" dirty="0" smtClean="0">
                <a:ea typeface="+mj-ea"/>
                <a:cs typeface="Arial" charset="0"/>
              </a:rPr>
              <a:t> Emission Scenarios </a:t>
            </a:r>
            <a:r>
              <a:rPr lang="fr-FR" i="1" dirty="0" err="1" smtClean="0">
                <a:ea typeface="+mj-ea"/>
                <a:cs typeface="Arial" charset="0"/>
              </a:rPr>
              <a:t>Define</a:t>
            </a:r>
            <a:r>
              <a:rPr lang="fr-FR" i="1" dirty="0" smtClean="0">
                <a:ea typeface="+mj-ea"/>
                <a:cs typeface="Arial" charset="0"/>
              </a:rPr>
              <a:t> the </a:t>
            </a:r>
            <a:r>
              <a:rPr lang="fr-FR" i="1" dirty="0" err="1" smtClean="0">
                <a:ea typeface="+mj-ea"/>
                <a:cs typeface="Arial" charset="0"/>
              </a:rPr>
              <a:t>Stabilization</a:t>
            </a:r>
            <a:r>
              <a:rPr lang="fr-FR" i="1" dirty="0" smtClean="0">
                <a:ea typeface="+mj-ea"/>
                <a:cs typeface="Arial" charset="0"/>
              </a:rPr>
              <a:t> Triangle</a:t>
            </a:r>
            <a:endParaRPr lang="en-AU" sz="2400" i="1" dirty="0" smtClean="0">
              <a:ea typeface="+mj-ea"/>
              <a:cs typeface="Arial" charset="0"/>
            </a:endParaRPr>
          </a:p>
        </p:txBody>
      </p:sp>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18" name="Picture 4"/>
          <p:cNvPicPr>
            <a:picLocks noChangeAspect="1" noChangeArrowheads="1"/>
          </p:cNvPicPr>
          <p:nvPr/>
        </p:nvPicPr>
        <p:blipFill>
          <a:blip r:embed="rId3" cstate="print"/>
          <a:srcRect l="3604" b="15810"/>
          <a:stretch>
            <a:fillRect/>
          </a:stretch>
        </p:blipFill>
        <p:spPr bwMode="auto">
          <a:xfrm>
            <a:off x="469079" y="873962"/>
            <a:ext cx="8458489" cy="5863478"/>
          </a:xfrm>
          <a:prstGeom prst="rect">
            <a:avLst/>
          </a:prstGeom>
          <a:noFill/>
          <a:ln w="9525" algn="ctr">
            <a:noFill/>
            <a:miter lim="800000"/>
            <a:headEnd/>
            <a:tailEnd/>
          </a:ln>
          <a:effectLst/>
        </p:spPr>
      </p:pic>
      <p:grpSp>
        <p:nvGrpSpPr>
          <p:cNvPr id="19" name="Group 10"/>
          <p:cNvGrpSpPr>
            <a:grpSpLocks/>
          </p:cNvGrpSpPr>
          <p:nvPr/>
        </p:nvGrpSpPr>
        <p:grpSpPr bwMode="auto">
          <a:xfrm>
            <a:off x="3701806" y="1770433"/>
            <a:ext cx="5293591" cy="2148728"/>
            <a:chOff x="2512" y="1350"/>
            <a:chExt cx="3668" cy="1534"/>
          </a:xfrm>
        </p:grpSpPr>
        <p:pic>
          <p:nvPicPr>
            <p:cNvPr id="20" name="Picture 5"/>
            <p:cNvPicPr>
              <a:picLocks noChangeAspect="1" noChangeArrowheads="1"/>
            </p:cNvPicPr>
            <p:nvPr/>
          </p:nvPicPr>
          <p:blipFill>
            <a:blip r:embed="rId4" cstate="print"/>
            <a:srcRect l="14980" t="9340" r="27049" b="16803"/>
            <a:stretch>
              <a:fillRect/>
            </a:stretch>
          </p:blipFill>
          <p:spPr bwMode="auto">
            <a:xfrm>
              <a:off x="2512" y="1350"/>
              <a:ext cx="2051" cy="1534"/>
            </a:xfrm>
            <a:prstGeom prst="rect">
              <a:avLst/>
            </a:prstGeom>
            <a:noFill/>
            <a:ln w="9525" algn="ctr">
              <a:noFill/>
              <a:miter lim="800000"/>
              <a:headEnd/>
              <a:tailEnd/>
            </a:ln>
            <a:effectLst/>
          </p:spPr>
        </p:pic>
        <p:sp>
          <p:nvSpPr>
            <p:cNvPr id="21" name="Text Box 9"/>
            <p:cNvSpPr txBox="1">
              <a:spLocks noChangeArrowheads="1"/>
            </p:cNvSpPr>
            <p:nvPr/>
          </p:nvSpPr>
          <p:spPr bwMode="auto">
            <a:xfrm>
              <a:off x="4680" y="1753"/>
              <a:ext cx="1500" cy="828"/>
            </a:xfrm>
            <a:prstGeom prst="rect">
              <a:avLst/>
            </a:prstGeom>
            <a:noFill/>
            <a:ln w="9525" algn="ctr">
              <a:noFill/>
              <a:miter lim="800000"/>
              <a:headEnd/>
              <a:tailEnd/>
            </a:ln>
            <a:effectLst/>
          </p:spPr>
          <p:txBody>
            <a:bodyPr>
              <a:spAutoFit/>
            </a:bodyPr>
            <a:lstStyle/>
            <a:p>
              <a:pPr algn="l" defTabSz="914608">
                <a:lnSpc>
                  <a:spcPct val="100000"/>
                </a:lnSpc>
                <a:spcBef>
                  <a:spcPct val="0"/>
                </a:spcBef>
              </a:pPr>
              <a:r>
                <a:rPr lang="en-US" sz="1400" b="1" dirty="0">
                  <a:solidFill>
                    <a:schemeClr val="tx1"/>
                  </a:solidFill>
                </a:rPr>
                <a:t>7 wedges are needed to build the stabilization triangle.  Each avoids 1 billion tons of carbon emissions per year by 2055</a:t>
              </a:r>
            </a:p>
          </p:txBody>
        </p:sp>
      </p:grpSp>
      <p:sp>
        <p:nvSpPr>
          <p:cNvPr id="22" name="Text Box 11"/>
          <p:cNvSpPr txBox="1">
            <a:spLocks noChangeArrowheads="1"/>
          </p:cNvSpPr>
          <p:nvPr/>
        </p:nvSpPr>
        <p:spPr bwMode="auto">
          <a:xfrm rot="19459692">
            <a:off x="4636242" y="2246395"/>
            <a:ext cx="2166266" cy="242903"/>
          </a:xfrm>
          <a:prstGeom prst="rect">
            <a:avLst/>
          </a:prstGeom>
          <a:solidFill>
            <a:schemeClr val="bg1"/>
          </a:solidFill>
          <a:ln w="9525" algn="ctr">
            <a:noFill/>
            <a:miter lim="800000"/>
            <a:headEnd/>
            <a:tailEnd/>
          </a:ln>
          <a:effectLst/>
        </p:spPr>
        <p:txBody>
          <a:bodyPr wrap="none" lIns="82058" tIns="41029" rIns="82058" bIns="41029">
            <a:spAutoFit/>
          </a:bodyPr>
          <a:lstStyle/>
          <a:p>
            <a:pPr defTabSz="914608"/>
            <a:r>
              <a:rPr lang="en-US" sz="1300" b="1" dirty="0">
                <a:solidFill>
                  <a:schemeClr val="tx1"/>
                </a:solidFill>
                <a:latin typeface="Arial" pitchFamily="34" charset="0"/>
              </a:rPr>
              <a:t>Emissions-doubling path</a:t>
            </a:r>
          </a:p>
        </p:txBody>
      </p:sp>
      <p:sp>
        <p:nvSpPr>
          <p:cNvPr id="27" name="Slide Number Placeholder 26"/>
          <p:cNvSpPr>
            <a:spLocks noGrp="1"/>
          </p:cNvSpPr>
          <p:nvPr>
            <p:ph type="sldNum" sz="quarter" idx="11"/>
          </p:nvPr>
        </p:nvSpPr>
        <p:spPr/>
        <p:txBody>
          <a:bodyPr/>
          <a:lstStyle/>
          <a:p>
            <a:pPr>
              <a:defRPr/>
            </a:pPr>
            <a:fld id="{6EEA275D-5A49-48A8-817D-44C3EA0A3A2F}" type="slidenum">
              <a:rPr lang="en-US" smtClean="0"/>
              <a:pPr>
                <a:defRPr/>
              </a:pPr>
              <a:t>41</a:t>
            </a:fld>
            <a:endParaRPr lang="en-US" dirty="0"/>
          </a:p>
        </p:txBody>
      </p:sp>
      <p:sp>
        <p:nvSpPr>
          <p:cNvPr id="28" name="Footer Placeholder 27"/>
          <p:cNvSpPr>
            <a:spLocks noGrp="1"/>
          </p:cNvSpPr>
          <p:nvPr>
            <p:ph type="ftr" sz="quarter" idx="10"/>
          </p:nvPr>
        </p:nvSpPr>
        <p:spPr/>
        <p:txBody>
          <a:bodyPr/>
          <a:lstStyle/>
          <a:p>
            <a:pPr>
              <a:defRPr/>
            </a:pPr>
            <a:r>
              <a:rPr lang="en-US" dirty="0" smtClean="0"/>
              <a:t>Energy Facts 2011</a:t>
            </a:r>
            <a:endParaRPr lang="en-US" dirty="0"/>
          </a:p>
        </p:txBody>
      </p:sp>
      <p:sp>
        <p:nvSpPr>
          <p:cNvPr id="13" name="TextBox 12"/>
          <p:cNvSpPr txBox="1"/>
          <p:nvPr/>
        </p:nvSpPr>
        <p:spPr>
          <a:xfrm rot="21130374">
            <a:off x="6859472" y="1975583"/>
            <a:ext cx="813175" cy="338554"/>
          </a:xfrm>
          <a:prstGeom prst="rect">
            <a:avLst/>
          </a:prstGeom>
          <a:solidFill>
            <a:srgbClr val="FFFF99"/>
          </a:solidFill>
          <a:ln>
            <a:solidFill>
              <a:srgbClr val="0099FF"/>
            </a:solidFill>
          </a:ln>
        </p:spPr>
        <p:txBody>
          <a:bodyPr wrap="square" rtlCol="0">
            <a:spAutoFit/>
          </a:bodyPr>
          <a:lstStyle/>
          <a:p>
            <a:pPr algn="ctr"/>
            <a:r>
              <a:rPr lang="en-US" sz="1600" dirty="0" smtClean="0"/>
              <a:t>Now 8</a:t>
            </a:r>
            <a:endParaRPr lang="en-US" sz="1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nvGrpSpPr>
          <p:cNvPr id="8" name="Group 6"/>
          <p:cNvGrpSpPr>
            <a:grpSpLocks/>
          </p:cNvGrpSpPr>
          <p:nvPr/>
        </p:nvGrpSpPr>
        <p:grpSpPr bwMode="auto">
          <a:xfrm>
            <a:off x="1473960" y="953901"/>
            <a:ext cx="6080121" cy="5119353"/>
            <a:chOff x="978" y="681"/>
            <a:chExt cx="4262" cy="3921"/>
          </a:xfrm>
        </p:grpSpPr>
        <p:pic>
          <p:nvPicPr>
            <p:cNvPr id="9" name="Picture 2"/>
            <p:cNvPicPr>
              <a:picLocks noChangeAspect="1" noChangeArrowheads="1"/>
            </p:cNvPicPr>
            <p:nvPr/>
          </p:nvPicPr>
          <p:blipFill>
            <a:blip r:embed="rId3" cstate="print"/>
            <a:srcRect l="59193" t="24341" r="5350" b="35237"/>
            <a:stretch>
              <a:fillRect/>
            </a:stretch>
          </p:blipFill>
          <p:spPr bwMode="auto">
            <a:xfrm>
              <a:off x="978" y="3261"/>
              <a:ext cx="2627" cy="1341"/>
            </a:xfrm>
            <a:prstGeom prst="rect">
              <a:avLst/>
            </a:prstGeom>
            <a:noFill/>
            <a:ln w="9525" algn="ctr">
              <a:noFill/>
              <a:miter lim="800000"/>
              <a:headEnd/>
              <a:tailEnd/>
            </a:ln>
            <a:effectLst/>
          </p:spPr>
        </p:pic>
        <p:pic>
          <p:nvPicPr>
            <p:cNvPr id="10" name="Picture 3"/>
            <p:cNvPicPr>
              <a:picLocks noChangeAspect="1" noChangeArrowheads="1"/>
            </p:cNvPicPr>
            <p:nvPr/>
          </p:nvPicPr>
          <p:blipFill>
            <a:blip r:embed="rId3" cstate="print"/>
            <a:srcRect l="4428" t="3067" r="40550" b="33910"/>
            <a:stretch>
              <a:fillRect/>
            </a:stretch>
          </p:blipFill>
          <p:spPr bwMode="auto">
            <a:xfrm>
              <a:off x="1164" y="681"/>
              <a:ext cx="4076" cy="2091"/>
            </a:xfrm>
            <a:prstGeom prst="rect">
              <a:avLst/>
            </a:prstGeom>
            <a:noFill/>
            <a:ln w="9525" algn="ctr">
              <a:noFill/>
              <a:miter lim="800000"/>
              <a:headEnd/>
              <a:tailEnd/>
            </a:ln>
            <a:effectLst/>
          </p:spPr>
        </p:pic>
        <p:pic>
          <p:nvPicPr>
            <p:cNvPr id="11" name="Picture 4"/>
            <p:cNvPicPr>
              <a:picLocks noChangeAspect="1" noChangeArrowheads="1"/>
            </p:cNvPicPr>
            <p:nvPr/>
          </p:nvPicPr>
          <p:blipFill>
            <a:blip r:embed="rId3" cstate="print"/>
            <a:srcRect l="59193" t="2492" r="5350" b="80290"/>
            <a:stretch>
              <a:fillRect/>
            </a:stretch>
          </p:blipFill>
          <p:spPr bwMode="auto">
            <a:xfrm>
              <a:off x="1005" y="2761"/>
              <a:ext cx="2627" cy="571"/>
            </a:xfrm>
            <a:prstGeom prst="rect">
              <a:avLst/>
            </a:prstGeom>
            <a:noFill/>
            <a:ln w="9525" algn="ctr">
              <a:noFill/>
              <a:miter lim="800000"/>
              <a:headEnd/>
              <a:tailEnd/>
            </a:ln>
            <a:effectLst/>
          </p:spPr>
        </p:pic>
      </p:grpSp>
      <p:sp>
        <p:nvSpPr>
          <p:cNvPr id="12" name="Rectangle 7"/>
          <p:cNvSpPr>
            <a:spLocks noChangeArrowheads="1"/>
          </p:cNvSpPr>
          <p:nvPr/>
        </p:nvSpPr>
        <p:spPr bwMode="auto">
          <a:xfrm>
            <a:off x="710046" y="156164"/>
            <a:ext cx="7855239" cy="420221"/>
          </a:xfrm>
          <a:prstGeom prst="rect">
            <a:avLst/>
          </a:prstGeom>
          <a:noFill/>
          <a:ln w="9525" cap="flat" cmpd="sng" algn="ctr">
            <a:noFill/>
            <a:prstDash val="solid"/>
            <a:miter lim="800000"/>
            <a:headEnd/>
            <a:tailEnd/>
          </a:ln>
          <a:effectLst/>
        </p:spPr>
        <p:txBody>
          <a:bodyPr lIns="93503" tIns="46752" rIns="93503" bIns="46752"/>
          <a:lstStyle/>
          <a:p>
            <a:pPr algn="ctr">
              <a:lnSpc>
                <a:spcPct val="100000"/>
              </a:lnSpc>
            </a:pPr>
            <a:r>
              <a:rPr lang="en-US" sz="2400" dirty="0" smtClean="0">
                <a:solidFill>
                  <a:srgbClr val="106636"/>
                </a:solidFill>
                <a:ea typeface="+mj-ea"/>
                <a:cs typeface="Arial" charset="0"/>
              </a:rPr>
              <a:t>The Wedge Stabilization Game Pieces</a:t>
            </a:r>
          </a:p>
        </p:txBody>
      </p:sp>
      <p:sp>
        <p:nvSpPr>
          <p:cNvPr id="14" name="Slide Number Placeholder 13"/>
          <p:cNvSpPr>
            <a:spLocks noGrp="1"/>
          </p:cNvSpPr>
          <p:nvPr>
            <p:ph type="sldNum" sz="quarter" idx="11"/>
          </p:nvPr>
        </p:nvSpPr>
        <p:spPr/>
        <p:txBody>
          <a:bodyPr/>
          <a:lstStyle/>
          <a:p>
            <a:pPr>
              <a:defRPr/>
            </a:pPr>
            <a:fld id="{6EEA275D-5A49-48A8-817D-44C3EA0A3A2F}" type="slidenum">
              <a:rPr lang="en-US" smtClean="0"/>
              <a:pPr>
                <a:defRPr/>
              </a:pPr>
              <a:t>42</a:t>
            </a:fld>
            <a:endParaRPr lang="en-US" dirty="0"/>
          </a:p>
        </p:txBody>
      </p:sp>
      <p:sp>
        <p:nvSpPr>
          <p:cNvPr id="15" name="Footer Placeholder 14"/>
          <p:cNvSpPr>
            <a:spLocks noGrp="1"/>
          </p:cNvSpPr>
          <p:nvPr>
            <p:ph type="ftr" sz="quarter" idx="10"/>
          </p:nvPr>
        </p:nvSpPr>
        <p:spPr/>
        <p:txBody>
          <a:bodyPr/>
          <a:lstStyle/>
          <a:p>
            <a:pPr>
              <a:defRPr/>
            </a:pPr>
            <a:r>
              <a:rPr lang="en-US" dirty="0" smtClean="0"/>
              <a:t>Energy Facts 2011</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5442186" y="3698543"/>
            <a:ext cx="3337304" cy="2402859"/>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7996" name="Picture 12" descr="1101991231_400"/>
          <p:cNvPicPr>
            <a:picLocks noChangeAspect="1" noChangeArrowheads="1"/>
          </p:cNvPicPr>
          <p:nvPr/>
        </p:nvPicPr>
        <p:blipFill>
          <a:blip r:embed="rId3" cstate="print"/>
          <a:srcRect/>
          <a:stretch>
            <a:fillRect/>
          </a:stretch>
        </p:blipFill>
        <p:spPr bwMode="auto">
          <a:xfrm>
            <a:off x="2913172" y="2579270"/>
            <a:ext cx="3345959" cy="4278545"/>
          </a:xfrm>
          <a:prstGeom prst="rect">
            <a:avLst/>
          </a:prstGeom>
          <a:noFill/>
        </p:spPr>
      </p:pic>
      <p:sp>
        <p:nvSpPr>
          <p:cNvPr id="7" name="Text Box 3"/>
          <p:cNvSpPr txBox="1">
            <a:spLocks noChangeArrowheads="1"/>
          </p:cNvSpPr>
          <p:nvPr/>
        </p:nvSpPr>
        <p:spPr bwMode="auto">
          <a:xfrm>
            <a:off x="0" y="779688"/>
            <a:ext cx="9144000" cy="1144907"/>
          </a:xfrm>
          <a:prstGeom prst="rect">
            <a:avLst/>
          </a:prstGeom>
          <a:noFill/>
          <a:ln w="9525" algn="ctr">
            <a:noFill/>
            <a:miter lim="800000"/>
            <a:headEnd/>
            <a:tailEnd/>
          </a:ln>
          <a:effectLst/>
        </p:spPr>
        <p:txBody>
          <a:bodyPr wrap="square" lIns="91418" tIns="45709" rIns="91418" bIns="45709">
            <a:spAutoFit/>
          </a:bodyPr>
          <a:lstStyle/>
          <a:p>
            <a:pPr algn="ctr" defTabSz="914608" eaLnBrk="0" hangingPunct="0">
              <a:lnSpc>
                <a:spcPct val="95000"/>
              </a:lnSpc>
              <a:spcBef>
                <a:spcPct val="0"/>
              </a:spcBef>
              <a:tabLst>
                <a:tab pos="1696726" algn="l"/>
              </a:tabLst>
            </a:pPr>
            <a:r>
              <a:rPr lang="en-US" sz="3600" b="1" dirty="0" err="1">
                <a:solidFill>
                  <a:srgbClr val="FF0000"/>
                </a:solidFill>
                <a:effectLst>
                  <a:outerShdw blurRad="38100" dist="38100" dir="2700000" algn="tl">
                    <a:srgbClr val="C0C0C0"/>
                  </a:outerShdw>
                </a:effectLst>
                <a:latin typeface="Arial" pitchFamily="34" charset="0"/>
              </a:rPr>
              <a:t>Tranformational</a:t>
            </a:r>
            <a:r>
              <a:rPr lang="en-US" sz="3600" b="1" dirty="0">
                <a:solidFill>
                  <a:srgbClr val="FF0000"/>
                </a:solidFill>
                <a:effectLst>
                  <a:outerShdw blurRad="38100" dist="38100" dir="2700000" algn="tl">
                    <a:srgbClr val="C0C0C0"/>
                  </a:outerShdw>
                </a:effectLst>
                <a:latin typeface="Arial" pitchFamily="34" charset="0"/>
              </a:rPr>
              <a:t> change – </a:t>
            </a:r>
            <a:br>
              <a:rPr lang="en-US" sz="3600" b="1" dirty="0">
                <a:solidFill>
                  <a:srgbClr val="FF0000"/>
                </a:solidFill>
                <a:effectLst>
                  <a:outerShdw blurRad="38100" dist="38100" dir="2700000" algn="tl">
                    <a:srgbClr val="C0C0C0"/>
                  </a:outerShdw>
                </a:effectLst>
                <a:latin typeface="Arial" pitchFamily="34" charset="0"/>
              </a:rPr>
            </a:br>
            <a:r>
              <a:rPr lang="en-US" sz="3600" b="1" dirty="0">
                <a:solidFill>
                  <a:srgbClr val="FF0000"/>
                </a:solidFill>
                <a:effectLst>
                  <a:outerShdw blurRad="38100" dist="38100" dir="2700000" algn="tl">
                    <a:srgbClr val="C0C0C0"/>
                  </a:outerShdw>
                </a:effectLst>
                <a:latin typeface="Arial" pitchFamily="34" charset="0"/>
              </a:rPr>
              <a:t>the role of </a:t>
            </a:r>
            <a:r>
              <a:rPr lang="en-US" sz="3600" b="1" dirty="0" smtClean="0">
                <a:solidFill>
                  <a:srgbClr val="FF0000"/>
                </a:solidFill>
                <a:effectLst>
                  <a:outerShdw blurRad="38100" dist="38100" dir="2700000" algn="tl">
                    <a:srgbClr val="C0C0C0"/>
                  </a:outerShdw>
                </a:effectLst>
                <a:latin typeface="Arial" pitchFamily="34" charset="0"/>
              </a:rPr>
              <a:t>basic research </a:t>
            </a:r>
            <a:r>
              <a:rPr lang="en-US" sz="3600" b="1" dirty="0">
                <a:solidFill>
                  <a:srgbClr val="FF0000"/>
                </a:solidFill>
                <a:effectLst>
                  <a:outerShdw blurRad="38100" dist="38100" dir="2700000" algn="tl">
                    <a:srgbClr val="C0C0C0"/>
                  </a:outerShdw>
                </a:effectLst>
                <a:latin typeface="Arial" pitchFamily="34" charset="0"/>
              </a:rPr>
              <a:t>and innovation</a:t>
            </a:r>
          </a:p>
        </p:txBody>
      </p:sp>
      <p:sp>
        <p:nvSpPr>
          <p:cNvPr id="10" name="Slide Number Placeholder 9"/>
          <p:cNvSpPr>
            <a:spLocks noGrp="1"/>
          </p:cNvSpPr>
          <p:nvPr>
            <p:ph type="sldNum" sz="quarter" idx="11"/>
          </p:nvPr>
        </p:nvSpPr>
        <p:spPr/>
        <p:txBody>
          <a:bodyPr/>
          <a:lstStyle/>
          <a:p>
            <a:pPr>
              <a:defRPr/>
            </a:pPr>
            <a:fld id="{6EEA275D-5A49-48A8-817D-44C3EA0A3A2F}" type="slidenum">
              <a:rPr lang="en-US" smtClean="0"/>
              <a:pPr>
                <a:defRPr/>
              </a:pPr>
              <a:t>43</a:t>
            </a:fld>
            <a:endParaRPr lang="en-U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p:cNvSpPr txBox="1">
            <a:spLocks noChangeArrowheads="1"/>
          </p:cNvSpPr>
          <p:nvPr/>
        </p:nvSpPr>
        <p:spPr bwMode="auto">
          <a:xfrm>
            <a:off x="1003121" y="1314182"/>
            <a:ext cx="1435100" cy="1077218"/>
          </a:xfrm>
          <a:prstGeom prst="rect">
            <a:avLst/>
          </a:prstGeom>
          <a:noFill/>
          <a:ln w="9525">
            <a:noFill/>
            <a:miter lim="800000"/>
            <a:headEnd/>
            <a:tailEnd/>
          </a:ln>
        </p:spPr>
        <p:txBody>
          <a:bodyPr>
            <a:spAutoFit/>
          </a:bodyPr>
          <a:lstStyle/>
          <a:p>
            <a:pPr marL="631825" indent="-631825" algn="l">
              <a:spcAft>
                <a:spcPts val="600"/>
              </a:spcAft>
            </a:pPr>
            <a:r>
              <a:rPr lang="en-US" b="1" dirty="0" smtClean="0">
                <a:solidFill>
                  <a:srgbClr val="000080"/>
                </a:solidFill>
                <a:latin typeface="Arial" pitchFamily="34" charset="0"/>
                <a:cs typeface="Arial" pitchFamily="34" charset="0"/>
              </a:rPr>
              <a:t>Gas	CH</a:t>
            </a:r>
            <a:r>
              <a:rPr lang="en-US" b="1" baseline="-25000" dirty="0" smtClean="0">
                <a:solidFill>
                  <a:srgbClr val="000080"/>
                </a:solidFill>
                <a:latin typeface="Arial" pitchFamily="34" charset="0"/>
                <a:cs typeface="Arial" pitchFamily="34" charset="0"/>
              </a:rPr>
              <a:t>4</a:t>
            </a:r>
            <a:endParaRPr lang="en-US" b="1" dirty="0">
              <a:solidFill>
                <a:srgbClr val="000080"/>
              </a:solidFill>
              <a:latin typeface="Arial" pitchFamily="34" charset="0"/>
              <a:cs typeface="Arial" pitchFamily="34" charset="0"/>
            </a:endParaRPr>
          </a:p>
          <a:p>
            <a:pPr marL="631825" indent="-631825" algn="l">
              <a:spcAft>
                <a:spcPts val="600"/>
              </a:spcAft>
            </a:pPr>
            <a:r>
              <a:rPr lang="en-US" b="1" dirty="0" smtClean="0">
                <a:solidFill>
                  <a:srgbClr val="000080"/>
                </a:solidFill>
                <a:latin typeface="Arial" pitchFamily="34" charset="0"/>
                <a:cs typeface="Arial" pitchFamily="34" charset="0"/>
              </a:rPr>
              <a:t>Oil	CH</a:t>
            </a:r>
            <a:r>
              <a:rPr lang="en-US" b="1" baseline="-25000" dirty="0" smtClean="0">
                <a:solidFill>
                  <a:srgbClr val="000080"/>
                </a:solidFill>
                <a:latin typeface="Arial" pitchFamily="34" charset="0"/>
                <a:cs typeface="Arial" pitchFamily="34" charset="0"/>
              </a:rPr>
              <a:t>2</a:t>
            </a:r>
            <a:r>
              <a:rPr lang="en-US" b="1" dirty="0" smtClean="0">
                <a:solidFill>
                  <a:srgbClr val="000080"/>
                </a:solidFill>
                <a:latin typeface="Arial" pitchFamily="34" charset="0"/>
                <a:cs typeface="Arial" pitchFamily="34" charset="0"/>
              </a:rPr>
              <a:t> </a:t>
            </a:r>
            <a:endParaRPr lang="en-US" b="1" dirty="0">
              <a:solidFill>
                <a:srgbClr val="000080"/>
              </a:solidFill>
              <a:latin typeface="Arial" pitchFamily="34" charset="0"/>
              <a:cs typeface="Arial" pitchFamily="34" charset="0"/>
            </a:endParaRPr>
          </a:p>
          <a:p>
            <a:pPr marL="631825" indent="-631825" algn="l">
              <a:spcAft>
                <a:spcPts val="600"/>
              </a:spcAft>
            </a:pPr>
            <a:r>
              <a:rPr lang="en-US" b="1" dirty="0" smtClean="0">
                <a:solidFill>
                  <a:srgbClr val="000080"/>
                </a:solidFill>
                <a:latin typeface="Arial" pitchFamily="34" charset="0"/>
                <a:cs typeface="Arial" pitchFamily="34" charset="0"/>
              </a:rPr>
              <a:t>Coal	CH</a:t>
            </a:r>
            <a:r>
              <a:rPr lang="en-US" b="1" baseline="-25000" dirty="0" smtClean="0">
                <a:solidFill>
                  <a:srgbClr val="000080"/>
                </a:solidFill>
                <a:latin typeface="Arial" pitchFamily="34" charset="0"/>
                <a:cs typeface="Arial" pitchFamily="34" charset="0"/>
              </a:rPr>
              <a:t>0.8</a:t>
            </a:r>
            <a:endParaRPr lang="en-US" b="1" baseline="-25000" dirty="0">
              <a:solidFill>
                <a:srgbClr val="000080"/>
              </a:solidFill>
              <a:latin typeface="Arial" pitchFamily="34" charset="0"/>
              <a:cs typeface="Arial" pitchFamily="34" charset="0"/>
            </a:endParaRPr>
          </a:p>
        </p:txBody>
      </p:sp>
      <p:sp>
        <p:nvSpPr>
          <p:cNvPr id="34819" name="Explosion 1 2"/>
          <p:cNvSpPr>
            <a:spLocks noChangeArrowheads="1"/>
          </p:cNvSpPr>
          <p:nvPr/>
        </p:nvSpPr>
        <p:spPr bwMode="auto">
          <a:xfrm>
            <a:off x="3485834" y="1338993"/>
            <a:ext cx="1206500" cy="1054100"/>
          </a:xfrm>
          <a:prstGeom prst="irregularSeal1">
            <a:avLst/>
          </a:prstGeom>
          <a:gradFill>
            <a:gsLst>
              <a:gs pos="0">
                <a:srgbClr val="FFF200"/>
              </a:gs>
              <a:gs pos="45000">
                <a:srgbClr val="FF7A00"/>
              </a:gs>
              <a:gs pos="70000">
                <a:srgbClr val="FF0300"/>
              </a:gs>
              <a:gs pos="100000">
                <a:srgbClr val="4D0808"/>
              </a:gs>
            </a:gsLst>
            <a:lin ang="5400000" scaled="0"/>
          </a:gradFill>
          <a:ln w="9525">
            <a:solidFill>
              <a:schemeClr val="tx1"/>
            </a:solidFill>
            <a:round/>
            <a:headEnd/>
            <a:tailEnd/>
          </a:ln>
        </p:spPr>
        <p:txBody>
          <a:bodyPr/>
          <a:lstStyle/>
          <a:p>
            <a:pPr algn="l"/>
            <a:endParaRPr lang="en-US" sz="2400">
              <a:solidFill>
                <a:srgbClr val="000080"/>
              </a:solidFill>
              <a:latin typeface="Arial" pitchFamily="34" charset="0"/>
              <a:cs typeface="Arial" pitchFamily="34" charset="0"/>
            </a:endParaRPr>
          </a:p>
        </p:txBody>
      </p:sp>
      <p:sp>
        <p:nvSpPr>
          <p:cNvPr id="34820" name="TextBox 3"/>
          <p:cNvSpPr txBox="1">
            <a:spLocks noChangeArrowheads="1"/>
          </p:cNvSpPr>
          <p:nvPr/>
        </p:nvSpPr>
        <p:spPr bwMode="auto">
          <a:xfrm>
            <a:off x="5398874" y="1668125"/>
            <a:ext cx="1104900" cy="369332"/>
          </a:xfrm>
          <a:prstGeom prst="rect">
            <a:avLst/>
          </a:prstGeom>
          <a:noFill/>
          <a:ln w="9525">
            <a:noFill/>
            <a:miter lim="800000"/>
            <a:headEnd/>
            <a:tailEnd/>
          </a:ln>
        </p:spPr>
        <p:txBody>
          <a:bodyPr>
            <a:spAutoFit/>
          </a:bodyPr>
          <a:lstStyle/>
          <a:p>
            <a:pPr algn="ctr"/>
            <a:r>
              <a:rPr lang="en-US" b="1" dirty="0">
                <a:solidFill>
                  <a:srgbClr val="000080"/>
                </a:solidFill>
                <a:latin typeface="Arial" pitchFamily="34" charset="0"/>
                <a:cs typeface="Arial" pitchFamily="34" charset="0"/>
              </a:rPr>
              <a:t>heat</a:t>
            </a:r>
          </a:p>
        </p:txBody>
      </p:sp>
      <p:sp>
        <p:nvSpPr>
          <p:cNvPr id="34822" name="TextBox 18"/>
          <p:cNvSpPr txBox="1">
            <a:spLocks noChangeArrowheads="1"/>
          </p:cNvSpPr>
          <p:nvPr/>
        </p:nvSpPr>
        <p:spPr bwMode="auto">
          <a:xfrm>
            <a:off x="3377884" y="959158"/>
            <a:ext cx="1422400" cy="276999"/>
          </a:xfrm>
          <a:prstGeom prst="rect">
            <a:avLst/>
          </a:prstGeom>
          <a:noFill/>
          <a:ln w="9525">
            <a:noFill/>
            <a:miter lim="800000"/>
            <a:headEnd/>
            <a:tailEnd/>
          </a:ln>
        </p:spPr>
        <p:txBody>
          <a:bodyPr>
            <a:spAutoFit/>
          </a:bodyPr>
          <a:lstStyle/>
          <a:p>
            <a:pPr algn="ctr"/>
            <a:r>
              <a:rPr lang="en-US" sz="1200" b="1" dirty="0">
                <a:latin typeface="Arial" pitchFamily="34" charset="0"/>
                <a:cs typeface="Arial" pitchFamily="34" charset="0"/>
              </a:rPr>
              <a:t>combustion</a:t>
            </a:r>
          </a:p>
        </p:txBody>
      </p:sp>
      <p:cxnSp>
        <p:nvCxnSpPr>
          <p:cNvPr id="34823" name="Straight Arrow Connector 30"/>
          <p:cNvCxnSpPr>
            <a:cxnSpLocks noChangeShapeType="1"/>
          </p:cNvCxnSpPr>
          <p:nvPr/>
        </p:nvCxnSpPr>
        <p:spPr bwMode="auto">
          <a:xfrm>
            <a:off x="2324100" y="1851997"/>
            <a:ext cx="962439" cy="131"/>
          </a:xfrm>
          <a:prstGeom prst="straightConnector1">
            <a:avLst/>
          </a:prstGeom>
          <a:noFill/>
          <a:ln w="19050">
            <a:solidFill>
              <a:schemeClr val="tx1"/>
            </a:solidFill>
            <a:round/>
            <a:headEnd/>
            <a:tailEnd type="arrow" w="med" len="med"/>
          </a:ln>
        </p:spPr>
      </p:cxnSp>
      <p:cxnSp>
        <p:nvCxnSpPr>
          <p:cNvPr id="34824" name="Straight Arrow Connector 31"/>
          <p:cNvCxnSpPr>
            <a:cxnSpLocks noChangeShapeType="1"/>
          </p:cNvCxnSpPr>
          <p:nvPr/>
        </p:nvCxnSpPr>
        <p:spPr bwMode="auto">
          <a:xfrm>
            <a:off x="4918208" y="1851997"/>
            <a:ext cx="419100" cy="1588"/>
          </a:xfrm>
          <a:prstGeom prst="straightConnector1">
            <a:avLst/>
          </a:prstGeom>
          <a:noFill/>
          <a:ln w="19050">
            <a:solidFill>
              <a:schemeClr val="tx1"/>
            </a:solidFill>
            <a:round/>
            <a:headEnd/>
            <a:tailEnd type="arrow" w="med" len="med"/>
          </a:ln>
        </p:spPr>
      </p:cxnSp>
      <p:grpSp>
        <p:nvGrpSpPr>
          <p:cNvPr id="37" name="Group 36"/>
          <p:cNvGrpSpPr/>
          <p:nvPr/>
        </p:nvGrpSpPr>
        <p:grpSpPr>
          <a:xfrm>
            <a:off x="6620008" y="1529626"/>
            <a:ext cx="1600200" cy="646331"/>
            <a:chOff x="6235700" y="1877359"/>
            <a:chExt cx="1600200" cy="646331"/>
          </a:xfrm>
        </p:grpSpPr>
        <p:sp>
          <p:nvSpPr>
            <p:cNvPr id="34821" name="TextBox 4"/>
            <p:cNvSpPr txBox="1">
              <a:spLocks noChangeArrowheads="1"/>
            </p:cNvSpPr>
            <p:nvPr/>
          </p:nvSpPr>
          <p:spPr bwMode="auto">
            <a:xfrm>
              <a:off x="6731000" y="1877359"/>
              <a:ext cx="1104900" cy="646331"/>
            </a:xfrm>
            <a:prstGeom prst="rect">
              <a:avLst/>
            </a:prstGeom>
            <a:noFill/>
            <a:ln w="9525">
              <a:noFill/>
              <a:miter lim="800000"/>
              <a:headEnd/>
              <a:tailEnd/>
            </a:ln>
          </p:spPr>
          <p:txBody>
            <a:bodyPr>
              <a:spAutoFit/>
            </a:bodyPr>
            <a:lstStyle/>
            <a:p>
              <a:pPr algn="ctr"/>
              <a:r>
                <a:rPr lang="en-US" b="1" dirty="0">
                  <a:solidFill>
                    <a:srgbClr val="000080"/>
                  </a:solidFill>
                  <a:latin typeface="Arial" pitchFamily="34" charset="0"/>
                  <a:cs typeface="Arial" pitchFamily="34" charset="0"/>
                </a:rPr>
                <a:t>useful work</a:t>
              </a:r>
            </a:p>
          </p:txBody>
        </p:sp>
        <p:cxnSp>
          <p:nvCxnSpPr>
            <p:cNvPr id="34825" name="Straight Arrow Connector 32"/>
            <p:cNvCxnSpPr>
              <a:cxnSpLocks noChangeShapeType="1"/>
            </p:cNvCxnSpPr>
            <p:nvPr/>
          </p:nvCxnSpPr>
          <p:spPr bwMode="auto">
            <a:xfrm>
              <a:off x="6235700" y="2199730"/>
              <a:ext cx="419100" cy="1588"/>
            </a:xfrm>
            <a:prstGeom prst="straightConnector1">
              <a:avLst/>
            </a:prstGeom>
            <a:noFill/>
            <a:ln w="19050">
              <a:solidFill>
                <a:schemeClr val="tx1"/>
              </a:solidFill>
              <a:round/>
              <a:headEnd/>
              <a:tailEnd type="arrow" w="med" len="med"/>
            </a:ln>
          </p:spPr>
        </p:cxnSp>
      </p:grpSp>
      <p:sp>
        <p:nvSpPr>
          <p:cNvPr id="38" name="TextBox 37"/>
          <p:cNvSpPr txBox="1">
            <a:spLocks noChangeArrowheads="1"/>
          </p:cNvSpPr>
          <p:nvPr/>
        </p:nvSpPr>
        <p:spPr bwMode="auto">
          <a:xfrm>
            <a:off x="412122" y="2449433"/>
            <a:ext cx="2434107" cy="584775"/>
          </a:xfrm>
          <a:prstGeom prst="rect">
            <a:avLst/>
          </a:prstGeom>
          <a:solidFill>
            <a:schemeClr val="accent1">
              <a:lumMod val="75000"/>
            </a:schemeClr>
          </a:solidFill>
          <a:ln w="9525">
            <a:solidFill>
              <a:schemeClr val="tx1"/>
            </a:solidFill>
            <a:miter lim="800000"/>
            <a:headEnd/>
            <a:tailEnd/>
          </a:ln>
        </p:spPr>
        <p:txBody>
          <a:bodyPr wrap="square">
            <a:spAutoFit/>
          </a:bodyPr>
          <a:lstStyle/>
          <a:p>
            <a:pPr algn="ctr"/>
            <a:r>
              <a:rPr lang="en-US" sz="1600" b="1" dirty="0">
                <a:solidFill>
                  <a:schemeClr val="bg1"/>
                </a:solidFill>
                <a:latin typeface="Arial" pitchFamily="34" charset="0"/>
                <a:cs typeface="Arial" pitchFamily="34" charset="0"/>
              </a:rPr>
              <a:t>commodity materials</a:t>
            </a:r>
          </a:p>
          <a:p>
            <a:pPr algn="ctr"/>
            <a:r>
              <a:rPr lang="en-US" sz="1600" b="1" dirty="0">
                <a:solidFill>
                  <a:schemeClr val="bg1"/>
                </a:solidFill>
                <a:latin typeface="Arial" pitchFamily="34" charset="0"/>
                <a:cs typeface="Arial" pitchFamily="34" charset="0"/>
              </a:rPr>
              <a:t>disposable fuels </a:t>
            </a:r>
          </a:p>
        </p:txBody>
      </p:sp>
      <p:sp>
        <p:nvSpPr>
          <p:cNvPr id="34828" name="TextBox 41"/>
          <p:cNvSpPr txBox="1">
            <a:spLocks noChangeArrowheads="1"/>
          </p:cNvSpPr>
          <p:nvPr/>
        </p:nvSpPr>
        <p:spPr bwMode="auto">
          <a:xfrm>
            <a:off x="68148" y="708516"/>
            <a:ext cx="1631861" cy="461665"/>
          </a:xfrm>
          <a:prstGeom prst="rect">
            <a:avLst/>
          </a:prstGeom>
          <a:noFill/>
          <a:ln w="9525">
            <a:noFill/>
            <a:miter lim="800000"/>
            <a:headEnd/>
            <a:tailEnd/>
          </a:ln>
        </p:spPr>
        <p:txBody>
          <a:bodyPr wrap="square">
            <a:spAutoFit/>
          </a:bodyPr>
          <a:lstStyle/>
          <a:p>
            <a:r>
              <a:rPr lang="en-US" sz="2400" dirty="0" smtClean="0">
                <a:latin typeface="Arial" pitchFamily="34" charset="0"/>
                <a:cs typeface="Arial" pitchFamily="34" charset="0"/>
              </a:rPr>
              <a:t>Today</a:t>
            </a:r>
            <a:endParaRPr lang="en-US" sz="2400" dirty="0">
              <a:latin typeface="Arial" pitchFamily="34" charset="0"/>
              <a:cs typeface="Arial" pitchFamily="34" charset="0"/>
            </a:endParaRPr>
          </a:p>
        </p:txBody>
      </p:sp>
      <p:sp>
        <p:nvSpPr>
          <p:cNvPr id="34837" name="TextBox 5"/>
          <p:cNvSpPr txBox="1">
            <a:spLocks noChangeArrowheads="1"/>
          </p:cNvSpPr>
          <p:nvPr/>
        </p:nvSpPr>
        <p:spPr bwMode="auto">
          <a:xfrm>
            <a:off x="847725" y="3841693"/>
            <a:ext cx="1659518" cy="2862322"/>
          </a:xfrm>
          <a:prstGeom prst="rect">
            <a:avLst/>
          </a:prstGeom>
          <a:solidFill>
            <a:schemeClr val="bg1"/>
          </a:solidFill>
          <a:ln w="9525">
            <a:noFill/>
            <a:miter lim="800000"/>
            <a:headEnd/>
            <a:tailEnd/>
          </a:ln>
        </p:spPr>
        <p:txBody>
          <a:bodyPr wrap="square">
            <a:spAutoFit/>
          </a:bodyPr>
          <a:lstStyle/>
          <a:p>
            <a:r>
              <a:rPr lang="en-US" b="1" dirty="0">
                <a:solidFill>
                  <a:srgbClr val="000080"/>
                </a:solidFill>
                <a:latin typeface="Arial" pitchFamily="34" charset="0"/>
                <a:cs typeface="Arial" pitchFamily="34" charset="0"/>
              </a:rPr>
              <a:t>S</a:t>
            </a:r>
            <a:r>
              <a:rPr lang="en-US" b="1" dirty="0" smtClean="0">
                <a:solidFill>
                  <a:srgbClr val="000080"/>
                </a:solidFill>
                <a:latin typeface="Arial" pitchFamily="34" charset="0"/>
                <a:cs typeface="Arial" pitchFamily="34" charset="0"/>
              </a:rPr>
              <a:t>unlight</a:t>
            </a:r>
            <a:endParaRPr lang="en-US" b="1" dirty="0">
              <a:solidFill>
                <a:srgbClr val="000080"/>
              </a:solidFill>
              <a:latin typeface="Arial" pitchFamily="34" charset="0"/>
              <a:cs typeface="Arial" pitchFamily="34" charset="0"/>
            </a:endParaRPr>
          </a:p>
          <a:p>
            <a:r>
              <a:rPr lang="en-US" b="1" dirty="0" smtClean="0">
                <a:solidFill>
                  <a:srgbClr val="000080"/>
                </a:solidFill>
                <a:latin typeface="Arial" pitchFamily="34" charset="0"/>
                <a:cs typeface="Arial" pitchFamily="34" charset="0"/>
              </a:rPr>
              <a:t>Wind</a:t>
            </a:r>
            <a:endParaRPr lang="en-US" b="1" dirty="0">
              <a:solidFill>
                <a:srgbClr val="000080"/>
              </a:solidFill>
              <a:latin typeface="Arial" pitchFamily="34" charset="0"/>
              <a:cs typeface="Arial" pitchFamily="34" charset="0"/>
            </a:endParaRPr>
          </a:p>
          <a:p>
            <a:r>
              <a:rPr lang="en-US" b="1" dirty="0" smtClean="0">
                <a:solidFill>
                  <a:srgbClr val="000080"/>
                </a:solidFill>
                <a:latin typeface="Arial" pitchFamily="34" charset="0"/>
                <a:cs typeface="Arial" pitchFamily="34" charset="0"/>
              </a:rPr>
              <a:t>Water</a:t>
            </a:r>
            <a:endParaRPr lang="en-US" b="1" dirty="0">
              <a:solidFill>
                <a:srgbClr val="000080"/>
              </a:solidFill>
              <a:latin typeface="Arial" pitchFamily="34" charset="0"/>
              <a:cs typeface="Arial" pitchFamily="34" charset="0"/>
            </a:endParaRPr>
          </a:p>
          <a:p>
            <a:r>
              <a:rPr lang="en-US" b="1" dirty="0" smtClean="0">
                <a:solidFill>
                  <a:srgbClr val="000080"/>
                </a:solidFill>
                <a:latin typeface="Arial" pitchFamily="34" charset="0"/>
                <a:cs typeface="Arial" pitchFamily="34" charset="0"/>
              </a:rPr>
              <a:t>Geothermal</a:t>
            </a:r>
            <a:endParaRPr lang="en-US" b="1" dirty="0">
              <a:solidFill>
                <a:srgbClr val="000080"/>
              </a:solidFill>
              <a:latin typeface="Arial" pitchFamily="34" charset="0"/>
              <a:cs typeface="Arial" pitchFamily="34" charset="0"/>
            </a:endParaRPr>
          </a:p>
          <a:p>
            <a:r>
              <a:rPr lang="en-US" b="1" dirty="0" smtClean="0">
                <a:solidFill>
                  <a:srgbClr val="000080"/>
                </a:solidFill>
                <a:latin typeface="Arial" pitchFamily="34" charset="0"/>
                <a:cs typeface="Arial" pitchFamily="34" charset="0"/>
              </a:rPr>
              <a:t>Biomass</a:t>
            </a:r>
          </a:p>
          <a:p>
            <a:r>
              <a:rPr lang="en-US" b="1" dirty="0" smtClean="0">
                <a:solidFill>
                  <a:srgbClr val="000080"/>
                </a:solidFill>
                <a:latin typeface="Arial" pitchFamily="34" charset="0"/>
                <a:cs typeface="Arial" pitchFamily="34" charset="0"/>
              </a:rPr>
              <a:t>       +</a:t>
            </a:r>
          </a:p>
          <a:p>
            <a:r>
              <a:rPr lang="en-US" b="1" dirty="0" smtClean="0">
                <a:solidFill>
                  <a:srgbClr val="000080"/>
                </a:solidFill>
                <a:latin typeface="Arial" pitchFamily="34" charset="0"/>
                <a:cs typeface="Arial" pitchFamily="34" charset="0"/>
              </a:rPr>
              <a:t>Storage</a:t>
            </a:r>
          </a:p>
          <a:p>
            <a:r>
              <a:rPr lang="en-US" b="1" dirty="0" smtClean="0">
                <a:solidFill>
                  <a:srgbClr val="000080"/>
                </a:solidFill>
                <a:latin typeface="Arial" pitchFamily="34" charset="0"/>
                <a:cs typeface="Arial" pitchFamily="34" charset="0"/>
              </a:rPr>
              <a:t>Transmission</a:t>
            </a:r>
          </a:p>
          <a:p>
            <a:r>
              <a:rPr lang="en-US" b="1" dirty="0" smtClean="0">
                <a:solidFill>
                  <a:srgbClr val="000080"/>
                </a:solidFill>
                <a:latin typeface="Arial" pitchFamily="34" charset="0"/>
                <a:cs typeface="Arial" pitchFamily="34" charset="0"/>
              </a:rPr>
              <a:t>CCS</a:t>
            </a:r>
          </a:p>
          <a:p>
            <a:r>
              <a:rPr lang="en-US" b="1" dirty="0" smtClean="0">
                <a:solidFill>
                  <a:srgbClr val="000080"/>
                </a:solidFill>
                <a:latin typeface="Arial" pitchFamily="34" charset="0"/>
                <a:cs typeface="Arial" pitchFamily="34" charset="0"/>
              </a:rPr>
              <a:t>Efficiency</a:t>
            </a:r>
            <a:endParaRPr lang="en-US" b="1" dirty="0">
              <a:solidFill>
                <a:srgbClr val="000080"/>
              </a:solidFill>
              <a:latin typeface="Arial" pitchFamily="34" charset="0"/>
              <a:cs typeface="Arial" pitchFamily="34" charset="0"/>
            </a:endParaRPr>
          </a:p>
        </p:txBody>
      </p:sp>
      <p:sp>
        <p:nvSpPr>
          <p:cNvPr id="34838" name="TextBox 7"/>
          <p:cNvSpPr txBox="1">
            <a:spLocks noChangeArrowheads="1"/>
          </p:cNvSpPr>
          <p:nvPr/>
        </p:nvSpPr>
        <p:spPr bwMode="auto">
          <a:xfrm>
            <a:off x="5252824" y="4257192"/>
            <a:ext cx="1397000" cy="646331"/>
          </a:xfrm>
          <a:prstGeom prst="rect">
            <a:avLst/>
          </a:prstGeom>
          <a:noFill/>
          <a:ln w="9525">
            <a:noFill/>
            <a:miter lim="800000"/>
            <a:headEnd/>
            <a:tailEnd/>
          </a:ln>
        </p:spPr>
        <p:txBody>
          <a:bodyPr>
            <a:spAutoFit/>
          </a:bodyPr>
          <a:lstStyle/>
          <a:p>
            <a:pPr algn="ctr"/>
            <a:r>
              <a:rPr lang="en-US" b="1" dirty="0">
                <a:solidFill>
                  <a:srgbClr val="000080"/>
                </a:solidFill>
                <a:latin typeface="Arial" pitchFamily="34" charset="0"/>
                <a:cs typeface="Arial" pitchFamily="34" charset="0"/>
              </a:rPr>
              <a:t>electricity</a:t>
            </a:r>
          </a:p>
          <a:p>
            <a:pPr algn="ctr"/>
            <a:r>
              <a:rPr lang="en-US" b="1" dirty="0" smtClean="0">
                <a:solidFill>
                  <a:srgbClr val="000080"/>
                </a:solidFill>
                <a:latin typeface="Arial" pitchFamily="34" charset="0"/>
                <a:cs typeface="Arial" pitchFamily="34" charset="0"/>
              </a:rPr>
              <a:t>fuels</a:t>
            </a:r>
            <a:endParaRPr lang="en-US" b="1" dirty="0">
              <a:solidFill>
                <a:srgbClr val="000080"/>
              </a:solidFill>
              <a:latin typeface="Arial" pitchFamily="34" charset="0"/>
              <a:cs typeface="Arial" pitchFamily="34" charset="0"/>
            </a:endParaRPr>
          </a:p>
        </p:txBody>
      </p:sp>
      <p:grpSp>
        <p:nvGrpSpPr>
          <p:cNvPr id="5" name="Group 33"/>
          <p:cNvGrpSpPr>
            <a:grpSpLocks noChangeAspect="1"/>
          </p:cNvGrpSpPr>
          <p:nvPr/>
        </p:nvGrpSpPr>
        <p:grpSpPr bwMode="auto">
          <a:xfrm>
            <a:off x="2305050" y="4146621"/>
            <a:ext cx="2878130" cy="814636"/>
            <a:chOff x="1879600" y="4129618"/>
            <a:chExt cx="1130300" cy="723900"/>
          </a:xfrm>
          <a:solidFill>
            <a:srgbClr val="339966"/>
          </a:solidFill>
        </p:grpSpPr>
        <p:cxnSp>
          <p:nvCxnSpPr>
            <p:cNvPr id="34843" name="Straight Connector 11"/>
            <p:cNvCxnSpPr>
              <a:cxnSpLocks noChangeShapeType="1"/>
            </p:cNvCxnSpPr>
            <p:nvPr/>
          </p:nvCxnSpPr>
          <p:spPr bwMode="auto">
            <a:xfrm rot="5400000">
              <a:off x="2400300" y="4483102"/>
              <a:ext cx="635002" cy="1"/>
            </a:xfrm>
            <a:prstGeom prst="line">
              <a:avLst/>
            </a:prstGeom>
            <a:grpFill/>
            <a:ln w="9525">
              <a:solidFill>
                <a:srgbClr val="800000"/>
              </a:solidFill>
              <a:round/>
              <a:headEnd/>
              <a:tailEnd/>
            </a:ln>
          </p:spPr>
        </p:cxnSp>
        <p:cxnSp>
          <p:nvCxnSpPr>
            <p:cNvPr id="34844" name="Straight Connector 15"/>
            <p:cNvCxnSpPr>
              <a:cxnSpLocks noChangeShapeType="1"/>
            </p:cNvCxnSpPr>
            <p:nvPr/>
          </p:nvCxnSpPr>
          <p:spPr bwMode="auto">
            <a:xfrm rot="10800000">
              <a:off x="1879600" y="4491567"/>
              <a:ext cx="1130300" cy="1588"/>
            </a:xfrm>
            <a:prstGeom prst="line">
              <a:avLst/>
            </a:prstGeom>
            <a:grpFill/>
            <a:ln w="9525">
              <a:solidFill>
                <a:schemeClr val="tx1"/>
              </a:solidFill>
              <a:round/>
              <a:headEnd/>
              <a:tailEnd/>
            </a:ln>
          </p:spPr>
        </p:cxnSp>
        <p:sp>
          <p:nvSpPr>
            <p:cNvPr id="34845" name="Isosceles Triangle 9"/>
            <p:cNvSpPr>
              <a:spLocks noChangeArrowheads="1"/>
            </p:cNvSpPr>
            <p:nvPr/>
          </p:nvSpPr>
          <p:spPr bwMode="auto">
            <a:xfrm rot="5400000">
              <a:off x="2162494" y="4291862"/>
              <a:ext cx="723900" cy="399411"/>
            </a:xfrm>
            <a:prstGeom prst="triangle">
              <a:avLst>
                <a:gd name="adj" fmla="val 50000"/>
              </a:avLst>
            </a:prstGeom>
            <a:grpFill/>
            <a:ln w="9525">
              <a:solidFill>
                <a:schemeClr val="tx1"/>
              </a:solidFill>
              <a:round/>
              <a:headEnd/>
              <a:tailEnd/>
            </a:ln>
          </p:spPr>
          <p:txBody>
            <a:bodyPr/>
            <a:lstStyle/>
            <a:p>
              <a:pPr algn="l"/>
              <a:endParaRPr lang="en-US" sz="2400">
                <a:solidFill>
                  <a:srgbClr val="000080"/>
                </a:solidFill>
                <a:latin typeface="Arial" pitchFamily="34" charset="0"/>
                <a:cs typeface="Arial" pitchFamily="34" charset="0"/>
              </a:endParaRPr>
            </a:p>
          </p:txBody>
        </p:sp>
      </p:grpSp>
      <p:sp>
        <p:nvSpPr>
          <p:cNvPr id="34842" name="TextBox 36"/>
          <p:cNvSpPr txBox="1">
            <a:spLocks noChangeArrowheads="1"/>
          </p:cNvSpPr>
          <p:nvPr/>
        </p:nvSpPr>
        <p:spPr bwMode="auto">
          <a:xfrm>
            <a:off x="3377884" y="3499036"/>
            <a:ext cx="1422400" cy="461665"/>
          </a:xfrm>
          <a:prstGeom prst="rect">
            <a:avLst/>
          </a:prstGeom>
          <a:noFill/>
          <a:ln w="9525">
            <a:noFill/>
            <a:miter lim="800000"/>
            <a:headEnd/>
            <a:tailEnd/>
          </a:ln>
        </p:spPr>
        <p:txBody>
          <a:bodyPr>
            <a:spAutoFit/>
          </a:bodyPr>
          <a:lstStyle/>
          <a:p>
            <a:pPr algn="ctr"/>
            <a:r>
              <a:rPr lang="en-US" sz="1200" b="1" dirty="0">
                <a:latin typeface="Arial" pitchFamily="34" charset="0"/>
                <a:cs typeface="Arial" pitchFamily="34" charset="0"/>
              </a:rPr>
              <a:t>direct conversion</a:t>
            </a:r>
          </a:p>
        </p:txBody>
      </p:sp>
      <p:sp>
        <p:nvSpPr>
          <p:cNvPr id="34836" name="TextBox 42"/>
          <p:cNvSpPr txBox="1">
            <a:spLocks noChangeArrowheads="1"/>
          </p:cNvSpPr>
          <p:nvPr/>
        </p:nvSpPr>
        <p:spPr bwMode="auto">
          <a:xfrm>
            <a:off x="68148" y="3357368"/>
            <a:ext cx="2540000" cy="461665"/>
          </a:xfrm>
          <a:prstGeom prst="rect">
            <a:avLst/>
          </a:prstGeom>
          <a:noFill/>
          <a:ln w="9525">
            <a:noFill/>
            <a:miter lim="800000"/>
            <a:headEnd/>
            <a:tailEnd/>
          </a:ln>
        </p:spPr>
        <p:txBody>
          <a:bodyPr>
            <a:spAutoFit/>
          </a:bodyPr>
          <a:lstStyle/>
          <a:p>
            <a:r>
              <a:rPr lang="en-US" sz="2400" dirty="0" smtClean="0">
                <a:latin typeface="Arial" pitchFamily="34" charset="0"/>
                <a:cs typeface="Arial" pitchFamily="34" charset="0"/>
              </a:rPr>
              <a:t>Future</a:t>
            </a:r>
            <a:endParaRPr lang="en-US" sz="2400" dirty="0">
              <a:latin typeface="Arial" pitchFamily="34" charset="0"/>
              <a:cs typeface="Arial" pitchFamily="34" charset="0"/>
            </a:endParaRPr>
          </a:p>
        </p:txBody>
      </p:sp>
      <p:sp>
        <p:nvSpPr>
          <p:cNvPr id="34830" name="TextBox 43"/>
          <p:cNvSpPr txBox="1">
            <a:spLocks noChangeArrowheads="1"/>
          </p:cNvSpPr>
          <p:nvPr/>
        </p:nvSpPr>
        <p:spPr bwMode="auto">
          <a:xfrm>
            <a:off x="166688" y="147637"/>
            <a:ext cx="8813800" cy="461963"/>
          </a:xfrm>
          <a:prstGeom prst="rect">
            <a:avLst/>
          </a:prstGeom>
          <a:noFill/>
          <a:ln w="9525">
            <a:noFill/>
            <a:miter lim="800000"/>
            <a:headEnd/>
            <a:tailEnd/>
          </a:ln>
        </p:spPr>
        <p:txBody>
          <a:bodyPr>
            <a:spAutoFit/>
          </a:bodyPr>
          <a:lstStyle/>
          <a:p>
            <a:pPr algn="ctr"/>
            <a:r>
              <a:rPr lang="en-US" sz="2400" dirty="0">
                <a:solidFill>
                  <a:srgbClr val="106636"/>
                </a:solidFill>
              </a:rPr>
              <a:t>Sustainable Energy </a:t>
            </a:r>
            <a:r>
              <a:rPr lang="en-US" sz="2400" dirty="0" smtClean="0">
                <a:solidFill>
                  <a:srgbClr val="106636"/>
                </a:solidFill>
              </a:rPr>
              <a:t>= </a:t>
            </a:r>
            <a:r>
              <a:rPr lang="en-US" sz="2400" dirty="0">
                <a:solidFill>
                  <a:srgbClr val="106636"/>
                </a:solidFill>
              </a:rPr>
              <a:t>High Tech Materials and Chemistry</a:t>
            </a:r>
          </a:p>
        </p:txBody>
      </p:sp>
      <p:sp>
        <p:nvSpPr>
          <p:cNvPr id="34833" name="TextBox 38"/>
          <p:cNvSpPr txBox="1">
            <a:spLocks noChangeArrowheads="1"/>
          </p:cNvSpPr>
          <p:nvPr/>
        </p:nvSpPr>
        <p:spPr bwMode="auto">
          <a:xfrm>
            <a:off x="2459867" y="5269510"/>
            <a:ext cx="4198512" cy="1569660"/>
          </a:xfrm>
          <a:prstGeom prst="rect">
            <a:avLst/>
          </a:prstGeom>
          <a:solidFill>
            <a:srgbClr val="339966"/>
          </a:solidFill>
          <a:ln w="9525">
            <a:solidFill>
              <a:schemeClr val="tx1"/>
            </a:solidFill>
            <a:miter lim="800000"/>
            <a:headEnd/>
            <a:tailEnd/>
          </a:ln>
        </p:spPr>
        <p:txBody>
          <a:bodyPr wrap="square">
            <a:spAutoFit/>
          </a:bodyPr>
          <a:lstStyle/>
          <a:p>
            <a:r>
              <a:rPr lang="en-US" sz="1600" b="1" dirty="0" smtClean="0">
                <a:solidFill>
                  <a:schemeClr val="bg1"/>
                </a:solidFill>
                <a:latin typeface="Arial" pitchFamily="34" charset="0"/>
                <a:cs typeface="Arial" pitchFamily="34" charset="0"/>
              </a:rPr>
              <a:t>High-tech </a:t>
            </a:r>
            <a:r>
              <a:rPr lang="en-US" sz="1600" b="1" dirty="0">
                <a:solidFill>
                  <a:schemeClr val="bg1"/>
                </a:solidFill>
                <a:latin typeface="Arial" pitchFamily="34" charset="0"/>
                <a:cs typeface="Arial" pitchFamily="34" charset="0"/>
              </a:rPr>
              <a:t>materials </a:t>
            </a:r>
            <a:r>
              <a:rPr lang="en-US" sz="1600" b="1" dirty="0" smtClean="0">
                <a:solidFill>
                  <a:schemeClr val="bg1"/>
                </a:solidFill>
                <a:latin typeface="Arial" pitchFamily="34" charset="0"/>
                <a:cs typeface="Arial" pitchFamily="34" charset="0"/>
              </a:rPr>
              <a:t>and chemistry, e.g</a:t>
            </a:r>
            <a:r>
              <a:rPr lang="en-US" sz="1600" b="1" dirty="0">
                <a:solidFill>
                  <a:schemeClr val="bg1"/>
                </a:solidFill>
                <a:latin typeface="Arial" pitchFamily="34" charset="0"/>
                <a:cs typeface="Arial" pitchFamily="34" charset="0"/>
              </a:rPr>
              <a:t>., </a:t>
            </a:r>
            <a:r>
              <a:rPr lang="en-US" sz="1600" b="1" dirty="0" smtClean="0">
                <a:solidFill>
                  <a:schemeClr val="bg1"/>
                </a:solidFill>
                <a:latin typeface="Arial" pitchFamily="34" charset="0"/>
                <a:cs typeface="Arial" pitchFamily="34" charset="0"/>
              </a:rPr>
              <a:t>for </a:t>
            </a:r>
            <a:r>
              <a:rPr lang="en-US" sz="1600" b="1" dirty="0" err="1" smtClean="0">
                <a:solidFill>
                  <a:schemeClr val="bg1"/>
                </a:solidFill>
                <a:latin typeface="Arial" pitchFamily="34" charset="0"/>
                <a:cs typeface="Arial" pitchFamily="34" charset="0"/>
              </a:rPr>
              <a:t>photovoltaics</a:t>
            </a:r>
            <a:r>
              <a:rPr lang="en-US" sz="1600" b="1" dirty="0">
                <a:solidFill>
                  <a:schemeClr val="bg1"/>
                </a:solidFill>
                <a:latin typeface="Arial" pitchFamily="34" charset="0"/>
                <a:cs typeface="Arial" pitchFamily="34" charset="0"/>
              </a:rPr>
              <a:t>,  </a:t>
            </a:r>
            <a:r>
              <a:rPr lang="en-US" sz="1600" b="1" dirty="0" smtClean="0">
                <a:solidFill>
                  <a:schemeClr val="bg1"/>
                </a:solidFill>
                <a:latin typeface="Arial" pitchFamily="34" charset="0"/>
                <a:cs typeface="Arial" pitchFamily="34" charset="0"/>
              </a:rPr>
              <a:t>electrodes and electrolytes, smart membranes and separators, superconductors, catalysts, sensors and novel </a:t>
            </a:r>
            <a:r>
              <a:rPr lang="en-US" sz="1600" b="1" dirty="0" err="1" smtClean="0">
                <a:solidFill>
                  <a:schemeClr val="bg1"/>
                </a:solidFill>
                <a:latin typeface="Arial" pitchFamily="34" charset="0"/>
                <a:cs typeface="Arial" pitchFamily="34" charset="0"/>
              </a:rPr>
              <a:t>piezoelectrics</a:t>
            </a:r>
            <a:r>
              <a:rPr lang="en-US" sz="1600" b="1" dirty="0" smtClean="0">
                <a:solidFill>
                  <a:schemeClr val="bg1"/>
                </a:solidFill>
                <a:latin typeface="Arial" pitchFamily="34" charset="0"/>
                <a:cs typeface="Arial" pitchFamily="34" charset="0"/>
              </a:rPr>
              <a:t> and </a:t>
            </a:r>
            <a:r>
              <a:rPr lang="en-US" sz="1600" b="1" dirty="0" err="1" smtClean="0">
                <a:solidFill>
                  <a:schemeClr val="bg1"/>
                </a:solidFill>
                <a:latin typeface="Arial" pitchFamily="34" charset="0"/>
                <a:cs typeface="Arial" pitchFamily="34" charset="0"/>
              </a:rPr>
              <a:t>piezotronics</a:t>
            </a:r>
            <a:r>
              <a:rPr lang="en-US" sz="1600" b="1" dirty="0" smtClean="0">
                <a:solidFill>
                  <a:schemeClr val="bg1"/>
                </a:solidFill>
                <a:latin typeface="Arial" pitchFamily="34" charset="0"/>
                <a:cs typeface="Arial" pitchFamily="34" charset="0"/>
              </a:rPr>
              <a:t> </a:t>
            </a:r>
            <a:endParaRPr lang="en-US" sz="1600" b="1" dirty="0">
              <a:solidFill>
                <a:schemeClr val="bg1"/>
              </a:solidFill>
              <a:latin typeface="Arial" pitchFamily="34" charset="0"/>
              <a:cs typeface="Arial" pitchFamily="34" charset="0"/>
            </a:endParaRPr>
          </a:p>
        </p:txBody>
      </p:sp>
      <p:sp>
        <p:nvSpPr>
          <p:cNvPr id="32" name="Slide Number Placeholder 8"/>
          <p:cNvSpPr txBox="1">
            <a:spLocks/>
          </p:cNvSpPr>
          <p:nvPr/>
        </p:nvSpPr>
        <p:spPr>
          <a:xfrm>
            <a:off x="8413750" y="6353969"/>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6EEA275D-5A49-48A8-817D-44C3EA0A3A2F}" type="slidenum">
              <a:rPr kumimoji="0" lang="en-US" sz="1100" b="0" i="0" u="none" strike="noStrike" kern="1200" cap="none" spc="0" normalizeH="0" baseline="0" noProof="0" smtClean="0">
                <a:ln>
                  <a:noFill/>
                </a:ln>
                <a:solidFill>
                  <a:srgbClr val="106636"/>
                </a:solidFill>
                <a:effectLst/>
                <a:uLnTx/>
                <a:uFillTx/>
                <a:latin typeface="Arial" pitchFamily="34" charset="0"/>
                <a:cs typeface="Arial"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44</a:t>
            </a:fld>
            <a:endParaRPr kumimoji="0" lang="en-US" sz="1100" b="0" i="0" u="none" strike="noStrike" kern="1200" cap="none" spc="0" normalizeH="0" baseline="0" noProof="0" dirty="0">
              <a:ln>
                <a:noFill/>
              </a:ln>
              <a:solidFill>
                <a:srgbClr val="106636"/>
              </a:solidFill>
              <a:effectLst/>
              <a:uLnTx/>
              <a:uFillTx/>
              <a:latin typeface="Arial" pitchFamily="34" charset="0"/>
              <a:cs typeface="Arial" pitchFamily="34" charset="0"/>
            </a:endParaRPr>
          </a:p>
        </p:txBody>
      </p:sp>
      <p:sp>
        <p:nvSpPr>
          <p:cNvPr id="33" name="Footer Placeholder 9"/>
          <p:cNvSpPr txBox="1">
            <a:spLocks/>
          </p:cNvSpPr>
          <p:nvPr/>
        </p:nvSpPr>
        <p:spPr>
          <a:xfrm>
            <a:off x="3124200" y="6353969"/>
            <a:ext cx="53340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srgbClr val="106636"/>
                </a:solidFill>
                <a:effectLst/>
                <a:uLnTx/>
                <a:uFillTx/>
                <a:latin typeface="Arial" pitchFamily="34" charset="0"/>
                <a:cs typeface="Arial" pitchFamily="34" charset="0"/>
              </a:rPr>
              <a:t>Energy Facts 2011</a:t>
            </a:r>
            <a:endParaRPr kumimoji="0" lang="en-US" sz="1100" b="0" i="0" u="none" strike="noStrike" kern="1200" cap="none" spc="0" normalizeH="0" baseline="0" noProof="0" dirty="0">
              <a:ln>
                <a:noFill/>
              </a:ln>
              <a:solidFill>
                <a:srgbClr val="106636"/>
              </a:solidFill>
              <a:effectLst/>
              <a:uLnTx/>
              <a:uFillTx/>
              <a:latin typeface="Arial" pitchFamily="34" charset="0"/>
              <a:cs typeface="Arial" pitchFamily="34" charset="0"/>
            </a:endParaRPr>
          </a:p>
        </p:txBody>
      </p:sp>
      <p:grpSp>
        <p:nvGrpSpPr>
          <p:cNvPr id="39" name="Group 38"/>
          <p:cNvGrpSpPr/>
          <p:nvPr/>
        </p:nvGrpSpPr>
        <p:grpSpPr>
          <a:xfrm>
            <a:off x="6620008" y="4257192"/>
            <a:ext cx="1600200" cy="646331"/>
            <a:chOff x="6295335" y="3779046"/>
            <a:chExt cx="1600200" cy="646331"/>
          </a:xfrm>
        </p:grpSpPr>
        <p:sp>
          <p:nvSpPr>
            <p:cNvPr id="35" name="TextBox 4"/>
            <p:cNvSpPr txBox="1">
              <a:spLocks noChangeArrowheads="1"/>
            </p:cNvSpPr>
            <p:nvPr/>
          </p:nvSpPr>
          <p:spPr bwMode="auto">
            <a:xfrm>
              <a:off x="6790635" y="3779046"/>
              <a:ext cx="1104900" cy="646331"/>
            </a:xfrm>
            <a:prstGeom prst="rect">
              <a:avLst/>
            </a:prstGeom>
            <a:noFill/>
            <a:ln w="9525">
              <a:noFill/>
              <a:miter lim="800000"/>
              <a:headEnd/>
              <a:tailEnd/>
            </a:ln>
          </p:spPr>
          <p:txBody>
            <a:bodyPr>
              <a:spAutoFit/>
            </a:bodyPr>
            <a:lstStyle/>
            <a:p>
              <a:pPr algn="ctr"/>
              <a:r>
                <a:rPr lang="en-US" b="1" dirty="0">
                  <a:solidFill>
                    <a:srgbClr val="000080"/>
                  </a:solidFill>
                  <a:latin typeface="Arial" pitchFamily="34" charset="0"/>
                  <a:cs typeface="Arial" pitchFamily="34" charset="0"/>
                </a:rPr>
                <a:t>useful work</a:t>
              </a:r>
            </a:p>
          </p:txBody>
        </p:sp>
        <p:cxnSp>
          <p:nvCxnSpPr>
            <p:cNvPr id="36" name="Straight Arrow Connector 32"/>
            <p:cNvCxnSpPr>
              <a:cxnSpLocks noChangeShapeType="1"/>
            </p:cNvCxnSpPr>
            <p:nvPr/>
          </p:nvCxnSpPr>
          <p:spPr bwMode="auto">
            <a:xfrm>
              <a:off x="6295335" y="4101417"/>
              <a:ext cx="419100" cy="1588"/>
            </a:xfrm>
            <a:prstGeom prst="straightConnector1">
              <a:avLst/>
            </a:prstGeom>
            <a:noFill/>
            <a:ln w="19050">
              <a:solidFill>
                <a:schemeClr val="tx1"/>
              </a:solidFill>
              <a:round/>
              <a:headEnd/>
              <a:tailEnd type="arrow"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8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7" grpId="0" animBg="1"/>
      <p:bldP spid="34838" grpId="0"/>
      <p:bldP spid="34842" grpId="0"/>
      <p:bldP spid="34836" grpId="0"/>
      <p:bldP spid="3483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28" name="Rectangle 12"/>
          <p:cNvSpPr>
            <a:spLocks noChangeArrowheads="1"/>
          </p:cNvSpPr>
          <p:nvPr/>
        </p:nvSpPr>
        <p:spPr bwMode="auto">
          <a:xfrm>
            <a:off x="0" y="22412"/>
            <a:ext cx="8999682" cy="732585"/>
          </a:xfrm>
          <a:prstGeom prst="rect">
            <a:avLst/>
          </a:prstGeom>
          <a:noFill/>
          <a:ln w="9525" algn="ctr">
            <a:noFill/>
            <a:miter lim="800000"/>
            <a:headEnd/>
            <a:tailEnd/>
          </a:ln>
          <a:effectLst/>
        </p:spPr>
        <p:txBody>
          <a:bodyPr lIns="93470" tIns="46735" rIns="93470" bIns="46735"/>
          <a:lstStyle/>
          <a:p>
            <a:pPr algn="ctr">
              <a:lnSpc>
                <a:spcPct val="85000"/>
              </a:lnSpc>
            </a:pPr>
            <a:r>
              <a:rPr lang="en-US" sz="2400" dirty="0" smtClean="0">
                <a:solidFill>
                  <a:srgbClr val="106636"/>
                </a:solidFill>
                <a:ea typeface="+mj-ea"/>
                <a:cs typeface="Arial" charset="0"/>
              </a:rPr>
              <a:t>Science for Energy:  </a:t>
            </a:r>
            <a:br>
              <a:rPr lang="en-US" sz="2400" dirty="0" smtClean="0">
                <a:solidFill>
                  <a:srgbClr val="106636"/>
                </a:solidFill>
                <a:ea typeface="+mj-ea"/>
                <a:cs typeface="Arial" charset="0"/>
              </a:rPr>
            </a:br>
            <a:r>
              <a:rPr lang="en-US" sz="2400" dirty="0" smtClean="0">
                <a:solidFill>
                  <a:srgbClr val="106636"/>
                </a:solidFill>
                <a:ea typeface="+mj-ea"/>
                <a:cs typeface="Arial" charset="0"/>
              </a:rPr>
              <a:t>10 “Basic Research Needs …” (BRNs) Workshops</a:t>
            </a:r>
          </a:p>
        </p:txBody>
      </p:sp>
      <p:sp>
        <p:nvSpPr>
          <p:cNvPr id="17" name="Text Box 13"/>
          <p:cNvSpPr txBox="1">
            <a:spLocks noChangeArrowheads="1"/>
          </p:cNvSpPr>
          <p:nvPr/>
        </p:nvSpPr>
        <p:spPr bwMode="auto">
          <a:xfrm>
            <a:off x="2408875" y="990834"/>
            <a:ext cx="6735125" cy="4032630"/>
          </a:xfrm>
          <a:prstGeom prst="rect">
            <a:avLst/>
          </a:prstGeom>
          <a:noFill/>
          <a:ln w="9525">
            <a:noFill/>
            <a:miter lim="800000"/>
            <a:headEnd/>
            <a:tailEnd/>
          </a:ln>
          <a:effectLst/>
        </p:spPr>
        <p:txBody>
          <a:bodyPr wrap="square" lIns="82030" tIns="41015" rIns="82030" bIns="41015">
            <a:spAutoFit/>
          </a:bodyPr>
          <a:lstStyle/>
          <a:p>
            <a:pPr eaLnBrk="1" hangingPunct="1">
              <a:spcBef>
                <a:spcPts val="363"/>
              </a:spcBef>
              <a:buFont typeface="Wingdings" pitchFamily="2" charset="2"/>
              <a:buNone/>
            </a:pPr>
            <a:r>
              <a:rPr lang="en-US" b="1" dirty="0">
                <a:solidFill>
                  <a:srgbClr val="FF0000"/>
                </a:solidFill>
                <a:latin typeface="Arial Narrow" pitchFamily="34" charset="0"/>
              </a:rPr>
              <a:t>Basic Research Needs to Assure a Secure Energy Future </a:t>
            </a:r>
            <a:r>
              <a:rPr lang="en-US" dirty="0">
                <a:latin typeface="Arial Narrow" pitchFamily="34" charset="0"/>
              </a:rPr>
              <a:t>(BESAC)</a:t>
            </a:r>
          </a:p>
          <a:p>
            <a:pPr eaLnBrk="1" hangingPunct="1">
              <a:spcBef>
                <a:spcPts val="363"/>
              </a:spcBef>
              <a:buFont typeface="Wingdings" pitchFamily="2" charset="2"/>
              <a:buChar char="§"/>
            </a:pPr>
            <a:endParaRPr lang="en-US" sz="400" dirty="0">
              <a:latin typeface="Arial Narrow" pitchFamily="34" charset="0"/>
            </a:endParaRPr>
          </a:p>
          <a:p>
            <a:pPr marL="363538" lvl="1" indent="-203200" eaLnBrk="1" hangingPunct="1">
              <a:spcBef>
                <a:spcPts val="363"/>
              </a:spcBef>
              <a:buFont typeface="Wingdings" pitchFamily="2" charset="2"/>
              <a:buChar char="§"/>
            </a:pPr>
            <a:r>
              <a:rPr lang="en-US" b="0" dirty="0" smtClean="0">
                <a:latin typeface="Arial Narrow" pitchFamily="34" charset="0"/>
              </a:rPr>
              <a:t>BRNs for </a:t>
            </a:r>
            <a:r>
              <a:rPr lang="en-US" b="0" dirty="0">
                <a:latin typeface="Arial Narrow" pitchFamily="34" charset="0"/>
              </a:rPr>
              <a:t>the </a:t>
            </a:r>
            <a:r>
              <a:rPr lang="en-US" b="1" dirty="0">
                <a:solidFill>
                  <a:srgbClr val="FF0000"/>
                </a:solidFill>
                <a:latin typeface="Arial Narrow" pitchFamily="34" charset="0"/>
              </a:rPr>
              <a:t>Hydrogen Economy </a:t>
            </a:r>
          </a:p>
          <a:p>
            <a:pPr marL="363538" lvl="1" indent="-203200" eaLnBrk="1" hangingPunct="1">
              <a:spcBef>
                <a:spcPts val="363"/>
              </a:spcBef>
              <a:buFont typeface="Wingdings" pitchFamily="2" charset="2"/>
              <a:buChar char="§"/>
            </a:pPr>
            <a:r>
              <a:rPr lang="en-US" b="0" dirty="0" smtClean="0">
                <a:latin typeface="Arial Narrow" pitchFamily="34" charset="0"/>
              </a:rPr>
              <a:t>BRNs for </a:t>
            </a:r>
            <a:r>
              <a:rPr lang="en-US" b="1" dirty="0">
                <a:solidFill>
                  <a:srgbClr val="FF0000"/>
                </a:solidFill>
                <a:latin typeface="Arial Narrow" pitchFamily="34" charset="0"/>
              </a:rPr>
              <a:t>Solar Energy Utilization</a:t>
            </a:r>
          </a:p>
          <a:p>
            <a:pPr marL="363538" lvl="1" indent="-203200" eaLnBrk="1" hangingPunct="1">
              <a:spcBef>
                <a:spcPts val="363"/>
              </a:spcBef>
              <a:buFont typeface="Wingdings" pitchFamily="2" charset="2"/>
              <a:buChar char="§"/>
            </a:pPr>
            <a:r>
              <a:rPr lang="en-US" b="0" dirty="0" smtClean="0">
                <a:latin typeface="Arial Narrow" pitchFamily="34" charset="0"/>
              </a:rPr>
              <a:t>BRNs for </a:t>
            </a:r>
            <a:r>
              <a:rPr lang="en-US" b="1" dirty="0">
                <a:solidFill>
                  <a:srgbClr val="FF0000"/>
                </a:solidFill>
                <a:latin typeface="Arial Narrow" pitchFamily="34" charset="0"/>
              </a:rPr>
              <a:t>Superconductivity</a:t>
            </a:r>
          </a:p>
          <a:p>
            <a:pPr marL="363538" lvl="1" indent="-203200" eaLnBrk="1" hangingPunct="1">
              <a:spcBef>
                <a:spcPts val="363"/>
              </a:spcBef>
              <a:buFont typeface="Wingdings" pitchFamily="2" charset="2"/>
              <a:buChar char="§"/>
            </a:pPr>
            <a:r>
              <a:rPr lang="en-US" b="0" dirty="0" smtClean="0">
                <a:latin typeface="Arial Narrow" pitchFamily="34" charset="0"/>
              </a:rPr>
              <a:t>BRNs for </a:t>
            </a:r>
            <a:r>
              <a:rPr lang="en-US" b="1" dirty="0">
                <a:solidFill>
                  <a:srgbClr val="FF0000"/>
                </a:solidFill>
                <a:latin typeface="Arial Narrow" pitchFamily="34" charset="0"/>
              </a:rPr>
              <a:t>Solid State Lighting</a:t>
            </a:r>
          </a:p>
          <a:p>
            <a:pPr marL="363538" lvl="1" indent="-203200" eaLnBrk="1" hangingPunct="1">
              <a:spcBef>
                <a:spcPts val="363"/>
              </a:spcBef>
              <a:buFont typeface="Wingdings" pitchFamily="2" charset="2"/>
              <a:buChar char="§"/>
            </a:pPr>
            <a:r>
              <a:rPr lang="en-US" b="0" dirty="0" smtClean="0">
                <a:latin typeface="Arial Narrow" pitchFamily="34" charset="0"/>
              </a:rPr>
              <a:t>BRNs for </a:t>
            </a:r>
            <a:r>
              <a:rPr lang="en-US" b="1" dirty="0">
                <a:solidFill>
                  <a:srgbClr val="FF0000"/>
                </a:solidFill>
                <a:latin typeface="Arial Narrow" pitchFamily="34" charset="0"/>
              </a:rPr>
              <a:t>Advanced Nuclear Energy Systems</a:t>
            </a:r>
          </a:p>
          <a:p>
            <a:pPr marL="363538" lvl="1" indent="-203200" eaLnBrk="1" hangingPunct="1">
              <a:spcBef>
                <a:spcPts val="363"/>
              </a:spcBef>
              <a:buFont typeface="Wingdings" pitchFamily="2" charset="2"/>
              <a:buChar char="§"/>
            </a:pPr>
            <a:r>
              <a:rPr lang="en-US" b="0" dirty="0" smtClean="0">
                <a:latin typeface="Arial Narrow" pitchFamily="34" charset="0"/>
              </a:rPr>
              <a:t>BRNs for </a:t>
            </a:r>
            <a:r>
              <a:rPr lang="en-US" b="1" dirty="0" smtClean="0">
                <a:solidFill>
                  <a:srgbClr val="FF0000"/>
                </a:solidFill>
                <a:latin typeface="Arial Narrow" pitchFamily="34" charset="0"/>
              </a:rPr>
              <a:t>Clean </a:t>
            </a:r>
            <a:r>
              <a:rPr lang="en-US" b="1" dirty="0">
                <a:solidFill>
                  <a:srgbClr val="FF0000"/>
                </a:solidFill>
                <a:latin typeface="Arial Narrow" pitchFamily="34" charset="0"/>
              </a:rPr>
              <a:t>and Efficient Combustion of 21</a:t>
            </a:r>
            <a:r>
              <a:rPr lang="en-US" b="1" baseline="30000" dirty="0">
                <a:solidFill>
                  <a:srgbClr val="FF0000"/>
                </a:solidFill>
                <a:latin typeface="Arial Narrow" pitchFamily="34" charset="0"/>
              </a:rPr>
              <a:t>st</a:t>
            </a:r>
            <a:r>
              <a:rPr lang="en-US" b="1" dirty="0">
                <a:solidFill>
                  <a:srgbClr val="FF0000"/>
                </a:solidFill>
                <a:latin typeface="Arial Narrow" pitchFamily="34" charset="0"/>
              </a:rPr>
              <a:t> Century Transportation Fuels</a:t>
            </a:r>
          </a:p>
          <a:p>
            <a:pPr marL="363538" lvl="1" indent="-203200" eaLnBrk="1" hangingPunct="1">
              <a:spcBef>
                <a:spcPts val="363"/>
              </a:spcBef>
              <a:buFont typeface="Wingdings" pitchFamily="2" charset="2"/>
              <a:buChar char="§"/>
            </a:pPr>
            <a:r>
              <a:rPr lang="en-US" b="0" dirty="0" smtClean="0">
                <a:latin typeface="Arial Narrow" pitchFamily="34" charset="0"/>
              </a:rPr>
              <a:t>BRNs for </a:t>
            </a:r>
            <a:r>
              <a:rPr lang="en-US" b="1" dirty="0">
                <a:solidFill>
                  <a:srgbClr val="FF0000"/>
                </a:solidFill>
                <a:latin typeface="Arial Narrow" pitchFamily="34" charset="0"/>
              </a:rPr>
              <a:t>Geosciences</a:t>
            </a:r>
            <a:r>
              <a:rPr lang="en-US" b="0" dirty="0">
                <a:latin typeface="Arial Narrow" pitchFamily="34" charset="0"/>
              </a:rPr>
              <a:t>: Facilitating 21</a:t>
            </a:r>
            <a:r>
              <a:rPr lang="en-US" b="0" baseline="30000" dirty="0">
                <a:latin typeface="Arial Narrow" pitchFamily="34" charset="0"/>
              </a:rPr>
              <a:t>st</a:t>
            </a:r>
            <a:r>
              <a:rPr lang="en-US" b="0" dirty="0">
                <a:latin typeface="Arial Narrow" pitchFamily="34" charset="0"/>
              </a:rPr>
              <a:t> Century Energy Systems</a:t>
            </a:r>
          </a:p>
          <a:p>
            <a:pPr marL="363538" lvl="1" indent="-203200" eaLnBrk="1" hangingPunct="1">
              <a:spcBef>
                <a:spcPts val="363"/>
              </a:spcBef>
              <a:buFont typeface="Wingdings" pitchFamily="2" charset="2"/>
              <a:buChar char="§"/>
            </a:pPr>
            <a:r>
              <a:rPr lang="en-US" b="0" dirty="0" smtClean="0">
                <a:latin typeface="Arial Narrow" pitchFamily="34" charset="0"/>
              </a:rPr>
              <a:t>BRNs for </a:t>
            </a:r>
            <a:r>
              <a:rPr lang="en-US" b="1" dirty="0">
                <a:solidFill>
                  <a:srgbClr val="FF0000"/>
                </a:solidFill>
                <a:latin typeface="Arial Narrow" pitchFamily="34" charset="0"/>
              </a:rPr>
              <a:t>Electrical Energy Storage</a:t>
            </a:r>
          </a:p>
          <a:p>
            <a:pPr marL="363538" lvl="1" indent="-203200" eaLnBrk="1" hangingPunct="1">
              <a:spcBef>
                <a:spcPts val="363"/>
              </a:spcBef>
              <a:buFont typeface="Wingdings" pitchFamily="2" charset="2"/>
              <a:buChar char="§"/>
            </a:pPr>
            <a:r>
              <a:rPr lang="en-US" b="0" dirty="0" smtClean="0">
                <a:latin typeface="Arial Narrow" pitchFamily="34" charset="0"/>
              </a:rPr>
              <a:t>BRNs for </a:t>
            </a:r>
            <a:r>
              <a:rPr lang="en-US" b="1" dirty="0">
                <a:solidFill>
                  <a:srgbClr val="FF0000"/>
                </a:solidFill>
                <a:latin typeface="Arial Narrow" pitchFamily="34" charset="0"/>
              </a:rPr>
              <a:t>Catalysis</a:t>
            </a:r>
            <a:r>
              <a:rPr lang="en-US" b="0" dirty="0">
                <a:latin typeface="Arial Narrow" pitchFamily="34" charset="0"/>
              </a:rPr>
              <a:t> for Energy Applications</a:t>
            </a:r>
          </a:p>
          <a:p>
            <a:pPr marL="363538" lvl="1" indent="-203200" eaLnBrk="1" hangingPunct="1">
              <a:spcBef>
                <a:spcPts val="363"/>
              </a:spcBef>
              <a:buFont typeface="Wingdings" pitchFamily="2" charset="2"/>
              <a:buChar char="§"/>
            </a:pPr>
            <a:r>
              <a:rPr lang="en-US" b="0" dirty="0" smtClean="0">
                <a:latin typeface="Arial Narrow" pitchFamily="34" charset="0"/>
              </a:rPr>
              <a:t>BRNs for </a:t>
            </a:r>
            <a:r>
              <a:rPr lang="en-US" b="1" dirty="0">
                <a:solidFill>
                  <a:srgbClr val="FF0000"/>
                </a:solidFill>
                <a:latin typeface="Arial Narrow" pitchFamily="34" charset="0"/>
              </a:rPr>
              <a:t>Materials under Extreme Environments</a:t>
            </a:r>
            <a:endParaRPr lang="en-US" sz="1600" b="1" dirty="0">
              <a:solidFill>
                <a:srgbClr val="FF0000"/>
              </a:solidFill>
              <a:latin typeface="Arial Narrow" pitchFamily="34" charset="0"/>
            </a:endParaRPr>
          </a:p>
        </p:txBody>
      </p:sp>
      <p:pic>
        <p:nvPicPr>
          <p:cNvPr id="18" name="Picture 14"/>
          <p:cNvPicPr preferRelativeResize="0">
            <a:picLocks noGrp="1" noChangeAspect="1" noChangeArrowheads="1"/>
          </p:cNvPicPr>
          <p:nvPr>
            <p:ph sz="half" idx="1"/>
          </p:nvPr>
        </p:nvPicPr>
        <p:blipFill>
          <a:blip r:embed="rId3" cstate="print"/>
          <a:srcRect/>
          <a:stretch>
            <a:fillRect/>
          </a:stretch>
        </p:blipFill>
        <p:spPr>
          <a:xfrm>
            <a:off x="214313" y="1903413"/>
            <a:ext cx="1458912" cy="1781175"/>
          </a:xfrm>
          <a:noFill/>
          <a:ln/>
        </p:spPr>
      </p:pic>
      <p:sp>
        <p:nvSpPr>
          <p:cNvPr id="19" name="Text Box 15"/>
          <p:cNvSpPr txBox="1">
            <a:spLocks noChangeArrowheads="1"/>
          </p:cNvSpPr>
          <p:nvPr/>
        </p:nvSpPr>
        <p:spPr bwMode="auto">
          <a:xfrm>
            <a:off x="3238500" y="6702238"/>
            <a:ext cx="2132292" cy="215431"/>
          </a:xfrm>
          <a:prstGeom prst="rect">
            <a:avLst/>
          </a:prstGeom>
          <a:noFill/>
          <a:ln w="9525" algn="ctr">
            <a:noFill/>
            <a:miter lim="800000"/>
            <a:headEnd/>
            <a:tailEnd/>
          </a:ln>
          <a:effectLst/>
        </p:spPr>
        <p:txBody>
          <a:bodyPr wrap="none" lIns="91429" tIns="45714" rIns="91429" bIns="45714">
            <a:spAutoFit/>
          </a:bodyPr>
          <a:lstStyle/>
          <a:p>
            <a:pPr algn="ctr" eaLnBrk="1" hangingPunct="1">
              <a:lnSpc>
                <a:spcPct val="80000"/>
              </a:lnSpc>
              <a:spcBef>
                <a:spcPct val="20000"/>
              </a:spcBef>
            </a:pPr>
            <a:r>
              <a:rPr lang="en-US" sz="1000" b="0">
                <a:latin typeface="Arial Narrow" pitchFamily="34" charset="0"/>
              </a:rPr>
              <a:t>www.science.doe.gov/bes/reports/list.html</a:t>
            </a:r>
          </a:p>
        </p:txBody>
      </p:sp>
      <p:sp>
        <p:nvSpPr>
          <p:cNvPr id="20" name="Line 16"/>
          <p:cNvSpPr>
            <a:spLocks noChangeShapeType="1"/>
          </p:cNvSpPr>
          <p:nvPr/>
        </p:nvSpPr>
        <p:spPr bwMode="auto">
          <a:xfrm flipH="1" flipV="1">
            <a:off x="1701800" y="2846387"/>
            <a:ext cx="932992" cy="1951855"/>
          </a:xfrm>
          <a:prstGeom prst="line">
            <a:avLst/>
          </a:prstGeom>
          <a:noFill/>
          <a:ln w="12700">
            <a:solidFill>
              <a:schemeClr val="tx1"/>
            </a:solidFill>
            <a:round/>
            <a:headEnd type="stealth" w="lg" len="lg"/>
            <a:tailEnd type="none" w="med" len="lg"/>
          </a:ln>
          <a:effectLst/>
        </p:spPr>
        <p:txBody>
          <a:bodyPr/>
          <a:lstStyle/>
          <a:p>
            <a:endParaRPr lang="en-US"/>
          </a:p>
        </p:txBody>
      </p:sp>
      <p:grpSp>
        <p:nvGrpSpPr>
          <p:cNvPr id="2" name="Group 17"/>
          <p:cNvGrpSpPr>
            <a:grpSpLocks/>
          </p:cNvGrpSpPr>
          <p:nvPr/>
        </p:nvGrpSpPr>
        <p:grpSpPr bwMode="auto">
          <a:xfrm>
            <a:off x="1666875" y="1631950"/>
            <a:ext cx="963752" cy="2845913"/>
            <a:chOff x="1155" y="1464"/>
            <a:chExt cx="668" cy="2032"/>
          </a:xfrm>
        </p:grpSpPr>
        <p:sp>
          <p:nvSpPr>
            <p:cNvPr id="22" name="Line 18"/>
            <p:cNvSpPr>
              <a:spLocks noChangeShapeType="1"/>
            </p:cNvSpPr>
            <p:nvPr/>
          </p:nvSpPr>
          <p:spPr bwMode="auto">
            <a:xfrm flipH="1">
              <a:off x="1157" y="1464"/>
              <a:ext cx="652" cy="841"/>
            </a:xfrm>
            <a:prstGeom prst="line">
              <a:avLst/>
            </a:prstGeom>
            <a:noFill/>
            <a:ln w="12700">
              <a:solidFill>
                <a:schemeClr val="tx1"/>
              </a:solidFill>
              <a:round/>
              <a:headEnd type="stealth" w="lg" len="lg"/>
              <a:tailEnd type="none" w="med" len="lg"/>
            </a:ln>
            <a:effectLst/>
          </p:spPr>
          <p:txBody>
            <a:bodyPr/>
            <a:lstStyle/>
            <a:p>
              <a:endParaRPr lang="en-US"/>
            </a:p>
          </p:txBody>
        </p:sp>
        <p:sp>
          <p:nvSpPr>
            <p:cNvPr id="23" name="Line 19"/>
            <p:cNvSpPr>
              <a:spLocks noChangeShapeType="1"/>
            </p:cNvSpPr>
            <p:nvPr/>
          </p:nvSpPr>
          <p:spPr bwMode="auto">
            <a:xfrm flipH="1">
              <a:off x="1157" y="1682"/>
              <a:ext cx="656" cy="618"/>
            </a:xfrm>
            <a:prstGeom prst="line">
              <a:avLst/>
            </a:prstGeom>
            <a:noFill/>
            <a:ln w="12700">
              <a:solidFill>
                <a:schemeClr val="tx1"/>
              </a:solidFill>
              <a:round/>
              <a:headEnd type="stealth" w="lg" len="lg"/>
              <a:tailEnd type="none" w="med" len="lg"/>
            </a:ln>
            <a:effectLst/>
          </p:spPr>
          <p:txBody>
            <a:bodyPr/>
            <a:lstStyle/>
            <a:p>
              <a:endParaRPr lang="en-US"/>
            </a:p>
          </p:txBody>
        </p:sp>
        <p:sp>
          <p:nvSpPr>
            <p:cNvPr id="24" name="Line 20"/>
            <p:cNvSpPr>
              <a:spLocks noChangeShapeType="1"/>
            </p:cNvSpPr>
            <p:nvPr/>
          </p:nvSpPr>
          <p:spPr bwMode="auto">
            <a:xfrm flipH="1">
              <a:off x="1158" y="1911"/>
              <a:ext cx="652" cy="387"/>
            </a:xfrm>
            <a:prstGeom prst="line">
              <a:avLst/>
            </a:prstGeom>
            <a:noFill/>
            <a:ln w="12700">
              <a:solidFill>
                <a:schemeClr val="tx1"/>
              </a:solidFill>
              <a:round/>
              <a:headEnd type="stealth" w="lg" len="lg"/>
              <a:tailEnd type="none" w="med" len="lg"/>
            </a:ln>
            <a:effectLst/>
          </p:spPr>
          <p:txBody>
            <a:bodyPr/>
            <a:lstStyle/>
            <a:p>
              <a:endParaRPr lang="en-US"/>
            </a:p>
          </p:txBody>
        </p:sp>
        <p:sp>
          <p:nvSpPr>
            <p:cNvPr id="25" name="Line 21"/>
            <p:cNvSpPr>
              <a:spLocks noChangeShapeType="1"/>
            </p:cNvSpPr>
            <p:nvPr/>
          </p:nvSpPr>
          <p:spPr bwMode="auto">
            <a:xfrm flipH="1">
              <a:off x="1156" y="2140"/>
              <a:ext cx="660" cy="164"/>
            </a:xfrm>
            <a:prstGeom prst="line">
              <a:avLst/>
            </a:prstGeom>
            <a:noFill/>
            <a:ln w="12700">
              <a:solidFill>
                <a:schemeClr val="tx1"/>
              </a:solidFill>
              <a:round/>
              <a:headEnd type="stealth" w="lg" len="lg"/>
              <a:tailEnd type="none" w="med" len="lg"/>
            </a:ln>
            <a:effectLst/>
          </p:spPr>
          <p:txBody>
            <a:bodyPr/>
            <a:lstStyle/>
            <a:p>
              <a:endParaRPr lang="en-US"/>
            </a:p>
          </p:txBody>
        </p:sp>
        <p:sp>
          <p:nvSpPr>
            <p:cNvPr id="26" name="Line 22"/>
            <p:cNvSpPr>
              <a:spLocks noChangeShapeType="1"/>
            </p:cNvSpPr>
            <p:nvPr/>
          </p:nvSpPr>
          <p:spPr bwMode="auto">
            <a:xfrm flipH="1" flipV="1">
              <a:off x="1158" y="2303"/>
              <a:ext cx="658" cy="69"/>
            </a:xfrm>
            <a:prstGeom prst="line">
              <a:avLst/>
            </a:prstGeom>
            <a:noFill/>
            <a:ln w="12700">
              <a:solidFill>
                <a:schemeClr val="tx1"/>
              </a:solidFill>
              <a:round/>
              <a:headEnd type="stealth" w="lg" len="lg"/>
              <a:tailEnd type="none" w="med" len="lg"/>
            </a:ln>
            <a:effectLst/>
          </p:spPr>
          <p:txBody>
            <a:bodyPr/>
            <a:lstStyle/>
            <a:p>
              <a:endParaRPr lang="en-US"/>
            </a:p>
          </p:txBody>
        </p:sp>
        <p:sp>
          <p:nvSpPr>
            <p:cNvPr id="27" name="Line 23"/>
            <p:cNvSpPr>
              <a:spLocks noChangeShapeType="1"/>
            </p:cNvSpPr>
            <p:nvPr/>
          </p:nvSpPr>
          <p:spPr bwMode="auto">
            <a:xfrm flipH="1" flipV="1">
              <a:off x="1158" y="2297"/>
              <a:ext cx="655" cy="310"/>
            </a:xfrm>
            <a:prstGeom prst="line">
              <a:avLst/>
            </a:prstGeom>
            <a:noFill/>
            <a:ln w="12700">
              <a:solidFill>
                <a:schemeClr val="tx1"/>
              </a:solidFill>
              <a:round/>
              <a:headEnd type="stealth" w="lg" len="lg"/>
              <a:tailEnd type="none" w="med" len="lg"/>
            </a:ln>
            <a:effectLst/>
          </p:spPr>
          <p:txBody>
            <a:bodyPr/>
            <a:lstStyle/>
            <a:p>
              <a:endParaRPr lang="en-US"/>
            </a:p>
          </p:txBody>
        </p:sp>
        <p:sp>
          <p:nvSpPr>
            <p:cNvPr id="28" name="Line 24"/>
            <p:cNvSpPr>
              <a:spLocks noChangeShapeType="1"/>
            </p:cNvSpPr>
            <p:nvPr/>
          </p:nvSpPr>
          <p:spPr bwMode="auto">
            <a:xfrm flipH="1" flipV="1">
              <a:off x="1155" y="2298"/>
              <a:ext cx="668" cy="737"/>
            </a:xfrm>
            <a:prstGeom prst="line">
              <a:avLst/>
            </a:prstGeom>
            <a:noFill/>
            <a:ln w="12700">
              <a:solidFill>
                <a:schemeClr val="tx1"/>
              </a:solidFill>
              <a:round/>
              <a:headEnd type="stealth" w="lg" len="lg"/>
              <a:tailEnd type="none" w="med" len="lg"/>
            </a:ln>
            <a:effectLst/>
          </p:spPr>
          <p:txBody>
            <a:bodyPr/>
            <a:lstStyle/>
            <a:p>
              <a:endParaRPr lang="en-US"/>
            </a:p>
          </p:txBody>
        </p:sp>
        <p:sp>
          <p:nvSpPr>
            <p:cNvPr id="29" name="Line 25"/>
            <p:cNvSpPr>
              <a:spLocks noChangeShapeType="1"/>
            </p:cNvSpPr>
            <p:nvPr/>
          </p:nvSpPr>
          <p:spPr bwMode="auto">
            <a:xfrm flipH="1" flipV="1">
              <a:off x="1156" y="2297"/>
              <a:ext cx="667" cy="967"/>
            </a:xfrm>
            <a:prstGeom prst="line">
              <a:avLst/>
            </a:prstGeom>
            <a:noFill/>
            <a:ln w="12700">
              <a:solidFill>
                <a:schemeClr val="tx1"/>
              </a:solidFill>
              <a:round/>
              <a:headEnd type="stealth" w="lg" len="lg"/>
              <a:tailEnd type="none" w="med" len="lg"/>
            </a:ln>
            <a:effectLst/>
          </p:spPr>
          <p:txBody>
            <a:bodyPr/>
            <a:lstStyle/>
            <a:p>
              <a:endParaRPr lang="en-US"/>
            </a:p>
          </p:txBody>
        </p:sp>
        <p:sp>
          <p:nvSpPr>
            <p:cNvPr id="30" name="Line 26"/>
            <p:cNvSpPr>
              <a:spLocks noChangeShapeType="1"/>
            </p:cNvSpPr>
            <p:nvPr/>
          </p:nvSpPr>
          <p:spPr bwMode="auto">
            <a:xfrm flipH="1" flipV="1">
              <a:off x="1157" y="2300"/>
              <a:ext cx="659" cy="1196"/>
            </a:xfrm>
            <a:prstGeom prst="line">
              <a:avLst/>
            </a:prstGeom>
            <a:noFill/>
            <a:ln w="12700">
              <a:solidFill>
                <a:schemeClr val="tx1"/>
              </a:solidFill>
              <a:round/>
              <a:headEnd type="stealth" w="lg" len="lg"/>
              <a:tailEnd type="none" w="med" len="lg"/>
            </a:ln>
            <a:effectLst/>
          </p:spPr>
          <p:txBody>
            <a:bodyPr/>
            <a:lstStyle/>
            <a:p>
              <a:endParaRPr lang="en-US"/>
            </a:p>
          </p:txBody>
        </p:sp>
      </p:grpSp>
      <p:sp>
        <p:nvSpPr>
          <p:cNvPr id="31" name="Rectangle 28"/>
          <p:cNvSpPr>
            <a:spLocks noChangeArrowheads="1"/>
          </p:cNvSpPr>
          <p:nvPr/>
        </p:nvSpPr>
        <p:spPr bwMode="auto">
          <a:xfrm>
            <a:off x="934405" y="5135718"/>
            <a:ext cx="7502525" cy="336550"/>
          </a:xfrm>
          <a:prstGeom prst="rect">
            <a:avLst/>
          </a:prstGeom>
          <a:noFill/>
          <a:ln w="9525">
            <a:noFill/>
            <a:miter lim="800000"/>
            <a:headEnd/>
            <a:tailEnd/>
          </a:ln>
          <a:effectLst/>
        </p:spPr>
        <p:txBody>
          <a:bodyPr wrap="none">
            <a:spAutoFit/>
          </a:bodyPr>
          <a:lstStyle/>
          <a:p>
            <a:r>
              <a:rPr lang="en-US" sz="1600" dirty="0">
                <a:latin typeface="Arial Narrow" pitchFamily="34" charset="0"/>
              </a:rPr>
              <a:t>10 workshops; 5 years; more than 1,500 participants from academia, industry, and DOE labs </a:t>
            </a:r>
          </a:p>
        </p:txBody>
      </p:sp>
      <p:pic>
        <p:nvPicPr>
          <p:cNvPr id="21" name="Picture 13" descr="BES_H_Cover8-03"/>
          <p:cNvPicPr preferRelativeResize="0">
            <a:picLocks noChangeAspect="1" noChangeArrowheads="1"/>
          </p:cNvPicPr>
          <p:nvPr/>
        </p:nvPicPr>
        <p:blipFill>
          <a:blip r:embed="rId4" cstate="print"/>
          <a:srcRect/>
          <a:stretch>
            <a:fillRect/>
          </a:stretch>
        </p:blipFill>
        <p:spPr bwMode="auto">
          <a:xfrm>
            <a:off x="37523" y="5672978"/>
            <a:ext cx="887557" cy="1147203"/>
          </a:xfrm>
          <a:prstGeom prst="rect">
            <a:avLst/>
          </a:prstGeom>
          <a:noFill/>
          <a:ln w="28575">
            <a:solidFill>
              <a:srgbClr val="FF0000"/>
            </a:solidFill>
            <a:miter lim="800000"/>
            <a:headEnd/>
            <a:tailEnd/>
          </a:ln>
          <a:effectLst/>
        </p:spPr>
      </p:pic>
      <p:pic>
        <p:nvPicPr>
          <p:cNvPr id="33" name="Picture 14"/>
          <p:cNvPicPr preferRelativeResize="0">
            <a:picLocks noChangeAspect="1" noChangeArrowheads="1"/>
          </p:cNvPicPr>
          <p:nvPr/>
        </p:nvPicPr>
        <p:blipFill>
          <a:blip r:embed="rId5" cstate="print"/>
          <a:srcRect/>
          <a:stretch>
            <a:fillRect/>
          </a:stretch>
        </p:blipFill>
        <p:spPr bwMode="auto">
          <a:xfrm>
            <a:off x="946728" y="5672978"/>
            <a:ext cx="887557" cy="1147203"/>
          </a:xfrm>
          <a:prstGeom prst="rect">
            <a:avLst/>
          </a:prstGeom>
          <a:noFill/>
          <a:ln w="28575">
            <a:solidFill>
              <a:srgbClr val="FF0000"/>
            </a:solidFill>
            <a:miter lim="800000"/>
            <a:headEnd/>
            <a:tailEnd/>
          </a:ln>
          <a:effectLst/>
        </p:spPr>
      </p:pic>
      <p:pic>
        <p:nvPicPr>
          <p:cNvPr id="34" name="Picture 15"/>
          <p:cNvPicPr preferRelativeResize="0">
            <a:picLocks noChangeAspect="1" noChangeArrowheads="1"/>
          </p:cNvPicPr>
          <p:nvPr/>
        </p:nvPicPr>
        <p:blipFill>
          <a:blip r:embed="rId6" cstate="print">
            <a:lum bright="-10000" contrast="20000"/>
          </a:blip>
          <a:srcRect/>
          <a:stretch>
            <a:fillRect/>
          </a:stretch>
        </p:blipFill>
        <p:spPr bwMode="auto">
          <a:xfrm>
            <a:off x="2765137" y="5672978"/>
            <a:ext cx="887557" cy="1147203"/>
          </a:xfrm>
          <a:prstGeom prst="rect">
            <a:avLst/>
          </a:prstGeom>
          <a:noFill/>
          <a:ln w="28575">
            <a:solidFill>
              <a:srgbClr val="FF0000"/>
            </a:solidFill>
            <a:miter lim="800000"/>
            <a:headEnd/>
            <a:tailEnd/>
          </a:ln>
          <a:effectLst/>
        </p:spPr>
      </p:pic>
      <p:pic>
        <p:nvPicPr>
          <p:cNvPr id="35" name="Picture 16"/>
          <p:cNvPicPr preferRelativeResize="0">
            <a:picLocks noChangeAspect="1" noChangeArrowheads="1"/>
          </p:cNvPicPr>
          <p:nvPr/>
        </p:nvPicPr>
        <p:blipFill>
          <a:blip r:embed="rId7" cstate="print"/>
          <a:srcRect/>
          <a:stretch>
            <a:fillRect/>
          </a:stretch>
        </p:blipFill>
        <p:spPr bwMode="auto">
          <a:xfrm>
            <a:off x="3672898" y="5672978"/>
            <a:ext cx="887556" cy="1147203"/>
          </a:xfrm>
          <a:prstGeom prst="rect">
            <a:avLst/>
          </a:prstGeom>
          <a:noFill/>
          <a:ln w="28575">
            <a:solidFill>
              <a:srgbClr val="FF0000"/>
            </a:solidFill>
            <a:miter lim="800000"/>
            <a:headEnd/>
            <a:tailEnd/>
          </a:ln>
          <a:effectLst/>
        </p:spPr>
      </p:pic>
      <p:pic>
        <p:nvPicPr>
          <p:cNvPr id="36" name="Picture 17"/>
          <p:cNvPicPr preferRelativeResize="0">
            <a:picLocks noChangeAspect="1" noChangeArrowheads="1"/>
          </p:cNvPicPr>
          <p:nvPr/>
        </p:nvPicPr>
        <p:blipFill>
          <a:blip r:embed="rId8" cstate="print"/>
          <a:srcRect/>
          <a:stretch>
            <a:fillRect/>
          </a:stretch>
        </p:blipFill>
        <p:spPr bwMode="auto">
          <a:xfrm>
            <a:off x="4583546" y="5672978"/>
            <a:ext cx="887557" cy="1147203"/>
          </a:xfrm>
          <a:prstGeom prst="rect">
            <a:avLst/>
          </a:prstGeom>
          <a:noFill/>
          <a:ln w="28575">
            <a:solidFill>
              <a:srgbClr val="FF0000"/>
            </a:solidFill>
            <a:miter lim="800000"/>
            <a:headEnd/>
            <a:tailEnd/>
          </a:ln>
          <a:effectLst/>
        </p:spPr>
      </p:pic>
      <p:pic>
        <p:nvPicPr>
          <p:cNvPr id="37" name="Picture 18" descr="EES_xlg"/>
          <p:cNvPicPr preferRelativeResize="0">
            <a:picLocks noChangeAspect="1" noChangeArrowheads="1"/>
          </p:cNvPicPr>
          <p:nvPr/>
        </p:nvPicPr>
        <p:blipFill>
          <a:blip r:embed="rId9" cstate="print"/>
          <a:srcRect/>
          <a:stretch>
            <a:fillRect/>
          </a:stretch>
        </p:blipFill>
        <p:spPr bwMode="auto">
          <a:xfrm>
            <a:off x="6400512" y="5672978"/>
            <a:ext cx="887556" cy="1147203"/>
          </a:xfrm>
          <a:prstGeom prst="rect">
            <a:avLst/>
          </a:prstGeom>
          <a:noFill/>
          <a:ln w="28575">
            <a:solidFill>
              <a:srgbClr val="FF0000"/>
            </a:solidFill>
            <a:miter lim="800000"/>
            <a:headEnd/>
            <a:tailEnd/>
          </a:ln>
          <a:effectLst/>
        </p:spPr>
      </p:pic>
      <p:pic>
        <p:nvPicPr>
          <p:cNvPr id="38" name="Picture 19" descr="CAT_lg"/>
          <p:cNvPicPr preferRelativeResize="0">
            <a:picLocks noChangeAspect="1" noChangeArrowheads="1"/>
          </p:cNvPicPr>
          <p:nvPr/>
        </p:nvPicPr>
        <p:blipFill>
          <a:blip r:embed="rId10" cstate="print"/>
          <a:srcRect/>
          <a:stretch>
            <a:fillRect/>
          </a:stretch>
        </p:blipFill>
        <p:spPr bwMode="auto">
          <a:xfrm>
            <a:off x="7311159" y="5672978"/>
            <a:ext cx="886114" cy="1147203"/>
          </a:xfrm>
          <a:prstGeom prst="rect">
            <a:avLst/>
          </a:prstGeom>
          <a:noFill/>
          <a:ln w="28575">
            <a:solidFill>
              <a:srgbClr val="FF0000"/>
            </a:solidFill>
            <a:miter lim="800000"/>
            <a:headEnd/>
            <a:tailEnd/>
          </a:ln>
        </p:spPr>
      </p:pic>
      <p:pic>
        <p:nvPicPr>
          <p:cNvPr id="39" name="Picture 20" descr="GEO_lg"/>
          <p:cNvPicPr preferRelativeResize="0">
            <a:picLocks noChangeAspect="1" noChangeArrowheads="1"/>
          </p:cNvPicPr>
          <p:nvPr/>
        </p:nvPicPr>
        <p:blipFill>
          <a:blip r:embed="rId11" cstate="print"/>
          <a:srcRect/>
          <a:stretch>
            <a:fillRect/>
          </a:stretch>
        </p:blipFill>
        <p:spPr bwMode="auto">
          <a:xfrm>
            <a:off x="5492751" y="5672978"/>
            <a:ext cx="887557" cy="1147203"/>
          </a:xfrm>
          <a:prstGeom prst="rect">
            <a:avLst/>
          </a:prstGeom>
          <a:noFill/>
          <a:ln w="28575">
            <a:solidFill>
              <a:srgbClr val="FF0000"/>
            </a:solidFill>
            <a:miter lim="800000"/>
            <a:headEnd/>
            <a:tailEnd/>
          </a:ln>
        </p:spPr>
      </p:pic>
      <p:pic>
        <p:nvPicPr>
          <p:cNvPr id="40" name="Picture 21" descr="MuEE"/>
          <p:cNvPicPr preferRelativeResize="0">
            <a:picLocks noChangeAspect="1" noChangeArrowheads="1"/>
          </p:cNvPicPr>
          <p:nvPr/>
        </p:nvPicPr>
        <p:blipFill>
          <a:blip r:embed="rId12" cstate="print"/>
          <a:srcRect/>
          <a:stretch>
            <a:fillRect/>
          </a:stretch>
        </p:blipFill>
        <p:spPr bwMode="auto">
          <a:xfrm>
            <a:off x="8220364" y="5672978"/>
            <a:ext cx="887557" cy="1147203"/>
          </a:xfrm>
          <a:prstGeom prst="rect">
            <a:avLst/>
          </a:prstGeom>
          <a:noFill/>
          <a:ln w="28575">
            <a:solidFill>
              <a:srgbClr val="FF0000"/>
            </a:solidFill>
            <a:miter lim="800000"/>
            <a:headEnd/>
            <a:tailEnd/>
          </a:ln>
        </p:spPr>
      </p:pic>
      <p:pic>
        <p:nvPicPr>
          <p:cNvPr id="41" name="Picture 22" descr="Cover_921"/>
          <p:cNvPicPr preferRelativeResize="0">
            <a:picLocks noChangeAspect="1" noChangeArrowheads="1"/>
          </p:cNvPicPr>
          <p:nvPr/>
        </p:nvPicPr>
        <p:blipFill>
          <a:blip r:embed="rId13" cstate="print"/>
          <a:srcRect/>
          <a:stretch>
            <a:fillRect/>
          </a:stretch>
        </p:blipFill>
        <p:spPr bwMode="auto">
          <a:xfrm>
            <a:off x="1855932" y="5672978"/>
            <a:ext cx="887557" cy="1147203"/>
          </a:xfrm>
          <a:prstGeom prst="rect">
            <a:avLst/>
          </a:prstGeom>
          <a:noFill/>
          <a:ln w="28575">
            <a:solidFill>
              <a:srgbClr val="FF0000"/>
            </a:solid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bwMode="auto">
          <a:noFill/>
          <a:ln w="9525">
            <a:noFill/>
            <a:miter lim="800000"/>
            <a:headEnd/>
            <a:tailEnd/>
          </a:ln>
        </p:spPr>
        <p:txBody>
          <a:bodyPr vert="horz" wrap="square" lIns="91440" tIns="45720" rIns="91440" bIns="45720" numCol="1" anchor="ctr" anchorCtr="0" compatLnSpc="1">
            <a:prstTxWarp prst="textNoShape">
              <a:avLst/>
            </a:prstTxWarp>
          </a:bodyPr>
          <a:lstStyle/>
          <a:p>
            <a:pPr defTabSz="820583" eaLnBrk="1" hangingPunct="1"/>
            <a:r>
              <a:rPr lang="en-US" dirty="0" smtClean="0">
                <a:latin typeface="Arial" charset="0"/>
                <a:cs typeface="Arial" charset="0"/>
              </a:rPr>
              <a:t>Materials and Chemistry by Design – 21</a:t>
            </a:r>
            <a:r>
              <a:rPr lang="en-US" baseline="30000" dirty="0" smtClean="0">
                <a:latin typeface="Arial" charset="0"/>
                <a:cs typeface="Arial" charset="0"/>
              </a:rPr>
              <a:t>st</a:t>
            </a:r>
            <a:r>
              <a:rPr lang="en-US" dirty="0" smtClean="0">
                <a:latin typeface="Arial" charset="0"/>
                <a:cs typeface="Arial" charset="0"/>
              </a:rPr>
              <a:t> C Challenges</a:t>
            </a:r>
            <a:endParaRPr lang="en-US" dirty="0">
              <a:latin typeface="Arial" charset="0"/>
              <a:cs typeface="Arial" charset="0"/>
            </a:endParaRPr>
          </a:p>
        </p:txBody>
      </p:sp>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7" name="Rectangle 5"/>
          <p:cNvSpPr>
            <a:spLocks noChangeArrowheads="1"/>
          </p:cNvSpPr>
          <p:nvPr/>
        </p:nvSpPr>
        <p:spPr bwMode="auto">
          <a:xfrm>
            <a:off x="3110880" y="1680961"/>
            <a:ext cx="5325320" cy="3675910"/>
          </a:xfrm>
          <a:prstGeom prst="rect">
            <a:avLst/>
          </a:prstGeom>
          <a:noFill/>
          <a:ln w="9525" algn="ctr">
            <a:noFill/>
            <a:miter lim="800000"/>
            <a:headEnd/>
            <a:tailEnd/>
          </a:ln>
          <a:effectLst/>
        </p:spPr>
        <p:txBody>
          <a:bodyPr wrap="square" lIns="82058" tIns="82058" rIns="82058" bIns="82058" anchor="ctr">
            <a:spAutoFit/>
          </a:bodyPr>
          <a:lstStyle/>
          <a:p>
            <a:pPr marL="209550" indent="-209550" defTabSz="820738">
              <a:lnSpc>
                <a:spcPct val="95000"/>
              </a:lnSpc>
              <a:spcAft>
                <a:spcPts val="1200"/>
              </a:spcAft>
              <a:buFont typeface="Wingdings" pitchFamily="2" charset="2"/>
              <a:buChar char="§"/>
            </a:pPr>
            <a:r>
              <a:rPr lang="en-US" dirty="0" smtClean="0">
                <a:latin typeface="Arial" pitchFamily="34" charset="0"/>
              </a:rPr>
              <a:t>Synthesize, atom by atom, new forms of matter with tailored properties</a:t>
            </a:r>
            <a:endParaRPr lang="en-US" i="1" dirty="0" smtClean="0">
              <a:latin typeface="Arial" pitchFamily="34" charset="0"/>
            </a:endParaRPr>
          </a:p>
          <a:p>
            <a:pPr marL="209550" indent="-209550" defTabSz="820738">
              <a:lnSpc>
                <a:spcPct val="95000"/>
              </a:lnSpc>
              <a:spcAft>
                <a:spcPts val="1200"/>
              </a:spcAft>
              <a:buFont typeface="Wingdings" pitchFamily="2" charset="2"/>
              <a:buChar char="§"/>
            </a:pPr>
            <a:r>
              <a:rPr lang="en-US" dirty="0" smtClean="0">
                <a:latin typeface="Arial" pitchFamily="34" charset="0"/>
              </a:rPr>
              <a:t>Synthesize man-made </a:t>
            </a:r>
            <a:r>
              <a:rPr lang="en-US" dirty="0" err="1" smtClean="0">
                <a:latin typeface="Arial" pitchFamily="34" charset="0"/>
              </a:rPr>
              <a:t>nanoscale</a:t>
            </a:r>
            <a:r>
              <a:rPr lang="en-US" dirty="0" smtClean="0">
                <a:latin typeface="Arial" pitchFamily="34" charset="0"/>
              </a:rPr>
              <a:t> objects with capabilities rivaling those of living things</a:t>
            </a:r>
            <a:endParaRPr lang="en-US" i="1" dirty="0" smtClean="0">
              <a:latin typeface="Arial" pitchFamily="34" charset="0"/>
            </a:endParaRPr>
          </a:p>
          <a:p>
            <a:pPr marL="209550" indent="-209550" algn="l" defTabSz="820738">
              <a:lnSpc>
                <a:spcPct val="95000"/>
              </a:lnSpc>
              <a:spcBef>
                <a:spcPct val="0"/>
              </a:spcBef>
              <a:spcAft>
                <a:spcPts val="1200"/>
              </a:spcAft>
              <a:buFont typeface="Wingdings" pitchFamily="2" charset="2"/>
              <a:buChar char="§"/>
            </a:pPr>
            <a:r>
              <a:rPr lang="en-US" dirty="0" smtClean="0">
                <a:solidFill>
                  <a:schemeClr val="tx1"/>
                </a:solidFill>
                <a:latin typeface="Arial" pitchFamily="34" charset="0"/>
              </a:rPr>
              <a:t>Control </a:t>
            </a:r>
            <a:r>
              <a:rPr lang="en-US" dirty="0">
                <a:solidFill>
                  <a:schemeClr val="tx1"/>
                </a:solidFill>
                <a:latin typeface="Arial" pitchFamily="34" charset="0"/>
              </a:rPr>
              <a:t>the quantum behavior of electrons in materials</a:t>
            </a:r>
            <a:endParaRPr lang="en-US" i="1" dirty="0">
              <a:solidFill>
                <a:schemeClr val="tx1"/>
              </a:solidFill>
              <a:latin typeface="Arial" pitchFamily="34" charset="0"/>
            </a:endParaRPr>
          </a:p>
          <a:p>
            <a:pPr marL="209550" indent="-209550" algn="l" defTabSz="820738">
              <a:lnSpc>
                <a:spcPct val="95000"/>
              </a:lnSpc>
              <a:spcBef>
                <a:spcPct val="0"/>
              </a:spcBef>
              <a:spcAft>
                <a:spcPts val="1200"/>
              </a:spcAft>
              <a:buFont typeface="Wingdings" pitchFamily="2" charset="2"/>
              <a:buChar char="§"/>
            </a:pPr>
            <a:r>
              <a:rPr lang="en-US" dirty="0" smtClean="0">
                <a:solidFill>
                  <a:schemeClr val="tx1"/>
                </a:solidFill>
                <a:latin typeface="Arial" pitchFamily="34" charset="0"/>
              </a:rPr>
              <a:t>Control </a:t>
            </a:r>
            <a:r>
              <a:rPr lang="en-US" dirty="0">
                <a:solidFill>
                  <a:schemeClr val="tx1"/>
                </a:solidFill>
                <a:latin typeface="Arial" pitchFamily="34" charset="0"/>
              </a:rPr>
              <a:t>emergent properties that arise from the complex correlations of atomic and electronic constituents</a:t>
            </a:r>
            <a:endParaRPr lang="en-US" i="1" dirty="0">
              <a:solidFill>
                <a:schemeClr val="tx1"/>
              </a:solidFill>
              <a:latin typeface="Arial" pitchFamily="34" charset="0"/>
            </a:endParaRPr>
          </a:p>
          <a:p>
            <a:pPr marL="209550" indent="-209550" algn="l" defTabSz="820738">
              <a:lnSpc>
                <a:spcPct val="95000"/>
              </a:lnSpc>
              <a:spcBef>
                <a:spcPct val="0"/>
              </a:spcBef>
              <a:spcAft>
                <a:spcPts val="1200"/>
              </a:spcAft>
              <a:buFont typeface="Wingdings" pitchFamily="2" charset="2"/>
              <a:buChar char="§"/>
            </a:pPr>
            <a:r>
              <a:rPr lang="en-US" dirty="0" smtClean="0">
                <a:solidFill>
                  <a:schemeClr val="tx1"/>
                </a:solidFill>
                <a:latin typeface="Arial" pitchFamily="34" charset="0"/>
              </a:rPr>
              <a:t>Control </a:t>
            </a:r>
            <a:r>
              <a:rPr lang="en-US" dirty="0">
                <a:solidFill>
                  <a:schemeClr val="tx1"/>
                </a:solidFill>
                <a:latin typeface="Arial" pitchFamily="34" charset="0"/>
              </a:rPr>
              <a:t>matter very far away from equilibrium</a:t>
            </a:r>
            <a:br>
              <a:rPr lang="en-US" dirty="0">
                <a:solidFill>
                  <a:schemeClr val="tx1"/>
                </a:solidFill>
                <a:latin typeface="Arial" pitchFamily="34" charset="0"/>
              </a:rPr>
            </a:br>
            <a:endParaRPr lang="en-US" dirty="0">
              <a:solidFill>
                <a:schemeClr val="tx1"/>
              </a:solidFill>
              <a:latin typeface="Arial" pitchFamily="34" charset="0"/>
            </a:endParaRPr>
          </a:p>
        </p:txBody>
      </p:sp>
      <p:pic>
        <p:nvPicPr>
          <p:cNvPr id="8" name="Picture 4" descr="GC_xlg"/>
          <p:cNvPicPr>
            <a:picLocks noChangeAspect="1" noChangeArrowheads="1"/>
          </p:cNvPicPr>
          <p:nvPr/>
        </p:nvPicPr>
        <p:blipFill>
          <a:blip r:embed="rId3" cstate="print"/>
          <a:srcRect/>
          <a:stretch>
            <a:fillRect/>
          </a:stretch>
        </p:blipFill>
        <p:spPr bwMode="auto">
          <a:xfrm>
            <a:off x="399244" y="1725768"/>
            <a:ext cx="2488547" cy="3219719"/>
          </a:xfrm>
          <a:prstGeom prst="rect">
            <a:avLst/>
          </a:prstGeom>
          <a:noFill/>
        </p:spPr>
      </p:pic>
      <p:sp>
        <p:nvSpPr>
          <p:cNvPr id="9" name="Slide Number Placeholder 8"/>
          <p:cNvSpPr>
            <a:spLocks noGrp="1"/>
          </p:cNvSpPr>
          <p:nvPr>
            <p:ph type="sldNum" sz="quarter" idx="11"/>
          </p:nvPr>
        </p:nvSpPr>
        <p:spPr/>
        <p:txBody>
          <a:bodyPr/>
          <a:lstStyle/>
          <a:p>
            <a:pPr>
              <a:defRPr/>
            </a:pPr>
            <a:fld id="{6EEA275D-5A49-48A8-817D-44C3EA0A3A2F}" type="slidenum">
              <a:rPr lang="en-US" smtClean="0"/>
              <a:pPr>
                <a:defRPr/>
              </a:pPr>
              <a:t>46</a:t>
            </a:fld>
            <a:endParaRPr lang="en-US" dirty="0"/>
          </a:p>
        </p:txBody>
      </p:sp>
      <p:sp>
        <p:nvSpPr>
          <p:cNvPr id="10" name="Footer Placeholder 9"/>
          <p:cNvSpPr>
            <a:spLocks noGrp="1"/>
          </p:cNvSpPr>
          <p:nvPr>
            <p:ph type="ftr" sz="quarter" idx="10"/>
          </p:nvPr>
        </p:nvSpPr>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43" name="Rectangle 15"/>
          <p:cNvSpPr>
            <a:spLocks noGrp="1" noChangeArrowheads="1"/>
          </p:cNvSpPr>
          <p:nvPr>
            <p:ph type="title"/>
          </p:nvPr>
        </p:nvSpPr>
        <p:spPr>
          <a:xfrm>
            <a:off x="819398" y="22304"/>
            <a:ext cx="7505204" cy="952500"/>
          </a:xfrm>
          <a:noFill/>
          <a:ln/>
        </p:spPr>
        <p:txBody>
          <a:bodyPr lIns="91407" tIns="45704" rIns="91407" bIns="45704" anchor="t"/>
          <a:lstStyle/>
          <a:p>
            <a:pPr>
              <a:lnSpc>
                <a:spcPct val="95000"/>
              </a:lnSpc>
              <a:tabLst>
                <a:tab pos="1890713" algn="l"/>
              </a:tabLst>
            </a:pPr>
            <a:r>
              <a:rPr lang="en-US" sz="2400" dirty="0" smtClean="0">
                <a:effectLst/>
                <a:cs typeface="Times New Roman" pitchFamily="18" charset="0"/>
              </a:rPr>
              <a:t>Science for Energy Technology:</a:t>
            </a:r>
            <a:r>
              <a:rPr lang="en-US" sz="2400" b="1" dirty="0">
                <a:effectLst/>
                <a:cs typeface="Times New Roman" pitchFamily="18" charset="0"/>
              </a:rPr>
              <a:t/>
            </a:r>
            <a:br>
              <a:rPr lang="en-US" sz="2400" b="1" dirty="0">
                <a:effectLst/>
                <a:cs typeface="Times New Roman" pitchFamily="18" charset="0"/>
              </a:rPr>
            </a:br>
            <a:r>
              <a:rPr lang="en-US" sz="1800" dirty="0" smtClean="0">
                <a:solidFill>
                  <a:schemeClr val="tx1"/>
                </a:solidFill>
                <a:effectLst/>
                <a:cs typeface="Times New Roman" pitchFamily="18" charset="0"/>
              </a:rPr>
              <a:t>Strengthening the Link Between Basic Research and Industry</a:t>
            </a:r>
            <a:endParaRPr lang="en-US" sz="1400" dirty="0">
              <a:solidFill>
                <a:schemeClr val="tx1"/>
              </a:solidFill>
              <a:effectLst/>
              <a:cs typeface="Times New Roman" pitchFamily="18" charset="0"/>
            </a:endParaRPr>
          </a:p>
        </p:txBody>
      </p:sp>
      <p:pic>
        <p:nvPicPr>
          <p:cNvPr id="33" name="Picture 4"/>
          <p:cNvPicPr>
            <a:picLocks noChangeAspect="1"/>
          </p:cNvPicPr>
          <p:nvPr/>
        </p:nvPicPr>
        <p:blipFill>
          <a:blip r:embed="rId3" cstate="print"/>
          <a:srcRect/>
          <a:stretch>
            <a:fillRect/>
          </a:stretch>
        </p:blipFill>
        <p:spPr bwMode="auto">
          <a:xfrm>
            <a:off x="587281" y="1431003"/>
            <a:ext cx="3291016" cy="4220795"/>
          </a:xfrm>
          <a:prstGeom prst="rect">
            <a:avLst/>
          </a:prstGeom>
          <a:noFill/>
          <a:ln w="9525">
            <a:noFill/>
            <a:miter lim="800000"/>
            <a:headEnd/>
            <a:tailEnd/>
          </a:ln>
        </p:spPr>
      </p:pic>
      <p:sp>
        <p:nvSpPr>
          <p:cNvPr id="7" name="TextBox 1"/>
          <p:cNvSpPr txBox="1">
            <a:spLocks noChangeArrowheads="1"/>
          </p:cNvSpPr>
          <p:nvPr/>
        </p:nvSpPr>
        <p:spPr bwMode="auto">
          <a:xfrm>
            <a:off x="4152899" y="1450075"/>
            <a:ext cx="4648201" cy="4231928"/>
          </a:xfrm>
          <a:prstGeom prst="rect">
            <a:avLst/>
          </a:prstGeom>
          <a:noFill/>
          <a:ln w="9525">
            <a:noFill/>
            <a:miter lim="800000"/>
            <a:headEnd/>
            <a:tailEnd/>
          </a:ln>
        </p:spPr>
        <p:txBody>
          <a:bodyPr wrap="square">
            <a:spAutoFit/>
          </a:bodyPr>
          <a:lstStyle/>
          <a:p>
            <a:pPr>
              <a:spcAft>
                <a:spcPts val="600"/>
              </a:spcAft>
            </a:pPr>
            <a:r>
              <a:rPr lang="en-US" b="1" dirty="0" smtClean="0">
                <a:latin typeface="Arial" pitchFamily="34" charset="0"/>
                <a:cs typeface="Arial" pitchFamily="34" charset="0"/>
              </a:rPr>
              <a:t>Three Overarching Themes:</a:t>
            </a:r>
            <a:endParaRPr lang="en-US" dirty="0" smtClean="0">
              <a:latin typeface="Arial" pitchFamily="34" charset="0"/>
              <a:cs typeface="Arial" pitchFamily="34" charset="0"/>
            </a:endParaRPr>
          </a:p>
          <a:p>
            <a:pPr marL="231775" indent="-231775">
              <a:spcAft>
                <a:spcPts val="600"/>
              </a:spcAft>
              <a:buFont typeface="Wingdings" pitchFamily="2" charset="2"/>
              <a:buChar char="§"/>
            </a:pPr>
            <a:r>
              <a:rPr lang="en-US" dirty="0" smtClean="0">
                <a:latin typeface="Arial" pitchFamily="34" charset="0"/>
                <a:cs typeface="Arial" pitchFamily="34" charset="0"/>
              </a:rPr>
              <a:t>At-scale </a:t>
            </a:r>
            <a:r>
              <a:rPr lang="en-US" dirty="0">
                <a:latin typeface="Arial" pitchFamily="34" charset="0"/>
                <a:cs typeface="Arial" pitchFamily="34" charset="0"/>
              </a:rPr>
              <a:t>production challenges in existing materials and </a:t>
            </a:r>
            <a:r>
              <a:rPr lang="en-US" dirty="0" smtClean="0">
                <a:latin typeface="Arial" pitchFamily="34" charset="0"/>
                <a:cs typeface="Arial" pitchFamily="34" charset="0"/>
              </a:rPr>
              <a:t>processes</a:t>
            </a:r>
            <a:endParaRPr lang="en-US" dirty="0">
              <a:latin typeface="Arial" pitchFamily="34" charset="0"/>
              <a:cs typeface="Arial" pitchFamily="34" charset="0"/>
            </a:endParaRPr>
          </a:p>
          <a:p>
            <a:pPr marL="231775" indent="-231775">
              <a:spcAft>
                <a:spcPts val="600"/>
              </a:spcAft>
              <a:buFont typeface="Wingdings" pitchFamily="2" charset="2"/>
              <a:buChar char="§"/>
            </a:pPr>
            <a:r>
              <a:rPr lang="en-US" dirty="0" smtClean="0">
                <a:latin typeface="Arial" pitchFamily="34" charset="0"/>
                <a:cs typeface="Arial" pitchFamily="34" charset="0"/>
              </a:rPr>
              <a:t>Lifetime </a:t>
            </a:r>
            <a:r>
              <a:rPr lang="en-US" dirty="0">
                <a:latin typeface="Arial" pitchFamily="34" charset="0"/>
                <a:cs typeface="Arial" pitchFamily="34" charset="0"/>
              </a:rPr>
              <a:t>prediction of </a:t>
            </a:r>
            <a:r>
              <a:rPr lang="en-US" dirty="0" smtClean="0">
                <a:latin typeface="Arial" pitchFamily="34" charset="0"/>
                <a:cs typeface="Arial" pitchFamily="34" charset="0"/>
              </a:rPr>
              <a:t>materials, </a:t>
            </a:r>
            <a:r>
              <a:rPr lang="en-US" dirty="0">
                <a:latin typeface="Arial" pitchFamily="34" charset="0"/>
                <a:cs typeface="Arial" pitchFamily="34" charset="0"/>
              </a:rPr>
              <a:t>especially ageing, </a:t>
            </a:r>
            <a:r>
              <a:rPr lang="en-US" dirty="0" smtClean="0">
                <a:latin typeface="Arial" pitchFamily="34" charset="0"/>
                <a:cs typeface="Arial" pitchFamily="34" charset="0"/>
              </a:rPr>
              <a:t>degradation, </a:t>
            </a:r>
            <a:r>
              <a:rPr lang="en-US" dirty="0">
                <a:latin typeface="Arial" pitchFamily="34" charset="0"/>
                <a:cs typeface="Arial" pitchFamily="34" charset="0"/>
              </a:rPr>
              <a:t>and </a:t>
            </a:r>
            <a:r>
              <a:rPr lang="en-US" dirty="0" smtClean="0">
                <a:latin typeface="Arial" pitchFamily="34" charset="0"/>
                <a:cs typeface="Arial" pitchFamily="34" charset="0"/>
              </a:rPr>
              <a:t>failure</a:t>
            </a:r>
            <a:endParaRPr lang="en-US" dirty="0">
              <a:latin typeface="Arial" pitchFamily="34" charset="0"/>
              <a:cs typeface="Arial" pitchFamily="34" charset="0"/>
            </a:endParaRPr>
          </a:p>
          <a:p>
            <a:pPr marL="231775" indent="-231775">
              <a:spcAft>
                <a:spcPts val="600"/>
              </a:spcAft>
              <a:buFont typeface="Wingdings" pitchFamily="2" charset="2"/>
              <a:buChar char="§"/>
            </a:pPr>
            <a:r>
              <a:rPr lang="en-US" dirty="0" smtClean="0">
                <a:latin typeface="Arial" pitchFamily="34" charset="0"/>
                <a:cs typeface="Arial" pitchFamily="34" charset="0"/>
              </a:rPr>
              <a:t>Materials </a:t>
            </a:r>
            <a:r>
              <a:rPr lang="en-US" dirty="0">
                <a:latin typeface="Arial" pitchFamily="34" charset="0"/>
                <a:cs typeface="Arial" pitchFamily="34" charset="0"/>
              </a:rPr>
              <a:t>or chemical processes with targeted </a:t>
            </a:r>
            <a:r>
              <a:rPr lang="en-US" dirty="0" smtClean="0">
                <a:latin typeface="Arial" pitchFamily="34" charset="0"/>
                <a:cs typeface="Arial" pitchFamily="34" charset="0"/>
              </a:rPr>
              <a:t>functionality</a:t>
            </a:r>
            <a:endParaRPr lang="en-US" b="1" dirty="0" smtClean="0">
              <a:latin typeface="Arial" pitchFamily="34" charset="0"/>
              <a:cs typeface="Arial" pitchFamily="34" charset="0"/>
            </a:endParaRPr>
          </a:p>
          <a:p>
            <a:pPr>
              <a:spcAft>
                <a:spcPts val="600"/>
              </a:spcAft>
            </a:pPr>
            <a:r>
              <a:rPr lang="en-US" b="1" dirty="0" smtClean="0">
                <a:latin typeface="Arial" pitchFamily="34" charset="0"/>
                <a:cs typeface="Arial" pitchFamily="34" charset="0"/>
              </a:rPr>
              <a:t>Three Crosscutting Themes:</a:t>
            </a:r>
          </a:p>
          <a:p>
            <a:pPr marL="231775" indent="-231775">
              <a:spcAft>
                <a:spcPts val="600"/>
              </a:spcAft>
              <a:buFont typeface="Wingdings" pitchFamily="2" charset="2"/>
              <a:buChar char="§"/>
            </a:pPr>
            <a:r>
              <a:rPr lang="en-US" dirty="0" smtClean="0">
                <a:latin typeface="Arial" pitchFamily="34" charset="0"/>
                <a:cs typeface="Arial" pitchFamily="34" charset="0"/>
              </a:rPr>
              <a:t>Materials by design with specific properties or functionalities</a:t>
            </a:r>
          </a:p>
          <a:p>
            <a:pPr marL="231775" indent="-231775">
              <a:spcAft>
                <a:spcPts val="600"/>
              </a:spcAft>
              <a:buFont typeface="Wingdings" pitchFamily="2" charset="2"/>
              <a:buChar char="§"/>
            </a:pPr>
            <a:r>
              <a:rPr lang="en-US" dirty="0" smtClean="0">
                <a:latin typeface="Arial" pitchFamily="34" charset="0"/>
                <a:cs typeface="Arial" pitchFamily="34" charset="0"/>
              </a:rPr>
              <a:t>Understand, predict and control interfaces</a:t>
            </a:r>
          </a:p>
          <a:p>
            <a:pPr marL="231775" indent="-231775">
              <a:spcAft>
                <a:spcPts val="600"/>
              </a:spcAft>
              <a:buFont typeface="Wingdings" pitchFamily="2" charset="2"/>
              <a:buChar char="§"/>
            </a:pPr>
            <a:r>
              <a:rPr lang="en-US" dirty="0" smtClean="0">
                <a:latin typeface="Arial" pitchFamily="34" charset="0"/>
                <a:cs typeface="Arial" pitchFamily="34" charset="0"/>
              </a:rPr>
              <a:t>Dynamic behavior away from equilibrium</a:t>
            </a:r>
          </a:p>
        </p:txBody>
      </p:sp>
      <p:sp>
        <p:nvSpPr>
          <p:cNvPr id="8" name="Slide Number Placeholder 15"/>
          <p:cNvSpPr>
            <a:spLocks noGrp="1"/>
          </p:cNvSpPr>
          <p:nvPr>
            <p:ph type="sldNum" sz="quarter" idx="11"/>
          </p:nvPr>
        </p:nvSpPr>
        <p:spPr>
          <a:xfrm>
            <a:off x="8413750" y="6353969"/>
            <a:ext cx="381000" cy="365125"/>
          </a:xfrm>
        </p:spPr>
        <p:txBody>
          <a:bodyPr/>
          <a:lstStyle/>
          <a:p>
            <a:pPr>
              <a:defRPr/>
            </a:pPr>
            <a:fld id="{6EEA275D-5A49-48A8-817D-44C3EA0A3A2F}" type="slidenum">
              <a:rPr lang="en-US" smtClean="0"/>
              <a:pPr>
                <a:defRPr/>
              </a:pPr>
              <a:t>47</a:t>
            </a:fld>
            <a:endParaRPr lang="en-US" dirty="0"/>
          </a:p>
        </p:txBody>
      </p:sp>
      <p:sp>
        <p:nvSpPr>
          <p:cNvPr id="9" name="Footer Placeholder 17"/>
          <p:cNvSpPr>
            <a:spLocks noGrp="1"/>
          </p:cNvSpPr>
          <p:nvPr>
            <p:ph type="ftr" sz="quarter" idx="10"/>
          </p:nvPr>
        </p:nvSpPr>
        <p:spPr>
          <a:xfrm>
            <a:off x="3124200" y="6353969"/>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8" name="Title 2"/>
          <p:cNvSpPr>
            <a:spLocks noGrp="1"/>
          </p:cNvSpPr>
          <p:nvPr>
            <p:ph type="title"/>
          </p:nvPr>
        </p:nvSpPr>
        <p:spPr/>
        <p:txBody>
          <a:bodyPr/>
          <a:lstStyle/>
          <a:p>
            <a:r>
              <a:rPr lang="en-US" dirty="0" smtClean="0"/>
              <a:t>A National Research Strategy for a New Energy Economy</a:t>
            </a:r>
          </a:p>
        </p:txBody>
      </p:sp>
      <p:pic>
        <p:nvPicPr>
          <p:cNvPr id="62465" name="Picture 1"/>
          <p:cNvPicPr>
            <a:picLocks noChangeAspect="1" noChangeArrowheads="1"/>
          </p:cNvPicPr>
          <p:nvPr/>
        </p:nvPicPr>
        <p:blipFill>
          <a:blip r:embed="rId3" cstate="print"/>
          <a:srcRect/>
          <a:stretch>
            <a:fillRect/>
          </a:stretch>
        </p:blipFill>
        <p:spPr bwMode="auto">
          <a:xfrm>
            <a:off x="43543" y="776514"/>
            <a:ext cx="9029898" cy="5257799"/>
          </a:xfrm>
          <a:prstGeom prst="rect">
            <a:avLst/>
          </a:prstGeom>
          <a:noFill/>
          <a:ln w="9525">
            <a:noFill/>
            <a:miter lim="800000"/>
            <a:headEnd/>
            <a:tailEnd/>
          </a:ln>
        </p:spPr>
      </p:pic>
      <p:sp>
        <p:nvSpPr>
          <p:cNvPr id="17" name="TextBox 16"/>
          <p:cNvSpPr txBox="1"/>
          <p:nvPr/>
        </p:nvSpPr>
        <p:spPr>
          <a:xfrm>
            <a:off x="3792707" y="5820987"/>
            <a:ext cx="1504716" cy="346249"/>
          </a:xfrm>
          <a:prstGeom prst="rect">
            <a:avLst/>
          </a:prstGeom>
          <a:solidFill>
            <a:srgbClr val="FFE525"/>
          </a:solidFill>
          <a:ln w="31750">
            <a:solidFill>
              <a:srgbClr val="EE0000"/>
            </a:solidFill>
          </a:ln>
        </p:spPr>
        <p:txBody>
          <a:bodyPr wrap="square" lIns="64008" rIns="64008" rtlCol="0">
            <a:spAutoFit/>
          </a:bodyPr>
          <a:lstStyle/>
          <a:p>
            <a:r>
              <a:rPr lang="en-US" sz="1650" b="1" dirty="0" smtClean="0">
                <a:solidFill>
                  <a:srgbClr val="EE0000"/>
                </a:solidFill>
                <a:latin typeface="+mn-lt"/>
              </a:rPr>
              <a:t>Climate Science</a:t>
            </a:r>
            <a:endParaRPr lang="en-US" sz="1650" b="1" dirty="0">
              <a:solidFill>
                <a:srgbClr val="EE0000"/>
              </a:solidFill>
              <a:latin typeface="+mn-lt"/>
            </a:endParaRPr>
          </a:p>
        </p:txBody>
      </p:sp>
      <p:sp>
        <p:nvSpPr>
          <p:cNvPr id="16" name="Slide Number Placeholder 15"/>
          <p:cNvSpPr>
            <a:spLocks noGrp="1"/>
          </p:cNvSpPr>
          <p:nvPr>
            <p:ph type="sldNum" sz="quarter" idx="11"/>
          </p:nvPr>
        </p:nvSpPr>
        <p:spPr/>
        <p:txBody>
          <a:bodyPr/>
          <a:lstStyle/>
          <a:p>
            <a:pPr>
              <a:defRPr/>
            </a:pPr>
            <a:fld id="{6EEA275D-5A49-48A8-817D-44C3EA0A3A2F}" type="slidenum">
              <a:rPr lang="en-US" smtClean="0"/>
              <a:pPr>
                <a:defRPr/>
              </a:pPr>
              <a:t>48</a:t>
            </a:fld>
            <a:endParaRPr lang="en-US" dirty="0"/>
          </a:p>
        </p:txBody>
      </p:sp>
      <p:sp>
        <p:nvSpPr>
          <p:cNvPr id="7" name="Rectangle 6"/>
          <p:cNvSpPr/>
          <p:nvPr/>
        </p:nvSpPr>
        <p:spPr>
          <a:xfrm>
            <a:off x="0" y="763325"/>
            <a:ext cx="9144000" cy="545459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17"/>
          <p:cNvSpPr>
            <a:spLocks noGrp="1"/>
          </p:cNvSpPr>
          <p:nvPr>
            <p:ph type="ftr" sz="quarter" idx="10"/>
          </p:nvPr>
        </p:nvSpPr>
        <p:spPr>
          <a:xfrm>
            <a:off x="3124200" y="6353969"/>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8" name="Title 2"/>
          <p:cNvSpPr>
            <a:spLocks noGrp="1"/>
          </p:cNvSpPr>
          <p:nvPr>
            <p:ph type="title"/>
          </p:nvPr>
        </p:nvSpPr>
        <p:spPr/>
        <p:txBody>
          <a:bodyPr/>
          <a:lstStyle/>
          <a:p>
            <a:r>
              <a:rPr lang="en-US" dirty="0" smtClean="0"/>
              <a:t>A National Research Strategy for a New Energy Economy</a:t>
            </a:r>
          </a:p>
        </p:txBody>
      </p:sp>
      <p:pic>
        <p:nvPicPr>
          <p:cNvPr id="62465" name="Picture 1"/>
          <p:cNvPicPr>
            <a:picLocks noChangeAspect="1" noChangeArrowheads="1"/>
          </p:cNvPicPr>
          <p:nvPr/>
        </p:nvPicPr>
        <p:blipFill>
          <a:blip r:embed="rId3" cstate="print"/>
          <a:srcRect/>
          <a:stretch>
            <a:fillRect/>
          </a:stretch>
        </p:blipFill>
        <p:spPr bwMode="auto">
          <a:xfrm>
            <a:off x="43543" y="776514"/>
            <a:ext cx="9029898" cy="5257799"/>
          </a:xfrm>
          <a:prstGeom prst="rect">
            <a:avLst/>
          </a:prstGeom>
          <a:noFill/>
          <a:ln w="9525">
            <a:noFill/>
            <a:miter lim="800000"/>
            <a:headEnd/>
            <a:tailEnd/>
          </a:ln>
        </p:spPr>
      </p:pic>
      <p:sp>
        <p:nvSpPr>
          <p:cNvPr id="17" name="TextBox 16"/>
          <p:cNvSpPr txBox="1"/>
          <p:nvPr/>
        </p:nvSpPr>
        <p:spPr>
          <a:xfrm>
            <a:off x="3792707" y="5820987"/>
            <a:ext cx="1504716" cy="346249"/>
          </a:xfrm>
          <a:prstGeom prst="rect">
            <a:avLst/>
          </a:prstGeom>
          <a:solidFill>
            <a:srgbClr val="FFE525"/>
          </a:solidFill>
          <a:ln w="31750">
            <a:solidFill>
              <a:srgbClr val="EE0000"/>
            </a:solidFill>
          </a:ln>
        </p:spPr>
        <p:txBody>
          <a:bodyPr wrap="square" lIns="64008" rIns="64008" rtlCol="0">
            <a:spAutoFit/>
          </a:bodyPr>
          <a:lstStyle/>
          <a:p>
            <a:r>
              <a:rPr lang="en-US" sz="1650" b="1" dirty="0" smtClean="0">
                <a:solidFill>
                  <a:srgbClr val="EE0000"/>
                </a:solidFill>
                <a:latin typeface="+mn-lt"/>
              </a:rPr>
              <a:t>Climate Science</a:t>
            </a:r>
            <a:endParaRPr lang="en-US" sz="1650" b="1" dirty="0">
              <a:solidFill>
                <a:srgbClr val="EE0000"/>
              </a:solidFill>
              <a:latin typeface="+mn-lt"/>
            </a:endParaRPr>
          </a:p>
        </p:txBody>
      </p:sp>
      <p:sp>
        <p:nvSpPr>
          <p:cNvPr id="16" name="Slide Number Placeholder 15"/>
          <p:cNvSpPr>
            <a:spLocks noGrp="1"/>
          </p:cNvSpPr>
          <p:nvPr>
            <p:ph type="sldNum" sz="quarter" idx="11"/>
          </p:nvPr>
        </p:nvSpPr>
        <p:spPr>
          <a:xfrm>
            <a:off x="8317064" y="6353969"/>
            <a:ext cx="477686" cy="365125"/>
          </a:xfrm>
        </p:spPr>
        <p:txBody>
          <a:bodyPr/>
          <a:lstStyle/>
          <a:p>
            <a:pPr>
              <a:defRPr/>
            </a:pPr>
            <a:fld id="{6EEA275D-5A49-48A8-817D-44C3EA0A3A2F}" type="slidenum">
              <a:rPr lang="en-US" smtClean="0"/>
              <a:pPr>
                <a:defRPr/>
              </a:pPr>
              <a:t>49</a:t>
            </a:fld>
            <a:endParaRPr lang="en-US" dirty="0"/>
          </a:p>
        </p:txBody>
      </p:sp>
      <p:sp>
        <p:nvSpPr>
          <p:cNvPr id="7" name="Rectangle 6"/>
          <p:cNvSpPr/>
          <p:nvPr/>
        </p:nvSpPr>
        <p:spPr>
          <a:xfrm>
            <a:off x="0" y="763325"/>
            <a:ext cx="9144000" cy="545459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33"/>
          <p:cNvGrpSpPr/>
          <p:nvPr/>
        </p:nvGrpSpPr>
        <p:grpSpPr>
          <a:xfrm>
            <a:off x="0" y="637930"/>
            <a:ext cx="2162978" cy="1644977"/>
            <a:chOff x="-605927" y="81876"/>
            <a:chExt cx="2162978" cy="1644977"/>
          </a:xfrm>
        </p:grpSpPr>
        <p:sp>
          <p:nvSpPr>
            <p:cNvPr id="10" name="TextBox 9"/>
            <p:cNvSpPr txBox="1"/>
            <p:nvPr/>
          </p:nvSpPr>
          <p:spPr>
            <a:xfrm>
              <a:off x="-605927" y="81876"/>
              <a:ext cx="2162978" cy="430887"/>
            </a:xfrm>
            <a:prstGeom prst="rect">
              <a:avLst/>
            </a:prstGeom>
            <a:solidFill>
              <a:srgbClr val="FFFF00"/>
            </a:solidFill>
            <a:ln w="12700">
              <a:solidFill>
                <a:schemeClr val="tx1"/>
              </a:solidFill>
            </a:ln>
          </p:spPr>
          <p:txBody>
            <a:bodyPr wrap="square" rtlCol="0">
              <a:spAutoFit/>
            </a:bodyPr>
            <a:lstStyle/>
            <a:p>
              <a:r>
                <a:rPr lang="en-US" sz="1100" b="1" dirty="0" err="1" smtClean="0"/>
                <a:t>Nanostructured</a:t>
              </a:r>
              <a:r>
                <a:rPr lang="en-US" sz="1100" b="1" dirty="0" smtClean="0"/>
                <a:t> thin-film organic photovoltaic devices</a:t>
              </a:r>
              <a:endParaRPr lang="en-US" sz="1100" b="1" dirty="0">
                <a:latin typeface="Arial" pitchFamily="34" charset="0"/>
                <a:cs typeface="Arial" pitchFamily="34" charset="0"/>
              </a:endParaRPr>
            </a:p>
          </p:txBody>
        </p:sp>
        <p:pic>
          <p:nvPicPr>
            <p:cNvPr id="11" name="Picture 4"/>
            <p:cNvPicPr>
              <a:picLocks noChangeAspect="1" noChangeArrowheads="1"/>
            </p:cNvPicPr>
            <p:nvPr/>
          </p:nvPicPr>
          <p:blipFill>
            <a:blip r:embed="rId4" cstate="print"/>
            <a:srcRect/>
            <a:stretch>
              <a:fillRect/>
            </a:stretch>
          </p:blipFill>
          <p:spPr bwMode="auto">
            <a:xfrm>
              <a:off x="-599333" y="512762"/>
              <a:ext cx="2148719" cy="1214091"/>
            </a:xfrm>
            <a:prstGeom prst="rect">
              <a:avLst/>
            </a:prstGeom>
            <a:noFill/>
            <a:ln w="12700">
              <a:solidFill>
                <a:schemeClr val="tx1"/>
              </a:solidFill>
              <a:miter lim="800000"/>
              <a:headEnd/>
              <a:tailEnd/>
            </a:ln>
          </p:spPr>
        </p:pic>
      </p:grpSp>
      <p:grpSp>
        <p:nvGrpSpPr>
          <p:cNvPr id="12" name="Group 40"/>
          <p:cNvGrpSpPr/>
          <p:nvPr/>
        </p:nvGrpSpPr>
        <p:grpSpPr>
          <a:xfrm>
            <a:off x="0" y="2232803"/>
            <a:ext cx="3271098" cy="1337507"/>
            <a:chOff x="315666" y="1996768"/>
            <a:chExt cx="3271098" cy="1337507"/>
          </a:xfrm>
        </p:grpSpPr>
        <p:pic>
          <p:nvPicPr>
            <p:cNvPr id="13" name="Picture 6"/>
            <p:cNvPicPr>
              <a:picLocks noChangeAspect="1" noChangeArrowheads="1"/>
            </p:cNvPicPr>
            <p:nvPr/>
          </p:nvPicPr>
          <p:blipFill>
            <a:blip r:embed="rId5" cstate="print"/>
            <a:srcRect/>
            <a:stretch>
              <a:fillRect/>
            </a:stretch>
          </p:blipFill>
          <p:spPr bwMode="auto">
            <a:xfrm>
              <a:off x="321972" y="2006711"/>
              <a:ext cx="3264792" cy="1327564"/>
            </a:xfrm>
            <a:prstGeom prst="rect">
              <a:avLst/>
            </a:prstGeom>
            <a:noFill/>
            <a:ln w="12700">
              <a:solidFill>
                <a:schemeClr val="tx1"/>
              </a:solidFill>
              <a:miter lim="800000"/>
              <a:headEnd/>
              <a:tailEnd/>
            </a:ln>
          </p:spPr>
        </p:pic>
        <p:sp>
          <p:nvSpPr>
            <p:cNvPr id="14" name="TextBox 13"/>
            <p:cNvSpPr txBox="1"/>
            <p:nvPr/>
          </p:nvSpPr>
          <p:spPr>
            <a:xfrm>
              <a:off x="315666" y="1996768"/>
              <a:ext cx="1305455" cy="429773"/>
            </a:xfrm>
            <a:prstGeom prst="rect">
              <a:avLst/>
            </a:prstGeom>
            <a:solidFill>
              <a:srgbClr val="FFFF00"/>
            </a:solidFill>
            <a:ln w="12700">
              <a:solidFill>
                <a:schemeClr val="tx1"/>
              </a:solidFill>
            </a:ln>
          </p:spPr>
          <p:txBody>
            <a:bodyPr wrap="square" rtlCol="0">
              <a:spAutoFit/>
            </a:bodyPr>
            <a:lstStyle/>
            <a:p>
              <a:pPr algn="ctr"/>
              <a:r>
                <a:rPr lang="en-US" sz="1100" b="1" dirty="0" smtClean="0"/>
                <a:t>Artificial</a:t>
              </a:r>
            </a:p>
            <a:p>
              <a:pPr algn="ctr"/>
              <a:r>
                <a:rPr lang="en-US" sz="1100" b="1" dirty="0" smtClean="0">
                  <a:latin typeface="Arial" pitchFamily="34" charset="0"/>
                  <a:cs typeface="Arial" pitchFamily="34" charset="0"/>
                </a:rPr>
                <a:t>Photosynthesis</a:t>
              </a:r>
              <a:endParaRPr lang="en-US" sz="1100" b="1" dirty="0">
                <a:latin typeface="Arial" pitchFamily="34" charset="0"/>
                <a:cs typeface="Arial" pitchFamily="34" charset="0"/>
              </a:endParaRPr>
            </a:p>
          </p:txBody>
        </p:sp>
      </p:grpSp>
      <p:grpSp>
        <p:nvGrpSpPr>
          <p:cNvPr id="15" name="Group 41"/>
          <p:cNvGrpSpPr/>
          <p:nvPr/>
        </p:nvGrpSpPr>
        <p:grpSpPr>
          <a:xfrm>
            <a:off x="0" y="3789477"/>
            <a:ext cx="1395284" cy="1985147"/>
            <a:chOff x="818195" y="1361804"/>
            <a:chExt cx="1395284" cy="1985147"/>
          </a:xfrm>
        </p:grpSpPr>
        <p:pic>
          <p:nvPicPr>
            <p:cNvPr id="18" name="Picture 3"/>
            <p:cNvPicPr>
              <a:picLocks noChangeAspect="1" noChangeArrowheads="1"/>
            </p:cNvPicPr>
            <p:nvPr/>
          </p:nvPicPr>
          <p:blipFill>
            <a:blip r:embed="rId6" cstate="print"/>
            <a:srcRect l="691"/>
            <a:stretch>
              <a:fillRect/>
            </a:stretch>
          </p:blipFill>
          <p:spPr bwMode="auto">
            <a:xfrm>
              <a:off x="825115" y="1967536"/>
              <a:ext cx="1388364" cy="1379415"/>
            </a:xfrm>
            <a:prstGeom prst="rect">
              <a:avLst/>
            </a:prstGeom>
            <a:noFill/>
            <a:ln w="12700">
              <a:solidFill>
                <a:schemeClr val="tx1"/>
              </a:solidFill>
              <a:miter lim="800000"/>
              <a:headEnd/>
              <a:tailEnd/>
            </a:ln>
          </p:spPr>
        </p:pic>
        <p:sp>
          <p:nvSpPr>
            <p:cNvPr id="19" name="TextBox 18"/>
            <p:cNvSpPr txBox="1"/>
            <p:nvPr/>
          </p:nvSpPr>
          <p:spPr>
            <a:xfrm>
              <a:off x="818195" y="1361804"/>
              <a:ext cx="1395284" cy="600164"/>
            </a:xfrm>
            <a:prstGeom prst="rect">
              <a:avLst/>
            </a:prstGeom>
            <a:solidFill>
              <a:srgbClr val="FFFF00"/>
            </a:solidFill>
            <a:ln w="12700">
              <a:solidFill>
                <a:schemeClr val="tx1"/>
              </a:solidFill>
            </a:ln>
          </p:spPr>
          <p:txBody>
            <a:bodyPr wrap="square" rtlCol="0">
              <a:spAutoFit/>
            </a:bodyPr>
            <a:lstStyle/>
            <a:p>
              <a:r>
                <a:rPr lang="en-US" sz="1100" b="1" dirty="0" smtClean="0"/>
                <a:t>Capture or separation of CO</a:t>
              </a:r>
              <a:r>
                <a:rPr lang="en-US" sz="1100" b="1" baseline="-25000" dirty="0" smtClean="0"/>
                <a:t>2</a:t>
              </a:r>
              <a:r>
                <a:rPr lang="en-US" sz="1100" b="1" dirty="0" smtClean="0"/>
                <a:t> from gas mixtures</a:t>
              </a:r>
              <a:endParaRPr lang="en-US" sz="1100" b="1" dirty="0">
                <a:latin typeface="Arial" pitchFamily="34" charset="0"/>
                <a:cs typeface="Arial" pitchFamily="34" charset="0"/>
              </a:endParaRPr>
            </a:p>
          </p:txBody>
        </p:sp>
      </p:grpSp>
      <p:grpSp>
        <p:nvGrpSpPr>
          <p:cNvPr id="20" name="Group 44"/>
          <p:cNvGrpSpPr/>
          <p:nvPr/>
        </p:nvGrpSpPr>
        <p:grpSpPr>
          <a:xfrm>
            <a:off x="1522615" y="4355736"/>
            <a:ext cx="2749967" cy="2502264"/>
            <a:chOff x="616084" y="4283718"/>
            <a:chExt cx="2749967" cy="2502264"/>
          </a:xfrm>
        </p:grpSpPr>
        <p:pic>
          <p:nvPicPr>
            <p:cNvPr id="21" name="Picture 9"/>
            <p:cNvPicPr>
              <a:picLocks noChangeAspect="1" noChangeArrowheads="1"/>
            </p:cNvPicPr>
            <p:nvPr/>
          </p:nvPicPr>
          <p:blipFill>
            <a:blip r:embed="rId7" cstate="print"/>
            <a:srcRect/>
            <a:stretch>
              <a:fillRect/>
            </a:stretch>
          </p:blipFill>
          <p:spPr bwMode="auto">
            <a:xfrm>
              <a:off x="622852" y="4283718"/>
              <a:ext cx="2725166" cy="1895889"/>
            </a:xfrm>
            <a:prstGeom prst="rect">
              <a:avLst/>
            </a:prstGeom>
            <a:noFill/>
            <a:ln w="12700">
              <a:solidFill>
                <a:schemeClr val="tx1"/>
              </a:solidFill>
              <a:miter lim="800000"/>
              <a:headEnd/>
              <a:tailEnd/>
            </a:ln>
          </p:spPr>
        </p:pic>
        <p:sp>
          <p:nvSpPr>
            <p:cNvPr id="22" name="TextBox 21"/>
            <p:cNvSpPr txBox="1"/>
            <p:nvPr/>
          </p:nvSpPr>
          <p:spPr>
            <a:xfrm>
              <a:off x="616084" y="6185818"/>
              <a:ext cx="2749967" cy="600164"/>
            </a:xfrm>
            <a:prstGeom prst="rect">
              <a:avLst/>
            </a:prstGeom>
            <a:solidFill>
              <a:srgbClr val="FFFF00"/>
            </a:solidFill>
            <a:ln w="12700">
              <a:solidFill>
                <a:schemeClr val="tx1"/>
              </a:solidFill>
            </a:ln>
          </p:spPr>
          <p:txBody>
            <a:bodyPr wrap="square" rtlCol="0">
              <a:spAutoFit/>
            </a:bodyPr>
            <a:lstStyle/>
            <a:p>
              <a:r>
                <a:rPr lang="en-US" sz="1100" b="1" dirty="0" smtClean="0"/>
                <a:t>Structure of </a:t>
              </a:r>
              <a:r>
                <a:rPr lang="en-US" sz="1100" b="1" dirty="0" err="1" smtClean="0"/>
                <a:t>lignocellulose</a:t>
              </a:r>
              <a:r>
                <a:rPr lang="en-US" sz="1100" b="1" dirty="0" smtClean="0"/>
                <a:t> at the </a:t>
              </a:r>
              <a:r>
                <a:rPr lang="en-US" sz="1100" b="1" dirty="0" err="1" smtClean="0"/>
                <a:t>nanoscale</a:t>
              </a:r>
              <a:r>
                <a:rPr lang="en-US" sz="1100" b="1" dirty="0" smtClean="0"/>
                <a:t> and the rules by which plants create this material</a:t>
              </a:r>
              <a:endParaRPr lang="en-US" sz="1100" b="1" dirty="0"/>
            </a:p>
          </p:txBody>
        </p:sp>
      </p:grpSp>
      <p:grpSp>
        <p:nvGrpSpPr>
          <p:cNvPr id="23" name="Group 49"/>
          <p:cNvGrpSpPr/>
          <p:nvPr/>
        </p:nvGrpSpPr>
        <p:grpSpPr>
          <a:xfrm>
            <a:off x="3737580" y="682201"/>
            <a:ext cx="2057912" cy="2134980"/>
            <a:chOff x="4394403" y="798111"/>
            <a:chExt cx="2057912" cy="2134980"/>
          </a:xfrm>
        </p:grpSpPr>
        <p:pic>
          <p:nvPicPr>
            <p:cNvPr id="24" name="Picture 2"/>
            <p:cNvPicPr>
              <a:picLocks noChangeAspect="1" noChangeArrowheads="1"/>
            </p:cNvPicPr>
            <p:nvPr/>
          </p:nvPicPr>
          <p:blipFill>
            <a:blip r:embed="rId8" cstate="print"/>
            <a:srcRect/>
            <a:stretch>
              <a:fillRect/>
            </a:stretch>
          </p:blipFill>
          <p:spPr bwMode="auto">
            <a:xfrm>
              <a:off x="4395148" y="798111"/>
              <a:ext cx="2055383" cy="1398334"/>
            </a:xfrm>
            <a:prstGeom prst="rect">
              <a:avLst/>
            </a:prstGeom>
            <a:noFill/>
            <a:ln w="9525">
              <a:noFill/>
              <a:miter lim="800000"/>
              <a:headEnd/>
              <a:tailEnd/>
            </a:ln>
          </p:spPr>
        </p:pic>
        <p:sp>
          <p:nvSpPr>
            <p:cNvPr id="25" name="TextBox 24"/>
            <p:cNvSpPr txBox="1"/>
            <p:nvPr/>
          </p:nvSpPr>
          <p:spPr>
            <a:xfrm>
              <a:off x="4394403" y="2163650"/>
              <a:ext cx="2057912" cy="769441"/>
            </a:xfrm>
            <a:prstGeom prst="rect">
              <a:avLst/>
            </a:prstGeom>
            <a:solidFill>
              <a:srgbClr val="FFFF00"/>
            </a:solidFill>
            <a:ln w="12700">
              <a:solidFill>
                <a:schemeClr val="tx1"/>
              </a:solidFill>
            </a:ln>
          </p:spPr>
          <p:txBody>
            <a:bodyPr wrap="square" rtlCol="0">
              <a:spAutoFit/>
            </a:bodyPr>
            <a:lstStyle/>
            <a:p>
              <a:r>
                <a:rPr lang="en-US" sz="1100" b="1" dirty="0" smtClean="0">
                  <a:latin typeface="Arial" pitchFamily="34" charset="0"/>
                  <a:cs typeface="Arial" pitchFamily="34" charset="0"/>
                </a:rPr>
                <a:t>High-</a:t>
              </a:r>
              <a:r>
                <a:rPr lang="en-US" sz="1100" b="1" dirty="0" err="1" smtClean="0">
                  <a:latin typeface="Arial" pitchFamily="34" charset="0"/>
                  <a:cs typeface="Arial" pitchFamily="34" charset="0"/>
                </a:rPr>
                <a:t>Tc</a:t>
              </a:r>
              <a:r>
                <a:rPr lang="en-US" sz="1100" b="1" dirty="0" smtClean="0">
                  <a:latin typeface="Arial" pitchFamily="34" charset="0"/>
                  <a:cs typeface="Arial" pitchFamily="34" charset="0"/>
                </a:rPr>
                <a:t> and high current superconductors for grid and other electrical applications</a:t>
              </a:r>
              <a:endParaRPr lang="en-US" sz="1100" b="1" dirty="0">
                <a:latin typeface="Arial" pitchFamily="34" charset="0"/>
                <a:cs typeface="Arial" pitchFamily="34" charset="0"/>
              </a:endParaRPr>
            </a:p>
          </p:txBody>
        </p:sp>
      </p:grpSp>
      <p:pic>
        <p:nvPicPr>
          <p:cNvPr id="26" name="Picture 5"/>
          <p:cNvPicPr>
            <a:picLocks noChangeAspect="1" noChangeArrowheads="1"/>
          </p:cNvPicPr>
          <p:nvPr/>
        </p:nvPicPr>
        <p:blipFill>
          <a:blip r:embed="rId9" cstate="print"/>
          <a:srcRect/>
          <a:stretch>
            <a:fillRect/>
          </a:stretch>
        </p:blipFill>
        <p:spPr bwMode="auto">
          <a:xfrm>
            <a:off x="6091813" y="691850"/>
            <a:ext cx="3436500" cy="1925884"/>
          </a:xfrm>
          <a:prstGeom prst="rect">
            <a:avLst/>
          </a:prstGeom>
          <a:noFill/>
          <a:ln w="12700">
            <a:solidFill>
              <a:schemeClr val="tx1"/>
            </a:solidFill>
            <a:miter lim="800000"/>
            <a:headEnd/>
            <a:tailEnd/>
          </a:ln>
        </p:spPr>
      </p:pic>
      <p:sp>
        <p:nvSpPr>
          <p:cNvPr id="30" name="TextBox 29"/>
          <p:cNvSpPr txBox="1"/>
          <p:nvPr/>
        </p:nvSpPr>
        <p:spPr>
          <a:xfrm>
            <a:off x="7264867" y="1878982"/>
            <a:ext cx="1931887" cy="738664"/>
          </a:xfrm>
          <a:prstGeom prst="rect">
            <a:avLst/>
          </a:prstGeom>
          <a:solidFill>
            <a:srgbClr val="FFFF00"/>
          </a:solidFill>
          <a:ln w="12700">
            <a:solidFill>
              <a:schemeClr val="tx1"/>
            </a:solidFill>
          </a:ln>
        </p:spPr>
        <p:txBody>
          <a:bodyPr wrap="square" rtlCol="0">
            <a:spAutoFit/>
          </a:bodyPr>
          <a:lstStyle/>
          <a:p>
            <a:r>
              <a:rPr lang="en-US" sz="1050" b="1" dirty="0" err="1" smtClean="0"/>
              <a:t>Nanoscale</a:t>
            </a:r>
            <a:r>
              <a:rPr lang="en-US" sz="1050" b="1" dirty="0" smtClean="0"/>
              <a:t> science of materials, interfaces, charge transport &amp; cycling, mechanical stability</a:t>
            </a:r>
            <a:endParaRPr lang="en-US" sz="1050" b="1" dirty="0">
              <a:latin typeface="Arial" pitchFamily="34" charset="0"/>
              <a:cs typeface="Arial" pitchFamily="34" charset="0"/>
            </a:endParaRPr>
          </a:p>
        </p:txBody>
      </p:sp>
      <p:grpSp>
        <p:nvGrpSpPr>
          <p:cNvPr id="32" name="Group 31"/>
          <p:cNvGrpSpPr/>
          <p:nvPr/>
        </p:nvGrpSpPr>
        <p:grpSpPr>
          <a:xfrm>
            <a:off x="3869691" y="2832980"/>
            <a:ext cx="2760649" cy="2014249"/>
            <a:chOff x="4210737" y="2622125"/>
            <a:chExt cx="2760649" cy="2014249"/>
          </a:xfrm>
        </p:grpSpPr>
        <p:pic>
          <p:nvPicPr>
            <p:cNvPr id="1026" name="Picture 2" descr="M:\Documents and Settings\dehmer\Desktop\2020-Toyota-Venza.jpg"/>
            <p:cNvPicPr>
              <a:picLocks noChangeAspect="1" noChangeArrowheads="1"/>
            </p:cNvPicPr>
            <p:nvPr/>
          </p:nvPicPr>
          <p:blipFill>
            <a:blip r:embed="rId10" cstate="print"/>
            <a:srcRect/>
            <a:stretch>
              <a:fillRect/>
            </a:stretch>
          </p:blipFill>
          <p:spPr bwMode="auto">
            <a:xfrm>
              <a:off x="4210737" y="2622125"/>
              <a:ext cx="2743200" cy="1853045"/>
            </a:xfrm>
            <a:prstGeom prst="rect">
              <a:avLst/>
            </a:prstGeom>
            <a:noFill/>
            <a:ln>
              <a:solidFill>
                <a:schemeClr val="tx1"/>
              </a:solidFill>
            </a:ln>
          </p:spPr>
        </p:pic>
        <p:sp>
          <p:nvSpPr>
            <p:cNvPr id="31" name="TextBox 30"/>
            <p:cNvSpPr txBox="1"/>
            <p:nvPr/>
          </p:nvSpPr>
          <p:spPr>
            <a:xfrm>
              <a:off x="4213555" y="4205487"/>
              <a:ext cx="2757831" cy="430887"/>
            </a:xfrm>
            <a:prstGeom prst="rect">
              <a:avLst/>
            </a:prstGeom>
            <a:solidFill>
              <a:srgbClr val="FFFF00"/>
            </a:solidFill>
            <a:ln w="12700">
              <a:solidFill>
                <a:schemeClr val="tx1"/>
              </a:solidFill>
            </a:ln>
          </p:spPr>
          <p:txBody>
            <a:bodyPr wrap="square" rtlCol="0">
              <a:spAutoFit/>
            </a:bodyPr>
            <a:lstStyle/>
            <a:p>
              <a:r>
                <a:rPr lang="en-US" sz="1100" b="1" dirty="0" smtClean="0">
                  <a:latin typeface="Arial" pitchFamily="34" charset="0"/>
                  <a:cs typeface="Arial" pitchFamily="34" charset="0"/>
                </a:rPr>
                <a:t>Lightweight structural materials </a:t>
              </a:r>
              <a:br>
                <a:rPr lang="en-US" sz="1100" b="1" dirty="0" smtClean="0">
                  <a:latin typeface="Arial" pitchFamily="34" charset="0"/>
                  <a:cs typeface="Arial" pitchFamily="34" charset="0"/>
                </a:rPr>
              </a:br>
              <a:r>
                <a:rPr lang="en-US" sz="1100" b="1" dirty="0" smtClean="0">
                  <a:latin typeface="Arial" pitchFamily="34" charset="0"/>
                  <a:cs typeface="Arial" pitchFamily="34" charset="0"/>
                </a:rPr>
                <a:t>for transportation</a:t>
              </a:r>
              <a:endParaRPr lang="en-US" sz="1100" b="1" dirty="0">
                <a:latin typeface="Arial" pitchFamily="34" charset="0"/>
                <a:cs typeface="Arial" pitchFamily="34" charset="0"/>
              </a:endParaRPr>
            </a:p>
          </p:txBody>
        </p:sp>
      </p:grpSp>
      <p:grpSp>
        <p:nvGrpSpPr>
          <p:cNvPr id="27" name="Group 51"/>
          <p:cNvGrpSpPr/>
          <p:nvPr/>
        </p:nvGrpSpPr>
        <p:grpSpPr>
          <a:xfrm>
            <a:off x="6027226" y="3618449"/>
            <a:ext cx="3116774" cy="3019166"/>
            <a:chOff x="2215166" y="1128386"/>
            <a:chExt cx="3116774" cy="3019166"/>
          </a:xfrm>
        </p:grpSpPr>
        <p:pic>
          <p:nvPicPr>
            <p:cNvPr id="28" name="Picture 10"/>
            <p:cNvPicPr>
              <a:picLocks noChangeAspect="1" noChangeArrowheads="1"/>
            </p:cNvPicPr>
            <p:nvPr/>
          </p:nvPicPr>
          <p:blipFill>
            <a:blip r:embed="rId11" cstate="print"/>
            <a:srcRect/>
            <a:stretch>
              <a:fillRect/>
            </a:stretch>
          </p:blipFill>
          <p:spPr bwMode="auto">
            <a:xfrm>
              <a:off x="2215166" y="1128386"/>
              <a:ext cx="3114953" cy="2439937"/>
            </a:xfrm>
            <a:prstGeom prst="rect">
              <a:avLst/>
            </a:prstGeom>
            <a:noFill/>
            <a:ln w="9525">
              <a:noFill/>
              <a:miter lim="800000"/>
              <a:headEnd/>
              <a:tailEnd/>
            </a:ln>
          </p:spPr>
        </p:pic>
        <p:sp>
          <p:nvSpPr>
            <p:cNvPr id="29" name="Rectangle 28"/>
            <p:cNvSpPr/>
            <p:nvPr/>
          </p:nvSpPr>
          <p:spPr>
            <a:xfrm>
              <a:off x="2224215" y="3547388"/>
              <a:ext cx="3107725" cy="600164"/>
            </a:xfrm>
            <a:prstGeom prst="rect">
              <a:avLst/>
            </a:prstGeom>
            <a:solidFill>
              <a:srgbClr val="FFFF00"/>
            </a:solidFill>
            <a:ln w="12700">
              <a:solidFill>
                <a:schemeClr val="tx1"/>
              </a:solidFill>
            </a:ln>
          </p:spPr>
          <p:txBody>
            <a:bodyPr wrap="square">
              <a:spAutoFit/>
            </a:bodyPr>
            <a:lstStyle/>
            <a:p>
              <a:r>
                <a:rPr lang="en-US" sz="1100" b="1" dirty="0" smtClean="0"/>
                <a:t>Conversion of electricity to light using new designs, such as luminescent </a:t>
              </a:r>
              <a:r>
                <a:rPr lang="en-US" sz="1100" b="1" dirty="0" err="1" smtClean="0"/>
                <a:t>nanowires</a:t>
              </a:r>
              <a:r>
                <a:rPr lang="en-US" sz="1100" b="1" dirty="0" smtClean="0"/>
                <a:t>, quantum dots, and hybrid architectures; </a:t>
              </a:r>
              <a:endParaRPr lang="en-US" sz="1100" dirty="0"/>
            </a:p>
          </p:txBody>
        </p:sp>
      </p:gr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bwMode="auto">
          <a:noFill/>
          <a:ln w="9525">
            <a:noFill/>
            <a:miter lim="800000"/>
            <a:headEnd/>
            <a:tailEnd/>
          </a:ln>
        </p:spPr>
        <p:txBody>
          <a:bodyPr vert="horz" wrap="square" lIns="91440" tIns="45720" rIns="91440" bIns="45720" numCol="1" anchor="ctr" anchorCtr="0" compatLnSpc="1">
            <a:prstTxWarp prst="textNoShape">
              <a:avLst/>
            </a:prstTxWarp>
          </a:bodyPr>
          <a:lstStyle/>
          <a:p>
            <a:pPr defTabSz="820583" eaLnBrk="1" hangingPunct="1"/>
            <a:r>
              <a:rPr lang="en-US" dirty="0" smtClean="0">
                <a:latin typeface="Arial" charset="0"/>
                <a:cs typeface="Arial" charset="0"/>
              </a:rPr>
              <a:t>On-Line Energy Conversion Calculators Banish Fear of Units</a:t>
            </a:r>
            <a:endParaRPr lang="en-US" dirty="0">
              <a:latin typeface="Arial" charset="0"/>
              <a:cs typeface="Arial" charset="0"/>
            </a:endParaRPr>
          </a:p>
        </p:txBody>
      </p:sp>
      <p:pic>
        <p:nvPicPr>
          <p:cNvPr id="164866" name="Picture 2"/>
          <p:cNvPicPr>
            <a:picLocks noChangeAspect="1" noChangeArrowheads="1"/>
          </p:cNvPicPr>
          <p:nvPr/>
        </p:nvPicPr>
        <p:blipFill>
          <a:blip r:embed="rId3" cstate="print"/>
          <a:srcRect l="23409" t="30882" r="36801" b="29412"/>
          <a:stretch>
            <a:fillRect/>
          </a:stretch>
        </p:blipFill>
        <p:spPr bwMode="auto">
          <a:xfrm>
            <a:off x="675386" y="1062317"/>
            <a:ext cx="7675564" cy="4787153"/>
          </a:xfrm>
          <a:prstGeom prst="rect">
            <a:avLst/>
          </a:prstGeom>
          <a:noFill/>
          <a:ln w="9525">
            <a:noFill/>
            <a:miter lim="800000"/>
            <a:headEnd/>
            <a:tailEnd/>
          </a:ln>
          <a:effectLst/>
        </p:spPr>
      </p:pic>
      <p:sp>
        <p:nvSpPr>
          <p:cNvPr id="7" name="Slide Number Placeholder 6"/>
          <p:cNvSpPr>
            <a:spLocks noGrp="1"/>
          </p:cNvSpPr>
          <p:nvPr>
            <p:ph type="sldNum" sz="quarter" idx="11"/>
          </p:nvPr>
        </p:nvSpPr>
        <p:spPr/>
        <p:txBody>
          <a:bodyPr/>
          <a:lstStyle/>
          <a:p>
            <a:pPr>
              <a:defRPr/>
            </a:pPr>
            <a:fld id="{6EEA275D-5A49-48A8-817D-44C3EA0A3A2F}" type="slidenum">
              <a:rPr lang="en-US" smtClean="0"/>
              <a:pPr>
                <a:defRPr/>
              </a:pPr>
              <a:t>5</a:t>
            </a:fld>
            <a:endParaRPr lang="en-US" dirty="0"/>
          </a:p>
        </p:txBody>
      </p:sp>
      <p:sp>
        <p:nvSpPr>
          <p:cNvPr id="8" name="Footer Placeholder 7"/>
          <p:cNvSpPr>
            <a:spLocks noGrp="1"/>
          </p:cNvSpPr>
          <p:nvPr>
            <p:ph type="ftr" sz="quarter" idx="10"/>
          </p:nvPr>
        </p:nvSpPr>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Rectangle 8"/>
          <p:cNvSpPr txBox="1">
            <a:spLocks noChangeArrowheads="1"/>
          </p:cNvSpPr>
          <p:nvPr/>
        </p:nvSpPr>
        <p:spPr bwMode="auto">
          <a:xfrm>
            <a:off x="3782915" y="1056436"/>
            <a:ext cx="4980228" cy="4885590"/>
          </a:xfrm>
          <a:prstGeom prst="rect">
            <a:avLst/>
          </a:prstGeom>
          <a:noFill/>
          <a:ln w="9525">
            <a:noFill/>
            <a:miter lim="800000"/>
            <a:headEnd/>
            <a:tailEnd/>
          </a:ln>
        </p:spPr>
        <p:txBody>
          <a:bodyPr lIns="91407" tIns="45704" rIns="91407" bIns="45704"/>
          <a:lstStyle/>
          <a:p>
            <a:pPr marL="231775" indent="-231775">
              <a:lnSpc>
                <a:spcPts val="2600"/>
              </a:lnSpc>
              <a:spcBef>
                <a:spcPts val="600"/>
              </a:spcBef>
              <a:buFont typeface="Wingdings" pitchFamily="2" charset="2"/>
              <a:buChar char="§"/>
            </a:pPr>
            <a:r>
              <a:rPr lang="en-US" sz="2000" dirty="0" smtClean="0">
                <a:latin typeface="Arial Narrow" pitchFamily="34" charset="0"/>
              </a:rPr>
              <a:t>Colossal oxygen conductivity was found in thin layers of </a:t>
            </a:r>
            <a:r>
              <a:rPr lang="en-US" sz="2000" dirty="0" err="1" smtClean="0">
                <a:latin typeface="Arial Narrow" pitchFamily="34" charset="0"/>
              </a:rPr>
              <a:t>yttria</a:t>
            </a:r>
            <a:r>
              <a:rPr lang="en-US" sz="2000" dirty="0" smtClean="0">
                <a:latin typeface="Arial Narrow" pitchFamily="34" charset="0"/>
              </a:rPr>
              <a:t>-stabilized </a:t>
            </a:r>
            <a:r>
              <a:rPr lang="en-US" sz="2000" dirty="0" err="1" smtClean="0">
                <a:latin typeface="Arial Narrow" pitchFamily="34" charset="0"/>
              </a:rPr>
              <a:t>zirconia</a:t>
            </a:r>
            <a:r>
              <a:rPr lang="en-US" sz="2000" dirty="0" smtClean="0">
                <a:latin typeface="Arial Narrow" pitchFamily="34" charset="0"/>
              </a:rPr>
              <a:t> (YSZ) between layers of SrTiO</a:t>
            </a:r>
            <a:r>
              <a:rPr lang="en-US" sz="2000" baseline="-25000" dirty="0" smtClean="0">
                <a:latin typeface="Arial Narrow" pitchFamily="34" charset="0"/>
              </a:rPr>
              <a:t>3</a:t>
            </a:r>
            <a:r>
              <a:rPr lang="en-US" sz="2000" dirty="0" smtClean="0">
                <a:latin typeface="Arial Narrow" pitchFamily="34" charset="0"/>
              </a:rPr>
              <a:t> (STO). </a:t>
            </a:r>
          </a:p>
          <a:p>
            <a:pPr marL="231775" indent="-231775">
              <a:lnSpc>
                <a:spcPts val="2600"/>
              </a:lnSpc>
              <a:spcBef>
                <a:spcPts val="600"/>
              </a:spcBef>
              <a:buFont typeface="Wingdings" pitchFamily="2" charset="2"/>
              <a:buChar char="§"/>
            </a:pPr>
            <a:r>
              <a:rPr lang="en-US" sz="2000" dirty="0" smtClean="0">
                <a:latin typeface="Arial Narrow" pitchFamily="34" charset="0"/>
              </a:rPr>
              <a:t>Computer simulations showed that colossal ionic conductivity results from the way the YSZ and STO thin films fit together. The YSZ expands to fit the STO crystal structure, aligning the heavier atoms into columns. The expansion causes the O atoms in the YSZ to disorder. The simulations show that the disordered O atoms are able to move through the expanded YSZ much more easily than in bulk YSZ, explaining the colossal ionic conductivity. </a:t>
            </a:r>
          </a:p>
          <a:p>
            <a:pPr marL="341313" indent="-341313">
              <a:lnSpc>
                <a:spcPts val="2600"/>
              </a:lnSpc>
              <a:spcBef>
                <a:spcPts val="600"/>
              </a:spcBef>
            </a:pPr>
            <a:endParaRPr kumimoji="1" lang="en-US" sz="1000" dirty="0">
              <a:solidFill>
                <a:srgbClr val="000000"/>
              </a:solidFill>
              <a:cs typeface="Arial" charset="0"/>
            </a:endParaRPr>
          </a:p>
        </p:txBody>
      </p:sp>
      <p:cxnSp>
        <p:nvCxnSpPr>
          <p:cNvPr id="16" name="Straight Connector 15"/>
          <p:cNvCxnSpPr/>
          <p:nvPr/>
        </p:nvCxnSpPr>
        <p:spPr>
          <a:xfrm>
            <a:off x="0" y="6246812"/>
            <a:ext cx="9144000" cy="1588"/>
          </a:xfrm>
          <a:prstGeom prst="line">
            <a:avLst/>
          </a:prstGeom>
          <a:ln w="22225" cmpd="sng">
            <a:solidFill>
              <a:srgbClr val="002060"/>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8" name="Rectangle 14"/>
          <p:cNvSpPr>
            <a:spLocks noChangeArrowheads="1"/>
          </p:cNvSpPr>
          <p:nvPr/>
        </p:nvSpPr>
        <p:spPr bwMode="auto">
          <a:xfrm>
            <a:off x="1247805" y="148721"/>
            <a:ext cx="6605781" cy="461633"/>
          </a:xfrm>
          <a:prstGeom prst="rect">
            <a:avLst/>
          </a:prstGeom>
          <a:noFill/>
          <a:ln w="9525">
            <a:noFill/>
            <a:miter lim="800000"/>
            <a:headEnd/>
            <a:tailEnd/>
          </a:ln>
          <a:effectLst/>
        </p:spPr>
        <p:txBody>
          <a:bodyPr wrap="none" lIns="91407" tIns="45704" rIns="91407" bIns="45704">
            <a:spAutoFit/>
          </a:bodyPr>
          <a:lstStyle/>
          <a:p>
            <a:pPr algn="ctr"/>
            <a:r>
              <a:rPr lang="en-US" sz="2400" dirty="0" smtClean="0">
                <a:solidFill>
                  <a:srgbClr val="106636"/>
                </a:solidFill>
              </a:rPr>
              <a:t>Colossal Room-Temperature Ionic Conductivity</a:t>
            </a:r>
            <a:endParaRPr lang="en-US" sz="2400" dirty="0">
              <a:solidFill>
                <a:srgbClr val="106636"/>
              </a:solidFill>
            </a:endParaRPr>
          </a:p>
        </p:txBody>
      </p:sp>
      <p:sp>
        <p:nvSpPr>
          <p:cNvPr id="29" name="Rectangle 4"/>
          <p:cNvSpPr>
            <a:spLocks/>
          </p:cNvSpPr>
          <p:nvPr/>
        </p:nvSpPr>
        <p:spPr bwMode="auto">
          <a:xfrm>
            <a:off x="301172" y="4351085"/>
            <a:ext cx="3254828" cy="729343"/>
          </a:xfrm>
          <a:prstGeom prst="rect">
            <a:avLst/>
          </a:prstGeom>
          <a:noFill/>
          <a:ln w="12700">
            <a:noFill/>
            <a:miter lim="800000"/>
            <a:headEnd/>
            <a:tailEnd/>
          </a:ln>
        </p:spPr>
        <p:txBody>
          <a:bodyPr lIns="0" tIns="0" rIns="0" bIns="0" anchor="ctr"/>
          <a:lstStyle/>
          <a:p>
            <a:r>
              <a:rPr lang="en-US" sz="1200" b="1" dirty="0">
                <a:solidFill>
                  <a:schemeClr val="tx1"/>
                </a:solidFill>
              </a:rPr>
              <a:t>Schematic diagram of multilayer structure at 360K. Red balls are O atoms.</a:t>
            </a:r>
          </a:p>
          <a:p>
            <a:r>
              <a:rPr lang="en-US" sz="1200" b="1" dirty="0">
                <a:solidFill>
                  <a:schemeClr val="tx1"/>
                </a:solidFill>
              </a:rPr>
              <a:t>7% expansive strain on YSZ</a:t>
            </a:r>
          </a:p>
        </p:txBody>
      </p:sp>
      <p:pic>
        <p:nvPicPr>
          <p:cNvPr id="30" name="Picture 29"/>
          <p:cNvPicPr>
            <a:picLocks noChangeAspect="1" noChangeArrowheads="1"/>
          </p:cNvPicPr>
          <p:nvPr/>
        </p:nvPicPr>
        <p:blipFill>
          <a:blip r:embed="rId2" cstate="print"/>
          <a:srcRect/>
          <a:stretch>
            <a:fillRect/>
          </a:stretch>
        </p:blipFill>
        <p:spPr bwMode="auto">
          <a:xfrm>
            <a:off x="717382" y="925074"/>
            <a:ext cx="2170961" cy="3393025"/>
          </a:xfrm>
          <a:prstGeom prst="rect">
            <a:avLst/>
          </a:prstGeom>
          <a:noFill/>
          <a:ln w="12700">
            <a:noFill/>
            <a:miter lim="800000"/>
            <a:headEnd/>
            <a:tailEnd/>
          </a:ln>
        </p:spPr>
      </p:pic>
      <p:sp>
        <p:nvSpPr>
          <p:cNvPr id="31" name="Rectangle 30"/>
          <p:cNvSpPr/>
          <p:nvPr/>
        </p:nvSpPr>
        <p:spPr>
          <a:xfrm>
            <a:off x="223159" y="5238979"/>
            <a:ext cx="3555465" cy="830997"/>
          </a:xfrm>
          <a:prstGeom prst="rect">
            <a:avLst/>
          </a:prstGeom>
        </p:spPr>
        <p:txBody>
          <a:bodyPr wrap="square">
            <a:spAutoFit/>
          </a:bodyPr>
          <a:lstStyle/>
          <a:p>
            <a:r>
              <a:rPr lang="en-US" sz="1200" b="1" dirty="0" smtClean="0"/>
              <a:t>Reference: T</a:t>
            </a:r>
            <a:r>
              <a:rPr lang="en-US" sz="1200" b="1" dirty="0"/>
              <a:t>. J. Pennycook , M. J. Beck, K. </a:t>
            </a:r>
            <a:r>
              <a:rPr lang="en-US" sz="1200" b="1" dirty="0" err="1"/>
              <a:t>Varga</a:t>
            </a:r>
            <a:r>
              <a:rPr lang="en-US" sz="1200" b="1" dirty="0"/>
              <a:t>, M. Varela, S. J. Pennycook, and S. T. Pantelides, Physical Review Letters </a:t>
            </a:r>
            <a:r>
              <a:rPr lang="en-US" sz="1200" b="1" dirty="0" err="1"/>
              <a:t>vol</a:t>
            </a:r>
            <a:r>
              <a:rPr lang="en-US" sz="1200" b="1" dirty="0"/>
              <a:t> 104, article 115901 (2010).</a:t>
            </a:r>
          </a:p>
        </p:txBody>
      </p:sp>
      <p:sp>
        <p:nvSpPr>
          <p:cNvPr id="32" name="Rectangle 1"/>
          <p:cNvSpPr>
            <a:spLocks/>
          </p:cNvSpPr>
          <p:nvPr/>
        </p:nvSpPr>
        <p:spPr bwMode="auto">
          <a:xfrm>
            <a:off x="257402" y="1447126"/>
            <a:ext cx="365421" cy="215444"/>
          </a:xfrm>
          <a:prstGeom prst="rect">
            <a:avLst/>
          </a:prstGeom>
          <a:noFill/>
          <a:ln w="12700">
            <a:noFill/>
            <a:miter lim="800000"/>
            <a:headEnd/>
            <a:tailEnd/>
          </a:ln>
        </p:spPr>
        <p:txBody>
          <a:bodyPr wrap="none" lIns="0" tIns="0" rIns="0" bIns="0" anchor="ctr">
            <a:spAutoFit/>
          </a:bodyPr>
          <a:lstStyle/>
          <a:p>
            <a:r>
              <a:rPr lang="en-US" sz="1400" b="1" dirty="0">
                <a:solidFill>
                  <a:schemeClr val="tx1"/>
                </a:solidFill>
              </a:rPr>
              <a:t>STO</a:t>
            </a:r>
          </a:p>
        </p:txBody>
      </p:sp>
      <p:sp>
        <p:nvSpPr>
          <p:cNvPr id="33" name="Rectangle 2"/>
          <p:cNvSpPr>
            <a:spLocks/>
          </p:cNvSpPr>
          <p:nvPr/>
        </p:nvSpPr>
        <p:spPr bwMode="auto">
          <a:xfrm>
            <a:off x="271863" y="2664189"/>
            <a:ext cx="349455" cy="215444"/>
          </a:xfrm>
          <a:prstGeom prst="rect">
            <a:avLst/>
          </a:prstGeom>
          <a:noFill/>
          <a:ln w="12700">
            <a:noFill/>
            <a:miter lim="800000"/>
            <a:headEnd/>
            <a:tailEnd/>
          </a:ln>
        </p:spPr>
        <p:txBody>
          <a:bodyPr wrap="none" lIns="0" tIns="0" rIns="0" bIns="0" anchor="ctr">
            <a:spAutoFit/>
          </a:bodyPr>
          <a:lstStyle/>
          <a:p>
            <a:r>
              <a:rPr lang="en-US" sz="1400" b="1" dirty="0">
                <a:solidFill>
                  <a:schemeClr val="tx1"/>
                </a:solidFill>
              </a:rPr>
              <a:t>YSZ</a:t>
            </a:r>
          </a:p>
        </p:txBody>
      </p:sp>
      <p:sp>
        <p:nvSpPr>
          <p:cNvPr id="34" name="Rectangle 3"/>
          <p:cNvSpPr>
            <a:spLocks/>
          </p:cNvSpPr>
          <p:nvPr/>
        </p:nvSpPr>
        <p:spPr bwMode="auto">
          <a:xfrm>
            <a:off x="257402" y="3924280"/>
            <a:ext cx="365421" cy="215444"/>
          </a:xfrm>
          <a:prstGeom prst="rect">
            <a:avLst/>
          </a:prstGeom>
          <a:noFill/>
          <a:ln w="12700">
            <a:noFill/>
            <a:miter lim="800000"/>
            <a:headEnd/>
            <a:tailEnd/>
          </a:ln>
        </p:spPr>
        <p:txBody>
          <a:bodyPr wrap="none" lIns="0" tIns="0" rIns="0" bIns="0" anchor="ctr">
            <a:spAutoFit/>
          </a:bodyPr>
          <a:lstStyle/>
          <a:p>
            <a:r>
              <a:rPr lang="en-US" sz="1400" b="1" dirty="0">
                <a:solidFill>
                  <a:schemeClr val="tx1"/>
                </a:solidFill>
              </a:rPr>
              <a:t>STO</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Rectangle 5"/>
          <p:cNvSpPr>
            <a:spLocks noChangeArrowheads="1"/>
          </p:cNvSpPr>
          <p:nvPr/>
        </p:nvSpPr>
        <p:spPr bwMode="auto">
          <a:xfrm>
            <a:off x="0" y="17463"/>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8" name="Picture 57" descr="Leaf_1_web"/>
          <p:cNvPicPr>
            <a:picLocks noChangeAspect="1" noChangeArrowheads="1"/>
          </p:cNvPicPr>
          <p:nvPr/>
        </p:nvPicPr>
        <p:blipFill>
          <a:blip r:embed="rId3" cstate="print"/>
          <a:srcRect/>
          <a:stretch>
            <a:fillRect/>
          </a:stretch>
        </p:blipFill>
        <p:spPr bwMode="auto">
          <a:xfrm>
            <a:off x="0" y="755493"/>
            <a:ext cx="9144000" cy="6185478"/>
          </a:xfrm>
          <a:prstGeom prst="rect">
            <a:avLst/>
          </a:prstGeom>
          <a:noFill/>
        </p:spPr>
      </p:pic>
      <p:sp>
        <p:nvSpPr>
          <p:cNvPr id="9" name="Text Box 53"/>
          <p:cNvSpPr txBox="1">
            <a:spLocks noChangeArrowheads="1"/>
          </p:cNvSpPr>
          <p:nvPr/>
        </p:nvSpPr>
        <p:spPr bwMode="auto">
          <a:xfrm>
            <a:off x="1599062" y="153304"/>
            <a:ext cx="5926714" cy="380822"/>
          </a:xfrm>
          <a:prstGeom prst="rect">
            <a:avLst/>
          </a:prstGeom>
        </p:spPr>
        <p:txBody>
          <a:bodyPr lIns="104193" tIns="52097" rIns="104193" bIns="52097"/>
          <a:lstStyle/>
          <a:p>
            <a:pPr algn="ctr">
              <a:lnSpc>
                <a:spcPct val="100000"/>
              </a:lnSpc>
              <a:spcBef>
                <a:spcPct val="0"/>
              </a:spcBef>
            </a:pPr>
            <a:r>
              <a:rPr lang="en-US" sz="2400" dirty="0" smtClean="0">
                <a:solidFill>
                  <a:srgbClr val="106636"/>
                </a:solidFill>
                <a:ea typeface="+mj-ea"/>
                <a:cs typeface="Arial" charset="0"/>
              </a:rPr>
              <a:t>Take the “Beat-the-Leaf” Challenge</a:t>
            </a:r>
          </a:p>
        </p:txBody>
      </p:sp>
      <p:sp>
        <p:nvSpPr>
          <p:cNvPr id="5" name="TextBox 4"/>
          <p:cNvSpPr txBox="1"/>
          <p:nvPr/>
        </p:nvSpPr>
        <p:spPr>
          <a:xfrm>
            <a:off x="2059567" y="2838740"/>
            <a:ext cx="5573962" cy="3154710"/>
          </a:xfrm>
          <a:prstGeom prst="rect">
            <a:avLst/>
          </a:prstGeom>
          <a:noFill/>
        </p:spPr>
        <p:txBody>
          <a:bodyPr wrap="none" rtlCol="0">
            <a:spAutoFit/>
          </a:bodyPr>
          <a:lstStyle/>
          <a:p>
            <a:r>
              <a:rPr lang="en-US" sz="19900" dirty="0" smtClean="0"/>
              <a:t>END</a:t>
            </a:r>
            <a:endParaRPr lang="en-US" sz="1990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3" name="Text Box 3"/>
          <p:cNvSpPr txBox="1">
            <a:spLocks noChangeArrowheads="1"/>
          </p:cNvSpPr>
          <p:nvPr/>
        </p:nvSpPr>
        <p:spPr bwMode="auto">
          <a:xfrm>
            <a:off x="492125" y="2158534"/>
            <a:ext cx="8151091" cy="1144907"/>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Energy sources and consumption sectors in the U.S.</a:t>
            </a:r>
          </a:p>
        </p:txBody>
      </p:sp>
      <p:grpSp>
        <p:nvGrpSpPr>
          <p:cNvPr id="2" name="Group 25"/>
          <p:cNvGrpSpPr>
            <a:grpSpLocks/>
          </p:cNvGrpSpPr>
          <p:nvPr/>
        </p:nvGrpSpPr>
        <p:grpSpPr bwMode="auto">
          <a:xfrm flipV="1">
            <a:off x="2882035" y="4754096"/>
            <a:ext cx="3378488" cy="1940019"/>
            <a:chOff x="1997" y="3394"/>
            <a:chExt cx="2341" cy="1385"/>
          </a:xfrm>
        </p:grpSpPr>
        <p:pic>
          <p:nvPicPr>
            <p:cNvPr id="465927" name="Picture 7"/>
            <p:cNvPicPr>
              <a:picLocks noChangeAspect="1" noChangeArrowheads="1"/>
            </p:cNvPicPr>
            <p:nvPr/>
          </p:nvPicPr>
          <p:blipFill>
            <a:blip r:embed="rId3" cstate="print"/>
            <a:srcRect b="13953"/>
            <a:stretch>
              <a:fillRect/>
            </a:stretch>
          </p:blipFill>
          <p:spPr bwMode="auto">
            <a:xfrm flipV="1">
              <a:off x="1997" y="3394"/>
              <a:ext cx="2341" cy="1385"/>
            </a:xfrm>
            <a:prstGeom prst="rect">
              <a:avLst/>
            </a:prstGeom>
            <a:solidFill>
              <a:srgbClr val="BBE0E3"/>
            </a:solidFill>
            <a:ln w="9525">
              <a:noFill/>
              <a:miter lim="800000"/>
              <a:headEnd/>
              <a:tailEnd/>
            </a:ln>
            <a:effectLst/>
          </p:spPr>
        </p:pic>
        <p:pic>
          <p:nvPicPr>
            <p:cNvPr id="465929" name="Picture 9"/>
            <p:cNvPicPr>
              <a:picLocks noChangeAspect="1" noChangeArrowheads="1"/>
            </p:cNvPicPr>
            <p:nvPr/>
          </p:nvPicPr>
          <p:blipFill>
            <a:blip r:embed="rId4" cstate="print"/>
            <a:srcRect/>
            <a:stretch>
              <a:fillRect/>
            </a:stretch>
          </p:blipFill>
          <p:spPr bwMode="auto">
            <a:xfrm>
              <a:off x="2312" y="4030"/>
              <a:ext cx="1037" cy="363"/>
            </a:xfrm>
            <a:prstGeom prst="rect">
              <a:avLst/>
            </a:prstGeom>
            <a:noFill/>
            <a:ln w="9525">
              <a:noFill/>
              <a:miter lim="800000"/>
              <a:headEnd/>
              <a:tailEnd/>
            </a:ln>
            <a:effectLst/>
          </p:spPr>
        </p:pic>
        <p:sp>
          <p:nvSpPr>
            <p:cNvPr id="465939" name="Line 19"/>
            <p:cNvSpPr>
              <a:spLocks noChangeShapeType="1"/>
            </p:cNvSpPr>
            <p:nvPr/>
          </p:nvSpPr>
          <p:spPr bwMode="auto">
            <a:xfrm flipH="1">
              <a:off x="3556" y="3582"/>
              <a:ext cx="240" cy="90"/>
            </a:xfrm>
            <a:prstGeom prst="line">
              <a:avLst/>
            </a:prstGeom>
            <a:noFill/>
            <a:ln w="19050">
              <a:solidFill>
                <a:schemeClr val="tx1"/>
              </a:solidFill>
              <a:miter lim="800000"/>
              <a:headEnd type="stealth" w="lg" len="lg"/>
              <a:tailEnd type="none" w="med" len="lg"/>
            </a:ln>
            <a:effectLst/>
          </p:spPr>
          <p:txBody>
            <a:bodyPr wrap="none"/>
            <a:lstStyle/>
            <a:p>
              <a:endParaRPr lang="en-US"/>
            </a:p>
          </p:txBody>
        </p:sp>
        <p:pic>
          <p:nvPicPr>
            <p:cNvPr id="465940" name="Picture 20"/>
            <p:cNvPicPr>
              <a:picLocks noChangeAspect="1" noChangeArrowheads="1"/>
            </p:cNvPicPr>
            <p:nvPr/>
          </p:nvPicPr>
          <p:blipFill>
            <a:blip r:embed="rId4" cstate="print"/>
            <a:srcRect/>
            <a:stretch>
              <a:fillRect/>
            </a:stretch>
          </p:blipFill>
          <p:spPr bwMode="auto">
            <a:xfrm>
              <a:off x="2870" y="3676"/>
              <a:ext cx="1037" cy="831"/>
            </a:xfrm>
            <a:prstGeom prst="rect">
              <a:avLst/>
            </a:prstGeom>
            <a:noFill/>
            <a:ln w="9525">
              <a:noFill/>
              <a:miter lim="800000"/>
              <a:headEnd/>
              <a:tailEnd/>
            </a:ln>
            <a:effectLst/>
          </p:spPr>
        </p:pic>
        <p:sp>
          <p:nvSpPr>
            <p:cNvPr id="465941" name="Rectangle 21"/>
            <p:cNvSpPr>
              <a:spLocks noChangeArrowheads="1"/>
            </p:cNvSpPr>
            <p:nvPr/>
          </p:nvSpPr>
          <p:spPr bwMode="auto">
            <a:xfrm>
              <a:off x="3102" y="3424"/>
              <a:ext cx="692" cy="246"/>
            </a:xfrm>
            <a:prstGeom prst="rect">
              <a:avLst/>
            </a:prstGeom>
            <a:solidFill>
              <a:schemeClr val="bg1"/>
            </a:solidFill>
            <a:ln w="19050" algn="ctr">
              <a:solidFill>
                <a:schemeClr val="bg1"/>
              </a:solidFill>
              <a:miter lim="800000"/>
              <a:headEnd/>
              <a:tailEnd/>
            </a:ln>
            <a:effectLst/>
          </p:spPr>
          <p:txBody>
            <a:bodyPr wrap="none" anchor="ctr"/>
            <a:lstStyle/>
            <a:p>
              <a:endParaRPr lang="en-US"/>
            </a:p>
          </p:txBody>
        </p:sp>
        <p:pic>
          <p:nvPicPr>
            <p:cNvPr id="465942" name="Picture 22"/>
            <p:cNvPicPr>
              <a:picLocks noChangeAspect="1" noChangeArrowheads="1"/>
            </p:cNvPicPr>
            <p:nvPr/>
          </p:nvPicPr>
          <p:blipFill>
            <a:blip r:embed="rId4" cstate="print"/>
            <a:srcRect/>
            <a:stretch>
              <a:fillRect/>
            </a:stretch>
          </p:blipFill>
          <p:spPr bwMode="auto">
            <a:xfrm>
              <a:off x="2244" y="3605"/>
              <a:ext cx="259" cy="207"/>
            </a:xfrm>
            <a:prstGeom prst="rect">
              <a:avLst/>
            </a:prstGeom>
            <a:noFill/>
            <a:ln w="9525">
              <a:noFill/>
              <a:miter lim="800000"/>
              <a:headEnd/>
              <a:tailEnd/>
            </a:ln>
            <a:effectLst/>
          </p:spPr>
        </p:pic>
        <p:sp>
          <p:nvSpPr>
            <p:cNvPr id="465943" name="Rectangle 23"/>
            <p:cNvSpPr>
              <a:spLocks noChangeArrowheads="1"/>
            </p:cNvSpPr>
            <p:nvPr/>
          </p:nvSpPr>
          <p:spPr bwMode="auto">
            <a:xfrm>
              <a:off x="3436" y="4592"/>
              <a:ext cx="244" cy="172"/>
            </a:xfrm>
            <a:prstGeom prst="rect">
              <a:avLst/>
            </a:prstGeom>
            <a:solidFill>
              <a:schemeClr val="bg1"/>
            </a:solidFill>
            <a:ln w="19050" algn="ctr">
              <a:solidFill>
                <a:schemeClr val="bg1"/>
              </a:solidFill>
              <a:miter lim="800000"/>
              <a:headEnd/>
              <a:tailEnd/>
            </a:ln>
            <a:effectLst/>
          </p:spPr>
          <p:txBody>
            <a:bodyPr wrap="none" anchor="ctr"/>
            <a:lstStyle/>
            <a:p>
              <a:endParaRPr lang="en-US"/>
            </a:p>
          </p:txBody>
        </p:sp>
      </p:grpSp>
      <p:sp>
        <p:nvSpPr>
          <p:cNvPr id="16" name="Slide Number Placeholder 15"/>
          <p:cNvSpPr>
            <a:spLocks noGrp="1"/>
          </p:cNvSpPr>
          <p:nvPr>
            <p:ph type="sldNum" sz="quarter" idx="11"/>
          </p:nvPr>
        </p:nvSpPr>
        <p:spPr/>
        <p:txBody>
          <a:bodyPr/>
          <a:lstStyle/>
          <a:p>
            <a:pPr>
              <a:defRPr/>
            </a:pPr>
            <a:fld id="{6EEA275D-5A49-48A8-817D-44C3EA0A3A2F}" type="slidenum">
              <a:rPr lang="en-US" smtClean="0"/>
              <a:pPr>
                <a:defRPr/>
              </a:pPr>
              <a:t>6</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t="4222"/>
          <a:stretch>
            <a:fillRect/>
          </a:stretch>
        </p:blipFill>
        <p:spPr bwMode="auto">
          <a:xfrm>
            <a:off x="893152" y="956930"/>
            <a:ext cx="7463834" cy="4644321"/>
          </a:xfrm>
          <a:prstGeom prst="rect">
            <a:avLst/>
          </a:prstGeom>
          <a:noFill/>
          <a:ln w="9525">
            <a:noFill/>
            <a:miter lim="800000"/>
            <a:headEnd/>
            <a:tailEnd/>
          </a:ln>
          <a:effectLst/>
        </p:spPr>
      </p:pic>
      <p:sp>
        <p:nvSpPr>
          <p:cNvPr id="29699" name="Text Box 69"/>
          <p:cNvSpPr txBox="1">
            <a:spLocks noChangeArrowheads="1"/>
          </p:cNvSpPr>
          <p:nvPr/>
        </p:nvSpPr>
        <p:spPr bwMode="auto">
          <a:xfrm>
            <a:off x="1286555" y="3837847"/>
            <a:ext cx="1525588" cy="916164"/>
          </a:xfrm>
          <a:prstGeom prst="rect">
            <a:avLst/>
          </a:prstGeom>
          <a:solidFill>
            <a:srgbClr val="BAFEC7"/>
          </a:solidFill>
          <a:ln w="9525">
            <a:noFill/>
            <a:miter lim="800000"/>
            <a:headEnd/>
            <a:tailEnd/>
          </a:ln>
        </p:spPr>
        <p:txBody>
          <a:bodyPr lIns="0" tIns="41029" rIns="0" bIns="41029">
            <a:spAutoFit/>
          </a:bodyPr>
          <a:lstStyle/>
          <a:p>
            <a:pPr algn="ctr">
              <a:lnSpc>
                <a:spcPct val="95000"/>
              </a:lnSpc>
            </a:pPr>
            <a:r>
              <a:rPr lang="en-US" sz="1900" dirty="0"/>
              <a:t>Domestic</a:t>
            </a:r>
          </a:p>
          <a:p>
            <a:pPr algn="ctr">
              <a:lnSpc>
                <a:spcPct val="95000"/>
              </a:lnSpc>
            </a:pPr>
            <a:r>
              <a:rPr lang="en-US" sz="1900" dirty="0"/>
              <a:t>Production:</a:t>
            </a:r>
          </a:p>
          <a:p>
            <a:pPr algn="ctr">
              <a:lnSpc>
                <a:spcPct val="95000"/>
              </a:lnSpc>
            </a:pPr>
            <a:r>
              <a:rPr lang="en-US" sz="1900" dirty="0" smtClean="0"/>
              <a:t>73 Quads</a:t>
            </a:r>
            <a:endParaRPr lang="en-US" sz="1900" dirty="0"/>
          </a:p>
        </p:txBody>
      </p:sp>
      <p:sp>
        <p:nvSpPr>
          <p:cNvPr id="29701" name="Text Box 71"/>
          <p:cNvSpPr txBox="1">
            <a:spLocks noChangeArrowheads="1"/>
          </p:cNvSpPr>
          <p:nvPr/>
        </p:nvSpPr>
        <p:spPr bwMode="auto">
          <a:xfrm rot="413384">
            <a:off x="1176575" y="1894745"/>
            <a:ext cx="1423987" cy="672492"/>
          </a:xfrm>
          <a:prstGeom prst="rect">
            <a:avLst/>
          </a:prstGeom>
          <a:solidFill>
            <a:srgbClr val="BAFEC7"/>
          </a:solidFill>
          <a:ln w="9525" algn="ctr">
            <a:noFill/>
            <a:miter lim="800000"/>
            <a:headEnd/>
            <a:tailEnd/>
          </a:ln>
        </p:spPr>
        <p:txBody>
          <a:bodyPr lIns="0" tIns="0" rIns="0" bIns="0">
            <a:spAutoFit/>
          </a:bodyPr>
          <a:lstStyle/>
          <a:p>
            <a:pPr algn="ctr">
              <a:lnSpc>
                <a:spcPct val="95000"/>
              </a:lnSpc>
            </a:pPr>
            <a:r>
              <a:rPr lang="en-US" sz="1900" dirty="0"/>
              <a:t>Imports:</a:t>
            </a:r>
          </a:p>
          <a:p>
            <a:pPr algn="ctr">
              <a:lnSpc>
                <a:spcPct val="95000"/>
              </a:lnSpc>
            </a:pPr>
            <a:r>
              <a:rPr lang="en-US" sz="1900" dirty="0" smtClean="0"/>
              <a:t>30 Quads</a:t>
            </a:r>
          </a:p>
          <a:p>
            <a:pPr algn="ctr">
              <a:lnSpc>
                <a:spcPct val="95000"/>
              </a:lnSpc>
            </a:pPr>
            <a:endParaRPr lang="en-US" sz="700" dirty="0"/>
          </a:p>
        </p:txBody>
      </p:sp>
      <p:sp>
        <p:nvSpPr>
          <p:cNvPr id="29702" name="Text Box 72"/>
          <p:cNvSpPr txBox="1">
            <a:spLocks noChangeArrowheads="1"/>
          </p:cNvSpPr>
          <p:nvPr/>
        </p:nvSpPr>
        <p:spPr bwMode="auto">
          <a:xfrm>
            <a:off x="5488078" y="3021244"/>
            <a:ext cx="1838325" cy="1359651"/>
          </a:xfrm>
          <a:prstGeom prst="rect">
            <a:avLst/>
          </a:prstGeom>
          <a:solidFill>
            <a:srgbClr val="BAFEC7"/>
          </a:solidFill>
          <a:ln w="9525">
            <a:noFill/>
            <a:miter lim="800000"/>
            <a:headEnd/>
            <a:tailEnd/>
          </a:ln>
        </p:spPr>
        <p:txBody>
          <a:bodyPr lIns="0" tIns="123087" rIns="0" bIns="123087">
            <a:spAutoFit/>
          </a:bodyPr>
          <a:lstStyle/>
          <a:p>
            <a:pPr algn="ctr">
              <a:lnSpc>
                <a:spcPct val="95000"/>
              </a:lnSpc>
            </a:pPr>
            <a:r>
              <a:rPr lang="en-US" sz="1900" dirty="0"/>
              <a:t>Consumption:</a:t>
            </a:r>
          </a:p>
          <a:p>
            <a:pPr algn="ctr">
              <a:lnSpc>
                <a:spcPct val="95000"/>
              </a:lnSpc>
            </a:pPr>
            <a:r>
              <a:rPr lang="en-US" sz="1900" dirty="0" smtClean="0"/>
              <a:t>95 Quads</a:t>
            </a:r>
          </a:p>
          <a:p>
            <a:pPr algn="ctr">
              <a:lnSpc>
                <a:spcPct val="95000"/>
              </a:lnSpc>
            </a:pPr>
            <a:endParaRPr lang="en-US" sz="1900" dirty="0" smtClean="0"/>
          </a:p>
          <a:p>
            <a:pPr algn="ctr">
              <a:lnSpc>
                <a:spcPct val="95000"/>
              </a:lnSpc>
            </a:pPr>
            <a:endParaRPr lang="en-US" sz="1900" dirty="0"/>
          </a:p>
        </p:txBody>
      </p:sp>
      <p:sp>
        <p:nvSpPr>
          <p:cNvPr id="29706" name="Text Box 76"/>
          <p:cNvSpPr txBox="1">
            <a:spLocks noChangeArrowheads="1"/>
          </p:cNvSpPr>
          <p:nvPr/>
        </p:nvSpPr>
        <p:spPr bwMode="auto">
          <a:xfrm>
            <a:off x="7620126" y="1536748"/>
            <a:ext cx="1327150" cy="671482"/>
          </a:xfrm>
          <a:prstGeom prst="rect">
            <a:avLst/>
          </a:prstGeom>
          <a:solidFill>
            <a:schemeClr val="bg1"/>
          </a:solidFill>
          <a:ln w="9525">
            <a:noFill/>
            <a:miter lim="800000"/>
            <a:headEnd/>
            <a:tailEnd/>
          </a:ln>
        </p:spPr>
        <p:txBody>
          <a:bodyPr wrap="square" lIns="0" tIns="41029" rIns="0" bIns="41029">
            <a:spAutoFit/>
          </a:bodyPr>
          <a:lstStyle/>
          <a:p>
            <a:pPr>
              <a:lnSpc>
                <a:spcPct val="85000"/>
              </a:lnSpc>
            </a:pPr>
            <a:r>
              <a:rPr lang="en-US" sz="1500" dirty="0" smtClean="0"/>
              <a:t>Exports:</a:t>
            </a:r>
          </a:p>
          <a:p>
            <a:pPr>
              <a:lnSpc>
                <a:spcPct val="85000"/>
              </a:lnSpc>
            </a:pPr>
            <a:r>
              <a:rPr lang="en-US" sz="1500" dirty="0" smtClean="0"/>
              <a:t>7 Quads</a:t>
            </a:r>
          </a:p>
          <a:p>
            <a:pPr>
              <a:lnSpc>
                <a:spcPct val="85000"/>
              </a:lnSpc>
            </a:pPr>
            <a:endParaRPr lang="en-US" sz="1500" dirty="0"/>
          </a:p>
        </p:txBody>
      </p:sp>
      <p:sp>
        <p:nvSpPr>
          <p:cNvPr id="29707" name="Text Box 77"/>
          <p:cNvSpPr txBox="1">
            <a:spLocks noChangeArrowheads="1"/>
          </p:cNvSpPr>
          <p:nvPr/>
        </p:nvSpPr>
        <p:spPr bwMode="auto">
          <a:xfrm rot="-5400000">
            <a:off x="-1499394" y="3230040"/>
            <a:ext cx="3538538" cy="431800"/>
          </a:xfrm>
          <a:prstGeom prst="rect">
            <a:avLst/>
          </a:prstGeom>
          <a:solidFill>
            <a:srgbClr val="FFFF99"/>
          </a:solidFill>
          <a:ln w="19050">
            <a:solidFill>
              <a:schemeClr val="tx1"/>
            </a:solidFill>
            <a:miter lim="800000"/>
            <a:headEnd/>
            <a:tailEnd/>
          </a:ln>
        </p:spPr>
        <p:txBody>
          <a:bodyPr lIns="82058" tIns="41029" rIns="82058" bIns="41029">
            <a:spAutoFit/>
          </a:bodyPr>
          <a:lstStyle/>
          <a:p>
            <a:pPr marL="209550" indent="-209550" algn="ctr">
              <a:buFont typeface="Wingdings" pitchFamily="2" charset="2"/>
              <a:buNone/>
            </a:pPr>
            <a:r>
              <a:rPr lang="en-US" sz="2200" b="1">
                <a:solidFill>
                  <a:srgbClr val="FF0000"/>
                </a:solidFill>
              </a:rPr>
              <a:t>Energy Supply (Quads)</a:t>
            </a:r>
          </a:p>
        </p:txBody>
      </p:sp>
      <p:sp>
        <p:nvSpPr>
          <p:cNvPr id="29708" name="Text Box 78"/>
          <p:cNvSpPr txBox="1">
            <a:spLocks noChangeArrowheads="1"/>
          </p:cNvSpPr>
          <p:nvPr/>
        </p:nvSpPr>
        <p:spPr bwMode="auto">
          <a:xfrm rot="-5400000">
            <a:off x="7308851" y="3222896"/>
            <a:ext cx="3135312" cy="433387"/>
          </a:xfrm>
          <a:prstGeom prst="rect">
            <a:avLst/>
          </a:prstGeom>
          <a:solidFill>
            <a:srgbClr val="FFFF99"/>
          </a:solidFill>
          <a:ln w="19050" algn="ctr">
            <a:solidFill>
              <a:schemeClr val="tx1"/>
            </a:solidFill>
            <a:miter lim="800000"/>
            <a:headEnd/>
            <a:tailEnd/>
          </a:ln>
        </p:spPr>
        <p:txBody>
          <a:bodyPr lIns="82058" tIns="41029" rIns="82058" bIns="41029">
            <a:spAutoFit/>
          </a:bodyPr>
          <a:lstStyle/>
          <a:p>
            <a:pPr marL="209550" indent="-209550" algn="ctr">
              <a:buFont typeface="Wingdings" pitchFamily="2" charset="2"/>
              <a:buNone/>
            </a:pPr>
            <a:r>
              <a:rPr lang="en-US" sz="2200" b="1">
                <a:solidFill>
                  <a:srgbClr val="FF0000"/>
                </a:solidFill>
              </a:rPr>
              <a:t>Energy Consumption</a:t>
            </a:r>
          </a:p>
        </p:txBody>
      </p:sp>
      <p:sp>
        <p:nvSpPr>
          <p:cNvPr id="21" name="Text Box 79"/>
          <p:cNvSpPr txBox="1">
            <a:spLocks noChangeArrowheads="1"/>
          </p:cNvSpPr>
          <p:nvPr/>
        </p:nvSpPr>
        <p:spPr bwMode="auto">
          <a:xfrm>
            <a:off x="0" y="49213"/>
            <a:ext cx="9144000" cy="889000"/>
          </a:xfrm>
          <a:prstGeom prst="rect">
            <a:avLst/>
          </a:prstGeom>
          <a:noFill/>
          <a:ln w="9525" algn="ctr">
            <a:noFill/>
            <a:miter lim="800000"/>
            <a:headEnd/>
            <a:tailEnd/>
          </a:ln>
        </p:spPr>
        <p:txBody>
          <a:bodyPr lIns="93503" tIns="46752" rIns="93503" bIns="46752"/>
          <a:lstStyle/>
          <a:p>
            <a:pPr algn="ctr" defTabSz="820738">
              <a:lnSpc>
                <a:spcPct val="80000"/>
              </a:lnSpc>
              <a:defRPr/>
            </a:pPr>
            <a:r>
              <a:rPr lang="en-US" sz="2200" b="1" i="1" dirty="0">
                <a:solidFill>
                  <a:srgbClr val="FF0000"/>
                </a:solidFill>
                <a:latin typeface="Arial Narrow" pitchFamily="34" charset="0"/>
              </a:rPr>
              <a:t> </a:t>
            </a:r>
            <a:r>
              <a:rPr lang="en-US" sz="2400" dirty="0">
                <a:solidFill>
                  <a:srgbClr val="106636"/>
                </a:solidFill>
                <a:ea typeface="+mj-ea"/>
                <a:cs typeface="Arial" charset="0"/>
              </a:rPr>
              <a:t>U.S. Energy Flow, </a:t>
            </a:r>
            <a:r>
              <a:rPr lang="en-US" sz="2400" dirty="0" smtClean="0">
                <a:solidFill>
                  <a:srgbClr val="106636"/>
                </a:solidFill>
                <a:ea typeface="+mj-ea"/>
                <a:cs typeface="Arial" charset="0"/>
              </a:rPr>
              <a:t>2009</a:t>
            </a:r>
            <a:endParaRPr lang="en-US" sz="2400" dirty="0">
              <a:solidFill>
                <a:srgbClr val="106636"/>
              </a:solidFill>
              <a:ea typeface="+mj-ea"/>
              <a:cs typeface="Arial" charset="0"/>
            </a:endParaRPr>
          </a:p>
          <a:p>
            <a:pPr algn="ctr" defTabSz="820738">
              <a:lnSpc>
                <a:spcPct val="80000"/>
              </a:lnSpc>
              <a:defRPr/>
            </a:pPr>
            <a:r>
              <a:rPr lang="en-US" i="1" dirty="0">
                <a:latin typeface="Arial Narrow" pitchFamily="34" charset="0"/>
              </a:rPr>
              <a:t>About 1/3 of U.S. primary energy is imported</a:t>
            </a:r>
            <a:endParaRPr lang="en-US" sz="2400" i="1" dirty="0">
              <a:solidFill>
                <a:srgbClr val="FF0000"/>
              </a:solidFill>
              <a:latin typeface="Arial Narrow" pitchFamily="34" charset="0"/>
            </a:endParaRPr>
          </a:p>
        </p:txBody>
      </p:sp>
      <p:sp>
        <p:nvSpPr>
          <p:cNvPr id="16" name="Title 15"/>
          <p:cNvSpPr>
            <a:spLocks noGrp="1"/>
          </p:cNvSpPr>
          <p:nvPr>
            <p:ph type="title"/>
          </p:nvPr>
        </p:nvSpPr>
        <p:spPr/>
        <p:txBody>
          <a:bodyPr/>
          <a:lstStyle/>
          <a:p>
            <a:endParaRPr lang="en-US" dirty="0"/>
          </a:p>
        </p:txBody>
      </p:sp>
      <p:sp>
        <p:nvSpPr>
          <p:cNvPr id="24" name="Footer Placeholder 23"/>
          <p:cNvSpPr>
            <a:spLocks noGrp="1"/>
          </p:cNvSpPr>
          <p:nvPr>
            <p:ph type="ftr" sz="quarter" idx="10"/>
          </p:nvPr>
        </p:nvSpPr>
        <p:spPr/>
        <p:txBody>
          <a:bodyPr/>
          <a:lstStyle/>
          <a:p>
            <a:pPr>
              <a:defRPr/>
            </a:pPr>
            <a:r>
              <a:rPr lang="en-US" dirty="0" smtClean="0"/>
              <a:t>Energy Facts 2011</a:t>
            </a:r>
            <a:endParaRPr lang="en-US" dirty="0"/>
          </a:p>
        </p:txBody>
      </p:sp>
      <p:sp>
        <p:nvSpPr>
          <p:cNvPr id="23" name="Slide Number Placeholder 22"/>
          <p:cNvSpPr>
            <a:spLocks noGrp="1"/>
          </p:cNvSpPr>
          <p:nvPr>
            <p:ph type="sldNum" sz="quarter" idx="11"/>
          </p:nvPr>
        </p:nvSpPr>
        <p:spPr/>
        <p:txBody>
          <a:bodyPr/>
          <a:lstStyle/>
          <a:p>
            <a:pPr>
              <a:defRPr/>
            </a:pPr>
            <a:fld id="{6EEA275D-5A49-48A8-817D-44C3EA0A3A2F}" type="slidenum">
              <a:rPr lang="en-US" smtClean="0"/>
              <a:pPr>
                <a:defRPr/>
              </a:pPr>
              <a:t>7</a:t>
            </a:fld>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0" y="5800435"/>
            <a:ext cx="1323975" cy="1057565"/>
          </a:xfrm>
          <a:prstGeom prst="rect">
            <a:avLst/>
          </a:prstGeom>
          <a:noFill/>
          <a:ln w="9525">
            <a:solidFill>
              <a:schemeClr val="tx1"/>
            </a:solidFill>
            <a:miter lim="800000"/>
            <a:headEnd/>
            <a:tailEnd/>
          </a:ln>
          <a:effectLst/>
        </p:spPr>
      </p:pic>
      <p:sp>
        <p:nvSpPr>
          <p:cNvPr id="25" name="Rectangle 24"/>
          <p:cNvSpPr/>
          <p:nvPr/>
        </p:nvSpPr>
        <p:spPr>
          <a:xfrm>
            <a:off x="7527868" y="1148313"/>
            <a:ext cx="340241" cy="37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Box 76"/>
          <p:cNvSpPr txBox="1">
            <a:spLocks noChangeArrowheads="1"/>
          </p:cNvSpPr>
          <p:nvPr/>
        </p:nvSpPr>
        <p:spPr bwMode="auto">
          <a:xfrm>
            <a:off x="6188284" y="838540"/>
            <a:ext cx="2402846" cy="365760"/>
          </a:xfrm>
          <a:prstGeom prst="rect">
            <a:avLst/>
          </a:prstGeom>
          <a:solidFill>
            <a:schemeClr val="bg1"/>
          </a:solidFill>
          <a:ln w="9525">
            <a:noFill/>
            <a:miter lim="800000"/>
            <a:headEnd/>
            <a:tailEnd/>
          </a:ln>
        </p:spPr>
        <p:txBody>
          <a:bodyPr wrap="square" lIns="0" tIns="41029" rIns="0" bIns="41029">
            <a:spAutoFit/>
          </a:bodyPr>
          <a:lstStyle/>
          <a:p>
            <a:pPr algn="ctr">
              <a:lnSpc>
                <a:spcPct val="85000"/>
              </a:lnSpc>
            </a:pPr>
            <a:endParaRPr lang="en-US" sz="1500" dirty="0" smtClean="0"/>
          </a:p>
          <a:p>
            <a:pPr algn="ctr">
              <a:lnSpc>
                <a:spcPct val="85000"/>
              </a:lnSpc>
            </a:pPr>
            <a:r>
              <a:rPr lang="en-US" sz="1500" dirty="0" smtClean="0"/>
              <a:t>Adjustments:  1 Quad</a:t>
            </a:r>
          </a:p>
          <a:p>
            <a:pPr algn="ctr">
              <a:lnSpc>
                <a:spcPct val="85000"/>
              </a:lnSpc>
            </a:pPr>
            <a:endParaRPr lang="en-US" sz="1500" dirty="0"/>
          </a:p>
        </p:txBody>
      </p:sp>
      <p:grpSp>
        <p:nvGrpSpPr>
          <p:cNvPr id="17" name="Group 43"/>
          <p:cNvGrpSpPr>
            <a:grpSpLocks/>
          </p:cNvGrpSpPr>
          <p:nvPr/>
        </p:nvGrpSpPr>
        <p:grpSpPr bwMode="auto">
          <a:xfrm>
            <a:off x="2625529" y="4250029"/>
            <a:ext cx="4509366" cy="2556456"/>
            <a:chOff x="3168" y="1432"/>
            <a:chExt cx="2896" cy="1587"/>
          </a:xfrm>
        </p:grpSpPr>
        <p:grpSp>
          <p:nvGrpSpPr>
            <p:cNvPr id="18" name="Group 42"/>
            <p:cNvGrpSpPr>
              <a:grpSpLocks/>
            </p:cNvGrpSpPr>
            <p:nvPr/>
          </p:nvGrpSpPr>
          <p:grpSpPr bwMode="auto">
            <a:xfrm>
              <a:off x="3168" y="1432"/>
              <a:ext cx="2896" cy="1587"/>
              <a:chOff x="3168" y="1432"/>
              <a:chExt cx="2896" cy="1587"/>
            </a:xfrm>
          </p:grpSpPr>
          <p:pic>
            <p:nvPicPr>
              <p:cNvPr id="27" name="Picture 15"/>
              <p:cNvPicPr>
                <a:picLocks noChangeAspect="1" noChangeArrowheads="1"/>
              </p:cNvPicPr>
              <p:nvPr/>
            </p:nvPicPr>
            <p:blipFill>
              <a:blip r:embed="rId4" cstate="print"/>
              <a:srcRect/>
              <a:stretch>
                <a:fillRect/>
              </a:stretch>
            </p:blipFill>
            <p:spPr bwMode="auto">
              <a:xfrm>
                <a:off x="3168" y="1432"/>
                <a:ext cx="2896" cy="1587"/>
              </a:xfrm>
              <a:prstGeom prst="rect">
                <a:avLst/>
              </a:prstGeom>
              <a:noFill/>
              <a:ln w="19050">
                <a:solidFill>
                  <a:schemeClr val="tx1"/>
                </a:solidFill>
                <a:miter lim="800000"/>
                <a:headEnd/>
                <a:tailEnd/>
              </a:ln>
              <a:effectLst/>
            </p:spPr>
          </p:pic>
          <p:sp>
            <p:nvSpPr>
              <p:cNvPr id="28" name="Line 16"/>
              <p:cNvSpPr>
                <a:spLocks noChangeShapeType="1"/>
              </p:cNvSpPr>
              <p:nvPr/>
            </p:nvSpPr>
            <p:spPr bwMode="auto">
              <a:xfrm>
                <a:off x="3493" y="1656"/>
                <a:ext cx="0" cy="1185"/>
              </a:xfrm>
              <a:prstGeom prst="line">
                <a:avLst/>
              </a:prstGeom>
              <a:noFill/>
              <a:ln w="9525">
                <a:solidFill>
                  <a:schemeClr val="tx1"/>
                </a:solidFill>
                <a:round/>
                <a:headEnd/>
                <a:tailEnd/>
              </a:ln>
              <a:effectLst/>
            </p:spPr>
            <p:txBody>
              <a:bodyPr/>
              <a:lstStyle/>
              <a:p>
                <a:endParaRPr lang="en-US"/>
              </a:p>
            </p:txBody>
          </p:sp>
          <p:sp>
            <p:nvSpPr>
              <p:cNvPr id="29" name="Rectangle 17"/>
              <p:cNvSpPr>
                <a:spLocks noChangeArrowheads="1"/>
              </p:cNvSpPr>
              <p:nvPr/>
            </p:nvSpPr>
            <p:spPr bwMode="auto">
              <a:xfrm>
                <a:off x="3200" y="1456"/>
                <a:ext cx="1182" cy="121"/>
              </a:xfrm>
              <a:prstGeom prst="rect">
                <a:avLst/>
              </a:prstGeom>
              <a:solidFill>
                <a:schemeClr val="bg1"/>
              </a:solidFill>
              <a:ln w="9525">
                <a:noFill/>
                <a:miter lim="800000"/>
                <a:headEnd/>
                <a:tailEnd/>
              </a:ln>
              <a:effectLst/>
            </p:spPr>
            <p:txBody>
              <a:bodyPr wrap="none" lIns="0" tIns="0" rIns="0" bIns="0">
                <a:spAutoFit/>
              </a:bodyPr>
              <a:lstStyle/>
              <a:p>
                <a:pPr defTabSz="914608">
                  <a:lnSpc>
                    <a:spcPct val="100000"/>
                  </a:lnSpc>
                  <a:spcBef>
                    <a:spcPct val="0"/>
                  </a:spcBef>
                </a:pPr>
                <a:r>
                  <a:rPr lang="en-US" sz="1100" b="1" dirty="0">
                    <a:solidFill>
                      <a:srgbClr val="1C1C1C"/>
                    </a:solidFill>
                    <a:latin typeface="Arial" pitchFamily="34" charset="0"/>
                  </a:rPr>
                  <a:t>U.S. Share of World, </a:t>
                </a:r>
                <a:r>
                  <a:rPr lang="en-US" sz="1100" b="1" dirty="0" smtClean="0">
                    <a:solidFill>
                      <a:srgbClr val="1C1C1C"/>
                    </a:solidFill>
                    <a:latin typeface="Arial" pitchFamily="34" charset="0"/>
                  </a:rPr>
                  <a:t>2007</a:t>
                </a:r>
                <a:endParaRPr lang="en-US" sz="1100" b="1" dirty="0">
                  <a:solidFill>
                    <a:srgbClr val="1C1C1C"/>
                  </a:solidFill>
                  <a:latin typeface="Arial" pitchFamily="34" charset="0"/>
                </a:endParaRPr>
              </a:p>
            </p:txBody>
          </p:sp>
          <p:sp>
            <p:nvSpPr>
              <p:cNvPr id="30" name="Rectangle 18"/>
              <p:cNvSpPr>
                <a:spLocks noChangeArrowheads="1"/>
              </p:cNvSpPr>
              <p:nvPr/>
            </p:nvSpPr>
            <p:spPr bwMode="auto">
              <a:xfrm>
                <a:off x="5317" y="1950"/>
                <a:ext cx="499" cy="888"/>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1" name="Rectangle 19"/>
              <p:cNvSpPr>
                <a:spLocks noChangeArrowheads="1"/>
              </p:cNvSpPr>
              <p:nvPr/>
            </p:nvSpPr>
            <p:spPr bwMode="auto">
              <a:xfrm>
                <a:off x="4486" y="2200"/>
                <a:ext cx="499" cy="638"/>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2" name="Rectangle 20"/>
              <p:cNvSpPr>
                <a:spLocks noChangeArrowheads="1"/>
              </p:cNvSpPr>
              <p:nvPr/>
            </p:nvSpPr>
            <p:spPr bwMode="auto">
              <a:xfrm>
                <a:off x="3655" y="2665"/>
                <a:ext cx="499" cy="173"/>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3" name="Text Box 21"/>
              <p:cNvSpPr txBox="1">
                <a:spLocks noChangeArrowheads="1"/>
              </p:cNvSpPr>
              <p:nvPr/>
            </p:nvSpPr>
            <p:spPr bwMode="auto">
              <a:xfrm>
                <a:off x="3637" y="2884"/>
                <a:ext cx="541" cy="99"/>
              </a:xfrm>
              <a:prstGeom prst="rect">
                <a:avLst/>
              </a:prstGeom>
              <a:solidFill>
                <a:schemeClr val="bg1"/>
              </a:solidFill>
              <a:ln w="9525">
                <a:noFill/>
                <a:miter lim="800000"/>
                <a:headEnd/>
                <a:tailEnd/>
              </a:ln>
              <a:effectLst/>
            </p:spPr>
            <p:txBody>
              <a:bodyPr wrap="none" tIns="0" bIns="0">
                <a:spAutoFit/>
              </a:bodyPr>
              <a:lstStyle/>
              <a:p>
                <a:pPr algn="ctr" defTabSz="914608">
                  <a:lnSpc>
                    <a:spcPct val="100000"/>
                  </a:lnSpc>
                  <a:spcBef>
                    <a:spcPct val="0"/>
                  </a:spcBef>
                </a:pPr>
                <a:r>
                  <a:rPr lang="en-US" sz="900" b="1" dirty="0">
                    <a:solidFill>
                      <a:schemeClr val="tx1"/>
                    </a:solidFill>
                  </a:rPr>
                  <a:t>Population</a:t>
                </a:r>
              </a:p>
            </p:txBody>
          </p:sp>
          <p:sp>
            <p:nvSpPr>
              <p:cNvPr id="34" name="Text Box 22"/>
              <p:cNvSpPr txBox="1">
                <a:spLocks noChangeArrowheads="1"/>
              </p:cNvSpPr>
              <p:nvPr/>
            </p:nvSpPr>
            <p:spPr bwMode="auto">
              <a:xfrm>
                <a:off x="4469" y="2872"/>
                <a:ext cx="550" cy="138"/>
              </a:xfrm>
              <a:prstGeom prst="rect">
                <a:avLst/>
              </a:prstGeom>
              <a:solidFill>
                <a:schemeClr val="bg1"/>
              </a:solidFill>
              <a:ln w="9525">
                <a:noFill/>
                <a:miter lim="800000"/>
                <a:headEnd/>
                <a:tailEnd/>
              </a:ln>
              <a:effectLst/>
            </p:spPr>
            <p:txBody>
              <a:bodyPr wrap="none" tIns="0" bIns="0">
                <a:spAutoFit/>
              </a:bodyPr>
              <a:lstStyle/>
              <a:p>
                <a:pPr algn="ctr" defTabSz="914608">
                  <a:lnSpc>
                    <a:spcPct val="70000"/>
                  </a:lnSpc>
                  <a:spcBef>
                    <a:spcPct val="0"/>
                  </a:spcBef>
                </a:pPr>
                <a:r>
                  <a:rPr lang="en-US" sz="900" b="1" dirty="0">
                    <a:solidFill>
                      <a:schemeClr val="tx1"/>
                    </a:solidFill>
                  </a:rPr>
                  <a:t>Energy</a:t>
                </a:r>
              </a:p>
              <a:p>
                <a:pPr defTabSz="914608">
                  <a:lnSpc>
                    <a:spcPct val="70000"/>
                  </a:lnSpc>
                  <a:spcBef>
                    <a:spcPct val="0"/>
                  </a:spcBef>
                </a:pPr>
                <a:r>
                  <a:rPr lang="en-US" sz="900" b="1" dirty="0">
                    <a:solidFill>
                      <a:schemeClr val="tx1"/>
                    </a:solidFill>
                  </a:rPr>
                  <a:t>Production</a:t>
                </a:r>
              </a:p>
            </p:txBody>
          </p:sp>
          <p:sp>
            <p:nvSpPr>
              <p:cNvPr id="35" name="Text Box 23"/>
              <p:cNvSpPr txBox="1">
                <a:spLocks noChangeArrowheads="1"/>
              </p:cNvSpPr>
              <p:nvPr/>
            </p:nvSpPr>
            <p:spPr bwMode="auto">
              <a:xfrm>
                <a:off x="5253" y="2875"/>
                <a:ext cx="643" cy="138"/>
              </a:xfrm>
              <a:prstGeom prst="rect">
                <a:avLst/>
              </a:prstGeom>
              <a:solidFill>
                <a:schemeClr val="bg1"/>
              </a:solidFill>
              <a:ln w="9525">
                <a:noFill/>
                <a:miter lim="800000"/>
                <a:headEnd/>
                <a:tailEnd/>
              </a:ln>
              <a:effectLst/>
            </p:spPr>
            <p:txBody>
              <a:bodyPr wrap="none" tIns="0" bIns="0">
                <a:spAutoFit/>
              </a:bodyPr>
              <a:lstStyle/>
              <a:p>
                <a:pPr algn="ctr" defTabSz="914608">
                  <a:lnSpc>
                    <a:spcPct val="70000"/>
                  </a:lnSpc>
                  <a:spcBef>
                    <a:spcPct val="0"/>
                  </a:spcBef>
                </a:pPr>
                <a:r>
                  <a:rPr lang="en-US" sz="900" b="1" dirty="0">
                    <a:solidFill>
                      <a:schemeClr val="tx1"/>
                    </a:solidFill>
                  </a:rPr>
                  <a:t>Energy</a:t>
                </a:r>
              </a:p>
              <a:p>
                <a:pPr defTabSz="914608">
                  <a:lnSpc>
                    <a:spcPct val="70000"/>
                  </a:lnSpc>
                  <a:spcBef>
                    <a:spcPct val="0"/>
                  </a:spcBef>
                </a:pPr>
                <a:r>
                  <a:rPr lang="en-US" sz="900" b="1" dirty="0">
                    <a:solidFill>
                      <a:schemeClr val="tx1"/>
                    </a:solidFill>
                  </a:rPr>
                  <a:t>Consumption</a:t>
                </a:r>
              </a:p>
            </p:txBody>
          </p:sp>
        </p:grpSp>
        <p:sp>
          <p:nvSpPr>
            <p:cNvPr id="19" name="Text Box 24"/>
            <p:cNvSpPr txBox="1">
              <a:spLocks noChangeArrowheads="1"/>
            </p:cNvSpPr>
            <p:nvPr/>
          </p:nvSpPr>
          <p:spPr bwMode="auto">
            <a:xfrm>
              <a:off x="3758" y="2536"/>
              <a:ext cx="310" cy="121"/>
            </a:xfrm>
            <a:prstGeom prst="rect">
              <a:avLst/>
            </a:prstGeom>
            <a:solidFill>
              <a:schemeClr val="bg1"/>
            </a:solidFill>
            <a:ln w="9525">
              <a:noFill/>
              <a:miter lim="800000"/>
              <a:headEnd/>
              <a:tailEnd/>
            </a:ln>
            <a:effectLst/>
          </p:spPr>
          <p:txBody>
            <a:bodyPr wrap="none" tIns="0" bIns="0">
              <a:spAutoFit/>
            </a:bodyPr>
            <a:lstStyle/>
            <a:p>
              <a:pPr defTabSz="914608">
                <a:lnSpc>
                  <a:spcPct val="100000"/>
                </a:lnSpc>
                <a:spcBef>
                  <a:spcPct val="0"/>
                </a:spcBef>
              </a:pPr>
              <a:r>
                <a:rPr lang="en-US" sz="1100" b="1" dirty="0">
                  <a:solidFill>
                    <a:schemeClr val="tx1"/>
                  </a:solidFill>
                </a:rPr>
                <a:t>4.6%</a:t>
              </a:r>
            </a:p>
          </p:txBody>
        </p:sp>
        <p:sp>
          <p:nvSpPr>
            <p:cNvPr id="20" name="Text Box 25"/>
            <p:cNvSpPr txBox="1">
              <a:spLocks noChangeArrowheads="1"/>
            </p:cNvSpPr>
            <p:nvPr/>
          </p:nvSpPr>
          <p:spPr bwMode="auto">
            <a:xfrm>
              <a:off x="4561" y="2068"/>
              <a:ext cx="405" cy="121"/>
            </a:xfrm>
            <a:prstGeom prst="rect">
              <a:avLst/>
            </a:prstGeom>
            <a:solidFill>
              <a:schemeClr val="bg1"/>
            </a:solidFill>
            <a:ln w="9525">
              <a:noFill/>
              <a:miter lim="800000"/>
              <a:headEnd/>
              <a:tailEnd/>
            </a:ln>
            <a:effectLst/>
          </p:spPr>
          <p:txBody>
            <a:bodyPr wrap="none" tIns="0" bIns="0">
              <a:spAutoFit/>
            </a:bodyPr>
            <a:lstStyle/>
            <a:p>
              <a:pPr defTabSz="914608">
                <a:lnSpc>
                  <a:spcPct val="100000"/>
                </a:lnSpc>
                <a:spcBef>
                  <a:spcPct val="0"/>
                </a:spcBef>
              </a:pPr>
              <a:r>
                <a:rPr lang="en-US" sz="1100" b="1" dirty="0" smtClean="0">
                  <a:solidFill>
                    <a:schemeClr val="tx1"/>
                  </a:solidFill>
                </a:rPr>
                <a:t>15.0%</a:t>
              </a:r>
              <a:endParaRPr lang="en-US" sz="1100" b="1" dirty="0">
                <a:solidFill>
                  <a:schemeClr val="tx1"/>
                </a:solidFill>
              </a:endParaRPr>
            </a:p>
          </p:txBody>
        </p:sp>
        <p:sp>
          <p:nvSpPr>
            <p:cNvPr id="26" name="Text Box 26"/>
            <p:cNvSpPr txBox="1">
              <a:spLocks noChangeArrowheads="1"/>
            </p:cNvSpPr>
            <p:nvPr/>
          </p:nvSpPr>
          <p:spPr bwMode="auto">
            <a:xfrm>
              <a:off x="5394" y="1821"/>
              <a:ext cx="405" cy="121"/>
            </a:xfrm>
            <a:prstGeom prst="rect">
              <a:avLst/>
            </a:prstGeom>
            <a:solidFill>
              <a:schemeClr val="bg1"/>
            </a:solidFill>
            <a:ln w="9525">
              <a:noFill/>
              <a:miter lim="800000"/>
              <a:headEnd/>
              <a:tailEnd/>
            </a:ln>
            <a:effectLst/>
          </p:spPr>
          <p:txBody>
            <a:bodyPr wrap="none" tIns="0" bIns="0">
              <a:spAutoFit/>
            </a:bodyPr>
            <a:lstStyle/>
            <a:p>
              <a:pPr defTabSz="914608">
                <a:lnSpc>
                  <a:spcPct val="100000"/>
                </a:lnSpc>
                <a:spcBef>
                  <a:spcPct val="0"/>
                </a:spcBef>
              </a:pPr>
              <a:r>
                <a:rPr lang="en-US" sz="1100" b="1" dirty="0" smtClean="0">
                  <a:solidFill>
                    <a:schemeClr val="tx1"/>
                  </a:solidFill>
                </a:rPr>
                <a:t>21.0%</a:t>
              </a:r>
              <a:endParaRPr lang="en-US" sz="1100" b="1" dirty="0">
                <a:solidFill>
                  <a:schemeClr val="tx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021465"/>
            <a:ext cx="9144000" cy="4511524"/>
          </a:xfrm>
          <a:prstGeom prst="rect">
            <a:avLst/>
          </a:prstGeom>
          <a:noFill/>
          <a:ln w="9525">
            <a:noFill/>
            <a:miter lim="800000"/>
            <a:headEnd/>
            <a:tailEnd/>
          </a:ln>
          <a:effectLst/>
        </p:spPr>
      </p:pic>
      <p:sp>
        <p:nvSpPr>
          <p:cNvPr id="33" name="Text Box 21"/>
          <p:cNvSpPr txBox="1">
            <a:spLocks noChangeArrowheads="1"/>
          </p:cNvSpPr>
          <p:nvPr/>
        </p:nvSpPr>
        <p:spPr bwMode="auto">
          <a:xfrm>
            <a:off x="160338" y="109538"/>
            <a:ext cx="8815387" cy="889000"/>
          </a:xfrm>
          <a:prstGeom prst="rect">
            <a:avLst/>
          </a:prstGeom>
          <a:noFill/>
          <a:ln w="9525" algn="ctr">
            <a:noFill/>
            <a:miter lim="800000"/>
            <a:headEnd/>
            <a:tailEnd/>
          </a:ln>
          <a:effectLst/>
        </p:spPr>
        <p:txBody>
          <a:bodyPr lIns="93503" tIns="46752" rIns="93503" bIns="46752"/>
          <a:lstStyle/>
          <a:p>
            <a:pPr algn="ctr" defTabSz="820738">
              <a:lnSpc>
                <a:spcPct val="80000"/>
              </a:lnSpc>
              <a:defRPr/>
            </a:pPr>
            <a:r>
              <a:rPr lang="en-US" sz="2200" b="1" i="1" dirty="0">
                <a:solidFill>
                  <a:srgbClr val="FF0000"/>
                </a:solidFill>
                <a:effectLst>
                  <a:outerShdw blurRad="38100" dist="38100" dir="2700000" algn="tl">
                    <a:srgbClr val="C0C0C0"/>
                  </a:outerShdw>
                </a:effectLst>
                <a:latin typeface="Arial Narrow" pitchFamily="34" charset="0"/>
              </a:rPr>
              <a:t> </a:t>
            </a:r>
            <a:r>
              <a:rPr lang="en-US" sz="2400" dirty="0">
                <a:solidFill>
                  <a:srgbClr val="106636"/>
                </a:solidFill>
                <a:ea typeface="+mj-ea"/>
                <a:cs typeface="Arial" charset="0"/>
              </a:rPr>
              <a:t>U.S. Energy Flow, </a:t>
            </a:r>
            <a:r>
              <a:rPr lang="en-US" sz="2400" dirty="0" smtClean="0">
                <a:solidFill>
                  <a:srgbClr val="106636"/>
                </a:solidFill>
                <a:ea typeface="+mj-ea"/>
                <a:cs typeface="Arial" charset="0"/>
              </a:rPr>
              <a:t>2009 </a:t>
            </a:r>
            <a:r>
              <a:rPr lang="en-US" sz="2400" dirty="0">
                <a:solidFill>
                  <a:srgbClr val="106636"/>
                </a:solidFill>
                <a:ea typeface="+mj-ea"/>
                <a:cs typeface="Arial" charset="0"/>
              </a:rPr>
              <a:t>(Quads)</a:t>
            </a:r>
          </a:p>
          <a:p>
            <a:pPr algn="ctr" defTabSz="820738">
              <a:lnSpc>
                <a:spcPct val="80000"/>
              </a:lnSpc>
              <a:defRPr/>
            </a:pPr>
            <a:r>
              <a:rPr lang="en-US" i="1" dirty="0" smtClean="0">
                <a:latin typeface="Arial Narrow" pitchFamily="34" charset="0"/>
              </a:rPr>
              <a:t>&gt;80% </a:t>
            </a:r>
            <a:r>
              <a:rPr lang="en-US" i="1" dirty="0">
                <a:latin typeface="Arial Narrow" pitchFamily="34" charset="0"/>
              </a:rPr>
              <a:t>of primary energy is from fossil fuels</a:t>
            </a:r>
          </a:p>
          <a:p>
            <a:pPr algn="ctr" defTabSz="820738">
              <a:lnSpc>
                <a:spcPct val="80000"/>
              </a:lnSpc>
              <a:defRPr/>
            </a:pPr>
            <a:endParaRPr lang="en-US" sz="1600" b="1" i="1" dirty="0">
              <a:solidFill>
                <a:srgbClr val="FF0000"/>
              </a:solidFill>
              <a:effectLst>
                <a:outerShdw blurRad="38100" dist="38100" dir="2700000" algn="tl">
                  <a:srgbClr val="C0C0C0"/>
                </a:outerShdw>
              </a:effectLst>
              <a:latin typeface="Arial Narrow" pitchFamily="34" charset="0"/>
            </a:endParaRPr>
          </a:p>
          <a:p>
            <a:pPr algn="ctr" defTabSz="820738">
              <a:lnSpc>
                <a:spcPct val="80000"/>
              </a:lnSpc>
              <a:defRPr/>
            </a:pPr>
            <a:endParaRPr lang="en-US" sz="2200" b="1" i="1" dirty="0">
              <a:solidFill>
                <a:srgbClr val="FF0000"/>
              </a:solidFill>
              <a:effectLst>
                <a:outerShdw blurRad="38100" dist="38100" dir="2700000" algn="tl">
                  <a:srgbClr val="C0C0C0"/>
                </a:outerShdw>
              </a:effectLst>
              <a:latin typeface="Arial Narrow" pitchFamily="34" charset="0"/>
            </a:endParaRPr>
          </a:p>
        </p:txBody>
      </p:sp>
      <p:grpSp>
        <p:nvGrpSpPr>
          <p:cNvPr id="2" name="Group 18"/>
          <p:cNvGrpSpPr>
            <a:grpSpLocks/>
          </p:cNvGrpSpPr>
          <p:nvPr/>
        </p:nvGrpSpPr>
        <p:grpSpPr bwMode="auto">
          <a:xfrm>
            <a:off x="3603623" y="2052223"/>
            <a:ext cx="725045" cy="2739780"/>
            <a:chOff x="2494" y="1491"/>
            <a:chExt cx="502" cy="1835"/>
          </a:xfrm>
        </p:grpSpPr>
        <p:sp>
          <p:nvSpPr>
            <p:cNvPr id="30750" name="Line 19"/>
            <p:cNvSpPr>
              <a:spLocks noChangeShapeType="1"/>
            </p:cNvSpPr>
            <p:nvPr/>
          </p:nvSpPr>
          <p:spPr bwMode="auto">
            <a:xfrm>
              <a:off x="2751" y="1491"/>
              <a:ext cx="0" cy="1835"/>
            </a:xfrm>
            <a:prstGeom prst="line">
              <a:avLst/>
            </a:prstGeom>
            <a:noFill/>
            <a:ln w="28575">
              <a:solidFill>
                <a:srgbClr val="FF0000"/>
              </a:solidFill>
              <a:round/>
              <a:headEnd type="stealth" w="lg" len="lg"/>
              <a:tailEnd type="stealth" w="lg" len="lg"/>
            </a:ln>
          </p:spPr>
          <p:txBody>
            <a:bodyPr/>
            <a:lstStyle/>
            <a:p>
              <a:endParaRPr lang="en-US"/>
            </a:p>
          </p:txBody>
        </p:sp>
        <p:sp>
          <p:nvSpPr>
            <p:cNvPr id="30751" name="Text Box 20"/>
            <p:cNvSpPr txBox="1">
              <a:spLocks noChangeArrowheads="1"/>
            </p:cNvSpPr>
            <p:nvPr/>
          </p:nvSpPr>
          <p:spPr bwMode="auto">
            <a:xfrm>
              <a:off x="2494" y="2044"/>
              <a:ext cx="502" cy="550"/>
            </a:xfrm>
            <a:prstGeom prst="rect">
              <a:avLst/>
            </a:prstGeom>
            <a:solidFill>
              <a:srgbClr val="BAFEC7"/>
            </a:solidFill>
            <a:ln w="9525">
              <a:noFill/>
              <a:miter lim="800000"/>
              <a:headEnd/>
              <a:tailEnd/>
            </a:ln>
          </p:spPr>
          <p:txBody>
            <a:bodyPr wrap="none" lIns="82058" tIns="41029" rIns="82058" bIns="41029">
              <a:spAutoFit/>
            </a:bodyPr>
            <a:lstStyle/>
            <a:p>
              <a:pPr algn="ctr"/>
              <a:r>
                <a:rPr lang="en-US" sz="1600" b="1" dirty="0">
                  <a:solidFill>
                    <a:srgbClr val="FF0000"/>
                  </a:solidFill>
                  <a:latin typeface="Arial Narrow" pitchFamily="34" charset="0"/>
                </a:rPr>
                <a:t>Supply</a:t>
              </a:r>
            </a:p>
            <a:p>
              <a:pPr algn="ctr"/>
              <a:r>
                <a:rPr lang="en-US" sz="1600" b="1" dirty="0" smtClean="0">
                  <a:solidFill>
                    <a:srgbClr val="FF0000"/>
                  </a:solidFill>
                  <a:latin typeface="Arial Narrow" pitchFamily="34" charset="0"/>
                </a:rPr>
                <a:t>103 </a:t>
              </a:r>
              <a:endParaRPr lang="en-US" sz="1600" b="1" dirty="0">
                <a:solidFill>
                  <a:srgbClr val="FF0000"/>
                </a:solidFill>
                <a:latin typeface="Arial Narrow" pitchFamily="34" charset="0"/>
              </a:endParaRPr>
            </a:p>
            <a:p>
              <a:pPr algn="ctr"/>
              <a:r>
                <a:rPr lang="en-US" sz="1600" b="1" dirty="0">
                  <a:solidFill>
                    <a:srgbClr val="FF0000"/>
                  </a:solidFill>
                  <a:latin typeface="Arial Narrow" pitchFamily="34" charset="0"/>
                </a:rPr>
                <a:t>Quads</a:t>
              </a:r>
            </a:p>
          </p:txBody>
        </p:sp>
      </p:grpSp>
      <p:grpSp>
        <p:nvGrpSpPr>
          <p:cNvPr id="3" name="Group 22"/>
          <p:cNvGrpSpPr>
            <a:grpSpLocks/>
          </p:cNvGrpSpPr>
          <p:nvPr/>
        </p:nvGrpSpPr>
        <p:grpSpPr bwMode="auto">
          <a:xfrm>
            <a:off x="2508250" y="1982373"/>
            <a:ext cx="1100138" cy="1960545"/>
            <a:chOff x="1735" y="1508"/>
            <a:chExt cx="762" cy="1327"/>
          </a:xfrm>
        </p:grpSpPr>
        <p:sp>
          <p:nvSpPr>
            <p:cNvPr id="30748" name="Line 23"/>
            <p:cNvSpPr>
              <a:spLocks noChangeShapeType="1"/>
            </p:cNvSpPr>
            <p:nvPr/>
          </p:nvSpPr>
          <p:spPr bwMode="auto">
            <a:xfrm>
              <a:off x="2118" y="1508"/>
              <a:ext cx="0" cy="1327"/>
            </a:xfrm>
            <a:prstGeom prst="line">
              <a:avLst/>
            </a:prstGeom>
            <a:noFill/>
            <a:ln w="28575">
              <a:solidFill>
                <a:srgbClr val="FF0000"/>
              </a:solidFill>
              <a:round/>
              <a:headEnd type="stealth" w="lg" len="lg"/>
              <a:tailEnd type="stealth" w="lg" len="lg"/>
            </a:ln>
          </p:spPr>
          <p:txBody>
            <a:bodyPr/>
            <a:lstStyle/>
            <a:p>
              <a:endParaRPr lang="en-US"/>
            </a:p>
          </p:txBody>
        </p:sp>
        <p:sp>
          <p:nvSpPr>
            <p:cNvPr id="30749" name="Text Box 24"/>
            <p:cNvSpPr txBox="1">
              <a:spLocks noChangeArrowheads="1"/>
            </p:cNvSpPr>
            <p:nvPr/>
          </p:nvSpPr>
          <p:spPr bwMode="auto">
            <a:xfrm>
              <a:off x="1735" y="2003"/>
              <a:ext cx="762" cy="352"/>
            </a:xfrm>
            <a:prstGeom prst="rect">
              <a:avLst/>
            </a:prstGeom>
            <a:solidFill>
              <a:srgbClr val="BAFEC7"/>
            </a:solidFill>
            <a:ln w="9525">
              <a:noFill/>
              <a:miter lim="800000"/>
              <a:headEnd/>
              <a:tailEnd/>
            </a:ln>
          </p:spPr>
          <p:txBody>
            <a:bodyPr wrap="none" lIns="164117" tIns="41029" rIns="164117" bIns="41029">
              <a:spAutoFit/>
            </a:bodyPr>
            <a:lstStyle/>
            <a:p>
              <a:pPr algn="ctr">
                <a:lnSpc>
                  <a:spcPct val="85000"/>
                </a:lnSpc>
              </a:pPr>
              <a:r>
                <a:rPr lang="en-US" sz="1600" b="1" dirty="0">
                  <a:solidFill>
                    <a:srgbClr val="FF0000"/>
                  </a:solidFill>
                  <a:latin typeface="Arial Narrow" pitchFamily="34" charset="0"/>
                </a:rPr>
                <a:t>Domestic</a:t>
              </a:r>
            </a:p>
            <a:p>
              <a:pPr algn="ctr">
                <a:lnSpc>
                  <a:spcPct val="85000"/>
                </a:lnSpc>
              </a:pPr>
              <a:r>
                <a:rPr lang="en-US" sz="1600" b="1" dirty="0" smtClean="0">
                  <a:solidFill>
                    <a:srgbClr val="FF0000"/>
                  </a:solidFill>
                  <a:latin typeface="Arial Narrow" pitchFamily="34" charset="0"/>
                </a:rPr>
                <a:t>71%</a:t>
              </a:r>
              <a:endParaRPr lang="en-US" sz="1600" b="1" dirty="0">
                <a:solidFill>
                  <a:srgbClr val="FF0000"/>
                </a:solidFill>
                <a:latin typeface="Arial Narrow" pitchFamily="34" charset="0"/>
              </a:endParaRPr>
            </a:p>
          </p:txBody>
        </p:sp>
      </p:grpSp>
      <p:grpSp>
        <p:nvGrpSpPr>
          <p:cNvPr id="4" name="Group 25"/>
          <p:cNvGrpSpPr>
            <a:grpSpLocks/>
          </p:cNvGrpSpPr>
          <p:nvPr/>
        </p:nvGrpSpPr>
        <p:grpSpPr bwMode="auto">
          <a:xfrm>
            <a:off x="2753790" y="4053450"/>
            <a:ext cx="615363" cy="808892"/>
            <a:chOff x="1902" y="2835"/>
            <a:chExt cx="426" cy="500"/>
          </a:xfrm>
        </p:grpSpPr>
        <p:sp>
          <p:nvSpPr>
            <p:cNvPr id="30746" name="Line 26"/>
            <p:cNvSpPr>
              <a:spLocks noChangeShapeType="1"/>
            </p:cNvSpPr>
            <p:nvPr/>
          </p:nvSpPr>
          <p:spPr bwMode="auto">
            <a:xfrm>
              <a:off x="2119" y="2835"/>
              <a:ext cx="0" cy="500"/>
            </a:xfrm>
            <a:prstGeom prst="line">
              <a:avLst/>
            </a:prstGeom>
            <a:noFill/>
            <a:ln w="28575">
              <a:solidFill>
                <a:srgbClr val="FF0000"/>
              </a:solidFill>
              <a:round/>
              <a:headEnd type="stealth" w="lg" len="lg"/>
              <a:tailEnd type="stealth" w="lg" len="lg"/>
            </a:ln>
          </p:spPr>
          <p:txBody>
            <a:bodyPr/>
            <a:lstStyle/>
            <a:p>
              <a:endParaRPr lang="en-US"/>
            </a:p>
          </p:txBody>
        </p:sp>
        <p:sp>
          <p:nvSpPr>
            <p:cNvPr id="30747" name="Text Box 27"/>
            <p:cNvSpPr txBox="1">
              <a:spLocks noChangeArrowheads="1"/>
            </p:cNvSpPr>
            <p:nvPr/>
          </p:nvSpPr>
          <p:spPr bwMode="auto">
            <a:xfrm>
              <a:off x="1902" y="2951"/>
              <a:ext cx="426" cy="228"/>
            </a:xfrm>
            <a:prstGeom prst="rect">
              <a:avLst/>
            </a:prstGeom>
            <a:solidFill>
              <a:srgbClr val="BAFEC7"/>
            </a:solidFill>
            <a:ln w="9525">
              <a:noFill/>
              <a:miter lim="800000"/>
              <a:headEnd/>
              <a:tailEnd/>
            </a:ln>
          </p:spPr>
          <p:txBody>
            <a:bodyPr wrap="none" lIns="0" tIns="0" rIns="0" bIns="0">
              <a:spAutoFit/>
            </a:bodyPr>
            <a:lstStyle/>
            <a:p>
              <a:pPr algn="ctr">
                <a:lnSpc>
                  <a:spcPct val="75000"/>
                </a:lnSpc>
              </a:pPr>
              <a:r>
                <a:rPr lang="en-US" sz="1600" b="1" dirty="0">
                  <a:solidFill>
                    <a:srgbClr val="FF0000"/>
                  </a:solidFill>
                  <a:latin typeface="Arial Narrow" pitchFamily="34" charset="0"/>
                </a:rPr>
                <a:t>Imports</a:t>
              </a:r>
            </a:p>
            <a:p>
              <a:pPr algn="ctr">
                <a:lnSpc>
                  <a:spcPct val="75000"/>
                </a:lnSpc>
              </a:pPr>
              <a:r>
                <a:rPr lang="en-US" sz="1600" b="1" dirty="0" smtClean="0">
                  <a:solidFill>
                    <a:srgbClr val="FF0000"/>
                  </a:solidFill>
                  <a:latin typeface="Arial Narrow" pitchFamily="34" charset="0"/>
                </a:rPr>
                <a:t>29%</a:t>
              </a:r>
              <a:endParaRPr lang="en-US" sz="1600" b="1" dirty="0">
                <a:solidFill>
                  <a:srgbClr val="FF0000"/>
                </a:solidFill>
                <a:latin typeface="Arial Narrow" pitchFamily="34" charset="0"/>
              </a:endParaRPr>
            </a:p>
          </p:txBody>
        </p:sp>
      </p:grpSp>
      <p:sp>
        <p:nvSpPr>
          <p:cNvPr id="43" name="Text Box 28"/>
          <p:cNvSpPr txBox="1">
            <a:spLocks noChangeArrowheads="1"/>
          </p:cNvSpPr>
          <p:nvPr/>
        </p:nvSpPr>
        <p:spPr bwMode="auto">
          <a:xfrm rot="-755368">
            <a:off x="7321196" y="2219751"/>
            <a:ext cx="911225" cy="241300"/>
          </a:xfrm>
          <a:prstGeom prst="rect">
            <a:avLst/>
          </a:prstGeom>
          <a:solidFill>
            <a:srgbClr val="BAFEC7"/>
          </a:solidFill>
          <a:ln w="9525">
            <a:noFill/>
            <a:miter lim="800000"/>
            <a:headEnd/>
            <a:tailEnd/>
          </a:ln>
        </p:spPr>
        <p:txBody>
          <a:bodyPr wrap="none" lIns="0" tIns="0" rIns="0" bIns="0">
            <a:spAutoFit/>
          </a:bodyPr>
          <a:lstStyle/>
          <a:p>
            <a:pPr algn="ctr"/>
            <a:r>
              <a:rPr lang="en-US" sz="1600" b="1" dirty="0">
                <a:solidFill>
                  <a:srgbClr val="FF0000"/>
                </a:solidFill>
                <a:latin typeface="Arial Narrow" pitchFamily="34" charset="0"/>
              </a:rPr>
              <a:t>Residential</a:t>
            </a:r>
          </a:p>
        </p:txBody>
      </p:sp>
      <p:sp>
        <p:nvSpPr>
          <p:cNvPr id="44" name="Text Box 29"/>
          <p:cNvSpPr txBox="1">
            <a:spLocks noChangeArrowheads="1"/>
          </p:cNvSpPr>
          <p:nvPr/>
        </p:nvSpPr>
        <p:spPr bwMode="auto">
          <a:xfrm rot="20976062">
            <a:off x="7256817" y="2747867"/>
            <a:ext cx="1144588" cy="404812"/>
          </a:xfrm>
          <a:prstGeom prst="rect">
            <a:avLst/>
          </a:prstGeom>
          <a:solidFill>
            <a:srgbClr val="BAFEC7"/>
          </a:solidFill>
          <a:ln w="9525">
            <a:noFill/>
            <a:miter lim="800000"/>
            <a:headEnd/>
            <a:tailEnd/>
          </a:ln>
        </p:spPr>
        <p:txBody>
          <a:bodyPr wrap="none" lIns="82058" tIns="82058" rIns="82058" bIns="82058">
            <a:spAutoFit/>
          </a:bodyPr>
          <a:lstStyle/>
          <a:p>
            <a:pPr algn="ctr"/>
            <a:r>
              <a:rPr lang="en-US" sz="1600" b="1" dirty="0">
                <a:solidFill>
                  <a:srgbClr val="FF0000"/>
                </a:solidFill>
                <a:latin typeface="Arial Narrow" pitchFamily="34" charset="0"/>
              </a:rPr>
              <a:t>Commercial</a:t>
            </a:r>
          </a:p>
        </p:txBody>
      </p:sp>
      <p:sp>
        <p:nvSpPr>
          <p:cNvPr id="45" name="Text Box 30"/>
          <p:cNvSpPr txBox="1">
            <a:spLocks noChangeArrowheads="1"/>
          </p:cNvSpPr>
          <p:nvPr/>
        </p:nvSpPr>
        <p:spPr bwMode="auto">
          <a:xfrm>
            <a:off x="7181849" y="3432956"/>
            <a:ext cx="1098550" cy="404812"/>
          </a:xfrm>
          <a:prstGeom prst="rect">
            <a:avLst/>
          </a:prstGeom>
          <a:solidFill>
            <a:srgbClr val="BAFEC7"/>
          </a:solidFill>
          <a:ln w="9525">
            <a:noFill/>
            <a:miter lim="800000"/>
            <a:headEnd/>
            <a:tailEnd/>
          </a:ln>
        </p:spPr>
        <p:txBody>
          <a:bodyPr wrap="none" lIns="164117" tIns="82058" rIns="164117" bIns="82058">
            <a:spAutoFit/>
          </a:bodyPr>
          <a:lstStyle/>
          <a:p>
            <a:pPr algn="ctr"/>
            <a:r>
              <a:rPr lang="en-US" sz="1600" b="1" dirty="0">
                <a:solidFill>
                  <a:srgbClr val="FF0000"/>
                </a:solidFill>
                <a:latin typeface="Arial Narrow" pitchFamily="34" charset="0"/>
              </a:rPr>
              <a:t>Industrial</a:t>
            </a:r>
          </a:p>
        </p:txBody>
      </p:sp>
      <p:grpSp>
        <p:nvGrpSpPr>
          <p:cNvPr id="5" name="Group 31"/>
          <p:cNvGrpSpPr>
            <a:grpSpLocks/>
          </p:cNvGrpSpPr>
          <p:nvPr/>
        </p:nvGrpSpPr>
        <p:grpSpPr bwMode="auto">
          <a:xfrm>
            <a:off x="6050547" y="2247763"/>
            <a:ext cx="930119" cy="2525712"/>
            <a:chOff x="4196" y="1617"/>
            <a:chExt cx="644" cy="1803"/>
          </a:xfrm>
        </p:grpSpPr>
        <p:sp>
          <p:nvSpPr>
            <p:cNvPr id="30744" name="Line 32"/>
            <p:cNvSpPr>
              <a:spLocks noChangeShapeType="1"/>
            </p:cNvSpPr>
            <p:nvPr/>
          </p:nvSpPr>
          <p:spPr bwMode="auto">
            <a:xfrm>
              <a:off x="4517" y="1617"/>
              <a:ext cx="0" cy="1803"/>
            </a:xfrm>
            <a:prstGeom prst="line">
              <a:avLst/>
            </a:prstGeom>
            <a:noFill/>
            <a:ln w="28575">
              <a:solidFill>
                <a:srgbClr val="FF0000"/>
              </a:solidFill>
              <a:round/>
              <a:headEnd type="stealth" w="lg" len="lg"/>
              <a:tailEnd type="stealth" w="lg" len="lg"/>
            </a:ln>
          </p:spPr>
          <p:txBody>
            <a:bodyPr/>
            <a:lstStyle/>
            <a:p>
              <a:endParaRPr lang="en-US"/>
            </a:p>
          </p:txBody>
        </p:sp>
        <p:sp>
          <p:nvSpPr>
            <p:cNvPr id="30745" name="Text Box 33"/>
            <p:cNvSpPr txBox="1">
              <a:spLocks noChangeArrowheads="1"/>
            </p:cNvSpPr>
            <p:nvPr/>
          </p:nvSpPr>
          <p:spPr bwMode="auto">
            <a:xfrm>
              <a:off x="4196" y="2113"/>
              <a:ext cx="644" cy="586"/>
            </a:xfrm>
            <a:prstGeom prst="rect">
              <a:avLst/>
            </a:prstGeom>
            <a:solidFill>
              <a:srgbClr val="BAFEC7"/>
            </a:solidFill>
            <a:ln w="9525">
              <a:noFill/>
              <a:miter lim="800000"/>
              <a:headEnd/>
              <a:tailEnd/>
            </a:ln>
          </p:spPr>
          <p:txBody>
            <a:bodyPr wrap="none" lIns="82058" tIns="41029" rIns="82058" bIns="41029">
              <a:spAutoFit/>
            </a:bodyPr>
            <a:lstStyle/>
            <a:p>
              <a:pPr algn="ctr"/>
              <a:r>
                <a:rPr lang="en-US" sz="1600" b="1" dirty="0">
                  <a:solidFill>
                    <a:srgbClr val="FF0000"/>
                  </a:solidFill>
                  <a:latin typeface="Arial Narrow" pitchFamily="34" charset="0"/>
                </a:rPr>
                <a:t>Consume</a:t>
              </a:r>
            </a:p>
            <a:p>
              <a:pPr algn="ctr"/>
              <a:r>
                <a:rPr lang="en-US" sz="1600" b="1" dirty="0" smtClean="0">
                  <a:solidFill>
                    <a:srgbClr val="FF0000"/>
                  </a:solidFill>
                  <a:latin typeface="Arial Narrow" pitchFamily="34" charset="0"/>
                </a:rPr>
                <a:t>95 </a:t>
              </a:r>
              <a:endParaRPr lang="en-US" sz="1600" b="1" dirty="0">
                <a:solidFill>
                  <a:srgbClr val="FF0000"/>
                </a:solidFill>
                <a:latin typeface="Arial Narrow" pitchFamily="34" charset="0"/>
              </a:endParaRPr>
            </a:p>
            <a:p>
              <a:pPr algn="ctr"/>
              <a:r>
                <a:rPr lang="en-US" sz="1600" b="1" dirty="0">
                  <a:solidFill>
                    <a:srgbClr val="FF0000"/>
                  </a:solidFill>
                  <a:latin typeface="Arial Narrow" pitchFamily="34" charset="0"/>
                </a:rPr>
                <a:t>Quads</a:t>
              </a:r>
            </a:p>
          </p:txBody>
        </p:sp>
      </p:grpSp>
      <p:grpSp>
        <p:nvGrpSpPr>
          <p:cNvPr id="6" name="Group 34"/>
          <p:cNvGrpSpPr>
            <a:grpSpLocks/>
          </p:cNvGrpSpPr>
          <p:nvPr/>
        </p:nvGrpSpPr>
        <p:grpSpPr bwMode="auto">
          <a:xfrm>
            <a:off x="5736210" y="4345939"/>
            <a:ext cx="1344036" cy="246527"/>
            <a:chOff x="3973" y="3201"/>
            <a:chExt cx="931" cy="176"/>
          </a:xfrm>
        </p:grpSpPr>
        <p:sp>
          <p:nvSpPr>
            <p:cNvPr id="30742" name="Text Box 35"/>
            <p:cNvSpPr txBox="1">
              <a:spLocks noChangeArrowheads="1"/>
            </p:cNvSpPr>
            <p:nvPr/>
          </p:nvSpPr>
          <p:spPr bwMode="auto">
            <a:xfrm>
              <a:off x="3997" y="3201"/>
              <a:ext cx="907" cy="176"/>
            </a:xfrm>
            <a:prstGeom prst="rect">
              <a:avLst/>
            </a:prstGeom>
            <a:solidFill>
              <a:srgbClr val="BAFEC7"/>
            </a:solidFill>
            <a:ln w="9525">
              <a:noFill/>
              <a:miter lim="800000"/>
              <a:headEnd/>
              <a:tailEnd/>
            </a:ln>
          </p:spPr>
          <p:txBody>
            <a:bodyPr lIns="82058" tIns="0" rIns="0" bIns="0">
              <a:spAutoFit/>
            </a:bodyPr>
            <a:lstStyle/>
            <a:p>
              <a:r>
                <a:rPr lang="en-US" sz="1600" b="1" dirty="0">
                  <a:solidFill>
                    <a:srgbClr val="FF0000"/>
                  </a:solidFill>
                  <a:latin typeface="Arial Narrow" pitchFamily="34" charset="0"/>
                </a:rPr>
                <a:t>Nuclear </a:t>
              </a:r>
              <a:r>
                <a:rPr lang="en-US" sz="1600" b="1" dirty="0" smtClean="0">
                  <a:solidFill>
                    <a:srgbClr val="FF0000"/>
                  </a:solidFill>
                  <a:latin typeface="Arial Narrow" pitchFamily="34" charset="0"/>
                </a:rPr>
                <a:t>9%</a:t>
              </a:r>
              <a:endParaRPr lang="en-US" sz="1600" b="1" dirty="0">
                <a:solidFill>
                  <a:srgbClr val="FF0000"/>
                </a:solidFill>
                <a:latin typeface="Arial Narrow" pitchFamily="34" charset="0"/>
              </a:endParaRPr>
            </a:p>
          </p:txBody>
        </p:sp>
        <p:sp>
          <p:nvSpPr>
            <p:cNvPr id="30743" name="Line 36"/>
            <p:cNvSpPr>
              <a:spLocks noChangeShapeType="1"/>
            </p:cNvSpPr>
            <p:nvPr/>
          </p:nvSpPr>
          <p:spPr bwMode="auto">
            <a:xfrm flipH="1">
              <a:off x="3973" y="3226"/>
              <a:ext cx="0" cy="144"/>
            </a:xfrm>
            <a:prstGeom prst="line">
              <a:avLst/>
            </a:prstGeom>
            <a:noFill/>
            <a:ln w="28575">
              <a:solidFill>
                <a:srgbClr val="FF0000"/>
              </a:solidFill>
              <a:round/>
              <a:headEnd type="none" w="lg" len="lg"/>
              <a:tailEnd type="none" w="lg" len="lg"/>
            </a:ln>
          </p:spPr>
          <p:txBody>
            <a:bodyPr/>
            <a:lstStyle/>
            <a:p>
              <a:endParaRPr lang="en-US"/>
            </a:p>
          </p:txBody>
        </p:sp>
      </p:grpSp>
      <p:grpSp>
        <p:nvGrpSpPr>
          <p:cNvPr id="7" name="Group 37"/>
          <p:cNvGrpSpPr>
            <a:grpSpLocks/>
          </p:cNvGrpSpPr>
          <p:nvPr/>
        </p:nvGrpSpPr>
        <p:grpSpPr bwMode="auto">
          <a:xfrm>
            <a:off x="5736212" y="4548438"/>
            <a:ext cx="1273171" cy="248039"/>
            <a:chOff x="3974" y="3343"/>
            <a:chExt cx="882" cy="178"/>
          </a:xfrm>
        </p:grpSpPr>
        <p:sp>
          <p:nvSpPr>
            <p:cNvPr id="30740" name="Text Box 38"/>
            <p:cNvSpPr txBox="1">
              <a:spLocks noChangeArrowheads="1"/>
            </p:cNvSpPr>
            <p:nvPr/>
          </p:nvSpPr>
          <p:spPr bwMode="auto">
            <a:xfrm>
              <a:off x="3991" y="3343"/>
              <a:ext cx="865" cy="177"/>
            </a:xfrm>
            <a:prstGeom prst="rect">
              <a:avLst/>
            </a:prstGeom>
            <a:solidFill>
              <a:srgbClr val="BAFEC7"/>
            </a:solidFill>
            <a:ln w="9525">
              <a:noFill/>
              <a:miter lim="800000"/>
              <a:headEnd/>
              <a:tailEnd/>
            </a:ln>
          </p:spPr>
          <p:txBody>
            <a:bodyPr wrap="none" lIns="82058" tIns="0" rIns="0" bIns="0">
              <a:spAutoFit/>
            </a:bodyPr>
            <a:lstStyle/>
            <a:p>
              <a:r>
                <a:rPr lang="en-US" sz="1600" b="1" dirty="0">
                  <a:solidFill>
                    <a:srgbClr val="FF0000"/>
                  </a:solidFill>
                  <a:latin typeface="Arial Narrow" pitchFamily="34" charset="0"/>
                </a:rPr>
                <a:t>Renewable </a:t>
              </a:r>
              <a:r>
                <a:rPr lang="en-US" sz="1600" b="1" dirty="0" smtClean="0">
                  <a:solidFill>
                    <a:srgbClr val="FF0000"/>
                  </a:solidFill>
                  <a:latin typeface="Arial Narrow" pitchFamily="34" charset="0"/>
                </a:rPr>
                <a:t>8%</a:t>
              </a:r>
              <a:endParaRPr lang="en-US" sz="1600" b="1" dirty="0">
                <a:solidFill>
                  <a:srgbClr val="FF0000"/>
                </a:solidFill>
                <a:latin typeface="Arial Narrow" pitchFamily="34" charset="0"/>
              </a:endParaRPr>
            </a:p>
          </p:txBody>
        </p:sp>
        <p:sp>
          <p:nvSpPr>
            <p:cNvPr id="30741" name="Line 39"/>
            <p:cNvSpPr>
              <a:spLocks noChangeShapeType="1"/>
            </p:cNvSpPr>
            <p:nvPr/>
          </p:nvSpPr>
          <p:spPr bwMode="auto">
            <a:xfrm flipH="1">
              <a:off x="3974" y="3377"/>
              <a:ext cx="0" cy="144"/>
            </a:xfrm>
            <a:prstGeom prst="line">
              <a:avLst/>
            </a:prstGeom>
            <a:noFill/>
            <a:ln w="28575">
              <a:solidFill>
                <a:srgbClr val="FF0000"/>
              </a:solidFill>
              <a:round/>
              <a:headEnd type="none" w="lg" len="lg"/>
              <a:tailEnd type="none" w="lg" len="lg"/>
            </a:ln>
          </p:spPr>
          <p:txBody>
            <a:bodyPr lIns="0" tIns="0" rIns="0" bIns="0"/>
            <a:lstStyle/>
            <a:p>
              <a:endParaRPr lang="en-US"/>
            </a:p>
          </p:txBody>
        </p:sp>
      </p:grpSp>
      <p:grpSp>
        <p:nvGrpSpPr>
          <p:cNvPr id="8" name="Group 40"/>
          <p:cNvGrpSpPr>
            <a:grpSpLocks/>
          </p:cNvGrpSpPr>
          <p:nvPr/>
        </p:nvGrpSpPr>
        <p:grpSpPr bwMode="auto">
          <a:xfrm>
            <a:off x="5484810" y="2263194"/>
            <a:ext cx="483491" cy="2114093"/>
            <a:chOff x="3808" y="1536"/>
            <a:chExt cx="336" cy="1593"/>
          </a:xfrm>
        </p:grpSpPr>
        <p:sp>
          <p:nvSpPr>
            <p:cNvPr id="30738" name="Line 41"/>
            <p:cNvSpPr>
              <a:spLocks noChangeShapeType="1"/>
            </p:cNvSpPr>
            <p:nvPr/>
          </p:nvSpPr>
          <p:spPr bwMode="auto">
            <a:xfrm>
              <a:off x="3981" y="1536"/>
              <a:ext cx="0" cy="1593"/>
            </a:xfrm>
            <a:prstGeom prst="line">
              <a:avLst/>
            </a:prstGeom>
            <a:noFill/>
            <a:ln w="28575">
              <a:solidFill>
                <a:srgbClr val="FF0000"/>
              </a:solidFill>
              <a:round/>
              <a:headEnd type="stealth" w="lg" len="lg"/>
              <a:tailEnd type="stealth" w="lg" len="lg"/>
            </a:ln>
          </p:spPr>
          <p:txBody>
            <a:bodyPr/>
            <a:lstStyle/>
            <a:p>
              <a:endParaRPr lang="en-US"/>
            </a:p>
          </p:txBody>
        </p:sp>
        <p:sp>
          <p:nvSpPr>
            <p:cNvPr id="30739" name="Text Box 42"/>
            <p:cNvSpPr txBox="1">
              <a:spLocks noChangeArrowheads="1"/>
            </p:cNvSpPr>
            <p:nvPr/>
          </p:nvSpPr>
          <p:spPr bwMode="auto">
            <a:xfrm>
              <a:off x="3808" y="2064"/>
              <a:ext cx="336" cy="315"/>
            </a:xfrm>
            <a:prstGeom prst="rect">
              <a:avLst/>
            </a:prstGeom>
            <a:solidFill>
              <a:srgbClr val="BAFEC7"/>
            </a:solidFill>
            <a:ln w="9525" algn="ctr">
              <a:noFill/>
              <a:miter lim="800000"/>
              <a:headEnd/>
              <a:tailEnd/>
            </a:ln>
          </p:spPr>
          <p:txBody>
            <a:bodyPr wrap="none" lIns="0" tIns="0" rIns="0" bIns="0">
              <a:spAutoFit/>
            </a:bodyPr>
            <a:lstStyle/>
            <a:p>
              <a:pPr algn="ctr">
                <a:lnSpc>
                  <a:spcPct val="85000"/>
                </a:lnSpc>
              </a:pPr>
              <a:r>
                <a:rPr lang="en-US" sz="1600" b="1" dirty="0">
                  <a:solidFill>
                    <a:srgbClr val="FF0000"/>
                  </a:solidFill>
                  <a:latin typeface="Arial Narrow" pitchFamily="34" charset="0"/>
                </a:rPr>
                <a:t>Fossil</a:t>
              </a:r>
            </a:p>
            <a:p>
              <a:pPr algn="ctr">
                <a:lnSpc>
                  <a:spcPct val="85000"/>
                </a:lnSpc>
              </a:pPr>
              <a:r>
                <a:rPr lang="en-US" sz="1600" b="1" dirty="0" smtClean="0">
                  <a:solidFill>
                    <a:srgbClr val="FF0000"/>
                  </a:solidFill>
                  <a:latin typeface="Arial Narrow" pitchFamily="34" charset="0"/>
                </a:rPr>
                <a:t>83%</a:t>
              </a:r>
              <a:endParaRPr lang="en-US" sz="1600" b="1" dirty="0">
                <a:solidFill>
                  <a:srgbClr val="FF0000"/>
                </a:solidFill>
                <a:latin typeface="Arial Narrow" pitchFamily="34" charset="0"/>
              </a:endParaRPr>
            </a:p>
          </p:txBody>
        </p:sp>
      </p:grpSp>
      <p:sp>
        <p:nvSpPr>
          <p:cNvPr id="58" name="Text Box 43"/>
          <p:cNvSpPr txBox="1">
            <a:spLocks noChangeArrowheads="1"/>
          </p:cNvSpPr>
          <p:nvPr/>
        </p:nvSpPr>
        <p:spPr bwMode="auto">
          <a:xfrm rot="431252">
            <a:off x="7291611" y="4382831"/>
            <a:ext cx="1201737" cy="404812"/>
          </a:xfrm>
          <a:prstGeom prst="rect">
            <a:avLst/>
          </a:prstGeom>
          <a:solidFill>
            <a:srgbClr val="BAFEC7"/>
          </a:solidFill>
          <a:ln w="9525">
            <a:noFill/>
            <a:miter lim="800000"/>
            <a:headEnd/>
            <a:tailEnd/>
          </a:ln>
        </p:spPr>
        <p:txBody>
          <a:bodyPr wrap="none" lIns="0" tIns="82058" rIns="0" bIns="82058">
            <a:spAutoFit/>
          </a:bodyPr>
          <a:lstStyle/>
          <a:p>
            <a:pPr algn="ctr"/>
            <a:r>
              <a:rPr lang="en-US" sz="1600" b="1" dirty="0">
                <a:solidFill>
                  <a:srgbClr val="FF0000"/>
                </a:solidFill>
                <a:latin typeface="Arial Narrow" pitchFamily="34" charset="0"/>
              </a:rPr>
              <a:t>Transportation</a:t>
            </a:r>
          </a:p>
        </p:txBody>
      </p:sp>
      <p:sp>
        <p:nvSpPr>
          <p:cNvPr id="36" name="Slide Number Placeholder 35"/>
          <p:cNvSpPr>
            <a:spLocks noGrp="1"/>
          </p:cNvSpPr>
          <p:nvPr>
            <p:ph type="sldNum" sz="quarter" idx="11"/>
          </p:nvPr>
        </p:nvSpPr>
        <p:spPr/>
        <p:txBody>
          <a:bodyPr/>
          <a:lstStyle/>
          <a:p>
            <a:pPr>
              <a:defRPr/>
            </a:pPr>
            <a:fld id="{6EEA275D-5A49-48A8-817D-44C3EA0A3A2F}" type="slidenum">
              <a:rPr lang="en-US" smtClean="0"/>
              <a:pPr>
                <a:defRPr/>
              </a:pPr>
              <a:t>8</a:t>
            </a:fld>
            <a:endParaRPr lang="en-US" dirty="0"/>
          </a:p>
        </p:txBody>
      </p:sp>
      <p:pic>
        <p:nvPicPr>
          <p:cNvPr id="34" name="Picture 2"/>
          <p:cNvPicPr>
            <a:picLocks noChangeAspect="1" noChangeArrowheads="1"/>
          </p:cNvPicPr>
          <p:nvPr/>
        </p:nvPicPr>
        <p:blipFill>
          <a:blip r:embed="rId3" cstate="print"/>
          <a:srcRect/>
          <a:stretch>
            <a:fillRect/>
          </a:stretch>
        </p:blipFill>
        <p:spPr bwMode="auto">
          <a:xfrm>
            <a:off x="0" y="5800435"/>
            <a:ext cx="1323975" cy="1057565"/>
          </a:xfrm>
          <a:prstGeom prst="rect">
            <a:avLst/>
          </a:prstGeom>
          <a:noFill/>
          <a:ln w="9525">
            <a:solidFill>
              <a:schemeClr val="tx1"/>
            </a:solidFill>
            <a:miter lim="800000"/>
            <a:headEnd/>
            <a:tailEnd/>
          </a:ln>
          <a:effectLst/>
        </p:spPr>
      </p:pic>
      <p:sp>
        <p:nvSpPr>
          <p:cNvPr id="32" name="Footer Placeholder 2"/>
          <p:cNvSpPr>
            <a:spLocks noGrp="1"/>
          </p:cNvSpPr>
          <p:nvPr>
            <p:ph type="ftr" sz="quarter" idx="10"/>
          </p:nvPr>
        </p:nvSpPr>
        <p:spPr>
          <a:xfrm>
            <a:off x="3124200" y="6353969"/>
            <a:ext cx="5334000" cy="365125"/>
          </a:xfrm>
        </p:spPr>
        <p:txBody>
          <a:bodyPr/>
          <a:lstStyle/>
          <a:p>
            <a:pPr>
              <a:defRPr/>
            </a:pPr>
            <a:r>
              <a:rPr lang="en-US" dirty="0" smtClean="0"/>
              <a:t>Energy Facts 2011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941" name="Rectangle 7"/>
          <p:cNvSpPr>
            <a:spLocks noChangeArrowheads="1"/>
          </p:cNvSpPr>
          <p:nvPr/>
        </p:nvSpPr>
        <p:spPr bwMode="auto">
          <a:xfrm>
            <a:off x="304800" y="5867400"/>
            <a:ext cx="8686800" cy="400110"/>
          </a:xfrm>
          <a:prstGeom prst="rect">
            <a:avLst/>
          </a:prstGeom>
          <a:noFill/>
          <a:ln w="9525">
            <a:noFill/>
            <a:miter lim="800000"/>
            <a:headEnd/>
            <a:tailEnd/>
          </a:ln>
        </p:spPr>
        <p:txBody>
          <a:bodyPr>
            <a:spAutoFit/>
          </a:bodyPr>
          <a:lstStyle/>
          <a:p>
            <a:r>
              <a:rPr lang="en-US" sz="1000" b="1" i="1" dirty="0" smtClean="0">
                <a:solidFill>
                  <a:srgbClr val="146737"/>
                </a:solidFill>
              </a:rPr>
              <a:t>Source: Lawrence Livermore National Laboratory and the Department of Energy, Energy Information Administration, 2009 (based on data from DOE/EIA-0384(2008), June 2009).</a:t>
            </a:r>
            <a:endParaRPr lang="en-US" sz="1000" b="1" dirty="0">
              <a:solidFill>
                <a:srgbClr val="146737"/>
              </a:solidFill>
            </a:endParaRPr>
          </a:p>
        </p:txBody>
      </p:sp>
      <p:pic>
        <p:nvPicPr>
          <p:cNvPr id="2" name="Picture 1"/>
          <p:cNvPicPr>
            <a:picLocks noChangeAspect="1" noChangeArrowheads="1"/>
          </p:cNvPicPr>
          <p:nvPr/>
        </p:nvPicPr>
        <p:blipFill>
          <a:blip r:embed="rId3" cstate="print"/>
          <a:srcRect/>
          <a:stretch>
            <a:fillRect/>
          </a:stretch>
        </p:blipFill>
        <p:spPr bwMode="auto">
          <a:xfrm>
            <a:off x="42532" y="816367"/>
            <a:ext cx="9067800" cy="5008941"/>
          </a:xfrm>
          <a:prstGeom prst="rect">
            <a:avLst/>
          </a:prstGeom>
          <a:noFill/>
          <a:ln w="9525">
            <a:noFill/>
            <a:miter lim="800000"/>
            <a:headEnd/>
            <a:tailEnd/>
          </a:ln>
        </p:spPr>
      </p:pic>
      <p:sp>
        <p:nvSpPr>
          <p:cNvPr id="7" name="Title 2"/>
          <p:cNvSpPr txBox="1">
            <a:spLocks/>
          </p:cNvSpPr>
          <p:nvPr/>
        </p:nvSpPr>
        <p:spPr bwMode="auto">
          <a:xfrm>
            <a:off x="0" y="-154471"/>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U.S. Energy Production and Usage in 2008</a:t>
            </a:r>
            <a:b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br>
            <a:r>
              <a:rPr kumimoji="0" lang="en-US" sz="1800" b="0" i="1" u="none" strike="noStrike" kern="1200" cap="none" spc="0" normalizeH="0" baseline="0" noProof="0" dirty="0" smtClean="0">
                <a:ln>
                  <a:noFill/>
                </a:ln>
                <a:effectLst/>
                <a:uLnTx/>
                <a:uFillTx/>
                <a:latin typeface="Arial" pitchFamily="34" charset="0"/>
                <a:ea typeface="+mj-ea"/>
                <a:cs typeface="Arial" pitchFamily="34" charset="0"/>
              </a:rPr>
              <a:t>Units in Quadrillion BTUs</a:t>
            </a:r>
            <a:r>
              <a:rPr kumimoji="0" lang="en-US" sz="1800" b="0" i="1" u="none" strike="noStrike" kern="1200" cap="none" spc="0" normalizeH="0" noProof="0" dirty="0" smtClean="0">
                <a:ln>
                  <a:noFill/>
                </a:ln>
                <a:effectLst/>
                <a:uLnTx/>
                <a:uFillTx/>
                <a:latin typeface="Arial" pitchFamily="34" charset="0"/>
                <a:ea typeface="+mj-ea"/>
                <a:cs typeface="Arial" pitchFamily="34" charset="0"/>
              </a:rPr>
              <a:t> (Quads)</a:t>
            </a:r>
            <a:endParaRPr kumimoji="0" lang="en-US" sz="1800" b="0" i="1" u="none" strike="noStrike" kern="1200" cap="none" spc="0" normalizeH="0" baseline="0" noProof="0" dirty="0" smtClean="0">
              <a:ln>
                <a:noFill/>
              </a:ln>
              <a:effectLst/>
              <a:uLnTx/>
              <a:uFillTx/>
              <a:latin typeface="Arial" pitchFamily="34" charset="0"/>
              <a:ea typeface="+mj-ea"/>
              <a:cs typeface="Arial" pitchFamily="34" charset="0"/>
            </a:endParaRPr>
          </a:p>
        </p:txBody>
      </p:sp>
      <p:sp>
        <p:nvSpPr>
          <p:cNvPr id="10" name="Slide Number Placeholder 9"/>
          <p:cNvSpPr>
            <a:spLocks noGrp="1"/>
          </p:cNvSpPr>
          <p:nvPr>
            <p:ph type="sldNum" sz="quarter" idx="11"/>
          </p:nvPr>
        </p:nvSpPr>
        <p:spPr/>
        <p:txBody>
          <a:bodyPr/>
          <a:lstStyle/>
          <a:p>
            <a:pPr>
              <a:defRPr/>
            </a:pPr>
            <a:fld id="{6EEA275D-5A49-48A8-817D-44C3EA0A3A2F}" type="slidenum">
              <a:rPr lang="en-US" smtClean="0"/>
              <a:pPr>
                <a:defRPr/>
              </a:pPr>
              <a:t>9</a:t>
            </a:fld>
            <a:endParaRPr lang="en-US" dirty="0"/>
          </a:p>
        </p:txBody>
      </p:sp>
      <p:sp>
        <p:nvSpPr>
          <p:cNvPr id="9" name="Footer Placeholder 2"/>
          <p:cNvSpPr>
            <a:spLocks noGrp="1"/>
          </p:cNvSpPr>
          <p:nvPr>
            <p:ph type="ftr" sz="quarter" idx="10"/>
          </p:nvPr>
        </p:nvSpPr>
        <p:spPr>
          <a:xfrm>
            <a:off x="3124200" y="6353969"/>
            <a:ext cx="5334000" cy="365125"/>
          </a:xfrm>
        </p:spPr>
        <p:txBody>
          <a:bodyPr/>
          <a:lstStyle/>
          <a:p>
            <a:pPr>
              <a:defRPr/>
            </a:pPr>
            <a:r>
              <a:rPr lang="en-US" dirty="0" smtClean="0"/>
              <a:t>Energy Facts 2011</a:t>
            </a:r>
            <a:endParaRPr lang="en-US" dirty="0"/>
          </a:p>
        </p:txBody>
      </p:sp>
      <p:sp>
        <p:nvSpPr>
          <p:cNvPr id="11" name="TextBox 10"/>
          <p:cNvSpPr txBox="1"/>
          <p:nvPr/>
        </p:nvSpPr>
        <p:spPr>
          <a:xfrm>
            <a:off x="1968780" y="3603234"/>
            <a:ext cx="4147201" cy="2854628"/>
          </a:xfrm>
          <a:prstGeom prst="rect">
            <a:avLst/>
          </a:prstGeom>
          <a:gradFill flip="none" rotWithShape="1">
            <a:gsLst>
              <a:gs pos="0">
                <a:srgbClr val="333399"/>
              </a:gs>
              <a:gs pos="80000">
                <a:schemeClr val="accent1">
                  <a:shade val="93000"/>
                  <a:satMod val="130000"/>
                </a:schemeClr>
              </a:gs>
              <a:gs pos="100000">
                <a:schemeClr val="accent1">
                  <a:shade val="94000"/>
                  <a:satMod val="135000"/>
                </a:schemeClr>
              </a:gs>
            </a:gsLst>
            <a:path path="circle">
              <a:fillToRect r="100000" b="100000"/>
            </a:path>
            <a:tileRect l="-100000" t="-100000"/>
          </a:gra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spcAft>
                <a:spcPts val="600"/>
              </a:spcAft>
            </a:pPr>
            <a:r>
              <a:rPr lang="en-US" dirty="0" smtClean="0">
                <a:solidFill>
                  <a:schemeClr val="bg1"/>
                </a:solidFill>
                <a:latin typeface="Arial" pitchFamily="34" charset="0"/>
                <a:cs typeface="Arial" pitchFamily="34" charset="0"/>
              </a:rPr>
              <a:t>In 1950:</a:t>
            </a:r>
          </a:p>
          <a:p>
            <a:pPr marL="284163" indent="-284163">
              <a:spcAft>
                <a:spcPts val="300"/>
              </a:spcAft>
              <a:buFont typeface="Wingdings" pitchFamily="2" charset="2"/>
              <a:buChar char="Ø"/>
            </a:pPr>
            <a:r>
              <a:rPr lang="en-US" dirty="0" smtClean="0">
                <a:solidFill>
                  <a:schemeClr val="bg1"/>
                </a:solidFill>
                <a:latin typeface="Arial" pitchFamily="34" charset="0"/>
                <a:cs typeface="Arial" pitchFamily="34" charset="0"/>
              </a:rPr>
              <a:t>U.S. population ~ ½ that in 2010</a:t>
            </a:r>
          </a:p>
          <a:p>
            <a:pPr marL="284163" indent="-284163">
              <a:spcAft>
                <a:spcPts val="300"/>
              </a:spcAft>
              <a:buFont typeface="Wingdings" pitchFamily="2" charset="2"/>
              <a:buChar char="Ø"/>
            </a:pPr>
            <a:r>
              <a:rPr lang="en-US" dirty="0" smtClean="0">
                <a:solidFill>
                  <a:schemeClr val="bg1"/>
                </a:solidFill>
                <a:latin typeface="Arial" pitchFamily="34" charset="0"/>
                <a:cs typeface="Arial" pitchFamily="34" charset="0"/>
              </a:rPr>
              <a:t>Total primary energy = 34 Quads</a:t>
            </a:r>
          </a:p>
          <a:p>
            <a:pPr marL="284163" indent="-284163">
              <a:spcAft>
                <a:spcPts val="300"/>
              </a:spcAft>
              <a:buFont typeface="Wingdings" pitchFamily="2" charset="2"/>
              <a:buChar char="Ø"/>
            </a:pPr>
            <a:r>
              <a:rPr lang="en-US" dirty="0" smtClean="0">
                <a:solidFill>
                  <a:schemeClr val="bg1"/>
                </a:solidFill>
                <a:latin typeface="Arial" pitchFamily="34" charset="0"/>
                <a:cs typeface="Arial" pitchFamily="34" charset="0"/>
              </a:rPr>
              <a:t>Little or no imported petroleum</a:t>
            </a:r>
          </a:p>
          <a:p>
            <a:pPr marL="284163" indent="-284163">
              <a:spcAft>
                <a:spcPts val="300"/>
              </a:spcAft>
              <a:buFont typeface="Wingdings" pitchFamily="2" charset="2"/>
              <a:buChar char="Ø"/>
            </a:pPr>
            <a:r>
              <a:rPr lang="en-US" dirty="0" smtClean="0">
                <a:solidFill>
                  <a:schemeClr val="bg1"/>
                </a:solidFill>
                <a:latin typeface="Arial" pitchFamily="34" charset="0"/>
                <a:cs typeface="Arial" pitchFamily="34" charset="0"/>
              </a:rPr>
              <a:t>Primary energy (petroleum only) used for transportation = 6.8 Quads</a:t>
            </a:r>
          </a:p>
          <a:p>
            <a:pPr marL="284163" indent="-284163">
              <a:spcAft>
                <a:spcPts val="300"/>
              </a:spcAft>
              <a:buFont typeface="Wingdings" pitchFamily="2" charset="2"/>
              <a:buChar char="Ø"/>
            </a:pPr>
            <a:r>
              <a:rPr lang="en-US" dirty="0" smtClean="0">
                <a:solidFill>
                  <a:schemeClr val="bg1"/>
                </a:solidFill>
                <a:latin typeface="Arial" pitchFamily="34" charset="0"/>
                <a:cs typeface="Arial" pitchFamily="34" charset="0"/>
              </a:rPr>
              <a:t>Primary energy used for electricity generation = 4 Quads</a:t>
            </a:r>
          </a:p>
          <a:p>
            <a:pPr marL="284163" indent="-284163">
              <a:spcAft>
                <a:spcPts val="300"/>
              </a:spcAft>
              <a:buFont typeface="Wingdings" pitchFamily="2" charset="2"/>
              <a:buChar char="Ø"/>
            </a:pPr>
            <a:r>
              <a:rPr lang="en-US" dirty="0" smtClean="0">
                <a:solidFill>
                  <a:schemeClr val="bg1"/>
                </a:solidFill>
                <a:latin typeface="Arial" pitchFamily="34" charset="0"/>
                <a:cs typeface="Arial" pitchFamily="34" charset="0"/>
              </a:rPr>
              <a:t>“Used” and “Wasted” about equal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7146</TotalTime>
  <Words>3361</Words>
  <Application>Microsoft Office PowerPoint</Application>
  <PresentationFormat>On-screen Show (4:3)</PresentationFormat>
  <Paragraphs>496</Paragraphs>
  <Slides>51</Slides>
  <Notes>37</Notes>
  <HiddenSlides>1</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Facing Our Energy Challenges in  a New Era of Science</vt:lpstr>
      <vt:lpstr>Slide 2</vt:lpstr>
      <vt:lpstr>400 Years of Energy Use in the U.S.  19th C discoveries and 20th C technologies are very much part of today’s infrastructure</vt:lpstr>
      <vt:lpstr>Slide 4</vt:lpstr>
      <vt:lpstr>On-Line Energy Conversion Calculators Banish Fear of Units</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Planets, Atmospheres, and Climate</vt:lpstr>
      <vt:lpstr>Slide 25</vt:lpstr>
      <vt:lpstr>Slide 26</vt:lpstr>
      <vt:lpstr>Slide 27</vt:lpstr>
      <vt:lpstr>Slide 28</vt:lpstr>
      <vt:lpstr>Summary of All Climate Processes and Components</vt:lpstr>
      <vt:lpstr>Climate Models Seek to Address All Processes</vt:lpstr>
      <vt:lpstr>Evolution of Climate Models</vt:lpstr>
      <vt:lpstr>Recent Predictions of Climate Models</vt:lpstr>
      <vt:lpstr>Proxies for Climate Change</vt:lpstr>
      <vt:lpstr>Slide 34</vt:lpstr>
      <vt:lpstr>Scenarios from the U.S. Climate Change Science Program Report  “Scenarios of Greenhouse Gas Emissions and Atmospheric Concentrations”</vt:lpstr>
      <vt:lpstr>Slide 36</vt:lpstr>
      <vt:lpstr>Slide 37</vt:lpstr>
      <vt:lpstr>A National Strategy for a New Energy Economy</vt:lpstr>
      <vt:lpstr>Slide 39</vt:lpstr>
      <vt:lpstr>Slide 40</vt:lpstr>
      <vt:lpstr>Slide 41</vt:lpstr>
      <vt:lpstr>Slide 42</vt:lpstr>
      <vt:lpstr>Slide 43</vt:lpstr>
      <vt:lpstr>Slide 44</vt:lpstr>
      <vt:lpstr>Slide 45</vt:lpstr>
      <vt:lpstr>Materials and Chemistry by Design – 21st C Challenges</vt:lpstr>
      <vt:lpstr>Science for Energy Technology: Strengthening the Link Between Basic Research and Industry</vt:lpstr>
      <vt:lpstr>A National Research Strategy for a New Energy Economy</vt:lpstr>
      <vt:lpstr>A National Research Strategy for a New Energy Economy</vt:lpstr>
      <vt:lpstr>Slide 50</vt:lpstr>
      <vt:lpstr>Slide 51</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Dehmer</cp:lastModifiedBy>
  <cp:revision>793</cp:revision>
  <dcterms:created xsi:type="dcterms:W3CDTF">2009-10-19T15:58:14Z</dcterms:created>
  <dcterms:modified xsi:type="dcterms:W3CDTF">2011-01-19T16:28:22Z</dcterms:modified>
</cp:coreProperties>
</file>