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7" r:id="rId1"/>
    <p:sldMasterId id="2147483711" r:id="rId2"/>
    <p:sldMasterId id="2147483723" r:id="rId3"/>
    <p:sldMasterId id="2147483751" r:id="rId4"/>
    <p:sldMasterId id="2147483763" r:id="rId5"/>
  </p:sldMasterIdLst>
  <p:notesMasterIdLst>
    <p:notesMasterId r:id="rId83"/>
  </p:notesMasterIdLst>
  <p:handoutMasterIdLst>
    <p:handoutMasterId r:id="rId84"/>
  </p:handoutMasterIdLst>
  <p:sldIdLst>
    <p:sldId id="562" r:id="rId6"/>
    <p:sldId id="426" r:id="rId7"/>
    <p:sldId id="547" r:id="rId8"/>
    <p:sldId id="548" r:id="rId9"/>
    <p:sldId id="519" r:id="rId10"/>
    <p:sldId id="520" r:id="rId11"/>
    <p:sldId id="591" r:id="rId12"/>
    <p:sldId id="549" r:id="rId13"/>
    <p:sldId id="550" r:id="rId14"/>
    <p:sldId id="592" r:id="rId15"/>
    <p:sldId id="593" r:id="rId16"/>
    <p:sldId id="594" r:id="rId17"/>
    <p:sldId id="546" r:id="rId18"/>
    <p:sldId id="453" r:id="rId19"/>
    <p:sldId id="533" r:id="rId20"/>
    <p:sldId id="563" r:id="rId21"/>
    <p:sldId id="564" r:id="rId22"/>
    <p:sldId id="565" r:id="rId23"/>
    <p:sldId id="566" r:id="rId24"/>
    <p:sldId id="567" r:id="rId25"/>
    <p:sldId id="571" r:id="rId26"/>
    <p:sldId id="572" r:id="rId27"/>
    <p:sldId id="573" r:id="rId28"/>
    <p:sldId id="574" r:id="rId29"/>
    <p:sldId id="575" r:id="rId30"/>
    <p:sldId id="576" r:id="rId31"/>
    <p:sldId id="568" r:id="rId32"/>
    <p:sldId id="570" r:id="rId33"/>
    <p:sldId id="577" r:id="rId34"/>
    <p:sldId id="462" r:id="rId35"/>
    <p:sldId id="558" r:id="rId36"/>
    <p:sldId id="513" r:id="rId37"/>
    <p:sldId id="514" r:id="rId38"/>
    <p:sldId id="541" r:id="rId39"/>
    <p:sldId id="542" r:id="rId40"/>
    <p:sldId id="579" r:id="rId41"/>
    <p:sldId id="418" r:id="rId42"/>
    <p:sldId id="505" r:id="rId43"/>
    <p:sldId id="534" r:id="rId44"/>
    <p:sldId id="506" r:id="rId45"/>
    <p:sldId id="480" r:id="rId46"/>
    <p:sldId id="447" r:id="rId47"/>
    <p:sldId id="465" r:id="rId48"/>
    <p:sldId id="557" r:id="rId49"/>
    <p:sldId id="477" r:id="rId50"/>
    <p:sldId id="476" r:id="rId51"/>
    <p:sldId id="479" r:id="rId52"/>
    <p:sldId id="560" r:id="rId53"/>
    <p:sldId id="512" r:id="rId54"/>
    <p:sldId id="485" r:id="rId55"/>
    <p:sldId id="535" r:id="rId56"/>
    <p:sldId id="537" r:id="rId57"/>
    <p:sldId id="446" r:id="rId58"/>
    <p:sldId id="597" r:id="rId59"/>
    <p:sldId id="598" r:id="rId60"/>
    <p:sldId id="555" r:id="rId61"/>
    <p:sldId id="540" r:id="rId62"/>
    <p:sldId id="580" r:id="rId63"/>
    <p:sldId id="581" r:id="rId64"/>
    <p:sldId id="582" r:id="rId65"/>
    <p:sldId id="586" r:id="rId66"/>
    <p:sldId id="587" r:id="rId67"/>
    <p:sldId id="588" r:id="rId68"/>
    <p:sldId id="589" r:id="rId69"/>
    <p:sldId id="590" r:id="rId70"/>
    <p:sldId id="584" r:id="rId71"/>
    <p:sldId id="497" r:id="rId72"/>
    <p:sldId id="475" r:id="rId73"/>
    <p:sldId id="491" r:id="rId74"/>
    <p:sldId id="493" r:id="rId75"/>
    <p:sldId id="494" r:id="rId76"/>
    <p:sldId id="492" r:id="rId77"/>
    <p:sldId id="509" r:id="rId78"/>
    <p:sldId id="433" r:id="rId79"/>
    <p:sldId id="440" r:id="rId80"/>
    <p:sldId id="441" r:id="rId81"/>
    <p:sldId id="442" r:id="rId82"/>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A02A"/>
    <a:srgbClr val="3366FF"/>
    <a:srgbClr val="FF5050"/>
    <a:srgbClr val="9999FF"/>
    <a:srgbClr val="9FBFDF"/>
    <a:srgbClr val="6699FF"/>
    <a:srgbClr val="035D18"/>
    <a:srgbClr val="414020"/>
    <a:srgbClr val="97BFD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6187" autoAdjust="0"/>
  </p:normalViewPr>
  <p:slideViewPr>
    <p:cSldViewPr snapToGrid="0">
      <p:cViewPr varScale="1">
        <p:scale>
          <a:sx n="82" d="100"/>
          <a:sy n="82" d="100"/>
        </p:scale>
        <p:origin x="624"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714" y="78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scnas5p\olivman\SBIR%20DOE%20program%20documentation\Reviewer%20Statistics\FY11%20Phase%20I%20Reviewer%20Affili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cnas5p\olivman\SBIR%20Data%20and%20Charts\FY2013%20SubmissionStats%20(4).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68183587549969"/>
          <c:y val="6.1551414382594816E-2"/>
          <c:w val="0.63649522903915734"/>
          <c:h val="0.65945291050765487"/>
        </c:manualLayout>
      </c:layout>
      <c:scatterChart>
        <c:scatterStyle val="lineMarker"/>
        <c:varyColors val="0"/>
        <c:ser>
          <c:idx val="0"/>
          <c:order val="0"/>
          <c:tx>
            <c:strRef>
              <c:f>allocations!$B$3</c:f>
              <c:strCache>
                <c:ptCount val="1"/>
                <c:pt idx="0">
                  <c:v>SBIR</c:v>
                </c:pt>
              </c:strCache>
            </c:strRef>
          </c:tx>
          <c:spPr>
            <a:ln w="19050" cap="rnd">
              <a:solidFill>
                <a:schemeClr val="accent1"/>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allocations!$B$4:$B$43</c:f>
              <c:numCache>
                <c:formatCode>0.0%</c:formatCode>
                <c:ptCount val="40"/>
                <c:pt idx="0">
                  <c:v>1E-3</c:v>
                </c:pt>
                <c:pt idx="1">
                  <c:v>3.0000000000000001E-3</c:v>
                </c:pt>
                <c:pt idx="2">
                  <c:v>5.0000000000000001E-3</c:v>
                </c:pt>
                <c:pt idx="3">
                  <c:v>0.01</c:v>
                </c:pt>
                <c:pt idx="4">
                  <c:v>1.2500000000000001E-2</c:v>
                </c:pt>
                <c:pt idx="5">
                  <c:v>1.2500000000000001E-2</c:v>
                </c:pt>
                <c:pt idx="6">
                  <c:v>1.2500000000000001E-2</c:v>
                </c:pt>
                <c:pt idx="7">
                  <c:v>1.2500000000000001E-2</c:v>
                </c:pt>
                <c:pt idx="8">
                  <c:v>1.2500000000000001E-2</c:v>
                </c:pt>
                <c:pt idx="9">
                  <c:v>1.2500000000000001E-2</c:v>
                </c:pt>
                <c:pt idx="10">
                  <c:v>1.4999999999999999E-2</c:v>
                </c:pt>
                <c:pt idx="11">
                  <c:v>1.4999999999999999E-2</c:v>
                </c:pt>
                <c:pt idx="12">
                  <c:v>0.02</c:v>
                </c:pt>
                <c:pt idx="13">
                  <c:v>0.02</c:v>
                </c:pt>
                <c:pt idx="14">
                  <c:v>2.5000000000000001E-2</c:v>
                </c:pt>
                <c:pt idx="15">
                  <c:v>2.5000000000000001E-2</c:v>
                </c:pt>
                <c:pt idx="16">
                  <c:v>2.5000000000000001E-2</c:v>
                </c:pt>
                <c:pt idx="17">
                  <c:v>2.5000000000000001E-2</c:v>
                </c:pt>
                <c:pt idx="18">
                  <c:v>2.5000000000000001E-2</c:v>
                </c:pt>
                <c:pt idx="19">
                  <c:v>2.5000000000000001E-2</c:v>
                </c:pt>
                <c:pt idx="20">
                  <c:v>2.5000000000000001E-2</c:v>
                </c:pt>
                <c:pt idx="21">
                  <c:v>2.5000000000000001E-2</c:v>
                </c:pt>
                <c:pt idx="22">
                  <c:v>2.5000000000000001E-2</c:v>
                </c:pt>
                <c:pt idx="23">
                  <c:v>2.5000000000000001E-2</c:v>
                </c:pt>
                <c:pt idx="24">
                  <c:v>2.5000000000000001E-2</c:v>
                </c:pt>
                <c:pt idx="25">
                  <c:v>2.5000000000000001E-2</c:v>
                </c:pt>
                <c:pt idx="26">
                  <c:v>2.5000000000000001E-2</c:v>
                </c:pt>
                <c:pt idx="27">
                  <c:v>2.5000000000000001E-2</c:v>
                </c:pt>
                <c:pt idx="28">
                  <c:v>2.5000000000000001E-2</c:v>
                </c:pt>
                <c:pt idx="29">
                  <c:v>2.5999999999999999E-2</c:v>
                </c:pt>
                <c:pt idx="30">
                  <c:v>2.7E-2</c:v>
                </c:pt>
                <c:pt idx="31">
                  <c:v>2.8000000000000001E-2</c:v>
                </c:pt>
                <c:pt idx="32">
                  <c:v>2.9000000000000001E-2</c:v>
                </c:pt>
                <c:pt idx="33">
                  <c:v>0.03</c:v>
                </c:pt>
                <c:pt idx="34">
                  <c:v>3.2000000000000001E-2</c:v>
                </c:pt>
                <c:pt idx="35">
                  <c:v>3.2000000000000001E-2</c:v>
                </c:pt>
                <c:pt idx="36">
                  <c:v>3.2000000000000001E-2</c:v>
                </c:pt>
                <c:pt idx="37">
                  <c:v>3.2000000000000001E-2</c:v>
                </c:pt>
                <c:pt idx="38">
                  <c:v>3.2000000000000001E-2</c:v>
                </c:pt>
                <c:pt idx="39">
                  <c:v>3.2000000000000001E-2</c:v>
                </c:pt>
              </c:numCache>
            </c:numRef>
          </c:yVal>
          <c:smooth val="0"/>
          <c:extLst>
            <c:ext xmlns:c16="http://schemas.microsoft.com/office/drawing/2014/chart" uri="{C3380CC4-5D6E-409C-BE32-E72D297353CC}">
              <c16:uniqueId val="{00000000-159F-4567-B9D3-DCB9A7CA3031}"/>
            </c:ext>
          </c:extLst>
        </c:ser>
        <c:ser>
          <c:idx val="1"/>
          <c:order val="1"/>
          <c:tx>
            <c:strRef>
              <c:f>allocations!$C$3</c:f>
              <c:strCache>
                <c:ptCount val="1"/>
                <c:pt idx="0">
                  <c:v>STTR</c:v>
                </c:pt>
              </c:strCache>
            </c:strRef>
          </c:tx>
          <c:spPr>
            <a:ln w="19050" cap="rnd">
              <a:solidFill>
                <a:srgbClr val="00B050"/>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allocations!$C$4:$C$43</c:f>
              <c:numCache>
                <c:formatCode>General</c:formatCode>
                <c:ptCount val="40"/>
                <c:pt idx="11" formatCode="0.00%">
                  <c:v>5.0000000000000001E-4</c:v>
                </c:pt>
                <c:pt idx="12" formatCode="0.00%">
                  <c:v>1E-3</c:v>
                </c:pt>
                <c:pt idx="13" formatCode="0.00%">
                  <c:v>1.5E-3</c:v>
                </c:pt>
                <c:pt idx="14" formatCode="0.00%">
                  <c:v>1.5E-3</c:v>
                </c:pt>
                <c:pt idx="15" formatCode="0.00%">
                  <c:v>1.5E-3</c:v>
                </c:pt>
                <c:pt idx="16" formatCode="0.00%">
                  <c:v>1.5E-3</c:v>
                </c:pt>
                <c:pt idx="17" formatCode="0.00%">
                  <c:v>1.5E-3</c:v>
                </c:pt>
                <c:pt idx="18" formatCode="0.00%">
                  <c:v>1.5E-3</c:v>
                </c:pt>
                <c:pt idx="19" formatCode="0.00%">
                  <c:v>1.5E-3</c:v>
                </c:pt>
                <c:pt idx="20" formatCode="0.00%">
                  <c:v>1.5E-3</c:v>
                </c:pt>
                <c:pt idx="21" formatCode="0.00%">
                  <c:v>3.0000000000000001E-3</c:v>
                </c:pt>
                <c:pt idx="22" formatCode="0.00%">
                  <c:v>3.0000000000000001E-3</c:v>
                </c:pt>
                <c:pt idx="23" formatCode="0.00%">
                  <c:v>3.0000000000000001E-3</c:v>
                </c:pt>
                <c:pt idx="24" formatCode="0.00%">
                  <c:v>3.0000000000000001E-3</c:v>
                </c:pt>
                <c:pt idx="25" formatCode="0.00%">
                  <c:v>3.0000000000000001E-3</c:v>
                </c:pt>
                <c:pt idx="26" formatCode="0.00%">
                  <c:v>3.0000000000000001E-3</c:v>
                </c:pt>
                <c:pt idx="27" formatCode="0.00%">
                  <c:v>3.0000000000000001E-3</c:v>
                </c:pt>
                <c:pt idx="28" formatCode="0.00%">
                  <c:v>3.0000000000000001E-3</c:v>
                </c:pt>
                <c:pt idx="29" formatCode="0.00%">
                  <c:v>3.5000000000000001E-3</c:v>
                </c:pt>
                <c:pt idx="30" formatCode="0.00%">
                  <c:v>3.5000000000000001E-3</c:v>
                </c:pt>
                <c:pt idx="31" formatCode="0.00%">
                  <c:v>4.0000000000000001E-3</c:v>
                </c:pt>
                <c:pt idx="32" formatCode="0.00%">
                  <c:v>4.0000000000000001E-3</c:v>
                </c:pt>
                <c:pt idx="33" formatCode="0.00%">
                  <c:v>4.4999999999999997E-3</c:v>
                </c:pt>
                <c:pt idx="34" formatCode="0.00%">
                  <c:v>4.4999999999999997E-3</c:v>
                </c:pt>
                <c:pt idx="35" formatCode="0.00%">
                  <c:v>4.4999999999999997E-3</c:v>
                </c:pt>
                <c:pt idx="36" formatCode="0.00%">
                  <c:v>4.4999999999999997E-3</c:v>
                </c:pt>
                <c:pt idx="37" formatCode="0.00%">
                  <c:v>4.4999999999999997E-3</c:v>
                </c:pt>
                <c:pt idx="38" formatCode="0.00%">
                  <c:v>4.4999999999999997E-3</c:v>
                </c:pt>
                <c:pt idx="39" formatCode="0.00%">
                  <c:v>4.4999999999999997E-3</c:v>
                </c:pt>
              </c:numCache>
            </c:numRef>
          </c:yVal>
          <c:smooth val="0"/>
          <c:extLst>
            <c:ext xmlns:c16="http://schemas.microsoft.com/office/drawing/2014/chart" uri="{C3380CC4-5D6E-409C-BE32-E72D297353CC}">
              <c16:uniqueId val="{00000001-159F-4567-B9D3-DCB9A7CA3031}"/>
            </c:ext>
          </c:extLst>
        </c:ser>
        <c:dLbls>
          <c:showLegendKey val="0"/>
          <c:showVal val="0"/>
          <c:showCatName val="0"/>
          <c:showSerName val="0"/>
          <c:showPercent val="0"/>
          <c:showBubbleSize val="0"/>
        </c:dLbls>
        <c:axId val="365765088"/>
        <c:axId val="422794328"/>
      </c:scatterChart>
      <c:valAx>
        <c:axId val="365765088"/>
        <c:scaling>
          <c:orientation val="minMax"/>
          <c:max val="20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2794328"/>
        <c:crosses val="autoZero"/>
        <c:crossBetween val="midCat"/>
      </c:valAx>
      <c:valAx>
        <c:axId val="4227943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5765088"/>
        <c:crosses val="autoZero"/>
        <c:crossBetween val="midCat"/>
      </c:valAx>
      <c:spPr>
        <a:solidFill>
          <a:schemeClr val="bg1"/>
        </a:solidFill>
        <a:ln>
          <a:noFill/>
        </a:ln>
        <a:effectLst/>
      </c:spPr>
    </c:plotArea>
    <c:legend>
      <c:legendPos val="b"/>
      <c:layout>
        <c:manualLayout>
          <c:xMode val="edge"/>
          <c:yMode val="edge"/>
          <c:x val="0.78334465685422539"/>
          <c:y val="0.2505702650645692"/>
          <c:w val="0.17515541711972718"/>
          <c:h val="0.272285600909990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Phase IIA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1F4-4A4D-9812-B6E23A8C4A70}"/>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1F4-4A4D-9812-B6E23A8C4A70}"/>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D1F4-4A4D-9812-B6E23A8C4A70}"/>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D1F4-4A4D-9812-B6E23A8C4A70}"/>
              </c:ext>
            </c:extLst>
          </c:dPt>
          <c:dLbls>
            <c:dLbl>
              <c:idx val="3"/>
              <c:delete val="1"/>
              <c:extLst>
                <c:ext xmlns:c15="http://schemas.microsoft.com/office/drawing/2012/chart" uri="{CE6537A1-D6FC-4f65-9D91-7224C49458BB}"/>
                <c:ext xmlns:c16="http://schemas.microsoft.com/office/drawing/2014/chart" uri="{C3380CC4-5D6E-409C-BE32-E72D297353CC}">
                  <c16:uniqueId val="{00000007-D1F4-4A4D-9812-B6E23A8C4A7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II'!$N$73:$N$76</c:f>
              <c:strCache>
                <c:ptCount val="4"/>
                <c:pt idx="0">
                  <c:v>Awarded</c:v>
                </c:pt>
                <c:pt idx="1">
                  <c:v>Recommended for Funding--Not Awarded</c:v>
                </c:pt>
                <c:pt idx="2">
                  <c:v>Not reccommended for Funding</c:v>
                </c:pt>
                <c:pt idx="3">
                  <c:v>Declined Without Review</c:v>
                </c:pt>
              </c:strCache>
            </c:strRef>
          </c:cat>
          <c:val>
            <c:numRef>
              <c:f>'Phase II'!$O$73:$O$76</c:f>
              <c:numCache>
                <c:formatCode>0%</c:formatCode>
                <c:ptCount val="4"/>
                <c:pt idx="0">
                  <c:v>0.44827586206896552</c:v>
                </c:pt>
                <c:pt idx="1">
                  <c:v>0.31034482758620691</c:v>
                </c:pt>
                <c:pt idx="2">
                  <c:v>0.48275862068965519</c:v>
                </c:pt>
                <c:pt idx="3">
                  <c:v>0</c:v>
                </c:pt>
              </c:numCache>
            </c:numRef>
          </c:val>
          <c:extLst>
            <c:ext xmlns:c16="http://schemas.microsoft.com/office/drawing/2014/chart" uri="{C3380CC4-5D6E-409C-BE32-E72D297353CC}">
              <c16:uniqueId val="{00000008-D1F4-4A4D-9812-B6E23A8C4A70}"/>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3"/>
        <c:delete val="1"/>
      </c:legendEntry>
      <c:layout>
        <c:manualLayout>
          <c:xMode val="edge"/>
          <c:yMode val="edge"/>
          <c:x val="0.62895443438415377"/>
          <c:y val="0.25460557392536609"/>
          <c:w val="0.34590400410711492"/>
          <c:h val="0.7140950551085151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Phase IIB</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F07-4BE1-B6E8-4691E985443C}"/>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F07-4BE1-B6E8-4691E985443C}"/>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F07-4BE1-B6E8-4691E98544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II'!$N$79:$N$81</c:f>
              <c:strCache>
                <c:ptCount val="3"/>
                <c:pt idx="0">
                  <c:v>Awarded</c:v>
                </c:pt>
                <c:pt idx="1">
                  <c:v>Recommended for Funding--Not Awarded</c:v>
                </c:pt>
                <c:pt idx="2">
                  <c:v>Not reccommended for Funding</c:v>
                </c:pt>
              </c:strCache>
            </c:strRef>
          </c:cat>
          <c:val>
            <c:numRef>
              <c:f>'Phase II'!$O$79:$O$81</c:f>
              <c:numCache>
                <c:formatCode>0%</c:formatCode>
                <c:ptCount val="3"/>
                <c:pt idx="0">
                  <c:v>0.5</c:v>
                </c:pt>
                <c:pt idx="1">
                  <c:v>9.0909090909090912E-2</c:v>
                </c:pt>
                <c:pt idx="2">
                  <c:v>0.40909090909090912</c:v>
                </c:pt>
              </c:numCache>
            </c:numRef>
          </c:val>
          <c:extLst>
            <c:ext xmlns:c16="http://schemas.microsoft.com/office/drawing/2014/chart" uri="{C3380CC4-5D6E-409C-BE32-E72D297353CC}">
              <c16:uniqueId val="{00000006-3F07-4BE1-B6E8-4691E985443C}"/>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3010550309491309"/>
          <c:y val="0.24855431546230719"/>
          <c:w val="0.34552031677477779"/>
          <c:h val="0.6855287604191379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40"/>
      <c:rotY val="35"/>
      <c:rAngAx val="0"/>
    </c:view3D>
    <c:floor>
      <c:thickness val="0"/>
    </c:floor>
    <c:sideWall>
      <c:thickness val="0"/>
    </c:sideWall>
    <c:backWall>
      <c:thickness val="0"/>
    </c:backWall>
    <c:plotArea>
      <c:layout>
        <c:manualLayout>
          <c:layoutTarget val="inner"/>
          <c:xMode val="edge"/>
          <c:yMode val="edge"/>
          <c:x val="0.10136182798730717"/>
          <c:y val="9.2767305590157043E-2"/>
          <c:w val="0.81393144829027264"/>
          <c:h val="0.80101325300183879"/>
        </c:manualLayout>
      </c:layout>
      <c:pie3DChart>
        <c:varyColors val="1"/>
        <c:ser>
          <c:idx val="0"/>
          <c:order val="0"/>
          <c:tx>
            <c:strRef>
              <c:f>'chart data'!$B$1</c:f>
              <c:strCache>
                <c:ptCount val="1"/>
                <c:pt idx="0">
                  <c:v>Column1</c:v>
                </c:pt>
              </c:strCache>
            </c:strRef>
          </c:tx>
          <c:spPr>
            <a:solidFill>
              <a:srgbClr val="996633"/>
            </a:solidFill>
          </c:spPr>
          <c:explosion val="25"/>
          <c:dPt>
            <c:idx val="0"/>
            <c:bubble3D val="0"/>
            <c:explosion val="27"/>
            <c:spPr>
              <a:solidFill>
                <a:srgbClr val="B9CDE5"/>
              </a:solidFill>
            </c:spPr>
            <c:extLst>
              <c:ext xmlns:c16="http://schemas.microsoft.com/office/drawing/2014/chart" uri="{C3380CC4-5D6E-409C-BE32-E72D297353CC}">
                <c16:uniqueId val="{00000001-2DA5-484C-BE97-02DDBFFAC26A}"/>
              </c:ext>
            </c:extLst>
          </c:dPt>
          <c:dPt>
            <c:idx val="1"/>
            <c:bubble3D val="0"/>
            <c:explosion val="19"/>
            <c:spPr>
              <a:solidFill>
                <a:srgbClr val="92D050"/>
              </a:solidFill>
            </c:spPr>
            <c:extLst>
              <c:ext xmlns:c16="http://schemas.microsoft.com/office/drawing/2014/chart" uri="{C3380CC4-5D6E-409C-BE32-E72D297353CC}">
                <c16:uniqueId val="{00000003-2DA5-484C-BE97-02DDBFFAC26A}"/>
              </c:ext>
            </c:extLst>
          </c:dPt>
          <c:dPt>
            <c:idx val="2"/>
            <c:bubble3D val="0"/>
            <c:spPr>
              <a:solidFill>
                <a:srgbClr val="92D050"/>
              </a:solidFill>
            </c:spPr>
            <c:extLst>
              <c:ext xmlns:c16="http://schemas.microsoft.com/office/drawing/2014/chart" uri="{C3380CC4-5D6E-409C-BE32-E72D297353CC}">
                <c16:uniqueId val="{00000005-2DA5-484C-BE97-02DDBFFAC26A}"/>
              </c:ext>
            </c:extLst>
          </c:dPt>
          <c:dPt>
            <c:idx val="3"/>
            <c:bubble3D val="0"/>
            <c:spPr>
              <a:solidFill>
                <a:srgbClr val="92D050"/>
              </a:solidFill>
            </c:spPr>
            <c:extLst>
              <c:ext xmlns:c16="http://schemas.microsoft.com/office/drawing/2014/chart" uri="{C3380CC4-5D6E-409C-BE32-E72D297353CC}">
                <c16:uniqueId val="{00000007-2DA5-484C-BE97-02DDBFFAC26A}"/>
              </c:ext>
            </c:extLst>
          </c:dPt>
          <c:dPt>
            <c:idx val="4"/>
            <c:bubble3D val="0"/>
            <c:spPr>
              <a:solidFill>
                <a:schemeClr val="accent1">
                  <a:lumMod val="40000"/>
                  <a:lumOff val="60000"/>
                </a:schemeClr>
              </a:solidFill>
            </c:spPr>
            <c:extLst>
              <c:ext xmlns:c16="http://schemas.microsoft.com/office/drawing/2014/chart" uri="{C3380CC4-5D6E-409C-BE32-E72D297353CC}">
                <c16:uniqueId val="{00000009-2DA5-484C-BE97-02DDBFFAC26A}"/>
              </c:ext>
            </c:extLst>
          </c:dPt>
          <c:dPt>
            <c:idx val="5"/>
            <c:bubble3D val="0"/>
            <c:spPr>
              <a:solidFill>
                <a:srgbClr val="92D050"/>
              </a:solidFill>
            </c:spPr>
            <c:extLst>
              <c:ext xmlns:c16="http://schemas.microsoft.com/office/drawing/2014/chart" uri="{C3380CC4-5D6E-409C-BE32-E72D297353CC}">
                <c16:uniqueId val="{0000000B-2DA5-484C-BE97-02DDBFFAC26A}"/>
              </c:ext>
            </c:extLst>
          </c:dPt>
          <c:dPt>
            <c:idx val="6"/>
            <c:bubble3D val="0"/>
            <c:spPr>
              <a:solidFill>
                <a:srgbClr val="B9CDE5"/>
              </a:solidFill>
            </c:spPr>
            <c:extLst>
              <c:ext xmlns:c16="http://schemas.microsoft.com/office/drawing/2014/chart" uri="{C3380CC4-5D6E-409C-BE32-E72D297353CC}">
                <c16:uniqueId val="{0000000D-2DA5-484C-BE97-02DDBFFAC26A}"/>
              </c:ext>
            </c:extLst>
          </c:dPt>
          <c:dPt>
            <c:idx val="7"/>
            <c:bubble3D val="0"/>
            <c:spPr>
              <a:solidFill>
                <a:srgbClr val="92D050"/>
              </a:solidFill>
            </c:spPr>
            <c:extLst>
              <c:ext xmlns:c16="http://schemas.microsoft.com/office/drawing/2014/chart" uri="{C3380CC4-5D6E-409C-BE32-E72D297353CC}">
                <c16:uniqueId val="{0000000F-2DA5-484C-BE97-02DDBFFAC26A}"/>
              </c:ext>
            </c:extLst>
          </c:dPt>
          <c:dPt>
            <c:idx val="8"/>
            <c:bubble3D val="0"/>
            <c:spPr>
              <a:solidFill>
                <a:srgbClr val="B9CDE5"/>
              </a:solidFill>
            </c:spPr>
            <c:extLst>
              <c:ext xmlns:c16="http://schemas.microsoft.com/office/drawing/2014/chart" uri="{C3380CC4-5D6E-409C-BE32-E72D297353CC}">
                <c16:uniqueId val="{00000011-2DA5-484C-BE97-02DDBFFAC26A}"/>
              </c:ext>
            </c:extLst>
          </c:dPt>
          <c:dPt>
            <c:idx val="9"/>
            <c:bubble3D val="0"/>
            <c:spPr>
              <a:solidFill>
                <a:srgbClr val="B9CDE5"/>
              </a:solidFill>
            </c:spPr>
            <c:extLst>
              <c:ext xmlns:c16="http://schemas.microsoft.com/office/drawing/2014/chart" uri="{C3380CC4-5D6E-409C-BE32-E72D297353CC}">
                <c16:uniqueId val="{00000013-2DA5-484C-BE97-02DDBFFAC26A}"/>
              </c:ext>
            </c:extLst>
          </c:dPt>
          <c:dPt>
            <c:idx val="10"/>
            <c:bubble3D val="0"/>
            <c:spPr>
              <a:solidFill>
                <a:srgbClr val="B9CDE5"/>
              </a:solidFill>
            </c:spPr>
            <c:extLst>
              <c:ext xmlns:c16="http://schemas.microsoft.com/office/drawing/2014/chart" uri="{C3380CC4-5D6E-409C-BE32-E72D297353CC}">
                <c16:uniqueId val="{00000015-2DA5-484C-BE97-02DDBFFAC26A}"/>
              </c:ext>
            </c:extLst>
          </c:dPt>
          <c:dLbls>
            <c:dLbl>
              <c:idx val="0"/>
              <c:layout>
                <c:manualLayout>
                  <c:x val="3.2459420619515754E-2"/>
                  <c:y val="-3.20932946680453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A5-484C-BE97-02DDBFFAC26A}"/>
                </c:ext>
              </c:extLst>
            </c:dLbl>
            <c:dLbl>
              <c:idx val="1"/>
              <c:layout>
                <c:manualLayout>
                  <c:x val="-1.9772207178807781E-2"/>
                  <c:y val="3.2401093452173201E-2"/>
                </c:manualLayout>
              </c:layout>
              <c:tx>
                <c:rich>
                  <a:bodyPr/>
                  <a:lstStyle/>
                  <a:p>
                    <a:r>
                      <a:rPr lang="en-US" dirty="0"/>
                      <a:t>DHHS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A5-484C-BE97-02DDBFFAC26A}"/>
                </c:ext>
              </c:extLst>
            </c:dLbl>
            <c:dLbl>
              <c:idx val="3"/>
              <c:layout>
                <c:manualLayout>
                  <c:x val="1.996027667491922E-2"/>
                  <c:y val="-1.744218747971882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A5-484C-BE97-02DDBFFAC26A}"/>
                </c:ext>
              </c:extLst>
            </c:dLbl>
            <c:dLbl>
              <c:idx val="4"/>
              <c:layout>
                <c:manualLayout>
                  <c:x val="-3.4957796140649512E-2"/>
                  <c:y val="-9.204650413944470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DA5-484C-BE97-02DDBFFAC26A}"/>
                </c:ext>
              </c:extLst>
            </c:dLbl>
            <c:dLbl>
              <c:idx val="5"/>
              <c:delete val="1"/>
              <c:extLst>
                <c:ext xmlns:c15="http://schemas.microsoft.com/office/drawing/2012/chart" uri="{CE6537A1-D6FC-4f65-9D91-7224C49458BB}"/>
                <c:ext xmlns:c16="http://schemas.microsoft.com/office/drawing/2014/chart" uri="{C3380CC4-5D6E-409C-BE32-E72D297353CC}">
                  <c16:uniqueId val="{0000000B-2DA5-484C-BE97-02DDBFFAC26A}"/>
                </c:ext>
              </c:extLst>
            </c:dLbl>
            <c:dLbl>
              <c:idx val="6"/>
              <c:delete val="1"/>
              <c:extLst>
                <c:ext xmlns:c15="http://schemas.microsoft.com/office/drawing/2012/chart" uri="{CE6537A1-D6FC-4f65-9D91-7224C49458BB}"/>
                <c:ext xmlns:c16="http://schemas.microsoft.com/office/drawing/2014/chart" uri="{C3380CC4-5D6E-409C-BE32-E72D297353CC}">
                  <c16:uniqueId val="{0000000D-2DA5-484C-BE97-02DDBFFAC26A}"/>
                </c:ext>
              </c:extLst>
            </c:dLbl>
            <c:dLbl>
              <c:idx val="7"/>
              <c:delete val="1"/>
              <c:extLst>
                <c:ext xmlns:c15="http://schemas.microsoft.com/office/drawing/2012/chart" uri="{CE6537A1-D6FC-4f65-9D91-7224C49458BB}"/>
                <c:ext xmlns:c16="http://schemas.microsoft.com/office/drawing/2014/chart" uri="{C3380CC4-5D6E-409C-BE32-E72D297353CC}">
                  <c16:uniqueId val="{0000000F-2DA5-484C-BE97-02DDBFFAC26A}"/>
                </c:ext>
              </c:extLst>
            </c:dLbl>
            <c:dLbl>
              <c:idx val="8"/>
              <c:layout>
                <c:manualLayout>
                  <c:x val="1.076105804263198E-2"/>
                  <c:y val="1.7734835828624736E-7"/>
                </c:manualLayout>
              </c:layout>
              <c:tx>
                <c:rich>
                  <a:bodyPr/>
                  <a:lstStyle/>
                  <a:p>
                    <a:r>
                      <a:rPr lang="en-US"/>
                      <a:t>All Others</a:t>
                    </a:r>
                    <a:endParaRPr lang="en-US" dirty="0"/>
                  </a:p>
                </c:rich>
              </c:tx>
              <c:showLegendKey val="0"/>
              <c:showVal val="0"/>
              <c:showCatName val="1"/>
              <c:showSerName val="0"/>
              <c:showPercent val="0"/>
              <c:showBubbleSize val="0"/>
              <c:extLst>
                <c:ext xmlns:c15="http://schemas.microsoft.com/office/drawing/2012/chart" uri="{CE6537A1-D6FC-4f65-9D91-7224C49458BB}">
                  <c15:layout>
                    <c:manualLayout>
                      <c:w val="0.24737113641281189"/>
                      <c:h val="0.31048306145830001"/>
                    </c:manualLayout>
                  </c15:layout>
                </c:ext>
                <c:ext xmlns:c16="http://schemas.microsoft.com/office/drawing/2014/chart" uri="{C3380CC4-5D6E-409C-BE32-E72D297353CC}">
                  <c16:uniqueId val="{00000011-2DA5-484C-BE97-02DDBFFAC26A}"/>
                </c:ext>
              </c:extLst>
            </c:dLbl>
            <c:dLbl>
              <c:idx val="9"/>
              <c:delete val="1"/>
              <c:extLst>
                <c:ext xmlns:c15="http://schemas.microsoft.com/office/drawing/2012/chart" uri="{CE6537A1-D6FC-4f65-9D91-7224C49458BB}"/>
                <c:ext xmlns:c16="http://schemas.microsoft.com/office/drawing/2014/chart" uri="{C3380CC4-5D6E-409C-BE32-E72D297353CC}">
                  <c16:uniqueId val="{00000013-2DA5-484C-BE97-02DDBFFAC26A}"/>
                </c:ext>
              </c:extLst>
            </c:dLbl>
            <c:dLbl>
              <c:idx val="10"/>
              <c:delete val="1"/>
              <c:extLst>
                <c:ext xmlns:c15="http://schemas.microsoft.com/office/drawing/2012/chart" uri="{CE6537A1-D6FC-4f65-9D91-7224C49458BB}"/>
                <c:ext xmlns:c16="http://schemas.microsoft.com/office/drawing/2014/chart" uri="{C3380CC4-5D6E-409C-BE32-E72D297353CC}">
                  <c16:uniqueId val="{00000015-2DA5-484C-BE97-02DDBFFAC26A}"/>
                </c:ext>
              </c:extLst>
            </c:dLbl>
            <c:spPr>
              <a:noFill/>
              <a:ln>
                <a:noFill/>
              </a:ln>
              <a:effectLst/>
            </c:spPr>
            <c:showLegendKey val="0"/>
            <c:showVal val="0"/>
            <c:showCatName val="1"/>
            <c:showSerName val="0"/>
            <c:showPercent val="0"/>
            <c:showBubbleSize val="0"/>
            <c:showLeaderLines val="0"/>
            <c:extLst>
              <c:ext xmlns:c15="http://schemas.microsoft.com/office/drawing/2012/chart" uri="{CE6537A1-D6FC-4f65-9D91-7224C49458BB}"/>
            </c:extLst>
          </c:dLbls>
          <c:cat>
            <c:strRef>
              <c:f>'chart data'!$A$2:$A$12</c:f>
              <c:strCache>
                <c:ptCount val="11"/>
                <c:pt idx="0">
                  <c:v>DOD</c:v>
                </c:pt>
                <c:pt idx="1">
                  <c:v>HHS</c:v>
                </c:pt>
                <c:pt idx="2">
                  <c:v>DOE</c:v>
                </c:pt>
                <c:pt idx="3">
                  <c:v>NSF</c:v>
                </c:pt>
                <c:pt idx="4">
                  <c:v>NASA</c:v>
                </c:pt>
                <c:pt idx="5">
                  <c:v>USDA</c:v>
                </c:pt>
                <c:pt idx="6">
                  <c:v>DHS</c:v>
                </c:pt>
                <c:pt idx="7">
                  <c:v>DOC</c:v>
                </c:pt>
                <c:pt idx="8">
                  <c:v>DOT</c:v>
                </c:pt>
                <c:pt idx="9">
                  <c:v>Education</c:v>
                </c:pt>
                <c:pt idx="10">
                  <c:v>EPA</c:v>
                </c:pt>
              </c:strCache>
            </c:strRef>
          </c:cat>
          <c:val>
            <c:numRef>
              <c:f>'chart data'!$B$2:$B$12</c:f>
              <c:numCache>
                <c:formatCode>_(* #,##0_);_(* \(#,##0\);_(* "-"??_);_(@_)</c:formatCode>
                <c:ptCount val="11"/>
                <c:pt idx="0">
                  <c:v>1750000000</c:v>
                </c:pt>
                <c:pt idx="1">
                  <c:v>1088000000</c:v>
                </c:pt>
                <c:pt idx="2">
                  <c:v>280000000</c:v>
                </c:pt>
                <c:pt idx="3">
                  <c:v>202400000</c:v>
                </c:pt>
                <c:pt idx="4">
                  <c:v>198000000</c:v>
                </c:pt>
                <c:pt idx="5">
                  <c:v>27000000</c:v>
                </c:pt>
                <c:pt idx="6">
                  <c:v>20800000</c:v>
                </c:pt>
                <c:pt idx="7">
                  <c:v>14200000</c:v>
                </c:pt>
                <c:pt idx="8">
                  <c:v>8500000</c:v>
                </c:pt>
                <c:pt idx="9">
                  <c:v>7500000</c:v>
                </c:pt>
                <c:pt idx="10">
                  <c:v>4192000</c:v>
                </c:pt>
              </c:numCache>
            </c:numRef>
          </c:val>
          <c:extLst>
            <c:ext xmlns:c16="http://schemas.microsoft.com/office/drawing/2014/chart" uri="{C3380CC4-5D6E-409C-BE32-E72D297353CC}">
              <c16:uniqueId val="{00000016-2DA5-484C-BE97-02DDBFFAC26A}"/>
            </c:ext>
          </c:extLst>
        </c:ser>
        <c:ser>
          <c:idx val="1"/>
          <c:order val="1"/>
          <c:tx>
            <c:strRef>
              <c:f>'chart data'!$C$1</c:f>
              <c:strCache>
                <c:ptCount val="1"/>
                <c:pt idx="0">
                  <c:v>Column2</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'chart data'!$A$2:$A$12</c:f>
              <c:strCache>
                <c:ptCount val="11"/>
                <c:pt idx="0">
                  <c:v>DOD</c:v>
                </c:pt>
                <c:pt idx="1">
                  <c:v>HHS</c:v>
                </c:pt>
                <c:pt idx="2">
                  <c:v>DOE</c:v>
                </c:pt>
                <c:pt idx="3">
                  <c:v>NSF</c:v>
                </c:pt>
                <c:pt idx="4">
                  <c:v>NASA</c:v>
                </c:pt>
                <c:pt idx="5">
                  <c:v>USDA</c:v>
                </c:pt>
                <c:pt idx="6">
                  <c:v>DHS</c:v>
                </c:pt>
                <c:pt idx="7">
                  <c:v>DOC</c:v>
                </c:pt>
                <c:pt idx="8">
                  <c:v>DOT</c:v>
                </c:pt>
                <c:pt idx="9">
                  <c:v>Education</c:v>
                </c:pt>
                <c:pt idx="10">
                  <c:v>EPA</c:v>
                </c:pt>
              </c:strCache>
            </c:strRef>
          </c:cat>
          <c:val>
            <c:numRef>
              <c:f>'chart data'!$C$2:$C$12</c:f>
              <c:numCache>
                <c:formatCode>General</c:formatCode>
                <c:ptCount val="11"/>
                <c:pt idx="1">
                  <c:v>0</c:v>
                </c:pt>
                <c:pt idx="2">
                  <c:v>0</c:v>
                </c:pt>
                <c:pt idx="3">
                  <c:v>0</c:v>
                </c:pt>
                <c:pt idx="4">
                  <c:v>0</c:v>
                </c:pt>
                <c:pt idx="5">
                  <c:v>0</c:v>
                </c:pt>
                <c:pt idx="6">
                  <c:v>0</c:v>
                </c:pt>
                <c:pt idx="7">
                  <c:v>0</c:v>
                </c:pt>
                <c:pt idx="8">
                  <c:v>0</c:v>
                </c:pt>
                <c:pt idx="10">
                  <c:v>0</c:v>
                </c:pt>
              </c:numCache>
            </c:numRef>
          </c:val>
          <c:extLst>
            <c:ext xmlns:c16="http://schemas.microsoft.com/office/drawing/2014/chart" uri="{C3380CC4-5D6E-409C-BE32-E72D297353CC}">
              <c16:uniqueId val="{00000016-C31C-4DBA-8261-292795AEF1D9}"/>
            </c:ext>
          </c:extLst>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Phase I Reviewer Affiliation</a:t>
            </a:r>
          </a:p>
        </c:rich>
      </c:tx>
      <c:layout>
        <c:manualLayout>
          <c:xMode val="edge"/>
          <c:yMode val="edge"/>
          <c:x val="0.29663057258167691"/>
          <c:y val="2.7492029179047174E-2"/>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spPr>
              <a:solidFill>
                <a:schemeClr val="tx1">
                  <a:lumMod val="75000"/>
                  <a:lumOff val="25000"/>
                </a:schemeClr>
              </a:solidFill>
            </c:spPr>
            <c:extLst>
              <c:ext xmlns:c16="http://schemas.microsoft.com/office/drawing/2014/chart" uri="{C3380CC4-5D6E-409C-BE32-E72D297353CC}">
                <c16:uniqueId val="{00000001-BCB3-4A48-8B9C-AA03FFCBD72E}"/>
              </c:ext>
            </c:extLst>
          </c:dPt>
          <c:dPt>
            <c:idx val="1"/>
            <c:bubble3D val="0"/>
            <c:spPr>
              <a:solidFill>
                <a:schemeClr val="bg1">
                  <a:lumMod val="50000"/>
                </a:schemeClr>
              </a:solidFill>
            </c:spPr>
            <c:extLst>
              <c:ext xmlns:c16="http://schemas.microsoft.com/office/drawing/2014/chart" uri="{C3380CC4-5D6E-409C-BE32-E72D297353CC}">
                <c16:uniqueId val="{00000003-BCB3-4A48-8B9C-AA03FFCBD72E}"/>
              </c:ext>
            </c:extLst>
          </c:dPt>
          <c:dPt>
            <c:idx val="2"/>
            <c:bubble3D val="0"/>
            <c:spPr>
              <a:solidFill>
                <a:schemeClr val="bg1">
                  <a:lumMod val="75000"/>
                </a:schemeClr>
              </a:solidFill>
            </c:spPr>
            <c:extLst>
              <c:ext xmlns:c16="http://schemas.microsoft.com/office/drawing/2014/chart" uri="{C3380CC4-5D6E-409C-BE32-E72D297353CC}">
                <c16:uniqueId val="{00000005-BCB3-4A48-8B9C-AA03FFCBD72E}"/>
              </c:ext>
            </c:extLst>
          </c:dPt>
          <c:dPt>
            <c:idx val="3"/>
            <c:bubble3D val="0"/>
            <c:spPr>
              <a:solidFill>
                <a:schemeClr val="bg1">
                  <a:lumMod val="95000"/>
                </a:schemeClr>
              </a:solidFill>
            </c:spPr>
            <c:extLst>
              <c:ext xmlns:c16="http://schemas.microsoft.com/office/drawing/2014/chart" uri="{C3380CC4-5D6E-409C-BE32-E72D297353CC}">
                <c16:uniqueId val="{00000007-BCB3-4A48-8B9C-AA03FFCBD72E}"/>
              </c:ext>
            </c:extLst>
          </c:dPt>
          <c:dLbls>
            <c:dLbl>
              <c:idx val="0"/>
              <c:tx>
                <c:rich>
                  <a:bodyPr/>
                  <a:lstStyle/>
                  <a:p>
                    <a:pPr>
                      <a:defRPr>
                        <a:solidFill>
                          <a:schemeClr val="bg1"/>
                        </a:solidFill>
                      </a:defRPr>
                    </a:pPr>
                    <a:fld id="{3C4833CF-1F64-4B49-BC2A-F3CD748FCCF7}" type="CATEGORYNAME">
                      <a:rPr lang="en-US"/>
                      <a:pPr>
                        <a:defRPr>
                          <a:solidFill>
                            <a:schemeClr val="bg1"/>
                          </a:solidFill>
                        </a:defRPr>
                      </a:pPr>
                      <a:t>[CATEGORY NAME]</a:t>
                    </a:fld>
                    <a:r>
                      <a:rPr lang="en-US" baseline="0" dirty="0"/>
                      <a:t>
46%</a:t>
                    </a:r>
                  </a:p>
                </c:rich>
              </c:tx>
              <c:sp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CB3-4A48-8B9C-AA03FFCBD72E}"/>
                </c:ext>
              </c:extLst>
            </c:dLbl>
            <c:dLbl>
              <c:idx val="2"/>
              <c:layout>
                <c:manualLayout>
                  <c:x val="-7.3462822317077431E-2"/>
                  <c:y val="4.1782646980269088E-2"/>
                </c:manualLayout>
              </c:layout>
              <c:tx>
                <c:rich>
                  <a:bodyPr/>
                  <a:lstStyle/>
                  <a:p>
                    <a:r>
                      <a:rPr lang="en-US"/>
                      <a:t>Business</a:t>
                    </a:r>
                    <a:r>
                      <a:rPr lang="en-US" baseline="0"/>
                      <a:t> &amp; Industry 12%</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CB3-4A48-8B9C-AA03FFCBD72E}"/>
                </c:ext>
              </c:extLst>
            </c:dLbl>
            <c:spPr>
              <a:noFill/>
              <a:ln>
                <a:noFill/>
              </a:ln>
              <a:effectLst/>
            </c:spPr>
            <c:txPr>
              <a:bodyPr/>
              <a:lstStyle/>
              <a:p>
                <a:pPr>
                  <a:defRPr>
                    <a:solidFill>
                      <a:schemeClr val="tx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Sheet1!$A$11:$A$14</c:f>
              <c:strCache>
                <c:ptCount val="4"/>
                <c:pt idx="0">
                  <c:v>National Laboratory</c:v>
                </c:pt>
                <c:pt idx="1">
                  <c:v>University</c:v>
                </c:pt>
                <c:pt idx="2">
                  <c:v>Private Sector</c:v>
                </c:pt>
                <c:pt idx="3">
                  <c:v>Government</c:v>
                </c:pt>
              </c:strCache>
            </c:strRef>
          </c:cat>
          <c:val>
            <c:numRef>
              <c:f>Sheet1!$B$11:$B$14</c:f>
              <c:numCache>
                <c:formatCode>General</c:formatCode>
                <c:ptCount val="4"/>
                <c:pt idx="0">
                  <c:v>1099</c:v>
                </c:pt>
                <c:pt idx="1">
                  <c:v>719</c:v>
                </c:pt>
                <c:pt idx="2">
                  <c:v>206</c:v>
                </c:pt>
                <c:pt idx="3">
                  <c:v>207</c:v>
                </c:pt>
              </c:numCache>
            </c:numRef>
          </c:val>
          <c:extLst>
            <c:ext xmlns:c16="http://schemas.microsoft.com/office/drawing/2014/chart" uri="{C3380CC4-5D6E-409C-BE32-E72D297353CC}">
              <c16:uniqueId val="{00000008-BCB3-4A48-8B9C-AA03FFCBD72E}"/>
            </c:ext>
          </c:extLst>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600">
          <a:solidFill>
            <a:schemeClr val="tx1">
              <a:lumMod val="65000"/>
              <a:lumOff val="35000"/>
            </a:schemeClr>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6777755905511815"/>
          <c:y val="0.15617599883347916"/>
          <c:w val="0.31555577427821524"/>
          <c:h val="0.84382400116652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5384615384615385E-2"/>
          <c:y val="5.6410256410256411E-2"/>
          <c:w val="0.57541417322834643"/>
          <c:h val="0.88717948717948714"/>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2DD-4D57-BA33-DD9FAB192F7E}"/>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2DD-4D57-BA33-DD9FAB192F7E}"/>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62DD-4D57-BA33-DD9FAB192F7E}"/>
              </c:ext>
            </c:extLst>
          </c:dPt>
          <c:dPt>
            <c:idx val="3"/>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62DD-4D57-BA33-DD9FAB192F7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Summary!$O$9:$O$12</c:f>
              <c:strCache>
                <c:ptCount val="4"/>
                <c:pt idx="0">
                  <c:v>Awarded</c:v>
                </c:pt>
                <c:pt idx="1">
                  <c:v>Recommended for Funding--Not Awarded</c:v>
                </c:pt>
                <c:pt idx="2">
                  <c:v>Not reccommended for Funding</c:v>
                </c:pt>
                <c:pt idx="3">
                  <c:v>Declined Without Review</c:v>
                </c:pt>
              </c:strCache>
            </c:strRef>
          </c:cat>
          <c:val>
            <c:numRef>
              <c:f>Summary!$P$9:$P$12</c:f>
              <c:numCache>
                <c:formatCode>0%</c:formatCode>
                <c:ptCount val="4"/>
                <c:pt idx="0">
                  <c:v>0.260625</c:v>
                </c:pt>
                <c:pt idx="1">
                  <c:v>0.19437499999999999</c:v>
                </c:pt>
                <c:pt idx="2">
                  <c:v>0.48375000000000001</c:v>
                </c:pt>
                <c:pt idx="3">
                  <c:v>6.1249999999999999E-2</c:v>
                </c:pt>
              </c:numCache>
            </c:numRef>
          </c:val>
          <c:extLst>
            <c:ext xmlns:c16="http://schemas.microsoft.com/office/drawing/2014/chart" uri="{C3380CC4-5D6E-409C-BE32-E72D297353CC}">
              <c16:uniqueId val="{00000008-62DD-4D57-BA33-DD9FAB192F7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Phase II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805-415F-AE5D-D1FB3CAC57B1}"/>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805-415F-AE5D-D1FB3CAC57B1}"/>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805-415F-AE5D-D1FB3CAC57B1}"/>
              </c:ext>
            </c:extLst>
          </c:dPt>
          <c:dPt>
            <c:idx val="3"/>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E805-415F-AE5D-D1FB3CAC57B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II'!$N$67:$N$70</c:f>
              <c:strCache>
                <c:ptCount val="4"/>
                <c:pt idx="0">
                  <c:v>Awarded</c:v>
                </c:pt>
                <c:pt idx="1">
                  <c:v>Recommended for Funding--Not Awarded</c:v>
                </c:pt>
                <c:pt idx="2">
                  <c:v>Not reccommended for Funding</c:v>
                </c:pt>
                <c:pt idx="3">
                  <c:v>Declined Without Review</c:v>
                </c:pt>
              </c:strCache>
            </c:strRef>
          </c:cat>
          <c:val>
            <c:numRef>
              <c:f>'Phase II'!$O$67:$O$70</c:f>
              <c:numCache>
                <c:formatCode>0%</c:formatCode>
                <c:ptCount val="4"/>
                <c:pt idx="0">
                  <c:v>0.46403712296983757</c:v>
                </c:pt>
                <c:pt idx="1">
                  <c:v>0.16937354988399073</c:v>
                </c:pt>
                <c:pt idx="2">
                  <c:v>0.35730858468677495</c:v>
                </c:pt>
                <c:pt idx="3">
                  <c:v>9.2807424593967514E-3</c:v>
                </c:pt>
              </c:numCache>
            </c:numRef>
          </c:val>
          <c:extLst>
            <c:ext xmlns:c16="http://schemas.microsoft.com/office/drawing/2014/chart" uri="{C3380CC4-5D6E-409C-BE32-E72D297353CC}">
              <c16:uniqueId val="{00000008-E805-415F-AE5D-D1FB3CAC57B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21434830805800945"/>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25498669258208084"/>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defRPr sz="1200">
                <a:latin typeface="Arial" charset="0"/>
              </a:defRPr>
            </a:lvl1pPr>
          </a:lstStyle>
          <a:p>
            <a:pPr>
              <a:defRPr/>
            </a:pPr>
            <a:endParaRPr lang="en-US" dirty="0"/>
          </a:p>
        </p:txBody>
      </p:sp>
      <p:sp>
        <p:nvSpPr>
          <p:cNvPr id="350211" name="Rectangle 3"/>
          <p:cNvSpPr>
            <a:spLocks noGrp="1" noChangeArrowheads="1"/>
          </p:cNvSpPr>
          <p:nvPr>
            <p:ph type="dt" sz="quarter" idx="1"/>
          </p:nvPr>
        </p:nvSpPr>
        <p:spPr bwMode="auto">
          <a:xfrm>
            <a:off x="3971183"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lgn="r">
              <a:defRPr sz="1200">
                <a:latin typeface="Arial" charset="0"/>
              </a:defRPr>
            </a:lvl1pPr>
          </a:lstStyle>
          <a:p>
            <a:pPr>
              <a:defRPr/>
            </a:pPr>
            <a:endParaRPr lang="en-US" dirty="0"/>
          </a:p>
        </p:txBody>
      </p:sp>
      <p:sp>
        <p:nvSpPr>
          <p:cNvPr id="350212" name="Rectangle 4"/>
          <p:cNvSpPr>
            <a:spLocks noGrp="1" noChangeArrowheads="1"/>
          </p:cNvSpPr>
          <p:nvPr>
            <p:ph type="ftr" sz="quarter" idx="2"/>
          </p:nvPr>
        </p:nvSpPr>
        <p:spPr bwMode="auto">
          <a:xfrm>
            <a:off x="0"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defRPr sz="1200">
                <a:latin typeface="Arial" charset="0"/>
              </a:defRPr>
            </a:lvl1pPr>
          </a:lstStyle>
          <a:p>
            <a:pPr>
              <a:defRPr/>
            </a:pPr>
            <a:endParaRPr lang="en-US" dirty="0"/>
          </a:p>
        </p:txBody>
      </p:sp>
      <p:sp>
        <p:nvSpPr>
          <p:cNvPr id="350213" name="Rectangle 5"/>
          <p:cNvSpPr>
            <a:spLocks noGrp="1" noChangeArrowheads="1"/>
          </p:cNvSpPr>
          <p:nvPr>
            <p:ph type="sldNum" sz="quarter" idx="3"/>
          </p:nvPr>
        </p:nvSpPr>
        <p:spPr bwMode="auto">
          <a:xfrm>
            <a:off x="3971183"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lgn="r">
              <a:defRPr sz="1200">
                <a:latin typeface="Arial" charset="0"/>
              </a:defRPr>
            </a:lvl1pPr>
          </a:lstStyle>
          <a:p>
            <a:pPr>
              <a:defRPr/>
            </a:pPr>
            <a:fld id="{4CC5008B-C7C6-4DBB-937F-E22DEA9EDAFC}" type="slidenum">
              <a:rPr lang="en-US"/>
              <a:pPr>
                <a:defRPr/>
              </a:pPr>
              <a:t>‹#›</a:t>
            </a:fld>
            <a:endParaRPr lang="en-US" dirty="0"/>
          </a:p>
        </p:txBody>
      </p:sp>
    </p:spTree>
    <p:extLst>
      <p:ext uri="{BB962C8B-B14F-4D97-AF65-F5344CB8AC3E}">
        <p14:creationId xmlns:p14="http://schemas.microsoft.com/office/powerpoint/2010/main" val="104800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3913">
              <a:defRPr sz="1200">
                <a:latin typeface="Arial" charset="0"/>
              </a:defRPr>
            </a:lvl1pPr>
          </a:lstStyle>
          <a:p>
            <a:pPr>
              <a:defRPr/>
            </a:pPr>
            <a:endParaRPr lang="en-US" dirty="0"/>
          </a:p>
        </p:txBody>
      </p:sp>
      <p:sp>
        <p:nvSpPr>
          <p:cNvPr id="107523" name="Rectangle 3"/>
          <p:cNvSpPr>
            <a:spLocks noGrp="1" noChangeArrowheads="1"/>
          </p:cNvSpPr>
          <p:nvPr>
            <p:ph type="dt" idx="1"/>
          </p:nvPr>
        </p:nvSpPr>
        <p:spPr bwMode="auto">
          <a:xfrm>
            <a:off x="3971183"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3913">
              <a:defRPr sz="1200">
                <a:latin typeface="Arial" charset="0"/>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699768" y="4413443"/>
            <a:ext cx="5610865" cy="4185847"/>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3913">
              <a:defRPr sz="1200">
                <a:latin typeface="Arial" charset="0"/>
              </a:defRPr>
            </a:lvl1pPr>
          </a:lstStyle>
          <a:p>
            <a:pPr>
              <a:defRPr/>
            </a:pPr>
            <a:endParaRPr lang="en-US" dirty="0"/>
          </a:p>
        </p:txBody>
      </p:sp>
      <p:sp>
        <p:nvSpPr>
          <p:cNvPr id="107527" name="Rectangle 7"/>
          <p:cNvSpPr>
            <a:spLocks noGrp="1" noChangeArrowheads="1"/>
          </p:cNvSpPr>
          <p:nvPr>
            <p:ph type="sldNum" sz="quarter" idx="5"/>
          </p:nvPr>
        </p:nvSpPr>
        <p:spPr bwMode="auto">
          <a:xfrm>
            <a:off x="3971183"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3913">
              <a:defRPr sz="1200">
                <a:latin typeface="Arial" charset="0"/>
              </a:defRPr>
            </a:lvl1pPr>
          </a:lstStyle>
          <a:p>
            <a:pPr>
              <a:defRPr/>
            </a:pPr>
            <a:fld id="{81F5482D-8731-4877-92D8-AEAC4A93C1C3}" type="slidenum">
              <a:rPr lang="en-US"/>
              <a:pPr>
                <a:defRPr/>
              </a:pPr>
              <a:t>‹#›</a:t>
            </a:fld>
            <a:endParaRPr lang="en-US" dirty="0"/>
          </a:p>
        </p:txBody>
      </p:sp>
    </p:spTree>
    <p:extLst>
      <p:ext uri="{BB962C8B-B14F-4D97-AF65-F5344CB8AC3E}">
        <p14:creationId xmlns:p14="http://schemas.microsoft.com/office/powerpoint/2010/main" val="3828314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34730DE5-0765-42AD-AA28-B5265470470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xfrm>
            <a:off x="701359" y="4415034"/>
            <a:ext cx="5607684" cy="4184256"/>
          </a:xfrm>
          <a:noFill/>
          <a:ln/>
        </p:spPr>
        <p:txBody>
          <a:bodyPr/>
          <a:lstStyle/>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53578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469351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New applicants are encouraged</a:t>
            </a:r>
            <a:r>
              <a:rPr lang="en-US" baseline="0" dirty="0"/>
              <a:t> to examine current and past topic descriptions to explore whether they can propose novel solutions to the problems and opportunities presented.  We currently have one Funding Opportunity Announcement open that contains topics from our Office of Science (Goal 2).  We will have a second Funding Opportunity Announcement later this fall that will contain topics from our Applied Programs (Goals 1 &amp; 3).   These </a:t>
            </a:r>
            <a:r>
              <a:rPr lang="en-US" baseline="0" dirty="0" err="1"/>
              <a:t>pdf</a:t>
            </a:r>
            <a:r>
              <a:rPr lang="en-US" baseline="0" dirty="0"/>
              <a:t> documents are searchable so that you can type in keywords to identify potential matches between your capabilities and the topics.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37</a:t>
            </a:fld>
            <a:endParaRPr lang="en-US"/>
          </a:p>
        </p:txBody>
      </p:sp>
    </p:spTree>
    <p:extLst>
      <p:ext uri="{BB962C8B-B14F-4D97-AF65-F5344CB8AC3E}">
        <p14:creationId xmlns:p14="http://schemas.microsoft.com/office/powerpoint/2010/main" val="3977032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Here is an example topic from our current announcement.  Note that</a:t>
            </a:r>
            <a:r>
              <a:rPr lang="en-US" baseline="0" dirty="0"/>
              <a:t> every SBIR or STTR application must include the topic and subtopic to which you are applying.  The general topic description describes the general field of technology that is of interest.  The subtopics describe specific opportunities in which proposals are requested.  Each topic at DOE will also have an “other” subtopic.  Under this subtopic you can submit proposals that fall within the general topic description, but do not fit with any of the other subtopics.  We have found that when we write the subtopics too narrow sometimes we miss good opportunities, and this “other” subtopic is a means collecting disruptive solutions.  </a:t>
            </a:r>
          </a:p>
          <a:p>
            <a:endParaRPr lang="en-US" baseline="0"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38</a:t>
            </a:fld>
            <a:endParaRPr lang="en-US"/>
          </a:p>
        </p:txBody>
      </p:sp>
    </p:spTree>
    <p:extLst>
      <p:ext uri="{BB962C8B-B14F-4D97-AF65-F5344CB8AC3E}">
        <p14:creationId xmlns:p14="http://schemas.microsoft.com/office/powerpoint/2010/main" val="129003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6412">
              <a:defRPr/>
            </a:pPr>
            <a:r>
              <a:rPr lang="en-US" baseline="0" dirty="0"/>
              <a:t>Letter of Intent:  Primary reason we included this is to assign reviewers.  We need some basic information (title, topic/subtopic, Your abstract should be sufficiently detailed so we can start the process of identifying reviewers.  If DOE program managers come a across an abstract that does not appear to fit with their topic/subtopic we will notify the applicant that it appears to be non-responsive (you will not get a specific letter stating why).     You may submit a full application even if you receive such a letter from us.  We would prefer you use the time before the letters of intent are due to discuss with DOE program managers whether your idea is a fit to their topic/subtopic.  </a:t>
            </a:r>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42</a:t>
            </a:fld>
            <a:endParaRPr lang="en-US"/>
          </a:p>
        </p:txBody>
      </p:sp>
    </p:spTree>
    <p:extLst>
      <p:ext uri="{BB962C8B-B14F-4D97-AF65-F5344CB8AC3E}">
        <p14:creationId xmlns:p14="http://schemas.microsoft.com/office/powerpoint/2010/main" val="115942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The</a:t>
            </a:r>
            <a:r>
              <a:rPr lang="en-US" baseline="0" dirty="0"/>
              <a:t> majority of reviewers for DOE are not paid.  Some individual programs that do panel reviews do pay reviewers a nominal fee for their time.  </a:t>
            </a:r>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53</a:t>
            </a:fld>
            <a:endParaRPr lang="en-US" dirty="0"/>
          </a:p>
        </p:txBody>
      </p:sp>
    </p:spTree>
    <p:extLst>
      <p:ext uri="{BB962C8B-B14F-4D97-AF65-F5344CB8AC3E}">
        <p14:creationId xmlns:p14="http://schemas.microsoft.com/office/powerpoint/2010/main" val="2037550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558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119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8161A2E-D63D-4B3B-BFB4-3C5AED22E5A1}" type="slidenum">
              <a:rPr lang="en-US" smtClean="0">
                <a:solidFill>
                  <a:prstClr val="black"/>
                </a:solidFill>
              </a:rPr>
              <a:pPr/>
              <a:t>57</a:t>
            </a:fld>
            <a:endParaRPr lang="en-US" dirty="0">
              <a:solidFill>
                <a:prstClr val="black"/>
              </a:solidFill>
            </a:endParaRPr>
          </a:p>
        </p:txBody>
      </p:sp>
      <p:sp>
        <p:nvSpPr>
          <p:cNvPr id="27651" name="Rectangle 2"/>
          <p:cNvSpPr>
            <a:spLocks noGrp="1" noRot="1" noChangeAspect="1" noChangeArrowheads="1" noTextEdit="1"/>
          </p:cNvSpPr>
          <p:nvPr>
            <p:ph type="sldImg"/>
          </p:nvPr>
        </p:nvSpPr>
        <p:spPr>
          <a:xfrm>
            <a:off x="406400" y="696913"/>
            <a:ext cx="6197600" cy="3486150"/>
          </a:xfrm>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0305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62</a:t>
            </a:fld>
            <a:endParaRPr lang="en-US" dirty="0"/>
          </a:p>
        </p:txBody>
      </p:sp>
    </p:spTree>
    <p:extLst>
      <p:ext uri="{BB962C8B-B14F-4D97-AF65-F5344CB8AC3E}">
        <p14:creationId xmlns:p14="http://schemas.microsoft.com/office/powerpoint/2010/main" val="3635913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63</a:t>
            </a:fld>
            <a:endParaRPr lang="en-US" dirty="0"/>
          </a:p>
        </p:txBody>
      </p:sp>
    </p:spTree>
    <p:extLst>
      <p:ext uri="{BB962C8B-B14F-4D97-AF65-F5344CB8AC3E}">
        <p14:creationId xmlns:p14="http://schemas.microsoft.com/office/powerpoint/2010/main" val="142750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Rot="1" noChangeAspect="1" noChangeArrowheads="1" noTextEdit="1"/>
          </p:cNvSpPr>
          <p:nvPr>
            <p:ph type="sldImg"/>
          </p:nvPr>
        </p:nvSpPr>
        <p:spPr>
          <a:xfrm>
            <a:off x="438150" y="692150"/>
            <a:ext cx="6143625" cy="3455988"/>
          </a:xfrm>
          <a:ln/>
        </p:spPr>
      </p:sp>
      <p:sp>
        <p:nvSpPr>
          <p:cNvPr id="59396" name="Rectangle 3"/>
          <p:cNvSpPr>
            <a:spLocks noGrp="1" noChangeArrowheads="1"/>
          </p:cNvSpPr>
          <p:nvPr>
            <p:ph type="body" idx="1"/>
          </p:nvPr>
        </p:nvSpPr>
        <p:spPr>
          <a:noFill/>
          <a:ln w="9525"/>
        </p:spPr>
        <p:txBody>
          <a:bodyPr lIns="91278" tIns="45637" rIns="91278" bIns="45637"/>
          <a:lstStyle/>
          <a:p>
            <a:endParaRPr lang="en-US" dirty="0"/>
          </a:p>
        </p:txBody>
      </p:sp>
    </p:spTree>
    <p:extLst>
      <p:ext uri="{BB962C8B-B14F-4D97-AF65-F5344CB8AC3E}">
        <p14:creationId xmlns:p14="http://schemas.microsoft.com/office/powerpoint/2010/main" val="2839780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64</a:t>
            </a:fld>
            <a:endParaRPr lang="en-US" dirty="0"/>
          </a:p>
        </p:txBody>
      </p:sp>
    </p:spTree>
    <p:extLst>
      <p:ext uri="{BB962C8B-B14F-4D97-AF65-F5344CB8AC3E}">
        <p14:creationId xmlns:p14="http://schemas.microsoft.com/office/powerpoint/2010/main" val="2977503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65</a:t>
            </a:fld>
            <a:endParaRPr lang="en-US" dirty="0"/>
          </a:p>
        </p:txBody>
      </p:sp>
    </p:spTree>
    <p:extLst>
      <p:ext uri="{BB962C8B-B14F-4D97-AF65-F5344CB8AC3E}">
        <p14:creationId xmlns:p14="http://schemas.microsoft.com/office/powerpoint/2010/main" val="415757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66</a:t>
            </a:fld>
            <a:endParaRPr lang="en-US"/>
          </a:p>
        </p:txBody>
      </p:sp>
    </p:spTree>
    <p:extLst>
      <p:ext uri="{BB962C8B-B14F-4D97-AF65-F5344CB8AC3E}">
        <p14:creationId xmlns:p14="http://schemas.microsoft.com/office/powerpoint/2010/main" val="1738261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73</a:t>
            </a:fld>
            <a:endParaRPr lang="en-US" dirty="0"/>
          </a:p>
        </p:txBody>
      </p:sp>
    </p:spTree>
    <p:extLst>
      <p:ext uri="{BB962C8B-B14F-4D97-AF65-F5344CB8AC3E}">
        <p14:creationId xmlns:p14="http://schemas.microsoft.com/office/powerpoint/2010/main" val="355232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406400" y="696913"/>
            <a:ext cx="6197600" cy="3486150"/>
          </a:xfrm>
          <a:ln/>
        </p:spPr>
      </p:sp>
      <p:sp>
        <p:nvSpPr>
          <p:cNvPr id="6246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19241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123A657-BEBB-4B90-B471-00F4FF4D97D0}" type="slidenum">
              <a:rPr lang="en-US" smtClean="0">
                <a:solidFill>
                  <a:prstClr val="black"/>
                </a:solidFill>
              </a:rPr>
              <a:pPr/>
              <a:t>15</a:t>
            </a:fld>
            <a:endParaRPr lang="en-US" dirty="0">
              <a:solidFill>
                <a:prstClr val="black"/>
              </a:solidFill>
            </a:endParaRPr>
          </a:p>
        </p:txBody>
      </p:sp>
      <p:sp>
        <p:nvSpPr>
          <p:cNvPr id="22531" name="Rectangle 2"/>
          <p:cNvSpPr>
            <a:spLocks noGrp="1" noRot="1" noChangeAspect="1" noChangeArrowheads="1" noTextEdit="1"/>
          </p:cNvSpPr>
          <p:nvPr>
            <p:ph type="sldImg"/>
          </p:nvPr>
        </p:nvSpPr>
        <p:spPr>
          <a:xfrm>
            <a:off x="406400" y="696913"/>
            <a:ext cx="6197600" cy="3486150"/>
          </a:xfrm>
          <a:ln/>
        </p:spPr>
      </p:sp>
      <p:sp>
        <p:nvSpPr>
          <p:cNvPr id="22532" name="Rectangle 3"/>
          <p:cNvSpPr>
            <a:spLocks noGrp="1" noChangeArrowheads="1"/>
          </p:cNvSpPr>
          <p:nvPr>
            <p:ph type="body" idx="1"/>
          </p:nvPr>
        </p:nvSpPr>
        <p:spPr>
          <a:xfrm>
            <a:off x="701359" y="4415034"/>
            <a:ext cx="5607684" cy="4184256"/>
          </a:xfrm>
          <a:noFill/>
          <a:ln/>
        </p:spPr>
        <p:txBody>
          <a:bodyPr/>
          <a:lstStyle/>
          <a:p>
            <a:pPr marL="229103" indent="-229103" eaLnBrk="1" hangingPunct="1">
              <a:tabLst>
                <a:tab pos="859136" algn="l"/>
              </a:tabLst>
            </a:pPr>
            <a:r>
              <a:rPr lang="en-US" dirty="0"/>
              <a:t>When people</a:t>
            </a:r>
            <a:r>
              <a:rPr lang="en-US" baseline="0" dirty="0"/>
              <a:t> think about the Department of Energy they often think about renewable energy as our primary mission, but this is just mission area for the department.  If you examine the goals in our mission statement you will see that we three areas in which we do research.</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1:  Transforming our energy systems includes making sure that our traditional energy sources (fossil fuels and nuclear) are operated as cleanly and safely as possible, that we use our energy as efficiently as possible, that we bring on renewable energy supplies, and that the electricity grid that delivers much of our energy is modernized as able to fully utilize these newer technologies.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2:  The Department of Energy, through its Office of Science, also plays in important role in funding basic science and engineering that encompasses are wide range of disciplines, physics (elementary particle, nuclear physics, and fusion energy), chemistry, materials science, biology, environmental science (including climate change), and computation.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3:  The Department of Energy, is also responsible through the National Nuclear Security Administration, for developing the US nuclear weapons and naval reactors for the Department of Defense.  As part of this responsibility they are also responsible for preventing the proliferation of nuclear materials and weapons as well as cleaning up contamination that has resulted from earlier weapons development activities. </a:t>
            </a:r>
          </a:p>
          <a:p>
            <a:pPr marL="229103" indent="-229103" eaLnBrk="1" hangingPunct="1">
              <a:tabLst>
                <a:tab pos="859136" algn="l"/>
              </a:tabLst>
            </a:pPr>
            <a:endParaRPr lang="en-US" baseline="0" dirty="0"/>
          </a:p>
          <a:p>
            <a:pPr marL="229103" indent="-229103" eaLnBrk="1" hangingPunct="1">
              <a:tabLst>
                <a:tab pos="859136" algn="l"/>
              </a:tabLst>
            </a:pPr>
            <a:endParaRPr lang="en-US" dirty="0"/>
          </a:p>
        </p:txBody>
      </p:sp>
    </p:spTree>
    <p:extLst>
      <p:ext uri="{BB962C8B-B14F-4D97-AF65-F5344CB8AC3E}">
        <p14:creationId xmlns:p14="http://schemas.microsoft.com/office/powerpoint/2010/main" val="2247909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Each program office has its own website,</a:t>
            </a:r>
            <a:r>
              <a:rPr lang="en-US" baseline="0" dirty="0"/>
              <a:t> and in most cases provides a great deal of information of the R&amp;D areas in which it funds research.  These include more details about the mission and funding priorities, technical reports and conference proceedings, as well as contact information.  Even though the SBIR/STTR programs fund only small companies, on the program office website you can also learn what else is being funded at universities, National Labs, and private companies—a great way to come up to speed on the state of the art in that field.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29</a:t>
            </a:fld>
            <a:endParaRPr lang="en-US" dirty="0"/>
          </a:p>
        </p:txBody>
      </p:sp>
    </p:spTree>
    <p:extLst>
      <p:ext uri="{BB962C8B-B14F-4D97-AF65-F5344CB8AC3E}">
        <p14:creationId xmlns:p14="http://schemas.microsoft.com/office/powerpoint/2010/main" val="130860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31</a:t>
            </a:fld>
            <a:endParaRPr lang="en-US" dirty="0"/>
          </a:p>
        </p:txBody>
      </p:sp>
    </p:spTree>
    <p:extLst>
      <p:ext uri="{BB962C8B-B14F-4D97-AF65-F5344CB8AC3E}">
        <p14:creationId xmlns:p14="http://schemas.microsoft.com/office/powerpoint/2010/main" val="353186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32</a:t>
            </a:fld>
            <a:endParaRPr lang="en-US"/>
          </a:p>
        </p:txBody>
      </p:sp>
    </p:spTree>
    <p:extLst>
      <p:ext uri="{BB962C8B-B14F-4D97-AF65-F5344CB8AC3E}">
        <p14:creationId xmlns:p14="http://schemas.microsoft.com/office/powerpoint/2010/main" val="1228094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83966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33650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3">
            <a:extLst>
              <a:ext uri="{FF2B5EF4-FFF2-40B4-BE49-F238E27FC236}">
                <a16:creationId xmlns:a16="http://schemas.microsoft.com/office/drawing/2014/main" id="{EDD64F78-FCE0-4368-9E9B-77DC010C4804}"/>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id="{712FBA47-D169-4C7B-A0C5-256B361F0622}"/>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id="{195FC206-EE0F-4325-88C3-E01B0ACCC03E}"/>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8" name="Slide Number Placeholder 3">
            <a:extLst>
              <a:ext uri="{FF2B5EF4-FFF2-40B4-BE49-F238E27FC236}">
                <a16:creationId xmlns:a16="http://schemas.microsoft.com/office/drawing/2014/main" id="{5AD8ADC8-6ECC-45AE-B67F-963A2F6EED15}"/>
              </a:ext>
            </a:extLst>
          </p:cNvPr>
          <p:cNvSpPr>
            <a:spLocks noGrp="1"/>
          </p:cNvSpPr>
          <p:nvPr>
            <p:ph type="sldNum" sz="quarter" idx="13"/>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9" name="Slide Number Placeholder 3">
            <a:extLst>
              <a:ext uri="{FF2B5EF4-FFF2-40B4-BE49-F238E27FC236}">
                <a16:creationId xmlns:a16="http://schemas.microsoft.com/office/drawing/2014/main" id="{428E26CE-0AE1-4CD5-BEB6-672D86428707}"/>
              </a:ext>
            </a:extLst>
          </p:cNvPr>
          <p:cNvSpPr>
            <a:spLocks noGrp="1"/>
          </p:cNvSpPr>
          <p:nvPr>
            <p:ph type="sldNum" sz="quarter" idx="13"/>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727200" y="3810000"/>
            <a:ext cx="8737600" cy="190500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03504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508000" y="1524000"/>
            <a:ext cx="11176000" cy="472440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lumMod val="75000"/>
                  </a:schemeClr>
                </a:solidFill>
              </a:defRPr>
            </a:lvl1pPr>
          </a:lstStyle>
          <a:p>
            <a:endParaRPr lang="en-US" dirty="0">
              <a:solidFill>
                <a:srgbClr val="4F81BD">
                  <a:lumMod val="75000"/>
                </a:srgbClr>
              </a:solidFill>
            </a:endParaRPr>
          </a:p>
        </p:txBody>
      </p:sp>
      <p:sp>
        <p:nvSpPr>
          <p:cNvPr id="6" name="Slide Number Placeholder 5"/>
          <p:cNvSpPr>
            <a:spLocks noGrp="1"/>
          </p:cNvSpPr>
          <p:nvPr>
            <p:ph type="sldNum" sz="quarter" idx="12"/>
          </p:nvPr>
        </p:nvSpPr>
        <p:spPr>
          <a:xfrm>
            <a:off x="83312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9" name="Footer Placeholder 4"/>
          <p:cNvSpPr txBox="1">
            <a:spLocks/>
          </p:cNvSpPr>
          <p:nvPr userDrawn="1"/>
        </p:nvSpPr>
        <p:spPr>
          <a:xfrm>
            <a:off x="2235200" y="6324643"/>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981764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29426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8"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12/20/2019</a:t>
            </a:fld>
            <a:endParaRPr lang="en-US" sz="1200" dirty="0">
              <a:solidFill>
                <a:prstClr val="black">
                  <a:tint val="75000"/>
                </a:prstClr>
              </a:solidFill>
            </a:endParaRPr>
          </a:p>
        </p:txBody>
      </p:sp>
      <p:sp>
        <p:nvSpPr>
          <p:cNvPr id="10" name="Footer Placeholder 4"/>
          <p:cNvSpPr txBox="1">
            <a:spLocks/>
          </p:cNvSpPr>
          <p:nvPr userDrawn="1"/>
        </p:nvSpPr>
        <p:spPr>
          <a:xfrm>
            <a:off x="2148114"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51970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10"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12/20/2019</a:t>
            </a:fld>
            <a:endParaRPr lang="en-US" sz="1200" dirty="0">
              <a:solidFill>
                <a:prstClr val="black">
                  <a:tint val="75000"/>
                </a:prstClr>
              </a:solidFill>
            </a:endParaRPr>
          </a:p>
        </p:txBody>
      </p:sp>
      <p:sp>
        <p:nvSpPr>
          <p:cNvPr id="12" name="Footer Placeholder 4"/>
          <p:cNvSpPr txBox="1">
            <a:spLocks/>
          </p:cNvSpPr>
          <p:nvPr userDrawn="1"/>
        </p:nvSpPr>
        <p:spPr>
          <a:xfrm>
            <a:off x="2235200" y="6324642"/>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115970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8"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00362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2290618" y="629994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7" name="Slide Number Placeholder 3">
            <a:extLst>
              <a:ext uri="{FF2B5EF4-FFF2-40B4-BE49-F238E27FC236}">
                <a16:creationId xmlns:a16="http://schemas.microsoft.com/office/drawing/2014/main" id="{E7BCF21B-8771-4441-92FD-D4BE0130E3AB}"/>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5"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12/20/2019</a:t>
            </a:fld>
            <a:endParaRPr lang="en-US" sz="1200" dirty="0">
              <a:solidFill>
                <a:prstClr val="black">
                  <a:tint val="75000"/>
                </a:prstClr>
              </a:solidFill>
            </a:endParaRPr>
          </a:p>
        </p:txBody>
      </p:sp>
      <p:sp>
        <p:nvSpPr>
          <p:cNvPr id="7"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698076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124716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765524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987308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3">
            <a:extLst>
              <a:ext uri="{FF2B5EF4-FFF2-40B4-BE49-F238E27FC236}">
                <a16:creationId xmlns:a16="http://schemas.microsoft.com/office/drawing/2014/main" id="{1EB11EA1-DACA-401F-B0C3-3FE86A2CCE1E}"/>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230439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0436352" y="6356351"/>
            <a:ext cx="1146048" cy="365125"/>
          </a:xfrm>
        </p:spPr>
        <p:txBody>
          <a:bodyPr/>
          <a:lstStyle/>
          <a:p>
            <a:pPr>
              <a:defRPr/>
            </a:pPr>
            <a:fld id="{180561E4-745D-4CB7-AD9C-B4547170F673}" type="slidenum">
              <a:rPr lang="en-US" smtClean="0">
                <a:solidFill>
                  <a:prstClr val="black">
                    <a:tint val="75000"/>
                  </a:prstClr>
                </a:solidFill>
              </a:rPr>
              <a:pPr>
                <a:defRPr/>
              </a:pPr>
              <a:t>‹#›</a:t>
            </a:fld>
            <a:r>
              <a:rPr lang="en-US" dirty="0">
                <a:solidFill>
                  <a:prstClr val="black">
                    <a:tint val="75000"/>
                  </a:prstClr>
                </a:solidFill>
              </a:rPr>
              <a:t>/78</a:t>
            </a:r>
          </a:p>
        </p:txBody>
      </p:sp>
      <p:sp>
        <p:nvSpPr>
          <p:cNvPr id="7"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68411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656064" y="6356351"/>
            <a:ext cx="1926336" cy="365125"/>
          </a:xfrm>
        </p:spPr>
        <p:txBody>
          <a:bodyPr/>
          <a:lstStyle/>
          <a:p>
            <a:pPr>
              <a:defRPr/>
            </a:pPr>
            <a:fld id="{CFB0700A-AA3D-461B-A3B6-39C39373F01C}" type="slidenum">
              <a:rPr lang="en-US" smtClean="0">
                <a:solidFill>
                  <a:prstClr val="black">
                    <a:tint val="75000"/>
                  </a:prstClr>
                </a:solidFill>
              </a:rPr>
              <a:pPr>
                <a:defRPr/>
              </a:pPr>
              <a:t>‹#›</a:t>
            </a:fld>
            <a:r>
              <a:rPr lang="en-US" dirty="0">
                <a:solidFill>
                  <a:prstClr val="black">
                    <a:tint val="75000"/>
                  </a:prstClr>
                </a:solidFill>
              </a:rPr>
              <a:t>/78</a:t>
            </a:r>
          </a:p>
        </p:txBody>
      </p:sp>
      <p:pic>
        <p:nvPicPr>
          <p:cNvPr id="7" name="Picture 6"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860634" cy="407987"/>
          </a:xfrm>
          <a:prstGeom prst="rect">
            <a:avLst/>
          </a:prstGeom>
          <a:noFill/>
          <a:ln w="9525">
            <a:noFill/>
            <a:miter lim="800000"/>
            <a:headEnd/>
            <a:tailEnd/>
          </a:ln>
        </p:spPr>
      </p:pic>
      <p:sp>
        <p:nvSpPr>
          <p:cNvPr id="8" name="Footer Placeholder 4"/>
          <p:cNvSpPr txBox="1">
            <a:spLocks/>
          </p:cNvSpPr>
          <p:nvPr userDrawn="1"/>
        </p:nvSpPr>
        <p:spPr>
          <a:xfrm>
            <a:off x="2318090" y="6308727"/>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
        <p:nvSpPr>
          <p:cNvPr id="9"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3"/>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269376381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706112" y="6356351"/>
            <a:ext cx="4730496" cy="365125"/>
          </a:xfrm>
        </p:spPr>
        <p:txBody>
          <a:bodyPr/>
          <a:lstStyle>
            <a:lvl1pPr>
              <a:defRPr>
                <a:latin typeface="Arial Narrow" pitchFamily="34" charset="0"/>
              </a:defRPr>
            </a:lvl1pPr>
          </a:lstStyle>
          <a:p>
            <a:pPr>
              <a:defRPr/>
            </a:pPr>
            <a:r>
              <a:rPr lang="en-US" dirty="0">
                <a:solidFill>
                  <a:prstClr val="black">
                    <a:tint val="75000"/>
                  </a:prstClr>
                </a:solidFill>
              </a:rPr>
              <a:t>http://science.energy.gov/sbir/funding-opportunities/ </a:t>
            </a:r>
          </a:p>
        </p:txBody>
      </p:sp>
      <p:pic>
        <p:nvPicPr>
          <p:cNvPr id="7" name="Picture 6"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872509" cy="407987"/>
          </a:xfrm>
          <a:prstGeom prst="rect">
            <a:avLst/>
          </a:prstGeom>
          <a:noFill/>
          <a:ln w="9525">
            <a:noFill/>
            <a:miter lim="800000"/>
            <a:headEnd/>
            <a:tailEnd/>
          </a:ln>
        </p:spPr>
      </p:pic>
      <p:sp>
        <p:nvSpPr>
          <p:cNvPr id="8" name="Footer Placeholder 4"/>
          <p:cNvSpPr txBox="1">
            <a:spLocks/>
          </p:cNvSpPr>
          <p:nvPr userDrawn="1"/>
        </p:nvSpPr>
        <p:spPr>
          <a:xfrm>
            <a:off x="2263648" y="6324601"/>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
        <p:nvSpPr>
          <p:cNvPr id="9" name="Slide Number Placeholder 3">
            <a:extLst>
              <a:ext uri="{FF2B5EF4-FFF2-40B4-BE49-F238E27FC236}">
                <a16:creationId xmlns:a16="http://schemas.microsoft.com/office/drawing/2014/main" id="{C0EFBCB7-F39B-4C70-A8EA-45128D794AEF}"/>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151221022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0777728" y="6356351"/>
            <a:ext cx="804672" cy="365125"/>
          </a:xfrm>
        </p:spPr>
        <p:txBody>
          <a:bodyPr/>
          <a:lstStyle/>
          <a:p>
            <a:pPr>
              <a:defRPr/>
            </a:pPr>
            <a:fld id="{F2898D1E-D11C-45C6-A7D1-F709A31F086A}" type="slidenum">
              <a:rPr lang="en-US" smtClean="0">
                <a:solidFill>
                  <a:prstClr val="black">
                    <a:tint val="75000"/>
                  </a:prstClr>
                </a:solidFill>
              </a:rPr>
              <a:pPr>
                <a:defRPr/>
              </a:pPr>
              <a:t>‹#›</a:t>
            </a:fld>
            <a:r>
              <a:rPr lang="en-US" dirty="0">
                <a:solidFill>
                  <a:prstClr val="black">
                    <a:tint val="75000"/>
                  </a:prstClr>
                </a:solidFill>
              </a:rPr>
              <a:t>/78</a:t>
            </a:r>
          </a:p>
        </p:txBody>
      </p:sp>
      <p:pic>
        <p:nvPicPr>
          <p:cNvPr id="8" name="Picture 7"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884384" cy="407987"/>
          </a:xfrm>
          <a:prstGeom prst="rect">
            <a:avLst/>
          </a:prstGeom>
          <a:noFill/>
          <a:ln w="9525">
            <a:noFill/>
            <a:miter lim="800000"/>
            <a:headEnd/>
            <a:tailEnd/>
          </a:ln>
        </p:spPr>
      </p:pic>
      <p:sp>
        <p:nvSpPr>
          <p:cNvPr id="9" name="Footer Placeholder 4"/>
          <p:cNvSpPr txBox="1">
            <a:spLocks/>
          </p:cNvSpPr>
          <p:nvPr userDrawn="1"/>
        </p:nvSpPr>
        <p:spPr>
          <a:xfrm>
            <a:off x="2336800" y="6291263"/>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
        <p:nvSpPr>
          <p:cNvPr id="11"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3"/>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314485651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10765536" y="6356351"/>
            <a:ext cx="816864" cy="365125"/>
          </a:xfrm>
        </p:spPr>
        <p:txBody>
          <a:bodyPr/>
          <a:lstStyle/>
          <a:p>
            <a:pPr>
              <a:defRPr/>
            </a:pPr>
            <a:fld id="{51495A43-CCF2-4517-9B2B-A16D7D619FAF}" type="slidenum">
              <a:rPr lang="en-US" smtClean="0">
                <a:solidFill>
                  <a:prstClr val="black">
                    <a:tint val="75000"/>
                  </a:prstClr>
                </a:solidFill>
              </a:rPr>
              <a:pPr>
                <a:defRPr/>
              </a:pPr>
              <a:t>‹#›</a:t>
            </a:fld>
            <a:r>
              <a:rPr lang="en-US" dirty="0">
                <a:solidFill>
                  <a:prstClr val="black">
                    <a:tint val="75000"/>
                  </a:prstClr>
                </a:solidFill>
              </a:rPr>
              <a:t>/78</a:t>
            </a:r>
          </a:p>
        </p:txBody>
      </p:sp>
      <p:sp>
        <p:nvSpPr>
          <p:cNvPr id="11"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367655505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p:cNvSpPr txBox="1">
            <a:spLocks/>
          </p:cNvSpPr>
          <p:nvPr userDrawn="1"/>
        </p:nvSpPr>
        <p:spPr>
          <a:xfrm>
            <a:off x="2219366" y="63157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7" name="Slide Number Placeholder 3">
            <a:extLst>
              <a:ext uri="{FF2B5EF4-FFF2-40B4-BE49-F238E27FC236}">
                <a16:creationId xmlns:a16="http://schemas.microsoft.com/office/drawing/2014/main" id="{7E3FADEF-1009-4F22-A88F-B0F9E4AC2CB0}"/>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10619232" y="6356351"/>
            <a:ext cx="963168" cy="365125"/>
          </a:xfrm>
        </p:spPr>
        <p:txBody>
          <a:bodyPr/>
          <a:lstStyle/>
          <a:p>
            <a:pPr>
              <a:defRPr/>
            </a:pPr>
            <a:fld id="{05049ED1-3483-43B8-8DF2-5521B918A34E}" type="slidenum">
              <a:rPr lang="en-US" smtClean="0">
                <a:solidFill>
                  <a:prstClr val="black">
                    <a:tint val="75000"/>
                  </a:prstClr>
                </a:solidFill>
              </a:rPr>
              <a:pPr>
                <a:defRPr/>
              </a:pPr>
              <a:t>‹#›</a:t>
            </a:fld>
            <a:r>
              <a:rPr lang="en-US" dirty="0">
                <a:solidFill>
                  <a:prstClr val="black">
                    <a:tint val="75000"/>
                  </a:prstClr>
                </a:solidFill>
              </a:rPr>
              <a:t>/78</a:t>
            </a:r>
          </a:p>
        </p:txBody>
      </p:sp>
      <p:pic>
        <p:nvPicPr>
          <p:cNvPr id="6" name="Picture 5"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908135" cy="407987"/>
          </a:xfrm>
          <a:prstGeom prst="rect">
            <a:avLst/>
          </a:prstGeom>
          <a:noFill/>
          <a:ln w="9525">
            <a:noFill/>
            <a:miter lim="800000"/>
            <a:headEnd/>
            <a:tailEnd/>
          </a:ln>
        </p:spPr>
      </p:pic>
      <p:sp>
        <p:nvSpPr>
          <p:cNvPr id="7" name="Footer Placeholder 4"/>
          <p:cNvSpPr txBox="1">
            <a:spLocks/>
          </p:cNvSpPr>
          <p:nvPr userDrawn="1"/>
        </p:nvSpPr>
        <p:spPr>
          <a:xfrm>
            <a:off x="2317668" y="6280151"/>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Tree>
    <p:extLst>
      <p:ext uri="{BB962C8B-B14F-4D97-AF65-F5344CB8AC3E}">
        <p14:creationId xmlns:p14="http://schemas.microsoft.com/office/powerpoint/2010/main" val="234739141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a:xfrm>
            <a:off x="10533888" y="6356351"/>
            <a:ext cx="1048512" cy="365125"/>
          </a:xfrm>
        </p:spPr>
        <p:txBody>
          <a:bodyPr/>
          <a:lstStyle/>
          <a:p>
            <a:pPr>
              <a:defRPr/>
            </a:pPr>
            <a:fld id="{1D6C4B29-14BB-4B14-B5AA-B94BB29F99A3}" type="slidenum">
              <a:rPr lang="en-US" smtClean="0">
                <a:solidFill>
                  <a:prstClr val="black">
                    <a:tint val="75000"/>
                  </a:prstClr>
                </a:solidFill>
              </a:rPr>
              <a:pPr>
                <a:defRPr/>
              </a:pPr>
              <a:t>‹#›</a:t>
            </a:fld>
            <a:r>
              <a:rPr lang="en-US" dirty="0">
                <a:solidFill>
                  <a:prstClr val="black">
                    <a:tint val="75000"/>
                  </a:prstClr>
                </a:solidFill>
              </a:rPr>
              <a:t>/78</a:t>
            </a:r>
          </a:p>
        </p:txBody>
      </p:sp>
      <p:pic>
        <p:nvPicPr>
          <p:cNvPr id="5" name="Picture 4"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3251200" cy="407987"/>
          </a:xfrm>
          <a:prstGeom prst="rect">
            <a:avLst/>
          </a:prstGeom>
          <a:noFill/>
          <a:ln w="9525">
            <a:noFill/>
            <a:miter lim="800000"/>
            <a:headEnd/>
            <a:tailEnd/>
          </a:ln>
        </p:spPr>
      </p:pic>
      <p:sp>
        <p:nvSpPr>
          <p:cNvPr id="6" name="Footer Placeholder 4"/>
          <p:cNvSpPr txBox="1">
            <a:spLocks/>
          </p:cNvSpPr>
          <p:nvPr userDrawn="1"/>
        </p:nvSpPr>
        <p:spPr>
          <a:xfrm>
            <a:off x="2540000" y="62642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Tree>
    <p:extLst>
      <p:ext uri="{BB962C8B-B14F-4D97-AF65-F5344CB8AC3E}">
        <p14:creationId xmlns:p14="http://schemas.microsoft.com/office/powerpoint/2010/main" val="291359886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87456" y="6356351"/>
            <a:ext cx="694944" cy="365125"/>
          </a:xfrm>
        </p:spPr>
        <p:txBody>
          <a:bodyPr/>
          <a:lstStyle/>
          <a:p>
            <a:pPr>
              <a:defRPr/>
            </a:pPr>
            <a:fld id="{1F841290-C250-4FDF-A292-3556F08F4707}" type="slidenum">
              <a:rPr lang="en-US" smtClean="0">
                <a:solidFill>
                  <a:prstClr val="black">
                    <a:tint val="75000"/>
                  </a:prstClr>
                </a:solidFill>
              </a:rPr>
              <a:pPr>
                <a:defRPr/>
              </a:pPr>
              <a:t>‹#›</a:t>
            </a:fld>
            <a:r>
              <a:rPr lang="en-US" dirty="0">
                <a:solidFill>
                  <a:prstClr val="black">
                    <a:tint val="75000"/>
                  </a:prstClr>
                </a:solidFill>
              </a:rPr>
              <a:t>/78</a:t>
            </a:r>
          </a:p>
        </p:txBody>
      </p:sp>
      <p:sp>
        <p:nvSpPr>
          <p:cNvPr id="9"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329529395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10509504" y="6356351"/>
            <a:ext cx="1072896" cy="365125"/>
          </a:xfrm>
        </p:spPr>
        <p:txBody>
          <a:bodyPr/>
          <a:lstStyle/>
          <a:p>
            <a:pPr>
              <a:defRPr/>
            </a:pPr>
            <a:fld id="{848E3D4D-A005-49AE-9582-16EC829995D5}" type="slidenum">
              <a:rPr lang="en-US" smtClean="0">
                <a:solidFill>
                  <a:prstClr val="black">
                    <a:tint val="75000"/>
                  </a:prstClr>
                </a:solidFill>
              </a:rPr>
              <a:pPr>
                <a:defRPr/>
              </a:pPr>
              <a:t>‹#›</a:t>
            </a:fld>
            <a:r>
              <a:rPr lang="en-US" dirty="0">
                <a:solidFill>
                  <a:prstClr val="black">
                    <a:tint val="75000"/>
                  </a:prstClr>
                </a:solidFill>
              </a:rPr>
              <a:t>/78</a:t>
            </a:r>
          </a:p>
        </p:txBody>
      </p:sp>
      <p:sp>
        <p:nvSpPr>
          <p:cNvPr id="9"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9975751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07BBC0C-5D8A-42AA-B13D-5AF11D9B810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555416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259B4B0-E9B4-480A-8B53-20DB36DAD7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036247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
          <p:cNvSpPr>
            <a:spLocks noGrp="1" noChangeArrowheads="1"/>
          </p:cNvSpPr>
          <p:nvPr>
            <p:ph type="sldNum" sz="quarter" idx="11"/>
          </p:nvPr>
        </p:nvSpPr>
        <p:spPr>
          <a:xfrm>
            <a:off x="9826752" y="6356351"/>
            <a:ext cx="1755648" cy="365125"/>
          </a:xfrm>
          <a:ln/>
        </p:spPr>
        <p:txBody>
          <a:bodyPr/>
          <a:lstStyle>
            <a:lvl1pPr>
              <a:defRPr/>
            </a:lvl1pPr>
          </a:lstStyle>
          <a:p>
            <a:pPr>
              <a:defRPr/>
            </a:pPr>
            <a:fld id="{BBAFF6DD-E697-44D3-B473-45CF239FEBE6}" type="slidenum">
              <a:rPr lang="en-US" smtClean="0">
                <a:solidFill>
                  <a:prstClr val="black">
                    <a:tint val="75000"/>
                  </a:prstClr>
                </a:solidFill>
              </a:rPr>
              <a:pPr>
                <a:defRPr/>
              </a:pPr>
              <a:t>‹#›</a:t>
            </a:fld>
            <a:r>
              <a:rPr lang="en-US" dirty="0">
                <a:solidFill>
                  <a:prstClr val="black">
                    <a:tint val="75000"/>
                  </a:prstClr>
                </a:solidFill>
              </a:rPr>
              <a:t>/78</a:t>
            </a:r>
          </a:p>
        </p:txBody>
      </p:sp>
      <p:sp>
        <p:nvSpPr>
          <p:cNvPr id="7" name="Rectangle 16"/>
          <p:cNvSpPr>
            <a:spLocks noGrp="1" noChangeArrowheads="1"/>
          </p:cNvSpPr>
          <p:nvPr>
            <p:ph type="dt" sz="half" idx="12"/>
          </p:nvPr>
        </p:nvSpPr>
        <p:spPr>
          <a:ln/>
        </p:spPr>
        <p:txBody>
          <a:bodyPr/>
          <a:lstStyle>
            <a:lvl1pPr>
              <a:defRPr/>
            </a:lvl1pPr>
          </a:lstStyle>
          <a:p>
            <a:pPr>
              <a:defRPr/>
            </a:pPr>
            <a:endParaRPr lang="en-US" dirty="0">
              <a:solidFill>
                <a:prstClr val="black">
                  <a:tint val="75000"/>
                </a:prstClr>
              </a:solidFill>
            </a:endParaRPr>
          </a:p>
        </p:txBody>
      </p:sp>
      <p:sp>
        <p:nvSpPr>
          <p:cNvPr id="8" name="Footer Placeholder 4"/>
          <p:cNvSpPr txBox="1">
            <a:spLocks/>
          </p:cNvSpPr>
          <p:nvPr userDrawn="1"/>
        </p:nvSpPr>
        <p:spPr>
          <a:xfrm>
            <a:off x="4023360" y="635762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rPr>
              <a:t>http://science.energy.gov/sbir/funding-opportunities/ </a:t>
            </a:r>
          </a:p>
        </p:txBody>
      </p:sp>
    </p:spTree>
    <p:extLst>
      <p:ext uri="{BB962C8B-B14F-4D97-AF65-F5344CB8AC3E}">
        <p14:creationId xmlns:p14="http://schemas.microsoft.com/office/powerpoint/2010/main" val="357070357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1"/>
          </p:nvPr>
        </p:nvSpPr>
        <p:spPr>
          <a:xfrm>
            <a:off x="9973056" y="6356351"/>
            <a:ext cx="1609344" cy="365125"/>
          </a:xfrm>
          <a:ln/>
        </p:spPr>
        <p:txBody>
          <a:bodyPr/>
          <a:lstStyle>
            <a:lvl1pPr>
              <a:defRPr/>
            </a:lvl1pPr>
          </a:lstStyle>
          <a:p>
            <a:pPr>
              <a:defRPr/>
            </a:pPr>
            <a:fld id="{04F5CB06-5FE7-4B57-9060-90159B6FEB8A}" type="slidenum">
              <a:rPr lang="en-US" smtClean="0">
                <a:solidFill>
                  <a:prstClr val="black">
                    <a:tint val="75000"/>
                  </a:prstClr>
                </a:solidFill>
              </a:rPr>
              <a:pPr>
                <a:defRPr/>
              </a:pPr>
              <a:t>‹#›</a:t>
            </a:fld>
            <a:r>
              <a:rPr lang="en-US" dirty="0">
                <a:solidFill>
                  <a:prstClr val="black">
                    <a:tint val="75000"/>
                  </a:prstClr>
                </a:solidFill>
              </a:rPr>
              <a:t>/78</a:t>
            </a:r>
          </a:p>
        </p:txBody>
      </p:sp>
      <p:sp>
        <p:nvSpPr>
          <p:cNvPr id="8" name="Rectangle 16"/>
          <p:cNvSpPr>
            <a:spLocks noGrp="1" noChangeArrowheads="1"/>
          </p:cNvSpPr>
          <p:nvPr>
            <p:ph type="dt" sz="half" idx="12"/>
          </p:nvPr>
        </p:nvSpPr>
        <p:spPr>
          <a:ln/>
        </p:spPr>
        <p:txBody>
          <a:bodyPr/>
          <a:lstStyle>
            <a:lvl1pPr>
              <a:defRPr/>
            </a:lvl1pPr>
          </a:lstStyle>
          <a:p>
            <a:pPr>
              <a:defRPr/>
            </a:pPr>
            <a:endParaRPr lang="en-US" dirty="0">
              <a:solidFill>
                <a:prstClr val="black">
                  <a:tint val="75000"/>
                </a:prstClr>
              </a:solidFill>
            </a:endParaRPr>
          </a:p>
        </p:txBody>
      </p:sp>
      <p:sp>
        <p:nvSpPr>
          <p:cNvPr id="9" name="Footer Placeholder 4"/>
          <p:cNvSpPr txBox="1">
            <a:spLocks/>
          </p:cNvSpPr>
          <p:nvPr userDrawn="1"/>
        </p:nvSpPr>
        <p:spPr>
          <a:xfrm>
            <a:off x="3938016" y="6356350"/>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rPr>
              <a:t>http://science.energy.gov/sbir/funding-opportunities/ </a:t>
            </a:r>
          </a:p>
        </p:txBody>
      </p:sp>
    </p:spTree>
    <p:extLst>
      <p:ext uri="{BB962C8B-B14F-4D97-AF65-F5344CB8AC3E}">
        <p14:creationId xmlns:p14="http://schemas.microsoft.com/office/powerpoint/2010/main" val="427400918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727200" y="3810000"/>
            <a:ext cx="8737600" cy="190500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384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508000" y="1524000"/>
            <a:ext cx="11176000" cy="472440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lumMod val="75000"/>
                  </a:schemeClr>
                </a:solidFill>
              </a:defRPr>
            </a:lvl1pPr>
          </a:lstStyle>
          <a:p>
            <a:endParaRPr lang="en-US" dirty="0">
              <a:solidFill>
                <a:srgbClr val="4F81BD">
                  <a:lumMod val="75000"/>
                </a:srgbClr>
              </a:solidFill>
            </a:endParaRPr>
          </a:p>
        </p:txBody>
      </p:sp>
      <p:sp>
        <p:nvSpPr>
          <p:cNvPr id="9" name="Footer Placeholder 4"/>
          <p:cNvSpPr txBox="1">
            <a:spLocks/>
          </p:cNvSpPr>
          <p:nvPr userDrawn="1"/>
        </p:nvSpPr>
        <p:spPr>
          <a:xfrm>
            <a:off x="2235200" y="6324643"/>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8" name="Slide Number Placeholder 3">
            <a:extLst>
              <a:ext uri="{FF2B5EF4-FFF2-40B4-BE49-F238E27FC236}">
                <a16:creationId xmlns:a16="http://schemas.microsoft.com/office/drawing/2014/main" id="{28FF510B-2F92-4933-A248-9DC7FD5954E1}"/>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2882649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txBox="1">
            <a:spLocks/>
          </p:cNvSpPr>
          <p:nvPr userDrawn="1"/>
        </p:nvSpPr>
        <p:spPr>
          <a:xfrm>
            <a:off x="2336800" y="629689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8" name="Slide Number Placeholder 3">
            <a:extLst>
              <a:ext uri="{FF2B5EF4-FFF2-40B4-BE49-F238E27FC236}">
                <a16:creationId xmlns:a16="http://schemas.microsoft.com/office/drawing/2014/main" id="{35161F47-A66A-4897-8716-D5DB4DE6482B}"/>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3">
            <a:extLst>
              <a:ext uri="{FF2B5EF4-FFF2-40B4-BE49-F238E27FC236}">
                <a16:creationId xmlns:a16="http://schemas.microsoft.com/office/drawing/2014/main" id="{3D64BC90-8244-46B8-916F-BBD97E5FA0E8}"/>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2357264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8"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12/20/2019</a:t>
            </a:fld>
            <a:endParaRPr lang="en-US" sz="1200" dirty="0">
              <a:solidFill>
                <a:prstClr val="black">
                  <a:tint val="75000"/>
                </a:prstClr>
              </a:solidFill>
            </a:endParaRPr>
          </a:p>
        </p:txBody>
      </p:sp>
      <p:sp>
        <p:nvSpPr>
          <p:cNvPr id="10" name="Footer Placeholder 4"/>
          <p:cNvSpPr txBox="1">
            <a:spLocks/>
          </p:cNvSpPr>
          <p:nvPr userDrawn="1"/>
        </p:nvSpPr>
        <p:spPr>
          <a:xfrm>
            <a:off x="2148114"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11" name="Slide Number Placeholder 3">
            <a:extLst>
              <a:ext uri="{FF2B5EF4-FFF2-40B4-BE49-F238E27FC236}">
                <a16:creationId xmlns:a16="http://schemas.microsoft.com/office/drawing/2014/main" id="{2B1EAA41-831B-449A-852D-3D6E2D7B5245}"/>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761672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0"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12/20/2019</a:t>
            </a:fld>
            <a:endParaRPr lang="en-US" sz="1200" dirty="0">
              <a:solidFill>
                <a:prstClr val="black">
                  <a:tint val="75000"/>
                </a:prstClr>
              </a:solidFill>
            </a:endParaRPr>
          </a:p>
        </p:txBody>
      </p:sp>
      <p:sp>
        <p:nvSpPr>
          <p:cNvPr id="12" name="Footer Placeholder 4"/>
          <p:cNvSpPr txBox="1">
            <a:spLocks/>
          </p:cNvSpPr>
          <p:nvPr userDrawn="1"/>
        </p:nvSpPr>
        <p:spPr>
          <a:xfrm>
            <a:off x="2235200" y="6324642"/>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11" name="Slide Number Placeholder 3">
            <a:extLst>
              <a:ext uri="{FF2B5EF4-FFF2-40B4-BE49-F238E27FC236}">
                <a16:creationId xmlns:a16="http://schemas.microsoft.com/office/drawing/2014/main" id="{9B4C2464-F013-4A94-84D4-A8D91487159E}"/>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70894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8"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6" name="Slide Number Placeholder 3">
            <a:extLst>
              <a:ext uri="{FF2B5EF4-FFF2-40B4-BE49-F238E27FC236}">
                <a16:creationId xmlns:a16="http://schemas.microsoft.com/office/drawing/2014/main" id="{811522E3-9915-4546-BDC3-CA08C08C17D1}"/>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1720939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5"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12/20/2019</a:t>
            </a:fld>
            <a:endParaRPr lang="en-US" sz="1200" dirty="0">
              <a:solidFill>
                <a:prstClr val="black">
                  <a:tint val="75000"/>
                </a:prstClr>
              </a:solidFill>
            </a:endParaRPr>
          </a:p>
        </p:txBody>
      </p:sp>
      <p:sp>
        <p:nvSpPr>
          <p:cNvPr id="7"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375500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160409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243305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0790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463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10436352" y="6356351"/>
            <a:ext cx="1146048" cy="365125"/>
          </a:xfrm>
        </p:spPr>
        <p:txBody>
          <a:bodyPr/>
          <a:lstStyle/>
          <a:p>
            <a:pPr>
              <a:defRPr/>
            </a:pPr>
            <a:fld id="{180561E4-745D-4CB7-AD9C-B4547170F673}" type="slidenum">
              <a:rPr lang="en-US" smtClean="0"/>
              <a:pPr>
                <a:defRPr/>
              </a:pPr>
              <a:t>‹#›</a:t>
            </a:fld>
            <a:r>
              <a:rPr lang="en-US" dirty="0"/>
              <a:t>/78</a:t>
            </a:r>
          </a:p>
        </p:txBody>
      </p:sp>
    </p:spTree>
    <p:extLst>
      <p:ext uri="{BB962C8B-B14F-4D97-AF65-F5344CB8AC3E}">
        <p14:creationId xmlns:p14="http://schemas.microsoft.com/office/powerpoint/2010/main" val="191038325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1B364C37-D052-4A6B-BF00-AA5343537D03}"/>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656064" y="6356351"/>
            <a:ext cx="1926336" cy="365125"/>
          </a:xfrm>
        </p:spPr>
        <p:txBody>
          <a:bodyPr/>
          <a:lstStyle/>
          <a:p>
            <a:pPr>
              <a:defRPr/>
            </a:pPr>
            <a:fld id="{CFB0700A-AA3D-461B-A3B6-39C39373F01C}" type="slidenum">
              <a:rPr lang="en-US" smtClean="0"/>
              <a:pPr>
                <a:defRPr/>
              </a:pPr>
              <a:t>‹#›</a:t>
            </a:fld>
            <a:r>
              <a:rPr lang="en-US" dirty="0"/>
              <a:t>/78</a:t>
            </a:r>
          </a:p>
        </p:txBody>
      </p:sp>
      <p:sp>
        <p:nvSpPr>
          <p:cNvPr id="8" name="Footer Placeholder 4"/>
          <p:cNvSpPr txBox="1">
            <a:spLocks/>
          </p:cNvSpPr>
          <p:nvPr userDrawn="1"/>
        </p:nvSpPr>
        <p:spPr>
          <a:xfrm>
            <a:off x="2290618" y="629994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139612749"/>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9948672" y="6356351"/>
            <a:ext cx="1633728" cy="365125"/>
          </a:xfrm>
        </p:spPr>
        <p:txBody>
          <a:bodyPr/>
          <a:lstStyle/>
          <a:p>
            <a:pPr>
              <a:defRPr/>
            </a:pPr>
            <a:fld id="{0F93D773-B35F-4FB7-8D60-3A0370754F72}" type="slidenum">
              <a:rPr lang="en-US" smtClean="0"/>
              <a:pPr>
                <a:defRPr/>
              </a:pPr>
              <a:t>‹#›</a:t>
            </a:fld>
            <a:endParaRPr lang="en-US" dirty="0"/>
          </a:p>
        </p:txBody>
      </p:sp>
      <p:sp>
        <p:nvSpPr>
          <p:cNvPr id="8" name="Footer Placeholder 4"/>
          <p:cNvSpPr txBox="1">
            <a:spLocks/>
          </p:cNvSpPr>
          <p:nvPr userDrawn="1"/>
        </p:nvSpPr>
        <p:spPr>
          <a:xfrm>
            <a:off x="2219366" y="63157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95661274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0777728" y="6356351"/>
            <a:ext cx="804672" cy="365125"/>
          </a:xfrm>
        </p:spPr>
        <p:txBody>
          <a:bodyPr/>
          <a:lstStyle/>
          <a:p>
            <a:pPr>
              <a:defRPr/>
            </a:pPr>
            <a:fld id="{F2898D1E-D11C-45C6-A7D1-F709A31F086A}" type="slidenum">
              <a:rPr lang="en-US" smtClean="0"/>
              <a:pPr>
                <a:defRPr/>
              </a:pPr>
              <a:t>‹#›</a:t>
            </a:fld>
            <a:r>
              <a:rPr lang="en-US" dirty="0"/>
              <a:t>/78</a:t>
            </a:r>
          </a:p>
        </p:txBody>
      </p:sp>
      <p:sp>
        <p:nvSpPr>
          <p:cNvPr id="9" name="Footer Placeholder 4"/>
          <p:cNvSpPr txBox="1">
            <a:spLocks/>
          </p:cNvSpPr>
          <p:nvPr userDrawn="1"/>
        </p:nvSpPr>
        <p:spPr>
          <a:xfrm>
            <a:off x="2336800" y="629689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40869094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0765536" y="6356351"/>
            <a:ext cx="816864" cy="365125"/>
          </a:xfrm>
        </p:spPr>
        <p:txBody>
          <a:bodyPr/>
          <a:lstStyle/>
          <a:p>
            <a:pPr>
              <a:defRPr/>
            </a:pPr>
            <a:fld id="{51495A43-CCF2-4517-9B2B-A16D7D619FAF}" type="slidenum">
              <a:rPr lang="en-US" smtClean="0"/>
              <a:pPr>
                <a:defRPr/>
              </a:pPr>
              <a:t>‹#›</a:t>
            </a:fld>
            <a:r>
              <a:rPr lang="en-US" dirty="0"/>
              <a:t>/78</a:t>
            </a:r>
          </a:p>
        </p:txBody>
      </p:sp>
    </p:spTree>
    <p:extLst>
      <p:ext uri="{BB962C8B-B14F-4D97-AF65-F5344CB8AC3E}">
        <p14:creationId xmlns:p14="http://schemas.microsoft.com/office/powerpoint/2010/main" val="165954925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a:t>Click to edit Master title style</a:t>
            </a:r>
          </a:p>
        </p:txBody>
      </p:sp>
      <p:sp>
        <p:nvSpPr>
          <p:cNvPr id="5" name="Slide Number Placeholder 4"/>
          <p:cNvSpPr>
            <a:spLocks noGrp="1"/>
          </p:cNvSpPr>
          <p:nvPr>
            <p:ph type="sldNum" sz="quarter" idx="12"/>
          </p:nvPr>
        </p:nvSpPr>
        <p:spPr>
          <a:xfrm>
            <a:off x="10619232" y="6356351"/>
            <a:ext cx="963168" cy="365125"/>
          </a:xfrm>
        </p:spPr>
        <p:txBody>
          <a:bodyPr/>
          <a:lstStyle/>
          <a:p>
            <a:pPr>
              <a:defRPr/>
            </a:pPr>
            <a:fld id="{05049ED1-3483-43B8-8DF2-5521B918A34E}" type="slidenum">
              <a:rPr lang="en-US" smtClean="0"/>
              <a:pPr>
                <a:defRPr/>
              </a:pPr>
              <a:t>‹#›</a:t>
            </a:fld>
            <a:r>
              <a:rPr lang="en-US" dirty="0"/>
              <a:t>/78</a:t>
            </a:r>
          </a:p>
        </p:txBody>
      </p:sp>
      <p:sp>
        <p:nvSpPr>
          <p:cNvPr id="7" name="Footer Placeholder 4"/>
          <p:cNvSpPr txBox="1">
            <a:spLocks/>
          </p:cNvSpPr>
          <p:nvPr userDrawn="1"/>
        </p:nvSpPr>
        <p:spPr>
          <a:xfrm>
            <a:off x="2290618"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484136346"/>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33888" y="6356351"/>
            <a:ext cx="1048512" cy="365125"/>
          </a:xfrm>
        </p:spPr>
        <p:txBody>
          <a:bodyPr/>
          <a:lstStyle/>
          <a:p>
            <a:pPr>
              <a:defRPr/>
            </a:pPr>
            <a:fld id="{1D6C4B29-14BB-4B14-B5AA-B94BB29F99A3}" type="slidenum">
              <a:rPr lang="en-US" smtClean="0"/>
              <a:pPr>
                <a:defRPr/>
              </a:pPr>
              <a:t>‹#›</a:t>
            </a:fld>
            <a:r>
              <a:rPr lang="en-US" dirty="0"/>
              <a:t>/78</a:t>
            </a:r>
          </a:p>
        </p:txBody>
      </p:sp>
      <p:sp>
        <p:nvSpPr>
          <p:cNvPr id="6" name="Footer Placeholder 4"/>
          <p:cNvSpPr txBox="1">
            <a:spLocks/>
          </p:cNvSpPr>
          <p:nvPr userDrawn="1"/>
        </p:nvSpPr>
        <p:spPr>
          <a:xfrm>
            <a:off x="2266867"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706925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0887456" y="6356351"/>
            <a:ext cx="694944" cy="365125"/>
          </a:xfrm>
        </p:spPr>
        <p:txBody>
          <a:bodyPr/>
          <a:lstStyle/>
          <a:p>
            <a:pPr>
              <a:defRPr/>
            </a:pPr>
            <a:fld id="{1F841290-C250-4FDF-A292-3556F08F4707}" type="slidenum">
              <a:rPr lang="en-US" smtClean="0"/>
              <a:pPr>
                <a:defRPr/>
              </a:pPr>
              <a:t>‹#›</a:t>
            </a:fld>
            <a:r>
              <a:rPr lang="en-US" dirty="0"/>
              <a:t>/78</a:t>
            </a:r>
          </a:p>
        </p:txBody>
      </p:sp>
    </p:spTree>
    <p:extLst>
      <p:ext uri="{BB962C8B-B14F-4D97-AF65-F5344CB8AC3E}">
        <p14:creationId xmlns:p14="http://schemas.microsoft.com/office/powerpoint/2010/main" val="161392341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0509504" y="6356351"/>
            <a:ext cx="1072896" cy="365125"/>
          </a:xfrm>
        </p:spPr>
        <p:txBody>
          <a:bodyPr/>
          <a:lstStyle/>
          <a:p>
            <a:pPr>
              <a:defRPr/>
            </a:pPr>
            <a:fld id="{848E3D4D-A005-49AE-9582-16EC829995D5}" type="slidenum">
              <a:rPr lang="en-US" smtClean="0"/>
              <a:pPr>
                <a:defRPr/>
              </a:pPr>
              <a:t>‹#›</a:t>
            </a:fld>
            <a:r>
              <a:rPr lang="en-US" dirty="0"/>
              <a:t>/78</a:t>
            </a:r>
          </a:p>
        </p:txBody>
      </p:sp>
    </p:spTree>
    <p:extLst>
      <p:ext uri="{BB962C8B-B14F-4D97-AF65-F5344CB8AC3E}">
        <p14:creationId xmlns:p14="http://schemas.microsoft.com/office/powerpoint/2010/main" val="311023055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07BBC0C-5D8A-42AA-B13D-5AF11D9B810A}" type="slidenum">
              <a:rPr lang="en-US" smtClean="0"/>
              <a:pPr>
                <a:defRPr/>
              </a:pPr>
              <a:t>‹#›</a:t>
            </a:fld>
            <a:endParaRPr lang="en-US" dirty="0"/>
          </a:p>
        </p:txBody>
      </p:sp>
    </p:spTree>
    <p:extLst>
      <p:ext uri="{BB962C8B-B14F-4D97-AF65-F5344CB8AC3E}">
        <p14:creationId xmlns:p14="http://schemas.microsoft.com/office/powerpoint/2010/main" val="110559632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259B4B0-E9B4-480A-8B53-20DB36DAD709}" type="slidenum">
              <a:rPr lang="en-US" smtClean="0"/>
              <a:pPr>
                <a:defRPr/>
              </a:pPr>
              <a:t>‹#›</a:t>
            </a:fld>
            <a:endParaRPr lang="en-US" dirty="0"/>
          </a:p>
        </p:txBody>
      </p:sp>
    </p:spTree>
    <p:extLst>
      <p:ext uri="{BB962C8B-B14F-4D97-AF65-F5344CB8AC3E}">
        <p14:creationId xmlns:p14="http://schemas.microsoft.com/office/powerpoint/2010/main" val="11763014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a:t>Click to edit Master title style</a:t>
            </a:r>
          </a:p>
        </p:txBody>
      </p:sp>
      <p:sp>
        <p:nvSpPr>
          <p:cNvPr id="5" name="Slide Number Placeholder 4"/>
          <p:cNvSpPr>
            <a:spLocks noGrp="1"/>
          </p:cNvSpPr>
          <p:nvPr>
            <p:ph type="sldNum" sz="quarter" idx="12"/>
          </p:nvPr>
        </p:nvSpPr>
        <p:spPr>
          <a:xfrm>
            <a:off x="10619232" y="6356351"/>
            <a:ext cx="963168" cy="365125"/>
          </a:xfrm>
          <a:prstGeom prst="rect">
            <a:avLst/>
          </a:prstGeom>
        </p:spPr>
        <p:txBody>
          <a:bodyPr/>
          <a:lstStyle/>
          <a:p>
            <a:pPr>
              <a:defRPr/>
            </a:pPr>
            <a:fld id="{05049ED1-3483-43B8-8DF2-5521B918A34E}" type="slidenum">
              <a:rPr lang="en-US" smtClean="0"/>
              <a:pPr>
                <a:defRPr/>
              </a:pPr>
              <a:t>‹#›</a:t>
            </a:fld>
            <a:r>
              <a:rPr lang="en-US" dirty="0"/>
              <a:t>/78</a:t>
            </a:r>
          </a:p>
        </p:txBody>
      </p:sp>
      <p:sp>
        <p:nvSpPr>
          <p:cNvPr id="7" name="Footer Placeholder 4"/>
          <p:cNvSpPr txBox="1">
            <a:spLocks/>
          </p:cNvSpPr>
          <p:nvPr userDrawn="1"/>
        </p:nvSpPr>
        <p:spPr>
          <a:xfrm>
            <a:off x="2290618"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
          <p:cNvSpPr>
            <a:spLocks noGrp="1" noChangeArrowheads="1"/>
          </p:cNvSpPr>
          <p:nvPr>
            <p:ph type="sldNum" sz="quarter" idx="11"/>
          </p:nvPr>
        </p:nvSpPr>
        <p:spPr>
          <a:xfrm>
            <a:off x="9826752" y="6356351"/>
            <a:ext cx="1755648" cy="365125"/>
          </a:xfrm>
          <a:ln/>
        </p:spPr>
        <p:txBody>
          <a:bodyPr/>
          <a:lstStyle>
            <a:lvl1pPr>
              <a:defRPr/>
            </a:lvl1pPr>
          </a:lstStyle>
          <a:p>
            <a:pPr>
              <a:defRPr/>
            </a:pPr>
            <a:fld id="{BBAFF6DD-E697-44D3-B473-45CF239FEBE6}" type="slidenum">
              <a:rPr lang="en-US" smtClean="0"/>
              <a:pPr>
                <a:defRPr/>
              </a:pPr>
              <a:t>‹#›</a:t>
            </a:fld>
            <a:r>
              <a:rPr lang="en-US" dirty="0"/>
              <a:t>/78</a:t>
            </a:r>
          </a:p>
        </p:txBody>
      </p:sp>
      <p:sp>
        <p:nvSpPr>
          <p:cNvPr id="7"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99507900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1"/>
          </p:nvPr>
        </p:nvSpPr>
        <p:spPr>
          <a:xfrm>
            <a:off x="9973056" y="6356351"/>
            <a:ext cx="1609344" cy="365125"/>
          </a:xfrm>
          <a:ln/>
        </p:spPr>
        <p:txBody>
          <a:bodyPr/>
          <a:lstStyle>
            <a:lvl1pPr>
              <a:defRPr/>
            </a:lvl1pPr>
          </a:lstStyle>
          <a:p>
            <a:pPr>
              <a:defRPr/>
            </a:pPr>
            <a:fld id="{04F5CB06-5FE7-4B57-9060-90159B6FEB8A}" type="slidenum">
              <a:rPr lang="en-US" smtClean="0"/>
              <a:pPr>
                <a:defRPr/>
              </a:pPr>
              <a:t>‹#›</a:t>
            </a:fld>
            <a:r>
              <a:rPr lang="en-US" dirty="0"/>
              <a:t>/78</a:t>
            </a:r>
          </a:p>
        </p:txBody>
      </p:sp>
      <p:sp>
        <p:nvSpPr>
          <p:cNvPr id="8"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225605802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33888" y="6356351"/>
            <a:ext cx="1048512" cy="365125"/>
          </a:xfrm>
          <a:prstGeom prst="rect">
            <a:avLst/>
          </a:prstGeom>
        </p:spPr>
        <p:txBody>
          <a:bodyPr/>
          <a:lstStyle/>
          <a:p>
            <a:pPr>
              <a:defRPr/>
            </a:pPr>
            <a:fld id="{1D6C4B29-14BB-4B14-B5AA-B94BB29F99A3}" type="slidenum">
              <a:rPr lang="en-US" smtClean="0"/>
              <a:pPr>
                <a:defRPr/>
              </a:pPr>
              <a:t>‹#›</a:t>
            </a:fld>
            <a:r>
              <a:rPr lang="en-US" dirty="0"/>
              <a:t>/78</a:t>
            </a:r>
          </a:p>
        </p:txBody>
      </p:sp>
      <p:sp>
        <p:nvSpPr>
          <p:cNvPr id="6" name="Footer Placeholder 4"/>
          <p:cNvSpPr txBox="1">
            <a:spLocks/>
          </p:cNvSpPr>
          <p:nvPr userDrawn="1"/>
        </p:nvSpPr>
        <p:spPr>
          <a:xfrm>
            <a:off x="2266867"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a:extLst>
              <a:ext uri="{FF2B5EF4-FFF2-40B4-BE49-F238E27FC236}">
                <a16:creationId xmlns:a16="http://schemas.microsoft.com/office/drawing/2014/main" id="{92B229D4-4B8A-41DE-9511-B046C8E8B850}"/>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a:extLst>
              <a:ext uri="{FF2B5EF4-FFF2-40B4-BE49-F238E27FC236}">
                <a16:creationId xmlns:a16="http://schemas.microsoft.com/office/drawing/2014/main" id="{51AA1F53-8F0A-4691-8F44-ED13E27B2139}"/>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pic>
        <p:nvPicPr>
          <p:cNvPr id="8" name="Picture 7" descr="horizontal-logo-green-text.jp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05842" y="6311902"/>
            <a:ext cx="2801257" cy="407987"/>
          </a:xfrm>
          <a:prstGeom prst="rect">
            <a:avLst/>
          </a:prstGeom>
          <a:noFill/>
          <a:ln w="9525">
            <a:noFill/>
            <a:miter lim="800000"/>
            <a:headEnd/>
            <a:tailEnd/>
          </a:ln>
        </p:spPr>
      </p:pic>
      <p:sp>
        <p:nvSpPr>
          <p:cNvPr id="9" name="Footer Placeholder 4"/>
          <p:cNvSpPr txBox="1">
            <a:spLocks/>
          </p:cNvSpPr>
          <p:nvPr userDrawn="1"/>
        </p:nvSpPr>
        <p:spPr>
          <a:xfrm>
            <a:off x="2254996" y="63023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10" name="Slide Number Placeholder 3">
            <a:extLst>
              <a:ext uri="{FF2B5EF4-FFF2-40B4-BE49-F238E27FC236}">
                <a16:creationId xmlns:a16="http://schemas.microsoft.com/office/drawing/2014/main" id="{6F203F57-E95F-4BD1-A341-ED1D3882437B}"/>
              </a:ext>
            </a:extLst>
          </p:cNvPr>
          <p:cNvSpPr>
            <a:spLocks noGrp="1"/>
          </p:cNvSpPr>
          <p:nvPr>
            <p:ph type="sldNum" sz="quarter" idx="4"/>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spd="slow">
    <p:fade/>
  </p:transition>
  <p:hf hdr="0" ftr="0" dt="0"/>
  <p:txStyles>
    <p:title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338C4E9-21C8-4C18-A92E-A26AA5FEEEDA}" type="slidenum">
              <a:rPr lang="en-US" smtClean="0">
                <a:solidFill>
                  <a:prstClr val="black">
                    <a:tint val="75000"/>
                  </a:prstClr>
                </a:solidFill>
                <a:latin typeface="Calibri"/>
              </a:rPr>
              <a:pPr fontAlgn="auto">
                <a:spcBef>
                  <a:spcPts val="0"/>
                </a:spcBef>
                <a:spcAft>
                  <a:spcPts val="0"/>
                </a:spcAft>
              </a:pPr>
              <a:t>‹#›</a:t>
            </a:fld>
            <a:r>
              <a:rPr lang="en-US" dirty="0">
                <a:solidFill>
                  <a:prstClr val="black">
                    <a:tint val="75000"/>
                  </a:prstClr>
                </a:solidFill>
                <a:latin typeface="Calibri"/>
              </a:rPr>
              <a:t>/78</a:t>
            </a:r>
          </a:p>
        </p:txBody>
      </p:sp>
      <p:pic>
        <p:nvPicPr>
          <p:cNvPr id="8" name="Picture 7" descr="horizontal-logo-green-text.jp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03200" y="6324601"/>
            <a:ext cx="2694379" cy="407987"/>
          </a:xfrm>
          <a:prstGeom prst="rect">
            <a:avLst/>
          </a:prstGeom>
          <a:noFill/>
          <a:ln w="9525">
            <a:noFill/>
            <a:miter lim="800000"/>
            <a:headEnd/>
            <a:tailEnd/>
          </a:ln>
        </p:spPr>
      </p:pic>
      <p:sp>
        <p:nvSpPr>
          <p:cNvPr id="9" name="Footer Placeholder 4"/>
          <p:cNvSpPr txBox="1">
            <a:spLocks/>
          </p:cNvSpPr>
          <p:nvPr userDrawn="1"/>
        </p:nvSpPr>
        <p:spPr>
          <a:xfrm>
            <a:off x="2175823"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77839307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ctr" defTabSz="914400" rtl="0" eaLnBrk="1" latinLnBrk="0" hangingPunct="1">
        <a:spcBef>
          <a:spcPct val="0"/>
        </a:spcBef>
        <a:buNone/>
        <a:defRPr sz="32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A76098-7D4E-4604-B8FB-201F4C05C3A2}" type="slidenum">
              <a:rPr lang="en-US" smtClean="0">
                <a:solidFill>
                  <a:prstClr val="black">
                    <a:tint val="75000"/>
                  </a:prstClr>
                </a:solidFill>
              </a:rPr>
              <a:pPr>
                <a:defRPr/>
              </a:pPr>
              <a:t>‹#›</a:t>
            </a:fld>
            <a:r>
              <a:rPr lang="en-US" dirty="0">
                <a:solidFill>
                  <a:prstClr val="black">
                    <a:tint val="75000"/>
                  </a:prstClr>
                </a:solidFill>
              </a:rPr>
              <a:t>/78</a:t>
            </a:r>
          </a:p>
        </p:txBody>
      </p:sp>
    </p:spTree>
    <p:extLst>
      <p:ext uri="{BB962C8B-B14F-4D97-AF65-F5344CB8AC3E}">
        <p14:creationId xmlns:p14="http://schemas.microsoft.com/office/powerpoint/2010/main" val="26309328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spd="slow">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pic>
        <p:nvPicPr>
          <p:cNvPr id="8" name="Picture 7" descr="horizontal-logo-green-text.jpg"/>
          <p:cNvPicPr>
            <a:picLocks noChangeAspect="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203200" y="6324601"/>
            <a:ext cx="2694379" cy="407987"/>
          </a:xfrm>
          <a:prstGeom prst="rect">
            <a:avLst/>
          </a:prstGeom>
          <a:noFill/>
          <a:ln w="9525">
            <a:noFill/>
            <a:miter lim="800000"/>
            <a:headEnd/>
            <a:tailEnd/>
          </a:ln>
        </p:spPr>
      </p:pic>
      <p:sp>
        <p:nvSpPr>
          <p:cNvPr id="9" name="Footer Placeholder 4"/>
          <p:cNvSpPr txBox="1">
            <a:spLocks/>
          </p:cNvSpPr>
          <p:nvPr userDrawn="1"/>
        </p:nvSpPr>
        <p:spPr>
          <a:xfrm>
            <a:off x="2175823"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pic>
        <p:nvPicPr>
          <p:cNvPr id="4" name="Picture 3">
            <a:extLst>
              <a:ext uri="{FF2B5EF4-FFF2-40B4-BE49-F238E27FC236}">
                <a16:creationId xmlns:a16="http://schemas.microsoft.com/office/drawing/2014/main" id="{26A67630-39B0-42A2-B486-CE293023880B}"/>
              </a:ext>
            </a:extLst>
          </p:cNvPr>
          <p:cNvPicPr>
            <a:picLocks noChangeAspect="1"/>
          </p:cNvPicPr>
          <p:nvPr userDrawn="1"/>
        </p:nvPicPr>
        <p:blipFill>
          <a:blip r:embed="rId14"/>
          <a:stretch>
            <a:fillRect/>
          </a:stretch>
        </p:blipFill>
        <p:spPr>
          <a:xfrm>
            <a:off x="8735321" y="6366796"/>
            <a:ext cx="2847079" cy="365792"/>
          </a:xfrm>
          <a:prstGeom prst="rect">
            <a:avLst/>
          </a:prstGeom>
        </p:spPr>
      </p:pic>
    </p:spTree>
    <p:extLst>
      <p:ext uri="{BB962C8B-B14F-4D97-AF65-F5344CB8AC3E}">
        <p14:creationId xmlns:p14="http://schemas.microsoft.com/office/powerpoint/2010/main" val="46866788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defTabSz="914400" rtl="0" eaLnBrk="1" latinLnBrk="0" hangingPunct="1">
        <a:spcBef>
          <a:spcPct val="0"/>
        </a:spcBef>
        <a:buNone/>
        <a:defRPr sz="32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A76098-7D4E-4604-B8FB-201F4C05C3A2}" type="slidenum">
              <a:rPr lang="en-US" smtClean="0"/>
              <a:pPr>
                <a:defRPr/>
              </a:pPr>
              <a:t>‹#›</a:t>
            </a:fld>
            <a:r>
              <a:rPr lang="en-US" dirty="0"/>
              <a:t>/78</a:t>
            </a:r>
          </a:p>
        </p:txBody>
      </p:sp>
      <p:pic>
        <p:nvPicPr>
          <p:cNvPr id="8" name="Picture 7" descr="horizontal-logo-green-text.jpg"/>
          <p:cNvPicPr>
            <a:picLocks noChangeAspect="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205842" y="6311902"/>
            <a:ext cx="2801257" cy="407987"/>
          </a:xfrm>
          <a:prstGeom prst="rect">
            <a:avLst/>
          </a:prstGeom>
          <a:noFill/>
          <a:ln w="9525">
            <a:noFill/>
            <a:miter lim="800000"/>
            <a:headEnd/>
            <a:tailEnd/>
          </a:ln>
        </p:spPr>
      </p:pic>
      <p:sp>
        <p:nvSpPr>
          <p:cNvPr id="9" name="Footer Placeholder 4"/>
          <p:cNvSpPr txBox="1">
            <a:spLocks/>
          </p:cNvSpPr>
          <p:nvPr userDrawn="1"/>
        </p:nvSpPr>
        <p:spPr>
          <a:xfrm>
            <a:off x="2254996" y="63023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73639981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ransition spd="slow">
    <p:fade/>
  </p:transition>
  <p:hf hdr="0" ftr="0" dt="0"/>
  <p:txStyles>
    <p:title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nny.oliver@science.doe.gov"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oe.energy.gov/" TargetMode="External"/><Relationship Id="rId2" Type="http://schemas.openxmlformats.org/officeDocument/2006/relationships/hyperlink" Target="https://www.energy.gov/ceser/office-cybersecurity-energy-security-and-emergency-response"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oe.energy.gov/"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energy.gov/eere/office-energy-efficiency-renewable-energy"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fossil.energy.gov/"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ne.doe.gov/"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science.energy.gov/asc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cience.energy.gov/bes/"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science.energy.gov/ber/"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science.energy.gov/fes/"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science.energy.gov/hep/"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science.energy.gov/np/"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nnsa.energy.gov/aboutus/ourprograms/nonproliferation"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em.doe.gov/Pages/EMHome.aspx"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cience.osti.gov/sbir/Applicant-Resources" TargetMode="External"/><Relationship Id="rId7" Type="http://schemas.openxmlformats.org/officeDocument/2006/relationships/image" Target="../media/image56.png"/><Relationship Id="rId2" Type="http://schemas.openxmlformats.org/officeDocument/2006/relationships/hyperlink" Target="https://science.osti.gov/SBIRLearning" TargetMode="Externa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www.dawnbreaker.com/doephase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hyperlink" Target="http://science.energy.gov/sbir/funding-opportunities/" TargetMode="Externa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s://science.osti.gov/sbir/Applicant-Resources/Letter-of-Intent" TargetMode="External"/><Relationship Id="rId2" Type="http://schemas.openxmlformats.org/officeDocument/2006/relationships/hyperlink" Target="https://pamspublic.science.energy.gov/" TargetMode="Externa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www.sbir.gov/registration" TargetMode="External"/><Relationship Id="rId2" Type="http://schemas.openxmlformats.org/officeDocument/2006/relationships/hyperlink" Target="http://www.grants.gov/" TargetMode="Externa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grants.gov/applicants/workspace-overview.html" TargetMode="Externa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science.osti.gov/sbir/Applicant-Resources/Grant-Application"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www.doesbirlearning.com/" TargetMode="External"/><Relationship Id="rId2" Type="http://schemas.openxmlformats.org/officeDocument/2006/relationships/hyperlink" Target="https://science.osti.gov/sbir/Applicant-Resources" TargetMode="Externa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63.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hyperlink" Target="https://science.osti.gov/sbir/Applicant-Resources/Grant-Application" TargetMode="Externa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chart" Target="../charts/chart6.xml"/><Relationship Id="rId4" Type="http://schemas.openxmlformats.org/officeDocument/2006/relationships/chart" Target="../charts/chart5.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55.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hyperlink" Target="http://www.larta.org/doecap"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jjie.org/wp-content/uploads/2012/04/3336handcuffs.jpg"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hyperlink" Target="https://www.justice.gov/usao-mdfl/pr/scientists-sentenced-prison-defrauding-small-business-innovation-research-progra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mailto:ighotline@hq.doe.gov" TargetMode="Externa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8" Type="http://schemas.openxmlformats.org/officeDocument/2006/relationships/hyperlink" Target="https://science.osti.gov/sbir/Anonymous-Feedback" TargetMode="External"/><Relationship Id="rId3" Type="http://schemas.openxmlformats.org/officeDocument/2006/relationships/image" Target="../media/image90.jpeg"/><Relationship Id="rId7" Type="http://schemas.openxmlformats.org/officeDocument/2006/relationships/hyperlink" Target="http://www.dawnbreaker.com/doephase0/"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public.govdelivery.com/accounts/USDOESCIENCE/subscriber/new" TargetMode="External"/><Relationship Id="rId5" Type="http://schemas.openxmlformats.org/officeDocument/2006/relationships/hyperlink" Target="https://science.osti.gov/sbir" TargetMode="External"/><Relationship Id="rId4" Type="http://schemas.openxmlformats.org/officeDocument/2006/relationships/hyperlink" Target="mailto:sbir-sttr@science.doe.gov"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science.osti.gov/sbir" TargetMode="External"/><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www.sbir.gov/" TargetMode="External"/><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0.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noFill/>
        </p:spPr>
        <p:txBody>
          <a:bodyPr>
            <a:normAutofit fontScale="90000"/>
          </a:bodyPr>
          <a:lstStyle/>
          <a:p>
            <a:pPr algn="ctr" eaLnBrk="1" hangingPunct="1">
              <a:lnSpc>
                <a:spcPct val="80000"/>
              </a:lnSpc>
            </a:pPr>
            <a:r>
              <a:rPr lang="en-US" sz="3600" i="1" dirty="0"/>
              <a:t>DOE’s </a:t>
            </a:r>
            <a:br>
              <a:rPr lang="en-US" sz="3600" i="1" dirty="0"/>
            </a:br>
            <a:r>
              <a:rPr lang="en-US" sz="3600" i="1" dirty="0"/>
              <a:t>Small Business Innovation Research (SBIR) and Small Business Technology Transfer (STTR) Programs</a:t>
            </a:r>
            <a:br>
              <a:rPr lang="en-US" i="1" dirty="0"/>
            </a:br>
            <a:endParaRPr lang="en-US" sz="1700" dirty="0"/>
          </a:p>
        </p:txBody>
      </p:sp>
      <p:sp>
        <p:nvSpPr>
          <p:cNvPr id="6" name="Rectangle 5"/>
          <p:cNvSpPr/>
          <p:nvPr/>
        </p:nvSpPr>
        <p:spPr>
          <a:xfrm>
            <a:off x="3209926" y="3905250"/>
            <a:ext cx="5800725" cy="170307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4"/>
          <p:cNvSpPr txBox="1">
            <a:spLocks noChangeArrowheads="1"/>
          </p:cNvSpPr>
          <p:nvPr/>
        </p:nvSpPr>
        <p:spPr bwMode="auto">
          <a:xfrm>
            <a:off x="2676525" y="4030564"/>
            <a:ext cx="6781800" cy="9233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Manny Oliver</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Director, DOE SBIR/STTR Programs Office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hlinkClick r:id="rId3"/>
              </a:rPr>
              <a:t>manny.oliver@science.doe.gov</a:t>
            </a: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 (301) 903-0309</a:t>
            </a:r>
          </a:p>
        </p:txBody>
      </p:sp>
      <p:sp>
        <p:nvSpPr>
          <p:cNvPr id="9" name="TextBox 4"/>
          <p:cNvSpPr txBox="1">
            <a:spLocks noChangeArrowheads="1"/>
          </p:cNvSpPr>
          <p:nvPr/>
        </p:nvSpPr>
        <p:spPr bwMode="auto">
          <a:xfrm>
            <a:off x="2676525" y="5096441"/>
            <a:ext cx="6781800" cy="36933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December 19, 2019</a:t>
            </a:r>
          </a:p>
        </p:txBody>
      </p:sp>
      <p:pic>
        <p:nvPicPr>
          <p:cNvPr id="10" name="Picture 3" descr="C:\Users\Public\Pictures\Sample Pictures\New_DOE_Seal_Color_0428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72286" y="281218"/>
            <a:ext cx="1380940" cy="1380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SBIR and STTR Awards</a:t>
            </a:r>
          </a:p>
        </p:txBody>
      </p:sp>
      <p:sp>
        <p:nvSpPr>
          <p:cNvPr id="6" name="Content Placeholder 5"/>
          <p:cNvSpPr>
            <a:spLocks noGrp="1"/>
          </p:cNvSpPr>
          <p:nvPr>
            <p:ph idx="1"/>
          </p:nvPr>
        </p:nvSpPr>
        <p:spPr/>
        <p:txBody>
          <a:bodyPr>
            <a:normAutofit/>
          </a:bodyPr>
          <a:lstStyle/>
          <a:p>
            <a:r>
              <a:rPr lang="en-US" sz="2000" dirty="0"/>
              <a:t>Critical Early Stage R/R&amp;D funding</a:t>
            </a:r>
          </a:p>
          <a:p>
            <a:pPr lvl="1"/>
            <a:r>
              <a:rPr lang="en-US" sz="1800" dirty="0"/>
              <a:t>The SBIR &amp; STTR programs provide funding for innovative, early stage research</a:t>
            </a:r>
          </a:p>
          <a:p>
            <a:pPr lvl="1"/>
            <a:r>
              <a:rPr lang="en-US" sz="1800" dirty="0"/>
              <a:t>SBIR &amp; STTR awards provide credibility when seeking investors or partners</a:t>
            </a:r>
          </a:p>
          <a:p>
            <a:r>
              <a:rPr lang="en-US" sz="2000" dirty="0"/>
              <a:t>SBIR/STTR awards are executed as grants or contracts</a:t>
            </a:r>
          </a:p>
          <a:p>
            <a:pPr lvl="1"/>
            <a:r>
              <a:rPr lang="en-US" sz="1800" dirty="0"/>
              <a:t>No repayment</a:t>
            </a:r>
          </a:p>
          <a:p>
            <a:pPr lvl="1"/>
            <a:r>
              <a:rPr lang="en-US" sz="1800" dirty="0"/>
              <a:t>No dilution of company equity</a:t>
            </a:r>
          </a:p>
          <a:p>
            <a:pPr lvl="1"/>
            <a:r>
              <a:rPr lang="en-US" sz="1800" dirty="0"/>
              <a:t>No cost sharing is required for Phases I and II   </a:t>
            </a:r>
          </a:p>
          <a:p>
            <a:pPr lvl="1"/>
            <a:endParaRPr lang="en-US" sz="1800" dirty="0"/>
          </a:p>
        </p:txBody>
      </p:sp>
      <p:sp>
        <p:nvSpPr>
          <p:cNvPr id="2" name="Freeform 1"/>
          <p:cNvSpPr/>
          <p:nvPr/>
        </p:nvSpPr>
        <p:spPr>
          <a:xfrm>
            <a:off x="4250378" y="4237939"/>
            <a:ext cx="3407155" cy="1744257"/>
          </a:xfrm>
          <a:custGeom>
            <a:avLst/>
            <a:gdLst>
              <a:gd name="connsiteX0" fmla="*/ 0 w 3407155"/>
              <a:gd name="connsiteY0" fmla="*/ 864371 h 1744257"/>
              <a:gd name="connsiteX1" fmla="*/ 1056443 w 3407155"/>
              <a:gd name="connsiteY1" fmla="*/ 988658 h 1744257"/>
              <a:gd name="connsiteX2" fmla="*/ 1669002 w 3407155"/>
              <a:gd name="connsiteY2" fmla="*/ 1743260 h 1744257"/>
              <a:gd name="connsiteX3" fmla="*/ 2503503 w 3407155"/>
              <a:gd name="connsiteY3" fmla="*/ 811105 h 1744257"/>
              <a:gd name="connsiteX4" fmla="*/ 3275860 w 3407155"/>
              <a:gd name="connsiteY4" fmla="*/ 100892 h 1744257"/>
              <a:gd name="connsiteX5" fmla="*/ 3400148 w 3407155"/>
              <a:gd name="connsiteY5" fmla="*/ 20992 h 17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7155" h="1744257">
                <a:moveTo>
                  <a:pt x="0" y="864371"/>
                </a:moveTo>
                <a:cubicBezTo>
                  <a:pt x="389138" y="853274"/>
                  <a:pt x="778276" y="842177"/>
                  <a:pt x="1056443" y="988658"/>
                </a:cubicBezTo>
                <a:cubicBezTo>
                  <a:pt x="1334610" y="1135139"/>
                  <a:pt x="1427825" y="1772852"/>
                  <a:pt x="1669002" y="1743260"/>
                </a:cubicBezTo>
                <a:cubicBezTo>
                  <a:pt x="1910179" y="1713668"/>
                  <a:pt x="2235693" y="1084833"/>
                  <a:pt x="2503503" y="811105"/>
                </a:cubicBezTo>
                <a:cubicBezTo>
                  <a:pt x="2771313" y="537377"/>
                  <a:pt x="3126419" y="232577"/>
                  <a:pt x="3275860" y="100892"/>
                </a:cubicBezTo>
                <a:cubicBezTo>
                  <a:pt x="3425301" y="-30794"/>
                  <a:pt x="3412724" y="-4901"/>
                  <a:pt x="3400148" y="209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573977" y="4321732"/>
            <a:ext cx="25146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Basic Science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Government Funding</a:t>
            </a:r>
          </a:p>
        </p:txBody>
      </p:sp>
      <p:sp>
        <p:nvSpPr>
          <p:cNvPr id="7" name="TextBox 6"/>
          <p:cNvSpPr txBox="1"/>
          <p:nvPr/>
        </p:nvSpPr>
        <p:spPr>
          <a:xfrm>
            <a:off x="7222177" y="4463736"/>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Private Funding</a:t>
            </a:r>
          </a:p>
        </p:txBody>
      </p:sp>
      <p:cxnSp>
        <p:nvCxnSpPr>
          <p:cNvPr id="9" name="Straight Connector 8"/>
          <p:cNvCxnSpPr/>
          <p:nvPr/>
        </p:nvCxnSpPr>
        <p:spPr>
          <a:xfrm>
            <a:off x="5240977" y="4542739"/>
            <a:ext cx="0" cy="137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88777" y="4465009"/>
            <a:ext cx="0" cy="144856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37657" y="4458196"/>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Early Stage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SBIR &amp; STTR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Angels</a:t>
            </a:r>
          </a:p>
        </p:txBody>
      </p:sp>
      <p:sp>
        <p:nvSpPr>
          <p:cNvPr id="11" name="Slide Number Placeholder 3">
            <a:extLst>
              <a:ext uri="{FF2B5EF4-FFF2-40B4-BE49-F238E27FC236}">
                <a16:creationId xmlns:a16="http://schemas.microsoft.com/office/drawing/2014/main" id="{00C4C055-29E4-4022-A754-FCE70F000EC8}"/>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10</a:t>
            </a:fld>
            <a:r>
              <a:rPr lang="en-US" dirty="0">
                <a:solidFill>
                  <a:prstClr val="black">
                    <a:tint val="75000"/>
                  </a:prstClr>
                </a:solidFill>
              </a:rPr>
              <a:t>/78</a:t>
            </a:r>
          </a:p>
        </p:txBody>
      </p:sp>
    </p:spTree>
    <p:extLst>
      <p:ext uri="{BB962C8B-B14F-4D97-AF65-F5344CB8AC3E}">
        <p14:creationId xmlns:p14="http://schemas.microsoft.com/office/powerpoint/2010/main" val="324542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12648" y="1078992"/>
            <a:ext cx="6268770" cy="1536192"/>
          </a:xfrm>
        </p:spPr>
        <p:txBody>
          <a:bodyPr anchor="b">
            <a:normAutofit/>
          </a:bodyPr>
          <a:lstStyle/>
          <a:p>
            <a:r>
              <a:rPr lang="en-US" sz="5200"/>
              <a:t>Intellectual Property</a:t>
            </a:r>
          </a:p>
        </p:txBody>
      </p:sp>
      <p:sp>
        <p:nvSpPr>
          <p:cNvPr id="144" name="Rectangle 143">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9270" y="3355848"/>
            <a:ext cx="6244957" cy="2825496"/>
          </a:xfrm>
        </p:spPr>
        <p:txBody>
          <a:bodyPr>
            <a:normAutofit/>
          </a:bodyPr>
          <a:lstStyle/>
          <a:p>
            <a:pPr>
              <a:lnSpc>
                <a:spcPct val="90000"/>
              </a:lnSpc>
            </a:pPr>
            <a:r>
              <a:rPr lang="en-US" sz="2200" dirty="0"/>
              <a:t>Patent rights</a:t>
            </a:r>
          </a:p>
          <a:p>
            <a:pPr lvl="1">
              <a:lnSpc>
                <a:spcPct val="90000"/>
              </a:lnSpc>
            </a:pPr>
            <a:r>
              <a:rPr lang="en-US" sz="2200" dirty="0"/>
              <a:t>Small business concerns normally retain the principal worldwide patent rights to any invention developed with Government support</a:t>
            </a:r>
          </a:p>
          <a:p>
            <a:pPr>
              <a:lnSpc>
                <a:spcPct val="90000"/>
              </a:lnSpc>
            </a:pPr>
            <a:r>
              <a:rPr lang="en-US" sz="2200" dirty="0"/>
              <a:t>Government Use</a:t>
            </a:r>
          </a:p>
          <a:p>
            <a:pPr lvl="1">
              <a:lnSpc>
                <a:spcPct val="90000"/>
              </a:lnSpc>
            </a:pPr>
            <a:r>
              <a:rPr lang="en-US" sz="2200" dirty="0"/>
              <a:t>The Federal Government receives a royalty-free license for Federal Government use</a:t>
            </a:r>
          </a:p>
        </p:txBody>
      </p:sp>
      <p:pic>
        <p:nvPicPr>
          <p:cNvPr id="4100" name="Picture 4" descr="C:\Users\Public\Pictures\Sample Pictures\PTO_HR_PicBox_ViewJobs.jpg"/>
          <p:cNvPicPr>
            <a:picLocks noChangeAspect="1" noChangeArrowheads="1"/>
          </p:cNvPicPr>
          <p:nvPr/>
        </p:nvPicPr>
        <p:blipFill rotWithShape="1">
          <a:blip r:embed="rId2">
            <a:extLst>
              <a:ext uri="{28A0092B-C50C-407E-A947-70E740481C1C}">
                <a14:useLocalDpi xmlns:a14="http://schemas.microsoft.com/office/drawing/2010/main"/>
              </a:ext>
            </a:extLst>
          </a:blip>
          <a:srcRect t="2422" r="3" b="20125"/>
          <a:stretch/>
        </p:blipFill>
        <p:spPr bwMode="auto">
          <a:xfrm>
            <a:off x="7684007" y="603504"/>
            <a:ext cx="4050792" cy="557784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E2E85E5A-98A4-4D48-A0EC-CFE55D0FE0EF}"/>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11</a:t>
            </a:fld>
            <a:r>
              <a:rPr lang="en-US" dirty="0">
                <a:solidFill>
                  <a:prstClr val="black">
                    <a:tint val="75000"/>
                  </a:prstClr>
                </a:solidFill>
              </a:rPr>
              <a:t>/78</a:t>
            </a:r>
          </a:p>
        </p:txBody>
      </p:sp>
    </p:spTree>
    <p:extLst>
      <p:ext uri="{BB962C8B-B14F-4D97-AF65-F5344CB8AC3E}">
        <p14:creationId xmlns:p14="http://schemas.microsoft.com/office/powerpoint/2010/main" val="246100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12648" y="1078992"/>
            <a:ext cx="6268770" cy="1536192"/>
          </a:xfrm>
        </p:spPr>
        <p:txBody>
          <a:bodyPr anchor="b">
            <a:normAutofit/>
          </a:bodyPr>
          <a:lstStyle/>
          <a:p>
            <a:r>
              <a:rPr lang="en-US" sz="5200"/>
              <a:t>Data Protection</a:t>
            </a:r>
          </a:p>
        </p:txBody>
      </p:sp>
      <p:sp>
        <p:nvSpPr>
          <p:cNvPr id="137" name="Rectangle 136">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12648" y="3355848"/>
            <a:ext cx="6268770" cy="2825496"/>
          </a:xfrm>
        </p:spPr>
        <p:txBody>
          <a:bodyPr>
            <a:normAutofit/>
          </a:bodyPr>
          <a:lstStyle/>
          <a:p>
            <a:pPr>
              <a:lnSpc>
                <a:spcPct val="90000"/>
              </a:lnSpc>
            </a:pPr>
            <a:r>
              <a:rPr lang="en-US" sz="2000" dirty="0"/>
              <a:t>Protection Period</a:t>
            </a:r>
          </a:p>
          <a:p>
            <a:pPr lvl="1">
              <a:lnSpc>
                <a:spcPct val="90000"/>
              </a:lnSpc>
            </a:pPr>
            <a:r>
              <a:rPr lang="en-US" dirty="0"/>
              <a:t>Data generated from Phase I and II awards is protected from public disclosure for a minimum of </a:t>
            </a:r>
            <a:r>
              <a:rPr lang="en-US" b="1" dirty="0">
                <a:solidFill>
                  <a:srgbClr val="00B050"/>
                </a:solidFill>
              </a:rPr>
              <a:t>20 years </a:t>
            </a:r>
            <a:r>
              <a:rPr lang="en-US" dirty="0"/>
              <a:t>from the start of your award.  </a:t>
            </a:r>
            <a:r>
              <a:rPr lang="en-US" b="1" i="1" dirty="0">
                <a:solidFill>
                  <a:srgbClr val="00B050"/>
                </a:solidFill>
              </a:rPr>
              <a:t>New policy change implemented in 2019</a:t>
            </a:r>
          </a:p>
          <a:p>
            <a:pPr>
              <a:lnSpc>
                <a:spcPct val="90000"/>
              </a:lnSpc>
            </a:pPr>
            <a:r>
              <a:rPr lang="en-US" sz="2000" dirty="0"/>
              <a:t>Government Use</a:t>
            </a:r>
          </a:p>
          <a:p>
            <a:pPr lvl="1">
              <a:lnSpc>
                <a:spcPct val="90000"/>
              </a:lnSpc>
            </a:pPr>
            <a:r>
              <a:rPr lang="en-US" dirty="0"/>
              <a:t>The Government retains a royalty-free license for Government use of any technical data delivered under an SBIR award, whether patented or not</a:t>
            </a:r>
          </a:p>
        </p:txBody>
      </p:sp>
      <p:pic>
        <p:nvPicPr>
          <p:cNvPr id="3074" name="Picture 2" descr="C:\Users\Public\Pictures\Sample Pictures\md_XBD200906-00202-02_TIF.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657"/>
          <a:stretch/>
        </p:blipFill>
        <p:spPr bwMode="auto">
          <a:xfrm>
            <a:off x="7726970" y="601133"/>
            <a:ext cx="3771878" cy="5580211"/>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191E3D8C-25EC-4EDD-9CAD-1CE0BCAC1A03}"/>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12</a:t>
            </a:fld>
            <a:r>
              <a:rPr lang="en-US" dirty="0">
                <a:solidFill>
                  <a:prstClr val="black">
                    <a:tint val="75000"/>
                  </a:prstClr>
                </a:solidFill>
              </a:rPr>
              <a:t>/78</a:t>
            </a:r>
          </a:p>
        </p:txBody>
      </p:sp>
    </p:spTree>
    <p:extLst>
      <p:ext uri="{BB962C8B-B14F-4D97-AF65-F5344CB8AC3E}">
        <p14:creationId xmlns:p14="http://schemas.microsoft.com/office/powerpoint/2010/main" val="275567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841248" y="426720"/>
            <a:ext cx="10506456" cy="1919141"/>
          </a:xfrm>
        </p:spPr>
        <p:txBody>
          <a:bodyPr anchor="b">
            <a:normAutofit/>
          </a:bodyPr>
          <a:lstStyle/>
          <a:p>
            <a:r>
              <a:rPr lang="en-US" sz="6000"/>
              <a:t>Commercialization Assistance</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41248" y="3337269"/>
            <a:ext cx="10509504" cy="2905686"/>
          </a:xfrm>
        </p:spPr>
        <p:txBody>
          <a:bodyPr>
            <a:normAutofit/>
          </a:bodyPr>
          <a:lstStyle/>
          <a:p>
            <a:r>
              <a:rPr lang="en-US" sz="2200" dirty="0"/>
              <a:t>In addition to funding for research and development, funding is provided to assist small businesses commercialize their innovations</a:t>
            </a:r>
          </a:p>
          <a:p>
            <a:pPr lvl="1"/>
            <a:r>
              <a:rPr lang="en-US" sz="2200" dirty="0"/>
              <a:t>Phase I:  $6,500</a:t>
            </a:r>
          </a:p>
          <a:p>
            <a:pPr lvl="1"/>
            <a:r>
              <a:rPr lang="en-US" sz="2200" dirty="0"/>
              <a:t>Phase II:  $50,000</a:t>
            </a:r>
          </a:p>
          <a:p>
            <a:pPr lvl="1"/>
            <a:r>
              <a:rPr lang="en-US" sz="2200" b="1" i="1" dirty="0">
                <a:solidFill>
                  <a:srgbClr val="00B050"/>
                </a:solidFill>
              </a:rPr>
              <a:t>Funding levels increased in FY 2019</a:t>
            </a:r>
          </a:p>
          <a:p>
            <a:r>
              <a:rPr lang="en-US" sz="2200" dirty="0"/>
              <a:t>Companies can select their own vendors to provide assistance or use a vendor that is funded directly by DOE</a:t>
            </a:r>
          </a:p>
          <a:p>
            <a:endParaRPr lang="en-US" sz="2200" dirty="0"/>
          </a:p>
        </p:txBody>
      </p:sp>
      <p:sp>
        <p:nvSpPr>
          <p:cNvPr id="8" name="Slide Number Placeholder 3">
            <a:extLst>
              <a:ext uri="{FF2B5EF4-FFF2-40B4-BE49-F238E27FC236}">
                <a16:creationId xmlns:a16="http://schemas.microsoft.com/office/drawing/2014/main" id="{AED87332-2871-444F-A3CE-5F244C33F62B}"/>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13</a:t>
            </a:fld>
            <a:r>
              <a:rPr lang="en-US" dirty="0">
                <a:solidFill>
                  <a:prstClr val="black">
                    <a:tint val="75000"/>
                  </a:prstClr>
                </a:solidFill>
              </a:rPr>
              <a:t>/78</a:t>
            </a:r>
          </a:p>
        </p:txBody>
      </p:sp>
    </p:spTree>
    <p:extLst>
      <p:ext uri="{BB962C8B-B14F-4D97-AF65-F5344CB8AC3E}">
        <p14:creationId xmlns:p14="http://schemas.microsoft.com/office/powerpoint/2010/main" val="152904891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1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eaLnBrk="1" hangingPunct="1"/>
            <a:r>
              <a:rPr lang="en-US" dirty="0"/>
              <a:t>U. S. Department of Energy Mission</a:t>
            </a:r>
          </a:p>
        </p:txBody>
      </p:sp>
      <p:sp>
        <p:nvSpPr>
          <p:cNvPr id="3075" name="Rectangle 3"/>
          <p:cNvSpPr>
            <a:spLocks noGrp="1" noChangeArrowheads="1"/>
          </p:cNvSpPr>
          <p:nvPr>
            <p:ph idx="1"/>
          </p:nvPr>
        </p:nvSpPr>
        <p:spPr>
          <a:xfrm>
            <a:off x="609600" y="1600201"/>
            <a:ext cx="6999215" cy="4525963"/>
          </a:xfrm>
        </p:spPr>
        <p:txBody>
          <a:bodyPr>
            <a:normAutofit lnSpcReduction="10000"/>
          </a:bodyPr>
          <a:lstStyle/>
          <a:p>
            <a:r>
              <a:rPr lang="en-US" sz="2000" b="1" dirty="0"/>
              <a:t>DOE’s Mission </a:t>
            </a:r>
            <a:r>
              <a:rPr lang="en-US" sz="2000" dirty="0"/>
              <a:t>is to ensure America's security and prosperity by addressing its energy, environmental, and nuclear challenges through transformative science and technology solutions. </a:t>
            </a:r>
          </a:p>
          <a:p>
            <a:pPr lvl="1"/>
            <a:endParaRPr lang="en-US" sz="1800" b="1" dirty="0">
              <a:solidFill>
                <a:srgbClr val="24A02A"/>
              </a:solidFill>
            </a:endParaRPr>
          </a:p>
          <a:p>
            <a:pPr lvl="1"/>
            <a:r>
              <a:rPr lang="en-US" sz="1800" b="1" dirty="0">
                <a:solidFill>
                  <a:srgbClr val="24A02A"/>
                </a:solidFill>
              </a:rPr>
              <a:t>Goal 1</a:t>
            </a:r>
            <a:r>
              <a:rPr lang="en-US" sz="1800" b="1" dirty="0"/>
              <a:t>:</a:t>
            </a:r>
            <a:r>
              <a:rPr lang="en-US" sz="1800" dirty="0"/>
              <a:t> Catalyze the timely, material, and efficient transformation of the nation's energy system and secure </a:t>
            </a:r>
            <a:r>
              <a:rPr lang="en-US" sz="1800" b="1" dirty="0">
                <a:solidFill>
                  <a:srgbClr val="24A02A"/>
                </a:solidFill>
              </a:rPr>
              <a:t>U.S. leadership in energy technologies</a:t>
            </a:r>
            <a:r>
              <a:rPr lang="en-US" sz="1800" dirty="0"/>
              <a:t>.</a:t>
            </a:r>
          </a:p>
          <a:p>
            <a:pPr lvl="1"/>
            <a:endParaRPr lang="en-US" sz="1800" b="1" dirty="0">
              <a:solidFill>
                <a:srgbClr val="3366FF"/>
              </a:solidFill>
            </a:endParaRPr>
          </a:p>
          <a:p>
            <a:pPr lvl="1"/>
            <a:r>
              <a:rPr lang="en-US" sz="1800" b="1" dirty="0">
                <a:solidFill>
                  <a:srgbClr val="3366FF"/>
                </a:solidFill>
              </a:rPr>
              <a:t>Goal 2</a:t>
            </a:r>
            <a:r>
              <a:rPr lang="en-US" sz="1800" b="1" dirty="0"/>
              <a:t>:</a:t>
            </a:r>
            <a:r>
              <a:rPr lang="en-US" sz="1800" dirty="0"/>
              <a:t> Maintain a </a:t>
            </a:r>
            <a:r>
              <a:rPr lang="en-US" sz="1800" b="1" dirty="0">
                <a:solidFill>
                  <a:srgbClr val="3366FF"/>
                </a:solidFill>
              </a:rPr>
              <a:t>vibrant U.S. effort in science and engineering</a:t>
            </a:r>
            <a:r>
              <a:rPr lang="en-US" sz="1800" dirty="0"/>
              <a:t> as a cornerstone of our economic prosperity, with clear leadership in strategic areas. </a:t>
            </a:r>
          </a:p>
          <a:p>
            <a:pPr lvl="1"/>
            <a:endParaRPr lang="en-US" sz="1800" b="1" dirty="0">
              <a:solidFill>
                <a:srgbClr val="FF5050"/>
              </a:solidFill>
            </a:endParaRPr>
          </a:p>
          <a:p>
            <a:pPr lvl="1"/>
            <a:r>
              <a:rPr lang="en-US" sz="1800" b="1" dirty="0">
                <a:solidFill>
                  <a:srgbClr val="FF5050"/>
                </a:solidFill>
              </a:rPr>
              <a:t>Goal 3</a:t>
            </a:r>
            <a:r>
              <a:rPr lang="en-US" sz="1800" b="1" dirty="0"/>
              <a:t>:</a:t>
            </a:r>
            <a:r>
              <a:rPr lang="en-US" sz="1800" dirty="0"/>
              <a:t> Enhance </a:t>
            </a:r>
            <a:r>
              <a:rPr lang="en-US" sz="1800" b="1" dirty="0">
                <a:solidFill>
                  <a:srgbClr val="FF5050"/>
                </a:solidFill>
              </a:rPr>
              <a:t>nuclear security </a:t>
            </a:r>
            <a:r>
              <a:rPr lang="en-US" sz="1800" dirty="0"/>
              <a:t>through defense, nonproliferation, and environmental efforts. </a:t>
            </a:r>
          </a:p>
          <a:p>
            <a:endParaRPr lang="en-US" dirty="0"/>
          </a:p>
        </p:txBody>
      </p:sp>
      <p:sp>
        <p:nvSpPr>
          <p:cNvPr id="5" name="Rectangle 4"/>
          <p:cNvSpPr/>
          <p:nvPr/>
        </p:nvSpPr>
        <p:spPr bwMode="auto">
          <a:xfrm>
            <a:off x="8162121" y="2654740"/>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Energy Efficiency &amp; Renewable Energy</a:t>
            </a:r>
          </a:p>
        </p:txBody>
      </p:sp>
      <p:sp>
        <p:nvSpPr>
          <p:cNvPr id="6" name="Rectangle 5"/>
          <p:cNvSpPr/>
          <p:nvPr/>
        </p:nvSpPr>
        <p:spPr bwMode="auto">
          <a:xfrm>
            <a:off x="8158480" y="2327053"/>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Electricity</a:t>
            </a:r>
          </a:p>
        </p:txBody>
      </p:sp>
      <p:sp>
        <p:nvSpPr>
          <p:cNvPr id="7" name="Rectangle 6"/>
          <p:cNvSpPr/>
          <p:nvPr/>
        </p:nvSpPr>
        <p:spPr bwMode="auto">
          <a:xfrm>
            <a:off x="8158480" y="3289676"/>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Nuclear Energy</a:t>
            </a:r>
          </a:p>
        </p:txBody>
      </p:sp>
      <p:sp>
        <p:nvSpPr>
          <p:cNvPr id="8" name="Rectangle 7"/>
          <p:cNvSpPr/>
          <p:nvPr/>
        </p:nvSpPr>
        <p:spPr bwMode="auto">
          <a:xfrm>
            <a:off x="8158480" y="2976534"/>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Fossil Energy</a:t>
            </a:r>
          </a:p>
        </p:txBody>
      </p:sp>
      <p:sp>
        <p:nvSpPr>
          <p:cNvPr id="9" name="Rectangle 8"/>
          <p:cNvSpPr/>
          <p:nvPr/>
        </p:nvSpPr>
        <p:spPr bwMode="auto">
          <a:xfrm>
            <a:off x="8158480" y="3645650"/>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Advanced Scientific Computing Research</a:t>
            </a:r>
          </a:p>
        </p:txBody>
      </p:sp>
      <p:sp>
        <p:nvSpPr>
          <p:cNvPr id="10" name="Rectangle 9"/>
          <p:cNvSpPr/>
          <p:nvPr/>
        </p:nvSpPr>
        <p:spPr bwMode="auto">
          <a:xfrm>
            <a:off x="8158480" y="3967844"/>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Basic Energy Sciences</a:t>
            </a:r>
          </a:p>
        </p:txBody>
      </p:sp>
      <p:sp>
        <p:nvSpPr>
          <p:cNvPr id="11" name="Rectangle 10"/>
          <p:cNvSpPr/>
          <p:nvPr/>
        </p:nvSpPr>
        <p:spPr bwMode="auto">
          <a:xfrm>
            <a:off x="8158480" y="4302763"/>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Biological &amp; Environmental Research</a:t>
            </a:r>
          </a:p>
        </p:txBody>
      </p:sp>
      <p:sp>
        <p:nvSpPr>
          <p:cNvPr id="12" name="Rectangle 11"/>
          <p:cNvSpPr/>
          <p:nvPr/>
        </p:nvSpPr>
        <p:spPr bwMode="auto">
          <a:xfrm>
            <a:off x="8158480" y="4624357"/>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Fusion Energy Sciences</a:t>
            </a:r>
          </a:p>
        </p:txBody>
      </p:sp>
      <p:sp>
        <p:nvSpPr>
          <p:cNvPr id="13" name="Rectangle 12"/>
          <p:cNvSpPr/>
          <p:nvPr/>
        </p:nvSpPr>
        <p:spPr bwMode="auto">
          <a:xfrm>
            <a:off x="8158480" y="4936892"/>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High Energy Physics</a:t>
            </a:r>
          </a:p>
        </p:txBody>
      </p:sp>
      <p:sp>
        <p:nvSpPr>
          <p:cNvPr id="14" name="Rectangle 13"/>
          <p:cNvSpPr/>
          <p:nvPr/>
        </p:nvSpPr>
        <p:spPr bwMode="auto">
          <a:xfrm>
            <a:off x="8158480" y="5241717"/>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Nuclear Physics</a:t>
            </a:r>
          </a:p>
        </p:txBody>
      </p:sp>
      <p:sp>
        <p:nvSpPr>
          <p:cNvPr id="15" name="Rectangle 14"/>
          <p:cNvSpPr/>
          <p:nvPr/>
        </p:nvSpPr>
        <p:spPr bwMode="auto">
          <a:xfrm>
            <a:off x="8158480" y="5603069"/>
            <a:ext cx="3017520" cy="274320"/>
          </a:xfrm>
          <a:prstGeom prst="rect">
            <a:avLst/>
          </a:prstGeom>
          <a:solidFill>
            <a:srgbClr val="FF5050"/>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black"/>
                </a:solidFill>
                <a:latin typeface="Arial" pitchFamily="34" charset="0"/>
                <a:cs typeface="Arial" pitchFamily="34" charset="0"/>
              </a:rPr>
              <a:t>Defense Nuclear Nonproliferation</a:t>
            </a:r>
          </a:p>
        </p:txBody>
      </p:sp>
      <p:sp>
        <p:nvSpPr>
          <p:cNvPr id="16" name="Rectangle 15"/>
          <p:cNvSpPr/>
          <p:nvPr/>
        </p:nvSpPr>
        <p:spPr bwMode="auto">
          <a:xfrm>
            <a:off x="8158480" y="5911219"/>
            <a:ext cx="3017520" cy="274320"/>
          </a:xfrm>
          <a:prstGeom prst="rect">
            <a:avLst/>
          </a:prstGeom>
          <a:solidFill>
            <a:srgbClr val="FF5050"/>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black"/>
                </a:solidFill>
                <a:latin typeface="Arial" pitchFamily="34" charset="0"/>
                <a:cs typeface="Arial" pitchFamily="34" charset="0"/>
              </a:rPr>
              <a:t>Environmental Management</a:t>
            </a:r>
          </a:p>
        </p:txBody>
      </p:sp>
      <p:sp>
        <p:nvSpPr>
          <p:cNvPr id="2" name="TextBox 1"/>
          <p:cNvSpPr txBox="1"/>
          <p:nvPr/>
        </p:nvSpPr>
        <p:spPr>
          <a:xfrm>
            <a:off x="7923458" y="1485760"/>
            <a:ext cx="3494846" cy="523220"/>
          </a:xfrm>
          <a:prstGeom prst="rect">
            <a:avLst/>
          </a:prstGeom>
          <a:noFill/>
        </p:spPr>
        <p:txBody>
          <a:bodyPr wrap="square" rtlCol="0">
            <a:spAutoFit/>
          </a:bodyPr>
          <a:lstStyle/>
          <a:p>
            <a:pPr algn="ctr"/>
            <a:r>
              <a:rPr lang="en-US" sz="1400" b="1" dirty="0">
                <a:solidFill>
                  <a:prstClr val="black">
                    <a:lumMod val="75000"/>
                    <a:lumOff val="25000"/>
                  </a:prstClr>
                </a:solidFill>
                <a:latin typeface="Calibri"/>
              </a:rPr>
              <a:t>Program Offices Participating in the DOE SBIR/STTR Programs</a:t>
            </a:r>
          </a:p>
        </p:txBody>
      </p:sp>
      <p:sp>
        <p:nvSpPr>
          <p:cNvPr id="18" name="Rectangle 17"/>
          <p:cNvSpPr/>
          <p:nvPr/>
        </p:nvSpPr>
        <p:spPr bwMode="auto">
          <a:xfrm>
            <a:off x="8158480" y="1992134"/>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800" dirty="0">
                <a:solidFill>
                  <a:prstClr val="white"/>
                </a:solidFill>
                <a:latin typeface="Arial" pitchFamily="34" charset="0"/>
                <a:cs typeface="Arial" pitchFamily="34" charset="0"/>
              </a:rPr>
              <a:t>Cyber Security, Energy Security &amp; Emergency Response</a:t>
            </a:r>
          </a:p>
        </p:txBody>
      </p:sp>
      <p:sp>
        <p:nvSpPr>
          <p:cNvPr id="19" name="Slide Number Placeholder 3">
            <a:extLst>
              <a:ext uri="{FF2B5EF4-FFF2-40B4-BE49-F238E27FC236}">
                <a16:creationId xmlns:a16="http://schemas.microsoft.com/office/drawing/2014/main" id="{A88800E5-A01F-4C12-90A0-D1DC47E769E5}"/>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52412573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Office of Cyber Security, Energy Security </a:t>
            </a:r>
            <a:br>
              <a:rPr lang="en-US"/>
            </a:br>
            <a:r>
              <a:rPr lang="en-US"/>
              <a:t>&amp; Emergency Response</a:t>
            </a:r>
            <a:endParaRPr lang="en-US" dirty="0"/>
          </a:p>
        </p:txBody>
      </p:sp>
      <p:sp>
        <p:nvSpPr>
          <p:cNvPr id="6" name="Content Placeholder 5"/>
          <p:cNvSpPr>
            <a:spLocks noGrp="1"/>
          </p:cNvSpPr>
          <p:nvPr>
            <p:ph idx="1"/>
          </p:nvPr>
        </p:nvSpPr>
        <p:spPr>
          <a:xfrm>
            <a:off x="609600" y="1600201"/>
            <a:ext cx="5145248" cy="4525963"/>
          </a:xfrm>
        </p:spPr>
        <p:txBody>
          <a:bodyPr>
            <a:normAutofit/>
          </a:bodyPr>
          <a:lstStyle/>
          <a:p>
            <a:r>
              <a:rPr lang="en-US" sz="2000" dirty="0"/>
              <a:t>Website:  </a:t>
            </a:r>
            <a:r>
              <a:rPr lang="en-US" sz="2000" dirty="0">
                <a:hlinkClick r:id="rId2"/>
              </a:rPr>
              <a:t>Office of Cybersecurity, Energy Security and Emergency Response</a:t>
            </a:r>
            <a:endParaRPr lang="en-US" sz="2000" dirty="0">
              <a:hlinkClick r:id="rId3"/>
            </a:endParaRPr>
          </a:p>
          <a:p>
            <a:r>
              <a:rPr lang="en-US" sz="2000" dirty="0"/>
              <a:t>Research Areas</a:t>
            </a:r>
          </a:p>
          <a:p>
            <a:pPr lvl="1"/>
            <a:r>
              <a:rPr lang="en-US" sz="1800" dirty="0"/>
              <a:t>Cybersecurity </a:t>
            </a:r>
          </a:p>
          <a:p>
            <a:pPr lvl="2"/>
            <a:r>
              <a:rPr lang="en-US" sz="1600" dirty="0"/>
              <a:t>resilient energy delivery systems are designed, installed, operated, and maintained to survive a cyber-incident while sustaining critical functions</a:t>
            </a:r>
          </a:p>
          <a:p>
            <a:pPr lvl="1"/>
            <a:r>
              <a:rPr lang="en-US" sz="1800" dirty="0"/>
              <a:t>Energy Security</a:t>
            </a:r>
          </a:p>
          <a:p>
            <a:pPr lvl="2"/>
            <a:r>
              <a:rPr lang="en-US" sz="1600" dirty="0"/>
              <a:t>improve the ability of energy sector stakeholders to prevent, prepare for, and respond to threats, hazards, natural disasters, and other supply disruptions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7" name="Picture 2" descr="https://www.energy.gov/sites/prod/files/styles/borealis_default_hero_respondxl/public/About-Us_Hero.jpg?itok=IVzaZG6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240" y="2048669"/>
            <a:ext cx="5476875" cy="36290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09240" y="4003589"/>
            <a:ext cx="5486400" cy="2013433"/>
          </a:xfrm>
          <a:prstGeom prst="rect">
            <a:avLst/>
          </a:prstGeom>
          <a:ln>
            <a:solidFill>
              <a:schemeClr val="bg1"/>
            </a:solidFill>
          </a:ln>
        </p:spPr>
      </p:pic>
      <p:sp>
        <p:nvSpPr>
          <p:cNvPr id="8" name="Slide Number Placeholder 3">
            <a:extLst>
              <a:ext uri="{FF2B5EF4-FFF2-40B4-BE49-F238E27FC236}">
                <a16:creationId xmlns:a16="http://schemas.microsoft.com/office/drawing/2014/main" id="{47F0C51F-7E51-4CDD-8653-F0E926AD76B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26175316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Electricity</a:t>
            </a:r>
          </a:p>
        </p:txBody>
      </p:sp>
      <p:sp>
        <p:nvSpPr>
          <p:cNvPr id="6" name="Content Placeholder 5"/>
          <p:cNvSpPr>
            <a:spLocks noGrp="1"/>
          </p:cNvSpPr>
          <p:nvPr>
            <p:ph idx="1"/>
          </p:nvPr>
        </p:nvSpPr>
        <p:spPr/>
        <p:txBody>
          <a:bodyPr>
            <a:normAutofit/>
          </a:bodyPr>
          <a:lstStyle/>
          <a:p>
            <a:r>
              <a:rPr lang="en-US" sz="2000" dirty="0"/>
              <a:t>Website: </a:t>
            </a:r>
            <a:r>
              <a:rPr lang="en-US" sz="2000" dirty="0">
                <a:hlinkClick r:id="rId2"/>
              </a:rPr>
              <a:t>Office of Electricity</a:t>
            </a:r>
          </a:p>
          <a:p>
            <a:r>
              <a:rPr lang="en-US" sz="2000" dirty="0"/>
              <a:t>Research Areas</a:t>
            </a:r>
            <a:endParaRPr lang="en-US" sz="1800" dirty="0"/>
          </a:p>
          <a:p>
            <a:pPr lvl="1"/>
            <a:r>
              <a:rPr lang="en-US" sz="1800" dirty="0"/>
              <a:t>Smart Grid </a:t>
            </a:r>
          </a:p>
          <a:p>
            <a:pPr lvl="1"/>
            <a:r>
              <a:rPr lang="en-US" sz="1800" dirty="0" err="1"/>
              <a:t>Microgrids</a:t>
            </a:r>
            <a:endParaRPr lang="en-US" sz="1800" dirty="0"/>
          </a:p>
          <a:p>
            <a:pPr lvl="1"/>
            <a:r>
              <a:rPr lang="en-US" sz="1800" dirty="0"/>
              <a:t>Energy Storage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473" t="19099" r="26149" b="17237"/>
          <a:stretch/>
        </p:blipFill>
        <p:spPr>
          <a:xfrm>
            <a:off x="5235181" y="1484205"/>
            <a:ext cx="4273479" cy="3163329"/>
          </a:xfrm>
          <a:prstGeom prst="rect">
            <a:avLst/>
          </a:prstGeom>
        </p:spPr>
      </p:pic>
      <p:pic>
        <p:nvPicPr>
          <p:cNvPr id="2" name="Picture 2" descr="https://www.sandia.gov/ess-ssl/wp-content/uploads/2015/04/projects_ho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1920" y="3154421"/>
            <a:ext cx="3930392" cy="311935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0E14C706-2EA9-4565-B3F3-8DD73FCD3E4F}"/>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17</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79427509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Energy Efficiency and Renewable Energy</a:t>
            </a:r>
          </a:p>
        </p:txBody>
      </p:sp>
      <p:sp>
        <p:nvSpPr>
          <p:cNvPr id="6" name="Content Placeholder 5"/>
          <p:cNvSpPr>
            <a:spLocks noGrp="1"/>
          </p:cNvSpPr>
          <p:nvPr>
            <p:ph idx="1"/>
          </p:nvPr>
        </p:nvSpPr>
        <p:spPr>
          <a:xfrm>
            <a:off x="609600" y="1600201"/>
            <a:ext cx="5287861" cy="4525963"/>
          </a:xfrm>
        </p:spPr>
        <p:txBody>
          <a:bodyPr>
            <a:normAutofit lnSpcReduction="10000"/>
          </a:bodyPr>
          <a:lstStyle/>
          <a:p>
            <a:r>
              <a:rPr lang="en-US" sz="2000" dirty="0"/>
              <a:t>Website: </a:t>
            </a:r>
            <a:r>
              <a:rPr lang="en-US" sz="2000" dirty="0">
                <a:hlinkClick r:id="rId2"/>
              </a:rPr>
              <a:t>Office of Energy Efficiency and Renewable Energy</a:t>
            </a:r>
            <a:endParaRPr lang="en-US" sz="2000" dirty="0"/>
          </a:p>
          <a:p>
            <a:r>
              <a:rPr lang="en-US" sz="2000" dirty="0"/>
              <a:t>Research Areas</a:t>
            </a:r>
            <a:endParaRPr lang="en-US" sz="1800" dirty="0"/>
          </a:p>
          <a:p>
            <a:pPr lvl="1"/>
            <a:r>
              <a:rPr lang="en-US" sz="1800" dirty="0"/>
              <a:t>Renewable Power</a:t>
            </a:r>
          </a:p>
          <a:p>
            <a:pPr lvl="2"/>
            <a:r>
              <a:rPr lang="en-US" sz="1600" dirty="0"/>
              <a:t>Solar</a:t>
            </a:r>
          </a:p>
          <a:p>
            <a:pPr lvl="2"/>
            <a:r>
              <a:rPr lang="en-US" sz="1600" dirty="0"/>
              <a:t>Geothermal</a:t>
            </a:r>
          </a:p>
          <a:p>
            <a:pPr lvl="2"/>
            <a:r>
              <a:rPr lang="en-US" sz="1600" dirty="0"/>
              <a:t>Wind</a:t>
            </a:r>
          </a:p>
          <a:p>
            <a:pPr lvl="2"/>
            <a:r>
              <a:rPr lang="en-US" sz="1600" dirty="0"/>
              <a:t>Water</a:t>
            </a:r>
          </a:p>
          <a:p>
            <a:pPr lvl="1"/>
            <a:r>
              <a:rPr lang="en-US" sz="1800" dirty="0"/>
              <a:t>Sustainable Transportation</a:t>
            </a:r>
          </a:p>
          <a:p>
            <a:pPr lvl="2"/>
            <a:r>
              <a:rPr lang="en-US" sz="1600" dirty="0"/>
              <a:t>Vehicles</a:t>
            </a:r>
          </a:p>
          <a:p>
            <a:pPr lvl="2"/>
            <a:r>
              <a:rPr lang="en-US" sz="1600" dirty="0"/>
              <a:t>Bioenergy</a:t>
            </a:r>
          </a:p>
          <a:p>
            <a:pPr lvl="2"/>
            <a:r>
              <a:rPr lang="en-US" sz="1600" dirty="0"/>
              <a:t>Hydrogen &amp; Fuel Cells</a:t>
            </a:r>
            <a:endParaRPr lang="en-US" sz="1800" dirty="0"/>
          </a:p>
          <a:p>
            <a:pPr lvl="1"/>
            <a:r>
              <a:rPr lang="en-US" sz="1800" dirty="0"/>
              <a:t>Buildings &amp; Manufacturing</a:t>
            </a:r>
          </a:p>
          <a:p>
            <a:pPr lvl="2"/>
            <a:r>
              <a:rPr lang="en-US" sz="1600" dirty="0"/>
              <a:t>Buildings</a:t>
            </a:r>
          </a:p>
          <a:p>
            <a:pPr lvl="2"/>
            <a:r>
              <a:rPr lang="en-US" sz="1600" dirty="0"/>
              <a:t>Advanced Manufacturing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00201"/>
            <a:ext cx="2917437" cy="1956486"/>
          </a:xfrm>
          <a:prstGeom prst="rect">
            <a:avLst/>
          </a:prstGeom>
        </p:spPr>
      </p:pic>
      <p:pic>
        <p:nvPicPr>
          <p:cNvPr id="2050" name="Picture 2" descr="Photo of a wind turbine on a yellow floating platform in the oce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335" y="2380734"/>
            <a:ext cx="2718010" cy="18618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951374"/>
            <a:ext cx="2977912" cy="1971827"/>
          </a:xfrm>
          <a:prstGeom prst="rect">
            <a:avLst/>
          </a:prstGeom>
        </p:spPr>
      </p:pic>
      <p:sp>
        <p:nvSpPr>
          <p:cNvPr id="8" name="Slide Number Placeholder 3">
            <a:extLst>
              <a:ext uri="{FF2B5EF4-FFF2-40B4-BE49-F238E27FC236}">
                <a16:creationId xmlns:a16="http://schemas.microsoft.com/office/drawing/2014/main" id="{640DECFF-0DD8-4775-B6E3-095EC5C7602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76907073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Fossil Energy</a:t>
            </a:r>
          </a:p>
        </p:txBody>
      </p:sp>
      <p:sp>
        <p:nvSpPr>
          <p:cNvPr id="6" name="Content Placeholder 5"/>
          <p:cNvSpPr>
            <a:spLocks noGrp="1"/>
          </p:cNvSpPr>
          <p:nvPr>
            <p:ph idx="1"/>
          </p:nvPr>
        </p:nvSpPr>
        <p:spPr>
          <a:xfrm>
            <a:off x="609600" y="1600201"/>
            <a:ext cx="5019413" cy="4525963"/>
          </a:xfrm>
        </p:spPr>
        <p:txBody>
          <a:bodyPr>
            <a:normAutofit/>
          </a:bodyPr>
          <a:lstStyle/>
          <a:p>
            <a:r>
              <a:rPr lang="en-US" sz="2000" dirty="0"/>
              <a:t>Website: </a:t>
            </a:r>
            <a:r>
              <a:rPr lang="en-US" sz="2000" dirty="0">
                <a:hlinkClick r:id="rId2"/>
              </a:rPr>
              <a:t>Office of Fossil Energy</a:t>
            </a:r>
            <a:endParaRPr lang="en-US" sz="2000" dirty="0"/>
          </a:p>
          <a:p>
            <a:r>
              <a:rPr lang="en-US" sz="2000" dirty="0"/>
              <a:t>Research Areas</a:t>
            </a:r>
            <a:endParaRPr lang="en-US" sz="1800" dirty="0"/>
          </a:p>
          <a:p>
            <a:pPr lvl="1"/>
            <a:r>
              <a:rPr lang="en-US" sz="1800" dirty="0"/>
              <a:t>Advanced Power Generation</a:t>
            </a:r>
          </a:p>
          <a:p>
            <a:pPr lvl="2"/>
            <a:r>
              <a:rPr lang="en-US" sz="1600" dirty="0"/>
              <a:t>Advanced turbines</a:t>
            </a:r>
          </a:p>
          <a:p>
            <a:pPr lvl="2"/>
            <a:r>
              <a:rPr lang="en-US" sz="1600" dirty="0"/>
              <a:t>Supercritical CO</a:t>
            </a:r>
            <a:r>
              <a:rPr lang="en-US" sz="1600" baseline="-25000" dirty="0"/>
              <a:t>2</a:t>
            </a:r>
            <a:r>
              <a:rPr lang="en-US" sz="1600" dirty="0"/>
              <a:t> Power Cycles</a:t>
            </a:r>
          </a:p>
          <a:p>
            <a:pPr lvl="2"/>
            <a:r>
              <a:rPr lang="en-US" sz="1600" dirty="0"/>
              <a:t>Solid Oxide Fuel Cells</a:t>
            </a:r>
          </a:p>
          <a:p>
            <a:pPr lvl="1"/>
            <a:r>
              <a:rPr lang="en-US" sz="1800" dirty="0"/>
              <a:t>Carbon Capture, Utilization, and Storage  Technologies</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728440"/>
            <a:ext cx="3048001" cy="20290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153" y="2963439"/>
            <a:ext cx="3333750" cy="2209800"/>
          </a:xfrm>
          <a:prstGeom prst="rect">
            <a:avLst/>
          </a:prstGeom>
        </p:spPr>
      </p:pic>
      <p:pic>
        <p:nvPicPr>
          <p:cNvPr id="3074" name="Picture 2" descr="Diagram of a Turb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278" y="4365626"/>
            <a:ext cx="3333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6EDAFEE7-0F29-40FB-8E58-BDDE966634A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19</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12504358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http://www.ace-clipart.com/clipart/american_flag_photos/flag-o.jpg"/>
          <p:cNvPicPr>
            <a:picLocks noChangeAspect="1" noChangeArrowheads="1"/>
          </p:cNvPicPr>
          <p:nvPr/>
        </p:nvPicPr>
        <p:blipFill rotWithShape="1">
          <a:blip r:embed="rId2" cstate="print"/>
          <a:srcRect t="11640" b="9689"/>
          <a:stretch/>
        </p:blipFill>
        <p:spPr bwMode="auto">
          <a:xfrm>
            <a:off x="20" y="10"/>
            <a:ext cx="12191980" cy="6857990"/>
          </a:xfrm>
          <a:prstGeom prst="rect">
            <a:avLst/>
          </a:prstGeom>
          <a:noFill/>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Federal SBIR/STTR Programs Overview</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Nuclear Energy</a:t>
            </a:r>
          </a:p>
        </p:txBody>
      </p:sp>
      <p:sp>
        <p:nvSpPr>
          <p:cNvPr id="6" name="Content Placeholder 5"/>
          <p:cNvSpPr>
            <a:spLocks noGrp="1"/>
          </p:cNvSpPr>
          <p:nvPr>
            <p:ph idx="1"/>
          </p:nvPr>
        </p:nvSpPr>
        <p:spPr>
          <a:xfrm>
            <a:off x="609600" y="1600201"/>
            <a:ext cx="5413695" cy="4525963"/>
          </a:xfrm>
        </p:spPr>
        <p:txBody>
          <a:bodyPr>
            <a:normAutofit/>
          </a:bodyPr>
          <a:lstStyle/>
          <a:p>
            <a:r>
              <a:rPr lang="en-US" sz="2000" dirty="0"/>
              <a:t>Website: </a:t>
            </a:r>
            <a:r>
              <a:rPr lang="en-US" sz="2000" dirty="0">
                <a:hlinkClick r:id="rId2"/>
              </a:rPr>
              <a:t>Office of Nuclear Energy</a:t>
            </a:r>
            <a:endParaRPr lang="en-US" sz="2000" dirty="0"/>
          </a:p>
          <a:p>
            <a:r>
              <a:rPr lang="en-US" sz="2000" dirty="0"/>
              <a:t>Research Areas</a:t>
            </a:r>
            <a:endParaRPr lang="en-US" sz="1800" dirty="0"/>
          </a:p>
          <a:p>
            <a:pPr lvl="1"/>
            <a:r>
              <a:rPr lang="en-US" sz="1800" dirty="0"/>
              <a:t>Light Water Reactor Sustainability</a:t>
            </a:r>
          </a:p>
          <a:p>
            <a:pPr lvl="1"/>
            <a:r>
              <a:rPr lang="en-US" sz="1800" dirty="0"/>
              <a:t>Advanced Reactor Technologies</a:t>
            </a:r>
          </a:p>
          <a:p>
            <a:pPr lvl="1"/>
            <a:r>
              <a:rPr lang="en-US" sz="1800" dirty="0"/>
              <a:t>Advanced Technologies for Nuclear Waste</a:t>
            </a:r>
            <a:endParaRPr lang="en-US" sz="2000" dirty="0"/>
          </a:p>
          <a:p>
            <a:endParaRPr lang="en-US" sz="2000" dirty="0"/>
          </a:p>
          <a:p>
            <a:endParaRPr lang="en-US" sz="2000" dirty="0"/>
          </a:p>
          <a:p>
            <a:endParaRPr lang="en-US" sz="2000" dirty="0"/>
          </a:p>
          <a:p>
            <a:endParaRPr lang="en-US" sz="2000" dirty="0"/>
          </a:p>
          <a:p>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052" y="1624935"/>
            <a:ext cx="4814954" cy="2262059"/>
          </a:xfrm>
          <a:prstGeom prst="rect">
            <a:avLst/>
          </a:prstGeom>
        </p:spPr>
      </p:pic>
      <p:pic>
        <p:nvPicPr>
          <p:cNvPr id="4098" name="Picture 2" descr="A typical spent nuclear fuel cask sitting on a railc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052" y="3938246"/>
            <a:ext cx="4814954" cy="226205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4439A7E7-E127-4101-9337-80AEA32786E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20</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81373716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Advance Scientific Computing Research</a:t>
            </a:r>
          </a:p>
        </p:txBody>
      </p:sp>
      <p:sp>
        <p:nvSpPr>
          <p:cNvPr id="3" name="Content Placeholder 2"/>
          <p:cNvSpPr>
            <a:spLocks noGrp="1"/>
          </p:cNvSpPr>
          <p:nvPr>
            <p:ph idx="1"/>
          </p:nvPr>
        </p:nvSpPr>
        <p:spPr>
          <a:xfrm>
            <a:off x="609600" y="1600201"/>
            <a:ext cx="5195582" cy="4525963"/>
          </a:xfrm>
        </p:spPr>
        <p:txBody>
          <a:bodyPr>
            <a:normAutofit/>
          </a:bodyPr>
          <a:lstStyle/>
          <a:p>
            <a:r>
              <a:rPr lang="en-US" sz="2000" dirty="0"/>
              <a:t>Website:  </a:t>
            </a:r>
            <a:r>
              <a:rPr lang="en-US" sz="2000" dirty="0">
                <a:hlinkClick r:id="rId2"/>
              </a:rPr>
              <a:t>Advanced Scientific Computing Research</a:t>
            </a:r>
            <a:endParaRPr lang="en-US" sz="2000" dirty="0"/>
          </a:p>
          <a:p>
            <a:r>
              <a:rPr lang="en-US" sz="2000" dirty="0"/>
              <a:t>Research Areas</a:t>
            </a:r>
          </a:p>
          <a:p>
            <a:pPr lvl="1"/>
            <a:r>
              <a:rPr lang="en-US" sz="1600" dirty="0"/>
              <a:t>High Performance Computing</a:t>
            </a:r>
          </a:p>
          <a:p>
            <a:pPr lvl="1"/>
            <a:r>
              <a:rPr lang="en-US" sz="1600" dirty="0"/>
              <a:t>High Performance Networking</a:t>
            </a:r>
          </a:p>
          <a:p>
            <a:pPr lvl="1"/>
            <a:r>
              <a:rPr lang="en-US" sz="1600" dirty="0"/>
              <a:t>Edge Computing</a:t>
            </a:r>
          </a:p>
          <a:p>
            <a:pPr lvl="1"/>
            <a:r>
              <a:rPr lang="en-US" sz="1600" dirty="0"/>
              <a:t>Artificial Intelligence </a:t>
            </a:r>
          </a:p>
          <a:p>
            <a:pPr lvl="1"/>
            <a:r>
              <a:rPr lang="en-US" sz="1600" dirty="0"/>
              <a:t>Quantum Computing</a:t>
            </a:r>
          </a:p>
          <a:p>
            <a:pPr lvl="1"/>
            <a:endParaRPr lang="en-US" sz="1600" dirty="0"/>
          </a:p>
          <a:p>
            <a:pPr lvl="1"/>
            <a:endParaRPr lang="en-US" sz="1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0670" y="2438400"/>
            <a:ext cx="5411343" cy="3043880"/>
          </a:xfrm>
          <a:prstGeom prst="rect">
            <a:avLst/>
          </a:prstGeom>
        </p:spPr>
      </p:pic>
      <p:sp>
        <p:nvSpPr>
          <p:cNvPr id="6" name="Slide Number Placeholder 3">
            <a:extLst>
              <a:ext uri="{FF2B5EF4-FFF2-40B4-BE49-F238E27FC236}">
                <a16:creationId xmlns:a16="http://schemas.microsoft.com/office/drawing/2014/main" id="{7C00EE56-52C8-4366-8F04-33E48B9B8F8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21</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12691656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Basic Energy Sciences</a:t>
            </a:r>
          </a:p>
        </p:txBody>
      </p:sp>
      <p:sp>
        <p:nvSpPr>
          <p:cNvPr id="3" name="Content Placeholder 2"/>
          <p:cNvSpPr>
            <a:spLocks noGrp="1"/>
          </p:cNvSpPr>
          <p:nvPr>
            <p:ph idx="1"/>
          </p:nvPr>
        </p:nvSpPr>
        <p:spPr>
          <a:xfrm>
            <a:off x="609600" y="1600201"/>
            <a:ext cx="4943912" cy="4525963"/>
          </a:xfrm>
        </p:spPr>
        <p:txBody>
          <a:bodyPr>
            <a:normAutofit/>
          </a:bodyPr>
          <a:lstStyle/>
          <a:p>
            <a:r>
              <a:rPr lang="en-US" sz="2000" dirty="0"/>
              <a:t>Website:  </a:t>
            </a:r>
            <a:r>
              <a:rPr lang="en-US" sz="2000" dirty="0">
                <a:hlinkClick r:id="rId2"/>
              </a:rPr>
              <a:t>Basic Energy Sciences</a:t>
            </a:r>
            <a:endParaRPr lang="en-US" sz="2000" dirty="0"/>
          </a:p>
          <a:p>
            <a:r>
              <a:rPr lang="en-US" sz="2000" dirty="0"/>
              <a:t>Research Areas</a:t>
            </a:r>
          </a:p>
          <a:p>
            <a:pPr lvl="1"/>
            <a:r>
              <a:rPr lang="en-US" sz="1600" dirty="0"/>
              <a:t>Technologies to Support Advanced X-ray, Electron, and Neutron-based Scientific Instruments</a:t>
            </a:r>
          </a:p>
          <a:p>
            <a:pPr lvl="1"/>
            <a:r>
              <a:rPr lang="en-US" sz="1600" dirty="0"/>
              <a:t>Advanced Materials for Energy Systems </a:t>
            </a:r>
          </a:p>
          <a:p>
            <a:pPr lvl="1"/>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131" y="3766556"/>
            <a:ext cx="5016074" cy="23893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32" y="1399766"/>
            <a:ext cx="3810000" cy="2867025"/>
          </a:xfrm>
          <a:prstGeom prst="rect">
            <a:avLst/>
          </a:prstGeom>
        </p:spPr>
      </p:pic>
      <p:sp>
        <p:nvSpPr>
          <p:cNvPr id="7" name="Slide Number Placeholder 3">
            <a:extLst>
              <a:ext uri="{FF2B5EF4-FFF2-40B4-BE49-F238E27FC236}">
                <a16:creationId xmlns:a16="http://schemas.microsoft.com/office/drawing/2014/main" id="{10425CC6-8EC5-4121-BF03-013C85022C6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22</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05491394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Biological and Environmental Research</a:t>
            </a:r>
          </a:p>
        </p:txBody>
      </p:sp>
      <p:sp>
        <p:nvSpPr>
          <p:cNvPr id="3" name="Content Placeholder 2"/>
          <p:cNvSpPr>
            <a:spLocks noGrp="1"/>
          </p:cNvSpPr>
          <p:nvPr>
            <p:ph idx="1"/>
          </p:nvPr>
        </p:nvSpPr>
        <p:spPr>
          <a:xfrm>
            <a:off x="609600" y="1600201"/>
            <a:ext cx="4759354" cy="4525963"/>
          </a:xfrm>
        </p:spPr>
        <p:txBody>
          <a:bodyPr>
            <a:normAutofit/>
          </a:bodyPr>
          <a:lstStyle/>
          <a:p>
            <a:r>
              <a:rPr lang="en-US" sz="2000" dirty="0"/>
              <a:t>Website:  </a:t>
            </a:r>
            <a:r>
              <a:rPr lang="en-US" sz="2000" dirty="0">
                <a:hlinkClick r:id="rId2"/>
              </a:rPr>
              <a:t>Biological and Environmental Research</a:t>
            </a:r>
            <a:endParaRPr lang="en-US" sz="2000" dirty="0"/>
          </a:p>
          <a:p>
            <a:r>
              <a:rPr lang="en-US" sz="2000" dirty="0"/>
              <a:t>Research Areas</a:t>
            </a:r>
          </a:p>
          <a:p>
            <a:pPr lvl="1"/>
            <a:r>
              <a:rPr lang="en-US" sz="1600" dirty="0"/>
              <a:t>Scientific Tools for Subsurface and Atmospheric Monitoring</a:t>
            </a:r>
          </a:p>
          <a:p>
            <a:pPr lvl="1"/>
            <a:r>
              <a:rPr lang="en-US" sz="1600" dirty="0"/>
              <a:t>Tools and Technologies for Biological Synthesis and Structural Biology Relating to Bioenergy</a:t>
            </a:r>
          </a:p>
          <a:p>
            <a:pPr lvl="1"/>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632" y="1781432"/>
            <a:ext cx="5251621" cy="21006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32" y="3953798"/>
            <a:ext cx="5251621" cy="2100648"/>
          </a:xfrm>
          <a:prstGeom prst="rect">
            <a:avLst/>
          </a:prstGeom>
        </p:spPr>
      </p:pic>
      <p:sp>
        <p:nvSpPr>
          <p:cNvPr id="7" name="Slide Number Placeholder 3">
            <a:extLst>
              <a:ext uri="{FF2B5EF4-FFF2-40B4-BE49-F238E27FC236}">
                <a16:creationId xmlns:a16="http://schemas.microsoft.com/office/drawing/2014/main" id="{9D903D21-2C82-4629-BCC0-4732D22F45D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23</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15525630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Fusion Energy Sciences</a:t>
            </a:r>
          </a:p>
        </p:txBody>
      </p:sp>
      <p:sp>
        <p:nvSpPr>
          <p:cNvPr id="3" name="Content Placeholder 2"/>
          <p:cNvSpPr>
            <a:spLocks noGrp="1"/>
          </p:cNvSpPr>
          <p:nvPr>
            <p:ph idx="1"/>
          </p:nvPr>
        </p:nvSpPr>
        <p:spPr>
          <a:xfrm>
            <a:off x="609600" y="1600201"/>
            <a:ext cx="5044580" cy="4525963"/>
          </a:xfrm>
        </p:spPr>
        <p:txBody>
          <a:bodyPr>
            <a:normAutofit/>
          </a:bodyPr>
          <a:lstStyle/>
          <a:p>
            <a:r>
              <a:rPr lang="en-US" sz="2000" dirty="0"/>
              <a:t>Website:  </a:t>
            </a:r>
            <a:r>
              <a:rPr lang="en-US" sz="2000" dirty="0">
                <a:hlinkClick r:id="rId2"/>
              </a:rPr>
              <a:t>Fusion Energy Sciences</a:t>
            </a:r>
            <a:endParaRPr lang="en-US" sz="2000" dirty="0"/>
          </a:p>
          <a:p>
            <a:r>
              <a:rPr lang="en-US" sz="2000" dirty="0"/>
              <a:t>Research Areas</a:t>
            </a:r>
          </a:p>
          <a:p>
            <a:pPr lvl="1"/>
            <a:r>
              <a:rPr lang="en-US" sz="1600" dirty="0"/>
              <a:t>Advanced Materials and Technologies to Support High Temperature and Inertial Fusion</a:t>
            </a:r>
          </a:p>
          <a:p>
            <a:pPr lvl="1"/>
            <a:r>
              <a:rPr lang="en-US" sz="1600" dirty="0"/>
              <a:t>Low Temperature Plasma Technologies</a:t>
            </a:r>
          </a:p>
          <a:p>
            <a:pPr lvl="1"/>
            <a:endParaRPr lang="en-US" sz="1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194" y="1878227"/>
            <a:ext cx="4890531" cy="225716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0897" y="3511981"/>
            <a:ext cx="3264115" cy="185243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194" y="4498588"/>
            <a:ext cx="4644408" cy="1857763"/>
          </a:xfrm>
          <a:prstGeom prst="rect">
            <a:avLst/>
          </a:prstGeom>
        </p:spPr>
      </p:pic>
      <p:sp>
        <p:nvSpPr>
          <p:cNvPr id="11" name="Slide Number Placeholder 3">
            <a:extLst>
              <a:ext uri="{FF2B5EF4-FFF2-40B4-BE49-F238E27FC236}">
                <a16:creationId xmlns:a16="http://schemas.microsoft.com/office/drawing/2014/main" id="{F1F222F7-03C5-4319-9392-93FDD808AF6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15063601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High Energy Physics</a:t>
            </a:r>
          </a:p>
        </p:txBody>
      </p:sp>
      <p:sp>
        <p:nvSpPr>
          <p:cNvPr id="3" name="Content Placeholder 2"/>
          <p:cNvSpPr>
            <a:spLocks noGrp="1"/>
          </p:cNvSpPr>
          <p:nvPr>
            <p:ph idx="1"/>
          </p:nvPr>
        </p:nvSpPr>
        <p:spPr>
          <a:xfrm>
            <a:off x="609600" y="1600201"/>
            <a:ext cx="4197292" cy="4525963"/>
          </a:xfrm>
        </p:spPr>
        <p:txBody>
          <a:bodyPr>
            <a:normAutofit/>
          </a:bodyPr>
          <a:lstStyle/>
          <a:p>
            <a:r>
              <a:rPr lang="en-US" sz="2000" dirty="0"/>
              <a:t>Website:  </a:t>
            </a:r>
            <a:r>
              <a:rPr lang="en-US" sz="2000" dirty="0">
                <a:hlinkClick r:id="rId2"/>
              </a:rPr>
              <a:t>High Energy Physics</a:t>
            </a:r>
            <a:endParaRPr lang="en-US" sz="2000" dirty="0"/>
          </a:p>
          <a:p>
            <a:r>
              <a:rPr lang="en-US" sz="2000" dirty="0"/>
              <a:t>Research Areas</a:t>
            </a:r>
          </a:p>
          <a:p>
            <a:pPr lvl="1"/>
            <a:r>
              <a:rPr lang="en-US" sz="1600" dirty="0"/>
              <a:t>Technologies to Support Advanced Accelerators (Detectors, Electronics, Lasers, Superconducting Materials) </a:t>
            </a:r>
          </a:p>
          <a:p>
            <a:pPr lvl="1"/>
            <a:r>
              <a:rPr lang="en-US" sz="1600" dirty="0"/>
              <a:t>Technologies Supporting Quantum Information Sciences</a:t>
            </a:r>
          </a:p>
          <a:p>
            <a:pPr lvl="1"/>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17638"/>
            <a:ext cx="3173372" cy="2118226"/>
          </a:xfrm>
          <a:prstGeom prst="rect">
            <a:avLst/>
          </a:prstGeom>
        </p:spPr>
      </p:pic>
      <p:pic>
        <p:nvPicPr>
          <p:cNvPr id="7170" name="Picture 2" descr="Users setting up their experimental apparatus for research involving terahertz radiation and dielectric stru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447" y="3658922"/>
            <a:ext cx="6227634" cy="249105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D8B50B09-FFC2-4B8F-AC04-2EE2FC03850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03022676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Nuclear Physics</a:t>
            </a:r>
          </a:p>
        </p:txBody>
      </p:sp>
      <p:sp>
        <p:nvSpPr>
          <p:cNvPr id="3" name="Content Placeholder 2"/>
          <p:cNvSpPr>
            <a:spLocks noGrp="1"/>
          </p:cNvSpPr>
          <p:nvPr>
            <p:ph idx="1"/>
          </p:nvPr>
        </p:nvSpPr>
        <p:spPr>
          <a:xfrm>
            <a:off x="609600" y="1600201"/>
            <a:ext cx="5195582" cy="4525963"/>
          </a:xfrm>
        </p:spPr>
        <p:txBody>
          <a:bodyPr>
            <a:normAutofit/>
          </a:bodyPr>
          <a:lstStyle/>
          <a:p>
            <a:r>
              <a:rPr lang="en-US" sz="2000" dirty="0"/>
              <a:t>Website:  </a:t>
            </a:r>
            <a:r>
              <a:rPr lang="en-US" sz="2000" dirty="0">
                <a:hlinkClick r:id="rId2"/>
              </a:rPr>
              <a:t>Nuclear Physics</a:t>
            </a:r>
            <a:endParaRPr lang="en-US" sz="2000" dirty="0"/>
          </a:p>
          <a:p>
            <a:r>
              <a:rPr lang="en-US" sz="2000" dirty="0"/>
              <a:t>Research Areas</a:t>
            </a:r>
          </a:p>
          <a:p>
            <a:pPr lvl="1"/>
            <a:r>
              <a:rPr lang="en-US" sz="1600" dirty="0"/>
              <a:t>Technologies to Support Advanced Accelerators</a:t>
            </a:r>
          </a:p>
          <a:p>
            <a:pPr lvl="1"/>
            <a:r>
              <a:rPr lang="en-US" sz="1600" dirty="0"/>
              <a:t>Nuclear Isotope Production</a:t>
            </a:r>
          </a:p>
          <a:p>
            <a:pPr lvl="1"/>
            <a:endParaRPr lang="en-US" sz="1600" dirty="0"/>
          </a:p>
          <a:p>
            <a:pPr lvl="1"/>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680" y="4434875"/>
            <a:ext cx="4803690" cy="19214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341" y="379145"/>
            <a:ext cx="2573077" cy="3875697"/>
          </a:xfrm>
          <a:prstGeom prst="rect">
            <a:avLst/>
          </a:prstGeom>
        </p:spPr>
      </p:pic>
      <p:sp>
        <p:nvSpPr>
          <p:cNvPr id="7" name="Slide Number Placeholder 3">
            <a:extLst>
              <a:ext uri="{FF2B5EF4-FFF2-40B4-BE49-F238E27FC236}">
                <a16:creationId xmlns:a16="http://schemas.microsoft.com/office/drawing/2014/main" id="{BCC14102-437D-47FC-956E-8117EF9E6B6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07135256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Defense Nuclear Nonproliferation</a:t>
            </a:r>
          </a:p>
        </p:txBody>
      </p:sp>
      <p:sp>
        <p:nvSpPr>
          <p:cNvPr id="3" name="Content Placeholder 2"/>
          <p:cNvSpPr>
            <a:spLocks noGrp="1"/>
          </p:cNvSpPr>
          <p:nvPr>
            <p:ph idx="1"/>
          </p:nvPr>
        </p:nvSpPr>
        <p:spPr>
          <a:xfrm>
            <a:off x="609600" y="1600201"/>
            <a:ext cx="4908809" cy="4525963"/>
          </a:xfrm>
        </p:spPr>
        <p:txBody>
          <a:bodyPr>
            <a:normAutofit/>
          </a:bodyPr>
          <a:lstStyle/>
          <a:p>
            <a:r>
              <a:rPr lang="en-US" sz="2000" dirty="0"/>
              <a:t>Website:  </a:t>
            </a:r>
            <a:r>
              <a:rPr lang="en-US" sz="2000" dirty="0">
                <a:hlinkClick r:id="rId2"/>
              </a:rPr>
              <a:t>Office of Defense Nuclear Nonproliferation</a:t>
            </a:r>
            <a:endParaRPr lang="en-US" sz="2000" dirty="0"/>
          </a:p>
          <a:p>
            <a:r>
              <a:rPr lang="en-US" sz="2000" dirty="0"/>
              <a:t>Research Areas</a:t>
            </a:r>
          </a:p>
          <a:p>
            <a:pPr lvl="1"/>
            <a:r>
              <a:rPr lang="en-US" sz="1600" dirty="0"/>
              <a:t>Radiation Detection</a:t>
            </a:r>
          </a:p>
          <a:p>
            <a:pPr lvl="1"/>
            <a:r>
              <a:rPr lang="en-US" sz="1600" dirty="0"/>
              <a:t>Remote Sensing </a:t>
            </a:r>
          </a:p>
          <a:p>
            <a:pPr lvl="1"/>
            <a:r>
              <a:rPr lang="en-US" sz="1600" dirty="0"/>
              <a:t>Nuclear Detonation Detection  </a:t>
            </a:r>
          </a:p>
          <a:p>
            <a:pPr lvl="1"/>
            <a:endParaRPr lang="en-US" sz="1800" dirty="0"/>
          </a:p>
        </p:txBody>
      </p:sp>
      <p:pic>
        <p:nvPicPr>
          <p:cNvPr id="5122" name="Picture 2" descr="NNSA's Nuclear Smuggling Detection and Deterrence office aids countries by helping install radiation monitors at borders and entry po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013" y="1478349"/>
            <a:ext cx="3164274" cy="2341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6332" y="3576838"/>
            <a:ext cx="2979464" cy="2836938"/>
          </a:xfrm>
          <a:prstGeom prst="rect">
            <a:avLst/>
          </a:prstGeom>
        </p:spPr>
      </p:pic>
      <p:sp>
        <p:nvSpPr>
          <p:cNvPr id="7" name="Slide Number Placeholder 3">
            <a:extLst>
              <a:ext uri="{FF2B5EF4-FFF2-40B4-BE49-F238E27FC236}">
                <a16:creationId xmlns:a16="http://schemas.microsoft.com/office/drawing/2014/main" id="{C27C14DA-C8EB-46AD-BA6E-FB89F064FF32}"/>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27</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05370114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Environmental Management</a:t>
            </a:r>
          </a:p>
        </p:txBody>
      </p:sp>
      <p:sp>
        <p:nvSpPr>
          <p:cNvPr id="3" name="Content Placeholder 2"/>
          <p:cNvSpPr>
            <a:spLocks noGrp="1"/>
          </p:cNvSpPr>
          <p:nvPr>
            <p:ph idx="1"/>
          </p:nvPr>
        </p:nvSpPr>
        <p:spPr>
          <a:xfrm>
            <a:off x="609600" y="1600201"/>
            <a:ext cx="5111692" cy="4525963"/>
          </a:xfrm>
        </p:spPr>
        <p:txBody>
          <a:bodyPr>
            <a:normAutofit/>
          </a:bodyPr>
          <a:lstStyle/>
          <a:p>
            <a:r>
              <a:rPr lang="en-US" sz="2000" dirty="0"/>
              <a:t>Website:  </a:t>
            </a:r>
            <a:r>
              <a:rPr lang="en-US" sz="2000" dirty="0">
                <a:hlinkClick r:id="rId2"/>
              </a:rPr>
              <a:t>Office of Environmental Management</a:t>
            </a:r>
            <a:endParaRPr lang="en-US" sz="2000" dirty="0"/>
          </a:p>
          <a:p>
            <a:r>
              <a:rPr lang="en-US" sz="2000" dirty="0"/>
              <a:t>Research Areas</a:t>
            </a:r>
          </a:p>
          <a:p>
            <a:pPr lvl="1"/>
            <a:r>
              <a:rPr lang="en-US" sz="1600" dirty="0"/>
              <a:t>Technologies to Support Remediation and Decommissioning of Nuclear/Chemical sites</a:t>
            </a:r>
          </a:p>
          <a:p>
            <a:pPr lvl="1"/>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840" y="1375120"/>
            <a:ext cx="4883106" cy="27495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735" y="3863182"/>
            <a:ext cx="4895211" cy="2174872"/>
          </a:xfrm>
          <a:prstGeom prst="rect">
            <a:avLst/>
          </a:prstGeom>
        </p:spPr>
      </p:pic>
      <p:sp>
        <p:nvSpPr>
          <p:cNvPr id="8" name="Slide Number Placeholder 3">
            <a:extLst>
              <a:ext uri="{FF2B5EF4-FFF2-40B4-BE49-F238E27FC236}">
                <a16:creationId xmlns:a16="http://schemas.microsoft.com/office/drawing/2014/main" id="{F035861D-FD96-4273-9131-C30E3CB9CCE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1064677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456" y="52689"/>
            <a:ext cx="8705088" cy="907432"/>
          </a:xfrm>
        </p:spPr>
        <p:txBody>
          <a:bodyPr>
            <a:normAutofit/>
          </a:bodyPr>
          <a:lstStyle/>
          <a:p>
            <a:r>
              <a:rPr lang="en-US" sz="2800" dirty="0"/>
              <a:t>Information Available at DOE Program Office Websites</a:t>
            </a:r>
          </a:p>
        </p:txBody>
      </p:sp>
      <p:sp>
        <p:nvSpPr>
          <p:cNvPr id="5" name="Text Placeholder 2"/>
          <p:cNvSpPr>
            <a:spLocks noGrp="1"/>
          </p:cNvSpPr>
          <p:nvPr>
            <p:ph sz="half" idx="1"/>
          </p:nvPr>
        </p:nvSpPr>
        <p:spPr>
          <a:xfrm>
            <a:off x="862445" y="1243014"/>
            <a:ext cx="2286001" cy="4525963"/>
          </a:xfrm>
        </p:spPr>
        <p:txBody>
          <a:bodyPr>
            <a:noAutofit/>
          </a:bodyPr>
          <a:lstStyle/>
          <a:p>
            <a:r>
              <a:rPr lang="en-US" sz="2000" dirty="0"/>
              <a:t>Mission</a:t>
            </a:r>
          </a:p>
          <a:p>
            <a:r>
              <a:rPr lang="en-US" sz="2000" dirty="0"/>
              <a:t>Funding Priorities and Announcements (non-SBIR)</a:t>
            </a:r>
          </a:p>
          <a:p>
            <a:r>
              <a:rPr lang="en-US" sz="2000" dirty="0"/>
              <a:t>Technical Reference Data and Reports</a:t>
            </a:r>
          </a:p>
          <a:p>
            <a:r>
              <a:rPr lang="en-US" sz="2000" dirty="0"/>
              <a:t>Workshop &amp; Conference Proceedings</a:t>
            </a:r>
          </a:p>
          <a:p>
            <a:r>
              <a:rPr lang="en-US" sz="2000" dirty="0"/>
              <a:t>Contact Information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53" t="9177" r="2116" b="4936"/>
          <a:stretch/>
        </p:blipFill>
        <p:spPr>
          <a:xfrm>
            <a:off x="4008417" y="957651"/>
            <a:ext cx="6667500" cy="4731159"/>
          </a:xfrm>
          <a:prstGeom prst="rect">
            <a:avLst/>
          </a:prstGeom>
        </p:spPr>
      </p:pic>
      <p:sp>
        <p:nvSpPr>
          <p:cNvPr id="6" name="Slide Number Placeholder 3">
            <a:extLst>
              <a:ext uri="{FF2B5EF4-FFF2-40B4-BE49-F238E27FC236}">
                <a16:creationId xmlns:a16="http://schemas.microsoft.com/office/drawing/2014/main" id="{63504762-B728-4EA5-877B-2026401DE98B}"/>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29</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FEDERAL Extramural R&amp;D</a:t>
            </a:r>
          </a:p>
        </p:txBody>
      </p:sp>
      <p:sp>
        <p:nvSpPr>
          <p:cNvPr id="4" name="Slide Number Placeholder 3"/>
          <p:cNvSpPr>
            <a:spLocks noGrp="1"/>
          </p:cNvSpPr>
          <p:nvPr>
            <p:ph type="sldNum" sz="quarter" idx="12"/>
          </p:nvPr>
        </p:nvSpPr>
        <p:spPr/>
        <p:txBody>
          <a:bodyPr/>
          <a:lstStyle/>
          <a:p>
            <a:fld id="{4338C4E9-21C8-4C18-A92E-A26AA5FEEEDA}" type="slidenum">
              <a:rPr lang="en-US" smtClean="0">
                <a:solidFill>
                  <a:prstClr val="black">
                    <a:tint val="75000"/>
                  </a:prstClr>
                </a:solidFill>
              </a:rPr>
              <a:pPr/>
              <a:t>3</a:t>
            </a:fld>
            <a:r>
              <a:rPr lang="en-US" dirty="0">
                <a:solidFill>
                  <a:prstClr val="black">
                    <a:tint val="75000"/>
                  </a:prstClr>
                </a:solidFill>
              </a:rPr>
              <a:t>/78</a:t>
            </a:r>
          </a:p>
        </p:txBody>
      </p:sp>
      <p:pic>
        <p:nvPicPr>
          <p:cNvPr id="4099" name="Picture 3" descr="C:\Users\Public\Pictures\Sample Pictures\untitled.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22883" y="4086027"/>
            <a:ext cx="1295400" cy="971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Public\Pictures\Sample Pictures\US_capitol_building.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654750" y="3177808"/>
            <a:ext cx="1371600" cy="10183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49950" y="4220072"/>
            <a:ext cx="1905000" cy="338554"/>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federal government</a:t>
            </a:r>
          </a:p>
        </p:txBody>
      </p:sp>
      <p:sp>
        <p:nvSpPr>
          <p:cNvPr id="10" name="Right Arrow 9"/>
          <p:cNvSpPr/>
          <p:nvPr/>
        </p:nvSpPr>
        <p:spPr>
          <a:xfrm>
            <a:off x="4261215" y="2899739"/>
            <a:ext cx="3079268" cy="1600521"/>
          </a:xfrm>
          <a:prstGeom prst="rightArrow">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prstClr val="white">
                    <a:lumMod val="50000"/>
                  </a:prstClr>
                </a:solidFill>
              </a:rPr>
              <a:t>Extramural R&amp;D</a:t>
            </a:r>
          </a:p>
          <a:p>
            <a:pPr algn="ctr" fontAlgn="auto">
              <a:spcBef>
                <a:spcPts val="0"/>
              </a:spcBef>
              <a:spcAft>
                <a:spcPts val="0"/>
              </a:spcAft>
            </a:pPr>
            <a:r>
              <a:rPr lang="en-US" sz="1800" dirty="0">
                <a:solidFill>
                  <a:prstClr val="white">
                    <a:lumMod val="50000"/>
                  </a:prstClr>
                </a:solidFill>
              </a:rPr>
              <a:t>~$100B/year</a:t>
            </a:r>
          </a:p>
        </p:txBody>
      </p:sp>
      <p:sp>
        <p:nvSpPr>
          <p:cNvPr id="15" name="TextBox 14"/>
          <p:cNvSpPr txBox="1"/>
          <p:nvPr/>
        </p:nvSpPr>
        <p:spPr>
          <a:xfrm>
            <a:off x="7494547" y="2825443"/>
            <a:ext cx="1905000" cy="338554"/>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businesses</a:t>
            </a:r>
          </a:p>
        </p:txBody>
      </p:sp>
      <p:sp>
        <p:nvSpPr>
          <p:cNvPr id="17" name="TextBox 16"/>
          <p:cNvSpPr txBox="1"/>
          <p:nvPr/>
        </p:nvSpPr>
        <p:spPr>
          <a:xfrm>
            <a:off x="7627701" y="5027633"/>
            <a:ext cx="1905000" cy="338554"/>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universities</a:t>
            </a:r>
          </a:p>
        </p:txBody>
      </p:sp>
      <p:sp>
        <p:nvSpPr>
          <p:cNvPr id="19" name="TextBox 18"/>
          <p:cNvSpPr txBox="1"/>
          <p:nvPr/>
        </p:nvSpPr>
        <p:spPr>
          <a:xfrm>
            <a:off x="9488561" y="3655728"/>
            <a:ext cx="1905000" cy="584775"/>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federally funded laboratories</a:t>
            </a:r>
          </a:p>
        </p:txBody>
      </p:sp>
      <p:pic>
        <p:nvPicPr>
          <p:cNvPr id="4102" name="Picture 6" descr="C:\Users\Public\Pictures\Sample Pictures\Brookhaven_NSLS_I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94729" y="2714122"/>
            <a:ext cx="1365434" cy="89974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C:\Users\Public\Pictures\Sample Pictures\2941_Exterio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104"/>
          <a:stretch/>
        </p:blipFill>
        <p:spPr bwMode="auto">
          <a:xfrm>
            <a:off x="7565568" y="1744355"/>
            <a:ext cx="1531264" cy="10810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descr="C:\Users\Public\Pictures\Sample Pictures\Niowave-school-1024x69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67655" y="4871299"/>
            <a:ext cx="1111095" cy="7562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909289" y="5634206"/>
            <a:ext cx="1427825" cy="584775"/>
          </a:xfrm>
          <a:prstGeom prst="rect">
            <a:avLst/>
          </a:prstGeom>
          <a:noFill/>
          <a:ln>
            <a:noFill/>
          </a:ln>
        </p:spPr>
        <p:txBody>
          <a:bodyPr wrap="square" rtlCol="0">
            <a:spAutoFit/>
          </a:bodyPr>
          <a:lstStyle/>
          <a:p>
            <a:pPr algn="ctr" fontAlgn="auto">
              <a:spcBef>
                <a:spcPts val="0"/>
              </a:spcBef>
              <a:spcAft>
                <a:spcPts val="0"/>
              </a:spcAft>
            </a:pPr>
            <a:r>
              <a:rPr lang="en-US" sz="1600" b="1" dirty="0">
                <a:solidFill>
                  <a:srgbClr val="1F497D"/>
                </a:solidFill>
                <a:latin typeface="Calibri"/>
              </a:rPr>
              <a:t>small businesses</a:t>
            </a:r>
          </a:p>
        </p:txBody>
      </p:sp>
      <p:sp>
        <p:nvSpPr>
          <p:cNvPr id="13" name="Bent Arrow 12"/>
          <p:cNvSpPr/>
          <p:nvPr/>
        </p:nvSpPr>
        <p:spPr>
          <a:xfrm rot="5400000">
            <a:off x="4139620" y="4137828"/>
            <a:ext cx="1143000" cy="874527"/>
          </a:xfrm>
          <a:prstGeom prst="ben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solidFill>
            </a:endParaRPr>
          </a:p>
        </p:txBody>
      </p:sp>
      <p:sp>
        <p:nvSpPr>
          <p:cNvPr id="16" name="TextBox 15"/>
          <p:cNvSpPr txBox="1"/>
          <p:nvPr/>
        </p:nvSpPr>
        <p:spPr>
          <a:xfrm>
            <a:off x="3261593" y="4987875"/>
            <a:ext cx="1752600" cy="646331"/>
          </a:xfrm>
          <a:prstGeom prst="rect">
            <a:avLst/>
          </a:prstGeom>
          <a:noFill/>
          <a:ln>
            <a:noFill/>
          </a:ln>
        </p:spPr>
        <p:txBody>
          <a:bodyPr wrap="square" rtlCol="0">
            <a:spAutoFit/>
          </a:bodyPr>
          <a:lstStyle/>
          <a:p>
            <a:pPr algn="ctr" fontAlgn="auto">
              <a:spcBef>
                <a:spcPts val="0"/>
              </a:spcBef>
              <a:spcAft>
                <a:spcPts val="0"/>
              </a:spcAft>
            </a:pPr>
            <a:r>
              <a:rPr lang="en-US" sz="1800" b="1" dirty="0">
                <a:solidFill>
                  <a:srgbClr val="1F497D"/>
                </a:solidFill>
                <a:latin typeface="Calibri"/>
              </a:rPr>
              <a:t>SBIR/STTR </a:t>
            </a:r>
          </a:p>
          <a:p>
            <a:pPr algn="ctr" fontAlgn="auto">
              <a:spcBef>
                <a:spcPts val="0"/>
              </a:spcBef>
              <a:spcAft>
                <a:spcPts val="0"/>
              </a:spcAft>
            </a:pPr>
            <a:r>
              <a:rPr lang="en-US" sz="1800" b="1" dirty="0">
                <a:solidFill>
                  <a:srgbClr val="1F497D"/>
                </a:solidFill>
                <a:latin typeface="Calibri"/>
              </a:rPr>
              <a:t>~$3.6B/year</a:t>
            </a:r>
          </a:p>
        </p:txBody>
      </p:sp>
      <p:sp>
        <p:nvSpPr>
          <p:cNvPr id="2" name="Bent Arrow 1"/>
          <p:cNvSpPr/>
          <p:nvPr/>
        </p:nvSpPr>
        <p:spPr>
          <a:xfrm rot="5400000">
            <a:off x="4703263" y="3503732"/>
            <a:ext cx="728784" cy="1589281"/>
          </a:xfrm>
          <a:prstGeom prst="ben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solidFill>
            </a:endParaRPr>
          </a:p>
        </p:txBody>
      </p:sp>
    </p:spTree>
    <p:extLst>
      <p:ext uri="{BB962C8B-B14F-4D97-AF65-F5344CB8AC3E}">
        <p14:creationId xmlns:p14="http://schemas.microsoft.com/office/powerpoint/2010/main" val="4090879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2" cstate="print"/>
          <a:srcRect t="12750" b="12499"/>
          <a:stretch/>
        </p:blipFill>
        <p:spPr bwMode="auto">
          <a:xfrm>
            <a:off x="20" y="10"/>
            <a:ext cx="12191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DOE SBIR &amp; STTR Programs:  Application &amp; Award Process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Operation of the </a:t>
            </a:r>
            <a:br>
              <a:rPr lang="en-US" dirty="0"/>
            </a:br>
            <a:r>
              <a:rPr lang="en-US" dirty="0"/>
              <a:t>DOE SBIR and STTR Programs</a:t>
            </a:r>
          </a:p>
        </p:txBody>
      </p:sp>
      <p:sp>
        <p:nvSpPr>
          <p:cNvPr id="7" name="Content Placeholder 6"/>
          <p:cNvSpPr>
            <a:spLocks noGrp="1"/>
          </p:cNvSpPr>
          <p:nvPr>
            <p:ph sz="half" idx="4294967295"/>
          </p:nvPr>
        </p:nvSpPr>
        <p:spPr>
          <a:xfrm>
            <a:off x="4279733" y="3939834"/>
            <a:ext cx="3505200" cy="1981200"/>
          </a:xfrm>
          <a:solidFill>
            <a:schemeClr val="bg1"/>
          </a:solidFill>
          <a:effectLst>
            <a:outerShdw blurRad="50800" dist="38100" dir="2700000" algn="tl" rotWithShape="0">
              <a:prstClr val="black">
                <a:alpha val="40000"/>
              </a:prstClr>
            </a:outerShdw>
          </a:effectLst>
        </p:spPr>
        <p:txBody>
          <a:bodyPr>
            <a:normAutofit lnSpcReduction="10000"/>
          </a:bodyPr>
          <a:lstStyle/>
          <a:p>
            <a:pPr marL="0" indent="0">
              <a:buNone/>
            </a:pPr>
            <a:r>
              <a:rPr lang="en-US" sz="1600" b="1" dirty="0"/>
              <a:t>DOE SBIR/STTR Programs Office</a:t>
            </a:r>
          </a:p>
          <a:p>
            <a:pPr lvl="1"/>
            <a:r>
              <a:rPr lang="en-US" sz="1400" dirty="0"/>
              <a:t>Develop Funding Opportunity Announcements</a:t>
            </a:r>
          </a:p>
          <a:p>
            <a:pPr lvl="1"/>
            <a:r>
              <a:rPr lang="en-US" sz="1400" dirty="0"/>
              <a:t>Administer Review and Selection Process</a:t>
            </a:r>
          </a:p>
          <a:p>
            <a:pPr lvl="1"/>
            <a:r>
              <a:rPr lang="en-US" sz="1400" dirty="0"/>
              <a:t>Ensure Compliance with SBIR/STTR Legislation</a:t>
            </a:r>
          </a:p>
          <a:p>
            <a:pPr lvl="1"/>
            <a:r>
              <a:rPr lang="en-US" sz="1400" dirty="0"/>
              <a:t>Conduct Outreach</a:t>
            </a:r>
          </a:p>
        </p:txBody>
      </p:sp>
      <p:sp>
        <p:nvSpPr>
          <p:cNvPr id="8" name="Left-Right Arrow 7"/>
          <p:cNvSpPr/>
          <p:nvPr/>
        </p:nvSpPr>
        <p:spPr>
          <a:xfrm rot="2900611">
            <a:off x="5171862" y="3427684"/>
            <a:ext cx="685800" cy="30480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p:cNvSpPr txBox="1">
            <a:spLocks/>
          </p:cNvSpPr>
          <p:nvPr/>
        </p:nvSpPr>
        <p:spPr>
          <a:xfrm>
            <a:off x="6934200" y="1781175"/>
            <a:ext cx="3031958" cy="160020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600" b="1" dirty="0">
                <a:solidFill>
                  <a:schemeClr val="bg1"/>
                </a:solidFill>
                <a:latin typeface="+mn-lt"/>
              </a:rPr>
              <a:t>DOE Chicago Office</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Negotiate Grants</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Issue New and Continuation Awards</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Grant Closeout</a:t>
            </a:r>
          </a:p>
        </p:txBody>
      </p:sp>
      <p:sp>
        <p:nvSpPr>
          <p:cNvPr id="10" name="Left-Right Arrow 9"/>
          <p:cNvSpPr/>
          <p:nvPr/>
        </p:nvSpPr>
        <p:spPr>
          <a:xfrm>
            <a:off x="5651333" y="2309019"/>
            <a:ext cx="762000" cy="30480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Right Arrow 11"/>
          <p:cNvSpPr/>
          <p:nvPr/>
        </p:nvSpPr>
        <p:spPr>
          <a:xfrm rot="18286146">
            <a:off x="6209849" y="3427252"/>
            <a:ext cx="685800" cy="30480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p:cNvSpPr txBox="1">
            <a:spLocks/>
          </p:cNvSpPr>
          <p:nvPr/>
        </p:nvSpPr>
        <p:spPr>
          <a:xfrm>
            <a:off x="2266950" y="1781175"/>
            <a:ext cx="2863516" cy="1600200"/>
          </a:xfrm>
          <a:prstGeom prst="rect">
            <a:avLst/>
          </a:prstGeom>
          <a:solidFill>
            <a:srgbClr val="FF5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5" name="Content Placeholder 5"/>
          <p:cNvSpPr txBox="1">
            <a:spLocks/>
          </p:cNvSpPr>
          <p:nvPr/>
        </p:nvSpPr>
        <p:spPr>
          <a:xfrm>
            <a:off x="2171700" y="1857375"/>
            <a:ext cx="2863516" cy="1600200"/>
          </a:xfrm>
          <a:prstGeom prst="rect">
            <a:avLst/>
          </a:prstGeom>
          <a:solidFill>
            <a:srgbClr val="00B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8" name="Content Placeholder 5"/>
          <p:cNvSpPr txBox="1">
            <a:spLocks/>
          </p:cNvSpPr>
          <p:nvPr/>
        </p:nvSpPr>
        <p:spPr>
          <a:xfrm>
            <a:off x="2057400" y="1905000"/>
            <a:ext cx="2863516" cy="1600200"/>
          </a:xfrm>
          <a:prstGeom prst="rect">
            <a:avLst/>
          </a:prstGeom>
          <a:solidFill>
            <a:schemeClr val="accent1"/>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600" b="1" dirty="0">
                <a:solidFill>
                  <a:schemeClr val="bg1"/>
                </a:solidFill>
                <a:latin typeface="+mn-lt"/>
              </a:rPr>
              <a:t>DOE Program Office</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Identify Reviewers (Scientific Peer Review)</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Recommend Awardees</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Manage Projects</a:t>
            </a:r>
            <a:endParaRPr lang="en-US" sz="1600" dirty="0">
              <a:solidFill>
                <a:schemeClr val="bg1"/>
              </a:solidFill>
              <a:latin typeface="+mn-lt"/>
            </a:endParaRPr>
          </a:p>
        </p:txBody>
      </p:sp>
      <p:sp>
        <p:nvSpPr>
          <p:cNvPr id="21" name="TextBox 20"/>
          <p:cNvSpPr txBox="1"/>
          <p:nvPr/>
        </p:nvSpPr>
        <p:spPr>
          <a:xfrm>
            <a:off x="6934200" y="3433780"/>
            <a:ext cx="2971800" cy="307777"/>
          </a:xfrm>
          <a:prstGeom prst="rect">
            <a:avLst/>
          </a:prstGeom>
          <a:noFill/>
        </p:spPr>
        <p:txBody>
          <a:bodyPr wrap="square" rtlCol="0">
            <a:spAutoFit/>
          </a:bodyPr>
          <a:lstStyle/>
          <a:p>
            <a:pPr algn="ctr"/>
            <a:r>
              <a:rPr lang="en-US" sz="1400" i="1" dirty="0">
                <a:solidFill>
                  <a:schemeClr val="tx1">
                    <a:lumMod val="65000"/>
                    <a:lumOff val="35000"/>
                  </a:schemeClr>
                </a:solidFill>
                <a:latin typeface="+mn-lt"/>
              </a:rPr>
              <a:t>Single Grants Office for Awardees</a:t>
            </a:r>
          </a:p>
        </p:txBody>
      </p:sp>
      <p:sp>
        <p:nvSpPr>
          <p:cNvPr id="22" name="TextBox 21"/>
          <p:cNvSpPr txBox="1"/>
          <p:nvPr/>
        </p:nvSpPr>
        <p:spPr>
          <a:xfrm>
            <a:off x="1905000" y="3505200"/>
            <a:ext cx="2971800" cy="523220"/>
          </a:xfrm>
          <a:prstGeom prst="rect">
            <a:avLst/>
          </a:prstGeom>
          <a:noFill/>
        </p:spPr>
        <p:txBody>
          <a:bodyPr wrap="square" rtlCol="0">
            <a:spAutoFit/>
          </a:bodyPr>
          <a:lstStyle/>
          <a:p>
            <a:pPr algn="ctr"/>
            <a:r>
              <a:rPr lang="en-US" sz="1400" i="1" dirty="0">
                <a:solidFill>
                  <a:schemeClr val="tx1">
                    <a:lumMod val="65000"/>
                    <a:lumOff val="35000"/>
                  </a:schemeClr>
                </a:solidFill>
                <a:latin typeface="+mn-lt"/>
              </a:rPr>
              <a:t>Technical Expertise Leveraged Throughout DOE</a:t>
            </a:r>
          </a:p>
        </p:txBody>
      </p:sp>
      <p:sp>
        <p:nvSpPr>
          <p:cNvPr id="24" name="TextBox 23"/>
          <p:cNvSpPr txBox="1"/>
          <p:nvPr/>
        </p:nvSpPr>
        <p:spPr>
          <a:xfrm>
            <a:off x="4470654" y="5928361"/>
            <a:ext cx="3403092" cy="307777"/>
          </a:xfrm>
          <a:prstGeom prst="rect">
            <a:avLst/>
          </a:prstGeom>
          <a:noFill/>
        </p:spPr>
        <p:txBody>
          <a:bodyPr wrap="square" rtlCol="0">
            <a:spAutoFit/>
          </a:bodyPr>
          <a:lstStyle/>
          <a:p>
            <a:pPr algn="ctr"/>
            <a:r>
              <a:rPr lang="en-US" sz="1400" i="1" dirty="0">
                <a:solidFill>
                  <a:schemeClr val="tx1">
                    <a:lumMod val="65000"/>
                    <a:lumOff val="35000"/>
                  </a:schemeClr>
                </a:solidFill>
                <a:latin typeface="+mn-lt"/>
              </a:rPr>
              <a:t>Single Administrative Office for Applicants</a:t>
            </a:r>
          </a:p>
        </p:txBody>
      </p:sp>
      <p:sp>
        <p:nvSpPr>
          <p:cNvPr id="16" name="Slide Number Placeholder 3">
            <a:extLst>
              <a:ext uri="{FF2B5EF4-FFF2-40B4-BE49-F238E27FC236}">
                <a16:creationId xmlns:a16="http://schemas.microsoft.com/office/drawing/2014/main" id="{98A90A79-21B5-4BCE-A5AB-FBA0891E5643}"/>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31</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802552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&amp; Award Timelines</a:t>
            </a:r>
          </a:p>
        </p:txBody>
      </p:sp>
      <p:cxnSp>
        <p:nvCxnSpPr>
          <p:cNvPr id="10" name="Straight Connector 9"/>
          <p:cNvCxnSpPr/>
          <p:nvPr/>
        </p:nvCxnSpPr>
        <p:spPr>
          <a:xfrm>
            <a:off x="1752600" y="1905000"/>
            <a:ext cx="838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3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8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4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1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37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3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5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0" y="1295400"/>
            <a:ext cx="990600" cy="338554"/>
          </a:xfrm>
          <a:prstGeom prst="rect">
            <a:avLst/>
          </a:prstGeom>
          <a:noFill/>
        </p:spPr>
        <p:txBody>
          <a:bodyPr wrap="square" rtlCol="0">
            <a:spAutoFit/>
          </a:bodyPr>
          <a:lstStyle/>
          <a:p>
            <a:r>
              <a:rPr lang="en-US" sz="1600" b="1" i="1" dirty="0">
                <a:solidFill>
                  <a:schemeClr val="bg1">
                    <a:lumMod val="50000"/>
                  </a:schemeClr>
                </a:solidFill>
                <a:latin typeface="+mn-lt"/>
              </a:rPr>
              <a:t>months</a:t>
            </a:r>
          </a:p>
        </p:txBody>
      </p:sp>
      <p:sp>
        <p:nvSpPr>
          <p:cNvPr id="24" name="TextBox 23"/>
          <p:cNvSpPr txBox="1"/>
          <p:nvPr/>
        </p:nvSpPr>
        <p:spPr>
          <a:xfrm>
            <a:off x="4648200" y="1600200"/>
            <a:ext cx="228600" cy="338554"/>
          </a:xfrm>
          <a:prstGeom prst="rect">
            <a:avLst/>
          </a:prstGeom>
          <a:noFill/>
        </p:spPr>
        <p:txBody>
          <a:bodyPr wrap="square" rtlCol="0">
            <a:spAutoFit/>
          </a:bodyPr>
          <a:lstStyle/>
          <a:p>
            <a:r>
              <a:rPr lang="en-US" sz="1600" b="1" dirty="0">
                <a:solidFill>
                  <a:schemeClr val="bg1">
                    <a:lumMod val="50000"/>
                  </a:schemeClr>
                </a:solidFill>
              </a:rPr>
              <a:t>1</a:t>
            </a:r>
          </a:p>
        </p:txBody>
      </p:sp>
      <p:sp>
        <p:nvSpPr>
          <p:cNvPr id="25" name="TextBox 24"/>
          <p:cNvSpPr txBox="1"/>
          <p:nvPr/>
        </p:nvSpPr>
        <p:spPr>
          <a:xfrm>
            <a:off x="5410200" y="1600200"/>
            <a:ext cx="228600" cy="338554"/>
          </a:xfrm>
          <a:prstGeom prst="rect">
            <a:avLst/>
          </a:prstGeom>
          <a:noFill/>
        </p:spPr>
        <p:txBody>
          <a:bodyPr wrap="square" rtlCol="0">
            <a:spAutoFit/>
          </a:bodyPr>
          <a:lstStyle/>
          <a:p>
            <a:r>
              <a:rPr lang="en-US" sz="1600" b="1" dirty="0">
                <a:solidFill>
                  <a:schemeClr val="bg1">
                    <a:lumMod val="50000"/>
                  </a:schemeClr>
                </a:solidFill>
              </a:rPr>
              <a:t>2</a:t>
            </a:r>
          </a:p>
        </p:txBody>
      </p:sp>
      <p:sp>
        <p:nvSpPr>
          <p:cNvPr id="26" name="TextBox 25"/>
          <p:cNvSpPr txBox="1"/>
          <p:nvPr/>
        </p:nvSpPr>
        <p:spPr>
          <a:xfrm>
            <a:off x="6172200" y="1600200"/>
            <a:ext cx="2286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27" name="TextBox 26"/>
          <p:cNvSpPr txBox="1"/>
          <p:nvPr/>
        </p:nvSpPr>
        <p:spPr>
          <a:xfrm>
            <a:off x="6934200" y="1600200"/>
            <a:ext cx="228600" cy="338554"/>
          </a:xfrm>
          <a:prstGeom prst="rect">
            <a:avLst/>
          </a:prstGeom>
          <a:noFill/>
        </p:spPr>
        <p:txBody>
          <a:bodyPr wrap="square" rtlCol="0">
            <a:spAutoFit/>
          </a:bodyPr>
          <a:lstStyle/>
          <a:p>
            <a:r>
              <a:rPr lang="en-US" sz="1600" b="1" dirty="0">
                <a:solidFill>
                  <a:schemeClr val="bg1">
                    <a:lumMod val="50000"/>
                  </a:schemeClr>
                </a:solidFill>
              </a:rPr>
              <a:t>4</a:t>
            </a:r>
          </a:p>
        </p:txBody>
      </p:sp>
      <p:sp>
        <p:nvSpPr>
          <p:cNvPr id="28" name="TextBox 27"/>
          <p:cNvSpPr txBox="1"/>
          <p:nvPr/>
        </p:nvSpPr>
        <p:spPr>
          <a:xfrm>
            <a:off x="7696200" y="1600200"/>
            <a:ext cx="228600" cy="338554"/>
          </a:xfrm>
          <a:prstGeom prst="rect">
            <a:avLst/>
          </a:prstGeom>
          <a:noFill/>
        </p:spPr>
        <p:txBody>
          <a:bodyPr wrap="square" rtlCol="0">
            <a:spAutoFit/>
          </a:bodyPr>
          <a:lstStyle/>
          <a:p>
            <a:r>
              <a:rPr lang="en-US" sz="1600" b="1" dirty="0">
                <a:solidFill>
                  <a:schemeClr val="bg1">
                    <a:lumMod val="50000"/>
                  </a:schemeClr>
                </a:solidFill>
              </a:rPr>
              <a:t>5</a:t>
            </a:r>
          </a:p>
        </p:txBody>
      </p:sp>
      <p:sp>
        <p:nvSpPr>
          <p:cNvPr id="29" name="TextBox 28"/>
          <p:cNvSpPr txBox="1"/>
          <p:nvPr/>
        </p:nvSpPr>
        <p:spPr>
          <a:xfrm>
            <a:off x="8458200" y="1600200"/>
            <a:ext cx="228600" cy="338554"/>
          </a:xfrm>
          <a:prstGeom prst="rect">
            <a:avLst/>
          </a:prstGeom>
          <a:noFill/>
        </p:spPr>
        <p:txBody>
          <a:bodyPr wrap="square" rtlCol="0">
            <a:spAutoFit/>
          </a:bodyPr>
          <a:lstStyle/>
          <a:p>
            <a:r>
              <a:rPr lang="en-US" sz="1600" b="1" dirty="0">
                <a:solidFill>
                  <a:schemeClr val="bg1">
                    <a:lumMod val="50000"/>
                  </a:schemeClr>
                </a:solidFill>
              </a:rPr>
              <a:t>6</a:t>
            </a:r>
          </a:p>
        </p:txBody>
      </p:sp>
      <p:sp>
        <p:nvSpPr>
          <p:cNvPr id="30" name="TextBox 29"/>
          <p:cNvSpPr txBox="1"/>
          <p:nvPr/>
        </p:nvSpPr>
        <p:spPr>
          <a:xfrm>
            <a:off x="9220200" y="1600200"/>
            <a:ext cx="228600" cy="338554"/>
          </a:xfrm>
          <a:prstGeom prst="rect">
            <a:avLst/>
          </a:prstGeom>
          <a:noFill/>
        </p:spPr>
        <p:txBody>
          <a:bodyPr wrap="square" rtlCol="0">
            <a:spAutoFit/>
          </a:bodyPr>
          <a:lstStyle/>
          <a:p>
            <a:r>
              <a:rPr lang="en-US" sz="1600" b="1" dirty="0">
                <a:solidFill>
                  <a:schemeClr val="bg1">
                    <a:lumMod val="50000"/>
                  </a:schemeClr>
                </a:solidFill>
              </a:rPr>
              <a:t>7</a:t>
            </a:r>
          </a:p>
        </p:txBody>
      </p:sp>
      <p:sp>
        <p:nvSpPr>
          <p:cNvPr id="31" name="TextBox 30"/>
          <p:cNvSpPr txBox="1"/>
          <p:nvPr/>
        </p:nvSpPr>
        <p:spPr>
          <a:xfrm>
            <a:off x="9982200" y="1600200"/>
            <a:ext cx="228600" cy="338554"/>
          </a:xfrm>
          <a:prstGeom prst="rect">
            <a:avLst/>
          </a:prstGeom>
          <a:noFill/>
        </p:spPr>
        <p:txBody>
          <a:bodyPr wrap="square" rtlCol="0">
            <a:spAutoFit/>
          </a:bodyPr>
          <a:lstStyle/>
          <a:p>
            <a:r>
              <a:rPr lang="en-US" sz="1600" b="1" dirty="0">
                <a:solidFill>
                  <a:schemeClr val="bg1">
                    <a:lumMod val="50000"/>
                  </a:schemeClr>
                </a:solidFill>
              </a:rPr>
              <a:t>8</a:t>
            </a:r>
          </a:p>
        </p:txBody>
      </p:sp>
      <p:sp>
        <p:nvSpPr>
          <p:cNvPr id="32" name="TextBox 31"/>
          <p:cNvSpPr txBox="1"/>
          <p:nvPr/>
        </p:nvSpPr>
        <p:spPr>
          <a:xfrm>
            <a:off x="1600200" y="1600200"/>
            <a:ext cx="3810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50" name="TextBox 49"/>
          <p:cNvSpPr txBox="1"/>
          <p:nvPr/>
        </p:nvSpPr>
        <p:spPr>
          <a:xfrm>
            <a:off x="3886200" y="1600200"/>
            <a:ext cx="228600" cy="338554"/>
          </a:xfrm>
          <a:prstGeom prst="rect">
            <a:avLst/>
          </a:prstGeom>
          <a:noFill/>
        </p:spPr>
        <p:txBody>
          <a:bodyPr wrap="square" rtlCol="0">
            <a:spAutoFit/>
          </a:bodyPr>
          <a:lstStyle/>
          <a:p>
            <a:r>
              <a:rPr lang="en-US" sz="1600" b="1" dirty="0">
                <a:solidFill>
                  <a:schemeClr val="bg1">
                    <a:lumMod val="50000"/>
                  </a:schemeClr>
                </a:solidFill>
              </a:rPr>
              <a:t>0</a:t>
            </a:r>
          </a:p>
        </p:txBody>
      </p:sp>
      <p:cxnSp>
        <p:nvCxnSpPr>
          <p:cNvPr id="52" name="Straight Connector 51"/>
          <p:cNvCxnSpPr/>
          <p:nvPr/>
        </p:nvCxnSpPr>
        <p:spPr>
          <a:xfrm>
            <a:off x="251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86000" y="1600200"/>
            <a:ext cx="457200" cy="338554"/>
          </a:xfrm>
          <a:prstGeom prst="rect">
            <a:avLst/>
          </a:prstGeom>
          <a:noFill/>
        </p:spPr>
        <p:txBody>
          <a:bodyPr wrap="square" rtlCol="0">
            <a:spAutoFit/>
          </a:bodyPr>
          <a:lstStyle/>
          <a:p>
            <a:r>
              <a:rPr lang="en-US" sz="1600" b="1" dirty="0">
                <a:solidFill>
                  <a:schemeClr val="bg1">
                    <a:lumMod val="50000"/>
                  </a:schemeClr>
                </a:solidFill>
              </a:rPr>
              <a:t>-2</a:t>
            </a:r>
          </a:p>
        </p:txBody>
      </p:sp>
      <p:cxnSp>
        <p:nvCxnSpPr>
          <p:cNvPr id="56" name="Straight Connector 55"/>
          <p:cNvCxnSpPr/>
          <p:nvPr/>
        </p:nvCxnSpPr>
        <p:spPr>
          <a:xfrm>
            <a:off x="327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48000" y="1600200"/>
            <a:ext cx="457200" cy="338554"/>
          </a:xfrm>
          <a:prstGeom prst="rect">
            <a:avLst/>
          </a:prstGeom>
          <a:noFill/>
        </p:spPr>
        <p:txBody>
          <a:bodyPr wrap="square" rtlCol="0">
            <a:spAutoFit/>
          </a:bodyPr>
          <a:lstStyle/>
          <a:p>
            <a:r>
              <a:rPr lang="en-US" sz="1600" b="1" dirty="0">
                <a:solidFill>
                  <a:schemeClr val="bg1">
                    <a:lumMod val="50000"/>
                  </a:schemeClr>
                </a:solidFill>
              </a:rPr>
              <a:t>-1</a:t>
            </a:r>
          </a:p>
        </p:txBody>
      </p:sp>
      <p:grpSp>
        <p:nvGrpSpPr>
          <p:cNvPr id="134" name="Group 133"/>
          <p:cNvGrpSpPr/>
          <p:nvPr/>
        </p:nvGrpSpPr>
        <p:grpSpPr>
          <a:xfrm>
            <a:off x="1752600" y="1981200"/>
            <a:ext cx="8382000" cy="3886200"/>
            <a:chOff x="228600" y="1981200"/>
            <a:chExt cx="8382000" cy="3886200"/>
          </a:xfrm>
        </p:grpSpPr>
        <p:cxnSp>
          <p:nvCxnSpPr>
            <p:cNvPr id="9" name="Straight Connector 8"/>
            <p:cNvCxnSpPr/>
            <p:nvPr/>
          </p:nvCxnSpPr>
          <p:spPr>
            <a:xfrm>
              <a:off x="99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5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1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7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6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2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84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1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4" name="Diamond 63"/>
          <p:cNvSpPr/>
          <p:nvPr/>
        </p:nvSpPr>
        <p:spPr>
          <a:xfrm>
            <a:off x="7155426" y="295184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339645" y="2419136"/>
            <a:ext cx="990600" cy="523220"/>
          </a:xfrm>
          <a:prstGeom prst="rect">
            <a:avLst/>
          </a:prstGeom>
          <a:noFill/>
        </p:spPr>
        <p:txBody>
          <a:bodyPr wrap="square" rtlCol="0">
            <a:spAutoFit/>
          </a:bodyPr>
          <a:lstStyle/>
          <a:p>
            <a:pPr algn="ctr"/>
            <a:r>
              <a:rPr lang="en-US" sz="1400" b="1" dirty="0">
                <a:solidFill>
                  <a:schemeClr val="accent1"/>
                </a:solidFill>
                <a:latin typeface="+mn-lt"/>
              </a:rPr>
              <a:t>Issue Topics</a:t>
            </a:r>
          </a:p>
        </p:txBody>
      </p:sp>
      <p:sp>
        <p:nvSpPr>
          <p:cNvPr id="66" name="TextBox 65"/>
          <p:cNvSpPr txBox="1"/>
          <p:nvPr/>
        </p:nvSpPr>
        <p:spPr>
          <a:xfrm>
            <a:off x="3490454" y="241387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67" name="TextBox 66"/>
          <p:cNvSpPr txBox="1"/>
          <p:nvPr/>
        </p:nvSpPr>
        <p:spPr>
          <a:xfrm>
            <a:off x="5525729" y="241387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68" name="TextBox 67"/>
          <p:cNvSpPr txBox="1"/>
          <p:nvPr/>
        </p:nvSpPr>
        <p:spPr>
          <a:xfrm>
            <a:off x="6517074" y="242364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82" name="TextBox 81"/>
          <p:cNvSpPr txBox="1"/>
          <p:nvPr/>
        </p:nvSpPr>
        <p:spPr>
          <a:xfrm>
            <a:off x="2057400" y="240436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01" name="Rectangle 100"/>
          <p:cNvSpPr/>
          <p:nvPr/>
        </p:nvSpPr>
        <p:spPr>
          <a:xfrm>
            <a:off x="2514600" y="3266820"/>
            <a:ext cx="15240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02" name="Rectangle 101"/>
          <p:cNvSpPr/>
          <p:nvPr/>
        </p:nvSpPr>
        <p:spPr>
          <a:xfrm>
            <a:off x="1752600" y="3266820"/>
            <a:ext cx="762000" cy="38100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TOPICS</a:t>
            </a:r>
          </a:p>
        </p:txBody>
      </p:sp>
      <p:sp>
        <p:nvSpPr>
          <p:cNvPr id="103" name="Rectangle 102"/>
          <p:cNvSpPr/>
          <p:nvPr/>
        </p:nvSpPr>
        <p:spPr>
          <a:xfrm>
            <a:off x="4038600" y="326682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04" name="Rectangle 103"/>
          <p:cNvSpPr/>
          <p:nvPr/>
        </p:nvSpPr>
        <p:spPr>
          <a:xfrm>
            <a:off x="6172200" y="326682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06" name="Diamond 105"/>
          <p:cNvSpPr/>
          <p:nvPr/>
        </p:nvSpPr>
        <p:spPr>
          <a:xfrm>
            <a:off x="1676400" y="2962020"/>
            <a:ext cx="228600" cy="2286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243840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9" name="Diamond 108"/>
          <p:cNvSpPr/>
          <p:nvPr/>
        </p:nvSpPr>
        <p:spPr>
          <a:xfrm>
            <a:off x="391801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6019800" y="296202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2971800" y="2962020"/>
            <a:ext cx="228600" cy="228600"/>
          </a:xfrm>
          <a:prstGeom prst="diamond">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2590799" y="2438454"/>
            <a:ext cx="990600" cy="523220"/>
          </a:xfrm>
          <a:prstGeom prst="rect">
            <a:avLst/>
          </a:prstGeom>
          <a:noFill/>
        </p:spPr>
        <p:txBody>
          <a:bodyPr wrap="square" rtlCol="0">
            <a:spAutoFit/>
          </a:bodyPr>
          <a:lstStyle/>
          <a:p>
            <a:pPr algn="ctr"/>
            <a:r>
              <a:rPr lang="en-US" sz="1400" b="1" dirty="0">
                <a:solidFill>
                  <a:schemeClr val="tx2"/>
                </a:solidFill>
                <a:latin typeface="+mn-lt"/>
              </a:rPr>
              <a:t>LOI</a:t>
            </a:r>
          </a:p>
          <a:p>
            <a:pPr algn="ctr"/>
            <a:r>
              <a:rPr lang="en-US" sz="1400" b="1" dirty="0">
                <a:solidFill>
                  <a:schemeClr val="tx2"/>
                </a:solidFill>
                <a:latin typeface="+mn-lt"/>
              </a:rPr>
              <a:t>Due</a:t>
            </a:r>
          </a:p>
        </p:txBody>
      </p:sp>
      <p:sp>
        <p:nvSpPr>
          <p:cNvPr id="121" name="TextBox 120"/>
          <p:cNvSpPr txBox="1"/>
          <p:nvPr/>
        </p:nvSpPr>
        <p:spPr>
          <a:xfrm>
            <a:off x="2133600" y="5731041"/>
            <a:ext cx="2855590" cy="461665"/>
          </a:xfrm>
          <a:prstGeom prst="rect">
            <a:avLst/>
          </a:prstGeom>
          <a:noFill/>
        </p:spPr>
        <p:txBody>
          <a:bodyPr wrap="none" rtlCol="0">
            <a:spAutoFit/>
          </a:bodyPr>
          <a:lstStyle/>
          <a:p>
            <a:r>
              <a:rPr lang="en-US" sz="1200" dirty="0">
                <a:solidFill>
                  <a:schemeClr val="tx2"/>
                </a:solidFill>
                <a:latin typeface="+mn-lt"/>
              </a:rPr>
              <a:t>FOA:  Funding Opportunity Announcement</a:t>
            </a:r>
          </a:p>
          <a:p>
            <a:r>
              <a:rPr lang="en-US" sz="1200" dirty="0">
                <a:solidFill>
                  <a:schemeClr val="tx2"/>
                </a:solidFill>
                <a:latin typeface="+mn-lt"/>
              </a:rPr>
              <a:t>LOI:  Letter of Intent</a:t>
            </a:r>
          </a:p>
        </p:txBody>
      </p:sp>
      <p:sp>
        <p:nvSpPr>
          <p:cNvPr id="92" name="Rectangle 91"/>
          <p:cNvSpPr/>
          <p:nvPr/>
        </p:nvSpPr>
        <p:spPr>
          <a:xfrm>
            <a:off x="7312742" y="3271738"/>
            <a:ext cx="2974258"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6-12 months</a:t>
            </a:r>
          </a:p>
        </p:txBody>
      </p:sp>
      <p:sp>
        <p:nvSpPr>
          <p:cNvPr id="96" name="TextBox 95"/>
          <p:cNvSpPr txBox="1"/>
          <p:nvPr/>
        </p:nvSpPr>
        <p:spPr>
          <a:xfrm>
            <a:off x="4119715" y="2190690"/>
            <a:ext cx="2123768" cy="400110"/>
          </a:xfrm>
          <a:prstGeom prst="rect">
            <a:avLst/>
          </a:prstGeom>
          <a:noFill/>
        </p:spPr>
        <p:txBody>
          <a:bodyPr wrap="square" rtlCol="0">
            <a:spAutoFit/>
          </a:bodyPr>
          <a:lstStyle/>
          <a:p>
            <a:pPr algn="ctr"/>
            <a:r>
              <a:rPr lang="en-US" sz="2000" b="1" dirty="0">
                <a:latin typeface="+mj-lt"/>
              </a:rPr>
              <a:t>Phase I </a:t>
            </a:r>
          </a:p>
        </p:txBody>
      </p:sp>
      <p:sp>
        <p:nvSpPr>
          <p:cNvPr id="98" name="Diamond 97"/>
          <p:cNvSpPr/>
          <p:nvPr/>
        </p:nvSpPr>
        <p:spPr>
          <a:xfrm>
            <a:off x="7111181" y="471422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3446209" y="417625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112" name="TextBox 111"/>
          <p:cNvSpPr txBox="1"/>
          <p:nvPr/>
        </p:nvSpPr>
        <p:spPr>
          <a:xfrm>
            <a:off x="5481484" y="417625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116" name="TextBox 115"/>
          <p:cNvSpPr txBox="1"/>
          <p:nvPr/>
        </p:nvSpPr>
        <p:spPr>
          <a:xfrm>
            <a:off x="6472829" y="418602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117" name="TextBox 116"/>
          <p:cNvSpPr txBox="1"/>
          <p:nvPr/>
        </p:nvSpPr>
        <p:spPr>
          <a:xfrm>
            <a:off x="2133600" y="416674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22" name="Rectangle 121"/>
          <p:cNvSpPr/>
          <p:nvPr/>
        </p:nvSpPr>
        <p:spPr>
          <a:xfrm>
            <a:off x="2590800" y="5029200"/>
            <a:ext cx="1403555"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24" name="Rectangle 123"/>
          <p:cNvSpPr/>
          <p:nvPr/>
        </p:nvSpPr>
        <p:spPr>
          <a:xfrm>
            <a:off x="3994355" y="502920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25" name="Rectangle 124"/>
          <p:cNvSpPr/>
          <p:nvPr/>
        </p:nvSpPr>
        <p:spPr>
          <a:xfrm>
            <a:off x="6127955" y="502920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27" name="Diamond 126"/>
          <p:cNvSpPr/>
          <p:nvPr/>
        </p:nvSpPr>
        <p:spPr>
          <a:xfrm>
            <a:off x="2514600"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8" name="Diamond 127"/>
          <p:cNvSpPr/>
          <p:nvPr/>
        </p:nvSpPr>
        <p:spPr>
          <a:xfrm>
            <a:off x="3918155"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5975555" y="472440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268497" y="5034118"/>
            <a:ext cx="3060290"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up to 24 months</a:t>
            </a:r>
          </a:p>
        </p:txBody>
      </p:sp>
      <p:sp>
        <p:nvSpPr>
          <p:cNvPr id="133" name="TextBox 132"/>
          <p:cNvSpPr txBox="1"/>
          <p:nvPr/>
        </p:nvSpPr>
        <p:spPr>
          <a:xfrm>
            <a:off x="4038600" y="3962400"/>
            <a:ext cx="2123768" cy="400110"/>
          </a:xfrm>
          <a:prstGeom prst="rect">
            <a:avLst/>
          </a:prstGeom>
          <a:noFill/>
        </p:spPr>
        <p:txBody>
          <a:bodyPr wrap="square" rtlCol="0">
            <a:spAutoFit/>
          </a:bodyPr>
          <a:lstStyle/>
          <a:p>
            <a:pPr algn="ctr"/>
            <a:r>
              <a:rPr lang="en-US" sz="2000" b="1" dirty="0">
                <a:latin typeface="+mj-lt"/>
              </a:rPr>
              <a:t>Phase II </a:t>
            </a:r>
          </a:p>
        </p:txBody>
      </p:sp>
      <p:sp>
        <p:nvSpPr>
          <p:cNvPr id="135" name="Isosceles Triangle 134"/>
          <p:cNvSpPr/>
          <p:nvPr/>
        </p:nvSpPr>
        <p:spPr>
          <a:xfrm rot="5400000">
            <a:off x="10162674" y="3368843"/>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5400000">
            <a:off x="10218818" y="5121499"/>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7176589" y="3700790"/>
            <a:ext cx="3222703"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$200,000</a:t>
            </a:r>
          </a:p>
        </p:txBody>
      </p:sp>
      <p:sp>
        <p:nvSpPr>
          <p:cNvPr id="78" name="TextBox 77"/>
          <p:cNvSpPr txBox="1"/>
          <p:nvPr/>
        </p:nvSpPr>
        <p:spPr>
          <a:xfrm>
            <a:off x="7331543" y="5460192"/>
            <a:ext cx="3393712"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$1,100,000 or $1,600,000 (varies by topic)</a:t>
            </a:r>
          </a:p>
        </p:txBody>
      </p:sp>
      <p:sp>
        <p:nvSpPr>
          <p:cNvPr id="80" name="TextBox 79"/>
          <p:cNvSpPr txBox="1"/>
          <p:nvPr/>
        </p:nvSpPr>
        <p:spPr>
          <a:xfrm>
            <a:off x="8798642" y="4257385"/>
            <a:ext cx="3222703" cy="523220"/>
          </a:xfrm>
          <a:prstGeom prst="rect">
            <a:avLst/>
          </a:prstGeom>
          <a:noFill/>
        </p:spPr>
        <p:txBody>
          <a:bodyPr wrap="square" rtlCol="0">
            <a:spAutoFit/>
          </a:bodyPr>
          <a:lstStyle/>
          <a:p>
            <a:pPr algn="ctr"/>
            <a:r>
              <a:rPr lang="en-US" sz="1400" b="1" i="1" dirty="0">
                <a:solidFill>
                  <a:srgbClr val="24A02A"/>
                </a:solidFill>
                <a:latin typeface="+mn-lt"/>
              </a:rPr>
              <a:t>Phase I &amp; II Award Amounts have been increased in FY 2019</a:t>
            </a:r>
          </a:p>
        </p:txBody>
      </p:sp>
      <p:sp>
        <p:nvSpPr>
          <p:cNvPr id="81" name="Slide Number Placeholder 3">
            <a:extLst>
              <a:ext uri="{FF2B5EF4-FFF2-40B4-BE49-F238E27FC236}">
                <a16:creationId xmlns:a16="http://schemas.microsoft.com/office/drawing/2014/main" id="{CA147C3C-5F1D-4B0C-A259-AAD198A222D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32</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18357509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FY 2020 SBIR/STTR Phase I </a:t>
            </a:r>
            <a:br>
              <a:rPr lang="en-US" dirty="0"/>
            </a:br>
            <a:r>
              <a:rPr lang="en-US" dirty="0"/>
              <a:t>Funding Opportunity Announcements</a:t>
            </a:r>
          </a:p>
        </p:txBody>
      </p:sp>
      <p:sp>
        <p:nvSpPr>
          <p:cNvPr id="6" name="Rectangle 5"/>
          <p:cNvSpPr/>
          <p:nvPr/>
        </p:nvSpPr>
        <p:spPr>
          <a:xfrm>
            <a:off x="1491333" y="2287446"/>
            <a:ext cx="1339613" cy="54077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Phase I</a:t>
            </a:r>
          </a:p>
          <a:p>
            <a:pPr algn="ctr"/>
            <a:r>
              <a:rPr lang="en-US" sz="2000" dirty="0">
                <a:solidFill>
                  <a:prstClr val="white"/>
                </a:solidFill>
              </a:rPr>
              <a:t>Release 1 </a:t>
            </a:r>
          </a:p>
        </p:txBody>
      </p:sp>
      <p:sp>
        <p:nvSpPr>
          <p:cNvPr id="10" name="Rectangle 9"/>
          <p:cNvSpPr/>
          <p:nvPr/>
        </p:nvSpPr>
        <p:spPr>
          <a:xfrm>
            <a:off x="1491333" y="3821420"/>
            <a:ext cx="1339613" cy="54077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Phase I</a:t>
            </a:r>
          </a:p>
          <a:p>
            <a:pPr algn="ctr"/>
            <a:r>
              <a:rPr lang="en-US" sz="2000" dirty="0">
                <a:solidFill>
                  <a:prstClr val="white"/>
                </a:solidFill>
              </a:rPr>
              <a:t>Release 2 </a:t>
            </a:r>
          </a:p>
        </p:txBody>
      </p:sp>
      <p:sp>
        <p:nvSpPr>
          <p:cNvPr id="14" name="TextBox 13"/>
          <p:cNvSpPr txBox="1"/>
          <p:nvPr/>
        </p:nvSpPr>
        <p:spPr>
          <a:xfrm>
            <a:off x="3323923" y="2000072"/>
            <a:ext cx="6886877"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4F81BD"/>
                </a:solidFill>
                <a:latin typeface="Calibri"/>
              </a:rPr>
              <a:t> Office of Advanced Scientific Computing Research (ASCR)</a:t>
            </a:r>
          </a:p>
          <a:p>
            <a:pPr marL="285750" indent="-285750">
              <a:buFont typeface="Arial" panose="020B0604020202020204" pitchFamily="34" charset="0"/>
              <a:buChar char="•"/>
            </a:pPr>
            <a:r>
              <a:rPr lang="en-US" sz="1800" dirty="0">
                <a:solidFill>
                  <a:srgbClr val="4F81BD"/>
                </a:solidFill>
                <a:latin typeface="Calibri"/>
              </a:rPr>
              <a:t> Office of Basic Energy Sciences (BES)</a:t>
            </a:r>
          </a:p>
          <a:p>
            <a:pPr marL="285750" indent="-285750">
              <a:buFont typeface="Arial" panose="020B0604020202020204" pitchFamily="34" charset="0"/>
              <a:buChar char="•"/>
            </a:pPr>
            <a:r>
              <a:rPr lang="en-US" sz="1800" dirty="0">
                <a:solidFill>
                  <a:srgbClr val="4F81BD"/>
                </a:solidFill>
                <a:latin typeface="Calibri"/>
              </a:rPr>
              <a:t> Office of Biological and Environmental Research (BER)</a:t>
            </a:r>
          </a:p>
          <a:p>
            <a:pPr marL="285750" indent="-285750">
              <a:buFont typeface="Arial" panose="020B0604020202020204" pitchFamily="34" charset="0"/>
              <a:buChar char="•"/>
            </a:pPr>
            <a:r>
              <a:rPr lang="en-US" sz="1800" dirty="0">
                <a:solidFill>
                  <a:srgbClr val="4F81BD"/>
                </a:solidFill>
                <a:latin typeface="Calibri"/>
              </a:rPr>
              <a:t> Office of Nuclear Physics (NP)</a:t>
            </a:r>
          </a:p>
        </p:txBody>
      </p:sp>
      <p:sp>
        <p:nvSpPr>
          <p:cNvPr id="13" name="TextBox 12"/>
          <p:cNvSpPr txBox="1"/>
          <p:nvPr/>
        </p:nvSpPr>
        <p:spPr>
          <a:xfrm>
            <a:off x="3323923" y="3576944"/>
            <a:ext cx="7565750"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4F81BD"/>
                </a:solidFill>
                <a:latin typeface="Calibri"/>
              </a:rPr>
              <a:t> Office of Cyber Security, Energy Security, and Emergency Response CESER)</a:t>
            </a:r>
          </a:p>
          <a:p>
            <a:pPr marL="285750" indent="-285750">
              <a:buFont typeface="Arial" panose="020B0604020202020204" pitchFamily="34" charset="0"/>
              <a:buChar char="•"/>
            </a:pPr>
            <a:r>
              <a:rPr lang="en-US" sz="1800" dirty="0">
                <a:solidFill>
                  <a:srgbClr val="4F81BD"/>
                </a:solidFill>
                <a:latin typeface="Calibri"/>
              </a:rPr>
              <a:t> Office of Defense Nuclear Nonproliferation (NA)</a:t>
            </a:r>
          </a:p>
          <a:p>
            <a:pPr marL="285750" indent="-285750">
              <a:buFont typeface="Arial" panose="020B0604020202020204" pitchFamily="34" charset="0"/>
              <a:buChar char="•"/>
            </a:pPr>
            <a:r>
              <a:rPr lang="en-US" sz="1800" dirty="0">
                <a:solidFill>
                  <a:srgbClr val="4F81BD"/>
                </a:solidFill>
                <a:latin typeface="Calibri"/>
              </a:rPr>
              <a:t> Office of Electricity (OE)</a:t>
            </a:r>
          </a:p>
          <a:p>
            <a:pPr marL="285750" indent="-285750">
              <a:buFont typeface="Arial" panose="020B0604020202020204" pitchFamily="34" charset="0"/>
              <a:buChar char="•"/>
            </a:pPr>
            <a:r>
              <a:rPr lang="en-US" sz="1800" dirty="0">
                <a:solidFill>
                  <a:srgbClr val="4F81BD"/>
                </a:solidFill>
                <a:latin typeface="Calibri"/>
              </a:rPr>
              <a:t> Office of Energy Efficiency and Renewable Energy (EERE)</a:t>
            </a:r>
          </a:p>
          <a:p>
            <a:pPr marL="285750" indent="-285750">
              <a:buFont typeface="Arial" panose="020B0604020202020204" pitchFamily="34" charset="0"/>
              <a:buChar char="•"/>
            </a:pPr>
            <a:r>
              <a:rPr lang="en-US" sz="1800" dirty="0">
                <a:solidFill>
                  <a:srgbClr val="4F81BD"/>
                </a:solidFill>
                <a:latin typeface="Calibri"/>
              </a:rPr>
              <a:t> Office of Fossil Energy (FE)</a:t>
            </a:r>
          </a:p>
          <a:p>
            <a:pPr marL="285750" indent="-285750">
              <a:buFont typeface="Arial" panose="020B0604020202020204" pitchFamily="34" charset="0"/>
              <a:buChar char="•"/>
            </a:pPr>
            <a:r>
              <a:rPr lang="en-US" sz="1800" dirty="0">
                <a:solidFill>
                  <a:srgbClr val="4F81BD"/>
                </a:solidFill>
                <a:latin typeface="Calibri"/>
              </a:rPr>
              <a:t> Office of Fusion Energy Sciences (FES)</a:t>
            </a:r>
          </a:p>
          <a:p>
            <a:pPr marL="285750" indent="-285750">
              <a:buFont typeface="Arial" panose="020B0604020202020204" pitchFamily="34" charset="0"/>
              <a:buChar char="•"/>
            </a:pPr>
            <a:r>
              <a:rPr lang="en-US" sz="1800" dirty="0">
                <a:solidFill>
                  <a:srgbClr val="4F81BD"/>
                </a:solidFill>
                <a:latin typeface="Calibri"/>
              </a:rPr>
              <a:t> Office of High Energy Physics (HEP)</a:t>
            </a:r>
          </a:p>
          <a:p>
            <a:pPr marL="285750" indent="-285750">
              <a:buFont typeface="Arial" panose="020B0604020202020204" pitchFamily="34" charset="0"/>
              <a:buChar char="•"/>
            </a:pPr>
            <a:r>
              <a:rPr lang="en-US" sz="1800" dirty="0">
                <a:solidFill>
                  <a:srgbClr val="4F81BD"/>
                </a:solidFill>
                <a:latin typeface="Calibri"/>
              </a:rPr>
              <a:t> Office of Nuclear Energy (NE)</a:t>
            </a:r>
          </a:p>
        </p:txBody>
      </p:sp>
      <p:sp>
        <p:nvSpPr>
          <p:cNvPr id="8" name="Oval 7"/>
          <p:cNvSpPr/>
          <p:nvPr/>
        </p:nvSpPr>
        <p:spPr>
          <a:xfrm rot="16200000">
            <a:off x="5488712" y="168566"/>
            <a:ext cx="3140364" cy="904701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id="{AF07F7A7-417C-4308-8FAC-4C3FA61CC6AA}"/>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33</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53073627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b="1" dirty="0"/>
              <a:t>Schedule:  FY 2020 Phase 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1217217192"/>
              </p:ext>
            </p:extLst>
          </p:nvPr>
        </p:nvGraphicFramePr>
        <p:xfrm>
          <a:off x="609599" y="1583797"/>
          <a:ext cx="10756650" cy="3924221"/>
        </p:xfrm>
        <a:graphic>
          <a:graphicData uri="http://schemas.openxmlformats.org/drawingml/2006/table">
            <a:tbl>
              <a:tblPr firstRow="1" bandRow="1">
                <a:tableStyleId>{B301B821-A1FF-4177-AEE7-76D212191A09}</a:tableStyleId>
              </a:tblPr>
              <a:tblGrid>
                <a:gridCol w="3901441">
                  <a:extLst>
                    <a:ext uri="{9D8B030D-6E8A-4147-A177-3AD203B41FA5}">
                      <a16:colId xmlns:a16="http://schemas.microsoft.com/office/drawing/2014/main" val="20000"/>
                    </a:ext>
                  </a:extLst>
                </a:gridCol>
                <a:gridCol w="3070015">
                  <a:extLst>
                    <a:ext uri="{9D8B030D-6E8A-4147-A177-3AD203B41FA5}">
                      <a16:colId xmlns:a16="http://schemas.microsoft.com/office/drawing/2014/main" val="20001"/>
                    </a:ext>
                  </a:extLst>
                </a:gridCol>
                <a:gridCol w="3785194">
                  <a:extLst>
                    <a:ext uri="{9D8B030D-6E8A-4147-A177-3AD203B41FA5}">
                      <a16:colId xmlns:a16="http://schemas.microsoft.com/office/drawing/2014/main" val="20002"/>
                    </a:ext>
                  </a:extLst>
                </a:gridCol>
              </a:tblGrid>
              <a:tr h="388044">
                <a:tc>
                  <a:txBody>
                    <a:bodyPr/>
                    <a:lstStyle/>
                    <a:p>
                      <a:r>
                        <a:rPr lang="en-US" sz="1800" dirty="0">
                          <a:latin typeface="Calibri" pitchFamily="34" charset="0"/>
                        </a:rPr>
                        <a:t>Phase</a:t>
                      </a:r>
                      <a:r>
                        <a:rPr lang="en-US" sz="1800" baseline="0" dirty="0">
                          <a:latin typeface="Calibri" pitchFamily="34" charset="0"/>
                        </a:rPr>
                        <a:t> 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388044">
                <a:tc>
                  <a:txBody>
                    <a:bodyPr/>
                    <a:lstStyle/>
                    <a:p>
                      <a:r>
                        <a:rPr lang="en-US" sz="1800" b="0" dirty="0">
                          <a:latin typeface="+mn-lt"/>
                        </a:rPr>
                        <a:t>Topics Issued</a:t>
                      </a:r>
                    </a:p>
                  </a:txBody>
                  <a:tcPr anchor="ctr"/>
                </a:tc>
                <a:tc>
                  <a:txBody>
                    <a:bodyPr/>
                    <a:lstStyle/>
                    <a:p>
                      <a:r>
                        <a:rPr lang="en-US" sz="1800" b="0" dirty="0">
                          <a:latin typeface="+mn-lt"/>
                        </a:rPr>
                        <a:t>Monday, July 15, 2019</a:t>
                      </a:r>
                    </a:p>
                  </a:txBody>
                  <a:tcPr anchor="ctr"/>
                </a:tc>
                <a:tc>
                  <a:txBody>
                    <a:bodyPr/>
                    <a:lstStyle/>
                    <a:p>
                      <a:r>
                        <a:rPr lang="en-US" sz="1800" b="0" dirty="0">
                          <a:latin typeface="+mn-lt"/>
                        </a:rPr>
                        <a:t>Tuesday, November 12, 2019</a:t>
                      </a:r>
                    </a:p>
                  </a:txBody>
                  <a:tcPr anchor="ctr"/>
                </a:tc>
                <a:extLst>
                  <a:ext uri="{0D108BD9-81ED-4DB2-BD59-A6C34878D82A}">
                    <a16:rowId xmlns:a16="http://schemas.microsoft.com/office/drawing/2014/main" val="10001"/>
                  </a:ext>
                </a:extLst>
              </a:tr>
              <a:tr h="380832">
                <a:tc>
                  <a:txBody>
                    <a:bodyPr/>
                    <a:lstStyle/>
                    <a:p>
                      <a:r>
                        <a:rPr lang="en-US" sz="1800" b="0" dirty="0">
                          <a:latin typeface="+mn-lt"/>
                        </a:rPr>
                        <a:t>   </a:t>
                      </a:r>
                      <a:r>
                        <a:rPr lang="en-US" sz="1600" b="0" dirty="0">
                          <a:latin typeface="+mn-lt"/>
                        </a:rPr>
                        <a:t>Webinar(s)</a:t>
                      </a:r>
                    </a:p>
                  </a:txBody>
                  <a:tcPr anchor="ctr"/>
                </a:tc>
                <a:tc>
                  <a:txBody>
                    <a:bodyPr/>
                    <a:lstStyle/>
                    <a:p>
                      <a:r>
                        <a:rPr lang="en-US" sz="1800" b="0" dirty="0">
                          <a:latin typeface="+mn-lt"/>
                        </a:rPr>
                        <a:t>Week of July 22, 2019</a:t>
                      </a:r>
                    </a:p>
                  </a:txBody>
                  <a:tcPr anchor="ctr"/>
                </a:tc>
                <a:tc>
                  <a:txBody>
                    <a:bodyPr/>
                    <a:lstStyle/>
                    <a:p>
                      <a:r>
                        <a:rPr lang="en-US" sz="1800" b="0" dirty="0">
                          <a:latin typeface="+mn-lt"/>
                        </a:rPr>
                        <a:t>Week of November 18, 2019</a:t>
                      </a:r>
                    </a:p>
                  </a:txBody>
                  <a:tcPr anchor="ctr"/>
                </a:tc>
                <a:extLst>
                  <a:ext uri="{0D108BD9-81ED-4DB2-BD59-A6C34878D82A}">
                    <a16:rowId xmlns:a16="http://schemas.microsoft.com/office/drawing/2014/main" val="10002"/>
                  </a:ext>
                </a:extLst>
              </a:tr>
              <a:tr h="388044">
                <a:tc>
                  <a:txBody>
                    <a:bodyPr/>
                    <a:lstStyle/>
                    <a:p>
                      <a:r>
                        <a:rPr lang="en-US" sz="1800" b="0" dirty="0">
                          <a:latin typeface="+mn-lt"/>
                        </a:rPr>
                        <a:t>FOA Issued</a:t>
                      </a:r>
                    </a:p>
                  </a:txBody>
                  <a:tcPr anchor="ctr"/>
                </a:tc>
                <a:tc>
                  <a:txBody>
                    <a:bodyPr/>
                    <a:lstStyle/>
                    <a:p>
                      <a:r>
                        <a:rPr lang="en-US" sz="1800" b="0" strike="noStrike" baseline="0" dirty="0">
                          <a:latin typeface="+mn-lt"/>
                        </a:rPr>
                        <a:t>Monday, August 12, 2019</a:t>
                      </a:r>
                    </a:p>
                  </a:txBody>
                  <a:tcPr anchor="ctr"/>
                </a:tc>
                <a:tc>
                  <a:txBody>
                    <a:bodyPr/>
                    <a:lstStyle/>
                    <a:p>
                      <a:r>
                        <a:rPr lang="en-US" sz="1800" b="0" dirty="0">
                          <a:latin typeface="+mn-lt"/>
                        </a:rPr>
                        <a:t>Monday, December 16, 2019</a:t>
                      </a:r>
                    </a:p>
                  </a:txBody>
                  <a:tcPr anchor="ctr"/>
                </a:tc>
                <a:extLst>
                  <a:ext uri="{0D108BD9-81ED-4DB2-BD59-A6C34878D82A}">
                    <a16:rowId xmlns:a16="http://schemas.microsoft.com/office/drawing/2014/main" val="10003"/>
                  </a:ext>
                </a:extLst>
              </a:tr>
              <a:tr h="388044">
                <a:tc>
                  <a:txBody>
                    <a:bodyPr/>
                    <a:lstStyle/>
                    <a:p>
                      <a:r>
                        <a:rPr lang="en-US" sz="1600" b="0" dirty="0">
                          <a:latin typeface="+mn-lt"/>
                        </a:rPr>
                        <a:t>   Webinar(s)</a:t>
                      </a:r>
                    </a:p>
                  </a:txBody>
                  <a:tcPr anchor="ctr"/>
                </a:tc>
                <a:tc>
                  <a:txBody>
                    <a:bodyPr/>
                    <a:lstStyle/>
                    <a:p>
                      <a:r>
                        <a:rPr lang="en-US" sz="1800" b="0" strike="noStrike" baseline="0" dirty="0">
                          <a:latin typeface="+mn-lt"/>
                        </a:rPr>
                        <a:t>Monday, August 19, 2019</a:t>
                      </a:r>
                    </a:p>
                  </a:txBody>
                  <a:tcPr anchor="ctr"/>
                </a:tc>
                <a:tc>
                  <a:txBody>
                    <a:bodyPr/>
                    <a:lstStyle/>
                    <a:p>
                      <a:r>
                        <a:rPr lang="en-US" sz="1800" b="0" dirty="0">
                          <a:latin typeface="+mn-lt"/>
                        </a:rPr>
                        <a:t>Thursday, December 19, 2019</a:t>
                      </a:r>
                    </a:p>
                  </a:txBody>
                  <a:tcPr anchor="ctr"/>
                </a:tc>
                <a:extLst>
                  <a:ext uri="{0D108BD9-81ED-4DB2-BD59-A6C34878D82A}">
                    <a16:rowId xmlns:a16="http://schemas.microsoft.com/office/drawing/2014/main" val="10004"/>
                  </a:ext>
                </a:extLst>
              </a:tr>
              <a:tr h="388044">
                <a:tc>
                  <a:txBody>
                    <a:bodyPr/>
                    <a:lstStyle/>
                    <a:p>
                      <a:r>
                        <a:rPr lang="en-US" sz="1800" b="0" dirty="0">
                          <a:latin typeface="+mn-lt"/>
                        </a:rPr>
                        <a:t>Letters of Intent (LOI) Due</a:t>
                      </a:r>
                    </a:p>
                  </a:txBody>
                  <a:tcPr anchor="ctr"/>
                </a:tc>
                <a:tc>
                  <a:txBody>
                    <a:bodyPr/>
                    <a:lstStyle/>
                    <a:p>
                      <a:r>
                        <a:rPr lang="en-US" sz="1800" b="0" strike="noStrike" baseline="0" dirty="0">
                          <a:latin typeface="+mn-lt"/>
                        </a:rPr>
                        <a:t>Tuesday, September 03, 2019</a:t>
                      </a:r>
                    </a:p>
                  </a:txBody>
                  <a:tcPr anchor="ctr"/>
                </a:tc>
                <a:tc>
                  <a:txBody>
                    <a:bodyPr/>
                    <a:lstStyle/>
                    <a:p>
                      <a:r>
                        <a:rPr lang="en-US" sz="1800" b="0" strike="noStrike" dirty="0">
                          <a:solidFill>
                            <a:schemeClr val="tx1"/>
                          </a:solidFill>
                          <a:latin typeface="+mn-lt"/>
                        </a:rPr>
                        <a:t>Monday, January</a:t>
                      </a:r>
                      <a:r>
                        <a:rPr lang="en-US" sz="1800" b="0" strike="noStrike" baseline="0" dirty="0">
                          <a:solidFill>
                            <a:schemeClr val="tx1"/>
                          </a:solidFill>
                          <a:latin typeface="+mn-lt"/>
                        </a:rPr>
                        <a:t> 6</a:t>
                      </a:r>
                      <a:r>
                        <a:rPr lang="en-US" sz="1800" b="0" strike="noStrike" dirty="0">
                          <a:solidFill>
                            <a:schemeClr val="tx1"/>
                          </a:solidFill>
                          <a:latin typeface="+mn-lt"/>
                        </a:rPr>
                        <a:t>, 2020</a:t>
                      </a:r>
                    </a:p>
                  </a:txBody>
                  <a:tcPr anchor="ctr"/>
                </a:tc>
                <a:extLst>
                  <a:ext uri="{0D108BD9-81ED-4DB2-BD59-A6C34878D82A}">
                    <a16:rowId xmlns:a16="http://schemas.microsoft.com/office/drawing/2014/main" val="10005"/>
                  </a:ext>
                </a:extLst>
              </a:tr>
              <a:tr h="439037">
                <a:tc>
                  <a:txBody>
                    <a:bodyPr/>
                    <a:lstStyle/>
                    <a:p>
                      <a:r>
                        <a:rPr lang="en-US" sz="1800" b="0" dirty="0">
                          <a:latin typeface="+mn-lt"/>
                        </a:rPr>
                        <a:t>Non-Responsive LOI Feedback Provided</a:t>
                      </a:r>
                    </a:p>
                  </a:txBody>
                  <a:tcPr anchor="ctr"/>
                </a:tc>
                <a:tc>
                  <a:txBody>
                    <a:bodyPr/>
                    <a:lstStyle/>
                    <a:p>
                      <a:r>
                        <a:rPr lang="en-US" sz="1800" b="0" strike="noStrike" baseline="0" dirty="0">
                          <a:latin typeface="+mn-lt"/>
                        </a:rPr>
                        <a:t>Tuesday, September 24, 2019</a:t>
                      </a:r>
                    </a:p>
                  </a:txBody>
                  <a:tcPr anchor="ctr"/>
                </a:tc>
                <a:tc>
                  <a:txBody>
                    <a:bodyPr/>
                    <a:lstStyle/>
                    <a:p>
                      <a:r>
                        <a:rPr lang="en-US" sz="1800" b="0" strike="noStrike" dirty="0">
                          <a:solidFill>
                            <a:schemeClr val="tx1"/>
                          </a:solidFill>
                          <a:latin typeface="+mn-lt"/>
                        </a:rPr>
                        <a:t>Tuesday, January 27,</a:t>
                      </a:r>
                      <a:r>
                        <a:rPr lang="en-US" sz="1800" b="0" strike="noStrike" baseline="0" dirty="0">
                          <a:solidFill>
                            <a:schemeClr val="tx1"/>
                          </a:solidFill>
                          <a:latin typeface="+mn-lt"/>
                        </a:rPr>
                        <a:t> 2020</a:t>
                      </a:r>
                      <a:endParaRPr lang="en-US" sz="1800" b="0" strike="noStrike" dirty="0">
                        <a:solidFill>
                          <a:schemeClr val="tx1"/>
                        </a:solidFill>
                        <a:latin typeface="+mn-lt"/>
                      </a:endParaRPr>
                    </a:p>
                  </a:txBody>
                  <a:tcPr anchor="ctr"/>
                </a:tc>
                <a:extLst>
                  <a:ext uri="{0D108BD9-81ED-4DB2-BD59-A6C34878D82A}">
                    <a16:rowId xmlns:a16="http://schemas.microsoft.com/office/drawing/2014/main" val="10006"/>
                  </a:ext>
                </a:extLst>
              </a:tr>
              <a:tr h="388044">
                <a:tc>
                  <a:txBody>
                    <a:bodyPr/>
                    <a:lstStyle/>
                    <a:p>
                      <a:r>
                        <a:rPr lang="en-US" sz="1800" b="0" dirty="0">
                          <a:latin typeface="+mn-lt"/>
                        </a:rPr>
                        <a:t>Applications Due</a:t>
                      </a:r>
                    </a:p>
                  </a:txBody>
                  <a:tcPr anchor="ctr"/>
                </a:tc>
                <a:tc>
                  <a:txBody>
                    <a:bodyPr/>
                    <a:lstStyle/>
                    <a:p>
                      <a:r>
                        <a:rPr lang="en-US" sz="1800" b="0" strike="noStrike" baseline="0" dirty="0">
                          <a:latin typeface="+mn-lt"/>
                        </a:rPr>
                        <a:t>Tuesday, October 15, 2019</a:t>
                      </a:r>
                    </a:p>
                  </a:txBody>
                  <a:tcPr anchor="ctr"/>
                </a:tc>
                <a:tc>
                  <a:txBody>
                    <a:bodyPr/>
                    <a:lstStyle/>
                    <a:p>
                      <a:r>
                        <a:rPr lang="en-US" sz="1800" b="0" strike="noStrike" baseline="0" dirty="0">
                          <a:solidFill>
                            <a:schemeClr val="tx1"/>
                          </a:solidFill>
                          <a:latin typeface="+mn-lt"/>
                        </a:rPr>
                        <a:t>Monday, February 24, 2020</a:t>
                      </a:r>
                    </a:p>
                  </a:txBody>
                  <a:tcPr anchor="ctr"/>
                </a:tc>
                <a:extLst>
                  <a:ext uri="{0D108BD9-81ED-4DB2-BD59-A6C34878D82A}">
                    <a16:rowId xmlns:a16="http://schemas.microsoft.com/office/drawing/2014/main" val="10007"/>
                  </a:ext>
                </a:extLst>
              </a:tr>
              <a:tr h="388044">
                <a:tc>
                  <a:txBody>
                    <a:bodyPr/>
                    <a:lstStyle/>
                    <a:p>
                      <a:r>
                        <a:rPr lang="en-US" sz="1800" b="0" dirty="0">
                          <a:latin typeface="+mn-lt"/>
                        </a:rPr>
                        <a:t>Award Notification</a:t>
                      </a:r>
                    </a:p>
                  </a:txBody>
                  <a:tcPr anchor="ctr"/>
                </a:tc>
                <a:tc>
                  <a:txBody>
                    <a:bodyPr/>
                    <a:lstStyle/>
                    <a:p>
                      <a:r>
                        <a:rPr lang="en-US" sz="1800" b="0" strike="noStrike" baseline="0" dirty="0">
                          <a:latin typeface="+mn-lt"/>
                        </a:rPr>
                        <a:t>Monday, January 06, 2020*</a:t>
                      </a:r>
                    </a:p>
                  </a:txBody>
                  <a:tcPr anchor="ctr"/>
                </a:tc>
                <a:tc>
                  <a:txBody>
                    <a:bodyPr/>
                    <a:lstStyle/>
                    <a:p>
                      <a:r>
                        <a:rPr lang="en-US" sz="1800" b="0" strike="noStrike" dirty="0">
                          <a:latin typeface="+mn-lt"/>
                        </a:rPr>
                        <a:t>Monday, May 18, 2020*</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8"/>
                  </a:ext>
                </a:extLst>
              </a:tr>
              <a:tr h="388044">
                <a:tc>
                  <a:txBody>
                    <a:bodyPr/>
                    <a:lstStyle/>
                    <a:p>
                      <a:r>
                        <a:rPr lang="en-US" sz="1800" b="0" dirty="0">
                          <a:latin typeface="+mn-lt"/>
                        </a:rPr>
                        <a:t>Projected Grant Start Date</a:t>
                      </a:r>
                    </a:p>
                  </a:txBody>
                  <a:tcPr anchor="ctr"/>
                </a:tc>
                <a:tc>
                  <a:txBody>
                    <a:bodyPr/>
                    <a:lstStyle/>
                    <a:p>
                      <a:r>
                        <a:rPr lang="en-US" sz="1800" b="0" strike="noStrike" baseline="0" dirty="0">
                          <a:latin typeface="+mn-lt"/>
                        </a:rPr>
                        <a:t>Tuesday, February 18, 2020</a:t>
                      </a:r>
                    </a:p>
                  </a:txBody>
                  <a:tcPr anchor="ctr"/>
                </a:tc>
                <a:tc>
                  <a:txBody>
                    <a:bodyPr/>
                    <a:lstStyle/>
                    <a:p>
                      <a:r>
                        <a:rPr lang="en-US" sz="1800" b="0" strike="noStrike" dirty="0">
                          <a:latin typeface="+mn-lt"/>
                        </a:rPr>
                        <a:t>Monday,</a:t>
                      </a:r>
                      <a:r>
                        <a:rPr lang="en-US" sz="1800" b="0" strike="noStrike" baseline="0" dirty="0">
                          <a:latin typeface="+mn-lt"/>
                        </a:rPr>
                        <a:t> June 29, 2020</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9"/>
                  </a:ext>
                </a:extLst>
              </a:tr>
            </a:tbl>
          </a:graphicData>
        </a:graphic>
      </p:graphicFrame>
      <p:sp>
        <p:nvSpPr>
          <p:cNvPr id="4" name="TextBox 3"/>
          <p:cNvSpPr txBox="1"/>
          <p:nvPr/>
        </p:nvSpPr>
        <p:spPr>
          <a:xfrm>
            <a:off x="1309816" y="5674177"/>
            <a:ext cx="2824074"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2" name="Oval 1"/>
          <p:cNvSpPr/>
          <p:nvPr/>
        </p:nvSpPr>
        <p:spPr>
          <a:xfrm>
            <a:off x="7077228" y="1129089"/>
            <a:ext cx="4289021" cy="4918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D53D4281-F22B-4184-9A49-A4BED7ACEE4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70025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b="1" dirty="0"/>
              <a:t>Schedule:  FY 2020 Phase II,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3363693069"/>
              </p:ext>
            </p:extLst>
          </p:nvPr>
        </p:nvGraphicFramePr>
        <p:xfrm>
          <a:off x="1030224" y="1507525"/>
          <a:ext cx="10131551" cy="3899351"/>
        </p:xfrm>
        <a:graphic>
          <a:graphicData uri="http://schemas.openxmlformats.org/drawingml/2006/table">
            <a:tbl>
              <a:tblPr firstRow="1" bandRow="1">
                <a:tableStyleId>{B301B821-A1FF-4177-AEE7-76D212191A09}</a:tableStyleId>
              </a:tblPr>
              <a:tblGrid>
                <a:gridCol w="2924430">
                  <a:extLst>
                    <a:ext uri="{9D8B030D-6E8A-4147-A177-3AD203B41FA5}">
                      <a16:colId xmlns:a16="http://schemas.microsoft.com/office/drawing/2014/main" val="20000"/>
                    </a:ext>
                  </a:extLst>
                </a:gridCol>
                <a:gridCol w="3303890">
                  <a:extLst>
                    <a:ext uri="{9D8B030D-6E8A-4147-A177-3AD203B41FA5}">
                      <a16:colId xmlns:a16="http://schemas.microsoft.com/office/drawing/2014/main" val="20001"/>
                    </a:ext>
                  </a:extLst>
                </a:gridCol>
                <a:gridCol w="3903231">
                  <a:extLst>
                    <a:ext uri="{9D8B030D-6E8A-4147-A177-3AD203B41FA5}">
                      <a16:colId xmlns:a16="http://schemas.microsoft.com/office/drawing/2014/main" val="20002"/>
                    </a:ext>
                  </a:extLst>
                </a:gridCol>
              </a:tblGrid>
              <a:tr h="369766">
                <a:tc>
                  <a:txBody>
                    <a:bodyPr/>
                    <a:lstStyle/>
                    <a:p>
                      <a:r>
                        <a:rPr lang="en-US" sz="1800" dirty="0">
                          <a:latin typeface="Calibri" pitchFamily="34" charset="0"/>
                        </a:rPr>
                        <a:t>Phase</a:t>
                      </a:r>
                      <a:r>
                        <a:rPr lang="en-US" sz="1800" baseline="0" dirty="0">
                          <a:latin typeface="Calibri" pitchFamily="34" charset="0"/>
                        </a:rPr>
                        <a:t> II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705917">
                <a:tc>
                  <a:txBody>
                    <a:bodyPr/>
                    <a:lstStyle/>
                    <a:p>
                      <a:r>
                        <a:rPr lang="en-US" sz="1800" b="0" dirty="0"/>
                        <a:t>FOA Issued</a:t>
                      </a:r>
                    </a:p>
                  </a:txBody>
                  <a:tcPr anchor="ctr"/>
                </a:tc>
                <a:tc>
                  <a:txBody>
                    <a:bodyPr/>
                    <a:lstStyle/>
                    <a:p>
                      <a:r>
                        <a:rPr lang="en-US" sz="1800" b="0" dirty="0">
                          <a:solidFill>
                            <a:schemeClr val="tx1"/>
                          </a:solidFill>
                        </a:rPr>
                        <a:t>Monday, October 22, 2019</a:t>
                      </a:r>
                    </a:p>
                  </a:txBody>
                  <a:tcPr anchor="ctr"/>
                </a:tc>
                <a:tc>
                  <a:txBody>
                    <a:bodyPr/>
                    <a:lstStyle/>
                    <a:p>
                      <a:r>
                        <a:rPr lang="en-US" sz="1800" b="0" dirty="0"/>
                        <a:t>Monday, March</a:t>
                      </a:r>
                      <a:r>
                        <a:rPr lang="en-US" sz="1800" b="0" baseline="0" dirty="0"/>
                        <a:t> 02</a:t>
                      </a:r>
                      <a:r>
                        <a:rPr lang="en-US" sz="1800" b="0" dirty="0"/>
                        <a:t>, 2020</a:t>
                      </a:r>
                    </a:p>
                  </a:txBody>
                  <a:tcPr anchor="ctr"/>
                </a:tc>
                <a:extLst>
                  <a:ext uri="{0D108BD9-81ED-4DB2-BD59-A6C34878D82A}">
                    <a16:rowId xmlns:a16="http://schemas.microsoft.com/office/drawing/2014/main" val="10001"/>
                  </a:ext>
                </a:extLst>
              </a:tr>
              <a:tr h="705917">
                <a:tc>
                  <a:txBody>
                    <a:bodyPr/>
                    <a:lstStyle/>
                    <a:p>
                      <a:r>
                        <a:rPr lang="en-US" sz="1800" b="0" dirty="0"/>
                        <a:t>Letters of Intent</a:t>
                      </a:r>
                      <a:r>
                        <a:rPr lang="en-US" sz="1800" b="0" baseline="0" dirty="0"/>
                        <a:t> </a:t>
                      </a:r>
                      <a:r>
                        <a:rPr lang="en-US" sz="1800" b="0" dirty="0"/>
                        <a:t>Due </a:t>
                      </a:r>
                      <a:r>
                        <a:rPr lang="en-US" sz="1600" b="0" dirty="0"/>
                        <a:t>(Second or Third</a:t>
                      </a:r>
                      <a:r>
                        <a:rPr lang="en-US" sz="1600" b="0" baseline="0" dirty="0"/>
                        <a:t> Phase II only)</a:t>
                      </a:r>
                      <a:endParaRPr lang="en-US" sz="1600" b="0" dirty="0">
                        <a:latin typeface="Calibri" pitchFamily="34" charset="0"/>
                      </a:endParaRPr>
                    </a:p>
                  </a:txBody>
                  <a:tcPr/>
                </a:tc>
                <a:tc>
                  <a:txBody>
                    <a:bodyPr/>
                    <a:lstStyle/>
                    <a:p>
                      <a:r>
                        <a:rPr lang="en-US" sz="1800" b="0" strike="noStrike" dirty="0">
                          <a:solidFill>
                            <a:schemeClr val="tx1"/>
                          </a:solidFill>
                        </a:rPr>
                        <a:t>Tuesday, November 12, 2019</a:t>
                      </a:r>
                    </a:p>
                  </a:txBody>
                  <a:tcPr anchor="ctr"/>
                </a:tc>
                <a:tc>
                  <a:txBody>
                    <a:bodyPr/>
                    <a:lstStyle/>
                    <a:p>
                      <a:r>
                        <a:rPr lang="en-US" sz="1800" b="0" strike="noStrike" dirty="0"/>
                        <a:t>Wednesday, April 01, 2020</a:t>
                      </a:r>
                    </a:p>
                  </a:txBody>
                  <a:tcPr anchor="ctr"/>
                </a:tc>
                <a:extLst>
                  <a:ext uri="{0D108BD9-81ED-4DB2-BD59-A6C34878D82A}">
                    <a16:rowId xmlns:a16="http://schemas.microsoft.com/office/drawing/2014/main" val="10002"/>
                  </a:ext>
                </a:extLst>
              </a:tr>
              <a:tr h="705917">
                <a:tc>
                  <a:txBody>
                    <a:bodyPr/>
                    <a:lstStyle/>
                    <a:p>
                      <a:r>
                        <a:rPr lang="en-US" sz="1800" b="0" dirty="0"/>
                        <a:t>Full Applications Due</a:t>
                      </a:r>
                      <a:endParaRPr lang="en-US" sz="1800" b="0" dirty="0">
                        <a:latin typeface="Calibri" pitchFamily="34" charset="0"/>
                      </a:endParaRPr>
                    </a:p>
                  </a:txBody>
                  <a:tcPr/>
                </a:tc>
                <a:tc>
                  <a:txBody>
                    <a:bodyPr/>
                    <a:lstStyle/>
                    <a:p>
                      <a:r>
                        <a:rPr lang="en-US" sz="1800" b="0" strike="noStrike" dirty="0"/>
                        <a:t>Tuesday, December 10, 2019</a:t>
                      </a:r>
                      <a:endParaRPr lang="en-US" sz="1800" b="0" strike="noStrike" dirty="0">
                        <a:solidFill>
                          <a:srgbClr val="FF0000"/>
                        </a:solidFill>
                      </a:endParaRPr>
                    </a:p>
                  </a:txBody>
                  <a:tcPr anchor="ctr"/>
                </a:tc>
                <a:tc>
                  <a:txBody>
                    <a:bodyPr/>
                    <a:lstStyle/>
                    <a:p>
                      <a:r>
                        <a:rPr lang="en-US" sz="1800" b="0" strike="noStrike" dirty="0"/>
                        <a:t>Tuesday, April 21, 2020</a:t>
                      </a:r>
                      <a:endParaRPr lang="en-US" sz="1800" b="0" strike="sngStrike" dirty="0"/>
                    </a:p>
                  </a:txBody>
                  <a:tcPr anchor="ctr"/>
                </a:tc>
                <a:extLst>
                  <a:ext uri="{0D108BD9-81ED-4DB2-BD59-A6C34878D82A}">
                    <a16:rowId xmlns:a16="http://schemas.microsoft.com/office/drawing/2014/main" val="10003"/>
                  </a:ext>
                </a:extLst>
              </a:tr>
              <a:tr h="705917">
                <a:tc>
                  <a:txBody>
                    <a:bodyPr/>
                    <a:lstStyle/>
                    <a:p>
                      <a:r>
                        <a:rPr lang="en-US" sz="1800" b="0" dirty="0"/>
                        <a:t>Award</a:t>
                      </a:r>
                      <a:r>
                        <a:rPr lang="en-US" sz="1800" b="0" baseline="0" dirty="0"/>
                        <a:t> Notification</a:t>
                      </a:r>
                      <a:endParaRPr lang="en-US" sz="1800" b="0" dirty="0">
                        <a:latin typeface="Calibri" pitchFamily="34" charset="0"/>
                      </a:endParaRPr>
                    </a:p>
                  </a:txBody>
                  <a:tcPr/>
                </a:tc>
                <a:tc>
                  <a:txBody>
                    <a:bodyPr/>
                    <a:lstStyle/>
                    <a:p>
                      <a:r>
                        <a:rPr lang="en-US" sz="1800" b="0" strike="noStrike" dirty="0"/>
                        <a:t>Monday, February 24, 2020</a:t>
                      </a:r>
                      <a:r>
                        <a:rPr lang="en-US" sz="1800" b="0" dirty="0"/>
                        <a:t>* </a:t>
                      </a:r>
                      <a:endParaRPr lang="en-US" sz="1800" b="0" dirty="0">
                        <a:solidFill>
                          <a:srgbClr val="FF0000"/>
                        </a:solidFill>
                      </a:endParaRPr>
                    </a:p>
                  </a:txBody>
                  <a:tcPr anchor="ctr"/>
                </a:tc>
                <a:tc>
                  <a:txBody>
                    <a:bodyPr/>
                    <a:lstStyle/>
                    <a:p>
                      <a:r>
                        <a:rPr lang="en-US" sz="1800" b="0" strike="noStrike" dirty="0"/>
                        <a:t>Monday, July 13, 2020*</a:t>
                      </a:r>
                      <a:endParaRPr lang="en-US" sz="1800" b="0" strike="sngStrike" dirty="0"/>
                    </a:p>
                  </a:txBody>
                  <a:tcPr anchor="ctr"/>
                </a:tc>
                <a:extLst>
                  <a:ext uri="{0D108BD9-81ED-4DB2-BD59-A6C34878D82A}">
                    <a16:rowId xmlns:a16="http://schemas.microsoft.com/office/drawing/2014/main" val="10004"/>
                  </a:ext>
                </a:extLst>
              </a:tr>
              <a:tr h="705917">
                <a:tc>
                  <a:txBody>
                    <a:bodyPr/>
                    <a:lstStyle/>
                    <a:p>
                      <a:r>
                        <a:rPr lang="en-US" sz="1800" b="0" dirty="0">
                          <a:latin typeface="Calibri" pitchFamily="34" charset="0"/>
                        </a:rPr>
                        <a:t>Grant Start Date</a:t>
                      </a:r>
                    </a:p>
                  </a:txBody>
                  <a:tcPr/>
                </a:tc>
                <a:tc>
                  <a:txBody>
                    <a:bodyPr/>
                    <a:lstStyle/>
                    <a:p>
                      <a:r>
                        <a:rPr lang="en-US" sz="1800" b="0" strike="noStrike" dirty="0"/>
                        <a:t>Monday,</a:t>
                      </a:r>
                      <a:r>
                        <a:rPr lang="en-US" sz="1800" b="0" strike="noStrike" baseline="0" dirty="0"/>
                        <a:t> April 6</a:t>
                      </a:r>
                      <a:r>
                        <a:rPr lang="en-US" sz="1800" b="0" strike="noStrike" dirty="0"/>
                        <a:t>, 2020</a:t>
                      </a:r>
                      <a:endParaRPr lang="en-US" sz="1800" b="0" dirty="0">
                        <a:solidFill>
                          <a:srgbClr val="FF0000"/>
                        </a:solidFill>
                      </a:endParaRPr>
                    </a:p>
                  </a:txBody>
                  <a:tcPr anchor="ctr"/>
                </a:tc>
                <a:tc>
                  <a:txBody>
                    <a:bodyPr/>
                    <a:lstStyle/>
                    <a:p>
                      <a:r>
                        <a:rPr lang="en-US" sz="1800" b="0" strike="noStrike" dirty="0"/>
                        <a:t>Monday, August 24, 2020</a:t>
                      </a:r>
                      <a:endParaRPr lang="en-US" sz="1800" b="0" strike="sngStrike" dirty="0"/>
                    </a:p>
                  </a:txBody>
                  <a:tcPr anchor="ctr"/>
                </a:tc>
                <a:extLst>
                  <a:ext uri="{0D108BD9-81ED-4DB2-BD59-A6C34878D82A}">
                    <a16:rowId xmlns:a16="http://schemas.microsoft.com/office/drawing/2014/main" val="10005"/>
                  </a:ext>
                </a:extLst>
              </a:tr>
            </a:tbl>
          </a:graphicData>
        </a:graphic>
      </p:graphicFrame>
      <p:sp>
        <p:nvSpPr>
          <p:cNvPr id="4" name="TextBox 3"/>
          <p:cNvSpPr txBox="1"/>
          <p:nvPr/>
        </p:nvSpPr>
        <p:spPr>
          <a:xfrm>
            <a:off x="1030224" y="5552657"/>
            <a:ext cx="2841612"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7" name="Slide Number Placeholder 3">
            <a:extLst>
              <a:ext uri="{FF2B5EF4-FFF2-40B4-BE49-F238E27FC236}">
                <a16:creationId xmlns:a16="http://schemas.microsoft.com/office/drawing/2014/main" id="{86448FF6-4E30-40C5-8EF3-40B561ECD1AA}"/>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901854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for the Application Process</a:t>
            </a:r>
          </a:p>
        </p:txBody>
      </p:sp>
      <p:sp>
        <p:nvSpPr>
          <p:cNvPr id="3" name="Content Placeholder 2"/>
          <p:cNvSpPr>
            <a:spLocks noGrp="1"/>
          </p:cNvSpPr>
          <p:nvPr>
            <p:ph idx="1"/>
          </p:nvPr>
        </p:nvSpPr>
        <p:spPr>
          <a:xfrm>
            <a:off x="271849" y="1631091"/>
            <a:ext cx="6104238" cy="4300151"/>
          </a:xfrm>
        </p:spPr>
        <p:txBody>
          <a:bodyPr>
            <a:normAutofit fontScale="92500" lnSpcReduction="10000"/>
          </a:bodyPr>
          <a:lstStyle/>
          <a:p>
            <a:r>
              <a:rPr lang="en-US" sz="2000" dirty="0"/>
              <a:t>Telephone (real people will answer the phone!)</a:t>
            </a:r>
          </a:p>
          <a:p>
            <a:pPr lvl="1"/>
            <a:r>
              <a:rPr lang="en-US" sz="1600" dirty="0"/>
              <a:t>(301) 903-5707, 8:30am – 5:00pm, M-F, ET </a:t>
            </a:r>
          </a:p>
          <a:p>
            <a:r>
              <a:rPr lang="en-US" sz="2000" dirty="0"/>
              <a:t>Online</a:t>
            </a:r>
          </a:p>
          <a:p>
            <a:pPr lvl="1"/>
            <a:r>
              <a:rPr lang="en-US" sz="1600" dirty="0"/>
              <a:t>We have an online learning system to assist new applicants:</a:t>
            </a:r>
          </a:p>
          <a:p>
            <a:pPr lvl="2"/>
            <a:r>
              <a:rPr lang="en-US" sz="1600" dirty="0">
                <a:hlinkClick r:id="rId2"/>
              </a:rPr>
              <a:t>https://science.osti.gov/SBIRLearning</a:t>
            </a:r>
            <a:r>
              <a:rPr lang="en-US" sz="1600" dirty="0"/>
              <a:t>  </a:t>
            </a:r>
          </a:p>
          <a:p>
            <a:pPr lvl="1"/>
            <a:r>
              <a:rPr lang="en-US" sz="1600" dirty="0"/>
              <a:t>Additional resources can be found on our website including our Phase I application guide: </a:t>
            </a:r>
          </a:p>
          <a:p>
            <a:pPr lvl="2"/>
            <a:r>
              <a:rPr lang="en-US" sz="1600" dirty="0">
                <a:hlinkClick r:id="rId3"/>
              </a:rPr>
              <a:t>https://science.osti.gov/sbir/Applicant-Resources</a:t>
            </a:r>
            <a:r>
              <a:rPr lang="en-US" sz="1600" dirty="0"/>
              <a:t>  </a:t>
            </a:r>
          </a:p>
          <a:p>
            <a:r>
              <a:rPr lang="en-US" sz="2000" dirty="0"/>
              <a:t>Personalized Application Assistance (it’s free!)</a:t>
            </a:r>
          </a:p>
          <a:p>
            <a:pPr lvl="1"/>
            <a:r>
              <a:rPr lang="en-US" sz="1600" dirty="0"/>
              <a:t>Phase 0 Application Assistance Program</a:t>
            </a:r>
          </a:p>
          <a:p>
            <a:pPr lvl="1"/>
            <a:r>
              <a:rPr lang="en-US" sz="1600" dirty="0"/>
              <a:t>Created to assist first-time applicants from under-represented groups (socially and economically disadvantaged small businesses, women-owned small businesses, and small businesses from under-represented states) prepare high quality applications</a:t>
            </a:r>
          </a:p>
          <a:p>
            <a:pPr lvl="1"/>
            <a:r>
              <a:rPr lang="en-US" sz="1600" dirty="0"/>
              <a:t>Any first-time applicant is eligible to apply for assistance</a:t>
            </a:r>
          </a:p>
          <a:p>
            <a:pPr lvl="1"/>
            <a:r>
              <a:rPr lang="en-US" sz="1600" dirty="0">
                <a:hlinkClick r:id="rId4"/>
              </a:rPr>
              <a:t>http://www.dawnbreaker.com/doephase0/</a:t>
            </a:r>
            <a:r>
              <a:rPr lang="en-US" sz="1600" dirty="0"/>
              <a:t> </a:t>
            </a:r>
          </a:p>
          <a:p>
            <a:pPr lvl="2"/>
            <a:endParaRPr lang="en-US" sz="1400"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32605" y="1631091"/>
            <a:ext cx="3348677" cy="1828798"/>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629652" y="2330111"/>
            <a:ext cx="1952748" cy="2353729"/>
          </a:xfrm>
          <a:prstGeom prst="rect">
            <a:avLst/>
          </a:prstGeom>
          <a:ln>
            <a:solidFill>
              <a:schemeClr val="tx1"/>
            </a:solidFill>
          </a:ln>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29169" y="4158910"/>
            <a:ext cx="4440194" cy="2077134"/>
          </a:xfrm>
          <a:prstGeom prst="rect">
            <a:avLst/>
          </a:prstGeom>
        </p:spPr>
      </p:pic>
      <p:sp>
        <p:nvSpPr>
          <p:cNvPr id="9" name="Slide Number Placeholder 3">
            <a:extLst>
              <a:ext uri="{FF2B5EF4-FFF2-40B4-BE49-F238E27FC236}">
                <a16:creationId xmlns:a16="http://schemas.microsoft.com/office/drawing/2014/main" id="{70602C35-ED0F-4694-A2C1-5B523BFBEC2E}"/>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975490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dirty="0"/>
              <a:t>Topics</a:t>
            </a:r>
          </a:p>
        </p:txBody>
      </p:sp>
      <p:sp>
        <p:nvSpPr>
          <p:cNvPr id="3" name="Text Placeholder 2"/>
          <p:cNvSpPr>
            <a:spLocks noGrp="1"/>
          </p:cNvSpPr>
          <p:nvPr>
            <p:ph idx="1"/>
          </p:nvPr>
        </p:nvSpPr>
        <p:spPr>
          <a:xfrm>
            <a:off x="609600" y="1600201"/>
            <a:ext cx="6347254" cy="4525963"/>
          </a:xfrm>
        </p:spPr>
        <p:txBody>
          <a:bodyPr>
            <a:noAutofit/>
          </a:bodyPr>
          <a:lstStyle/>
          <a:p>
            <a:r>
              <a:rPr lang="en-US" sz="2000"/>
              <a:t>Topics Document</a:t>
            </a:r>
          </a:p>
          <a:p>
            <a:pPr lvl="1"/>
            <a:r>
              <a:rPr lang="en-US" sz="1800"/>
              <a:t>DOE primarily uses focused topics</a:t>
            </a:r>
          </a:p>
          <a:p>
            <a:pPr lvl="1"/>
            <a:r>
              <a:rPr lang="en-US" sz="1800"/>
              <a:t>Issued 4 weeks prior to the FOA</a:t>
            </a:r>
          </a:p>
          <a:p>
            <a:r>
              <a:rPr lang="en-US" sz="2000"/>
              <a:t>Communication with DOE program managers</a:t>
            </a:r>
          </a:p>
          <a:p>
            <a:pPr lvl="1"/>
            <a:r>
              <a:rPr lang="en-US" sz="1800"/>
              <a:t>Open communication permitted about topic scope</a:t>
            </a:r>
          </a:p>
          <a:p>
            <a:r>
              <a:rPr lang="en-US" sz="2000"/>
              <a:t>Webinar</a:t>
            </a:r>
          </a:p>
          <a:p>
            <a:pPr lvl="1"/>
            <a:r>
              <a:rPr lang="en-US" sz="1800"/>
              <a:t>DOE program managers discuss their topics</a:t>
            </a:r>
          </a:p>
          <a:p>
            <a:pPr lvl="1"/>
            <a:r>
              <a:rPr lang="en-US" sz="1800"/>
              <a:t>Applicants submit questions in advance or during the webinar</a:t>
            </a:r>
          </a:p>
          <a:p>
            <a:pPr lvl="1"/>
            <a:r>
              <a:rPr lang="en-US" sz="1800"/>
              <a:t>Webinars are recorded and available at our website</a:t>
            </a:r>
          </a:p>
          <a:p>
            <a:pPr lvl="1"/>
            <a:endParaRPr lang="en-US" sz="1800"/>
          </a:p>
          <a:p>
            <a:pPr lvl="1"/>
            <a:endParaRPr lang="en-US" sz="1800"/>
          </a:p>
          <a:p>
            <a:endParaRPr lang="en-US" sz="2000" dirty="0"/>
          </a:p>
        </p:txBody>
      </p:sp>
      <p:pic>
        <p:nvPicPr>
          <p:cNvPr id="4" name="Picture 3">
            <a:extLst>
              <a:ext uri="{FF2B5EF4-FFF2-40B4-BE49-F238E27FC236}">
                <a16:creationId xmlns:a16="http://schemas.microsoft.com/office/drawing/2014/main" id="{BF722B59-9224-4A86-94ED-AE510C02A698}"/>
              </a:ext>
            </a:extLst>
          </p:cNvPr>
          <p:cNvPicPr>
            <a:picLocks noChangeAspect="1"/>
          </p:cNvPicPr>
          <p:nvPr/>
        </p:nvPicPr>
        <p:blipFill>
          <a:blip r:embed="rId3"/>
          <a:stretch>
            <a:fillRect/>
          </a:stretch>
        </p:blipFill>
        <p:spPr>
          <a:xfrm>
            <a:off x="7941365" y="1968881"/>
            <a:ext cx="3549601" cy="4196851"/>
          </a:xfrm>
          <a:prstGeom prst="rect">
            <a:avLst/>
          </a:prstGeom>
        </p:spPr>
      </p:pic>
      <p:sp>
        <p:nvSpPr>
          <p:cNvPr id="6" name="Slide Number Placeholder 3">
            <a:extLst>
              <a:ext uri="{FF2B5EF4-FFF2-40B4-BE49-F238E27FC236}">
                <a16:creationId xmlns:a16="http://schemas.microsoft.com/office/drawing/2014/main" id="{00E46044-ECA4-4F68-A0AC-D49FD8415819}"/>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37</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Topic</a:t>
            </a:r>
          </a:p>
        </p:txBody>
      </p:sp>
      <p:sp>
        <p:nvSpPr>
          <p:cNvPr id="5" name="Content Placeholder 4"/>
          <p:cNvSpPr>
            <a:spLocks noGrp="1"/>
          </p:cNvSpPr>
          <p:nvPr>
            <p:ph idx="1"/>
          </p:nvPr>
        </p:nvSpPr>
        <p:spPr>
          <a:xfrm>
            <a:off x="609600" y="1600201"/>
            <a:ext cx="5494317" cy="4525963"/>
          </a:xfrm>
        </p:spPr>
        <p:txBody>
          <a:bodyPr>
            <a:normAutofit/>
          </a:bodyPr>
          <a:lstStyle/>
          <a:p>
            <a:r>
              <a:rPr lang="en-US" sz="2000" dirty="0"/>
              <a:t>Topic &amp; Subtopic</a:t>
            </a:r>
          </a:p>
          <a:p>
            <a:pPr lvl="1"/>
            <a:r>
              <a:rPr lang="en-US" sz="1800" dirty="0"/>
              <a:t>You must specify the topic and subtopic in your letter of intent and application</a:t>
            </a:r>
          </a:p>
          <a:p>
            <a:r>
              <a:rPr lang="en-US" sz="2000" dirty="0"/>
              <a:t>Topic Header</a:t>
            </a:r>
          </a:p>
          <a:p>
            <a:pPr lvl="1"/>
            <a:r>
              <a:rPr lang="en-US" sz="1800" dirty="0"/>
              <a:t>Lists the maximum award amounts for Phase I &amp; Phase II and whether SBIR &amp; STTR applications are accepted</a:t>
            </a:r>
          </a:p>
          <a:p>
            <a:r>
              <a:rPr lang="en-US" sz="2000" dirty="0"/>
              <a:t>Program Manager </a:t>
            </a:r>
          </a:p>
          <a:p>
            <a:pPr lvl="1"/>
            <a:r>
              <a:rPr lang="en-US" sz="1800" dirty="0"/>
              <a:t>Each subtopic lists the responsible DOE program manager</a:t>
            </a:r>
          </a:p>
          <a:p>
            <a:r>
              <a:rPr lang="en-US" sz="2000" dirty="0"/>
              <a:t>Other Subtopic</a:t>
            </a:r>
          </a:p>
          <a:p>
            <a:r>
              <a:rPr lang="en-US" sz="2000" dirty="0"/>
              <a:t>References</a:t>
            </a:r>
          </a:p>
        </p:txBody>
      </p:sp>
      <p:pic>
        <p:nvPicPr>
          <p:cNvPr id="6" name="Picture 5"/>
          <p:cNvPicPr/>
          <p:nvPr/>
        </p:nvPicPr>
        <p:blipFill rotWithShape="1">
          <a:blip r:embed="rId3"/>
          <a:srcRect l="31391" t="19443" r="31962" b="1908"/>
          <a:stretch/>
        </p:blipFill>
        <p:spPr bwMode="auto">
          <a:xfrm>
            <a:off x="7563679" y="1797626"/>
            <a:ext cx="3424998" cy="4328537"/>
          </a:xfrm>
          <a:prstGeom prst="rect">
            <a:avLst/>
          </a:prstGeom>
          <a:ln>
            <a:noFill/>
          </a:ln>
          <a:extLst>
            <a:ext uri="{53640926-AAD7-44D8-BBD7-CCE9431645EC}">
              <a14:shadowObscured xmlns:a14="http://schemas.microsoft.com/office/drawing/2010/main"/>
            </a:ext>
          </a:extLst>
        </p:spPr>
      </p:pic>
      <p:sp>
        <p:nvSpPr>
          <p:cNvPr id="7" name="Slide Number Placeholder 3">
            <a:extLst>
              <a:ext uri="{FF2B5EF4-FFF2-40B4-BE49-F238E27FC236}">
                <a16:creationId xmlns:a16="http://schemas.microsoft.com/office/drawing/2014/main" id="{3DDC7C41-A501-4614-90CC-CDE775D650B2}"/>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717936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Technology Transfer Opportunities (TTOs)</a:t>
            </a:r>
            <a:endParaRPr lang="en-US" dirty="0"/>
          </a:p>
        </p:txBody>
      </p:sp>
      <p:sp>
        <p:nvSpPr>
          <p:cNvPr id="3" name="Content Placeholder 2"/>
          <p:cNvSpPr>
            <a:spLocks noGrp="1"/>
          </p:cNvSpPr>
          <p:nvPr>
            <p:ph idx="1"/>
          </p:nvPr>
        </p:nvSpPr>
        <p:spPr>
          <a:xfrm>
            <a:off x="609600" y="1816443"/>
            <a:ext cx="6598722" cy="4309721"/>
          </a:xfrm>
        </p:spPr>
        <p:txBody>
          <a:bodyPr>
            <a:normAutofit/>
          </a:bodyPr>
          <a:lstStyle/>
          <a:p>
            <a:r>
              <a:rPr lang="en-US" sz="2000"/>
              <a:t>An opportunity to transfer inventions made by a DOE National Lab or university to your small business for commercialization</a:t>
            </a:r>
          </a:p>
          <a:p>
            <a:r>
              <a:rPr lang="en-US" sz="2000"/>
              <a:t>Awardees receive </a:t>
            </a:r>
          </a:p>
          <a:p>
            <a:pPr lvl="1"/>
            <a:r>
              <a:rPr lang="en-US" sz="1800"/>
              <a:t>an SBIR/STTR grant and </a:t>
            </a:r>
          </a:p>
          <a:p>
            <a:pPr lvl="1"/>
            <a:r>
              <a:rPr lang="en-US" sz="1800"/>
              <a:t>an option to license the technology </a:t>
            </a:r>
          </a:p>
          <a:p>
            <a:r>
              <a:rPr lang="en-US" sz="2000"/>
              <a:t>Please review TTO information section at the beginning of the topics document if you plan to submit an application to a TTO.  </a:t>
            </a:r>
            <a:endParaRPr lang="en-US" sz="2000" dirty="0"/>
          </a:p>
        </p:txBody>
      </p:sp>
      <p:pic>
        <p:nvPicPr>
          <p:cNvPr id="6" name="Picture 6" descr="C:\Users\Public\Pictures\Sample Pictures\Brookhaven_NSLS_I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88634" y="1911071"/>
            <a:ext cx="2578174" cy="16988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Public\Pictures\Sample Pictures\university-of-wiscons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31200" y="3863182"/>
            <a:ext cx="2648946" cy="198671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06480AE3-81F4-4450-A7AF-E71D1AB0A3C4}"/>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39</a:t>
            </a:fld>
            <a:r>
              <a:rPr lang="en-US" sz="120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467569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12"/>
          <p:cNvSpPr/>
          <p:nvPr/>
        </p:nvSpPr>
        <p:spPr>
          <a:xfrm>
            <a:off x="609600" y="3886201"/>
            <a:ext cx="10972800" cy="160019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 name="Rectangle 2"/>
          <p:cNvSpPr/>
          <p:nvPr/>
        </p:nvSpPr>
        <p:spPr>
          <a:xfrm>
            <a:off x="609600" y="1524000"/>
            <a:ext cx="10972800" cy="228600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1" name="Title 10"/>
          <p:cNvSpPr>
            <a:spLocks noGrp="1"/>
          </p:cNvSpPr>
          <p:nvPr>
            <p:ph type="title"/>
          </p:nvPr>
        </p:nvSpPr>
        <p:spPr/>
        <p:txBody>
          <a:bodyPr>
            <a:normAutofit/>
          </a:bodyPr>
          <a:lstStyle/>
          <a:p>
            <a:r>
              <a:rPr lang="en-US" b="1" dirty="0">
                <a:latin typeface="Calibri"/>
                <a:cs typeface="Calibri"/>
              </a:rPr>
              <a:t>Program Goals</a:t>
            </a:r>
          </a:p>
        </p:txBody>
      </p:sp>
      <p:sp>
        <p:nvSpPr>
          <p:cNvPr id="2" name="Slide Number Placeholder 1"/>
          <p:cNvSpPr>
            <a:spLocks noGrp="1"/>
          </p:cNvSpPr>
          <p:nvPr>
            <p:ph type="sldNum" sz="quarter" idx="12"/>
          </p:nvPr>
        </p:nvSpPr>
        <p:spPr/>
        <p:txBody>
          <a:bodyPr/>
          <a:lstStyle/>
          <a:p>
            <a:fld id="{6E2D2B3B-882E-40F3-A32F-6DD516915044}" type="slidenum">
              <a:rPr lang="en-US" smtClean="0">
                <a:solidFill>
                  <a:prstClr val="black">
                    <a:tint val="75000"/>
                  </a:prstClr>
                </a:solidFill>
              </a:rPr>
              <a:pPr/>
              <a:t>4</a:t>
            </a:fld>
            <a:r>
              <a:rPr lang="en-US" dirty="0">
                <a:solidFill>
                  <a:prstClr val="black">
                    <a:tint val="75000"/>
                  </a:prstClr>
                </a:solidFill>
              </a:rPr>
              <a:t>/78</a:t>
            </a:r>
          </a:p>
        </p:txBody>
      </p:sp>
      <p:sp>
        <p:nvSpPr>
          <p:cNvPr id="12" name="Content Placeholder 11"/>
          <p:cNvSpPr>
            <a:spLocks noGrp="1"/>
          </p:cNvSpPr>
          <p:nvPr>
            <p:ph idx="4294967295"/>
          </p:nvPr>
        </p:nvSpPr>
        <p:spPr>
          <a:xfrm>
            <a:off x="1009403" y="1600201"/>
            <a:ext cx="10046524" cy="2209800"/>
          </a:xfrm>
        </p:spPr>
        <p:txBody>
          <a:bodyPr>
            <a:noAutofit/>
          </a:bodyPr>
          <a:lstStyle/>
          <a:p>
            <a:pPr marL="0" indent="0">
              <a:buNone/>
            </a:pPr>
            <a:r>
              <a:rPr lang="en-US" sz="2000" b="1" dirty="0">
                <a:latin typeface="Calibri"/>
                <a:cs typeface="Calibri"/>
              </a:rPr>
              <a:t>Small Business Innovation Research (SBIR) </a:t>
            </a:r>
            <a:r>
              <a:rPr lang="en-US" sz="900" b="1" dirty="0">
                <a:latin typeface="Calibri"/>
                <a:cs typeface="Calibri"/>
              </a:rPr>
              <a:t>	</a:t>
            </a:r>
            <a:r>
              <a:rPr lang="en-US" sz="1400" i="1" dirty="0">
                <a:latin typeface="Calibri"/>
                <a:cs typeface="Calibri"/>
              </a:rPr>
              <a:t>est. 1982</a:t>
            </a:r>
            <a:r>
              <a:rPr lang="en-US" sz="1400" b="1" dirty="0">
                <a:latin typeface="Calibri"/>
                <a:cs typeface="Calibri"/>
              </a:rPr>
              <a:t> </a:t>
            </a:r>
          </a:p>
          <a:p>
            <a:r>
              <a:rPr lang="en-US" sz="1800" dirty="0">
                <a:latin typeface="Calibri"/>
                <a:cs typeface="Calibri"/>
              </a:rPr>
              <a:t>Stimulate technological innovation</a:t>
            </a:r>
          </a:p>
          <a:p>
            <a:r>
              <a:rPr lang="en-US" sz="1800" dirty="0">
                <a:latin typeface="Calibri"/>
                <a:cs typeface="Calibri"/>
              </a:rPr>
              <a:t>Use small business to meet Federal R&amp;D needs</a:t>
            </a:r>
          </a:p>
          <a:p>
            <a:r>
              <a:rPr lang="en-US" sz="1800" dirty="0">
                <a:cs typeface="Calibri"/>
              </a:rPr>
              <a:t>Foster and encourage participation by women and socially and economically disadvantaged persons in technological innovation</a:t>
            </a:r>
          </a:p>
          <a:p>
            <a:r>
              <a:rPr lang="en-US" sz="1800" dirty="0">
                <a:cs typeface="Calibri"/>
              </a:rPr>
              <a:t>Increase </a:t>
            </a:r>
            <a:r>
              <a:rPr lang="en-US" sz="1800" dirty="0">
                <a:latin typeface="Calibri"/>
                <a:cs typeface="Calibri"/>
              </a:rPr>
              <a:t>private-sector commercialization of innovations derived from Federal R&amp;D</a:t>
            </a:r>
          </a:p>
          <a:p>
            <a:pPr marL="0" indent="0">
              <a:buNone/>
            </a:pPr>
            <a:endParaRPr lang="en-US" sz="2000" dirty="0">
              <a:latin typeface="Calibri"/>
              <a:cs typeface="Calibri"/>
            </a:endParaRPr>
          </a:p>
        </p:txBody>
      </p:sp>
      <p:sp>
        <p:nvSpPr>
          <p:cNvPr id="977925" name="Rectangle 5"/>
          <p:cNvSpPr>
            <a:spLocks noChangeArrowheads="1"/>
          </p:cNvSpPr>
          <p:nvPr/>
        </p:nvSpPr>
        <p:spPr bwMode="auto">
          <a:xfrm>
            <a:off x="1955800" y="2057400"/>
            <a:ext cx="8610600" cy="609600"/>
          </a:xfrm>
          <a:prstGeom prst="rect">
            <a:avLst/>
          </a:prstGeom>
          <a:noFill/>
          <a:ln w="9525">
            <a:noFill/>
            <a:miter lim="800000"/>
            <a:headEnd/>
            <a:tailEnd/>
          </a:ln>
        </p:spPr>
        <p:txBody>
          <a:bodyPr lIns="92075" tIns="46038" rIns="92075" bIns="46038"/>
          <a:lstStyle/>
          <a:p>
            <a:pPr marL="342900" indent="-342900" fontAlgn="auto">
              <a:spcBef>
                <a:spcPct val="20000"/>
              </a:spcBef>
              <a:spcAft>
                <a:spcPts val="0"/>
              </a:spcAft>
              <a:buClr>
                <a:srgbClr val="0000FF"/>
              </a:buClr>
              <a:buFontTx/>
              <a:buChar char="•"/>
            </a:pPr>
            <a:endParaRPr lang="en-US" sz="2800" dirty="0">
              <a:solidFill>
                <a:srgbClr val="FFFFFF"/>
              </a:solidFill>
              <a:latin typeface="Calibri"/>
            </a:endParaRPr>
          </a:p>
        </p:txBody>
      </p:sp>
      <p:sp>
        <p:nvSpPr>
          <p:cNvPr id="977926" name="Rectangle 6"/>
          <p:cNvSpPr>
            <a:spLocks noChangeArrowheads="1"/>
          </p:cNvSpPr>
          <p:nvPr/>
        </p:nvSpPr>
        <p:spPr bwMode="auto">
          <a:xfrm>
            <a:off x="1955800" y="2590800"/>
            <a:ext cx="8610600" cy="990600"/>
          </a:xfrm>
          <a:prstGeom prst="rect">
            <a:avLst/>
          </a:prstGeom>
          <a:noFill/>
          <a:ln w="9525">
            <a:noFill/>
            <a:miter lim="800000"/>
            <a:headEnd/>
            <a:tailEnd/>
          </a:ln>
        </p:spPr>
        <p:txBody>
          <a:bodyPr lIns="92075" tIns="46038" rIns="92075" bIns="46038"/>
          <a:lstStyle/>
          <a:p>
            <a:pPr marL="342900" indent="-342900" fontAlgn="auto">
              <a:spcBef>
                <a:spcPct val="20000"/>
              </a:spcBef>
              <a:spcAft>
                <a:spcPts val="0"/>
              </a:spcAft>
              <a:buClr>
                <a:srgbClr val="0000FF"/>
              </a:buClr>
              <a:buFontTx/>
              <a:buChar char="•"/>
            </a:pPr>
            <a:endParaRPr lang="en-US" sz="2800" dirty="0">
              <a:solidFill>
                <a:srgbClr val="FFFFFF"/>
              </a:solidFill>
              <a:latin typeface="Calibri"/>
            </a:endParaRPr>
          </a:p>
        </p:txBody>
      </p:sp>
      <p:sp>
        <p:nvSpPr>
          <p:cNvPr id="977928" name="Rectangle 8"/>
          <p:cNvSpPr>
            <a:spLocks noChangeArrowheads="1"/>
          </p:cNvSpPr>
          <p:nvPr/>
        </p:nvSpPr>
        <p:spPr bwMode="auto">
          <a:xfrm>
            <a:off x="1955800" y="4495800"/>
            <a:ext cx="8610600" cy="990600"/>
          </a:xfrm>
          <a:prstGeom prst="rect">
            <a:avLst/>
          </a:prstGeom>
          <a:noFill/>
          <a:ln w="9525">
            <a:noFill/>
            <a:miter lim="800000"/>
            <a:headEnd/>
            <a:tailEnd/>
          </a:ln>
        </p:spPr>
        <p:txBody>
          <a:bodyPr lIns="92075" tIns="46038" rIns="92075" bIns="46038"/>
          <a:lstStyle/>
          <a:p>
            <a:pPr marL="342900" indent="-342900" fontAlgn="auto">
              <a:spcBef>
                <a:spcPct val="20000"/>
              </a:spcBef>
              <a:spcAft>
                <a:spcPts val="0"/>
              </a:spcAft>
              <a:buClr>
                <a:srgbClr val="0000FF"/>
              </a:buClr>
              <a:buFontTx/>
              <a:buChar char="•"/>
            </a:pPr>
            <a:endParaRPr lang="en-US" sz="2800" dirty="0">
              <a:solidFill>
                <a:srgbClr val="FFFFFF"/>
              </a:solidFill>
              <a:latin typeface="Calibri"/>
            </a:endParaRPr>
          </a:p>
        </p:txBody>
      </p:sp>
      <p:sp>
        <p:nvSpPr>
          <p:cNvPr id="16393" name="Text Box 10"/>
          <p:cNvSpPr txBox="1">
            <a:spLocks noChangeArrowheads="1"/>
          </p:cNvSpPr>
          <p:nvPr/>
        </p:nvSpPr>
        <p:spPr bwMode="auto">
          <a:xfrm>
            <a:off x="5810251" y="6589713"/>
            <a:ext cx="184731" cy="369332"/>
          </a:xfrm>
          <a:prstGeom prst="rect">
            <a:avLst/>
          </a:prstGeom>
          <a:noFill/>
          <a:ln w="12700">
            <a:noFill/>
            <a:miter lim="800000"/>
            <a:headEnd/>
            <a:tailEnd/>
          </a:ln>
        </p:spPr>
        <p:txBody>
          <a:bodyPr wrap="none">
            <a:spAutoFit/>
          </a:bodyPr>
          <a:lstStyle/>
          <a:p>
            <a:pPr fontAlgn="auto">
              <a:spcBef>
                <a:spcPts val="0"/>
              </a:spcBef>
              <a:spcAft>
                <a:spcPts val="0"/>
              </a:spcAft>
            </a:pPr>
            <a:endParaRPr lang="en-US" sz="1800" dirty="0">
              <a:solidFill>
                <a:prstClr val="black"/>
              </a:solidFill>
              <a:latin typeface="Calibri"/>
              <a:cs typeface="Arial" pitchFamily="34" charset="0"/>
            </a:endParaRPr>
          </a:p>
        </p:txBody>
      </p:sp>
      <p:sp>
        <p:nvSpPr>
          <p:cNvPr id="10" name="Content Placeholder 11"/>
          <p:cNvSpPr txBox="1">
            <a:spLocks/>
          </p:cNvSpPr>
          <p:nvPr/>
        </p:nvSpPr>
        <p:spPr>
          <a:xfrm>
            <a:off x="1009403" y="3962400"/>
            <a:ext cx="10200903"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000" b="1" dirty="0">
                <a:solidFill>
                  <a:prstClr val="black">
                    <a:lumMod val="65000"/>
                    <a:lumOff val="35000"/>
                  </a:prstClr>
                </a:solidFill>
                <a:cs typeface="Calibri"/>
              </a:rPr>
              <a:t>Small Business Technology Transfer (STTR)	</a:t>
            </a:r>
            <a:r>
              <a:rPr lang="en-US" sz="1400" i="1" dirty="0">
                <a:solidFill>
                  <a:prstClr val="black">
                    <a:lumMod val="65000"/>
                    <a:lumOff val="35000"/>
                  </a:prstClr>
                </a:solidFill>
                <a:cs typeface="Calibri"/>
              </a:rPr>
              <a:t> est. 1992</a:t>
            </a:r>
            <a:r>
              <a:rPr lang="en-US" sz="1400" b="1" dirty="0">
                <a:solidFill>
                  <a:prstClr val="black">
                    <a:lumMod val="65000"/>
                    <a:lumOff val="35000"/>
                  </a:prstClr>
                </a:solidFill>
                <a:cs typeface="Calibri"/>
              </a:rPr>
              <a:t> </a:t>
            </a:r>
          </a:p>
          <a:p>
            <a:pPr fontAlgn="auto">
              <a:spcAft>
                <a:spcPts val="0"/>
              </a:spcAft>
            </a:pPr>
            <a:r>
              <a:rPr lang="en-US" sz="1800" dirty="0">
                <a:solidFill>
                  <a:prstClr val="black">
                    <a:lumMod val="65000"/>
                    <a:lumOff val="35000"/>
                  </a:prstClr>
                </a:solidFill>
                <a:cs typeface="Calibri"/>
              </a:rPr>
              <a:t>Stimulate and foster scientific and technological innovation through cooperative research and development carried out between small business concerns and research institutions </a:t>
            </a:r>
          </a:p>
          <a:p>
            <a:pPr fontAlgn="auto">
              <a:spcAft>
                <a:spcPts val="0"/>
              </a:spcAft>
            </a:pPr>
            <a:r>
              <a:rPr lang="en-US" sz="1800" dirty="0">
                <a:solidFill>
                  <a:prstClr val="black">
                    <a:lumMod val="65000"/>
                    <a:lumOff val="35000"/>
                  </a:prstClr>
                </a:solidFill>
                <a:cs typeface="Calibri"/>
              </a:rPr>
              <a:t>Foster technology transfer between small business concerns and research institutions</a:t>
            </a:r>
            <a:endParaRPr lang="en-US" sz="1000" dirty="0">
              <a:solidFill>
                <a:prstClr val="black">
                  <a:lumMod val="65000"/>
                  <a:lumOff val="35000"/>
                </a:prstClr>
              </a:solidFill>
            </a:endParaRPr>
          </a:p>
          <a:p>
            <a:pPr fontAlgn="auto">
              <a:spcAft>
                <a:spcPts val="0"/>
              </a:spcAft>
            </a:pPr>
            <a:endParaRPr lang="en-US" sz="1000" dirty="0">
              <a:solidFill>
                <a:prstClr val="black">
                  <a:lumMod val="65000"/>
                  <a:lumOff val="35000"/>
                </a:prstClr>
              </a:solidFill>
            </a:endParaRPr>
          </a:p>
        </p:txBody>
      </p:sp>
      <p:sp>
        <p:nvSpPr>
          <p:cNvPr id="4" name="Rectangle 3"/>
          <p:cNvSpPr/>
          <p:nvPr/>
        </p:nvSpPr>
        <p:spPr>
          <a:xfrm>
            <a:off x="1009403" y="5613598"/>
            <a:ext cx="7543800" cy="307777"/>
          </a:xfrm>
          <a:prstGeom prst="rect">
            <a:avLst/>
          </a:prstGeom>
        </p:spPr>
        <p:txBody>
          <a:bodyPr wrap="square">
            <a:spAutoFit/>
          </a:bodyPr>
          <a:lstStyle/>
          <a:p>
            <a:pPr fontAlgn="auto">
              <a:spcBef>
                <a:spcPts val="0"/>
              </a:spcBef>
              <a:spcAft>
                <a:spcPts val="0"/>
              </a:spcAft>
            </a:pPr>
            <a:r>
              <a:rPr lang="en-US" sz="1400" i="1" dirty="0">
                <a:solidFill>
                  <a:prstClr val="black">
                    <a:lumMod val="65000"/>
                    <a:lumOff val="35000"/>
                  </a:prstClr>
                </a:solidFill>
                <a:latin typeface="Calibri"/>
              </a:rPr>
              <a:t>SBIR and STTR were reauthorized on December 23, 2016 (P.L. 114-840) through September 30, 2022</a:t>
            </a:r>
          </a:p>
        </p:txBody>
      </p:sp>
    </p:spTree>
    <p:extLst>
      <p:ext uri="{BB962C8B-B14F-4D97-AF65-F5344CB8AC3E}">
        <p14:creationId xmlns:p14="http://schemas.microsoft.com/office/powerpoint/2010/main" val="373241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977925"/>
                                        </p:tgtEl>
                                        <p:attrNameLst>
                                          <p:attrName>style.visibility</p:attrName>
                                        </p:attrNameLst>
                                      </p:cBhvr>
                                      <p:to>
                                        <p:strVal val="visible"/>
                                      </p:to>
                                    </p:set>
                                    <p:anim calcmode="lin" valueType="num">
                                      <p:cBhvr additive="base">
                                        <p:cTn id="7" dur="500" fill="hold"/>
                                        <p:tgtEl>
                                          <p:spTgt spid="977925"/>
                                        </p:tgtEl>
                                        <p:attrNameLst>
                                          <p:attrName>ppt_x</p:attrName>
                                        </p:attrNameLst>
                                      </p:cBhvr>
                                      <p:tavLst>
                                        <p:tav tm="0">
                                          <p:val>
                                            <p:strVal val="0-#ppt_w/2"/>
                                          </p:val>
                                        </p:tav>
                                        <p:tav tm="100000">
                                          <p:val>
                                            <p:strVal val="#ppt_x"/>
                                          </p:val>
                                        </p:tav>
                                      </p:tavLst>
                                    </p:anim>
                                    <p:anim calcmode="lin" valueType="num">
                                      <p:cBhvr additive="base">
                                        <p:cTn id="8" dur="500" fill="hold"/>
                                        <p:tgtEl>
                                          <p:spTgt spid="9779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977926"/>
                                        </p:tgtEl>
                                        <p:attrNameLst>
                                          <p:attrName>style.visibility</p:attrName>
                                        </p:attrNameLst>
                                      </p:cBhvr>
                                      <p:to>
                                        <p:strVal val="visible"/>
                                      </p:to>
                                    </p:set>
                                    <p:anim calcmode="lin" valueType="num">
                                      <p:cBhvr additive="base">
                                        <p:cTn id="12" dur="500" fill="hold"/>
                                        <p:tgtEl>
                                          <p:spTgt spid="977926"/>
                                        </p:tgtEl>
                                        <p:attrNameLst>
                                          <p:attrName>ppt_x</p:attrName>
                                        </p:attrNameLst>
                                      </p:cBhvr>
                                      <p:tavLst>
                                        <p:tav tm="0">
                                          <p:val>
                                            <p:strVal val="0-#ppt_w/2"/>
                                          </p:val>
                                        </p:tav>
                                        <p:tav tm="100000">
                                          <p:val>
                                            <p:strVal val="#ppt_x"/>
                                          </p:val>
                                        </p:tav>
                                      </p:tavLst>
                                    </p:anim>
                                    <p:anim calcmode="lin" valueType="num">
                                      <p:cBhvr additive="base">
                                        <p:cTn id="13" dur="500" fill="hold"/>
                                        <p:tgtEl>
                                          <p:spTgt spid="9779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nodePh="1">
                                  <p:stCondLst>
                                    <p:cond delay="0"/>
                                  </p:stCondLst>
                                  <p:endCondLst>
                                    <p:cond evt="begin" delay="0">
                                      <p:tn val="15"/>
                                    </p:cond>
                                  </p:endCondLst>
                                  <p:childTnLst>
                                    <p:set>
                                      <p:cBhvr>
                                        <p:cTn id="16" dur="1" fill="hold">
                                          <p:stCondLst>
                                            <p:cond delay="0"/>
                                          </p:stCondLst>
                                        </p:cTn>
                                        <p:tgtEl>
                                          <p:spTgt spid="977928"/>
                                        </p:tgtEl>
                                        <p:attrNameLst>
                                          <p:attrName>style.visibility</p:attrName>
                                        </p:attrNameLst>
                                      </p:cBhvr>
                                      <p:to>
                                        <p:strVal val="visible"/>
                                      </p:to>
                                    </p:set>
                                    <p:anim calcmode="lin" valueType="num">
                                      <p:cBhvr additive="base">
                                        <p:cTn id="17" dur="500" fill="hold"/>
                                        <p:tgtEl>
                                          <p:spTgt spid="977928"/>
                                        </p:tgtEl>
                                        <p:attrNameLst>
                                          <p:attrName>ppt_x</p:attrName>
                                        </p:attrNameLst>
                                      </p:cBhvr>
                                      <p:tavLst>
                                        <p:tav tm="0">
                                          <p:val>
                                            <p:strVal val="0-#ppt_w/2"/>
                                          </p:val>
                                        </p:tav>
                                        <p:tav tm="100000">
                                          <p:val>
                                            <p:strVal val="#ppt_x"/>
                                          </p:val>
                                        </p:tav>
                                      </p:tavLst>
                                    </p:anim>
                                    <p:anim calcmode="lin" valueType="num">
                                      <p:cBhvr additive="base">
                                        <p:cTn id="18" dur="500" fill="hold"/>
                                        <p:tgtEl>
                                          <p:spTgt spid="977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25" grpId="0" autoUpdateAnimBg="0"/>
      <p:bldP spid="977926" grpId="0" autoUpdateAnimBg="0"/>
      <p:bldP spid="97792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Technology Transfer Opportunity Topic</a:t>
            </a:r>
            <a:endParaRPr lang="en-US" dirty="0"/>
          </a:p>
        </p:txBody>
      </p:sp>
      <p:sp>
        <p:nvSpPr>
          <p:cNvPr id="3" name="Content Placeholder 2"/>
          <p:cNvSpPr>
            <a:spLocks noGrp="1"/>
          </p:cNvSpPr>
          <p:nvPr>
            <p:ph idx="1"/>
          </p:nvPr>
        </p:nvSpPr>
        <p:spPr>
          <a:xfrm>
            <a:off x="609600" y="1600201"/>
            <a:ext cx="4140528" cy="4525963"/>
          </a:xfrm>
        </p:spPr>
        <p:txBody>
          <a:bodyPr>
            <a:normAutofit/>
          </a:bodyPr>
          <a:lstStyle/>
          <a:p>
            <a:r>
              <a:rPr lang="en-US" sz="2000" dirty="0"/>
              <a:t>Technology Transfer Opportunity</a:t>
            </a:r>
          </a:p>
          <a:p>
            <a:pPr lvl="1"/>
            <a:r>
              <a:rPr lang="en-US" sz="1800" dirty="0"/>
              <a:t>The topic or subtopic will be clearly labeled</a:t>
            </a:r>
          </a:p>
          <a:p>
            <a:r>
              <a:rPr lang="en-US" sz="2000" dirty="0"/>
              <a:t>Research Organization</a:t>
            </a:r>
          </a:p>
          <a:p>
            <a:pPr lvl="1"/>
            <a:r>
              <a:rPr lang="en-US" sz="1800" dirty="0"/>
              <a:t>The DOE National Lab or university responsible for the TTO is listed along with contact information and other references</a:t>
            </a:r>
          </a:p>
          <a:p>
            <a:pPr lvl="1"/>
            <a:r>
              <a:rPr lang="en-US" sz="1800" dirty="0"/>
              <a:t>Please contact the Lab or university to obtain information about the TTO</a:t>
            </a:r>
          </a:p>
          <a:p>
            <a:r>
              <a:rPr lang="en-US" sz="2000" dirty="0"/>
              <a:t>DOE Program Manager</a:t>
            </a:r>
          </a:p>
          <a:p>
            <a:pPr lvl="1"/>
            <a:endParaRPr lang="en-US" sz="1800" dirty="0"/>
          </a:p>
        </p:txBody>
      </p:sp>
      <p:pic>
        <p:nvPicPr>
          <p:cNvPr id="4" name="Picture 3"/>
          <p:cNvPicPr>
            <a:picLocks noChangeAspect="1"/>
          </p:cNvPicPr>
          <p:nvPr/>
        </p:nvPicPr>
        <p:blipFill rotWithShape="1">
          <a:blip r:embed="rId2"/>
          <a:srcRect l="53582" t="38702" r="4595" b="47627"/>
          <a:stretch/>
        </p:blipFill>
        <p:spPr>
          <a:xfrm>
            <a:off x="5601730" y="1652005"/>
            <a:ext cx="4885040" cy="898137"/>
          </a:xfrm>
          <a:prstGeom prst="rect">
            <a:avLst/>
          </a:prstGeom>
        </p:spPr>
      </p:pic>
      <p:pic>
        <p:nvPicPr>
          <p:cNvPr id="9" name="Picture 8"/>
          <p:cNvPicPr>
            <a:picLocks noChangeAspect="1"/>
          </p:cNvPicPr>
          <p:nvPr/>
        </p:nvPicPr>
        <p:blipFill rotWithShape="1">
          <a:blip r:embed="rId3"/>
          <a:srcRect l="54257" t="31112" r="4730" b="14594"/>
          <a:stretch/>
        </p:blipFill>
        <p:spPr>
          <a:xfrm>
            <a:off x="5601730" y="2610511"/>
            <a:ext cx="4835612" cy="3600819"/>
          </a:xfrm>
          <a:prstGeom prst="rect">
            <a:avLst/>
          </a:prstGeom>
        </p:spPr>
      </p:pic>
      <p:sp>
        <p:nvSpPr>
          <p:cNvPr id="8" name="Slide Number Placeholder 3">
            <a:extLst>
              <a:ext uri="{FF2B5EF4-FFF2-40B4-BE49-F238E27FC236}">
                <a16:creationId xmlns:a16="http://schemas.microsoft.com/office/drawing/2014/main" id="{75C21869-EC00-43A5-A4C7-209347CEB01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40</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776659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Funding Opportunity Announcement (FOA)</a:t>
            </a:r>
            <a:endParaRPr lang="en-US" dirty="0"/>
          </a:p>
        </p:txBody>
      </p:sp>
      <p:sp>
        <p:nvSpPr>
          <p:cNvPr id="3" name="Content Placeholder 2"/>
          <p:cNvSpPr>
            <a:spLocks noGrp="1"/>
          </p:cNvSpPr>
          <p:nvPr>
            <p:ph idx="1"/>
          </p:nvPr>
        </p:nvSpPr>
        <p:spPr>
          <a:xfrm>
            <a:off x="609600" y="1600201"/>
            <a:ext cx="6539345" cy="4525963"/>
          </a:xfrm>
        </p:spPr>
        <p:txBody>
          <a:bodyPr>
            <a:normAutofit/>
          </a:bodyPr>
          <a:lstStyle/>
          <a:p>
            <a:r>
              <a:rPr lang="en-US" sz="2000" dirty="0"/>
              <a:t>FOA</a:t>
            </a:r>
          </a:p>
          <a:p>
            <a:pPr lvl="1"/>
            <a:r>
              <a:rPr lang="en-US" sz="1800" dirty="0"/>
              <a:t>Available at the </a:t>
            </a:r>
            <a:r>
              <a:rPr lang="en-US" sz="1800" dirty="0">
                <a:hlinkClick r:id="rId2"/>
              </a:rPr>
              <a:t>DOE SBIR website </a:t>
            </a:r>
            <a:r>
              <a:rPr lang="en-US" sz="1800" dirty="0"/>
              <a:t>or </a:t>
            </a:r>
            <a:r>
              <a:rPr lang="en-US" sz="1800" dirty="0">
                <a:hlinkClick r:id="rId3"/>
              </a:rPr>
              <a:t>Grants.gov</a:t>
            </a:r>
            <a:r>
              <a:rPr lang="en-US" sz="1800" dirty="0"/>
              <a:t> and includes information on</a:t>
            </a:r>
          </a:p>
          <a:p>
            <a:pPr lvl="2"/>
            <a:r>
              <a:rPr lang="en-US" sz="1600" dirty="0"/>
              <a:t>Anticipated number of awards and funding available</a:t>
            </a:r>
          </a:p>
          <a:p>
            <a:pPr lvl="2"/>
            <a:r>
              <a:rPr lang="en-US" sz="1600" dirty="0"/>
              <a:t>Eligibility</a:t>
            </a:r>
          </a:p>
          <a:p>
            <a:pPr lvl="2"/>
            <a:r>
              <a:rPr lang="en-US" sz="1600" dirty="0"/>
              <a:t>Application Requirements</a:t>
            </a:r>
          </a:p>
          <a:p>
            <a:pPr lvl="2"/>
            <a:r>
              <a:rPr lang="en-US" sz="1600" dirty="0"/>
              <a:t>Review Criteria</a:t>
            </a:r>
          </a:p>
          <a:p>
            <a:pPr lvl="2"/>
            <a:r>
              <a:rPr lang="en-US" sz="1600" dirty="0"/>
              <a:t>Award Administration</a:t>
            </a:r>
          </a:p>
          <a:p>
            <a:pPr lvl="1"/>
            <a:r>
              <a:rPr lang="en-US" sz="1800" dirty="0"/>
              <a:t>Open for approximately 9 weeks</a:t>
            </a:r>
          </a:p>
          <a:p>
            <a:r>
              <a:rPr lang="en-US" sz="2000" dirty="0"/>
              <a:t>Communications with DOE program managers</a:t>
            </a:r>
          </a:p>
          <a:p>
            <a:pPr lvl="1"/>
            <a:r>
              <a:rPr lang="en-US" sz="1800" dirty="0"/>
              <a:t>Open communication permitted to clarify the scope of the topic and subtopic prior to submitting an application</a:t>
            </a:r>
          </a:p>
        </p:txBody>
      </p:sp>
      <p:pic>
        <p:nvPicPr>
          <p:cNvPr id="6" name="Picture 5">
            <a:extLst>
              <a:ext uri="{FF2B5EF4-FFF2-40B4-BE49-F238E27FC236}">
                <a16:creationId xmlns:a16="http://schemas.microsoft.com/office/drawing/2014/main" id="{3B58930B-0CA8-43E2-AE92-3BD1CB9C3D7F}"/>
              </a:ext>
            </a:extLst>
          </p:cNvPr>
          <p:cNvPicPr>
            <a:picLocks noChangeAspect="1"/>
          </p:cNvPicPr>
          <p:nvPr/>
        </p:nvPicPr>
        <p:blipFill>
          <a:blip r:embed="rId4"/>
          <a:stretch>
            <a:fillRect/>
          </a:stretch>
        </p:blipFill>
        <p:spPr>
          <a:xfrm>
            <a:off x="7694341" y="1564213"/>
            <a:ext cx="3676024" cy="4659971"/>
          </a:xfrm>
          <a:prstGeom prst="rect">
            <a:avLst/>
          </a:prstGeom>
        </p:spPr>
      </p:pic>
      <p:sp>
        <p:nvSpPr>
          <p:cNvPr id="7" name="Slide Number Placeholder 3">
            <a:extLst>
              <a:ext uri="{FF2B5EF4-FFF2-40B4-BE49-F238E27FC236}">
                <a16:creationId xmlns:a16="http://schemas.microsoft.com/office/drawing/2014/main" id="{7262E3EA-6A2B-4B3C-8396-161B138F7403}"/>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41</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Letters of Intent  (LOI)</a:t>
            </a:r>
          </a:p>
        </p:txBody>
      </p:sp>
      <p:sp>
        <p:nvSpPr>
          <p:cNvPr id="3" name="Content Placeholder 2"/>
          <p:cNvSpPr>
            <a:spLocks noGrp="1"/>
          </p:cNvSpPr>
          <p:nvPr>
            <p:ph idx="1"/>
          </p:nvPr>
        </p:nvSpPr>
        <p:spPr>
          <a:xfrm>
            <a:off x="760021" y="1600201"/>
            <a:ext cx="6383729" cy="4525963"/>
          </a:xfrm>
        </p:spPr>
        <p:txBody>
          <a:bodyPr>
            <a:noAutofit/>
          </a:bodyPr>
          <a:lstStyle/>
          <a:p>
            <a:r>
              <a:rPr lang="en-US" sz="1800" dirty="0"/>
              <a:t>Requirement</a:t>
            </a:r>
          </a:p>
          <a:p>
            <a:pPr lvl="1"/>
            <a:r>
              <a:rPr lang="en-US" sz="1600" dirty="0"/>
              <a:t>You must submit an LOI by the due date to be eligible to submit an application</a:t>
            </a:r>
          </a:p>
          <a:p>
            <a:r>
              <a:rPr lang="en-US" sz="1800" dirty="0"/>
              <a:t>Primary purpose</a:t>
            </a:r>
          </a:p>
          <a:p>
            <a:pPr lvl="1"/>
            <a:r>
              <a:rPr lang="en-US" sz="1600" dirty="0"/>
              <a:t>begin reviewer assignment to reduce award selection time</a:t>
            </a:r>
          </a:p>
          <a:p>
            <a:pPr lvl="1"/>
            <a:r>
              <a:rPr lang="en-US" sz="1600" dirty="0"/>
              <a:t>due 3 weeks after FOA is issued</a:t>
            </a:r>
          </a:p>
          <a:p>
            <a:r>
              <a:rPr lang="en-US" sz="1800" dirty="0"/>
              <a:t>Secondary purpose</a:t>
            </a:r>
          </a:p>
          <a:p>
            <a:pPr lvl="1"/>
            <a:r>
              <a:rPr lang="en-US" sz="1600" dirty="0"/>
              <a:t>provide email notification to applicants who appear to be  non-responsive; you may submit an application if you receive this notification</a:t>
            </a:r>
          </a:p>
          <a:p>
            <a:pPr lvl="1"/>
            <a:r>
              <a:rPr lang="en-US" sz="1600" dirty="0"/>
              <a:t>Applicants whose LOI appears responsive will NOT receive a notification</a:t>
            </a:r>
          </a:p>
          <a:p>
            <a:r>
              <a:rPr lang="en-US" sz="1800" dirty="0"/>
              <a:t>Limits</a:t>
            </a:r>
          </a:p>
          <a:p>
            <a:pPr lvl="1"/>
            <a:r>
              <a:rPr lang="en-US" sz="1600" dirty="0"/>
              <a:t>Small businesses may submit only 10 letters of intent (and 10 applications) per solicitation</a:t>
            </a:r>
          </a:p>
          <a:p>
            <a:pPr lvl="1"/>
            <a:endParaRPr lang="en-US" sz="1600" dirty="0"/>
          </a:p>
          <a:p>
            <a:pPr lvl="1"/>
            <a:endParaRPr lang="en-US" sz="1600" dirty="0"/>
          </a:p>
        </p:txBody>
      </p:sp>
      <p:sp>
        <p:nvSpPr>
          <p:cNvPr id="4" name="Content Placeholder 3"/>
          <p:cNvSpPr>
            <a:spLocks noGrp="1"/>
          </p:cNvSpPr>
          <p:nvPr>
            <p:ph sz="half" idx="4294967295"/>
          </p:nvPr>
        </p:nvSpPr>
        <p:spPr>
          <a:xfrm>
            <a:off x="7143750" y="1600200"/>
            <a:ext cx="4273893" cy="4525963"/>
          </a:xfrm>
          <a:solidFill>
            <a:schemeClr val="bg1"/>
          </a:solidFill>
          <a:ln>
            <a:noFill/>
          </a:ln>
          <a:effectLst>
            <a:outerShdw blurRad="50800" dist="38100" dir="2700000" algn="tl" rotWithShape="0">
              <a:prstClr val="black">
                <a:alpha val="40000"/>
              </a:prstClr>
            </a:outerShdw>
          </a:effectLst>
        </p:spPr>
        <p:txBody>
          <a:bodyPr>
            <a:normAutofit/>
          </a:bodyPr>
          <a:lstStyle/>
          <a:p>
            <a:pPr marL="0" indent="0">
              <a:buNone/>
              <a:tabLst>
                <a:tab pos="228600" algn="l"/>
              </a:tabLst>
            </a:pPr>
            <a:r>
              <a:rPr lang="en-US" sz="1800" dirty="0">
                <a:solidFill>
                  <a:schemeClr val="tx2"/>
                </a:solidFill>
              </a:rPr>
              <a:t>Content of LOI</a:t>
            </a:r>
          </a:p>
          <a:p>
            <a:pPr>
              <a:tabLst>
                <a:tab pos="228600" algn="l"/>
              </a:tabLst>
            </a:pPr>
            <a:r>
              <a:rPr lang="en-US" sz="1800" dirty="0">
                <a:solidFill>
                  <a:schemeClr val="tx2"/>
                </a:solidFill>
              </a:rPr>
              <a:t>Title</a:t>
            </a:r>
          </a:p>
          <a:p>
            <a:r>
              <a:rPr lang="en-US" sz="1800" dirty="0">
                <a:solidFill>
                  <a:schemeClr val="tx2"/>
                </a:solidFill>
              </a:rPr>
              <a:t>Topic and Subtopic</a:t>
            </a:r>
          </a:p>
          <a:p>
            <a:r>
              <a:rPr lang="en-US" sz="1800" dirty="0">
                <a:solidFill>
                  <a:schemeClr val="tx2"/>
                </a:solidFill>
              </a:rPr>
              <a:t>Abstract (&lt;500 words)</a:t>
            </a:r>
          </a:p>
          <a:p>
            <a:pPr marL="741363" lvl="1"/>
            <a:r>
              <a:rPr lang="en-US" sz="1600" b="1" i="1" dirty="0">
                <a:solidFill>
                  <a:srgbClr val="FF0000"/>
                </a:solidFill>
              </a:rPr>
              <a:t>Provide sufficient technical detail to enable reviewer assignment</a:t>
            </a:r>
          </a:p>
          <a:p>
            <a:pPr marL="741363" lvl="1"/>
            <a:r>
              <a:rPr lang="en-US" sz="1600" dirty="0">
                <a:solidFill>
                  <a:schemeClr val="tx2"/>
                </a:solidFill>
              </a:rPr>
              <a:t>Non-proprietary</a:t>
            </a:r>
          </a:p>
          <a:p>
            <a:r>
              <a:rPr lang="en-US" sz="1800" dirty="0">
                <a:solidFill>
                  <a:schemeClr val="tx2"/>
                </a:solidFill>
              </a:rPr>
              <a:t>List of Collaborators</a:t>
            </a:r>
          </a:p>
          <a:p>
            <a:r>
              <a:rPr lang="en-US" sz="1800" dirty="0">
                <a:solidFill>
                  <a:schemeClr val="tx2"/>
                </a:solidFill>
              </a:rPr>
              <a:t>Small Business Information</a:t>
            </a:r>
          </a:p>
          <a:p>
            <a:pPr marL="741363" lvl="1"/>
            <a:r>
              <a:rPr lang="en-US" sz="1600" dirty="0">
                <a:solidFill>
                  <a:schemeClr val="tx2"/>
                </a:solidFill>
              </a:rPr>
              <a:t>Name, address</a:t>
            </a:r>
          </a:p>
          <a:p>
            <a:pPr marL="741363" lvl="1"/>
            <a:r>
              <a:rPr lang="en-US" sz="1600" dirty="0">
                <a:solidFill>
                  <a:schemeClr val="tx2"/>
                </a:solidFill>
              </a:rPr>
              <a:t>Business Official and contact information</a:t>
            </a:r>
          </a:p>
          <a:p>
            <a:pPr marL="741363" lvl="1"/>
            <a:r>
              <a:rPr lang="en-US" sz="1600" dirty="0">
                <a:solidFill>
                  <a:schemeClr val="tx2"/>
                </a:solidFill>
              </a:rPr>
              <a:t>Principal Investigator</a:t>
            </a:r>
          </a:p>
          <a:p>
            <a:pPr marL="0" indent="0">
              <a:buNone/>
            </a:pPr>
            <a:endParaRPr lang="en-US" sz="1800" dirty="0">
              <a:solidFill>
                <a:schemeClr val="tx2"/>
              </a:solidFill>
            </a:endParaRPr>
          </a:p>
        </p:txBody>
      </p:sp>
      <p:sp>
        <p:nvSpPr>
          <p:cNvPr id="6" name="Slide Number Placeholder 3">
            <a:extLst>
              <a:ext uri="{FF2B5EF4-FFF2-40B4-BE49-F238E27FC236}">
                <a16:creationId xmlns:a16="http://schemas.microsoft.com/office/drawing/2014/main" id="{68E4AF4C-2DFE-47C3-9EB1-EEDE08D0D35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42</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Letter of Intent (LOI) Submission</a:t>
            </a:r>
            <a:endParaRPr lang="en-US" dirty="0"/>
          </a:p>
        </p:txBody>
      </p:sp>
      <p:sp>
        <p:nvSpPr>
          <p:cNvPr id="4" name="Content Placeholder 3"/>
          <p:cNvSpPr>
            <a:spLocks noGrp="1"/>
          </p:cNvSpPr>
          <p:nvPr>
            <p:ph idx="1"/>
          </p:nvPr>
        </p:nvSpPr>
        <p:spPr>
          <a:xfrm>
            <a:off x="609600" y="1600201"/>
            <a:ext cx="5434940" cy="4525963"/>
          </a:xfrm>
        </p:spPr>
        <p:txBody>
          <a:bodyPr>
            <a:normAutofit/>
          </a:bodyPr>
          <a:lstStyle/>
          <a:p>
            <a:r>
              <a:rPr lang="en-US" sz="2000" dirty="0"/>
              <a:t>Submit LOI online directly to the DOE Portfolio Analysis and Management System (PAMS) website:  </a:t>
            </a:r>
            <a:r>
              <a:rPr lang="en-US" sz="2000" dirty="0">
                <a:hlinkClick r:id="rId2"/>
              </a:rPr>
              <a:t>https://pamspublic.science.energy.gov/</a:t>
            </a:r>
            <a:endParaRPr lang="en-US" sz="2000" dirty="0"/>
          </a:p>
          <a:p>
            <a:endParaRPr lang="en-US" sz="2000" dirty="0"/>
          </a:p>
          <a:p>
            <a:pPr lvl="1"/>
            <a:r>
              <a:rPr lang="en-US" sz="1800" dirty="0"/>
              <a:t>Select “Create New PAMS Account” (if you do not have an account)</a:t>
            </a:r>
          </a:p>
          <a:p>
            <a:pPr lvl="1"/>
            <a:r>
              <a:rPr lang="en-US" sz="1800" dirty="0"/>
              <a:t>Submit your abstract as a PDF file</a:t>
            </a:r>
          </a:p>
          <a:p>
            <a:pPr lvl="1"/>
            <a:r>
              <a:rPr lang="en-US" sz="1800" dirty="0"/>
              <a:t>Utilize the </a:t>
            </a:r>
            <a:r>
              <a:rPr lang="en-US" sz="1800" dirty="0">
                <a:hlinkClick r:id="rId3"/>
              </a:rPr>
              <a:t>LOI instructions </a:t>
            </a:r>
            <a:r>
              <a:rPr lang="en-US" sz="1800" dirty="0"/>
              <a:t>available at the DOE website to ensure that you submit all the required information</a:t>
            </a:r>
          </a:p>
          <a:p>
            <a:pPr lvl="1"/>
            <a:r>
              <a:rPr lang="en-US" sz="1800" dirty="0"/>
              <a:t>For additional details on the LOI submission process, see the FOA</a:t>
            </a:r>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87916" y="2161309"/>
            <a:ext cx="4488084" cy="319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a:extLst>
              <a:ext uri="{FF2B5EF4-FFF2-40B4-BE49-F238E27FC236}">
                <a16:creationId xmlns:a16="http://schemas.microsoft.com/office/drawing/2014/main" id="{9CD2BACF-301F-487D-B81C-63EDD45CA731}"/>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43</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of Intent: Sample Abstract</a:t>
            </a:r>
          </a:p>
        </p:txBody>
      </p:sp>
      <p:sp>
        <p:nvSpPr>
          <p:cNvPr id="3" name="Content Placeholder 2"/>
          <p:cNvSpPr>
            <a:spLocks noGrp="1"/>
          </p:cNvSpPr>
          <p:nvPr>
            <p:ph idx="1"/>
          </p:nvPr>
        </p:nvSpPr>
        <p:spPr>
          <a:xfrm>
            <a:off x="609600" y="1600201"/>
            <a:ext cx="7810005" cy="4525963"/>
          </a:xfrm>
        </p:spPr>
        <p:txBody>
          <a:bodyPr>
            <a:normAutofit fontScale="70000" lnSpcReduction="20000"/>
          </a:bodyPr>
          <a:lstStyle/>
          <a:p>
            <a:pPr marL="0" indent="0">
              <a:buNone/>
            </a:pPr>
            <a:r>
              <a:rPr lang="en-US" dirty="0"/>
              <a:t>ABC LLC will develop a new class of low cost battery separator materials for lithium ion batteries. It is anticipated that the cost of this separator will be 70% lower than separator materials available today and will be a critical factor in reaching the $150/kWh cost target specified in topic 4b for lithium ion batteries for electric vehicle applications. </a:t>
            </a:r>
          </a:p>
          <a:p>
            <a:pPr marL="0" indent="0">
              <a:buNone/>
            </a:pPr>
            <a:endParaRPr lang="en-US" dirty="0"/>
          </a:p>
          <a:p>
            <a:pPr marL="0" indent="0">
              <a:buNone/>
            </a:pPr>
            <a:r>
              <a:rPr lang="en-US" dirty="0"/>
              <a:t>These separators will utilize a new optically-activated method of producing pores in </a:t>
            </a:r>
            <a:r>
              <a:rPr lang="en-US" dirty="0" err="1"/>
              <a:t>nano</a:t>
            </a:r>
            <a:r>
              <a:rPr lang="en-US" dirty="0"/>
              <a:t>-structured polyolefin films. This optical pore formation method results in a 10x increase in the speed of creating porous films. During Phase I, ABC LLC will (1) develop the compositions and methodology for formulating the dense </a:t>
            </a:r>
            <a:r>
              <a:rPr lang="en-US" dirty="0" err="1"/>
              <a:t>nano</a:t>
            </a:r>
            <a:r>
              <a:rPr lang="en-US" dirty="0"/>
              <a:t>-structured polyolefin films and (2) carry out preliminary feasibility studies to characterize the appropriate optical intensities and wavelengths to achieve uniform, high speed, pore formation. It is anticipated that multiple iterations will be required to optimize the composition and nanostructure of the precursor films to achieve the desired porosity and process speeds. All processing work will be carried out at ABC LLC but polymer characterization will leverage capabilities of the Polymer Lab at State University to evaluate the structure, porosity, tortuosity, and thermal properties of the polymer films. In addition we will be collaborating with Lion Battery Inc. who will do preliminary battery testing of our separator materials to identify any manufacturing or performance issues of the separators. </a:t>
            </a:r>
          </a:p>
        </p:txBody>
      </p:sp>
      <p:sp>
        <p:nvSpPr>
          <p:cNvPr id="5" name="Right Brace 4"/>
          <p:cNvSpPr/>
          <p:nvPr/>
        </p:nvSpPr>
        <p:spPr>
          <a:xfrm>
            <a:off x="8419605" y="1647825"/>
            <a:ext cx="285008" cy="917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8918369" y="1506344"/>
            <a:ext cx="2386940" cy="1200329"/>
          </a:xfrm>
          <a:prstGeom prst="rect">
            <a:avLst/>
          </a:prstGeom>
          <a:noFill/>
        </p:spPr>
        <p:txBody>
          <a:bodyPr wrap="square" rtlCol="0">
            <a:spAutoFit/>
          </a:bodyPr>
          <a:lstStyle/>
          <a:p>
            <a:r>
              <a:rPr lang="en-US" sz="1800" b="1" i="1" dirty="0">
                <a:solidFill>
                  <a:schemeClr val="tx1">
                    <a:lumMod val="65000"/>
                    <a:lumOff val="35000"/>
                  </a:schemeClr>
                </a:solidFill>
                <a:latin typeface="+mn-lt"/>
              </a:rPr>
              <a:t>Clearly explain why the proposed R&amp;D is responsive to the subtopic</a:t>
            </a:r>
          </a:p>
        </p:txBody>
      </p:sp>
      <p:sp>
        <p:nvSpPr>
          <p:cNvPr id="7" name="Right Brace 6"/>
          <p:cNvSpPr/>
          <p:nvPr/>
        </p:nvSpPr>
        <p:spPr>
          <a:xfrm>
            <a:off x="8419605" y="3055824"/>
            <a:ext cx="285008" cy="28098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918369" y="2936860"/>
            <a:ext cx="2505694" cy="2862322"/>
          </a:xfrm>
          <a:prstGeom prst="rect">
            <a:avLst/>
          </a:prstGeom>
          <a:noFill/>
        </p:spPr>
        <p:txBody>
          <a:bodyPr wrap="square" rtlCol="0">
            <a:spAutoFit/>
          </a:bodyPr>
          <a:lstStyle/>
          <a:p>
            <a:r>
              <a:rPr lang="en-US" sz="1800" b="1" i="1" dirty="0">
                <a:solidFill>
                  <a:schemeClr val="tx1">
                    <a:lumMod val="65000"/>
                    <a:lumOff val="35000"/>
                  </a:schemeClr>
                </a:solidFill>
                <a:latin typeface="+mn-lt"/>
              </a:rPr>
              <a:t>Provide sufficient technical detail about the R&amp;D so that DOE program managers can select reviewers with appropriate technical expertise.  </a:t>
            </a:r>
          </a:p>
          <a:p>
            <a:r>
              <a:rPr lang="en-US" sz="1800" b="1" i="1" dirty="0">
                <a:solidFill>
                  <a:srgbClr val="FF0000"/>
                </a:solidFill>
                <a:latin typeface="+mn-lt"/>
              </a:rPr>
              <a:t>Do not include proprietary information in a letter of intent.  </a:t>
            </a:r>
          </a:p>
        </p:txBody>
      </p:sp>
      <p:sp>
        <p:nvSpPr>
          <p:cNvPr id="9" name="Slide Number Placeholder 3">
            <a:extLst>
              <a:ext uri="{FF2B5EF4-FFF2-40B4-BE49-F238E27FC236}">
                <a16:creationId xmlns:a16="http://schemas.microsoft.com/office/drawing/2014/main" id="{67887BCA-A755-4E9B-80B0-FBF6AAA16F2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996150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  Registrations</a:t>
            </a:r>
          </a:p>
        </p:txBody>
      </p:sp>
      <p:sp>
        <p:nvSpPr>
          <p:cNvPr id="3" name="Content Placeholder 2"/>
          <p:cNvSpPr>
            <a:spLocks noGrp="1"/>
          </p:cNvSpPr>
          <p:nvPr>
            <p:ph idx="1"/>
          </p:nvPr>
        </p:nvSpPr>
        <p:spPr>
          <a:xfrm>
            <a:off x="609601" y="1600201"/>
            <a:ext cx="6776852" cy="4525963"/>
          </a:xfrm>
        </p:spPr>
        <p:txBody>
          <a:bodyPr>
            <a:noAutofit/>
          </a:bodyPr>
          <a:lstStyle/>
          <a:p>
            <a:r>
              <a:rPr lang="en-US" sz="2000" dirty="0"/>
              <a:t>Applications must be submitted through </a:t>
            </a:r>
            <a:r>
              <a:rPr lang="en-US" sz="2000" dirty="0">
                <a:hlinkClick r:id="rId2"/>
              </a:rPr>
              <a:t>Grants.gov</a:t>
            </a:r>
            <a:endParaRPr lang="en-US" sz="2000" dirty="0"/>
          </a:p>
          <a:p>
            <a:r>
              <a:rPr lang="en-US" sz="2000" dirty="0"/>
              <a:t>Registration at Grants.gov is a 3 step process</a:t>
            </a:r>
          </a:p>
          <a:p>
            <a:pPr marL="800100" lvl="1" indent="-342900">
              <a:buFont typeface="+mj-lt"/>
              <a:buAutoNum type="arabicPeriod"/>
            </a:pPr>
            <a:r>
              <a:rPr lang="en-US" sz="1800" dirty="0"/>
              <a:t>Obtain a DUNS number</a:t>
            </a:r>
          </a:p>
          <a:p>
            <a:pPr marL="800100" lvl="1" indent="-342900">
              <a:buFont typeface="+mj-lt"/>
              <a:buAutoNum type="arabicPeriod"/>
            </a:pPr>
            <a:r>
              <a:rPr lang="en-US" sz="1800" dirty="0"/>
              <a:t>Complete a SAM registration.  </a:t>
            </a:r>
          </a:p>
          <a:p>
            <a:pPr marL="1200150" lvl="2" indent="-342900"/>
            <a:r>
              <a:rPr lang="en-US" sz="1600" dirty="0"/>
              <a:t>Must be updated annually</a:t>
            </a:r>
          </a:p>
          <a:p>
            <a:pPr marL="800100" lvl="1" indent="-342900">
              <a:buFont typeface="+mj-lt"/>
              <a:buAutoNum type="arabicPeriod"/>
            </a:pPr>
            <a:r>
              <a:rPr lang="en-US" sz="1800" dirty="0"/>
              <a:t>Complete Grants.gov registration</a:t>
            </a:r>
          </a:p>
          <a:p>
            <a:pPr marL="1085850" lvl="2"/>
            <a:r>
              <a:rPr lang="en-US" sz="1600" dirty="0"/>
              <a:t>Start this process as early as possible!</a:t>
            </a:r>
          </a:p>
          <a:p>
            <a:r>
              <a:rPr lang="en-US" sz="2000" dirty="0"/>
              <a:t>See the Grants.gov website for instructions</a:t>
            </a:r>
          </a:p>
          <a:p>
            <a:r>
              <a:rPr lang="en-US" sz="2000" dirty="0"/>
              <a:t>Small Business Administration (SBA) company registry</a:t>
            </a:r>
          </a:p>
          <a:p>
            <a:pPr lvl="1"/>
            <a:r>
              <a:rPr lang="en-US" sz="1800" dirty="0"/>
              <a:t>Small businesses must register at the SBA company registry (</a:t>
            </a:r>
            <a:r>
              <a:rPr lang="en-US" sz="1800" dirty="0">
                <a:hlinkClick r:id="rId3"/>
              </a:rPr>
              <a:t>http://www.sbir.gov/registration</a:t>
            </a:r>
            <a:r>
              <a:rPr lang="en-US" sz="1800" dirty="0"/>
              <a:t> ) and submit a copy of their registration with their grants.gov application</a:t>
            </a:r>
          </a:p>
          <a:p>
            <a:pPr marL="0" indent="0">
              <a:buNone/>
            </a:pPr>
            <a:endParaRPr lang="en-US" sz="2000" dirty="0"/>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2707" y="1662911"/>
            <a:ext cx="3789548" cy="4509426"/>
          </a:xfrm>
          <a:prstGeom prst="rect">
            <a:avLst/>
          </a:prstGeom>
        </p:spPr>
      </p:pic>
      <p:sp>
        <p:nvSpPr>
          <p:cNvPr id="6" name="Slide Number Placeholder 3">
            <a:extLst>
              <a:ext uri="{FF2B5EF4-FFF2-40B4-BE49-F238E27FC236}">
                <a16:creationId xmlns:a16="http://schemas.microsoft.com/office/drawing/2014/main" id="{24153B30-4C9C-468E-BC67-5EC54241813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45</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a Grants.gov Application</a:t>
            </a:r>
          </a:p>
        </p:txBody>
      </p:sp>
      <p:sp>
        <p:nvSpPr>
          <p:cNvPr id="3" name="Content Placeholder 2"/>
          <p:cNvSpPr>
            <a:spLocks noGrp="1"/>
          </p:cNvSpPr>
          <p:nvPr>
            <p:ph idx="1"/>
          </p:nvPr>
        </p:nvSpPr>
        <p:spPr>
          <a:xfrm>
            <a:off x="609600" y="1600201"/>
            <a:ext cx="5486400" cy="4525963"/>
          </a:xfrm>
        </p:spPr>
        <p:txBody>
          <a:bodyPr/>
          <a:lstStyle/>
          <a:p>
            <a:r>
              <a:rPr lang="en-US" dirty="0"/>
              <a:t>Workspace </a:t>
            </a:r>
          </a:p>
          <a:p>
            <a:pPr lvl="1"/>
            <a:r>
              <a:rPr lang="en-US" dirty="0"/>
              <a:t>Online application completion and submission</a:t>
            </a:r>
          </a:p>
          <a:p>
            <a:pPr lvl="1"/>
            <a:r>
              <a:rPr lang="en-US" dirty="0"/>
              <a:t>Online tutorials are available</a:t>
            </a:r>
          </a:p>
          <a:p>
            <a:pPr lvl="1"/>
            <a:r>
              <a:rPr lang="en-US" dirty="0">
                <a:hlinkClick r:id="rId2"/>
              </a:rPr>
              <a:t>https://www.grants.gov/applicants/workspace-overview.html</a:t>
            </a:r>
            <a:r>
              <a:rPr lang="en-US" dirty="0"/>
              <a:t> </a:t>
            </a:r>
          </a:p>
          <a:p>
            <a:endParaRPr lang="en-US" dirty="0"/>
          </a:p>
          <a:p>
            <a:endParaRPr lang="en-US" dirty="0"/>
          </a:p>
          <a:p>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266"/>
          <a:stretch/>
        </p:blipFill>
        <p:spPr>
          <a:xfrm>
            <a:off x="6420022" y="1777421"/>
            <a:ext cx="3163785" cy="176405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7468" y="3901254"/>
            <a:ext cx="3126339" cy="1764050"/>
          </a:xfrm>
          <a:prstGeom prst="rect">
            <a:avLst/>
          </a:prstGeom>
        </p:spPr>
      </p:pic>
      <p:sp>
        <p:nvSpPr>
          <p:cNvPr id="7" name="Slide Number Placeholder 3">
            <a:extLst>
              <a:ext uri="{FF2B5EF4-FFF2-40B4-BE49-F238E27FC236}">
                <a16:creationId xmlns:a16="http://schemas.microsoft.com/office/drawing/2014/main" id="{6ED9991A-DAF0-45C0-A6A2-1928A44F6A85}"/>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46</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Elements of Your Application</a:t>
            </a:r>
          </a:p>
        </p:txBody>
      </p:sp>
      <p:sp>
        <p:nvSpPr>
          <p:cNvPr id="3" name="Content Placeholder 2"/>
          <p:cNvSpPr>
            <a:spLocks noGrp="1"/>
          </p:cNvSpPr>
          <p:nvPr>
            <p:ph idx="1"/>
          </p:nvPr>
        </p:nvSpPr>
        <p:spPr>
          <a:xfrm>
            <a:off x="494270" y="1600201"/>
            <a:ext cx="5202195" cy="4525963"/>
          </a:xfrm>
        </p:spPr>
        <p:txBody>
          <a:bodyPr>
            <a:normAutofit/>
          </a:bodyPr>
          <a:lstStyle/>
          <a:p>
            <a:r>
              <a:rPr lang="en-US" sz="2000" dirty="0"/>
              <a:t>Project Narrative  </a:t>
            </a:r>
          </a:p>
          <a:p>
            <a:pPr lvl="1"/>
            <a:r>
              <a:rPr lang="en-US" sz="1800" dirty="0"/>
              <a:t>Page and word limits</a:t>
            </a:r>
          </a:p>
          <a:p>
            <a:pPr lvl="2"/>
            <a:r>
              <a:rPr lang="en-US" sz="1600" dirty="0"/>
              <a:t>Phase I:  15 pages, 7,500 words</a:t>
            </a:r>
          </a:p>
          <a:p>
            <a:pPr lvl="2"/>
            <a:r>
              <a:rPr lang="en-US" sz="1600" dirty="0"/>
              <a:t>Phase II:  20 pages, 10,000 words</a:t>
            </a:r>
          </a:p>
          <a:p>
            <a:r>
              <a:rPr lang="en-US" sz="2000" dirty="0"/>
              <a:t>Budget  &amp; Budget Justification</a:t>
            </a:r>
          </a:p>
          <a:p>
            <a:r>
              <a:rPr lang="en-US" sz="2000" dirty="0"/>
              <a:t>Key Personnel</a:t>
            </a:r>
          </a:p>
          <a:p>
            <a:r>
              <a:rPr lang="en-US" sz="2000" dirty="0"/>
              <a:t>Commercialization Plans</a:t>
            </a:r>
          </a:p>
          <a:p>
            <a:pPr lvl="1"/>
            <a:r>
              <a:rPr lang="en-US" sz="1800" dirty="0"/>
              <a:t>Phase I commercialization plan </a:t>
            </a:r>
          </a:p>
          <a:p>
            <a:pPr lvl="2"/>
            <a:r>
              <a:rPr lang="en-US" sz="1400" dirty="0"/>
              <a:t>an example can be found here at </a:t>
            </a:r>
            <a:r>
              <a:rPr lang="en-US" sz="1400" dirty="0">
                <a:hlinkClick r:id="rId2"/>
              </a:rPr>
              <a:t>https://science.osti.gov/sbir/Applicant-Resources/Grant-Application</a:t>
            </a:r>
            <a:r>
              <a:rPr lang="en-US" sz="1400" dirty="0"/>
              <a:t> </a:t>
            </a:r>
          </a:p>
          <a:p>
            <a:pPr lvl="1"/>
            <a:r>
              <a:rPr lang="en-US" sz="1800" dirty="0"/>
              <a:t>Phase II commercialization plan</a:t>
            </a:r>
          </a:p>
          <a:p>
            <a:r>
              <a:rPr lang="en-US" sz="2000" dirty="0"/>
              <a:t>SBIR/STTR Information form</a:t>
            </a:r>
          </a:p>
          <a:p>
            <a:r>
              <a:rPr lang="en-US" sz="2000" dirty="0"/>
              <a:t>Data Management Plan</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0298" y="1600201"/>
            <a:ext cx="4754988" cy="4525963"/>
          </a:xfrm>
          <a:prstGeom prst="rect">
            <a:avLst/>
          </a:prstGeom>
        </p:spPr>
      </p:pic>
      <p:sp>
        <p:nvSpPr>
          <p:cNvPr id="6" name="Slide Number Placeholder 3">
            <a:extLst>
              <a:ext uri="{FF2B5EF4-FFF2-40B4-BE49-F238E27FC236}">
                <a16:creationId xmlns:a16="http://schemas.microsoft.com/office/drawing/2014/main" id="{054D65FA-7FA5-4B9C-99A7-DC3DDF8B7864}"/>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47</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an Application</a:t>
            </a:r>
          </a:p>
        </p:txBody>
      </p:sp>
      <p:sp>
        <p:nvSpPr>
          <p:cNvPr id="3" name="Content Placeholder 2"/>
          <p:cNvSpPr>
            <a:spLocks noGrp="1"/>
          </p:cNvSpPr>
          <p:nvPr>
            <p:ph idx="1"/>
          </p:nvPr>
        </p:nvSpPr>
        <p:spPr>
          <a:xfrm>
            <a:off x="763624" y="1816443"/>
            <a:ext cx="4660992" cy="4309721"/>
          </a:xfrm>
        </p:spPr>
        <p:txBody>
          <a:bodyPr>
            <a:normAutofit/>
          </a:bodyPr>
          <a:lstStyle/>
          <a:p>
            <a:r>
              <a:rPr lang="en-US" dirty="0"/>
              <a:t>Important documents to assist you with completing the application package</a:t>
            </a:r>
          </a:p>
          <a:p>
            <a:pPr lvl="1"/>
            <a:r>
              <a:rPr lang="en-US" dirty="0"/>
              <a:t>Topics Document, Funding Opportunity Announcement, &amp; Instructions are available at the </a:t>
            </a:r>
            <a:r>
              <a:rPr lang="en-US" dirty="0">
                <a:hlinkClick r:id="rId2"/>
              </a:rPr>
              <a:t>DOE SBIR/STTR website</a:t>
            </a:r>
            <a:endParaRPr lang="en-US" dirty="0"/>
          </a:p>
          <a:p>
            <a:pPr lvl="1"/>
            <a:r>
              <a:rPr lang="en-US" dirty="0"/>
              <a:t>Online tutorials are available at </a:t>
            </a:r>
            <a:r>
              <a:rPr lang="en-US" dirty="0">
                <a:hlinkClick r:id="rId3"/>
              </a:rPr>
              <a:t>http://www.doesbirlearning.com/</a:t>
            </a:r>
            <a:r>
              <a:rPr lang="en-US" dirty="0"/>
              <a:t> </a:t>
            </a:r>
          </a:p>
          <a:p>
            <a:pPr lvl="1"/>
            <a:endParaRPr lang="en-US" dirty="0"/>
          </a:p>
          <a:p>
            <a:pPr>
              <a:buNone/>
            </a:pPr>
            <a:endParaRPr lang="en-US" dirty="0"/>
          </a:p>
          <a:p>
            <a:endParaRPr lang="en-US" dirty="0"/>
          </a:p>
          <a:p>
            <a:endParaRPr lang="en-US" dirty="0"/>
          </a:p>
        </p:txBody>
      </p:sp>
      <p:pic>
        <p:nvPicPr>
          <p:cNvPr id="9" name="Picture 8">
            <a:extLst>
              <a:ext uri="{FF2B5EF4-FFF2-40B4-BE49-F238E27FC236}">
                <a16:creationId xmlns:a16="http://schemas.microsoft.com/office/drawing/2014/main" id="{6E46B021-2492-44B9-8AB7-54B22B64C6C0}"/>
              </a:ext>
            </a:extLst>
          </p:cNvPr>
          <p:cNvPicPr/>
          <p:nvPr/>
        </p:nvPicPr>
        <p:blipFill rotWithShape="1">
          <a:blip r:embed="rId4"/>
          <a:srcRect l="30569" t="12963" r="31265" b="5249"/>
          <a:stretch/>
        </p:blipFill>
        <p:spPr bwMode="auto">
          <a:xfrm>
            <a:off x="5302525" y="1570281"/>
            <a:ext cx="2456149" cy="312063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676F0AC7-BEE3-4DD0-A9E8-567767C77BDB}"/>
              </a:ext>
            </a:extLst>
          </p:cNvPr>
          <p:cNvPicPr>
            <a:picLocks noChangeAspect="1"/>
          </p:cNvPicPr>
          <p:nvPr/>
        </p:nvPicPr>
        <p:blipFill>
          <a:blip r:embed="rId5"/>
          <a:stretch>
            <a:fillRect/>
          </a:stretch>
        </p:blipFill>
        <p:spPr>
          <a:xfrm>
            <a:off x="7119159" y="2321922"/>
            <a:ext cx="2908675" cy="3282788"/>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7600" y="2815322"/>
            <a:ext cx="2844799" cy="3428956"/>
          </a:xfrm>
          <a:prstGeom prst="rect">
            <a:avLst/>
          </a:prstGeom>
        </p:spPr>
      </p:pic>
      <p:sp>
        <p:nvSpPr>
          <p:cNvPr id="8" name="Slide Number Placeholder 3">
            <a:extLst>
              <a:ext uri="{FF2B5EF4-FFF2-40B4-BE49-F238E27FC236}">
                <a16:creationId xmlns:a16="http://schemas.microsoft.com/office/drawing/2014/main" id="{87BEA23B-BF05-443F-AB7D-BE9401FAB542}"/>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279363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Plan</a:t>
            </a:r>
          </a:p>
        </p:txBody>
      </p:sp>
      <p:sp>
        <p:nvSpPr>
          <p:cNvPr id="3" name="Content Placeholder 2"/>
          <p:cNvSpPr>
            <a:spLocks noGrp="1"/>
          </p:cNvSpPr>
          <p:nvPr>
            <p:ph idx="1"/>
          </p:nvPr>
        </p:nvSpPr>
        <p:spPr/>
        <p:txBody>
          <a:bodyPr>
            <a:normAutofit fontScale="77500" lnSpcReduction="20000"/>
          </a:bodyPr>
          <a:lstStyle/>
          <a:p>
            <a:r>
              <a:rPr lang="en-US" sz="2600" dirty="0"/>
              <a:t>Purpose – Disseminate, as widely as possible, data generated with public funding</a:t>
            </a:r>
          </a:p>
          <a:p>
            <a:pPr lvl="0"/>
            <a:endParaRPr lang="en-US" sz="2600" dirty="0"/>
          </a:p>
          <a:p>
            <a:pPr lvl="0"/>
            <a:r>
              <a:rPr lang="en-US" sz="2600" dirty="0"/>
              <a:t>Requirement –  All SBIR and STTR applications must select one of the two Data Management Plan (DMP) options below: </a:t>
            </a:r>
          </a:p>
          <a:p>
            <a:pPr lvl="1"/>
            <a:r>
              <a:rPr lang="en-US" sz="2500" dirty="0"/>
              <a:t>Option 1</a:t>
            </a:r>
          </a:p>
          <a:p>
            <a:pPr lvl="2"/>
            <a:r>
              <a:rPr lang="en-US" sz="2300" dirty="0"/>
              <a:t>The Option 1 DMP is:  “It is anticipated that all generated digital data will be protected as SBIR/STTR data and therefore will not be publicly shared during the applicable SBIR/STTR data protection period.”  If any data generated under this award are published, an effort will be made to also release any related digital data that is not protected SBIR/STTR data.”</a:t>
            </a:r>
          </a:p>
          <a:p>
            <a:pPr lvl="2"/>
            <a:r>
              <a:rPr lang="en-US" sz="2300" i="1" u="sng" dirty="0"/>
              <a:t>Please note that if you do not include a DMP with your application, Option 1 for the DMP will be assumed for your application.  However, If </a:t>
            </a:r>
            <a:r>
              <a:rPr lang="en-US" sz="2300" u="sng" dirty="0"/>
              <a:t>you plan to publicly disclose generated digital data, you must provide a DMP under Option 2</a:t>
            </a:r>
            <a:r>
              <a:rPr lang="en-US" sz="2300" i="1" u="sng" dirty="0"/>
              <a:t>. </a:t>
            </a:r>
            <a:endParaRPr lang="en-US" sz="2300" dirty="0"/>
          </a:p>
          <a:p>
            <a:pPr lvl="1"/>
            <a:r>
              <a:rPr lang="en-US" sz="2500" dirty="0"/>
              <a:t>Option 2</a:t>
            </a:r>
          </a:p>
          <a:p>
            <a:pPr lvl="2"/>
            <a:r>
              <a:rPr lang="en-US" sz="2300" dirty="0"/>
              <a:t>If you plan to publicly disclose technical data during the data protection period or, for data not expected to be asserted as protected SBIR/STTR rights data , please submit a DMP.  Use the DMP requirements outlined in the FOA.  </a:t>
            </a:r>
          </a:p>
          <a:p>
            <a:pPr lvl="2"/>
            <a:endParaRPr lang="en-US" sz="1600" dirty="0"/>
          </a:p>
          <a:p>
            <a:endParaRPr lang="en-US" dirty="0"/>
          </a:p>
        </p:txBody>
      </p:sp>
      <p:sp>
        <p:nvSpPr>
          <p:cNvPr id="5" name="Slide Number Placeholder 3">
            <a:extLst>
              <a:ext uri="{FF2B5EF4-FFF2-40B4-BE49-F238E27FC236}">
                <a16:creationId xmlns:a16="http://schemas.microsoft.com/office/drawing/2014/main" id="{DCEF41E5-BE78-4292-AA39-7467418F5349}"/>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49</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25818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Differences between SBIR &amp; STTR</a:t>
            </a:r>
          </a:p>
        </p:txBody>
      </p:sp>
      <p:sp>
        <p:nvSpPr>
          <p:cNvPr id="3" name="Content Placeholder 2"/>
          <p:cNvSpPr>
            <a:spLocks noGrp="1"/>
          </p:cNvSpPr>
          <p:nvPr>
            <p:ph idx="1"/>
          </p:nvPr>
        </p:nvSpPr>
        <p:spPr>
          <a:xfrm>
            <a:off x="766119" y="1600201"/>
            <a:ext cx="8768282" cy="4525963"/>
          </a:xfrm>
        </p:spPr>
        <p:txBody>
          <a:bodyPr>
            <a:normAutofit fontScale="92500" lnSpcReduction="10000"/>
          </a:bodyPr>
          <a:lstStyle/>
          <a:p>
            <a:r>
              <a:rPr lang="en-US" dirty="0"/>
              <a:t>STTR:  Requires collaboration with a Research Institution</a:t>
            </a:r>
          </a:p>
          <a:p>
            <a:pPr lvl="1"/>
            <a:r>
              <a:rPr lang="en-US" dirty="0">
                <a:cs typeface="Calibri"/>
              </a:rPr>
              <a:t>Research Institution</a:t>
            </a:r>
          </a:p>
          <a:p>
            <a:pPr lvl="2"/>
            <a:r>
              <a:rPr lang="en-US" dirty="0">
                <a:cs typeface="Calibri"/>
              </a:rPr>
              <a:t>College, University, Federal R&amp;D Laboratory, other non-profit research organization</a:t>
            </a:r>
          </a:p>
          <a:p>
            <a:r>
              <a:rPr lang="en-US" dirty="0"/>
              <a:t>Principal Investigator primary employment</a:t>
            </a:r>
          </a:p>
          <a:p>
            <a:pPr lvl="1"/>
            <a:r>
              <a:rPr lang="en-US" dirty="0"/>
              <a:t>SBIR:  employed by the small business</a:t>
            </a:r>
          </a:p>
          <a:p>
            <a:pPr lvl="1"/>
            <a:r>
              <a:rPr lang="en-US" dirty="0"/>
              <a:t>STTR:  employed by the small business OR research institution</a:t>
            </a:r>
          </a:p>
          <a:p>
            <a:r>
              <a:rPr lang="en-US" dirty="0"/>
              <a:t>Percentage of R/R&amp;D conducted by the small business</a:t>
            </a:r>
          </a:p>
          <a:p>
            <a:pPr lvl="1"/>
            <a:r>
              <a:rPr lang="en-US" dirty="0"/>
              <a:t>SBIR</a:t>
            </a:r>
          </a:p>
          <a:p>
            <a:pPr lvl="2"/>
            <a:r>
              <a:rPr lang="en-US" dirty="0"/>
              <a:t>Phase I:  minimum 2/3 by small business</a:t>
            </a:r>
          </a:p>
          <a:p>
            <a:pPr lvl="2"/>
            <a:r>
              <a:rPr lang="en-US" dirty="0"/>
              <a:t>Phase II:  minimum 1/2 by small business</a:t>
            </a:r>
          </a:p>
          <a:p>
            <a:pPr lvl="1"/>
            <a:r>
              <a:rPr lang="en-US" dirty="0"/>
              <a:t>STTR:  </a:t>
            </a:r>
          </a:p>
          <a:p>
            <a:pPr lvl="2"/>
            <a:r>
              <a:rPr lang="en-US" dirty="0"/>
              <a:t>Phase I &amp; II:  minimum 40% by small business; minimum 30% by research institution</a:t>
            </a:r>
          </a:p>
          <a:p>
            <a:pPr lvl="1"/>
            <a:r>
              <a:rPr lang="en-US" dirty="0"/>
              <a:t>Subcontracting is permitted provided the level of effort requirements above are met</a:t>
            </a:r>
          </a:p>
        </p:txBody>
      </p:sp>
      <p:sp>
        <p:nvSpPr>
          <p:cNvPr id="4" name="Slide Number Placeholder 3"/>
          <p:cNvSpPr>
            <a:spLocks noGrp="1"/>
          </p:cNvSpPr>
          <p:nvPr>
            <p:ph type="sldNum" sz="quarter" idx="12"/>
          </p:nvPr>
        </p:nvSpPr>
        <p:spPr/>
        <p:txBody>
          <a:bodyPr/>
          <a:lstStyle/>
          <a:p>
            <a:fld id="{4338C4E9-21C8-4C18-A92E-A26AA5FEEEDA}" type="slidenum">
              <a:rPr lang="en-US" smtClean="0">
                <a:solidFill>
                  <a:prstClr val="black">
                    <a:tint val="75000"/>
                  </a:prstClr>
                </a:solidFill>
              </a:rPr>
              <a:pPr/>
              <a:t>5</a:t>
            </a:fld>
            <a:r>
              <a:rPr lang="en-US" dirty="0">
                <a:solidFill>
                  <a:prstClr val="black">
                    <a:tint val="75000"/>
                  </a:prstClr>
                </a:solidFill>
              </a:rPr>
              <a:t>/78</a:t>
            </a:r>
          </a:p>
        </p:txBody>
      </p:sp>
      <p:pic>
        <p:nvPicPr>
          <p:cNvPr id="5" name="Picture 3" descr="C:\Users\Public\Pictures\Sample Pictures\untitled.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37374" y="2028643"/>
            <a:ext cx="1945026" cy="1458770"/>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18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70268"/>
          </a:xfrm>
        </p:spPr>
        <p:txBody>
          <a:bodyPr/>
          <a:lstStyle/>
          <a:p>
            <a:r>
              <a:rPr lang="en-US" dirty="0">
                <a:solidFill>
                  <a:srgbClr val="FF0000"/>
                </a:solidFill>
              </a:rPr>
              <a:t>Top Application Errors</a:t>
            </a:r>
          </a:p>
        </p:txBody>
      </p:sp>
      <p:sp>
        <p:nvSpPr>
          <p:cNvPr id="3" name="Content Placeholder 2"/>
          <p:cNvSpPr>
            <a:spLocks noGrp="1"/>
          </p:cNvSpPr>
          <p:nvPr>
            <p:ph idx="1"/>
          </p:nvPr>
        </p:nvSpPr>
        <p:spPr>
          <a:xfrm>
            <a:off x="532482" y="1537647"/>
            <a:ext cx="10972800" cy="4708917"/>
          </a:xfrm>
        </p:spPr>
        <p:txBody>
          <a:bodyPr>
            <a:normAutofit fontScale="70000" lnSpcReduction="20000"/>
          </a:bodyPr>
          <a:lstStyle/>
          <a:p>
            <a:r>
              <a:rPr lang="en-US" sz="2000" dirty="0"/>
              <a:t>Serious Errors  (Applications Ineligible for Review or Administratively Declined)</a:t>
            </a:r>
          </a:p>
          <a:p>
            <a:pPr lvl="1"/>
            <a:r>
              <a:rPr lang="en-US" b="1" i="1" dirty="0">
                <a:solidFill>
                  <a:srgbClr val="FF0000"/>
                </a:solidFill>
              </a:rPr>
              <a:t>Failed to update SAM registration early—unable to submit application to Grants.gov by deadline</a:t>
            </a:r>
          </a:p>
          <a:p>
            <a:pPr lvl="1"/>
            <a:r>
              <a:rPr lang="en-US" b="1" i="1" dirty="0">
                <a:solidFill>
                  <a:srgbClr val="FF0000"/>
                </a:solidFill>
              </a:rPr>
              <a:t>Failed to submit a Letter of Intent (LOI) by the LOI deadline</a:t>
            </a:r>
            <a:endParaRPr lang="en-US" sz="1200" b="1" dirty="0">
              <a:solidFill>
                <a:srgbClr val="FF0000"/>
              </a:solidFill>
            </a:endParaRPr>
          </a:p>
          <a:p>
            <a:pPr lvl="2"/>
            <a:r>
              <a:rPr lang="en-US" dirty="0"/>
              <a:t>A LOI needs to be submitted by the LOI deadline each application. </a:t>
            </a:r>
            <a:endParaRPr lang="en-US" sz="1200" dirty="0"/>
          </a:p>
          <a:p>
            <a:pPr lvl="3"/>
            <a:r>
              <a:rPr lang="en-US" dirty="0"/>
              <a:t>Please note: The project title and topic/subtopic designation included in the LOI need to match the application.</a:t>
            </a:r>
            <a:endParaRPr lang="en-US" sz="1800" i="1" dirty="0">
              <a:solidFill>
                <a:srgbClr val="FF0000"/>
              </a:solidFill>
            </a:endParaRPr>
          </a:p>
          <a:p>
            <a:pPr lvl="1"/>
            <a:r>
              <a:rPr lang="en-US" b="1" i="1" dirty="0">
                <a:solidFill>
                  <a:srgbClr val="FF0000"/>
                </a:solidFill>
              </a:rPr>
              <a:t>Failed to accurately calculate level of effort (for SBIR and/or STTR)</a:t>
            </a:r>
          </a:p>
          <a:p>
            <a:pPr lvl="2"/>
            <a:r>
              <a:rPr lang="en-US" sz="1600" dirty="0"/>
              <a:t>Use </a:t>
            </a:r>
            <a:r>
              <a:rPr lang="en-US" sz="1600" dirty="0">
                <a:hlinkClick r:id="rId2"/>
              </a:rPr>
              <a:t>Level-of-Effort worksheet </a:t>
            </a:r>
            <a:r>
              <a:rPr lang="en-US" sz="1600" dirty="0"/>
              <a:t>to assist you with the calculation</a:t>
            </a:r>
          </a:p>
          <a:p>
            <a:pPr lvl="1"/>
            <a:r>
              <a:rPr lang="en-US" b="1" i="1" dirty="0">
                <a:solidFill>
                  <a:srgbClr val="FF0000"/>
                </a:solidFill>
              </a:rPr>
              <a:t>Failed to meet Principal Investigator hours requirement</a:t>
            </a:r>
          </a:p>
          <a:p>
            <a:pPr lvl="2"/>
            <a:r>
              <a:rPr lang="en-US" sz="1900" dirty="0"/>
              <a:t>Principal Investigator must devote at least 3 hours per week on average for the duration during Phase I project</a:t>
            </a:r>
          </a:p>
          <a:p>
            <a:pPr lvl="3"/>
            <a:r>
              <a:rPr lang="en-US" sz="1400" dirty="0"/>
              <a:t>Example:  12 month project:  at least 156 hours (52 weeks x 3 hours/week),  List the hours explicitly in your budget justification</a:t>
            </a:r>
          </a:p>
          <a:p>
            <a:r>
              <a:rPr lang="en-US" sz="2000" dirty="0"/>
              <a:t>Other Errors (may limit funding eligibility or delay award processing, if recommended for award)</a:t>
            </a:r>
          </a:p>
          <a:p>
            <a:pPr lvl="1"/>
            <a:r>
              <a:rPr lang="en-US" b="1" i="1" dirty="0">
                <a:solidFill>
                  <a:srgbClr val="FF0000"/>
                </a:solidFill>
              </a:rPr>
              <a:t>Failed to properly mark proprietary data</a:t>
            </a:r>
          </a:p>
          <a:p>
            <a:pPr lvl="2"/>
            <a:r>
              <a:rPr lang="en-US" sz="1900" dirty="0"/>
              <a:t>See FOA for instructions</a:t>
            </a:r>
          </a:p>
          <a:p>
            <a:pPr lvl="1"/>
            <a:r>
              <a:rPr lang="en-US" b="1" i="1" dirty="0">
                <a:solidFill>
                  <a:srgbClr val="FF0000"/>
                </a:solidFill>
              </a:rPr>
              <a:t>Failed to complete budget form(s) correctly</a:t>
            </a:r>
            <a:endParaRPr lang="en-US" b="1" dirty="0">
              <a:solidFill>
                <a:srgbClr val="FF0000"/>
              </a:solidFill>
            </a:endParaRPr>
          </a:p>
          <a:p>
            <a:pPr lvl="2"/>
            <a:r>
              <a:rPr lang="en-US" dirty="0"/>
              <a:t>Amounts in the budget form should be rounded to the nearest dollar and only include funds requested for the grant excluding any outside source funding.</a:t>
            </a:r>
            <a:endParaRPr lang="en-US" sz="1200" dirty="0"/>
          </a:p>
          <a:p>
            <a:pPr lvl="2"/>
            <a:r>
              <a:rPr lang="en-US" dirty="0"/>
              <a:t>Amounts listed on the budget form should match the amounts listed on the budget justification (unless explicitly labeled as other funding from outside sources).</a:t>
            </a:r>
            <a:endParaRPr lang="en-US" sz="1200" dirty="0"/>
          </a:p>
          <a:p>
            <a:pPr lvl="2"/>
            <a:r>
              <a:rPr lang="en-US" dirty="0"/>
              <a:t>Include a completed </a:t>
            </a:r>
            <a:r>
              <a:rPr lang="en-US" dirty="0" err="1"/>
              <a:t>subaward</a:t>
            </a:r>
            <a:r>
              <a:rPr lang="en-US" dirty="0"/>
              <a:t> budget form for each </a:t>
            </a:r>
            <a:r>
              <a:rPr lang="en-US" dirty="0" err="1"/>
              <a:t>subaward</a:t>
            </a:r>
            <a:r>
              <a:rPr lang="en-US" dirty="0"/>
              <a:t> included in the application. (</a:t>
            </a:r>
            <a:r>
              <a:rPr lang="en-US" dirty="0" err="1"/>
              <a:t>Subaward</a:t>
            </a:r>
            <a:r>
              <a:rPr lang="en-US" dirty="0"/>
              <a:t> budget form(s) total should match the amount for </a:t>
            </a:r>
            <a:r>
              <a:rPr lang="en-US" dirty="0" err="1"/>
              <a:t>subaward</a:t>
            </a:r>
            <a:r>
              <a:rPr lang="en-US" dirty="0"/>
              <a:t> listed in the small business budget form.)</a:t>
            </a:r>
            <a:endParaRPr lang="en-US" sz="1200" dirty="0"/>
          </a:p>
          <a:p>
            <a:pPr lvl="1"/>
            <a:r>
              <a:rPr lang="en-US" b="1" i="1" dirty="0">
                <a:solidFill>
                  <a:srgbClr val="FF0000"/>
                </a:solidFill>
              </a:rPr>
              <a:t>Failed to include Letter(s) of Commitment</a:t>
            </a:r>
            <a:endParaRPr lang="en-US" sz="1200" b="1" dirty="0">
              <a:solidFill>
                <a:srgbClr val="FF0000"/>
              </a:solidFill>
            </a:endParaRPr>
          </a:p>
          <a:p>
            <a:pPr lvl="2"/>
            <a:r>
              <a:rPr lang="en-US" dirty="0"/>
              <a:t>Submit a Letter of Commitment for each Consultant and Subaward in Field 12 of the Research &amp; Related: Other Project Information Form</a:t>
            </a:r>
            <a:endParaRPr lang="en-US" sz="1200" dirty="0"/>
          </a:p>
        </p:txBody>
      </p:sp>
      <p:sp>
        <p:nvSpPr>
          <p:cNvPr id="4" name="Slide Number Placeholder 3"/>
          <p:cNvSpPr>
            <a:spLocks noGrp="1"/>
          </p:cNvSpPr>
          <p:nvPr>
            <p:ph type="sldNum" sz="quarter" idx="12"/>
          </p:nvPr>
        </p:nvSpPr>
        <p:spPr/>
        <p:txBody>
          <a:bodyPr/>
          <a:lstStyle/>
          <a:p>
            <a:pPr>
              <a:defRPr/>
            </a:pPr>
            <a:fld id="{CFB0700A-AA3D-461B-A3B6-39C39373F01C}" type="slidenum">
              <a:rPr lang="en-US" smtClean="0"/>
              <a:pPr>
                <a:defRPr/>
              </a:pPr>
              <a:t>50</a:t>
            </a:fld>
            <a:r>
              <a:rPr lang="en-US" dirty="0"/>
              <a:t>/61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SBIR vs. STTR</a:t>
            </a:r>
          </a:p>
        </p:txBody>
      </p:sp>
      <p:sp>
        <p:nvSpPr>
          <p:cNvPr id="6" name="Content Placeholder 5"/>
          <p:cNvSpPr>
            <a:spLocks noGrp="1"/>
          </p:cNvSpPr>
          <p:nvPr>
            <p:ph idx="1"/>
          </p:nvPr>
        </p:nvSpPr>
        <p:spPr>
          <a:xfrm>
            <a:off x="609600" y="1705233"/>
            <a:ext cx="10972800" cy="4420932"/>
          </a:xfrm>
        </p:spPr>
        <p:txBody>
          <a:bodyPr>
            <a:normAutofit/>
          </a:bodyPr>
          <a:lstStyle/>
          <a:p>
            <a:pPr lvl="0"/>
            <a:r>
              <a:rPr lang="en-US" sz="2000" kern="0" dirty="0">
                <a:latin typeface="Calibri" pitchFamily="34" charset="0"/>
              </a:rPr>
              <a:t>DOE uses the same topics for SBIR &amp; STTR</a:t>
            </a:r>
          </a:p>
          <a:p>
            <a:pPr lvl="1"/>
            <a:r>
              <a:rPr lang="en-US" sz="1800" kern="0" dirty="0">
                <a:latin typeface="Calibri" pitchFamily="34" charset="0"/>
              </a:rPr>
              <a:t>All topics accept SBIR applications; some topics may not accept STTR applications so please check the topic header prior to submission</a:t>
            </a:r>
          </a:p>
          <a:p>
            <a:pPr lvl="0"/>
            <a:r>
              <a:rPr lang="en-US" sz="2000" kern="0" dirty="0">
                <a:latin typeface="Calibri" pitchFamily="34" charset="0"/>
              </a:rPr>
              <a:t>Applicants can apply to either or both SBIR &amp; STTR programs with a single application </a:t>
            </a:r>
          </a:p>
          <a:p>
            <a:pPr lvl="1"/>
            <a:r>
              <a:rPr lang="en-US" sz="1800" kern="0" dirty="0">
                <a:latin typeface="Calibri" pitchFamily="34" charset="0"/>
              </a:rPr>
              <a:t>If you apply to both programs, you must meet the requirements for both	</a:t>
            </a:r>
          </a:p>
        </p:txBody>
      </p:sp>
      <p:sp>
        <p:nvSpPr>
          <p:cNvPr id="7" name="Slide Number Placeholder 3">
            <a:extLst>
              <a:ext uri="{FF2B5EF4-FFF2-40B4-BE49-F238E27FC236}">
                <a16:creationId xmlns:a16="http://schemas.microsoft.com/office/drawing/2014/main" id="{E913D700-8110-4BF5-9135-6BEE2B5E1D21}"/>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51</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745690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and Selection of Applications</a:t>
            </a:r>
          </a:p>
        </p:txBody>
      </p:sp>
      <p:sp>
        <p:nvSpPr>
          <p:cNvPr id="3" name="Content Placeholder 2"/>
          <p:cNvSpPr>
            <a:spLocks noGrp="1"/>
          </p:cNvSpPr>
          <p:nvPr>
            <p:ph idx="1"/>
          </p:nvPr>
        </p:nvSpPr>
        <p:spPr/>
        <p:txBody>
          <a:bodyPr>
            <a:normAutofit/>
          </a:bodyPr>
          <a:lstStyle/>
          <a:p>
            <a:r>
              <a:rPr lang="en-US" sz="2000" dirty="0"/>
              <a:t>DOE primarily uses external peer review to evaluate your applications</a:t>
            </a:r>
          </a:p>
          <a:p>
            <a:pPr lvl="1"/>
            <a:r>
              <a:rPr lang="en-US" sz="1800" dirty="0"/>
              <a:t>Typically at least 3 technical reviewers</a:t>
            </a:r>
          </a:p>
          <a:p>
            <a:pPr lvl="1"/>
            <a:r>
              <a:rPr lang="en-US" sz="1800" dirty="0"/>
              <a:t>1 reviewer for the Phase II commercialization plan</a:t>
            </a:r>
          </a:p>
          <a:p>
            <a:r>
              <a:rPr lang="en-US" sz="2000" dirty="0"/>
              <a:t>Review Criteria  (equally weighted)</a:t>
            </a:r>
          </a:p>
          <a:p>
            <a:pPr lvl="1"/>
            <a:r>
              <a:rPr lang="en-US" sz="1800" dirty="0"/>
              <a:t>Strength of the Scientific/Technical Approach</a:t>
            </a:r>
          </a:p>
          <a:p>
            <a:pPr lvl="1"/>
            <a:r>
              <a:rPr lang="en-US" sz="1800" dirty="0"/>
              <a:t>Ability to Carry Out the Project  </a:t>
            </a:r>
          </a:p>
          <a:p>
            <a:pPr lvl="1"/>
            <a:r>
              <a:rPr lang="en-US" sz="1800" dirty="0"/>
              <a:t>Impact </a:t>
            </a:r>
          </a:p>
          <a:p>
            <a:r>
              <a:rPr lang="en-US" sz="2200" dirty="0"/>
              <a:t>Selection</a:t>
            </a:r>
          </a:p>
          <a:p>
            <a:pPr lvl="1"/>
            <a:r>
              <a:rPr lang="en-US" sz="1800" dirty="0"/>
              <a:t>DOE ranks the most meritorious applications—award selections are made based on available funding</a:t>
            </a:r>
          </a:p>
          <a:p>
            <a:r>
              <a:rPr lang="en-US" sz="2000" dirty="0"/>
              <a:t>You will be notified of the decision on your application within 90 days of the application deadline</a:t>
            </a:r>
          </a:p>
          <a:p>
            <a:pPr lvl="1"/>
            <a:r>
              <a:rPr lang="en-US" sz="1800" dirty="0"/>
              <a:t>Reviewer comments will be made available to you through PAMS.  Use this feedback constructively to improve future applications</a:t>
            </a:r>
          </a:p>
        </p:txBody>
      </p:sp>
      <p:pic>
        <p:nvPicPr>
          <p:cNvPr id="5" name="Picture 2" descr="C:\Users\Public\Pictures\Sample Pictures\md_XBD201401-00244-06_TIF.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222"/>
          <a:stretch/>
        </p:blipFill>
        <p:spPr bwMode="auto">
          <a:xfrm>
            <a:off x="8061709" y="1755487"/>
            <a:ext cx="3114291" cy="19704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E51A15C1-1F6F-489D-A920-43F5A6D1392F}"/>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52</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112231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Technical Reviewer Affiliation</a:t>
            </a:r>
            <a:br>
              <a:rPr lang="en-US" dirty="0"/>
            </a:br>
            <a:endParaRPr lang="en-US" dirty="0"/>
          </a:p>
        </p:txBody>
      </p:sp>
      <p:sp>
        <p:nvSpPr>
          <p:cNvPr id="11" name="Content Placeholder 10"/>
          <p:cNvSpPr>
            <a:spLocks noGrp="1"/>
          </p:cNvSpPr>
          <p:nvPr>
            <p:ph idx="1"/>
          </p:nvPr>
        </p:nvSpPr>
        <p:spPr>
          <a:xfrm>
            <a:off x="843148" y="5500446"/>
            <a:ext cx="10652166" cy="625718"/>
          </a:xfrm>
        </p:spPr>
        <p:txBody>
          <a:bodyPr>
            <a:normAutofit lnSpcReduction="10000"/>
          </a:bodyPr>
          <a:lstStyle/>
          <a:p>
            <a:r>
              <a:rPr lang="en-US" sz="1800" dirty="0"/>
              <a:t>Reviewers agree that (1) they will keep application information confidential and (2) they do not have a conflict of interest in reviewing the application.</a:t>
            </a:r>
          </a:p>
          <a:p>
            <a:endParaRPr lang="en-US" sz="1800" dirty="0"/>
          </a:p>
        </p:txBody>
      </p:sp>
      <p:graphicFrame>
        <p:nvGraphicFramePr>
          <p:cNvPr id="6" name="Chart 5"/>
          <p:cNvGraphicFramePr/>
          <p:nvPr>
            <p:extLst>
              <p:ext uri="{D42A27DB-BD31-4B8C-83A1-F6EECF244321}">
                <p14:modId xmlns:p14="http://schemas.microsoft.com/office/powerpoint/2010/main" val="1374435667"/>
              </p:ext>
            </p:extLst>
          </p:nvPr>
        </p:nvGraphicFramePr>
        <p:xfrm>
          <a:off x="2743200" y="1666462"/>
          <a:ext cx="6448425" cy="3833984"/>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3">
            <a:extLst>
              <a:ext uri="{FF2B5EF4-FFF2-40B4-BE49-F238E27FC236}">
                <a16:creationId xmlns:a16="http://schemas.microsoft.com/office/drawing/2014/main" id="{860F3F11-E87F-4D53-8DF1-DE39DB80647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53</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Application &amp; Award Statistics for FY 2019  </a:t>
            </a:r>
          </a:p>
        </p:txBody>
      </p:sp>
      <p:sp>
        <p:nvSpPr>
          <p:cNvPr id="6" name="Content Placeholder 2"/>
          <p:cNvSpPr>
            <a:spLocks noGrp="1"/>
          </p:cNvSpPr>
          <p:nvPr>
            <p:ph idx="1"/>
          </p:nvPr>
        </p:nvSpPr>
        <p:spPr/>
        <p:txBody>
          <a:bodyPr/>
          <a:lstStyle/>
          <a:p>
            <a:r>
              <a:rPr lang="en-US" dirty="0"/>
              <a:t>Phase I</a:t>
            </a:r>
          </a:p>
          <a:p>
            <a:pPr lvl="1"/>
            <a:r>
              <a:rPr lang="en-US" dirty="0"/>
              <a:t>1,600 applications</a:t>
            </a:r>
          </a:p>
          <a:p>
            <a:pPr lvl="1"/>
            <a:r>
              <a:rPr lang="en-US" dirty="0"/>
              <a:t> 417 awards</a:t>
            </a:r>
          </a:p>
        </p:txBody>
      </p:sp>
      <p:graphicFrame>
        <p:nvGraphicFramePr>
          <p:cNvPr id="11" name="Chart 10"/>
          <p:cNvGraphicFramePr/>
          <p:nvPr/>
        </p:nvGraphicFramePr>
        <p:xfrm>
          <a:off x="3910939" y="2200176"/>
          <a:ext cx="6052457" cy="3631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3803099" y="2030585"/>
          <a:ext cx="7009064" cy="43344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nvGraphicFramePr>
        <p:xfrm>
          <a:off x="3810000" y="2057400"/>
          <a:ext cx="6181810" cy="3709086"/>
        </p:xfrm>
        <a:graphic>
          <a:graphicData uri="http://schemas.openxmlformats.org/drawingml/2006/chart">
            <c:chart xmlns:c="http://schemas.openxmlformats.org/drawingml/2006/chart" xmlns:r="http://schemas.openxmlformats.org/officeDocument/2006/relationships" r:id="rId5"/>
          </a:graphicData>
        </a:graphic>
      </p:graphicFrame>
      <p:sp>
        <p:nvSpPr>
          <p:cNvPr id="8" name="Slide Number Placeholder 3">
            <a:extLst>
              <a:ext uri="{FF2B5EF4-FFF2-40B4-BE49-F238E27FC236}">
                <a16:creationId xmlns:a16="http://schemas.microsoft.com/office/drawing/2014/main" id="{7DEC55CB-4E83-42EC-9B90-08688695ECA9}"/>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03163377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1803224" cy="1143000"/>
          </a:xfrm>
        </p:spPr>
        <p:txBody>
          <a:bodyPr>
            <a:normAutofit/>
          </a:bodyPr>
          <a:lstStyle/>
          <a:p>
            <a:r>
              <a:rPr lang="en-US" sz="3200" b="1" dirty="0"/>
              <a:t>Phase II Application &amp; Award Statistics for FY 2019  </a:t>
            </a:r>
          </a:p>
        </p:txBody>
      </p:sp>
      <p:sp>
        <p:nvSpPr>
          <p:cNvPr id="7" name="Content Placeholder 3"/>
          <p:cNvSpPr>
            <a:spLocks noGrp="1"/>
          </p:cNvSpPr>
          <p:nvPr>
            <p:ph idx="4294967295"/>
          </p:nvPr>
        </p:nvSpPr>
        <p:spPr>
          <a:xfrm>
            <a:off x="461319" y="1417638"/>
            <a:ext cx="10972800" cy="4525963"/>
          </a:xfrm>
        </p:spPr>
        <p:txBody>
          <a:bodyPr>
            <a:normAutofit/>
          </a:bodyPr>
          <a:lstStyle/>
          <a:p>
            <a:r>
              <a:rPr lang="en-US" sz="2000" dirty="0"/>
              <a:t>Phase II</a:t>
            </a:r>
          </a:p>
          <a:p>
            <a:pPr lvl="1"/>
            <a:r>
              <a:rPr lang="en-US" sz="1800" dirty="0"/>
              <a:t>431 applications</a:t>
            </a:r>
          </a:p>
          <a:p>
            <a:pPr lvl="1"/>
            <a:r>
              <a:rPr lang="en-US" sz="1800" dirty="0"/>
              <a:t>200 awards</a:t>
            </a:r>
          </a:p>
        </p:txBody>
      </p:sp>
      <p:graphicFrame>
        <p:nvGraphicFramePr>
          <p:cNvPr id="37" name="Chart 36"/>
          <p:cNvGraphicFramePr>
            <a:graphicFrameLocks/>
          </p:cNvGraphicFramePr>
          <p:nvPr/>
        </p:nvGraphicFramePr>
        <p:xfrm>
          <a:off x="667833" y="2560638"/>
          <a:ext cx="5350679" cy="3216408"/>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3">
            <a:extLst>
              <a:ext uri="{FF2B5EF4-FFF2-40B4-BE49-F238E27FC236}">
                <a16:creationId xmlns:a16="http://schemas.microsoft.com/office/drawing/2014/main" id="{673F67E4-9A04-4E45-A147-B2E49D4B6E4A}"/>
              </a:ext>
            </a:extLst>
          </p:cNvPr>
          <p:cNvSpPr txBox="1">
            <a:spLocks/>
          </p:cNvSpPr>
          <p:nvPr/>
        </p:nvSpPr>
        <p:spPr>
          <a:xfrm>
            <a:off x="6315075" y="1543051"/>
            <a:ext cx="4038600" cy="4542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a:ea typeface="+mn-ea"/>
                <a:cs typeface="+mn-cs"/>
              </a:rPr>
              <a:t>Phase IIA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a:ea typeface="+mn-ea"/>
                <a:cs typeface="+mn-cs"/>
              </a:rPr>
              <a:t>29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a:ea typeface="+mn-ea"/>
                <a:cs typeface="+mn-cs"/>
              </a:rPr>
              <a:t>13 awards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a:ea typeface="+mn-ea"/>
                <a:cs typeface="+mn-cs"/>
              </a:rPr>
              <a:t>Phase IIB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a:ea typeface="+mn-ea"/>
                <a:cs typeface="+mn-cs"/>
              </a:rPr>
              <a:t>44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a:ea typeface="+mn-ea"/>
                <a:cs typeface="+mn-cs"/>
              </a:rPr>
              <a:t>22 awards</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id="{FBE87B02-A764-43BD-A235-233E8010BFF6}"/>
              </a:ext>
            </a:extLst>
          </p:cNvPr>
          <p:cNvGraphicFramePr>
            <a:graphicFrameLocks/>
          </p:cNvGraphicFramePr>
          <p:nvPr/>
        </p:nvGraphicFramePr>
        <p:xfrm>
          <a:off x="8001001" y="1905000"/>
          <a:ext cx="2187575"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F15B9FF9-64D7-4F1A-B9D6-A1C360F57350}"/>
              </a:ext>
            </a:extLst>
          </p:cNvPr>
          <p:cNvGraphicFramePr>
            <a:graphicFrameLocks/>
          </p:cNvGraphicFramePr>
          <p:nvPr/>
        </p:nvGraphicFramePr>
        <p:xfrm>
          <a:off x="9131808" y="1955037"/>
          <a:ext cx="1106044" cy="18123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3FA66D69-7612-47DB-81F9-8789688531EB}"/>
              </a:ext>
            </a:extLst>
          </p:cNvPr>
          <p:cNvGraphicFramePr>
            <a:graphicFrameLocks/>
          </p:cNvGraphicFramePr>
          <p:nvPr/>
        </p:nvGraphicFramePr>
        <p:xfrm>
          <a:off x="8545169" y="1543051"/>
          <a:ext cx="3185512" cy="19741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9820C2F9-C50A-4239-8B4F-C721D2A072C6}"/>
              </a:ext>
            </a:extLst>
          </p:cNvPr>
          <p:cNvGraphicFramePr>
            <a:graphicFrameLocks/>
          </p:cNvGraphicFramePr>
          <p:nvPr/>
        </p:nvGraphicFramePr>
        <p:xfrm>
          <a:off x="8497458" y="4095750"/>
          <a:ext cx="3233223" cy="1990060"/>
        </p:xfrm>
        <a:graphic>
          <a:graphicData uri="http://schemas.openxmlformats.org/drawingml/2006/chart">
            <c:chart xmlns:c="http://schemas.openxmlformats.org/drawingml/2006/chart" xmlns:r="http://schemas.openxmlformats.org/officeDocument/2006/relationships" r:id="rId7"/>
          </a:graphicData>
        </a:graphic>
      </p:graphicFrame>
      <p:sp>
        <p:nvSpPr>
          <p:cNvPr id="12" name="Slide Number Placeholder 3">
            <a:extLst>
              <a:ext uri="{FF2B5EF4-FFF2-40B4-BE49-F238E27FC236}">
                <a16:creationId xmlns:a16="http://schemas.microsoft.com/office/drawing/2014/main" id="{D928815C-63C3-4762-A66F-EA8A65D839F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999761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Principal Investigator Meeting</a:t>
            </a:r>
          </a:p>
        </p:txBody>
      </p:sp>
      <p:sp>
        <p:nvSpPr>
          <p:cNvPr id="3" name="Content Placeholder 2"/>
          <p:cNvSpPr>
            <a:spLocks noGrp="1"/>
          </p:cNvSpPr>
          <p:nvPr>
            <p:ph idx="1"/>
          </p:nvPr>
        </p:nvSpPr>
        <p:spPr/>
        <p:txBody>
          <a:bodyPr>
            <a:normAutofit/>
          </a:bodyPr>
          <a:lstStyle/>
          <a:p>
            <a:r>
              <a:rPr lang="en-US" sz="1800" dirty="0"/>
              <a:t>Phase I Principal Investigators are expected to attend a two day DOE SBIR/STTR Principal Investigator Meeting held in the DC area</a:t>
            </a:r>
          </a:p>
          <a:p>
            <a:pPr lvl="1"/>
            <a:r>
              <a:rPr lang="en-US" sz="1600" dirty="0"/>
              <a:t>Release 1:  June</a:t>
            </a:r>
          </a:p>
          <a:p>
            <a:pPr lvl="1"/>
            <a:r>
              <a:rPr lang="en-US" sz="1600" dirty="0"/>
              <a:t>Release 2:  October </a:t>
            </a:r>
          </a:p>
          <a:p>
            <a:r>
              <a:rPr lang="en-US" sz="1800" dirty="0"/>
              <a:t>Objectives</a:t>
            </a:r>
            <a:endParaRPr lang="en-US" sz="2000" dirty="0"/>
          </a:p>
          <a:p>
            <a:pPr lvl="1"/>
            <a:r>
              <a:rPr lang="en-US" sz="1600" dirty="0"/>
              <a:t>In-person meetings with DOE program managers and DOE Commercialization Assistance provider</a:t>
            </a:r>
          </a:p>
          <a:p>
            <a:pPr lvl="1"/>
            <a:r>
              <a:rPr lang="en-US" sz="1600" dirty="0"/>
              <a:t>Presentations relating to Phase II and Commercialization</a:t>
            </a:r>
          </a:p>
          <a:p>
            <a:pPr lvl="1"/>
            <a:r>
              <a:rPr lang="en-US" sz="1600" dirty="0"/>
              <a:t>Small business networking</a:t>
            </a:r>
          </a:p>
          <a:p>
            <a:r>
              <a:rPr lang="en-US" sz="1800" dirty="0"/>
              <a:t>You may include the cost for the trip (registration, travel) in your Phase I budget</a:t>
            </a:r>
          </a:p>
          <a:p>
            <a:r>
              <a:rPr lang="en-US" sz="1800" dirty="0"/>
              <a:t>Exceptions</a:t>
            </a:r>
          </a:p>
          <a:p>
            <a:pPr lvl="1"/>
            <a:r>
              <a:rPr lang="en-US" sz="1600" dirty="0"/>
              <a:t>If the DOE program office that funds your topic has a separate principal investigator meeting, you will be notified that your participation in the Phase I PI meeting is optional</a:t>
            </a:r>
          </a:p>
        </p:txBody>
      </p:sp>
      <p:sp>
        <p:nvSpPr>
          <p:cNvPr id="5" name="Slide Number Placeholder 3">
            <a:extLst>
              <a:ext uri="{FF2B5EF4-FFF2-40B4-BE49-F238E27FC236}">
                <a16:creationId xmlns:a16="http://schemas.microsoft.com/office/drawing/2014/main" id="{88025B2B-8664-47AB-BB98-5CED5758948A}"/>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246432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09600" y="274638"/>
            <a:ext cx="10972800" cy="825113"/>
          </a:xfrm>
        </p:spPr>
        <p:txBody>
          <a:bodyPr/>
          <a:lstStyle/>
          <a:p>
            <a:r>
              <a:rPr lang="en-US" dirty="0"/>
              <a:t>Commercialization Assistance</a:t>
            </a:r>
          </a:p>
        </p:txBody>
      </p:sp>
      <p:sp>
        <p:nvSpPr>
          <p:cNvPr id="9220" name="Rectangle 3"/>
          <p:cNvSpPr>
            <a:spLocks noGrp="1" noChangeArrowheads="1"/>
          </p:cNvSpPr>
          <p:nvPr>
            <p:ph idx="1"/>
          </p:nvPr>
        </p:nvSpPr>
        <p:spPr>
          <a:xfrm>
            <a:off x="609600" y="2323069"/>
            <a:ext cx="10972800" cy="3895169"/>
          </a:xfrm>
        </p:spPr>
        <p:txBody>
          <a:bodyPr>
            <a:normAutofit lnSpcReduction="10000"/>
          </a:bodyPr>
          <a:lstStyle/>
          <a:p>
            <a:r>
              <a:rPr lang="en-US" sz="2000" dirty="0"/>
              <a:t>DOE Commercialization Assistance</a:t>
            </a:r>
            <a:endParaRPr lang="en-US" sz="1800" dirty="0"/>
          </a:p>
          <a:p>
            <a:pPr lvl="1"/>
            <a:r>
              <a:rPr lang="en-US" sz="1800" dirty="0"/>
              <a:t>Phase I assistance</a:t>
            </a:r>
          </a:p>
          <a:p>
            <a:pPr lvl="2"/>
            <a:r>
              <a:rPr lang="en-US" sz="1600" dirty="0"/>
              <a:t>Assistance with development of Phase II commercialization plans</a:t>
            </a:r>
          </a:p>
          <a:p>
            <a:pPr lvl="2"/>
            <a:r>
              <a:rPr lang="en-US" sz="1600" dirty="0"/>
              <a:t>Or, Industry-specific business consultant</a:t>
            </a:r>
          </a:p>
          <a:p>
            <a:pPr lvl="1"/>
            <a:r>
              <a:rPr lang="en-US" sz="1800" dirty="0"/>
              <a:t>Phase II assistance</a:t>
            </a:r>
          </a:p>
          <a:p>
            <a:pPr lvl="2"/>
            <a:r>
              <a:rPr lang="en-US" sz="1600" dirty="0"/>
              <a:t>Flexible offerings to meet  a variety of commercialization needs</a:t>
            </a:r>
          </a:p>
          <a:p>
            <a:pPr lvl="2"/>
            <a:r>
              <a:rPr lang="en-US" sz="1600" dirty="0"/>
              <a:t>Or, Industry-specific business consultant</a:t>
            </a:r>
          </a:p>
          <a:p>
            <a:pPr lvl="1"/>
            <a:r>
              <a:rPr lang="en-US" sz="1800" dirty="0"/>
              <a:t>Vendor website:  </a:t>
            </a:r>
            <a:r>
              <a:rPr lang="en-US" sz="1800" dirty="0">
                <a:hlinkClick r:id="rId3"/>
              </a:rPr>
              <a:t>http://www.larta.org/doecap</a:t>
            </a:r>
            <a:r>
              <a:rPr lang="en-US" sz="1800" dirty="0"/>
              <a:t> </a:t>
            </a:r>
          </a:p>
          <a:p>
            <a:r>
              <a:rPr lang="en-US" sz="2000" dirty="0"/>
              <a:t>Company-selected commercialization assistance vendor</a:t>
            </a:r>
          </a:p>
          <a:p>
            <a:pPr lvl="1"/>
            <a:r>
              <a:rPr lang="en-US" sz="1800" dirty="0"/>
              <a:t>Companies may select their own vendor(s) to provide commercialization assistance</a:t>
            </a:r>
          </a:p>
          <a:p>
            <a:pPr lvl="1"/>
            <a:r>
              <a:rPr lang="en-US" sz="1800" dirty="0"/>
              <a:t>Company </a:t>
            </a:r>
            <a:r>
              <a:rPr lang="en-US" sz="1800" u="sng" dirty="0"/>
              <a:t>must</a:t>
            </a:r>
            <a:r>
              <a:rPr lang="en-US" sz="1800" dirty="0"/>
              <a:t> include this vendor(s) as a subcontractor or consultant in their Phase I or II application</a:t>
            </a:r>
          </a:p>
          <a:p>
            <a:pPr lvl="1"/>
            <a:r>
              <a:rPr lang="en-US" sz="1800" dirty="0"/>
              <a:t>Up to $6,500 for Phase I  </a:t>
            </a:r>
          </a:p>
        </p:txBody>
      </p:sp>
      <p:pic>
        <p:nvPicPr>
          <p:cNvPr id="1026" name="Picture 2" descr="http://www.larta.org/Media/Default/Program%20Banners/doecap-banner-970x9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1204" y="1318180"/>
            <a:ext cx="9239250" cy="86677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4840CE75-7E61-4D03-8AF3-60FCF58F971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57</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32097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Commercialization</a:t>
            </a:r>
          </a:p>
        </p:txBody>
      </p:sp>
      <p:sp>
        <p:nvSpPr>
          <p:cNvPr id="6" name="Content Placeholder 5"/>
          <p:cNvSpPr>
            <a:spLocks noGrp="1"/>
          </p:cNvSpPr>
          <p:nvPr>
            <p:ph idx="1"/>
          </p:nvPr>
        </p:nvSpPr>
        <p:spPr/>
        <p:txBody>
          <a:bodyPr>
            <a:normAutofit/>
          </a:bodyPr>
          <a:lstStyle/>
          <a:p>
            <a:r>
              <a:rPr lang="en-US" sz="1800" dirty="0"/>
              <a:t>DOE topics are drafted by program managers who are aware of the important technology roadblocks that are preventing progress in their mission areas  </a:t>
            </a:r>
          </a:p>
          <a:p>
            <a:r>
              <a:rPr lang="en-US" sz="1800" dirty="0"/>
              <a:t>Small business applicants are expected to address the commercialization challenges and ensure that there is a profitable, self-sustaining, business opportunity</a:t>
            </a:r>
          </a:p>
          <a:p>
            <a:pPr lvl="1"/>
            <a:r>
              <a:rPr lang="en-US" sz="1600" dirty="0"/>
              <a:t>Phase I &amp; II Applications must include Commercialization Plans </a:t>
            </a:r>
          </a:p>
          <a:p>
            <a:pPr lvl="1"/>
            <a:r>
              <a:rPr lang="en-US" sz="1600" dirty="0"/>
              <a:t>Commercialization Plans can accommodate long commercialization timeframes</a:t>
            </a:r>
          </a:p>
          <a:p>
            <a:pPr lvl="1"/>
            <a:r>
              <a:rPr lang="en-US" sz="1600" dirty="0"/>
              <a:t>Ability to address adjacent markets can also be included in your commercialization plan</a:t>
            </a:r>
          </a:p>
          <a:p>
            <a:r>
              <a:rPr lang="en-US" sz="1800" dirty="0"/>
              <a:t>DOE performs follow-up surveys to track commercialization outcomes of its SBIR/STTR awards</a:t>
            </a:r>
          </a:p>
          <a:p>
            <a:pPr lvl="1"/>
            <a:endParaRPr lang="en-US" sz="1800" dirty="0"/>
          </a:p>
        </p:txBody>
      </p:sp>
      <p:pic>
        <p:nvPicPr>
          <p:cNvPr id="4098" name="Picture 2" descr="C:\Users\Public\Pictures\Sample Pictures\large_manufacturing.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79584" y="4282398"/>
            <a:ext cx="3628286" cy="16458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9343ECE3-39E2-4AFA-B0D7-A4517246CD2E}"/>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51594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for Deep Tech Projects</a:t>
            </a:r>
          </a:p>
        </p:txBody>
      </p:sp>
      <p:sp>
        <p:nvSpPr>
          <p:cNvPr id="3" name="Content Placeholder 2"/>
          <p:cNvSpPr>
            <a:spLocks noGrp="1"/>
          </p:cNvSpPr>
          <p:nvPr>
            <p:ph idx="1"/>
          </p:nvPr>
        </p:nvSpPr>
        <p:spPr/>
        <p:txBody>
          <a:bodyPr>
            <a:normAutofit/>
          </a:bodyPr>
          <a:lstStyle/>
          <a:p>
            <a:r>
              <a:rPr lang="en-US" sz="2000" dirty="0"/>
              <a:t>DOE supports technology development that may require more than a single, conventional Phase I/II award to complete prototype/process development</a:t>
            </a:r>
          </a:p>
          <a:p>
            <a:r>
              <a:rPr lang="en-US" sz="2000" dirty="0"/>
              <a:t>Funding Strategies</a:t>
            </a:r>
          </a:p>
          <a:p>
            <a:pPr lvl="1"/>
            <a:r>
              <a:rPr lang="en-US" sz="1800" dirty="0"/>
              <a:t>Larger award sizes</a:t>
            </a:r>
          </a:p>
          <a:p>
            <a:pPr lvl="2"/>
            <a:r>
              <a:rPr lang="en-US" sz="1600" dirty="0"/>
              <a:t>DOE has included topics with Phase I awards up to $450,000 and Phase II awards up to $4,500,000</a:t>
            </a:r>
          </a:p>
          <a:p>
            <a:pPr lvl="1"/>
            <a:r>
              <a:rPr lang="en-US" sz="1800" dirty="0"/>
              <a:t>Collaborative Proposals</a:t>
            </a:r>
          </a:p>
          <a:p>
            <a:pPr lvl="2"/>
            <a:r>
              <a:rPr lang="en-US" sz="1600" dirty="0"/>
              <a:t>Topics may solicit small businesses to collaborate on multi-disciplinary projects where individual small businesses each receive their own Phase I/II award</a:t>
            </a:r>
          </a:p>
          <a:p>
            <a:pPr lvl="1"/>
            <a:r>
              <a:rPr lang="en-US" sz="1800" dirty="0"/>
              <a:t>Second Phase II awards</a:t>
            </a:r>
          </a:p>
          <a:p>
            <a:pPr lvl="2"/>
            <a:r>
              <a:rPr lang="en-US" sz="1600" dirty="0"/>
              <a:t>DOE offers second Phase II awards to complete or supplement prototype/process development</a:t>
            </a:r>
          </a:p>
        </p:txBody>
      </p:sp>
      <p:sp>
        <p:nvSpPr>
          <p:cNvPr id="6" name="Slide Number Placeholder 3">
            <a:extLst>
              <a:ext uri="{FF2B5EF4-FFF2-40B4-BE49-F238E27FC236}">
                <a16:creationId xmlns:a16="http://schemas.microsoft.com/office/drawing/2014/main" id="{9C4AF32C-7E84-4787-BD5F-F24B43182D1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59</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09214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SBIR &amp; STTR Funding Levels</a:t>
            </a:r>
          </a:p>
        </p:txBody>
      </p:sp>
      <p:sp>
        <p:nvSpPr>
          <p:cNvPr id="3" name="Content Placeholder 2"/>
          <p:cNvSpPr>
            <a:spLocks noGrp="1"/>
          </p:cNvSpPr>
          <p:nvPr>
            <p:ph idx="1"/>
          </p:nvPr>
        </p:nvSpPr>
        <p:spPr>
          <a:xfrm>
            <a:off x="609600" y="1600202"/>
            <a:ext cx="10972800" cy="4183082"/>
          </a:xfrm>
        </p:spPr>
        <p:txBody>
          <a:bodyPr>
            <a:normAutofit/>
          </a:bodyPr>
          <a:lstStyle/>
          <a:p>
            <a:r>
              <a:rPr lang="en-US" sz="2000" dirty="0"/>
              <a:t>Agencies allocate a percentage of their extramural R/R&amp;D budgets for the SBIR &amp; STTR programs</a:t>
            </a:r>
          </a:p>
          <a:p>
            <a:pPr lvl="1"/>
            <a:r>
              <a:rPr lang="en-US" sz="1600" dirty="0"/>
              <a:t>SBIR:   3.2% (FY 2020), for agencies with &gt;$100M in extramural R/R&amp;D</a:t>
            </a:r>
          </a:p>
          <a:p>
            <a:pPr lvl="1"/>
            <a:r>
              <a:rPr lang="en-US" sz="1600" dirty="0"/>
              <a:t>STTR:  0.45% (FY 2020), for agencies with &gt;$1B in extramural R/R&amp;D</a:t>
            </a:r>
          </a:p>
          <a:p>
            <a:r>
              <a:rPr lang="en-US" sz="2000" dirty="0"/>
              <a:t>Congress has increased the allocation percentages since the programs were initiated </a:t>
            </a:r>
          </a:p>
        </p:txBody>
      </p:sp>
      <p:sp>
        <p:nvSpPr>
          <p:cNvPr id="10" name="TextBox 9"/>
          <p:cNvSpPr txBox="1"/>
          <p:nvPr/>
        </p:nvSpPr>
        <p:spPr>
          <a:xfrm>
            <a:off x="4667498" y="3115299"/>
            <a:ext cx="2514600" cy="369332"/>
          </a:xfrm>
          <a:prstGeom prst="rect">
            <a:avLst/>
          </a:prstGeom>
          <a:noFill/>
        </p:spPr>
        <p:txBody>
          <a:bodyPr wrap="square" rtlCol="0">
            <a:spAutoFit/>
          </a:bodyPr>
          <a:lstStyle/>
          <a:p>
            <a:pPr fontAlgn="auto">
              <a:spcBef>
                <a:spcPts val="0"/>
              </a:spcBef>
              <a:spcAft>
                <a:spcPts val="0"/>
              </a:spcAft>
            </a:pPr>
            <a:r>
              <a:rPr lang="en-US" sz="1800" cap="small" dirty="0">
                <a:solidFill>
                  <a:prstClr val="black">
                    <a:lumMod val="65000"/>
                    <a:lumOff val="35000"/>
                  </a:prstClr>
                </a:solidFill>
                <a:latin typeface="Calibri"/>
              </a:rPr>
              <a:t>Allocation Percentage</a:t>
            </a:r>
          </a:p>
        </p:txBody>
      </p:sp>
      <p:graphicFrame>
        <p:nvGraphicFramePr>
          <p:cNvPr id="13" name="Chart 12"/>
          <p:cNvGraphicFramePr>
            <a:graphicFrameLocks/>
          </p:cNvGraphicFramePr>
          <p:nvPr>
            <p:extLst>
              <p:ext uri="{D42A27DB-BD31-4B8C-83A1-F6EECF244321}">
                <p14:modId xmlns:p14="http://schemas.microsoft.com/office/powerpoint/2010/main" val="397887645"/>
              </p:ext>
            </p:extLst>
          </p:nvPr>
        </p:nvGraphicFramePr>
        <p:xfrm>
          <a:off x="3311236" y="3352252"/>
          <a:ext cx="5569528" cy="2794753"/>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3">
            <a:extLst>
              <a:ext uri="{FF2B5EF4-FFF2-40B4-BE49-F238E27FC236}">
                <a16:creationId xmlns:a16="http://schemas.microsoft.com/office/drawing/2014/main" id="{1BCEA977-33EC-4790-8C21-FF72F87C3351}"/>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6</a:t>
            </a:fld>
            <a:r>
              <a:rPr lang="en-US" dirty="0">
                <a:solidFill>
                  <a:prstClr val="black">
                    <a:tint val="75000"/>
                  </a:prstClr>
                </a:solidFill>
              </a:rPr>
              <a:t>/78</a:t>
            </a:r>
          </a:p>
        </p:txBody>
      </p:sp>
    </p:spTree>
    <p:extLst>
      <p:ext uri="{BB962C8B-B14F-4D97-AF65-F5344CB8AC3E}">
        <p14:creationId xmlns:p14="http://schemas.microsoft.com/office/powerpoint/2010/main" val="982199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1500036" y="1938457"/>
            <a:ext cx="8944989" cy="2709743"/>
            <a:chOff x="1500036" y="1938457"/>
            <a:chExt cx="8944989" cy="3672813"/>
          </a:xfrm>
        </p:grpSpPr>
        <p:cxnSp>
          <p:nvCxnSpPr>
            <p:cNvPr id="55" name="Straight Connector 54"/>
            <p:cNvCxnSpPr/>
            <p:nvPr/>
          </p:nvCxnSpPr>
          <p:spPr>
            <a:xfrm>
              <a:off x="1500036" y="213136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566966" y="2116757"/>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556001" y="2116756"/>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545036" y="2116755"/>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534071" y="2116754"/>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523106" y="2116753"/>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512141" y="2116752"/>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501176" y="211675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490211" y="2116750"/>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432325" y="2116749"/>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623762" y="1946695"/>
              <a:ext cx="818388" cy="461665"/>
            </a:xfrm>
            <a:prstGeom prst="rect">
              <a:avLst/>
            </a:prstGeom>
            <a:noFill/>
          </p:spPr>
          <p:txBody>
            <a:bodyPr wrap="square" rtlCol="0">
              <a:spAutoFit/>
            </a:bodyPr>
            <a:lstStyle/>
            <a:p>
              <a:pPr algn="ctr"/>
              <a:r>
                <a:rPr lang="en-US" dirty="0">
                  <a:solidFill>
                    <a:srgbClr val="5B9BD5"/>
                  </a:solidFill>
                  <a:latin typeface="+mn-lt"/>
                </a:rPr>
                <a:t>1</a:t>
              </a:r>
            </a:p>
          </p:txBody>
        </p:sp>
        <p:sp>
          <p:nvSpPr>
            <p:cNvPr id="74" name="TextBox 73"/>
            <p:cNvSpPr txBox="1"/>
            <p:nvPr/>
          </p:nvSpPr>
          <p:spPr>
            <a:xfrm>
              <a:off x="2665978" y="1946695"/>
              <a:ext cx="818388" cy="461665"/>
            </a:xfrm>
            <a:prstGeom prst="rect">
              <a:avLst/>
            </a:prstGeom>
            <a:noFill/>
          </p:spPr>
          <p:txBody>
            <a:bodyPr wrap="square" rtlCol="0">
              <a:spAutoFit/>
            </a:bodyPr>
            <a:lstStyle/>
            <a:p>
              <a:pPr algn="ctr"/>
              <a:r>
                <a:rPr lang="en-US" dirty="0">
                  <a:solidFill>
                    <a:srgbClr val="5B9BD5"/>
                  </a:solidFill>
                  <a:latin typeface="+mn-lt"/>
                </a:rPr>
                <a:t>2</a:t>
              </a:r>
            </a:p>
          </p:txBody>
        </p:sp>
        <p:sp>
          <p:nvSpPr>
            <p:cNvPr id="75" name="TextBox 74"/>
            <p:cNvSpPr txBox="1"/>
            <p:nvPr/>
          </p:nvSpPr>
          <p:spPr>
            <a:xfrm>
              <a:off x="3675242" y="1946695"/>
              <a:ext cx="818388" cy="461665"/>
            </a:xfrm>
            <a:prstGeom prst="rect">
              <a:avLst/>
            </a:prstGeom>
            <a:noFill/>
          </p:spPr>
          <p:txBody>
            <a:bodyPr wrap="square" rtlCol="0">
              <a:spAutoFit/>
            </a:bodyPr>
            <a:lstStyle/>
            <a:p>
              <a:pPr algn="ctr"/>
              <a:r>
                <a:rPr lang="en-US" dirty="0">
                  <a:solidFill>
                    <a:srgbClr val="5B9BD5"/>
                  </a:solidFill>
                  <a:latin typeface="+mn-lt"/>
                </a:rPr>
                <a:t>3</a:t>
              </a:r>
            </a:p>
          </p:txBody>
        </p:sp>
        <p:sp>
          <p:nvSpPr>
            <p:cNvPr id="76" name="TextBox 75"/>
            <p:cNvSpPr txBox="1"/>
            <p:nvPr/>
          </p:nvSpPr>
          <p:spPr>
            <a:xfrm>
              <a:off x="4633328" y="1947890"/>
              <a:ext cx="818388" cy="461665"/>
            </a:xfrm>
            <a:prstGeom prst="rect">
              <a:avLst/>
            </a:prstGeom>
            <a:noFill/>
          </p:spPr>
          <p:txBody>
            <a:bodyPr wrap="square" rtlCol="0">
              <a:spAutoFit/>
            </a:bodyPr>
            <a:lstStyle/>
            <a:p>
              <a:pPr algn="ctr"/>
              <a:r>
                <a:rPr lang="en-US" dirty="0">
                  <a:solidFill>
                    <a:srgbClr val="5B9BD5"/>
                  </a:solidFill>
                  <a:latin typeface="+mn-lt"/>
                </a:rPr>
                <a:t>4</a:t>
              </a:r>
            </a:p>
          </p:txBody>
        </p:sp>
        <p:sp>
          <p:nvSpPr>
            <p:cNvPr id="77" name="TextBox 76"/>
            <p:cNvSpPr txBox="1"/>
            <p:nvPr/>
          </p:nvSpPr>
          <p:spPr>
            <a:xfrm>
              <a:off x="5627868" y="1938457"/>
              <a:ext cx="818388" cy="461665"/>
            </a:xfrm>
            <a:prstGeom prst="rect">
              <a:avLst/>
            </a:prstGeom>
            <a:noFill/>
          </p:spPr>
          <p:txBody>
            <a:bodyPr wrap="square" rtlCol="0">
              <a:spAutoFit/>
            </a:bodyPr>
            <a:lstStyle/>
            <a:p>
              <a:pPr algn="ctr"/>
              <a:r>
                <a:rPr lang="en-US" dirty="0">
                  <a:solidFill>
                    <a:srgbClr val="5B9BD5"/>
                  </a:solidFill>
                  <a:latin typeface="+mn-lt"/>
                </a:rPr>
                <a:t>5</a:t>
              </a:r>
            </a:p>
          </p:txBody>
        </p:sp>
        <p:sp>
          <p:nvSpPr>
            <p:cNvPr id="78" name="TextBox 77"/>
            <p:cNvSpPr txBox="1"/>
            <p:nvPr/>
          </p:nvSpPr>
          <p:spPr>
            <a:xfrm>
              <a:off x="6612423" y="1946695"/>
              <a:ext cx="818388" cy="461665"/>
            </a:xfrm>
            <a:prstGeom prst="rect">
              <a:avLst/>
            </a:prstGeom>
            <a:noFill/>
          </p:spPr>
          <p:txBody>
            <a:bodyPr wrap="square" rtlCol="0">
              <a:spAutoFit/>
            </a:bodyPr>
            <a:lstStyle/>
            <a:p>
              <a:pPr algn="ctr"/>
              <a:r>
                <a:rPr lang="en-US" dirty="0">
                  <a:solidFill>
                    <a:srgbClr val="5B9BD5"/>
                  </a:solidFill>
                  <a:latin typeface="+mn-lt"/>
                </a:rPr>
                <a:t>6</a:t>
              </a:r>
            </a:p>
          </p:txBody>
        </p:sp>
        <p:sp>
          <p:nvSpPr>
            <p:cNvPr id="79" name="TextBox 78"/>
            <p:cNvSpPr txBox="1"/>
            <p:nvPr/>
          </p:nvSpPr>
          <p:spPr>
            <a:xfrm>
              <a:off x="7629919" y="1946695"/>
              <a:ext cx="818388" cy="461665"/>
            </a:xfrm>
            <a:prstGeom prst="rect">
              <a:avLst/>
            </a:prstGeom>
            <a:noFill/>
          </p:spPr>
          <p:txBody>
            <a:bodyPr wrap="square" rtlCol="0">
              <a:spAutoFit/>
            </a:bodyPr>
            <a:lstStyle/>
            <a:p>
              <a:pPr algn="ctr"/>
              <a:r>
                <a:rPr lang="en-US" dirty="0">
                  <a:solidFill>
                    <a:srgbClr val="5B9BD5"/>
                  </a:solidFill>
                  <a:latin typeface="+mn-lt"/>
                </a:rPr>
                <a:t>7</a:t>
              </a:r>
            </a:p>
          </p:txBody>
        </p:sp>
        <p:sp>
          <p:nvSpPr>
            <p:cNvPr id="80" name="TextBox 79"/>
            <p:cNvSpPr txBox="1"/>
            <p:nvPr/>
          </p:nvSpPr>
          <p:spPr>
            <a:xfrm>
              <a:off x="8581527" y="1946695"/>
              <a:ext cx="818388" cy="461665"/>
            </a:xfrm>
            <a:prstGeom prst="rect">
              <a:avLst/>
            </a:prstGeom>
            <a:noFill/>
          </p:spPr>
          <p:txBody>
            <a:bodyPr wrap="square" rtlCol="0">
              <a:spAutoFit/>
            </a:bodyPr>
            <a:lstStyle/>
            <a:p>
              <a:pPr algn="ctr"/>
              <a:r>
                <a:rPr lang="en-US" dirty="0">
                  <a:solidFill>
                    <a:srgbClr val="5B9BD5"/>
                  </a:solidFill>
                  <a:latin typeface="+mn-lt"/>
                </a:rPr>
                <a:t>8</a:t>
              </a:r>
            </a:p>
          </p:txBody>
        </p:sp>
        <p:sp>
          <p:nvSpPr>
            <p:cNvPr id="81" name="TextBox 80"/>
            <p:cNvSpPr txBox="1"/>
            <p:nvPr/>
          </p:nvSpPr>
          <p:spPr>
            <a:xfrm>
              <a:off x="9549476" y="1950811"/>
              <a:ext cx="818388" cy="461665"/>
            </a:xfrm>
            <a:prstGeom prst="rect">
              <a:avLst/>
            </a:prstGeom>
            <a:noFill/>
          </p:spPr>
          <p:txBody>
            <a:bodyPr wrap="square" rtlCol="0">
              <a:spAutoFit/>
            </a:bodyPr>
            <a:lstStyle/>
            <a:p>
              <a:pPr algn="ctr"/>
              <a:r>
                <a:rPr lang="en-US" dirty="0">
                  <a:solidFill>
                    <a:srgbClr val="5B9BD5"/>
                  </a:solidFill>
                  <a:latin typeface="+mn-lt"/>
                </a:rPr>
                <a:t>9</a:t>
              </a:r>
            </a:p>
          </p:txBody>
        </p:sp>
      </p:grpSp>
      <p:sp>
        <p:nvSpPr>
          <p:cNvPr id="2" name="Title 1"/>
          <p:cNvSpPr>
            <a:spLocks noGrp="1"/>
          </p:cNvSpPr>
          <p:nvPr>
            <p:ph type="title"/>
          </p:nvPr>
        </p:nvSpPr>
        <p:spPr/>
        <p:txBody>
          <a:bodyPr>
            <a:normAutofit/>
          </a:bodyPr>
          <a:lstStyle/>
          <a:p>
            <a:r>
              <a:rPr lang="en-US" sz="3600" dirty="0"/>
              <a:t>DOE Award Timeline</a:t>
            </a:r>
          </a:p>
        </p:txBody>
      </p:sp>
      <p:sp>
        <p:nvSpPr>
          <p:cNvPr id="5" name="Rectangle 4"/>
          <p:cNvSpPr/>
          <p:nvPr/>
        </p:nvSpPr>
        <p:spPr>
          <a:xfrm>
            <a:off x="1861022" y="3109260"/>
            <a:ext cx="875116"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a:t>
            </a:r>
            <a:endParaRPr lang="en-US" sz="1600" i="1" dirty="0">
              <a:solidFill>
                <a:prstClr val="black">
                  <a:lumMod val="65000"/>
                  <a:lumOff val="35000"/>
                </a:prstClr>
              </a:solidFill>
            </a:endParaRPr>
          </a:p>
        </p:txBody>
      </p:sp>
      <p:sp>
        <p:nvSpPr>
          <p:cNvPr id="6" name="Rectangle 5"/>
          <p:cNvSpPr/>
          <p:nvPr/>
        </p:nvSpPr>
        <p:spPr>
          <a:xfrm>
            <a:off x="3093847" y="3111382"/>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a:t>
            </a:r>
            <a:endParaRPr lang="en-US" sz="1600" i="1" dirty="0">
              <a:solidFill>
                <a:prstClr val="black">
                  <a:lumMod val="65000"/>
                  <a:lumOff val="35000"/>
                </a:prstClr>
              </a:solidFill>
            </a:endParaRPr>
          </a:p>
        </p:txBody>
      </p:sp>
      <p:sp>
        <p:nvSpPr>
          <p:cNvPr id="7" name="TextBox 6"/>
          <p:cNvSpPr txBox="1"/>
          <p:nvPr/>
        </p:nvSpPr>
        <p:spPr>
          <a:xfrm>
            <a:off x="5425893" y="1413275"/>
            <a:ext cx="818388" cy="461665"/>
          </a:xfrm>
          <a:prstGeom prst="rect">
            <a:avLst/>
          </a:prstGeom>
          <a:noFill/>
        </p:spPr>
        <p:txBody>
          <a:bodyPr wrap="square" rtlCol="0">
            <a:spAutoFit/>
          </a:bodyPr>
          <a:lstStyle/>
          <a:p>
            <a:pPr algn="ctr"/>
            <a:r>
              <a:rPr lang="en-US" dirty="0">
                <a:solidFill>
                  <a:srgbClr val="5B9BD5"/>
                </a:solidFill>
                <a:latin typeface="+mn-lt"/>
              </a:rPr>
              <a:t>Year</a:t>
            </a:r>
          </a:p>
        </p:txBody>
      </p:sp>
      <p:cxnSp>
        <p:nvCxnSpPr>
          <p:cNvPr id="8" name="Elbow Connector 7"/>
          <p:cNvCxnSpPr>
            <a:stCxn id="5" idx="3"/>
            <a:endCxn id="6" idx="1"/>
          </p:cNvCxnSpPr>
          <p:nvPr/>
        </p:nvCxnSpPr>
        <p:spPr>
          <a:xfrm>
            <a:off x="2736138" y="3275948"/>
            <a:ext cx="357709" cy="21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5976698" y="3723820"/>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IIB</a:t>
            </a:r>
            <a:endParaRPr lang="en-US" sz="1600" i="1" dirty="0">
              <a:solidFill>
                <a:prstClr val="black">
                  <a:lumMod val="65000"/>
                  <a:lumOff val="35000"/>
                </a:prstClr>
              </a:solidFill>
            </a:endParaRPr>
          </a:p>
        </p:txBody>
      </p:sp>
      <p:sp>
        <p:nvSpPr>
          <p:cNvPr id="69" name="Rectangle 68"/>
          <p:cNvSpPr/>
          <p:nvPr/>
        </p:nvSpPr>
        <p:spPr>
          <a:xfrm>
            <a:off x="7953701" y="3723819"/>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IIC</a:t>
            </a:r>
            <a:endParaRPr lang="en-US" sz="1600" i="1" dirty="0">
              <a:solidFill>
                <a:prstClr val="black">
                  <a:lumMod val="65000"/>
                  <a:lumOff val="35000"/>
                </a:prstClr>
              </a:solidFill>
            </a:endParaRPr>
          </a:p>
        </p:txBody>
      </p:sp>
      <p:cxnSp>
        <p:nvCxnSpPr>
          <p:cNvPr id="54" name="Elbow Connector 53"/>
          <p:cNvCxnSpPr>
            <a:stCxn id="66" idx="1"/>
            <a:endCxn id="68" idx="1"/>
          </p:cNvCxnSpPr>
          <p:nvPr/>
        </p:nvCxnSpPr>
        <p:spPr>
          <a:xfrm rot="10800000" flipH="1" flipV="1">
            <a:off x="5083250" y="3284186"/>
            <a:ext cx="893447" cy="606322"/>
          </a:xfrm>
          <a:prstGeom prst="bentConnector3">
            <a:avLst>
              <a:gd name="adj1" fmla="val -1613"/>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5083251" y="3117498"/>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IIA or IIB</a:t>
            </a:r>
            <a:endParaRPr lang="en-US" sz="1600" i="1" dirty="0">
              <a:solidFill>
                <a:prstClr val="black">
                  <a:lumMod val="65000"/>
                  <a:lumOff val="35000"/>
                </a:prstClr>
              </a:solidFill>
            </a:endParaRPr>
          </a:p>
        </p:txBody>
      </p:sp>
      <p:sp>
        <p:nvSpPr>
          <p:cNvPr id="67" name="Rectangle 66"/>
          <p:cNvSpPr/>
          <p:nvPr/>
        </p:nvSpPr>
        <p:spPr>
          <a:xfrm>
            <a:off x="7064417" y="3115376"/>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IIC</a:t>
            </a:r>
            <a:endParaRPr lang="en-US" sz="1600" i="1" dirty="0">
              <a:solidFill>
                <a:prstClr val="black">
                  <a:lumMod val="65000"/>
                  <a:lumOff val="35000"/>
                </a:prstClr>
              </a:solidFill>
            </a:endParaRPr>
          </a:p>
        </p:txBody>
      </p:sp>
      <p:sp>
        <p:nvSpPr>
          <p:cNvPr id="34" name="Rectangle 33"/>
          <p:cNvSpPr/>
          <p:nvPr/>
        </p:nvSpPr>
        <p:spPr>
          <a:xfrm>
            <a:off x="3380025" y="4812762"/>
            <a:ext cx="4333491" cy="1323439"/>
          </a:xfrm>
          <a:prstGeom prst="rect">
            <a:avLst/>
          </a:prstGeom>
        </p:spPr>
        <p:txBody>
          <a:bodyPr wrap="square">
            <a:spAutoFit/>
          </a:bodyPr>
          <a:lstStyle/>
          <a:p>
            <a:pPr lvl="1" fontAlgn="auto">
              <a:spcBef>
                <a:spcPct val="20000"/>
              </a:spcBef>
              <a:spcAft>
                <a:spcPts val="0"/>
              </a:spcAft>
            </a:pPr>
            <a:r>
              <a:rPr lang="en-US" sz="1600" b="1" dirty="0">
                <a:solidFill>
                  <a:schemeClr val="tx1">
                    <a:lumMod val="65000"/>
                    <a:lumOff val="35000"/>
                  </a:schemeClr>
                </a:solidFill>
                <a:latin typeface="Calibri"/>
              </a:rPr>
              <a:t>Phase IIB:  </a:t>
            </a:r>
            <a:r>
              <a:rPr lang="en-US" sz="1600" dirty="0">
                <a:solidFill>
                  <a:schemeClr val="tx1">
                    <a:lumMod val="65000"/>
                    <a:lumOff val="35000"/>
                  </a:schemeClr>
                </a:solidFill>
                <a:latin typeface="Calibri"/>
              </a:rPr>
              <a:t>For projects that have successfully completed prototype or process development and require additional R&amp;D funding to transition an innovation towards commercialization</a:t>
            </a:r>
          </a:p>
        </p:txBody>
      </p:sp>
      <p:sp>
        <p:nvSpPr>
          <p:cNvPr id="35" name="Rectangle 34"/>
          <p:cNvSpPr/>
          <p:nvPr/>
        </p:nvSpPr>
        <p:spPr>
          <a:xfrm>
            <a:off x="236920" y="4812766"/>
            <a:ext cx="3592072" cy="1323439"/>
          </a:xfrm>
          <a:prstGeom prst="rect">
            <a:avLst/>
          </a:prstGeom>
        </p:spPr>
        <p:txBody>
          <a:bodyPr wrap="square">
            <a:spAutoFit/>
          </a:bodyPr>
          <a:lstStyle/>
          <a:p>
            <a:pPr lvl="1" fontAlgn="auto">
              <a:spcBef>
                <a:spcPct val="20000"/>
              </a:spcBef>
              <a:spcAft>
                <a:spcPts val="0"/>
              </a:spcAft>
            </a:pPr>
            <a:r>
              <a:rPr lang="en-US" sz="1600" b="1" dirty="0">
                <a:solidFill>
                  <a:schemeClr val="tx1">
                    <a:lumMod val="65000"/>
                    <a:lumOff val="35000"/>
                  </a:schemeClr>
                </a:solidFill>
                <a:latin typeface="Calibri"/>
              </a:rPr>
              <a:t>Phase IIA:  </a:t>
            </a:r>
            <a:r>
              <a:rPr lang="en-US" sz="1600" dirty="0">
                <a:solidFill>
                  <a:schemeClr val="tx1">
                    <a:lumMod val="65000"/>
                    <a:lumOff val="35000"/>
                  </a:schemeClr>
                </a:solidFill>
                <a:latin typeface="Calibri"/>
              </a:rPr>
              <a:t>For projects requiring more time and funding than available with a single Phase II award to complete prototype or process development</a:t>
            </a:r>
          </a:p>
        </p:txBody>
      </p:sp>
      <p:sp>
        <p:nvSpPr>
          <p:cNvPr id="36" name="Rectangle 35"/>
          <p:cNvSpPr/>
          <p:nvPr/>
        </p:nvSpPr>
        <p:spPr>
          <a:xfrm>
            <a:off x="7323465" y="4805931"/>
            <a:ext cx="4333491" cy="584775"/>
          </a:xfrm>
          <a:prstGeom prst="rect">
            <a:avLst/>
          </a:prstGeom>
        </p:spPr>
        <p:txBody>
          <a:bodyPr wrap="square">
            <a:spAutoFit/>
          </a:bodyPr>
          <a:lstStyle/>
          <a:p>
            <a:pPr lvl="1" fontAlgn="auto">
              <a:spcBef>
                <a:spcPct val="20000"/>
              </a:spcBef>
              <a:spcAft>
                <a:spcPts val="0"/>
              </a:spcAft>
            </a:pPr>
            <a:r>
              <a:rPr lang="en-US" sz="1600" b="1" dirty="0">
                <a:solidFill>
                  <a:schemeClr val="tx1">
                    <a:lumMod val="65000"/>
                    <a:lumOff val="35000"/>
                  </a:schemeClr>
                </a:solidFill>
                <a:latin typeface="Calibri"/>
              </a:rPr>
              <a:t>Phase IIC:  </a:t>
            </a:r>
            <a:r>
              <a:rPr lang="en-US" sz="1600" dirty="0">
                <a:solidFill>
                  <a:schemeClr val="tx1">
                    <a:lumMod val="65000"/>
                    <a:lumOff val="35000"/>
                  </a:schemeClr>
                </a:solidFill>
                <a:latin typeface="Calibri"/>
              </a:rPr>
              <a:t>Pilot program to leverage matching funds for commercialization </a:t>
            </a:r>
          </a:p>
        </p:txBody>
      </p:sp>
      <p:sp>
        <p:nvSpPr>
          <p:cNvPr id="37" name="Slide Number Placeholder 3">
            <a:extLst>
              <a:ext uri="{FF2B5EF4-FFF2-40B4-BE49-F238E27FC236}">
                <a16:creationId xmlns:a16="http://schemas.microsoft.com/office/drawing/2014/main" id="{043910A7-9F8E-4A81-BBBD-D51D8B661BD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60</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472537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296" r="3" b="3"/>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DOE SBIR &amp; STTR Programs:  Examples of Phase III Success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946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38" t="44083" r="4247" b="18932"/>
          <a:stretch/>
        </p:blipFill>
        <p:spPr>
          <a:xfrm>
            <a:off x="1" y="7072"/>
            <a:ext cx="12211050" cy="344097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38750" y="65562"/>
            <a:ext cx="3840480" cy="1239928"/>
          </a:xfrm>
          <a:prstGeom prst="rect">
            <a:avLst/>
          </a:prstGeom>
          <a:ln w="57150">
            <a:solidFill>
              <a:schemeClr val="tx1"/>
            </a:solidFill>
          </a:ln>
          <a:effectLst/>
        </p:spPr>
      </p:pic>
      <p:sp>
        <p:nvSpPr>
          <p:cNvPr id="5" name="Rectangle 4"/>
          <p:cNvSpPr/>
          <p:nvPr/>
        </p:nvSpPr>
        <p:spPr>
          <a:xfrm>
            <a:off x="0" y="0"/>
            <a:ext cx="2724150" cy="3436632"/>
          </a:xfrm>
          <a:prstGeom prst="rect">
            <a:avLst/>
          </a:prstGeom>
          <a:solidFill>
            <a:srgbClr val="2772A5"/>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 name="TextBox 5"/>
          <p:cNvSpPr txBox="1"/>
          <p:nvPr/>
        </p:nvSpPr>
        <p:spPr>
          <a:xfrm>
            <a:off x="154747" y="114133"/>
            <a:ext cx="2531303" cy="3170099"/>
          </a:xfrm>
          <a:prstGeom prst="rect">
            <a:avLst/>
          </a:prstGeom>
          <a:noFill/>
        </p:spPr>
        <p:txBody>
          <a:bodyPr wrap="square" rtlCol="0">
            <a:spAutoFit/>
          </a:bodyPr>
          <a:lstStyle/>
          <a:p>
            <a:r>
              <a:rPr lang="en-US" sz="2000" b="1" dirty="0">
                <a:solidFill>
                  <a:schemeClr val="bg1"/>
                </a:solidFill>
              </a:rPr>
              <a:t>IMPACT</a:t>
            </a:r>
          </a:p>
          <a:p>
            <a:r>
              <a:rPr lang="en-US" sz="2000" b="1" dirty="0">
                <a:solidFill>
                  <a:schemeClr val="bg1"/>
                </a:solidFill>
              </a:rPr>
              <a:t>Ground-breaking characterization tool enabling 3D, element sensitive, high resolution imaging for next-generation energy-efficient and nanotechnology devices</a:t>
            </a:r>
          </a:p>
        </p:txBody>
      </p:sp>
      <p:sp>
        <p:nvSpPr>
          <p:cNvPr id="3" name="Content Placeholder 2"/>
          <p:cNvSpPr>
            <a:spLocks noGrp="1"/>
          </p:cNvSpPr>
          <p:nvPr>
            <p:ph idx="1"/>
          </p:nvPr>
        </p:nvSpPr>
        <p:spPr>
          <a:xfrm>
            <a:off x="1013255" y="3608554"/>
            <a:ext cx="10643286" cy="2317499"/>
          </a:xfrm>
          <a:solidFill>
            <a:schemeClr val="bg1"/>
          </a:solidFill>
        </p:spPr>
        <p:txBody>
          <a:bodyPr>
            <a:noAutofit/>
          </a:bodyPr>
          <a:lstStyle/>
          <a:p>
            <a:pPr marL="0" indent="0">
              <a:spcBef>
                <a:spcPts val="1800"/>
              </a:spcBef>
              <a:buNone/>
            </a:pPr>
            <a:r>
              <a:rPr lang="en-US" sz="1800" b="1" dirty="0">
                <a:solidFill>
                  <a:srgbClr val="C00000"/>
                </a:solidFill>
              </a:rPr>
              <a:t>DOE OFFICES: </a:t>
            </a:r>
            <a:r>
              <a:rPr lang="en-US" sz="1800" dirty="0">
                <a:solidFill>
                  <a:schemeClr val="tx1">
                    <a:lumMod val="65000"/>
                    <a:lumOff val="35000"/>
                  </a:schemeClr>
                </a:solidFill>
              </a:rPr>
              <a:t>Basic Energy Sciences (BES), High Energy Physics (HEP).</a:t>
            </a:r>
          </a:p>
          <a:p>
            <a:pPr marL="0" indent="0">
              <a:spcBef>
                <a:spcPts val="1800"/>
              </a:spcBef>
              <a:buNone/>
            </a:pPr>
            <a:r>
              <a:rPr lang="en-US" sz="1800" b="1" dirty="0">
                <a:solidFill>
                  <a:srgbClr val="C00000"/>
                </a:solidFill>
              </a:rPr>
              <a:t>TECHNOLOGY:</a:t>
            </a:r>
            <a:r>
              <a:rPr lang="en-US" sz="1800" dirty="0"/>
              <a:t> </a:t>
            </a:r>
            <a:r>
              <a:rPr lang="en-US" sz="1800" dirty="0">
                <a:solidFill>
                  <a:schemeClr val="tx1">
                    <a:lumMod val="65000"/>
                    <a:lumOff val="35000"/>
                  </a:schemeClr>
                </a:solidFill>
              </a:rPr>
              <a:t>table-top, femtosecond pulsed x-ray lasers for imaging and time-resolved spectroscopy with applications in semiconductor industry, bio-imaging and neuroscience.</a:t>
            </a:r>
          </a:p>
          <a:p>
            <a:pPr marL="0" indent="0">
              <a:spcBef>
                <a:spcPts val="1800"/>
              </a:spcBef>
              <a:buNone/>
            </a:pPr>
            <a:r>
              <a:rPr lang="en-US" sz="1800" b="1" dirty="0">
                <a:solidFill>
                  <a:srgbClr val="C00000"/>
                </a:solidFill>
              </a:rPr>
              <a:t>COMMERCIALIZATION TIMELINE:</a:t>
            </a:r>
            <a:r>
              <a:rPr lang="en-US" sz="1800" dirty="0">
                <a:solidFill>
                  <a:srgbClr val="C00000"/>
                </a:solidFill>
              </a:rPr>
              <a:t>  </a:t>
            </a:r>
            <a:r>
              <a:rPr lang="en-US" sz="1800" dirty="0">
                <a:solidFill>
                  <a:schemeClr val="tx1">
                    <a:lumMod val="65000"/>
                    <a:lumOff val="35000"/>
                  </a:schemeClr>
                </a:solidFill>
              </a:rPr>
              <a:t>SBIR support starting in 2002 with a DOD grant and 6 DOE SBIR Phase II award since 2007.</a:t>
            </a:r>
            <a:r>
              <a:rPr lang="en-US" sz="1800" dirty="0">
                <a:solidFill>
                  <a:srgbClr val="FF0000"/>
                </a:solidFill>
              </a:rPr>
              <a:t> </a:t>
            </a:r>
            <a:r>
              <a:rPr lang="en-US" sz="1800" dirty="0">
                <a:solidFill>
                  <a:schemeClr val="tx1">
                    <a:lumMod val="65000"/>
                    <a:lumOff val="35000"/>
                  </a:schemeClr>
                </a:solidFill>
              </a:rPr>
              <a:t>$14M in product sales; &gt;$13M in two rounds of investments by Intel Capital, Kairos Ventures and Colorado Impact Fund.</a:t>
            </a:r>
            <a:endParaRPr lang="en-US" sz="1800" b="1" dirty="0">
              <a:solidFill>
                <a:srgbClr val="29B6D7"/>
              </a:solidFill>
            </a:endParaRPr>
          </a:p>
        </p:txBody>
      </p:sp>
      <p:sp>
        <p:nvSpPr>
          <p:cNvPr id="10" name="Slide Number Placeholder 3">
            <a:extLst>
              <a:ext uri="{FF2B5EF4-FFF2-40B4-BE49-F238E27FC236}">
                <a16:creationId xmlns:a16="http://schemas.microsoft.com/office/drawing/2014/main" id="{C13C07D2-7DC2-48AD-BC60-5321B0B9495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62</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549172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5407242" y="0"/>
            <a:ext cx="6784757" cy="37564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045" y="-9235"/>
            <a:ext cx="4069581" cy="3765689"/>
          </a:xfrm>
          <a:prstGeom prst="rect">
            <a:avLst/>
          </a:prstGeom>
        </p:spPr>
      </p:pic>
      <p:sp>
        <p:nvSpPr>
          <p:cNvPr id="5" name="Content Placeholder 4"/>
          <p:cNvSpPr>
            <a:spLocks noGrp="1"/>
          </p:cNvSpPr>
          <p:nvPr>
            <p:ph idx="1"/>
          </p:nvPr>
        </p:nvSpPr>
        <p:spPr>
          <a:xfrm>
            <a:off x="855226" y="3908385"/>
            <a:ext cx="10972800" cy="2344134"/>
          </a:xfrm>
          <a:solidFill>
            <a:schemeClr val="bg1"/>
          </a:solidFill>
          <a:ln w="28575">
            <a:noFill/>
          </a:ln>
        </p:spPr>
        <p:txBody>
          <a:bodyPr wrap="square" tIns="0">
            <a:noAutofit/>
          </a:bodyPr>
          <a:lstStyle/>
          <a:p>
            <a:pPr marL="0" indent="0">
              <a:lnSpc>
                <a:spcPct val="100000"/>
              </a:lnSpc>
              <a:spcBef>
                <a:spcPts val="0"/>
              </a:spcBef>
              <a:buSzPct val="100000"/>
              <a:buNone/>
            </a:pPr>
            <a:r>
              <a:rPr lang="en-US" sz="1600" b="1" dirty="0">
                <a:solidFill>
                  <a:srgbClr val="7030A0"/>
                </a:solidFill>
              </a:rPr>
              <a:t>DOE OFFICES: </a:t>
            </a:r>
            <a:r>
              <a:rPr lang="en-US" sz="1600" dirty="0">
                <a:solidFill>
                  <a:schemeClr val="tx1">
                    <a:lumMod val="65000"/>
                    <a:lumOff val="35000"/>
                  </a:schemeClr>
                </a:solidFill>
              </a:rPr>
              <a:t>Energy Efficiency and Renewable Energy (EERE), Vehicle Technologies Office (VTO).</a:t>
            </a:r>
          </a:p>
          <a:p>
            <a:pPr marL="0" indent="0">
              <a:spcBef>
                <a:spcPts val="800"/>
              </a:spcBef>
              <a:spcAft>
                <a:spcPts val="600"/>
              </a:spcAft>
              <a:buSzPct val="100000"/>
              <a:buNone/>
            </a:pPr>
            <a:r>
              <a:rPr lang="en-US" sz="1600" b="1" dirty="0">
                <a:solidFill>
                  <a:srgbClr val="7030A0"/>
                </a:solidFill>
              </a:rPr>
              <a:t>TECHNOLOGY:</a:t>
            </a:r>
            <a:r>
              <a:rPr lang="en-US" sz="1600" dirty="0">
                <a:solidFill>
                  <a:srgbClr val="7030A0"/>
                </a:solidFill>
              </a:rPr>
              <a:t>  </a:t>
            </a:r>
            <a:r>
              <a:rPr lang="en-US" sz="1600" dirty="0">
                <a:solidFill>
                  <a:schemeClr val="tx1">
                    <a:lumMod val="65000"/>
                    <a:lumOff val="35000"/>
                  </a:schemeClr>
                </a:solidFill>
              </a:rPr>
              <a:t>“graphene-wrapped” silicon anode for Li-ion batteries with 50% higher performance.</a:t>
            </a:r>
          </a:p>
          <a:p>
            <a:pPr marL="0" indent="0">
              <a:spcBef>
                <a:spcPts val="0"/>
              </a:spcBef>
              <a:buSzPct val="100000"/>
              <a:buNone/>
            </a:pPr>
            <a:r>
              <a:rPr lang="en-US" sz="1600" b="1" dirty="0">
                <a:solidFill>
                  <a:srgbClr val="7030A0"/>
                </a:solidFill>
              </a:rPr>
              <a:t>COMMERCIALIZATION TIMELINE: </a:t>
            </a:r>
            <a:r>
              <a:rPr lang="en-US" sz="1600" dirty="0">
                <a:solidFill>
                  <a:schemeClr val="tx1">
                    <a:lumMod val="65000"/>
                    <a:lumOff val="35000"/>
                  </a:schemeClr>
                </a:solidFill>
              </a:rPr>
              <a:t>Private investment from Energy Foundry after DOE Phase I. </a:t>
            </a:r>
            <a:r>
              <a:rPr lang="en-US" sz="1600" dirty="0">
                <a:solidFill>
                  <a:schemeClr val="accent4">
                    <a:lumMod val="75000"/>
                  </a:schemeClr>
                </a:solidFill>
              </a:rPr>
              <a:t>DOE Phase II in 2014. Immediately after, </a:t>
            </a:r>
            <a:r>
              <a:rPr lang="en-US" sz="1600" dirty="0">
                <a:solidFill>
                  <a:schemeClr val="tx1">
                    <a:lumMod val="65000"/>
                    <a:lumOff val="35000"/>
                  </a:schemeClr>
                </a:solidFill>
              </a:rPr>
              <a:t>$4M contract from automotive consortium with DOE share. </a:t>
            </a:r>
          </a:p>
          <a:p>
            <a:pPr marL="0" indent="0">
              <a:spcBef>
                <a:spcPts val="0"/>
              </a:spcBef>
              <a:buSzPct val="100000"/>
              <a:buNone/>
            </a:pPr>
            <a:r>
              <a:rPr lang="en-US" sz="1600" dirty="0">
                <a:solidFill>
                  <a:schemeClr val="tx1">
                    <a:lumMod val="65000"/>
                    <a:lumOff val="35000"/>
                  </a:schemeClr>
                </a:solidFill>
              </a:rPr>
              <a:t>In 2018, formation of Nanograph, joint venture with Tokyo-based company. </a:t>
            </a:r>
          </a:p>
          <a:p>
            <a:pPr marL="0" indent="0">
              <a:spcBef>
                <a:spcPts val="0"/>
              </a:spcBef>
              <a:buSzPct val="100000"/>
              <a:buNone/>
            </a:pPr>
            <a:r>
              <a:rPr lang="en-US" sz="1600" dirty="0">
                <a:solidFill>
                  <a:schemeClr val="tx1">
                    <a:lumMod val="65000"/>
                    <a:lumOff val="35000"/>
                  </a:schemeClr>
                </a:solidFill>
              </a:rPr>
              <a:t>In 2019, additional Series A Angel investment for a total of $5.5M.</a:t>
            </a: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94429" y="151931"/>
            <a:ext cx="3566160" cy="1156754"/>
          </a:xfrm>
          <a:prstGeom prst="rect">
            <a:avLst/>
          </a:prstGeom>
          <a:solidFill>
            <a:schemeClr val="bg1"/>
          </a:solidFill>
          <a:effectLst>
            <a:outerShdw blurRad="50800" dist="38100" dir="2700000" algn="tl" rotWithShape="0">
              <a:prstClr val="black">
                <a:alpha val="40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478" y="1497508"/>
            <a:ext cx="3492063" cy="1269841"/>
          </a:xfrm>
          <a:prstGeom prst="rect">
            <a:avLst/>
          </a:prstGeom>
          <a:solidFill>
            <a:schemeClr val="bg1"/>
          </a:solidFill>
          <a:effectLst>
            <a:outerShdw blurRad="50800" dist="38100" dir="2700000" algn="tl" rotWithShape="0">
              <a:prstClr val="black">
                <a:alpha val="40000"/>
              </a:prstClr>
            </a:outerShdw>
          </a:effectLst>
        </p:spPr>
      </p:pic>
      <p:grpSp>
        <p:nvGrpSpPr>
          <p:cNvPr id="10" name="Group 9"/>
          <p:cNvGrpSpPr/>
          <p:nvPr/>
        </p:nvGrpSpPr>
        <p:grpSpPr>
          <a:xfrm>
            <a:off x="-4121" y="-148282"/>
            <a:ext cx="2406125" cy="3896497"/>
            <a:chOff x="10152687" y="-155692"/>
            <a:chExt cx="2145034" cy="4386282"/>
          </a:xfrm>
        </p:grpSpPr>
        <p:sp>
          <p:nvSpPr>
            <p:cNvPr id="6" name="Rectangle 5"/>
            <p:cNvSpPr/>
            <p:nvPr/>
          </p:nvSpPr>
          <p:spPr>
            <a:xfrm>
              <a:off x="10152687" y="0"/>
              <a:ext cx="2066946" cy="4230590"/>
            </a:xfrm>
            <a:prstGeom prst="rect">
              <a:avLst/>
            </a:prstGeom>
            <a:solidFill>
              <a:srgbClr val="00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197246" y="-155692"/>
              <a:ext cx="2100475" cy="3915040"/>
            </a:xfrm>
            <a:prstGeom prst="rect">
              <a:avLst/>
            </a:prstGeom>
            <a:noFill/>
          </p:spPr>
          <p:txBody>
            <a:bodyPr wrap="square" rtlCol="0">
              <a:spAutoFit/>
            </a:bodyPr>
            <a:lstStyle/>
            <a:p>
              <a:endParaRPr lang="en-US" sz="2000" b="1" dirty="0">
                <a:solidFill>
                  <a:schemeClr val="bg1"/>
                </a:solidFill>
              </a:endParaRPr>
            </a:p>
            <a:p>
              <a:r>
                <a:rPr lang="en-US" sz="2000" b="1" dirty="0" err="1">
                  <a:solidFill>
                    <a:schemeClr val="bg1"/>
                  </a:solidFill>
                  <a:latin typeface="+mn-lt"/>
                </a:rPr>
                <a:t>SiNode’s</a:t>
              </a:r>
              <a:r>
                <a:rPr lang="en-US" sz="2000" b="1" dirty="0">
                  <a:solidFill>
                    <a:schemeClr val="bg1"/>
                  </a:solidFill>
                  <a:latin typeface="+mn-lt"/>
                </a:rPr>
                <a:t> core technology was developed at the Center for Electrical Energy Storage (CEES) at Argonne National Laboratory in partnership with Northwestern University </a:t>
              </a:r>
            </a:p>
          </p:txBody>
        </p:sp>
      </p:grpSp>
      <p:sp>
        <p:nvSpPr>
          <p:cNvPr id="11" name="Slide Number Placeholder 3">
            <a:extLst>
              <a:ext uri="{FF2B5EF4-FFF2-40B4-BE49-F238E27FC236}">
                <a16:creationId xmlns:a16="http://schemas.microsoft.com/office/drawing/2014/main" id="{B065DA5F-798E-4FF7-8D47-4DA18C29AF2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63</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23153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a:xfrm>
            <a:off x="609600" y="3678147"/>
            <a:ext cx="10972800" cy="2356022"/>
          </a:xfrm>
          <a:solidFill>
            <a:schemeClr val="bg1"/>
          </a:solidFill>
        </p:spPr>
        <p:txBody>
          <a:bodyPr wrap="square" tIns="0">
            <a:noAutofit/>
          </a:bodyPr>
          <a:lstStyle/>
          <a:p>
            <a:pPr marL="0" indent="0">
              <a:lnSpc>
                <a:spcPct val="200000"/>
              </a:lnSpc>
              <a:spcBef>
                <a:spcPts val="800"/>
              </a:spcBef>
              <a:spcAft>
                <a:spcPts val="600"/>
              </a:spcAft>
              <a:buSzPct val="100000"/>
              <a:buNone/>
            </a:pPr>
            <a:r>
              <a:rPr lang="en-US" sz="1600" b="1" dirty="0">
                <a:solidFill>
                  <a:srgbClr val="0070C0"/>
                </a:solidFill>
              </a:rPr>
              <a:t>DOE OFFICES:  </a:t>
            </a:r>
            <a:r>
              <a:rPr lang="en-US" sz="1600" dirty="0">
                <a:solidFill>
                  <a:schemeClr val="tx1">
                    <a:lumMod val="65000"/>
                    <a:lumOff val="35000"/>
                  </a:schemeClr>
                </a:solidFill>
              </a:rPr>
              <a:t>Advanced Scientific Computing Research (ASCR).</a:t>
            </a:r>
          </a:p>
          <a:p>
            <a:pPr marL="0" indent="0">
              <a:spcBef>
                <a:spcPts val="800"/>
              </a:spcBef>
              <a:spcAft>
                <a:spcPts val="600"/>
              </a:spcAft>
              <a:buSzPct val="100000"/>
              <a:buNone/>
            </a:pPr>
            <a:r>
              <a:rPr lang="en-US" sz="1600" b="1" dirty="0">
                <a:solidFill>
                  <a:srgbClr val="0070C0"/>
                </a:solidFill>
              </a:rPr>
              <a:t>TECHNOLOGY:</a:t>
            </a:r>
            <a:r>
              <a:rPr lang="en-US" sz="1600" dirty="0"/>
              <a:t>  </a:t>
            </a:r>
            <a:r>
              <a:rPr lang="en-US" sz="1600" dirty="0">
                <a:solidFill>
                  <a:schemeClr val="tx1">
                    <a:lumMod val="65000"/>
                    <a:lumOff val="35000"/>
                  </a:schemeClr>
                </a:solidFill>
              </a:rPr>
              <a:t>Fiber optic interconnects.</a:t>
            </a:r>
          </a:p>
          <a:p>
            <a:pPr marL="0" indent="0">
              <a:spcBef>
                <a:spcPts val="800"/>
              </a:spcBef>
              <a:spcAft>
                <a:spcPts val="600"/>
              </a:spcAft>
              <a:buSzPct val="100000"/>
              <a:buNone/>
            </a:pPr>
            <a:r>
              <a:rPr lang="en-US" sz="1600" b="1" dirty="0">
                <a:solidFill>
                  <a:srgbClr val="0070C0"/>
                </a:solidFill>
              </a:rPr>
              <a:t>TIMELINE:  </a:t>
            </a:r>
            <a:r>
              <a:rPr lang="en-US" sz="1600" dirty="0">
                <a:solidFill>
                  <a:schemeClr val="tx1">
                    <a:lumMod val="65000"/>
                    <a:lumOff val="35000"/>
                  </a:schemeClr>
                </a:solidFill>
              </a:rPr>
              <a:t>3 DOE SBIR Phase II awards and a Phase IIB since 2010.  First Phase II lead to significant Angel Investments.</a:t>
            </a:r>
            <a:endParaRPr lang="en-US" sz="1600" b="1" dirty="0">
              <a:solidFill>
                <a:schemeClr val="accent4">
                  <a:lumMod val="75000"/>
                </a:schemeClr>
              </a:solidFill>
            </a:endParaRPr>
          </a:p>
          <a:p>
            <a:pPr marL="0" indent="0">
              <a:spcBef>
                <a:spcPts val="800"/>
              </a:spcBef>
              <a:spcAft>
                <a:spcPts val="600"/>
              </a:spcAft>
              <a:buSzPct val="100000"/>
              <a:buNone/>
            </a:pPr>
            <a:r>
              <a:rPr lang="en-US" sz="1600" b="1" dirty="0">
                <a:solidFill>
                  <a:srgbClr val="0070C0"/>
                </a:solidFill>
              </a:rPr>
              <a:t>ROI:</a:t>
            </a:r>
            <a:r>
              <a:rPr lang="en-US" sz="1600" b="1" dirty="0">
                <a:solidFill>
                  <a:schemeClr val="accent4">
                    <a:lumMod val="75000"/>
                  </a:schemeClr>
                </a:solidFill>
              </a:rPr>
              <a:t>  </a:t>
            </a:r>
            <a:r>
              <a:rPr lang="en-US" sz="1600" dirty="0">
                <a:solidFill>
                  <a:schemeClr val="tx1">
                    <a:lumMod val="65000"/>
                    <a:lumOff val="35000"/>
                  </a:schemeClr>
                </a:solidFill>
              </a:rPr>
              <a:t>$5M in product sales rapidly growing. $15M in Angel Investments. 36 employees. Deployed in 15 large data centers. Customers include Verizon. 38+ patents.</a:t>
            </a:r>
          </a:p>
          <a:p>
            <a:pPr marL="0" indent="0">
              <a:spcBef>
                <a:spcPts val="800"/>
              </a:spcBef>
              <a:spcAft>
                <a:spcPts val="600"/>
              </a:spcAft>
              <a:buSzPct val="100000"/>
              <a:buNone/>
            </a:pPr>
            <a:r>
              <a:rPr lang="en-US" sz="1600" b="1" dirty="0">
                <a:solidFill>
                  <a:srgbClr val="0070C0"/>
                </a:solidFill>
              </a:rPr>
              <a:t>TAKEAWAY MESSAGE:  </a:t>
            </a:r>
            <a:r>
              <a:rPr lang="en-US" sz="1600" dirty="0">
                <a:solidFill>
                  <a:schemeClr val="tx1">
                    <a:lumMod val="65000"/>
                    <a:lumOff val="35000"/>
                  </a:schemeClr>
                </a:solidFill>
              </a:rPr>
              <a:t>Game-changing technology born from a String Theory mathematical representation.</a:t>
            </a:r>
          </a:p>
        </p:txBody>
      </p:sp>
      <p:pic>
        <p:nvPicPr>
          <p:cNvPr id="7" name="Picture 2" descr="Image result for telescent imag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1" b="-445"/>
          <a:stretch/>
        </p:blipFill>
        <p:spPr bwMode="auto">
          <a:xfrm>
            <a:off x="0" y="-113016"/>
            <a:ext cx="12220832" cy="3791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640"/>
          <a:stretch/>
        </p:blipFill>
        <p:spPr>
          <a:xfrm>
            <a:off x="203970" y="1058027"/>
            <a:ext cx="4023360" cy="770773"/>
          </a:xfrm>
          <a:prstGeom prst="rect">
            <a:avLst/>
          </a:prstGeom>
          <a:ln w="28575">
            <a:solidFill>
              <a:schemeClr val="bg1"/>
            </a:solidFill>
          </a:ln>
        </p:spPr>
      </p:pic>
      <p:sp>
        <p:nvSpPr>
          <p:cNvPr id="8" name="Slide Number Placeholder 3">
            <a:extLst>
              <a:ext uri="{FF2B5EF4-FFF2-40B4-BE49-F238E27FC236}">
                <a16:creationId xmlns:a16="http://schemas.microsoft.com/office/drawing/2014/main" id="{706BABEF-93DC-4EED-ACC0-6C481E0CF93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37693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266804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 name="Content Placeholder 4"/>
          <p:cNvSpPr>
            <a:spLocks noGrp="1"/>
          </p:cNvSpPr>
          <p:nvPr>
            <p:ph idx="1"/>
          </p:nvPr>
        </p:nvSpPr>
        <p:spPr>
          <a:xfrm>
            <a:off x="609600" y="2747948"/>
            <a:ext cx="10289059" cy="3378216"/>
          </a:xfrm>
        </p:spPr>
        <p:txBody>
          <a:bodyPr wrap="square" tIns="0">
            <a:noAutofit/>
          </a:bodyPr>
          <a:lstStyle/>
          <a:p>
            <a:pPr marL="0" indent="0">
              <a:lnSpc>
                <a:spcPct val="200000"/>
              </a:lnSpc>
              <a:spcBef>
                <a:spcPts val="800"/>
              </a:spcBef>
              <a:spcAft>
                <a:spcPts val="600"/>
              </a:spcAft>
              <a:buSzPct val="100000"/>
              <a:buNone/>
            </a:pPr>
            <a:r>
              <a:rPr lang="en-US" sz="2000" b="1" dirty="0">
                <a:solidFill>
                  <a:srgbClr val="31B1CF"/>
                </a:solidFill>
              </a:rPr>
              <a:t>DOE OFFICES:  </a:t>
            </a:r>
            <a:r>
              <a:rPr lang="en-US" sz="2000" dirty="0">
                <a:solidFill>
                  <a:schemeClr val="tx1">
                    <a:lumMod val="65000"/>
                    <a:lumOff val="35000"/>
                  </a:schemeClr>
                </a:solidFill>
              </a:rPr>
              <a:t>Basic Energy Sciences (BES).</a:t>
            </a:r>
          </a:p>
          <a:p>
            <a:pPr marL="0" indent="0">
              <a:spcBef>
                <a:spcPts val="800"/>
              </a:spcBef>
              <a:spcAft>
                <a:spcPts val="600"/>
              </a:spcAft>
              <a:buSzPct val="100000"/>
              <a:buNone/>
            </a:pPr>
            <a:r>
              <a:rPr lang="en-US" sz="2000" b="1" dirty="0">
                <a:solidFill>
                  <a:srgbClr val="31B1CF"/>
                </a:solidFill>
              </a:rPr>
              <a:t>TECHNOLOGY:</a:t>
            </a:r>
            <a:r>
              <a:rPr lang="en-US" sz="2000" dirty="0"/>
              <a:t>  </a:t>
            </a:r>
            <a:r>
              <a:rPr lang="en-US" sz="2000" dirty="0">
                <a:solidFill>
                  <a:schemeClr val="tx1">
                    <a:lumMod val="65000"/>
                    <a:lumOff val="35000"/>
                  </a:schemeClr>
                </a:solidFill>
              </a:rPr>
              <a:t>Nanoscale IR spectroscopy through AFM.</a:t>
            </a:r>
          </a:p>
          <a:p>
            <a:pPr marL="0" indent="0">
              <a:spcBef>
                <a:spcPts val="800"/>
              </a:spcBef>
              <a:spcAft>
                <a:spcPts val="600"/>
              </a:spcAft>
              <a:buSzPct val="100000"/>
              <a:buNone/>
            </a:pPr>
            <a:r>
              <a:rPr lang="en-US" sz="2000" b="1" dirty="0">
                <a:solidFill>
                  <a:srgbClr val="31B1CF"/>
                </a:solidFill>
              </a:rPr>
              <a:t>TIMELINE:  </a:t>
            </a:r>
            <a:r>
              <a:rPr lang="en-US" sz="2000" dirty="0">
                <a:solidFill>
                  <a:schemeClr val="tx1">
                    <a:lumMod val="65000"/>
                    <a:lumOff val="35000"/>
                  </a:schemeClr>
                </a:solidFill>
              </a:rPr>
              <a:t>5 DOE SBIR Phase II awards in 2010 - 2017. Critical to validate a large potential market.</a:t>
            </a:r>
          </a:p>
          <a:p>
            <a:pPr marL="0" indent="0">
              <a:spcBef>
                <a:spcPts val="800"/>
              </a:spcBef>
              <a:spcAft>
                <a:spcPts val="600"/>
              </a:spcAft>
              <a:buSzPct val="100000"/>
              <a:buNone/>
            </a:pPr>
            <a:r>
              <a:rPr lang="en-US" sz="2000" b="1" dirty="0">
                <a:solidFill>
                  <a:srgbClr val="31B1CF"/>
                </a:solidFill>
              </a:rPr>
              <a:t>ROI:</a:t>
            </a:r>
            <a:r>
              <a:rPr lang="en-US" sz="2000" b="1" dirty="0">
                <a:solidFill>
                  <a:srgbClr val="27A09D"/>
                </a:solidFill>
              </a:rPr>
              <a:t>  </a:t>
            </a:r>
            <a:r>
              <a:rPr lang="en-US" sz="2000" dirty="0">
                <a:solidFill>
                  <a:schemeClr val="tx1">
                    <a:lumMod val="65000"/>
                    <a:lumOff val="35000"/>
                  </a:schemeClr>
                </a:solidFill>
              </a:rPr>
              <a:t>By 2018 Anasys’ growing sales made the acquisition by Bruker possible.</a:t>
            </a:r>
          </a:p>
          <a:p>
            <a:pPr marL="0" indent="0">
              <a:spcBef>
                <a:spcPts val="800"/>
              </a:spcBef>
              <a:spcAft>
                <a:spcPts val="600"/>
              </a:spcAft>
              <a:buSzPct val="100000"/>
              <a:buNone/>
            </a:pPr>
            <a:r>
              <a:rPr lang="en-US" sz="2000" b="1" dirty="0">
                <a:solidFill>
                  <a:srgbClr val="31B1CF"/>
                </a:solidFill>
              </a:rPr>
              <a:t>TAKE-AWAY MESSAGE:  </a:t>
            </a:r>
            <a:r>
              <a:rPr lang="en-US" sz="2000" dirty="0">
                <a:solidFill>
                  <a:schemeClr val="tx1">
                    <a:lumMod val="65000"/>
                    <a:lumOff val="35000"/>
                  </a:schemeClr>
                </a:solidFill>
              </a:rPr>
              <a:t>Intensive multi-disciplinary R&amp;D with significant advances in multiple disciplines like IR lasers, optics, AFM probes, mechanics, and electronics.</a:t>
            </a:r>
          </a:p>
        </p:txBody>
      </p:sp>
      <p:grpSp>
        <p:nvGrpSpPr>
          <p:cNvPr id="10" name="Group 9"/>
          <p:cNvGrpSpPr>
            <a:grpSpLocks noChangeAspect="1"/>
          </p:cNvGrpSpPr>
          <p:nvPr/>
        </p:nvGrpSpPr>
        <p:grpSpPr>
          <a:xfrm>
            <a:off x="6443806" y="-25053"/>
            <a:ext cx="5760720" cy="2693097"/>
            <a:chOff x="1921932" y="1805248"/>
            <a:chExt cx="5519350" cy="2580258"/>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21932" y="1805248"/>
              <a:ext cx="5519350" cy="2580258"/>
            </a:xfrm>
            <a:prstGeom prst="rect">
              <a:avLst/>
            </a:prstGeom>
          </p:spPr>
        </p:pic>
        <p:sp>
          <p:nvSpPr>
            <p:cNvPr id="12" name="Freeform 11"/>
            <p:cNvSpPr/>
            <p:nvPr/>
          </p:nvSpPr>
          <p:spPr>
            <a:xfrm>
              <a:off x="3311013" y="3694471"/>
              <a:ext cx="1283110" cy="398207"/>
            </a:xfrm>
            <a:custGeom>
              <a:avLst/>
              <a:gdLst>
                <a:gd name="connsiteX0" fmla="*/ 0 w 1283110"/>
                <a:gd name="connsiteY0" fmla="*/ 0 h 398207"/>
                <a:gd name="connsiteX1" fmla="*/ 1283110 w 1283110"/>
                <a:gd name="connsiteY1" fmla="*/ 398207 h 398207"/>
                <a:gd name="connsiteX2" fmla="*/ 1120877 w 1283110"/>
                <a:gd name="connsiteY2" fmla="*/ 272845 h 398207"/>
                <a:gd name="connsiteX3" fmla="*/ 921774 w 1283110"/>
                <a:gd name="connsiteY3" fmla="*/ 199103 h 398207"/>
                <a:gd name="connsiteX4" fmla="*/ 693174 w 1283110"/>
                <a:gd name="connsiteY4" fmla="*/ 140110 h 398207"/>
                <a:gd name="connsiteX5" fmla="*/ 494071 w 1283110"/>
                <a:gd name="connsiteY5" fmla="*/ 95865 h 398207"/>
                <a:gd name="connsiteX6" fmla="*/ 206477 w 1283110"/>
                <a:gd name="connsiteY6" fmla="*/ 58994 h 398207"/>
                <a:gd name="connsiteX7" fmla="*/ 169606 w 1283110"/>
                <a:gd name="connsiteY7" fmla="*/ 51620 h 398207"/>
                <a:gd name="connsiteX8" fmla="*/ 73742 w 1283110"/>
                <a:gd name="connsiteY8" fmla="*/ 29497 h 398207"/>
                <a:gd name="connsiteX9" fmla="*/ 51619 w 1283110"/>
                <a:gd name="connsiteY9" fmla="*/ 14749 h 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110" h="398207">
                  <a:moveTo>
                    <a:pt x="0" y="0"/>
                  </a:moveTo>
                  <a:lnTo>
                    <a:pt x="1283110" y="398207"/>
                  </a:lnTo>
                  <a:lnTo>
                    <a:pt x="1120877" y="272845"/>
                  </a:lnTo>
                  <a:lnTo>
                    <a:pt x="921774" y="199103"/>
                  </a:lnTo>
                  <a:lnTo>
                    <a:pt x="693174" y="140110"/>
                  </a:lnTo>
                  <a:lnTo>
                    <a:pt x="494071" y="95865"/>
                  </a:lnTo>
                  <a:lnTo>
                    <a:pt x="206477" y="58994"/>
                  </a:lnTo>
                  <a:lnTo>
                    <a:pt x="169606" y="51620"/>
                  </a:lnTo>
                  <a:lnTo>
                    <a:pt x="73742" y="29497"/>
                  </a:lnTo>
                  <a:lnTo>
                    <a:pt x="51619" y="14749"/>
                  </a:lnTo>
                </a:path>
              </a:pathLst>
            </a:custGeom>
            <a:solidFill>
              <a:srgbClr val="131A2F"/>
            </a:solidFill>
            <a:ln>
              <a:solidFill>
                <a:srgbClr val="1E1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Bru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497" y="872641"/>
            <a:ext cx="1920240" cy="1014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anasysinstruments.com/wp-content/uploads/default-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07" y="1043397"/>
            <a:ext cx="3200400" cy="9357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CFB0700A-AA3D-461B-A3B6-39C39373F01C}" type="slidenum">
              <a:rPr lang="en-US" smtClean="0"/>
              <a:pPr>
                <a:defRPr/>
              </a:pPr>
              <a:t>65</a:t>
            </a:fld>
            <a:endParaRPr lang="en-US" dirty="0"/>
          </a:p>
        </p:txBody>
      </p:sp>
    </p:spTree>
    <p:extLst>
      <p:ext uri="{BB962C8B-B14F-4D97-AF65-F5344CB8AC3E}">
        <p14:creationId xmlns:p14="http://schemas.microsoft.com/office/powerpoint/2010/main" val="1540360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518"/>
            <a:ext cx="12307710" cy="262243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51571" y="284164"/>
            <a:ext cx="2872627" cy="232075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14" y="284164"/>
            <a:ext cx="3685866" cy="718068"/>
          </a:xfrm>
          <a:prstGeom prst="rect">
            <a:avLst/>
          </a:prstGeom>
          <a:effectLst>
            <a:softEdge rad="63500"/>
          </a:effectLst>
        </p:spPr>
      </p:pic>
      <p:sp>
        <p:nvSpPr>
          <p:cNvPr id="13" name="Content Placeholder 4"/>
          <p:cNvSpPr>
            <a:spLocks noGrp="1"/>
          </p:cNvSpPr>
          <p:nvPr>
            <p:ph idx="1"/>
          </p:nvPr>
        </p:nvSpPr>
        <p:spPr>
          <a:xfrm>
            <a:off x="609600" y="2604918"/>
            <a:ext cx="10972800" cy="3521246"/>
          </a:xfrm>
        </p:spPr>
        <p:txBody>
          <a:bodyPr wrap="square" tIns="0">
            <a:noAutofit/>
          </a:bodyPr>
          <a:lstStyle/>
          <a:p>
            <a:pPr marL="0" indent="0">
              <a:lnSpc>
                <a:spcPct val="200000"/>
              </a:lnSpc>
              <a:spcBef>
                <a:spcPts val="0"/>
              </a:spcBef>
              <a:spcAft>
                <a:spcPts val="1800"/>
              </a:spcAft>
              <a:buSzPct val="100000"/>
              <a:buNone/>
            </a:pPr>
            <a:r>
              <a:rPr lang="en-US" sz="1800" b="1" dirty="0">
                <a:solidFill>
                  <a:srgbClr val="27A09D"/>
                </a:solidFill>
              </a:rPr>
              <a:t>DOE OFFICES: </a:t>
            </a:r>
            <a:r>
              <a:rPr lang="en-US" sz="1800" dirty="0">
                <a:solidFill>
                  <a:schemeClr val="tx1">
                    <a:lumMod val="65000"/>
                    <a:lumOff val="35000"/>
                  </a:schemeClr>
                </a:solidFill>
              </a:rPr>
              <a:t>Energy Efficiency and Renewable Energy (EERE).</a:t>
            </a:r>
          </a:p>
          <a:p>
            <a:pPr marL="0" indent="0">
              <a:spcBef>
                <a:spcPts val="0"/>
              </a:spcBef>
              <a:spcAft>
                <a:spcPts val="1800"/>
              </a:spcAft>
              <a:buSzPct val="100000"/>
              <a:buNone/>
            </a:pPr>
            <a:r>
              <a:rPr lang="en-US" sz="1800" b="1" dirty="0">
                <a:solidFill>
                  <a:srgbClr val="27A09D"/>
                </a:solidFill>
              </a:rPr>
              <a:t>TECHNOLOGY:</a:t>
            </a:r>
            <a:r>
              <a:rPr lang="en-US" sz="1800" dirty="0"/>
              <a:t> </a:t>
            </a:r>
            <a:r>
              <a:rPr lang="en-US" sz="1800" dirty="0">
                <a:solidFill>
                  <a:schemeClr val="tx1">
                    <a:lumMod val="65000"/>
                    <a:lumOff val="35000"/>
                  </a:schemeClr>
                </a:solidFill>
              </a:rPr>
              <a:t>low civil work hydropower turbines</a:t>
            </a:r>
          </a:p>
          <a:p>
            <a:pPr marL="0" indent="0">
              <a:spcBef>
                <a:spcPts val="0"/>
              </a:spcBef>
              <a:spcAft>
                <a:spcPts val="1800"/>
              </a:spcAft>
              <a:buSzPct val="100000"/>
              <a:buNone/>
            </a:pPr>
            <a:r>
              <a:rPr lang="en-US" sz="1800" b="1" dirty="0">
                <a:solidFill>
                  <a:srgbClr val="27A09D"/>
                </a:solidFill>
              </a:rPr>
              <a:t>IMPACT:</a:t>
            </a:r>
            <a:r>
              <a:rPr lang="en-US" sz="1800" dirty="0"/>
              <a:t> </a:t>
            </a:r>
            <a:r>
              <a:rPr lang="en-US" sz="1800" dirty="0">
                <a:solidFill>
                  <a:schemeClr val="tx1">
                    <a:lumMod val="65000"/>
                    <a:lumOff val="35000"/>
                  </a:schemeClr>
                </a:solidFill>
              </a:rPr>
              <a:t>tap into the undeveloped 70 GW hydropower potential at drops between 5 and 20 feet. Preserving the environment. </a:t>
            </a:r>
          </a:p>
          <a:p>
            <a:pPr marL="0" indent="0">
              <a:spcBef>
                <a:spcPts val="0"/>
              </a:spcBef>
              <a:spcAft>
                <a:spcPts val="1800"/>
              </a:spcAft>
              <a:buSzPct val="100000"/>
              <a:buNone/>
            </a:pPr>
            <a:r>
              <a:rPr lang="en-US" sz="1800" b="1" dirty="0">
                <a:solidFill>
                  <a:srgbClr val="27A09D"/>
                </a:solidFill>
              </a:rPr>
              <a:t>TIMELINE: </a:t>
            </a:r>
            <a:r>
              <a:rPr lang="en-US" sz="1800" dirty="0">
                <a:solidFill>
                  <a:schemeClr val="tx1">
                    <a:lumMod val="65000"/>
                    <a:lumOff val="35000"/>
                  </a:schemeClr>
                </a:solidFill>
              </a:rPr>
              <a:t>founded in 2009. One Phase II SBIR followed by $10M investment from three-billion-dollar family investment firms. Currently expanding manufacturing.</a:t>
            </a:r>
          </a:p>
          <a:p>
            <a:pPr marL="0" indent="0">
              <a:spcBef>
                <a:spcPts val="0"/>
              </a:spcBef>
              <a:spcAft>
                <a:spcPts val="1800"/>
              </a:spcAft>
              <a:buSzPct val="100000"/>
              <a:buNone/>
            </a:pPr>
            <a:r>
              <a:rPr lang="en-US" sz="1800" b="1" dirty="0">
                <a:solidFill>
                  <a:srgbClr val="27A09D"/>
                </a:solidFill>
              </a:rPr>
              <a:t>STRENGTHS:</a:t>
            </a:r>
            <a:r>
              <a:rPr lang="en-US" sz="1800" dirty="0">
                <a:solidFill>
                  <a:schemeClr val="tx1">
                    <a:lumMod val="65000"/>
                    <a:lumOff val="35000"/>
                  </a:schemeClr>
                </a:solidFill>
              </a:rPr>
              <a:t> </a:t>
            </a:r>
            <a:r>
              <a:rPr lang="en-US" sz="1800" dirty="0"/>
              <a:t> </a:t>
            </a:r>
            <a:r>
              <a:rPr lang="en-US" sz="1800" dirty="0">
                <a:solidFill>
                  <a:schemeClr val="tx1">
                    <a:lumMod val="65000"/>
                    <a:lumOff val="35000"/>
                  </a:schemeClr>
                </a:solidFill>
              </a:rPr>
              <a:t>Knowing there is a market. Balanced leadership. Vision.</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28998" y="-296564"/>
            <a:ext cx="5387716" cy="2901482"/>
          </a:xfrm>
          <a:prstGeom prst="rect">
            <a:avLst/>
          </a:prstGeom>
        </p:spPr>
      </p:pic>
      <p:sp>
        <p:nvSpPr>
          <p:cNvPr id="10" name="Slide Number Placeholder 3">
            <a:extLst>
              <a:ext uri="{FF2B5EF4-FFF2-40B4-BE49-F238E27FC236}">
                <a16:creationId xmlns:a16="http://schemas.microsoft.com/office/drawing/2014/main" id="{7CE287AD-046C-4F46-8781-6C15C4B6F263}"/>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4928740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 y="4191990"/>
            <a:ext cx="3803073" cy="266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jjie.org/wp-content/uploads/2012/04/3336handcuffs-300x199.jp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984663" y="1035039"/>
            <a:ext cx="7885215" cy="5822961"/>
          </a:xfrm>
          <a:prstGeom prst="rect">
            <a:avLst/>
          </a:prstGeom>
          <a:noFill/>
        </p:spPr>
      </p:pic>
      <p:sp>
        <p:nvSpPr>
          <p:cNvPr id="5" name="Title 4"/>
          <p:cNvSpPr>
            <a:spLocks noGrp="1"/>
          </p:cNvSpPr>
          <p:nvPr>
            <p:ph type="ctrTitle"/>
          </p:nvPr>
        </p:nvSpPr>
        <p:spPr>
          <a:xfrm>
            <a:off x="0" y="0"/>
            <a:ext cx="7772400" cy="1470025"/>
          </a:xfrm>
          <a:solidFill>
            <a:schemeClr val="accent1">
              <a:lumMod val="40000"/>
              <a:lumOff val="60000"/>
            </a:schemeClr>
          </a:solidFill>
        </p:spPr>
        <p:txBody>
          <a:bodyPr>
            <a:normAutofit/>
          </a:bodyPr>
          <a:lstStyle/>
          <a:p>
            <a:pPr algn="l"/>
            <a:r>
              <a:rPr lang="en-US" sz="2400" dirty="0"/>
              <a:t>DOE Office of Inspector General:  </a:t>
            </a:r>
            <a:br>
              <a:rPr lang="en-US" sz="2400" dirty="0"/>
            </a:br>
            <a:r>
              <a:rPr lang="en-US" sz="2400" dirty="0"/>
              <a:t>Fraud, Waste &amp; Abuse</a:t>
            </a: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br>
              <a:rPr lang="en-US" dirty="0"/>
            </a:br>
            <a:r>
              <a:rPr lang="en-US" b="0" i="1" dirty="0"/>
              <a:t>Combating Fraud</a:t>
            </a:r>
          </a:p>
        </p:txBody>
      </p:sp>
      <p:sp>
        <p:nvSpPr>
          <p:cNvPr id="6" name="Content Placeholder 5"/>
          <p:cNvSpPr>
            <a:spLocks noGrp="1"/>
          </p:cNvSpPr>
          <p:nvPr>
            <p:ph idx="1"/>
          </p:nvPr>
        </p:nvSpPr>
        <p:spPr/>
        <p:txBody>
          <a:bodyPr>
            <a:normAutofit/>
          </a:bodyPr>
          <a:lstStyle/>
          <a:p>
            <a:r>
              <a:rPr lang="en-US" sz="2000" b="1" i="1" dirty="0"/>
              <a:t>What types of fraud are found in the SBIR Program?</a:t>
            </a:r>
            <a:endParaRPr lang="en-US" sz="2000" dirty="0"/>
          </a:p>
          <a:p>
            <a:r>
              <a:rPr lang="en-US" sz="2000" dirty="0"/>
              <a:t>Application Process</a:t>
            </a:r>
          </a:p>
          <a:p>
            <a:pPr lvl="1"/>
            <a:r>
              <a:rPr lang="en-US" sz="1800" dirty="0"/>
              <a:t>submitting  a plagiarized proposal</a:t>
            </a:r>
          </a:p>
          <a:p>
            <a:pPr lvl="1"/>
            <a:r>
              <a:rPr lang="en-US" sz="1800" dirty="0"/>
              <a:t>providing false information regarding the company, the Principal Investigator (PI), or work to be performed</a:t>
            </a:r>
          </a:p>
          <a:p>
            <a:pPr lvl="1"/>
            <a:r>
              <a:rPr lang="en-US" sz="1800" dirty="0"/>
              <a:t>seeking funding for work that has already been completed</a:t>
            </a:r>
          </a:p>
          <a:p>
            <a:r>
              <a:rPr lang="en-US" sz="2000" dirty="0"/>
              <a:t>During Award </a:t>
            </a:r>
          </a:p>
          <a:p>
            <a:pPr lvl="1"/>
            <a:r>
              <a:rPr lang="en-US" sz="1800" dirty="0"/>
              <a:t>using award funds for personal use or for any use other than the proposed activities</a:t>
            </a:r>
          </a:p>
          <a:p>
            <a:pPr lvl="1"/>
            <a:r>
              <a:rPr lang="en-US" sz="1800" dirty="0"/>
              <a:t>submitting plagiarized reports or reports falsely claiming work has been completed</a:t>
            </a:r>
          </a:p>
          <a:p>
            <a:pPr lvl="1"/>
            <a:r>
              <a:rPr lang="en-US" sz="1800" dirty="0"/>
              <a:t>claiming results for an award that were funded by a different source</a:t>
            </a:r>
          </a:p>
        </p:txBody>
      </p:sp>
      <p:sp>
        <p:nvSpPr>
          <p:cNvPr id="7" name="Slide Number Placeholder 3">
            <a:extLst>
              <a:ext uri="{FF2B5EF4-FFF2-40B4-BE49-F238E27FC236}">
                <a16:creationId xmlns:a16="http://schemas.microsoft.com/office/drawing/2014/main" id="{78F797C6-56AB-4FDC-8B99-82FACCFB7B8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68</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br>
              <a:rPr lang="en-US" dirty="0"/>
            </a:br>
            <a:r>
              <a:rPr lang="en-US" b="0" i="1" dirty="0"/>
              <a:t>Knowing the Rules</a:t>
            </a:r>
            <a:endParaRPr lang="en-US" dirty="0"/>
          </a:p>
        </p:txBody>
      </p:sp>
      <p:sp>
        <p:nvSpPr>
          <p:cNvPr id="3" name="Content Placeholder 2"/>
          <p:cNvSpPr>
            <a:spLocks noGrp="1"/>
          </p:cNvSpPr>
          <p:nvPr>
            <p:ph idx="1"/>
          </p:nvPr>
        </p:nvSpPr>
        <p:spPr/>
        <p:txBody>
          <a:bodyPr>
            <a:normAutofit/>
          </a:bodyPr>
          <a:lstStyle/>
          <a:p>
            <a:r>
              <a:rPr lang="en-US" sz="2000" b="1" i="1" dirty="0"/>
              <a:t>Which SBIR rules should you be particularly familiar with?</a:t>
            </a:r>
            <a:endParaRPr lang="en-US" sz="2000" dirty="0"/>
          </a:p>
          <a:p>
            <a:pPr lvl="1"/>
            <a:r>
              <a:rPr lang="en-US" sz="1800" dirty="0"/>
              <a:t>Duplicate or overlapping proposals may not be submitted to multiple agencies without full disclosure to all agencies.</a:t>
            </a:r>
          </a:p>
          <a:p>
            <a:pPr lvl="1"/>
            <a:r>
              <a:rPr lang="en-US" sz="1800" dirty="0"/>
              <a:t>The company must meet SBA’s requirements for a small business, including being majority American owned and have 500 employees or fewer.</a:t>
            </a:r>
          </a:p>
          <a:p>
            <a:pPr lvl="1"/>
            <a:r>
              <a:rPr lang="en-US" sz="1800" dirty="0"/>
              <a:t>For SBIR:  The PI’s primary employment must be with the company during the grant period. The PI may not be employed full time elsewhere.</a:t>
            </a:r>
          </a:p>
          <a:p>
            <a:pPr lvl="1"/>
            <a:r>
              <a:rPr lang="en-US" sz="1800" dirty="0"/>
              <a:t>For SBIR:  For Phase I, a minimum of two thirds of the research effort must be performed by the grantee company; for Phase II, a minimum of one-half of the research effort must be performed by the grantee company.  Work performed by a university research lab is NOT work completed by the grantee company.</a:t>
            </a:r>
          </a:p>
          <a:p>
            <a:pPr lvl="1"/>
            <a:r>
              <a:rPr lang="en-US" sz="1800" dirty="0"/>
              <a:t>University employees participating on an SBIR award should disclose their involvement to the university as well as their use of university facilities.</a:t>
            </a:r>
          </a:p>
          <a:p>
            <a:pPr lvl="1"/>
            <a:r>
              <a:rPr lang="en-US" sz="1800" dirty="0"/>
              <a:t>R&amp;D must be performed in the United States. </a:t>
            </a:r>
          </a:p>
          <a:p>
            <a:endParaRPr lang="en-US" sz="2000" dirty="0"/>
          </a:p>
        </p:txBody>
      </p:sp>
      <p:sp>
        <p:nvSpPr>
          <p:cNvPr id="5" name="Slide Number Placeholder 3">
            <a:extLst>
              <a:ext uri="{FF2B5EF4-FFF2-40B4-BE49-F238E27FC236}">
                <a16:creationId xmlns:a16="http://schemas.microsoft.com/office/drawing/2014/main" id="{F42D5792-B4D3-4A75-BE76-5FD1A1546FF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69</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4"/>
          <p:cNvGraphicFramePr>
            <a:graphicFrameLocks/>
          </p:cNvGraphicFramePr>
          <p:nvPr/>
        </p:nvGraphicFramePr>
        <p:xfrm>
          <a:off x="1464254" y="1719848"/>
          <a:ext cx="3318354" cy="281931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1"/>
          <p:cNvSpPr txBox="1">
            <a:spLocks/>
          </p:cNvSpPr>
          <p:nvPr/>
        </p:nvSpPr>
        <p:spPr>
          <a:xfrm>
            <a:off x="843280" y="581905"/>
            <a:ext cx="4848571" cy="4029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mn-lt"/>
              </a:rPr>
              <a:t>Estimated SBIR/STTR Budgets by Agency, FY 2018</a:t>
            </a:r>
          </a:p>
        </p:txBody>
      </p:sp>
      <p:graphicFrame>
        <p:nvGraphicFramePr>
          <p:cNvPr id="14" name="Table 13"/>
          <p:cNvGraphicFramePr>
            <a:graphicFrameLocks noGrp="1"/>
          </p:cNvGraphicFramePr>
          <p:nvPr/>
        </p:nvGraphicFramePr>
        <p:xfrm>
          <a:off x="6886478" y="783387"/>
          <a:ext cx="4899121" cy="5239363"/>
        </p:xfrm>
        <a:graphic>
          <a:graphicData uri="http://schemas.openxmlformats.org/drawingml/2006/table">
            <a:tbl>
              <a:tblPr firstRow="1" bandRow="1">
                <a:tableStyleId>{5C22544A-7EE6-4342-B048-85BDC9FD1C3A}</a:tableStyleId>
              </a:tblPr>
              <a:tblGrid>
                <a:gridCol w="3681311">
                  <a:extLst>
                    <a:ext uri="{9D8B030D-6E8A-4147-A177-3AD203B41FA5}">
                      <a16:colId xmlns:a16="http://schemas.microsoft.com/office/drawing/2014/main" val="20000"/>
                    </a:ext>
                  </a:extLst>
                </a:gridCol>
                <a:gridCol w="1217810">
                  <a:extLst>
                    <a:ext uri="{9D8B030D-6E8A-4147-A177-3AD203B41FA5}">
                      <a16:colId xmlns:a16="http://schemas.microsoft.com/office/drawing/2014/main" val="20001"/>
                    </a:ext>
                  </a:extLst>
                </a:gridCol>
              </a:tblGrid>
              <a:tr h="3503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bg1"/>
                          </a:solidFill>
                          <a:latin typeface="+mn-lt"/>
                          <a:ea typeface="+mn-ea"/>
                          <a:cs typeface="+mn-cs"/>
                        </a:rPr>
                        <a:t>AGENCIES WITH SBIR &amp; STTR PROGRAMS</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800" b="1" kern="1200" baseline="0" dirty="0">
                          <a:solidFill>
                            <a:schemeClr val="bg1"/>
                          </a:solidFill>
                          <a:latin typeface="+mn-lt"/>
                          <a:ea typeface="+mn-ea"/>
                          <a:cs typeface="+mn-cs"/>
                        </a:rPr>
                        <a:t>APPROX</a:t>
                      </a:r>
                    </a:p>
                    <a:p>
                      <a:pPr algn="ctr"/>
                      <a:r>
                        <a:rPr lang="en-US" sz="800" b="1" kern="1200" baseline="0" dirty="0">
                          <a:solidFill>
                            <a:schemeClr val="bg1"/>
                          </a:solidFill>
                          <a:latin typeface="+mn-lt"/>
                          <a:ea typeface="+mn-ea"/>
                          <a:cs typeface="+mn-cs"/>
                        </a:rPr>
                        <a:t> BUDGET</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54361">
                <a:tc>
                  <a:txBody>
                    <a:bodyPr/>
                    <a:lstStyle/>
                    <a:p>
                      <a:pPr algn="r"/>
                      <a:r>
                        <a:rPr lang="en-US" sz="1100" b="0" dirty="0">
                          <a:solidFill>
                            <a:schemeClr val="tx1"/>
                          </a:solidFill>
                        </a:rPr>
                        <a:t>Department of Defense (DOD)</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$ 1.750</a:t>
                      </a:r>
                      <a:r>
                        <a:rPr lang="en-US" sz="1100" b="0" baseline="0" dirty="0">
                          <a:solidFill>
                            <a:schemeClr val="tx1"/>
                          </a:solidFill>
                        </a:rPr>
                        <a:t> </a:t>
                      </a:r>
                      <a:r>
                        <a:rPr lang="en-US" sz="1100" b="0" dirty="0">
                          <a:solidFill>
                            <a:schemeClr val="tx1"/>
                          </a:solidFill>
                        </a:rPr>
                        <a:t>B</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571685">
                <a:tc>
                  <a:txBody>
                    <a:bodyPr/>
                    <a:lstStyle/>
                    <a:p>
                      <a:pPr algn="r"/>
                      <a:r>
                        <a:rPr lang="en-US" sz="1100" b="0" dirty="0">
                          <a:solidFill>
                            <a:schemeClr val="tx1"/>
                          </a:solidFill>
                        </a:rPr>
                        <a:t>Department</a:t>
                      </a:r>
                      <a:r>
                        <a:rPr lang="en-US" sz="1100" b="0" baseline="0" dirty="0">
                          <a:solidFill>
                            <a:schemeClr val="tx1"/>
                          </a:solidFill>
                        </a:rPr>
                        <a:t> of Health and Human Services (DHHS), including the National Institutes of Health (NIH)*</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$1.088</a:t>
                      </a:r>
                      <a:r>
                        <a:rPr lang="en-US" sz="1100" b="0" baseline="0" dirty="0">
                          <a:solidFill>
                            <a:schemeClr val="tx1"/>
                          </a:solidFill>
                        </a:rPr>
                        <a:t> B</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57168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Department</a:t>
                      </a:r>
                      <a:r>
                        <a:rPr lang="en-US" sz="1100" b="0" baseline="0" dirty="0">
                          <a:solidFill>
                            <a:schemeClr val="tx1"/>
                          </a:solidFill>
                        </a:rPr>
                        <a:t> of Energy (</a:t>
                      </a:r>
                      <a:r>
                        <a:rPr lang="en-US" sz="1100" b="0" dirty="0">
                          <a:solidFill>
                            <a:schemeClr val="tx1"/>
                          </a:solidFill>
                        </a:rPr>
                        <a:t>DOE),</a:t>
                      </a:r>
                      <a:r>
                        <a:rPr lang="en-US" sz="1100" b="0" baseline="0" dirty="0">
                          <a:solidFill>
                            <a:schemeClr val="tx1"/>
                          </a:solidFill>
                        </a:rPr>
                        <a:t> including  Advanced Research Projects Agency – Energy (ARPA-E)</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$280.0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31056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National Science Foundation (NSF)</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$ 202.4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39870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National Aeronautics</a:t>
                      </a:r>
                      <a:r>
                        <a:rPr lang="en-US" sz="1100" b="0" baseline="0" dirty="0">
                          <a:solidFill>
                            <a:schemeClr val="tx1"/>
                          </a:solidFill>
                        </a:rPr>
                        <a:t> and Space Administration (</a:t>
                      </a:r>
                      <a:r>
                        <a:rPr lang="en-US" sz="1100" b="0" dirty="0">
                          <a:solidFill>
                            <a:schemeClr val="tx1"/>
                          </a:solidFill>
                        </a:rPr>
                        <a:t>NASA)</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$198.0 M</a:t>
                      </a:r>
                    </a:p>
                    <a:p>
                      <a:pPr algn="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105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AGENCIES WITH ONLY </a:t>
                      </a:r>
                      <a:r>
                        <a:rPr lang="en-US" sz="1100" b="1" baseline="0" dirty="0">
                          <a:solidFill>
                            <a:schemeClr val="bg1"/>
                          </a:solidFill>
                        </a:rPr>
                        <a:t>SBIR PROGRAMS</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800" b="1" kern="1200" baseline="0" dirty="0">
                          <a:solidFill>
                            <a:schemeClr val="bg1"/>
                          </a:solidFill>
                          <a:latin typeface="+mn-lt"/>
                          <a:ea typeface="+mn-ea"/>
                          <a:cs typeface="+mn-cs"/>
                        </a:rPr>
                        <a:t>APPROX</a:t>
                      </a:r>
                    </a:p>
                    <a:p>
                      <a:pPr algn="ctr"/>
                      <a:r>
                        <a:rPr lang="en-US" sz="800" b="1" kern="1200" baseline="0" dirty="0">
                          <a:solidFill>
                            <a:schemeClr val="bg1"/>
                          </a:solidFill>
                          <a:latin typeface="+mn-lt"/>
                          <a:ea typeface="+mn-ea"/>
                          <a:cs typeface="+mn-cs"/>
                        </a:rPr>
                        <a:t>BUDGET</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6"/>
                  </a:ext>
                </a:extLst>
              </a:tr>
              <a:tr h="254361">
                <a:tc>
                  <a:txBody>
                    <a:bodyPr/>
                    <a:lstStyle/>
                    <a:p>
                      <a:pPr algn="r"/>
                      <a:r>
                        <a:rPr lang="en-US" sz="1100" b="0" dirty="0">
                          <a:solidFill>
                            <a:schemeClr val="tx1"/>
                          </a:solidFill>
                        </a:rPr>
                        <a:t>Department</a:t>
                      </a:r>
                      <a:r>
                        <a:rPr lang="en-US" sz="1100" b="0" baseline="0" dirty="0">
                          <a:solidFill>
                            <a:schemeClr val="tx1"/>
                          </a:solidFill>
                        </a:rPr>
                        <a:t> of Agriculture (USDA)</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$27.0M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7"/>
                  </a:ext>
                </a:extLst>
              </a:tr>
              <a:tr h="744667">
                <a:tc>
                  <a:txBody>
                    <a:bodyPr/>
                    <a:lstStyle/>
                    <a:p>
                      <a:pPr algn="r"/>
                      <a:r>
                        <a:rPr lang="en-US" sz="1100" b="0" dirty="0">
                          <a:solidFill>
                            <a:schemeClr val="tx1"/>
                          </a:solidFill>
                        </a:rPr>
                        <a:t>Department of Homeland Security (DHS):  Science and Technology Directorate (S&amp;T)</a:t>
                      </a:r>
                      <a:r>
                        <a:rPr lang="en-US" sz="1100" b="0" baseline="0" dirty="0">
                          <a:solidFill>
                            <a:schemeClr val="tx1"/>
                          </a:solidFill>
                        </a:rPr>
                        <a:t> </a:t>
                      </a:r>
                    </a:p>
                    <a:p>
                      <a:pPr algn="r"/>
                      <a:r>
                        <a:rPr lang="en-US" sz="1100" b="0" baseline="0" dirty="0">
                          <a:solidFill>
                            <a:schemeClr val="tx1"/>
                          </a:solidFill>
                        </a:rPr>
                        <a:t>&amp; Countering Weapons of Mass Destruction Office (CWMD)</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$20.8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8"/>
                  </a:ext>
                </a:extLst>
              </a:tr>
              <a:tr h="744667">
                <a:tc>
                  <a:txBody>
                    <a:bodyPr/>
                    <a:lstStyle/>
                    <a:p>
                      <a:pPr algn="r"/>
                      <a:r>
                        <a:rPr lang="en-US" sz="1100" b="0" dirty="0">
                          <a:solidFill>
                            <a:schemeClr val="tx1"/>
                          </a:solidFill>
                        </a:rPr>
                        <a:t>Department of Commerce:  National Oceanic and Atmospheric Administration (NOAA) &amp; National Institute</a:t>
                      </a:r>
                      <a:r>
                        <a:rPr lang="en-US" sz="1100" b="0" baseline="0" dirty="0">
                          <a:solidFill>
                            <a:schemeClr val="tx1"/>
                          </a:solidFill>
                        </a:rPr>
                        <a:t> of Standards and Technology (</a:t>
                      </a:r>
                      <a:r>
                        <a:rPr lang="en-US" sz="1100" b="0" dirty="0">
                          <a:solidFill>
                            <a:schemeClr val="tx1"/>
                          </a:solidFill>
                        </a:rPr>
                        <a:t>NIST)</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$14.2M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9"/>
                  </a:ext>
                </a:extLst>
              </a:tr>
              <a:tr h="230099">
                <a:tc>
                  <a:txBody>
                    <a:bodyPr/>
                    <a:lstStyle/>
                    <a:p>
                      <a:pPr algn="r"/>
                      <a:r>
                        <a:rPr lang="en-US" sz="1100" b="0" dirty="0">
                          <a:solidFill>
                            <a:schemeClr val="tx1"/>
                          </a:solidFill>
                        </a:rPr>
                        <a:t>Department</a:t>
                      </a:r>
                      <a:r>
                        <a:rPr lang="en-US" sz="1100" b="0" baseline="0" dirty="0">
                          <a:solidFill>
                            <a:schemeClr val="tx1"/>
                          </a:solidFill>
                        </a:rPr>
                        <a:t> of Transportation (DOT)</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$8.5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0"/>
                  </a:ext>
                </a:extLst>
              </a:tr>
              <a:tr h="24881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Department of Education (ED)</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$7.5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1"/>
                  </a:ext>
                </a:extLst>
              </a:tr>
              <a:tr h="248817">
                <a:tc>
                  <a:txBody>
                    <a:bodyPr/>
                    <a:lstStyle/>
                    <a:p>
                      <a:pPr algn="r"/>
                      <a:r>
                        <a:rPr lang="en-US" sz="1100" b="0" dirty="0">
                          <a:solidFill>
                            <a:schemeClr val="tx1"/>
                          </a:solidFill>
                        </a:rPr>
                        <a:t>Environmental Protection</a:t>
                      </a:r>
                      <a:r>
                        <a:rPr lang="en-US" sz="1100" b="0" baseline="0" dirty="0">
                          <a:solidFill>
                            <a:schemeClr val="tx1"/>
                          </a:solidFill>
                        </a:rPr>
                        <a:t> Agency (EPA)</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$4.2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2"/>
                  </a:ext>
                </a:extLst>
              </a:tr>
            </a:tbl>
          </a:graphicData>
        </a:graphic>
      </p:graphicFrame>
      <p:sp>
        <p:nvSpPr>
          <p:cNvPr id="15" name="TextBox 14"/>
          <p:cNvSpPr txBox="1"/>
          <p:nvPr/>
        </p:nvSpPr>
        <p:spPr>
          <a:xfrm>
            <a:off x="1464254" y="4489483"/>
            <a:ext cx="3044767" cy="707886"/>
          </a:xfrm>
          <a:prstGeom prst="rect">
            <a:avLst/>
          </a:prstGeom>
          <a:noFill/>
        </p:spPr>
        <p:txBody>
          <a:bodyPr wrap="square" rtlCol="0">
            <a:spAutoFit/>
          </a:bodyPr>
          <a:lstStyle/>
          <a:p>
            <a:pPr algn="ctr"/>
            <a:r>
              <a:rPr lang="en-US" sz="2000" b="1" i="1" dirty="0">
                <a:solidFill>
                  <a:schemeClr val="tx1">
                    <a:lumMod val="65000"/>
                    <a:lumOff val="35000"/>
                  </a:schemeClr>
                </a:solidFill>
                <a:latin typeface="+mn-lt"/>
              </a:rPr>
              <a:t>~ $3.6B in FY 2018 across all agencies</a:t>
            </a:r>
          </a:p>
        </p:txBody>
      </p:sp>
      <p:grpSp>
        <p:nvGrpSpPr>
          <p:cNvPr id="16" name="Group 15"/>
          <p:cNvGrpSpPr/>
          <p:nvPr/>
        </p:nvGrpSpPr>
        <p:grpSpPr>
          <a:xfrm>
            <a:off x="4654519" y="4165925"/>
            <a:ext cx="1634646" cy="731034"/>
            <a:chOff x="1908269" y="4901048"/>
            <a:chExt cx="1444531" cy="589970"/>
          </a:xfrm>
        </p:grpSpPr>
        <p:sp>
          <p:nvSpPr>
            <p:cNvPr id="17" name="Rectangle 16"/>
            <p:cNvSpPr/>
            <p:nvPr/>
          </p:nvSpPr>
          <p:spPr>
            <a:xfrm>
              <a:off x="1908269" y="5262418"/>
              <a:ext cx="228600" cy="22860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black">
                    <a:lumMod val="65000"/>
                    <a:lumOff val="35000"/>
                  </a:prstClr>
                </a:solidFill>
              </a:endParaRPr>
            </a:p>
          </p:txBody>
        </p:sp>
        <p:sp>
          <p:nvSpPr>
            <p:cNvPr id="18" name="Rectangle 17"/>
            <p:cNvSpPr/>
            <p:nvPr/>
          </p:nvSpPr>
          <p:spPr>
            <a:xfrm>
              <a:off x="1908269" y="4901048"/>
              <a:ext cx="228600" cy="22860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black">
                    <a:lumMod val="65000"/>
                    <a:lumOff val="35000"/>
                  </a:prstClr>
                </a:solidFill>
              </a:endParaRPr>
            </a:p>
          </p:txBody>
        </p:sp>
        <p:sp>
          <p:nvSpPr>
            <p:cNvPr id="19" name="TextBox 18"/>
            <p:cNvSpPr txBox="1"/>
            <p:nvPr/>
          </p:nvSpPr>
          <p:spPr>
            <a:xfrm>
              <a:off x="2136869" y="4913784"/>
              <a:ext cx="1072463" cy="248387"/>
            </a:xfrm>
            <a:prstGeom prst="rect">
              <a:avLst/>
            </a:prstGeom>
            <a:noFill/>
          </p:spPr>
          <p:txBody>
            <a:bodyPr wrap="square" rtlCol="0">
              <a:spAutoFit/>
            </a:bodyPr>
            <a:lstStyle/>
            <a:p>
              <a:r>
                <a:rPr lang="en-US" sz="1400" dirty="0">
                  <a:solidFill>
                    <a:schemeClr val="tx1">
                      <a:lumMod val="95000"/>
                    </a:schemeClr>
                  </a:solidFill>
                  <a:latin typeface="+mn-lt"/>
                </a:rPr>
                <a:t>Grants</a:t>
              </a:r>
            </a:p>
          </p:txBody>
        </p:sp>
        <p:sp>
          <p:nvSpPr>
            <p:cNvPr id="20" name="TextBox 19"/>
            <p:cNvSpPr txBox="1"/>
            <p:nvPr/>
          </p:nvSpPr>
          <p:spPr>
            <a:xfrm>
              <a:off x="2136870" y="5215354"/>
              <a:ext cx="1215930" cy="248387"/>
            </a:xfrm>
            <a:prstGeom prst="rect">
              <a:avLst/>
            </a:prstGeom>
            <a:noFill/>
          </p:spPr>
          <p:txBody>
            <a:bodyPr wrap="square" rtlCol="0">
              <a:spAutoFit/>
            </a:bodyPr>
            <a:lstStyle/>
            <a:p>
              <a:r>
                <a:rPr lang="en-US" sz="1400" dirty="0">
                  <a:solidFill>
                    <a:schemeClr val="tx1">
                      <a:lumMod val="95000"/>
                    </a:schemeClr>
                  </a:solidFill>
                  <a:latin typeface="+mn-lt"/>
                </a:rPr>
                <a:t>Contracts</a:t>
              </a:r>
            </a:p>
          </p:txBody>
        </p:sp>
      </p:grpSp>
      <p:sp>
        <p:nvSpPr>
          <p:cNvPr id="21" name="TextBox 20"/>
          <p:cNvSpPr txBox="1"/>
          <p:nvPr/>
        </p:nvSpPr>
        <p:spPr>
          <a:xfrm>
            <a:off x="7081603" y="5154949"/>
            <a:ext cx="2284415" cy="230832"/>
          </a:xfrm>
          <a:prstGeom prst="rect">
            <a:avLst/>
          </a:prstGeom>
          <a:noFill/>
        </p:spPr>
        <p:txBody>
          <a:bodyPr wrap="square" rtlCol="0">
            <a:spAutoFit/>
          </a:bodyPr>
          <a:lstStyle/>
          <a:p>
            <a:r>
              <a:rPr lang="en-US" sz="900" i="1" dirty="0">
                <a:solidFill>
                  <a:schemeClr val="tx1">
                    <a:lumMod val="95000"/>
                  </a:schemeClr>
                </a:solidFill>
              </a:rPr>
              <a:t>*DHHS also issues contracts</a:t>
            </a:r>
            <a:endParaRPr lang="en-US" sz="900" dirty="0">
              <a:solidFill>
                <a:schemeClr val="tx1">
                  <a:lumMod val="95000"/>
                </a:schemeClr>
              </a:solidFill>
            </a:endParaRPr>
          </a:p>
        </p:txBody>
      </p:sp>
      <p:sp>
        <p:nvSpPr>
          <p:cNvPr id="22" name="Slide Number Placeholder 3">
            <a:extLst>
              <a:ext uri="{FF2B5EF4-FFF2-40B4-BE49-F238E27FC236}">
                <a16:creationId xmlns:a16="http://schemas.microsoft.com/office/drawing/2014/main" id="{0A17536B-D072-4A74-AFFE-D7DCF7594BA3}"/>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7</a:t>
            </a:fld>
            <a:r>
              <a:rPr lang="en-US" dirty="0">
                <a:solidFill>
                  <a:prstClr val="black">
                    <a:tint val="75000"/>
                  </a:prstClr>
                </a:solidFill>
              </a:rPr>
              <a:t>/78</a:t>
            </a:r>
          </a:p>
        </p:txBody>
      </p:sp>
    </p:spTree>
    <p:extLst>
      <p:ext uri="{BB962C8B-B14F-4D97-AF65-F5344CB8AC3E}">
        <p14:creationId xmlns:p14="http://schemas.microsoft.com/office/powerpoint/2010/main" val="86592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br>
              <a:rPr lang="en-US" dirty="0"/>
            </a:br>
            <a:r>
              <a:rPr lang="en-US" b="0" i="1" dirty="0"/>
              <a:t>Consequences</a:t>
            </a:r>
            <a:endParaRPr lang="en-US" dirty="0"/>
          </a:p>
        </p:txBody>
      </p:sp>
      <p:sp>
        <p:nvSpPr>
          <p:cNvPr id="3" name="Content Placeholder 2"/>
          <p:cNvSpPr>
            <a:spLocks noGrp="1"/>
          </p:cNvSpPr>
          <p:nvPr>
            <p:ph idx="1"/>
          </p:nvPr>
        </p:nvSpPr>
        <p:spPr/>
        <p:txBody>
          <a:bodyPr>
            <a:normAutofit/>
          </a:bodyPr>
          <a:lstStyle/>
          <a:p>
            <a:r>
              <a:rPr lang="en-US" b="1" i="1" dirty="0"/>
              <a:t>What Happens If You Break the Rules? </a:t>
            </a:r>
          </a:p>
          <a:p>
            <a:pPr lvl="1"/>
            <a:r>
              <a:rPr lang="en-US" sz="1800" dirty="0"/>
              <a:t>If you commit fraud or other wrongdoing in applying for or carrying out an SBIR award, we will investigate.</a:t>
            </a:r>
          </a:p>
          <a:p>
            <a:pPr lvl="1"/>
            <a:r>
              <a:rPr lang="en-US" sz="1800" dirty="0"/>
              <a:t>We refer violations of civil or criminal law to the Department of Justice (DOJ).  If DOJ prosecutes you for fraud or false statements, you may be sentenced to prison and required to pay full restitution.  If DOJ pursues a civil action under the False Claims Act, you may have to pay treble damages and $11,000 for each false claim.  In addition, DOE may terminate your awards and debar you from receiving grants or contracts from any federal agency.</a:t>
            </a:r>
          </a:p>
          <a:p>
            <a:endParaRPr lang="en-US" sz="3200" dirty="0"/>
          </a:p>
        </p:txBody>
      </p:sp>
      <p:sp>
        <p:nvSpPr>
          <p:cNvPr id="4" name="Slide Number Placeholder 3"/>
          <p:cNvSpPr>
            <a:spLocks noGrp="1"/>
          </p:cNvSpPr>
          <p:nvPr>
            <p:ph type="sldNum" sz="quarter" idx="12"/>
          </p:nvPr>
        </p:nvSpPr>
        <p:spPr/>
        <p:txBody>
          <a:bodyPr/>
          <a:lstStyle/>
          <a:p>
            <a:pPr>
              <a:defRPr/>
            </a:pPr>
            <a:fld id="{CFB0700A-AA3D-461B-A3B6-39C39373F01C}" type="slidenum">
              <a:rPr lang="en-US" smtClean="0"/>
              <a:pPr>
                <a:defRPr/>
              </a:pPr>
              <a:t>70</a:t>
            </a:fld>
            <a:r>
              <a:rPr lang="en-US" dirty="0"/>
              <a:t>/61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092" y="123555"/>
            <a:ext cx="4819650" cy="392626"/>
          </a:xfrm>
        </p:spPr>
        <p:txBody>
          <a:bodyPr>
            <a:normAutofit fontScale="90000"/>
          </a:bodyPr>
          <a:lstStyle/>
          <a:p>
            <a:r>
              <a:rPr lang="en-US" dirty="0"/>
              <a:t>Recent Prosecution  </a:t>
            </a:r>
          </a:p>
        </p:txBody>
      </p:sp>
      <p:sp>
        <p:nvSpPr>
          <p:cNvPr id="8" name="Rectangle 7"/>
          <p:cNvSpPr/>
          <p:nvPr/>
        </p:nvSpPr>
        <p:spPr>
          <a:xfrm>
            <a:off x="2469922" y="5681205"/>
            <a:ext cx="7296819" cy="430887"/>
          </a:xfrm>
          <a:prstGeom prst="rect">
            <a:avLst/>
          </a:prstGeom>
        </p:spPr>
        <p:txBody>
          <a:bodyPr wrap="square">
            <a:spAutoFit/>
          </a:bodyPr>
          <a:lstStyle/>
          <a:p>
            <a:r>
              <a:rPr lang="en-US" sz="1100" dirty="0">
                <a:latin typeface="+mn-lt"/>
                <a:hlinkClick r:id="rId2"/>
              </a:rPr>
              <a:t>https://www.justice.gov/usao-mdfl/pr/scientists-sentenced-prison-defrauding-small-business-innovation-research-program</a:t>
            </a:r>
            <a:endParaRPr lang="en-US" sz="1100" dirty="0">
              <a:latin typeface="+mn-lt"/>
            </a:endParaRPr>
          </a:p>
          <a:p>
            <a:endParaRPr lang="en-US" sz="1100" dirty="0">
              <a:latin typeface="+mn-lt"/>
            </a:endParaRPr>
          </a:p>
        </p:txBody>
      </p:sp>
      <p:sp>
        <p:nvSpPr>
          <p:cNvPr id="11" name="TextBox 10"/>
          <p:cNvSpPr txBox="1"/>
          <p:nvPr/>
        </p:nvSpPr>
        <p:spPr>
          <a:xfrm>
            <a:off x="3045786" y="1038226"/>
            <a:ext cx="5720262" cy="461665"/>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922" y="630195"/>
            <a:ext cx="7007710" cy="5152440"/>
          </a:xfrm>
          <a:prstGeom prst="rect">
            <a:avLst/>
          </a:prstGeom>
        </p:spPr>
      </p:pic>
      <p:sp>
        <p:nvSpPr>
          <p:cNvPr id="7" name="Slide Number Placeholder 3">
            <a:extLst>
              <a:ext uri="{FF2B5EF4-FFF2-40B4-BE49-F238E27FC236}">
                <a16:creationId xmlns:a16="http://schemas.microsoft.com/office/drawing/2014/main" id="{491B297C-8FAC-4CE1-A847-5E58997F6A4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71</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br>
              <a:rPr lang="en-US" dirty="0"/>
            </a:br>
            <a:r>
              <a:rPr lang="en-US" b="0" i="1" dirty="0"/>
              <a:t>Reporting Fraud</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Department of Energy’s Office of Inspector General (OIG) promotes the effective, efficient, and economical operation of DOE’s programs and operations through audits, inspections, investigations, and other reviews.</a:t>
            </a:r>
          </a:p>
          <a:p>
            <a:r>
              <a:rPr lang="en-US" dirty="0"/>
              <a:t>Within DOE OIG, the Office of Investigations is responsible for investigating any fraudulent acts involving DOE, its contractors or subcontractors, or any crime affecting the programs, operations, Government funds, or employees of those entities.</a:t>
            </a:r>
          </a:p>
          <a:p>
            <a:r>
              <a:rPr lang="en-US" b="1" i="1" dirty="0"/>
              <a:t>If you want additional information or to report wrongdoing</a:t>
            </a:r>
          </a:p>
          <a:p>
            <a:pPr lvl="1">
              <a:buNone/>
            </a:pPr>
            <a:r>
              <a:rPr lang="en-US" dirty="0"/>
              <a:t>	</a:t>
            </a:r>
            <a:r>
              <a:rPr lang="en-US" b="1" dirty="0"/>
              <a:t>Internet:</a:t>
            </a:r>
            <a:r>
              <a:rPr lang="en-US" dirty="0"/>
              <a:t>  ig.energy.gov    </a:t>
            </a:r>
            <a:br>
              <a:rPr lang="en-US" dirty="0"/>
            </a:br>
            <a:r>
              <a:rPr lang="en-US" b="1" dirty="0"/>
              <a:t>E-mail: </a:t>
            </a:r>
            <a:r>
              <a:rPr lang="fr-FR" dirty="0">
                <a:hlinkClick r:id="rId2"/>
              </a:rPr>
              <a:t>ighotline@hq.doe.gov</a:t>
            </a:r>
            <a:r>
              <a:rPr lang="fr-FR" dirty="0"/>
              <a:t>  </a:t>
            </a:r>
            <a:br>
              <a:rPr lang="fr-FR" dirty="0"/>
            </a:br>
            <a:r>
              <a:rPr lang="en-US" b="1" dirty="0"/>
              <a:t>Telephone:</a:t>
            </a:r>
            <a:r>
              <a:rPr lang="en-US" dirty="0"/>
              <a:t> 202-586-4073</a:t>
            </a:r>
            <a:br>
              <a:rPr lang="en-US" dirty="0"/>
            </a:br>
            <a:r>
              <a:rPr lang="en-US" b="1" dirty="0"/>
              <a:t>Hotline: </a:t>
            </a:r>
            <a:r>
              <a:rPr lang="en-US" dirty="0"/>
              <a:t>800-541-1625</a:t>
            </a:r>
            <a:br>
              <a:rPr lang="en-US" dirty="0"/>
            </a:br>
            <a:r>
              <a:rPr lang="en-US" b="1" dirty="0"/>
              <a:t>Fax: </a:t>
            </a:r>
            <a:r>
              <a:rPr lang="en-US" dirty="0"/>
              <a:t>202-586-5697</a:t>
            </a:r>
            <a:endParaRPr lang="en-US" b="1" dirty="0"/>
          </a:p>
          <a:p>
            <a:pPr lvl="1">
              <a:buNone/>
            </a:pPr>
            <a:r>
              <a:rPr lang="en-US" b="1" dirty="0"/>
              <a:t>	</a:t>
            </a:r>
          </a:p>
          <a:p>
            <a:pPr lvl="1" indent="0">
              <a:buNone/>
            </a:pPr>
            <a:r>
              <a:rPr lang="en-US" b="1" dirty="0"/>
              <a:t>U.S. DEPARTMENT OF ENERGY</a:t>
            </a:r>
            <a:br>
              <a:rPr lang="en-US" b="1" dirty="0"/>
            </a:br>
            <a:r>
              <a:rPr lang="en-US" b="1" dirty="0"/>
              <a:t>OFFICE OF INSPECTOR GENERAL</a:t>
            </a:r>
            <a:br>
              <a:rPr lang="en-US" b="1" dirty="0"/>
            </a:br>
            <a:r>
              <a:rPr lang="en-US" b="1" dirty="0"/>
              <a:t>ATTN:  OFFICE OF INSPECTIONS</a:t>
            </a:r>
            <a:br>
              <a:rPr lang="en-US" b="1" dirty="0"/>
            </a:br>
            <a:r>
              <a:rPr lang="en-US" b="1" dirty="0"/>
              <a:t>1000 INDEPENDENCE AVENUE, SW</a:t>
            </a:r>
            <a:br>
              <a:rPr lang="en-US" b="1" dirty="0"/>
            </a:br>
            <a:r>
              <a:rPr lang="en-US" b="1" dirty="0"/>
              <a:t>MAIL STOP 5D-031</a:t>
            </a:r>
            <a:br>
              <a:rPr lang="en-US" b="1" dirty="0"/>
            </a:br>
            <a:r>
              <a:rPr lang="en-US" b="1" dirty="0"/>
              <a:t>WASHINGTON, DC  20585</a:t>
            </a:r>
            <a:endParaRPr lang="en-US" dirty="0"/>
          </a:p>
          <a:p>
            <a:endParaRPr lang="en-US" dirty="0"/>
          </a:p>
        </p:txBody>
      </p:sp>
      <p:sp>
        <p:nvSpPr>
          <p:cNvPr id="5" name="Slide Number Placeholder 3">
            <a:extLst>
              <a:ext uri="{FF2B5EF4-FFF2-40B4-BE49-F238E27FC236}">
                <a16:creationId xmlns:a16="http://schemas.microsoft.com/office/drawing/2014/main" id="{9F51852E-1F8B-493A-9E3C-91C8831152F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72</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formationaboutdiabetes.com/files/images/sun-sky-lg.jpg"/>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
            <a:ext cx="12191999" cy="7176656"/>
          </a:xfrm>
          <a:prstGeom prst="rect">
            <a:avLst/>
          </a:prstGeom>
          <a:noFill/>
        </p:spPr>
      </p:pic>
      <p:sp>
        <p:nvSpPr>
          <p:cNvPr id="8" name="Title 3"/>
          <p:cNvSpPr>
            <a:spLocks noGrp="1"/>
          </p:cNvSpPr>
          <p:nvPr>
            <p:ph type="ctrTitle"/>
          </p:nvPr>
        </p:nvSpPr>
        <p:spPr>
          <a:xfrm>
            <a:off x="0" y="0"/>
            <a:ext cx="12192000" cy="2291938"/>
          </a:xfrm>
          <a:solidFill>
            <a:schemeClr val="accent1">
              <a:lumMod val="40000"/>
              <a:lumOff val="60000"/>
            </a:schemeClr>
          </a:solidFill>
        </p:spPr>
        <p:txBody>
          <a:bodyPr>
            <a:normAutofit/>
          </a:bodyPr>
          <a:lstStyle/>
          <a:p>
            <a:pPr algn="l"/>
            <a:r>
              <a:rPr lang="en-US" sz="2400" dirty="0">
                <a:latin typeface="+mn-lt"/>
              </a:rPr>
              <a:t>     Questions?</a:t>
            </a:r>
          </a:p>
        </p:txBody>
      </p:sp>
      <p:sp>
        <p:nvSpPr>
          <p:cNvPr id="4" name="Rectangle 3"/>
          <p:cNvSpPr/>
          <p:nvPr/>
        </p:nvSpPr>
        <p:spPr>
          <a:xfrm>
            <a:off x="506896" y="2291938"/>
            <a:ext cx="11131826" cy="3815788"/>
          </a:xfrm>
          <a:prstGeom prst="rect">
            <a:avLst/>
          </a:prstGeom>
          <a:solidFill>
            <a:schemeClr val="bg1">
              <a:alpha val="0"/>
            </a:schemeClr>
          </a:solidFill>
          <a:effectLst>
            <a:glow rad="228600">
              <a:schemeClr val="accent1">
                <a:lumMod val="60000"/>
                <a:lumOff val="40000"/>
                <a:alpha val="40000"/>
              </a:schemeClr>
            </a:glow>
          </a:effectLst>
        </p:spPr>
        <p:txBody>
          <a:bodyPr wrap="square">
            <a:spAutoFit/>
          </a:bodyPr>
          <a:lstStyle/>
          <a:p>
            <a:pPr eaLnBrk="1" hangingPunct="1">
              <a:lnSpc>
                <a:spcPct val="80000"/>
              </a:lnSpc>
              <a:buClr>
                <a:schemeClr val="tx1"/>
              </a:buClr>
            </a:pPr>
            <a:r>
              <a:rPr lang="en-US" sz="2000" b="1" dirty="0">
                <a:solidFill>
                  <a:schemeClr val="tx1">
                    <a:lumMod val="65000"/>
                    <a:lumOff val="35000"/>
                  </a:schemeClr>
                </a:solidFill>
                <a:latin typeface="+mn-lt"/>
              </a:rPr>
              <a:t>Contact information: </a:t>
            </a:r>
          </a:p>
          <a:p>
            <a:pPr eaLnBrk="1" hangingPunct="1">
              <a:lnSpc>
                <a:spcPct val="80000"/>
              </a:lnSpc>
              <a:buClr>
                <a:schemeClr val="tx1"/>
              </a:buClr>
            </a:pPr>
            <a:endParaRPr lang="en-US" sz="2000" dirty="0">
              <a:solidFill>
                <a:schemeClr val="tx1">
                  <a:lumMod val="65000"/>
                  <a:lumOff val="35000"/>
                </a:schemeClr>
              </a:solidFill>
              <a:latin typeface="+mn-lt"/>
            </a:endParaRPr>
          </a:p>
          <a:p>
            <a:pPr>
              <a:lnSpc>
                <a:spcPct val="80000"/>
              </a:lnSpc>
              <a:buClr>
                <a:schemeClr val="tx1"/>
              </a:buClr>
              <a:buFont typeface="Arial" pitchFamily="34" charset="0"/>
              <a:buChar char="•"/>
            </a:pPr>
            <a:r>
              <a:rPr lang="en-US" sz="1800" dirty="0">
                <a:solidFill>
                  <a:schemeClr val="tx1">
                    <a:lumMod val="65000"/>
                    <a:lumOff val="35000"/>
                  </a:schemeClr>
                </a:solidFill>
                <a:latin typeface="+mn-lt"/>
              </a:rPr>
              <a:t>  DOE SBIR/STTR Operations Call Center:  301-903-5707 (M-F, 8:30am to 5:00 ET)</a:t>
            </a:r>
          </a:p>
          <a:p>
            <a:pPr>
              <a:lnSpc>
                <a:spcPct val="80000"/>
              </a:lnSpc>
              <a:buClr>
                <a:schemeClr val="tx1"/>
              </a:buClr>
              <a:buFont typeface="Arial" pitchFamily="34" charset="0"/>
              <a:buChar char="•"/>
            </a:pPr>
            <a:endParaRPr lang="en-US" sz="1800" dirty="0">
              <a:solidFill>
                <a:schemeClr val="tx1">
                  <a:lumMod val="65000"/>
                  <a:lumOff val="35000"/>
                </a:schemeClr>
              </a:solidFill>
              <a:latin typeface="+mn-lt"/>
            </a:endParaRPr>
          </a:p>
          <a:p>
            <a:pPr>
              <a:lnSpc>
                <a:spcPct val="80000"/>
              </a:lnSpc>
              <a:buClr>
                <a:schemeClr val="tx1"/>
              </a:buClr>
              <a:buFont typeface="Arial" pitchFamily="34" charset="0"/>
              <a:buChar char="•"/>
            </a:pPr>
            <a:r>
              <a:rPr lang="en-US" sz="1800" dirty="0">
                <a:solidFill>
                  <a:schemeClr val="tx1">
                    <a:lumMod val="65000"/>
                    <a:lumOff val="35000"/>
                  </a:schemeClr>
                </a:solidFill>
                <a:latin typeface="+mn-lt"/>
              </a:rPr>
              <a:t>  DOE SBIR/STTR Email:  </a:t>
            </a:r>
            <a:r>
              <a:rPr lang="en-US" sz="1800" dirty="0">
                <a:latin typeface="+mn-lt"/>
                <a:hlinkClick r:id="rId4"/>
              </a:rPr>
              <a:t>sbir-sttr@science.doe.gov</a:t>
            </a:r>
            <a:endParaRPr lang="en-US" sz="1800" dirty="0">
              <a:latin typeface="+mn-lt"/>
            </a:endParaRPr>
          </a:p>
          <a:p>
            <a:pPr>
              <a:lnSpc>
                <a:spcPct val="80000"/>
              </a:lnSpc>
              <a:buClr>
                <a:schemeClr val="tx1"/>
              </a:buClr>
            </a:pPr>
            <a:endParaRPr lang="en-US" sz="1800" dirty="0">
              <a:latin typeface="+mn-lt"/>
            </a:endParaRPr>
          </a:p>
          <a:p>
            <a:pPr>
              <a:lnSpc>
                <a:spcPct val="80000"/>
              </a:lnSpc>
              <a:buClr>
                <a:schemeClr val="tx1"/>
              </a:buClr>
            </a:pPr>
            <a:r>
              <a:rPr lang="en-US" sz="2000" b="1" dirty="0">
                <a:solidFill>
                  <a:schemeClr val="tx1">
                    <a:lumMod val="65000"/>
                    <a:lumOff val="35000"/>
                  </a:schemeClr>
                </a:solidFill>
                <a:latin typeface="+mn-lt"/>
              </a:rPr>
              <a:t>Our Website:  </a:t>
            </a:r>
            <a:endParaRPr lang="en-US" sz="2000" dirty="0">
              <a:solidFill>
                <a:schemeClr val="tx1">
                  <a:lumMod val="65000"/>
                  <a:lumOff val="35000"/>
                </a:schemeClr>
              </a:solidFill>
              <a:latin typeface="+mn-lt"/>
            </a:endParaRPr>
          </a:p>
          <a:p>
            <a:pPr>
              <a:lnSpc>
                <a:spcPct val="80000"/>
              </a:lnSpc>
              <a:buClr>
                <a:schemeClr val="tx1"/>
              </a:buClr>
              <a:buFont typeface="Arial" pitchFamily="34" charset="0"/>
              <a:buChar char="•"/>
            </a:pPr>
            <a:r>
              <a:rPr lang="en-US" sz="1800" dirty="0">
                <a:solidFill>
                  <a:schemeClr val="tx1">
                    <a:lumMod val="65000"/>
                    <a:lumOff val="35000"/>
                  </a:schemeClr>
                </a:solidFill>
                <a:latin typeface="+mn-lt"/>
              </a:rPr>
              <a:t>  DOE SBIR/STTR main website:  </a:t>
            </a:r>
            <a:r>
              <a:rPr lang="en-US" sz="1800" dirty="0">
                <a:latin typeface="+mn-lt"/>
                <a:hlinkClick r:id="rId5"/>
              </a:rPr>
              <a:t>https://science.osti.gov/sbir</a:t>
            </a:r>
            <a:r>
              <a:rPr lang="en-US" sz="1800" dirty="0">
                <a:latin typeface="+mn-lt"/>
              </a:rPr>
              <a:t> </a:t>
            </a:r>
            <a:endParaRPr lang="en-US" sz="2000" dirty="0">
              <a:latin typeface="+mn-lt"/>
            </a:endParaRPr>
          </a:p>
          <a:p>
            <a:pPr>
              <a:lnSpc>
                <a:spcPct val="80000"/>
              </a:lnSpc>
              <a:buClr>
                <a:schemeClr val="tx1"/>
              </a:buClr>
            </a:pPr>
            <a:endParaRPr lang="en-US" sz="2000" b="1" dirty="0">
              <a:solidFill>
                <a:schemeClr val="tx1">
                  <a:lumMod val="65000"/>
                  <a:lumOff val="35000"/>
                </a:schemeClr>
              </a:solidFill>
              <a:latin typeface="+mn-lt"/>
            </a:endParaRPr>
          </a:p>
          <a:p>
            <a:pPr>
              <a:lnSpc>
                <a:spcPct val="80000"/>
              </a:lnSpc>
              <a:buClr>
                <a:schemeClr val="tx1"/>
              </a:buClr>
            </a:pPr>
            <a:r>
              <a:rPr lang="en-US" sz="2000" b="1" dirty="0">
                <a:solidFill>
                  <a:schemeClr val="tx1">
                    <a:lumMod val="65000"/>
                    <a:lumOff val="35000"/>
                  </a:schemeClr>
                </a:solidFill>
                <a:latin typeface="+mn-lt"/>
              </a:rPr>
              <a:t>Join our Mailing List:</a:t>
            </a:r>
          </a:p>
          <a:p>
            <a:pPr marL="342900" indent="-342900">
              <a:lnSpc>
                <a:spcPct val="80000"/>
              </a:lnSpc>
              <a:buClr>
                <a:schemeClr val="tx1"/>
              </a:buClr>
              <a:buFont typeface="Arial" panose="020B0604020202020204" pitchFamily="34" charset="0"/>
              <a:buChar char="•"/>
            </a:pPr>
            <a:r>
              <a:rPr lang="en-US" sz="1800" dirty="0">
                <a:solidFill>
                  <a:schemeClr val="tx1">
                    <a:lumMod val="65000"/>
                    <a:lumOff val="35000"/>
                  </a:schemeClr>
                </a:solidFill>
                <a:latin typeface="+mn-lt"/>
                <a:hlinkClick r:id="rId6"/>
              </a:rPr>
              <a:t>Join our Mailing List </a:t>
            </a:r>
            <a:r>
              <a:rPr lang="en-US" sz="1800" dirty="0">
                <a:solidFill>
                  <a:schemeClr val="tx1">
                    <a:lumMod val="65000"/>
                    <a:lumOff val="35000"/>
                  </a:schemeClr>
                </a:solidFill>
                <a:latin typeface="+mn-lt"/>
              </a:rPr>
              <a:t>– this field is on every DOE SBIR/STTR web page</a:t>
            </a:r>
          </a:p>
          <a:p>
            <a:pPr>
              <a:lnSpc>
                <a:spcPct val="80000"/>
              </a:lnSpc>
              <a:buClr>
                <a:schemeClr val="tx1"/>
              </a:buClr>
            </a:pPr>
            <a:endParaRPr lang="en-US" sz="1800" dirty="0">
              <a:solidFill>
                <a:schemeClr val="tx1">
                  <a:lumMod val="65000"/>
                  <a:lumOff val="35000"/>
                </a:schemeClr>
              </a:solidFill>
              <a:latin typeface="+mn-lt"/>
            </a:endParaRPr>
          </a:p>
          <a:p>
            <a:pPr lvl="0">
              <a:lnSpc>
                <a:spcPct val="80000"/>
              </a:lnSpc>
              <a:buClr>
                <a:prstClr val="black"/>
              </a:buClr>
            </a:pPr>
            <a:r>
              <a:rPr lang="en-US" sz="2000" b="1" dirty="0">
                <a:solidFill>
                  <a:schemeClr val="tx1">
                    <a:lumMod val="65000"/>
                    <a:lumOff val="35000"/>
                  </a:schemeClr>
                </a:solidFill>
                <a:latin typeface="+mn-lt"/>
                <a:ea typeface="Calibri" panose="020F0502020204030204" pitchFamily="34" charset="0"/>
                <a:cs typeface="Times New Roman" panose="02020603050405020304" pitchFamily="18" charset="0"/>
              </a:rPr>
              <a:t>DOE Application Assistance Program:  </a:t>
            </a:r>
            <a:r>
              <a:rPr lang="en-US" sz="1800" dirty="0">
                <a:solidFill>
                  <a:srgbClr val="0563C1"/>
                </a:solidFill>
                <a:latin typeface="+mn-lt"/>
                <a:ea typeface="Calibri" panose="020F0502020204030204" pitchFamily="34" charset="0"/>
                <a:cs typeface="Times New Roman" panose="02020603050405020304" pitchFamily="18" charset="0"/>
                <a:hlinkClick r:id="rId7"/>
              </a:rPr>
              <a:t>http://www.dawnbreaker.com/doephase0/</a:t>
            </a:r>
            <a:r>
              <a:rPr lang="en-US" sz="1800" dirty="0">
                <a:solidFill>
                  <a:srgbClr val="0563C1"/>
                </a:solidFill>
                <a:latin typeface="+mn-lt"/>
                <a:ea typeface="Calibri" panose="020F0502020204030204" pitchFamily="34" charset="0"/>
                <a:cs typeface="Times New Roman" panose="02020603050405020304" pitchFamily="18" charset="0"/>
              </a:rPr>
              <a:t>  </a:t>
            </a:r>
          </a:p>
          <a:p>
            <a:pPr marL="225425" lvl="0" indent="-225425">
              <a:lnSpc>
                <a:spcPct val="80000"/>
              </a:lnSpc>
              <a:buClr>
                <a:prstClr val="black"/>
              </a:buClr>
              <a:buFont typeface="Arial" pitchFamily="34" charset="0"/>
              <a:buChar char="•"/>
            </a:pPr>
            <a:endParaRPr lang="en-US" sz="1800" u="sng" dirty="0">
              <a:solidFill>
                <a:srgbClr val="0563C1"/>
              </a:solidFill>
              <a:latin typeface="+mn-lt"/>
              <a:ea typeface="Calibri" panose="020F0502020204030204" pitchFamily="34" charset="0"/>
              <a:cs typeface="Times New Roman" panose="02020603050405020304" pitchFamily="18" charset="0"/>
            </a:endParaRPr>
          </a:p>
          <a:p>
            <a:pPr lvl="0">
              <a:lnSpc>
                <a:spcPct val="80000"/>
              </a:lnSpc>
              <a:buClr>
                <a:prstClr val="black"/>
              </a:buClr>
            </a:pPr>
            <a:r>
              <a:rPr lang="en-US" sz="2000" b="1" dirty="0">
                <a:solidFill>
                  <a:schemeClr val="tx1">
                    <a:lumMod val="65000"/>
                    <a:lumOff val="35000"/>
                  </a:schemeClr>
                </a:solidFill>
                <a:latin typeface="+mn-lt"/>
              </a:rPr>
              <a:t>Provide Feedback</a:t>
            </a:r>
          </a:p>
          <a:p>
            <a:pPr marL="225425" lvl="0" indent="-225425">
              <a:lnSpc>
                <a:spcPct val="80000"/>
              </a:lnSpc>
              <a:buClr>
                <a:prstClr val="black"/>
              </a:buClr>
              <a:buFont typeface="Arial" pitchFamily="34" charset="0"/>
              <a:buChar char="•"/>
            </a:pPr>
            <a:r>
              <a:rPr lang="en-US" sz="1800" dirty="0">
                <a:solidFill>
                  <a:schemeClr val="tx1">
                    <a:lumMod val="65000"/>
                    <a:lumOff val="35000"/>
                  </a:schemeClr>
                </a:solidFill>
                <a:latin typeface="+mn-lt"/>
              </a:rPr>
              <a:t>Submit suggestions for improving the SBIR &amp; STTR Programs: </a:t>
            </a:r>
            <a:r>
              <a:rPr lang="en-US" sz="1800" dirty="0">
                <a:solidFill>
                  <a:schemeClr val="tx1">
                    <a:lumMod val="65000"/>
                    <a:lumOff val="35000"/>
                  </a:schemeClr>
                </a:solidFill>
                <a:latin typeface="+mn-lt"/>
                <a:hlinkClick r:id="rId8"/>
              </a:rPr>
              <a:t>https://science.osti.gov/sbir/Anonymous-Feedback</a:t>
            </a:r>
            <a:r>
              <a:rPr lang="en-US" sz="1800" dirty="0">
                <a:solidFill>
                  <a:schemeClr val="tx1">
                    <a:lumMod val="65000"/>
                    <a:lumOff val="35000"/>
                  </a:schemeClr>
                </a:solidFill>
                <a:latin typeface="+mn-lt"/>
              </a:rPr>
              <a:t> </a:t>
            </a:r>
            <a:endParaRPr lang="en-US" sz="1800" dirty="0">
              <a:latin typeface="+mn-lt"/>
            </a:endParaRPr>
          </a:p>
        </p:txBody>
      </p:sp>
      <p:sp>
        <p:nvSpPr>
          <p:cNvPr id="2" name="Rectangle 1"/>
          <p:cNvSpPr/>
          <p:nvPr/>
        </p:nvSpPr>
        <p:spPr>
          <a:xfrm>
            <a:off x="2248930" y="896222"/>
            <a:ext cx="7975725" cy="690638"/>
          </a:xfrm>
          <a:prstGeom prst="rect">
            <a:avLst/>
          </a:prstGeom>
        </p:spPr>
        <p:txBody>
          <a:bodyPr wrap="square">
            <a:spAutoFit/>
          </a:bodyPr>
          <a:lstStyle/>
          <a:p>
            <a:pPr lvl="0">
              <a:lnSpc>
                <a:spcPct val="80000"/>
              </a:lnSpc>
              <a:buClr>
                <a:prstClr val="black"/>
              </a:buClr>
            </a:pPr>
            <a:r>
              <a:rPr lang="en-US" i="1" dirty="0">
                <a:solidFill>
                  <a:schemeClr val="tx1">
                    <a:lumMod val="65000"/>
                    <a:lumOff val="35000"/>
                  </a:schemeClr>
                </a:solidFill>
                <a:latin typeface="Calibri"/>
              </a:rPr>
              <a:t>Please submit any question you may have via the </a:t>
            </a:r>
            <a:r>
              <a:rPr lang="en-US" b="1" i="1" u="sng" dirty="0">
                <a:solidFill>
                  <a:schemeClr val="tx1">
                    <a:lumMod val="65000"/>
                    <a:lumOff val="35000"/>
                  </a:schemeClr>
                </a:solidFill>
                <a:latin typeface="Calibri"/>
              </a:rPr>
              <a:t>Q&amp;A box</a:t>
            </a:r>
            <a:r>
              <a:rPr lang="en-US" i="1" dirty="0">
                <a:solidFill>
                  <a:schemeClr val="tx1">
                    <a:lumMod val="65000"/>
                    <a:lumOff val="35000"/>
                  </a:schemeClr>
                </a:solidFill>
                <a:latin typeface="Calibri"/>
              </a:rPr>
              <a:t>, center bottom of you screen.  </a:t>
            </a:r>
          </a:p>
        </p:txBody>
      </p:sp>
    </p:spTree>
    <p:extLst>
      <p:ext uri="{BB962C8B-B14F-4D97-AF65-F5344CB8AC3E}">
        <p14:creationId xmlns:p14="http://schemas.microsoft.com/office/powerpoint/2010/main" val="1351558908"/>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0020" b="14980"/>
          <a:stretch/>
        </p:blipFill>
        <p:spPr bwMode="auto">
          <a:xfrm>
            <a:off x="20" y="10"/>
            <a:ext cx="12191980" cy="6857990"/>
          </a:xfrm>
          <a:prstGeom prst="rect">
            <a:avLst/>
          </a:prstGeom>
          <a:noFill/>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      Resources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189" t="9849" r="23311" b="14415"/>
          <a:stretch/>
        </p:blipFill>
        <p:spPr>
          <a:xfrm>
            <a:off x="3622978" y="951469"/>
            <a:ext cx="6400800" cy="5193958"/>
          </a:xfrm>
          <a:prstGeom prst="rect">
            <a:avLst/>
          </a:prstGeom>
          <a:ln>
            <a:solidFill>
              <a:schemeClr val="tx1"/>
            </a:solidFill>
          </a:ln>
        </p:spPr>
      </p:pic>
      <p:sp>
        <p:nvSpPr>
          <p:cNvPr id="6" name="Title 5"/>
          <p:cNvSpPr>
            <a:spLocks noGrp="1"/>
          </p:cNvSpPr>
          <p:nvPr>
            <p:ph type="title"/>
          </p:nvPr>
        </p:nvSpPr>
        <p:spPr>
          <a:xfrm>
            <a:off x="609600" y="0"/>
            <a:ext cx="10972800" cy="503142"/>
          </a:xfrm>
        </p:spPr>
        <p:txBody>
          <a:bodyPr>
            <a:normAutofit fontScale="90000"/>
          </a:bodyPr>
          <a:lstStyle/>
          <a:p>
            <a:r>
              <a:rPr lang="en-US" dirty="0"/>
              <a:t>DOE SBIR webpage</a:t>
            </a:r>
          </a:p>
        </p:txBody>
      </p:sp>
      <p:sp>
        <p:nvSpPr>
          <p:cNvPr id="11" name="Oval 10"/>
          <p:cNvSpPr/>
          <p:nvPr/>
        </p:nvSpPr>
        <p:spPr bwMode="auto">
          <a:xfrm>
            <a:off x="946403" y="1781023"/>
            <a:ext cx="2030361" cy="876663"/>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Funding Opportunities</a:t>
            </a:r>
          </a:p>
        </p:txBody>
      </p:sp>
      <p:sp>
        <p:nvSpPr>
          <p:cNvPr id="13" name="Oval 12"/>
          <p:cNvSpPr/>
          <p:nvPr/>
        </p:nvSpPr>
        <p:spPr bwMode="auto">
          <a:xfrm>
            <a:off x="3746547" y="2436969"/>
            <a:ext cx="1425677" cy="150512"/>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cxnSp>
        <p:nvCxnSpPr>
          <p:cNvPr id="14" name="Straight Arrow Connector 13"/>
          <p:cNvCxnSpPr>
            <a:stCxn id="11" idx="6"/>
            <a:endCxn id="13" idx="2"/>
          </p:cNvCxnSpPr>
          <p:nvPr/>
        </p:nvCxnSpPr>
        <p:spPr bwMode="auto">
          <a:xfrm>
            <a:off x="2976764" y="2219355"/>
            <a:ext cx="769783" cy="292870"/>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21" name="Oval 20"/>
          <p:cNvSpPr/>
          <p:nvPr/>
        </p:nvSpPr>
        <p:spPr bwMode="auto">
          <a:xfrm>
            <a:off x="946402" y="2671785"/>
            <a:ext cx="2030361" cy="876663"/>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Applicant Resources</a:t>
            </a:r>
          </a:p>
        </p:txBody>
      </p:sp>
      <p:sp>
        <p:nvSpPr>
          <p:cNvPr id="22" name="Oval 21"/>
          <p:cNvSpPr/>
          <p:nvPr/>
        </p:nvSpPr>
        <p:spPr bwMode="auto">
          <a:xfrm>
            <a:off x="3746545" y="2596738"/>
            <a:ext cx="1425677" cy="185404"/>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cxnSp>
        <p:nvCxnSpPr>
          <p:cNvPr id="23" name="Straight Arrow Connector 22"/>
          <p:cNvCxnSpPr>
            <a:stCxn id="21" idx="6"/>
            <a:endCxn id="22" idx="2"/>
          </p:cNvCxnSpPr>
          <p:nvPr/>
        </p:nvCxnSpPr>
        <p:spPr bwMode="auto">
          <a:xfrm flipV="1">
            <a:off x="2976763" y="2689440"/>
            <a:ext cx="769782" cy="420677"/>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9" name="Rectangle 8"/>
          <p:cNvSpPr/>
          <p:nvPr/>
        </p:nvSpPr>
        <p:spPr>
          <a:xfrm>
            <a:off x="4541343" y="423439"/>
            <a:ext cx="3109313" cy="400110"/>
          </a:xfrm>
          <a:prstGeom prst="rect">
            <a:avLst/>
          </a:prstGeom>
        </p:spPr>
        <p:txBody>
          <a:bodyPr wrap="none">
            <a:spAutoFit/>
          </a:bodyPr>
          <a:lstStyle/>
          <a:p>
            <a:r>
              <a:rPr lang="en-US" sz="2000" dirty="0">
                <a:latin typeface="+mn-lt"/>
                <a:hlinkClick r:id="rId3"/>
              </a:rPr>
              <a:t>https://science.osti.gov/sbir</a:t>
            </a:r>
            <a:endParaRPr lang="en-US" sz="2000" dirty="0">
              <a:latin typeface="+mn-lt"/>
            </a:endParaRPr>
          </a:p>
        </p:txBody>
      </p:sp>
      <p:sp>
        <p:nvSpPr>
          <p:cNvPr id="12" name="Slide Number Placeholder 3">
            <a:extLst>
              <a:ext uri="{FF2B5EF4-FFF2-40B4-BE49-F238E27FC236}">
                <a16:creationId xmlns:a16="http://schemas.microsoft.com/office/drawing/2014/main" id="{5E32CA41-68A9-40A7-B124-B45F901B3CC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75</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4392" t="9970" r="25946" b="12913"/>
          <a:stretch/>
        </p:blipFill>
        <p:spPr>
          <a:xfrm>
            <a:off x="2973858" y="683741"/>
            <a:ext cx="6054811" cy="5288692"/>
          </a:xfrm>
          <a:prstGeom prst="rect">
            <a:avLst/>
          </a:prstGeom>
          <a:ln>
            <a:solidFill>
              <a:schemeClr val="tx1"/>
            </a:solidFill>
          </a:ln>
        </p:spPr>
      </p:pic>
      <p:sp>
        <p:nvSpPr>
          <p:cNvPr id="2" name="Title 1"/>
          <p:cNvSpPr>
            <a:spLocks noGrp="1"/>
          </p:cNvSpPr>
          <p:nvPr>
            <p:ph type="title"/>
          </p:nvPr>
        </p:nvSpPr>
        <p:spPr>
          <a:xfrm>
            <a:off x="487858" y="0"/>
            <a:ext cx="10972800" cy="639762"/>
          </a:xfrm>
        </p:spPr>
        <p:txBody>
          <a:bodyPr>
            <a:normAutofit/>
          </a:bodyPr>
          <a:lstStyle/>
          <a:p>
            <a:r>
              <a:rPr lang="en-US" dirty="0"/>
              <a:t>DOE Funding Opportunities Tab</a:t>
            </a:r>
          </a:p>
        </p:txBody>
      </p:sp>
      <p:sp>
        <p:nvSpPr>
          <p:cNvPr id="12" name="Oval 11"/>
          <p:cNvSpPr/>
          <p:nvPr/>
        </p:nvSpPr>
        <p:spPr bwMode="auto">
          <a:xfrm>
            <a:off x="8426620" y="2773319"/>
            <a:ext cx="2502310" cy="1449474"/>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Documents and Webinars for Topics and FOAs are posted here</a:t>
            </a:r>
          </a:p>
        </p:txBody>
      </p:sp>
      <p:sp>
        <p:nvSpPr>
          <p:cNvPr id="6" name="Slide Number Placeholder 3">
            <a:extLst>
              <a:ext uri="{FF2B5EF4-FFF2-40B4-BE49-F238E27FC236}">
                <a16:creationId xmlns:a16="http://schemas.microsoft.com/office/drawing/2014/main" id="{B5FBA3DB-3F46-4E9B-B718-2B28A9AF6C0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76</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2770" t="10091" r="23649" b="8228"/>
          <a:stretch/>
        </p:blipFill>
        <p:spPr>
          <a:xfrm>
            <a:off x="2776151" y="691978"/>
            <a:ext cx="6532606" cy="5601730"/>
          </a:xfrm>
          <a:prstGeom prst="rect">
            <a:avLst/>
          </a:prstGeom>
        </p:spPr>
      </p:pic>
      <p:sp>
        <p:nvSpPr>
          <p:cNvPr id="2" name="Title 1"/>
          <p:cNvSpPr>
            <a:spLocks noGrp="1"/>
          </p:cNvSpPr>
          <p:nvPr>
            <p:ph type="title"/>
          </p:nvPr>
        </p:nvSpPr>
        <p:spPr/>
        <p:txBody>
          <a:bodyPr>
            <a:normAutofit fontScale="90000"/>
          </a:bodyPr>
          <a:lstStyle/>
          <a:p>
            <a:r>
              <a:rPr lang="en-US" dirty="0"/>
              <a:t>Federal SBIR webpage</a:t>
            </a:r>
            <a:r>
              <a:rPr lang="en-US" dirty="0">
                <a:hlinkClick r:id="rId3"/>
              </a:rPr>
              <a:t> </a:t>
            </a:r>
            <a:br>
              <a:rPr lang="en-US" dirty="0">
                <a:hlinkClick r:id="rId3"/>
              </a:rPr>
            </a:br>
            <a:r>
              <a:rPr lang="en-US" dirty="0">
                <a:hlinkClick r:id="rId3"/>
              </a:rPr>
              <a:t>sbir.gov</a:t>
            </a:r>
            <a:r>
              <a:rPr lang="en-US" dirty="0"/>
              <a:t>  </a:t>
            </a:r>
            <a:br>
              <a:rPr lang="en-US" dirty="0"/>
            </a:br>
            <a:endParaRPr lang="en-US" dirty="0"/>
          </a:p>
        </p:txBody>
      </p:sp>
      <p:sp>
        <p:nvSpPr>
          <p:cNvPr id="4" name="Oval 3"/>
          <p:cNvSpPr/>
          <p:nvPr/>
        </p:nvSpPr>
        <p:spPr bwMode="auto">
          <a:xfrm>
            <a:off x="3427911" y="1446634"/>
            <a:ext cx="1150374" cy="346987"/>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5" name="Oval 4"/>
          <p:cNvSpPr/>
          <p:nvPr/>
        </p:nvSpPr>
        <p:spPr bwMode="auto">
          <a:xfrm>
            <a:off x="6236747" y="1793621"/>
            <a:ext cx="3343857" cy="346987"/>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6" name="Oval 5"/>
          <p:cNvSpPr/>
          <p:nvPr/>
        </p:nvSpPr>
        <p:spPr bwMode="auto">
          <a:xfrm>
            <a:off x="60066" y="349297"/>
            <a:ext cx="2444238" cy="1068341"/>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general information for those new to SBIR</a:t>
            </a:r>
          </a:p>
        </p:txBody>
      </p:sp>
      <p:cxnSp>
        <p:nvCxnSpPr>
          <p:cNvPr id="7" name="Straight Arrow Connector 6"/>
          <p:cNvCxnSpPr>
            <a:stCxn id="6" idx="5"/>
            <a:endCxn id="4" idx="1"/>
          </p:cNvCxnSpPr>
          <p:nvPr/>
        </p:nvCxnSpPr>
        <p:spPr bwMode="auto">
          <a:xfrm>
            <a:off x="2146354" y="1261183"/>
            <a:ext cx="1450025" cy="236266"/>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9" name="Oval 8"/>
          <p:cNvSpPr/>
          <p:nvPr/>
        </p:nvSpPr>
        <p:spPr bwMode="auto">
          <a:xfrm>
            <a:off x="9690567" y="2863579"/>
            <a:ext cx="2330245" cy="1258528"/>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Search topics  across all federal agencies </a:t>
            </a:r>
          </a:p>
        </p:txBody>
      </p:sp>
      <p:cxnSp>
        <p:nvCxnSpPr>
          <p:cNvPr id="10" name="Straight Arrow Connector 9"/>
          <p:cNvCxnSpPr>
            <a:stCxn id="9" idx="1"/>
            <a:endCxn id="5" idx="6"/>
          </p:cNvCxnSpPr>
          <p:nvPr/>
        </p:nvCxnSpPr>
        <p:spPr bwMode="auto">
          <a:xfrm flipH="1" flipV="1">
            <a:off x="9580604" y="1967115"/>
            <a:ext cx="451219" cy="1080771"/>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12" name="Slide Number Placeholder 3">
            <a:extLst>
              <a:ext uri="{FF2B5EF4-FFF2-40B4-BE49-F238E27FC236}">
                <a16:creationId xmlns:a16="http://schemas.microsoft.com/office/drawing/2014/main" id="{17AF0003-D89B-4C00-9E43-C9A65DC28E4B}"/>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77</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274638"/>
            <a:ext cx="10972800" cy="1143000"/>
          </a:xfrm>
        </p:spPr>
        <p:txBody>
          <a:bodyPr/>
          <a:lstStyle/>
          <a:p>
            <a:r>
              <a:rPr lang="en-US"/>
              <a:t>Small Business Eligibility for SBIR &amp; STTR</a:t>
            </a:r>
            <a:endParaRPr lang="en-US" dirty="0"/>
          </a:p>
        </p:txBody>
      </p:sp>
      <p:sp>
        <p:nvSpPr>
          <p:cNvPr id="11" name="Content Placeholder 10"/>
          <p:cNvSpPr>
            <a:spLocks noGrp="1"/>
          </p:cNvSpPr>
          <p:nvPr>
            <p:ph idx="1"/>
          </p:nvPr>
        </p:nvSpPr>
        <p:spPr>
          <a:xfrm>
            <a:off x="609600" y="1600201"/>
            <a:ext cx="10972800" cy="4525963"/>
          </a:xfrm>
        </p:spPr>
        <p:txBody>
          <a:bodyPr>
            <a:normAutofit lnSpcReduction="10000"/>
          </a:bodyPr>
          <a:lstStyle/>
          <a:p>
            <a:r>
              <a:rPr lang="en-US" sz="2000"/>
              <a:t>For-profit U.S. business</a:t>
            </a:r>
          </a:p>
          <a:p>
            <a:r>
              <a:rPr lang="en-US" sz="2000"/>
              <a:t>500 employees or fewer, including affiliates</a:t>
            </a:r>
          </a:p>
          <a:p>
            <a:r>
              <a:rPr lang="en-US" sz="2000"/>
              <a:t>Ownership </a:t>
            </a:r>
            <a:r>
              <a:rPr lang="en-US" sz="2000" i="1"/>
              <a:t>(applies to all agencies)</a:t>
            </a:r>
          </a:p>
          <a:p>
            <a:pPr lvl="1"/>
            <a:r>
              <a:rPr lang="en-US" sz="1800"/>
              <a:t>Be a concern which is more than 50% directly owned and controlled by one or more individuals (who are citizens or permanent resident aliens of the United States), other small business concerns (each of which is more than 50% directly owned and controlled by individuals who are citizens or permanent resident aliens of the United States), or any combination of these</a:t>
            </a:r>
          </a:p>
          <a:p>
            <a:pPr lvl="1"/>
            <a:r>
              <a:rPr lang="en-US" sz="1800"/>
              <a:t>Joint ventures where the entities meet the requirements above</a:t>
            </a:r>
          </a:p>
          <a:p>
            <a:r>
              <a:rPr lang="en-US" sz="2000"/>
              <a:t>Portfolio Companies </a:t>
            </a:r>
            <a:r>
              <a:rPr lang="en-US" sz="2000" i="1"/>
              <a:t>(some agencies)</a:t>
            </a:r>
          </a:p>
          <a:p>
            <a:pPr lvl="1"/>
            <a:r>
              <a:rPr lang="en-US" sz="1800"/>
              <a:t>Be a concern which is more than 50% owned by multiple venture capital operating companies, hedge funds, private equity firms, or any combination of these.  No single venture capital operating company, hedge fund, or private equity firm may own more than 50% of the concern.</a:t>
            </a:r>
          </a:p>
          <a:p>
            <a:r>
              <a:rPr lang="en-US" sz="2200"/>
              <a:t>Performance of R&amp;D</a:t>
            </a:r>
          </a:p>
          <a:p>
            <a:pPr lvl="1"/>
            <a:r>
              <a:rPr lang="en-US" sz="1800"/>
              <a:t>All R&amp;D must be performed in the United States</a:t>
            </a:r>
          </a:p>
          <a:p>
            <a:pPr lvl="1"/>
            <a:endParaRPr lang="en-US" sz="1800"/>
          </a:p>
          <a:p>
            <a:endParaRPr lang="en-US" sz="2000" dirty="0"/>
          </a:p>
        </p:txBody>
      </p:sp>
      <p:pic>
        <p:nvPicPr>
          <p:cNvPr id="6" name="Picture 10" descr="C:\Users\Public\Pictures\Sample Pictures\Niowave-school-1024x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19806" y="1712027"/>
            <a:ext cx="1336873" cy="90996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1DE876A9-E106-4342-9E99-994D17D6E866}"/>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8</a:t>
            </a:fld>
            <a:r>
              <a:rPr lang="en-US" dirty="0">
                <a:solidFill>
                  <a:prstClr val="black">
                    <a:tint val="75000"/>
                  </a:prstClr>
                </a:solidFill>
              </a:rPr>
              <a:t>/78</a:t>
            </a:r>
          </a:p>
        </p:txBody>
      </p:sp>
    </p:spTree>
    <p:extLst>
      <p:ext uri="{BB962C8B-B14F-4D97-AF65-F5344CB8AC3E}">
        <p14:creationId xmlns:p14="http://schemas.microsoft.com/office/powerpoint/2010/main" val="680343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Phases</a:t>
            </a:r>
          </a:p>
        </p:txBody>
      </p:sp>
      <p:sp>
        <p:nvSpPr>
          <p:cNvPr id="5" name="Rectangle 4"/>
          <p:cNvSpPr/>
          <p:nvPr/>
        </p:nvSpPr>
        <p:spPr>
          <a:xfrm>
            <a:off x="724395" y="1371600"/>
            <a:ext cx="10960924" cy="130433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6" name="TextBox 5"/>
          <p:cNvSpPr txBox="1"/>
          <p:nvPr/>
        </p:nvSpPr>
        <p:spPr>
          <a:xfrm>
            <a:off x="1286493" y="1595735"/>
            <a:ext cx="7315200" cy="923330"/>
          </a:xfrm>
          <a:prstGeom prst="rect">
            <a:avLst/>
          </a:prstGeom>
          <a:noFill/>
        </p:spPr>
        <p:txBody>
          <a:bodyPr wrap="square" rtlCol="0">
            <a:spAutoFit/>
          </a:bodyPr>
          <a:lstStyle/>
          <a:p>
            <a:pPr fontAlgn="auto">
              <a:spcBef>
                <a:spcPts val="0"/>
              </a:spcBef>
              <a:spcAft>
                <a:spcPts val="0"/>
              </a:spcAft>
            </a:pPr>
            <a:r>
              <a:rPr lang="en-US" sz="1800" b="1" cap="small" dirty="0">
                <a:solidFill>
                  <a:prstClr val="black">
                    <a:lumMod val="65000"/>
                    <a:lumOff val="35000"/>
                  </a:prstClr>
                </a:solidFill>
                <a:latin typeface="Calibri"/>
              </a:rPr>
              <a:t>Phase I:  Feasibility, Proof of Concept</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Award Amount:  $171,053 (guideline), $256,580 (max.)</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Project Duration:  6-12 months</a:t>
            </a:r>
          </a:p>
        </p:txBody>
      </p:sp>
      <p:sp>
        <p:nvSpPr>
          <p:cNvPr id="7" name="Rectangle 6"/>
          <p:cNvSpPr/>
          <p:nvPr/>
        </p:nvSpPr>
        <p:spPr>
          <a:xfrm>
            <a:off x="724395" y="3124200"/>
            <a:ext cx="10960924" cy="130433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TextBox 7"/>
          <p:cNvSpPr txBox="1"/>
          <p:nvPr/>
        </p:nvSpPr>
        <p:spPr>
          <a:xfrm>
            <a:off x="1286493" y="3194594"/>
            <a:ext cx="6955655" cy="1200329"/>
          </a:xfrm>
          <a:prstGeom prst="rect">
            <a:avLst/>
          </a:prstGeom>
          <a:noFill/>
        </p:spPr>
        <p:txBody>
          <a:bodyPr wrap="square" rtlCol="0">
            <a:spAutoFit/>
          </a:bodyPr>
          <a:lstStyle/>
          <a:p>
            <a:pPr fontAlgn="auto">
              <a:spcBef>
                <a:spcPts val="0"/>
              </a:spcBef>
              <a:spcAft>
                <a:spcPts val="0"/>
              </a:spcAft>
            </a:pPr>
            <a:r>
              <a:rPr lang="en-US" sz="1800" b="1" cap="small" dirty="0">
                <a:solidFill>
                  <a:prstClr val="black">
                    <a:lumMod val="65000"/>
                    <a:lumOff val="35000"/>
                  </a:prstClr>
                </a:solidFill>
                <a:latin typeface="Calibri"/>
              </a:rPr>
              <a:t>Phase II:  Continue R/R&amp;D for Prototypes or Processes </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Award Amount:  $1,140,354 (guideline), $1,710,531 (max.)</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Project Duration:  2 years</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Additional Phase II awards can be made</a:t>
            </a:r>
          </a:p>
        </p:txBody>
      </p:sp>
      <p:sp>
        <p:nvSpPr>
          <p:cNvPr id="9" name="Rectangle 8"/>
          <p:cNvSpPr/>
          <p:nvPr/>
        </p:nvSpPr>
        <p:spPr>
          <a:xfrm>
            <a:off x="724395" y="4876800"/>
            <a:ext cx="10960924" cy="122813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TextBox 9"/>
          <p:cNvSpPr txBox="1"/>
          <p:nvPr/>
        </p:nvSpPr>
        <p:spPr>
          <a:xfrm>
            <a:off x="1286493" y="4979942"/>
            <a:ext cx="5867400" cy="923330"/>
          </a:xfrm>
          <a:prstGeom prst="rect">
            <a:avLst/>
          </a:prstGeom>
          <a:noFill/>
        </p:spPr>
        <p:txBody>
          <a:bodyPr wrap="square" rtlCol="0">
            <a:spAutoFit/>
          </a:bodyPr>
          <a:lstStyle/>
          <a:p>
            <a:pPr fontAlgn="auto">
              <a:spcBef>
                <a:spcPts val="0"/>
              </a:spcBef>
              <a:spcAft>
                <a:spcPts val="0"/>
              </a:spcAft>
            </a:pPr>
            <a:r>
              <a:rPr lang="en-US" sz="1800" b="1" cap="small" dirty="0">
                <a:solidFill>
                  <a:prstClr val="black">
                    <a:lumMod val="65000"/>
                    <a:lumOff val="35000"/>
                  </a:prstClr>
                </a:solidFill>
                <a:latin typeface="Calibri"/>
              </a:rPr>
              <a:t>Phase III:  Commercialization</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Federal or Private Funding (non-SBIR/STTR funds)</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No dollar or time limits</a:t>
            </a:r>
          </a:p>
        </p:txBody>
      </p:sp>
      <p:sp>
        <p:nvSpPr>
          <p:cNvPr id="3" name="Down Arrow 2"/>
          <p:cNvSpPr/>
          <p:nvPr/>
        </p:nvSpPr>
        <p:spPr>
          <a:xfrm>
            <a:off x="5894403" y="2743200"/>
            <a:ext cx="381000" cy="381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1" name="Down Arrow 10"/>
          <p:cNvSpPr/>
          <p:nvPr/>
        </p:nvSpPr>
        <p:spPr>
          <a:xfrm>
            <a:off x="5867030" y="4495800"/>
            <a:ext cx="381000" cy="381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1030" name="Picture 6" descr="C:\Users\Public\Pictures\Sample Pictures\jbei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1524" y="3396630"/>
            <a:ext cx="4130232" cy="798511"/>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031" name="Picture 7" descr="C:\Users\Public\Pictures\Sample Pictures\research-nanostructured-materials-bn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1524" y="1690068"/>
            <a:ext cx="4130232" cy="8133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C:\Users\Public\Pictures\Sample Pictures\jg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1524" y="5111660"/>
            <a:ext cx="4094542" cy="7916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id="{4C645D74-BF15-4834-9C8F-7BDF20D28952}"/>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9</a:t>
            </a:fld>
            <a:r>
              <a:rPr lang="en-US" dirty="0">
                <a:solidFill>
                  <a:prstClr val="black">
                    <a:tint val="75000"/>
                  </a:prstClr>
                </a:solidFill>
              </a:rPr>
              <a:t>/78</a:t>
            </a:r>
          </a:p>
        </p:txBody>
      </p:sp>
    </p:spTree>
    <p:extLst>
      <p:ext uri="{BB962C8B-B14F-4D97-AF65-F5344CB8AC3E}">
        <p14:creationId xmlns:p14="http://schemas.microsoft.com/office/powerpoint/2010/main" val="585167485"/>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6697</Words>
  <Application>Microsoft Office PowerPoint</Application>
  <PresentationFormat>Widescreen</PresentationFormat>
  <Paragraphs>873</Paragraphs>
  <Slides>77</Slides>
  <Notes>23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77</vt:i4>
      </vt:variant>
    </vt:vector>
  </HeadingPairs>
  <TitlesOfParts>
    <vt:vector size="87" baseType="lpstr">
      <vt:lpstr>Arial</vt:lpstr>
      <vt:lpstr>Arial Narrow</vt:lpstr>
      <vt:lpstr>Calibri</vt:lpstr>
      <vt:lpstr>Cambria</vt:lpstr>
      <vt:lpstr>Times New Roman</vt:lpstr>
      <vt:lpstr>Office Theme</vt:lpstr>
      <vt:lpstr>2_Office Theme</vt:lpstr>
      <vt:lpstr>3_Office Theme</vt:lpstr>
      <vt:lpstr>4_Office Theme</vt:lpstr>
      <vt:lpstr>5_Office Theme</vt:lpstr>
      <vt:lpstr>DOE’s  Small Business Innovation Research (SBIR) and Small Business Technology Transfer (STTR) Programs </vt:lpstr>
      <vt:lpstr>Federal SBIR/STTR Programs Overview</vt:lpstr>
      <vt:lpstr>FEDERAL Extramural R&amp;D</vt:lpstr>
      <vt:lpstr>Program Goals</vt:lpstr>
      <vt:lpstr>Major Differences between SBIR &amp; STTR</vt:lpstr>
      <vt:lpstr>SBIR &amp; STTR Funding Levels</vt:lpstr>
      <vt:lpstr>PowerPoint Presentation</vt:lpstr>
      <vt:lpstr>Small Business Eligibility for SBIR &amp; STTR</vt:lpstr>
      <vt:lpstr>3 Phases</vt:lpstr>
      <vt:lpstr>SBIR and STTR Awards</vt:lpstr>
      <vt:lpstr>Intellectual Property</vt:lpstr>
      <vt:lpstr>Data Protection</vt:lpstr>
      <vt:lpstr>Commercialization Assistance</vt:lpstr>
      <vt:lpstr>DOE SBIR &amp; STTR Programs:  Technology Areas</vt:lpstr>
      <vt:lpstr>U. S. Department of Energy Mission</vt:lpstr>
      <vt:lpstr>Office of Cyber Security, Energy Security  &amp; Emergency Response</vt:lpstr>
      <vt:lpstr>Office of Electricity</vt:lpstr>
      <vt:lpstr>Office of Energy Efficiency and Renewable Energy</vt:lpstr>
      <vt:lpstr>Office of Fossil Energy</vt:lpstr>
      <vt:lpstr>Office of Nuclear Energy</vt:lpstr>
      <vt:lpstr>Office Advance Scientific Computing Research</vt:lpstr>
      <vt:lpstr>Office Basic Energy Sciences</vt:lpstr>
      <vt:lpstr>Office Biological and Environmental Research</vt:lpstr>
      <vt:lpstr>Office Fusion Energy Sciences</vt:lpstr>
      <vt:lpstr>Office High Energy Physics</vt:lpstr>
      <vt:lpstr>Office Nuclear Physics</vt:lpstr>
      <vt:lpstr>Office Defense Nuclear Nonproliferation</vt:lpstr>
      <vt:lpstr>Office Environmental Management</vt:lpstr>
      <vt:lpstr>Information Available at DOE Program Office Websites</vt:lpstr>
      <vt:lpstr>DOE SBIR &amp; STTR Programs:  Application &amp; Award Process</vt:lpstr>
      <vt:lpstr>Operation of the  DOE SBIR and STTR Programs</vt:lpstr>
      <vt:lpstr>Application &amp; Award Timelines</vt:lpstr>
      <vt:lpstr>FY 2020 SBIR/STTR Phase I  Funding Opportunity Announcements</vt:lpstr>
      <vt:lpstr>Schedule:  FY 2020 Phase I, Releases 1 &amp; 2</vt:lpstr>
      <vt:lpstr>Schedule:  FY 2020 Phase II, Releases 1 &amp; 2</vt:lpstr>
      <vt:lpstr>Assistance for the Application Process</vt:lpstr>
      <vt:lpstr>Topics</vt:lpstr>
      <vt:lpstr>Example Topic</vt:lpstr>
      <vt:lpstr>Technology Transfer Opportunities (TTOs)</vt:lpstr>
      <vt:lpstr>Example Technology Transfer Opportunity Topic</vt:lpstr>
      <vt:lpstr>Funding Opportunity Announcement (FOA)</vt:lpstr>
      <vt:lpstr>Letters of Intent  (LOI)</vt:lpstr>
      <vt:lpstr>Letter of Intent (LOI) Submission</vt:lpstr>
      <vt:lpstr>Letter of Intent: Sample Abstract</vt:lpstr>
      <vt:lpstr>Application Process:  Registrations</vt:lpstr>
      <vt:lpstr>Completing a Grants.gov Application</vt:lpstr>
      <vt:lpstr>Important Elements of Your Application</vt:lpstr>
      <vt:lpstr>Completing an Application</vt:lpstr>
      <vt:lpstr>Data Management Plan</vt:lpstr>
      <vt:lpstr>Top Application Errors</vt:lpstr>
      <vt:lpstr>SBIR vs. STTR</vt:lpstr>
      <vt:lpstr>Review and Selection of Applications</vt:lpstr>
      <vt:lpstr>Technical Reviewer Affiliation </vt:lpstr>
      <vt:lpstr>Phase I Application &amp; Award Statistics for FY 2019  </vt:lpstr>
      <vt:lpstr>Phase II Application &amp; Award Statistics for FY 2019  </vt:lpstr>
      <vt:lpstr>Phase I Principal Investigator Meeting</vt:lpstr>
      <vt:lpstr>Commercialization Assistance</vt:lpstr>
      <vt:lpstr>Commercialization</vt:lpstr>
      <vt:lpstr>Support for Deep Tech Projects</vt:lpstr>
      <vt:lpstr>DOE Award Timeline</vt:lpstr>
      <vt:lpstr>DOE SBIR &amp; STTR Programs:  Examples of Phase III Success</vt:lpstr>
      <vt:lpstr>PowerPoint Presentation</vt:lpstr>
      <vt:lpstr>PowerPoint Presentation</vt:lpstr>
      <vt:lpstr>PowerPoint Presentation</vt:lpstr>
      <vt:lpstr>PowerPoint Presentation</vt:lpstr>
      <vt:lpstr>PowerPoint Presentation</vt:lpstr>
      <vt:lpstr>DOE Office of Inspector General:   Fraud, Waste &amp; Abuse</vt:lpstr>
      <vt:lpstr>DOE Office of Inspector General Combating Fraud</vt:lpstr>
      <vt:lpstr>DOE Office of Inspector General Knowing the Rules</vt:lpstr>
      <vt:lpstr>DOE Office of Inspector General Consequences</vt:lpstr>
      <vt:lpstr>Recent Prosecution  </vt:lpstr>
      <vt:lpstr>DOE Office of Inspector General Reporting Fraud</vt:lpstr>
      <vt:lpstr>     Questions?</vt:lpstr>
      <vt:lpstr>      Resources</vt:lpstr>
      <vt:lpstr>DOE SBIR webpage</vt:lpstr>
      <vt:lpstr>DOE Funding Opportunities Tab</vt:lpstr>
      <vt:lpstr>Federal SBIR webpage  sbir.gov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2019-12-17T21:02:54Z</dcterms:created>
  <dcterms:modified xsi:type="dcterms:W3CDTF">2019-12-20T21:24:15Z</dcterms:modified>
</cp:coreProperties>
</file>