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4"/>
    <p:sldMasterId id="2147483697" r:id="rId5"/>
  </p:sldMasterIdLst>
  <p:notesMasterIdLst>
    <p:notesMasterId r:id="rId28"/>
  </p:notesMasterIdLst>
  <p:handoutMasterIdLst>
    <p:handoutMasterId r:id="rId29"/>
  </p:handoutMasterIdLst>
  <p:sldIdLst>
    <p:sldId id="603" r:id="rId6"/>
    <p:sldId id="574" r:id="rId7"/>
    <p:sldId id="609" r:id="rId8"/>
    <p:sldId id="604" r:id="rId9"/>
    <p:sldId id="605" r:id="rId10"/>
    <p:sldId id="606" r:id="rId11"/>
    <p:sldId id="607" r:id="rId12"/>
    <p:sldId id="608" r:id="rId13"/>
    <p:sldId id="521" r:id="rId14"/>
    <p:sldId id="588" r:id="rId15"/>
    <p:sldId id="610" r:id="rId16"/>
    <p:sldId id="633" r:id="rId17"/>
    <p:sldId id="634" r:id="rId18"/>
    <p:sldId id="635" r:id="rId19"/>
    <p:sldId id="636" r:id="rId20"/>
    <p:sldId id="637" r:id="rId21"/>
    <p:sldId id="642" r:id="rId22"/>
    <p:sldId id="638" r:id="rId23"/>
    <p:sldId id="639" r:id="rId24"/>
    <p:sldId id="640" r:id="rId25"/>
    <p:sldId id="641" r:id="rId26"/>
    <p:sldId id="601"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92" d="100"/>
          <a:sy n="92" d="100"/>
        </p:scale>
        <p:origin x="112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3"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3"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3"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4"/>
            <a:ext cx="5610864" cy="4185847"/>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3"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algn="r" defTabSz="931863">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47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Donald.Hornback@nnsa.doe.gov"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mailto:Robert.heyward@nnsa.doe.gov"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kerry.cheung@hq.doe.gov" TargetMode="External"/><Relationship Id="rId2" Type="http://schemas.openxmlformats.org/officeDocument/2006/relationships/hyperlink" Target="mailto:sandra.jenkins@hq.doe.gov"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mailto:andre.pereira@hq.doe.gov"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Latrincy.Bates@em.doe.gov"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Mark.Freeman@netl.doe.gov" TargetMode="External"/><Relationship Id="rId2" Type="http://schemas.openxmlformats.org/officeDocument/2006/relationships/hyperlink" Target="mailto:Patcharin.Burke@netl.doe.gov" TargetMode="External"/><Relationship Id="rId1" Type="http://schemas.openxmlformats.org/officeDocument/2006/relationships/slideLayout" Target="../slideLayouts/slideLayout15.xml"/><Relationship Id="rId4" Type="http://schemas.openxmlformats.org/officeDocument/2006/relationships/hyperlink" Target="mailto:Matthew.F.Adams@netl.doe.gov"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Katharina.Daniels@netl.doe.gov"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Kyle.Smith@netl.doe.gov"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mailto:Naomi.Oneil@netl.doe.gov"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Jessica.Mullen@netl.doe.gov" TargetMode="External"/><Relationship Id="rId2" Type="http://schemas.openxmlformats.org/officeDocument/2006/relationships/hyperlink" Target="mailto:Richard.Dunst@netl.doe.gov" TargetMode="External"/><Relationship Id="rId1" Type="http://schemas.openxmlformats.org/officeDocument/2006/relationships/slideLayout" Target="../slideLayouts/slideLayout15.xml"/><Relationship Id="rId4" Type="http://schemas.openxmlformats.org/officeDocument/2006/relationships/hyperlink" Target="mailto:Maria.Reidpath@netl.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Debalina.Dasgupta@netl.doe.gov" TargetMode="External"/><Relationship Id="rId2" Type="http://schemas.openxmlformats.org/officeDocument/2006/relationships/hyperlink" Target="mailto:Steven.Markovich@netl.doe.gov"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Steven.Markovich@netl.doe.gov" TargetMode="External"/><Relationship Id="rId2" Type="http://schemas.openxmlformats.org/officeDocument/2006/relationships/hyperlink" Target="mailto:Matthew.F.Adams@netl.doe.gov" TargetMode="External"/><Relationship Id="rId1" Type="http://schemas.openxmlformats.org/officeDocument/2006/relationships/slideLayout" Target="../slideLayouts/slideLayout15.xml"/><Relationship Id="rId4" Type="http://schemas.openxmlformats.org/officeDocument/2006/relationships/hyperlink" Target="mailto:Mark.Freeman@netl.doe.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hyperlink" Target="https://science.osti.gov/SBIRLearnin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www.dawnbreaker.com/doephase0/" TargetMode="External"/><Relationship Id="rId5" Type="http://schemas.openxmlformats.org/officeDocument/2006/relationships/hyperlink" Target="mailto:sbir-sttr@science.doe.gov" TargetMode="External"/><Relationship Id="rId4" Type="http://schemas.openxmlformats.org/officeDocument/2006/relationships/hyperlink" Target="https://science.osti.gov/sbi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mailto:Walter.Yamben@netl.doe.gov"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2020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or call us at (301) 903-5707.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02:  RADIATION DETECTION</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Radiation Detection Material Advancement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Portable Neutron, X-ray, and Multi-Modal Radiography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Donald Hornback, </a:t>
            </a:r>
            <a:r>
              <a:rPr lang="en-US" sz="2000" dirty="0">
                <a:solidFill>
                  <a:schemeClr val="tx1"/>
                </a:solidFill>
                <a:latin typeface="Arial Narrow" panose="020B0606020202030204" pitchFamily="34" charset="0"/>
                <a:hlinkClick r:id="rId2"/>
              </a:rPr>
              <a:t>Donald.Hornback@nnsa.doe.gov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350003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03: DESIGN AND MANUFACTURING ADVANCES FOR SPACE-BASED SENSORS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Next-Generation Miniaturized Ionizing Radiation Sensors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Manufacturing Developments for Silicon Photodiodes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Space Qualified Printed Circuit Boards Produced Via Additive Manufacturing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Lt Col Robert Heyward, </a:t>
            </a:r>
            <a:r>
              <a:rPr lang="en-US" sz="2000" dirty="0">
                <a:solidFill>
                  <a:schemeClr val="tx1"/>
                </a:solidFill>
                <a:latin typeface="Arial Narrow" panose="020B0606020202030204" pitchFamily="34" charset="0"/>
                <a:hlinkClick r:id="rId2"/>
              </a:rPr>
              <a:t>Robert.heyward@nnsa.doe.gov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52864008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993872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04: ADVANCED GRID TECHNOLOGIES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Power System Operator Human Factors Innovation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Power Transmission Tools and Technologies</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Sandra Jenkins, </a:t>
            </a:r>
            <a:r>
              <a:rPr lang="en-US" sz="2000" dirty="0">
                <a:solidFill>
                  <a:schemeClr val="tx1"/>
                </a:solidFill>
                <a:latin typeface="Arial Narrow" panose="020B0606020202030204" pitchFamily="34" charset="0"/>
                <a:hlinkClick r:id="rId2"/>
              </a:rPr>
              <a:t>sandra.jenkins@hq.doe.gov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Subtopics b –  Kerry Cheung, </a:t>
            </a:r>
            <a:r>
              <a:rPr lang="en-US" sz="2000" dirty="0">
                <a:solidFill>
                  <a:schemeClr val="tx1"/>
                </a:solidFill>
                <a:latin typeface="Arial Narrow" panose="020B0606020202030204" pitchFamily="34" charset="0"/>
                <a:hlinkClick r:id="rId3"/>
              </a:rPr>
              <a:t>kerry.cheung@hq.doe.gov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2864008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282877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05: SAFETY TECHNOLOGIES FOR GRID SCALE BATTERY ENERGY STORAGE SYSTEMS </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Thermal Runaway Prevention Technologies for Lithium-Ion Batteries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Battery Energy Storage Systems Emergency Response Technologies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Andre Pereira, </a:t>
            </a:r>
            <a:r>
              <a:rPr lang="en-US" sz="2000" dirty="0">
                <a:solidFill>
                  <a:schemeClr val="tx1"/>
                </a:solidFill>
                <a:latin typeface="Arial Narrow" panose="020B0606020202030204" pitchFamily="34" charset="0"/>
                <a:hlinkClick r:id="rId2"/>
              </a:rPr>
              <a:t>andre.pereira@hq.doe.gov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52864008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054286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18: NOVEL MONITORING CONCEPTS IN THE SUBSURFACE </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Onsite and Field Monitoring Tools and Sensors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Latrincy Bates, </a:t>
            </a:r>
            <a:r>
              <a:rPr lang="en-US" sz="2000" dirty="0">
                <a:solidFill>
                  <a:schemeClr val="tx1"/>
                </a:solidFill>
                <a:latin typeface="Arial Narrow" panose="020B0606020202030204" pitchFamily="34" charset="0"/>
                <a:hlinkClick r:id="rId2"/>
              </a:rPr>
              <a:t>Latrincy.Bates@em.doe.gov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52864008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3981572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19: ADVANCED TURBINES TECHNOLOGIES</a:t>
            </a:r>
          </a:p>
        </p:txBody>
      </p:sp>
      <p:sp>
        <p:nvSpPr>
          <p:cNvPr id="3" name="Subtitle 2"/>
          <p:cNvSpPr>
            <a:spLocks noGrp="1"/>
          </p:cNvSpPr>
          <p:nvPr>
            <p:ph type="subTitle" idx="1"/>
          </p:nvPr>
        </p:nvSpPr>
        <p:spPr>
          <a:xfrm>
            <a:off x="762001" y="1852038"/>
            <a:ext cx="7650804" cy="4548762"/>
          </a:xfrm>
        </p:spPr>
        <p:txBody>
          <a:bodyPr>
            <a:noAutofit/>
          </a:bodyPr>
          <a:lstStyle/>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Low Cost, High-Yield Advanced Manufacturing (AM) Techniques for Ceramic Matrix Composite Applicable to Combustion Turbine Hot Gas Path Components </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Sensors for Turbine Applications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Low Flow, High Pressure Ratio Compressors Providing Ancillary Support to Supercritical Carbon Dioxide Power Cycles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Expansion Joint Technology for High Temperature and Pressure Conditions in sCO2 Power Cycles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8375" indent="-968375" algn="l">
              <a:spcBef>
                <a:spcPts val="0"/>
              </a:spcBef>
              <a:tabLst>
                <a:tab pos="457200" algn="l"/>
              </a:tabLst>
            </a:pPr>
            <a:r>
              <a:rPr lang="en-US" sz="1800" dirty="0">
                <a:solidFill>
                  <a:schemeClr val="tx1"/>
                </a:solidFill>
                <a:latin typeface="Arial Narrow" panose="020B0606020202030204" pitchFamily="34" charset="0"/>
              </a:rPr>
              <a:t>Questions: Subtopics a &amp; e – </a:t>
            </a:r>
            <a:r>
              <a:rPr lang="en-US" sz="1800" dirty="0" err="1">
                <a:solidFill>
                  <a:schemeClr val="tx1"/>
                </a:solidFill>
                <a:latin typeface="Arial Narrow" panose="020B0606020202030204" pitchFamily="34" charset="0"/>
              </a:rPr>
              <a:t>Patcharin</a:t>
            </a:r>
            <a:r>
              <a:rPr lang="en-US" sz="1800" dirty="0">
                <a:solidFill>
                  <a:schemeClr val="tx1"/>
                </a:solidFill>
                <a:latin typeface="Arial Narrow" panose="020B0606020202030204" pitchFamily="34" charset="0"/>
              </a:rPr>
              <a:t> Burke, </a:t>
            </a:r>
            <a:r>
              <a:rPr lang="en-US" sz="1800" dirty="0">
                <a:solidFill>
                  <a:schemeClr val="tx1"/>
                </a:solidFill>
                <a:latin typeface="Arial Narrow" panose="020B0606020202030204" pitchFamily="34" charset="0"/>
                <a:hlinkClick r:id="rId2"/>
              </a:rPr>
              <a:t>Patcharin.Burke@netl.doe.gov</a:t>
            </a:r>
            <a:r>
              <a:rPr lang="en-US" sz="1800" dirty="0">
                <a:solidFill>
                  <a:schemeClr val="tx1"/>
                </a:solidFill>
                <a:latin typeface="Arial Narrow" panose="020B0606020202030204" pitchFamily="34" charset="0"/>
              </a:rPr>
              <a:t>                  Subtopic  b – Mark Freeman, </a:t>
            </a:r>
            <a:r>
              <a:rPr lang="en-US" sz="1800" dirty="0">
                <a:solidFill>
                  <a:schemeClr val="tx1"/>
                </a:solidFill>
                <a:latin typeface="Arial Narrow" panose="020B0606020202030204" pitchFamily="34" charset="0"/>
                <a:hlinkClick r:id="rId3"/>
              </a:rPr>
              <a:t>Mark.Freeman@netl.doe.gov</a:t>
            </a:r>
            <a:r>
              <a:rPr lang="en-US" sz="1800" dirty="0">
                <a:solidFill>
                  <a:schemeClr val="tx1"/>
                </a:solidFill>
                <a:latin typeface="Arial Narrow" panose="020B0606020202030204" pitchFamily="34" charset="0"/>
              </a:rPr>
              <a:t> </a:t>
            </a:r>
          </a:p>
          <a:p>
            <a:pPr algn="l">
              <a:spcBef>
                <a:spcPts val="0"/>
              </a:spcBef>
              <a:tabLst>
                <a:tab pos="457200" algn="l"/>
              </a:tabLst>
            </a:pPr>
            <a:r>
              <a:rPr lang="en-US" sz="1800" dirty="0">
                <a:solidFill>
                  <a:schemeClr val="tx1"/>
                </a:solidFill>
                <a:latin typeface="Arial Narrow" panose="020B0606020202030204" pitchFamily="34" charset="0"/>
              </a:rPr>
              <a:t>                  Subtopics c &amp; d – Matt Adams, </a:t>
            </a:r>
            <a:r>
              <a:rPr lang="en-US" sz="1800" dirty="0">
                <a:solidFill>
                  <a:schemeClr val="tx1"/>
                </a:solidFill>
                <a:latin typeface="Arial Narrow" panose="020B0606020202030204" pitchFamily="34" charset="0"/>
                <a:hlinkClick r:id="rId4"/>
              </a:rPr>
              <a:t>Matthew.F.Adams@netl.doe.gov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882879432"/>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5274406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20: CARBON CAPTURE TECHNOLOGIES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Materials or Processes to Support Transformational Carbon Capture Technologies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Direct Air Capture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Process Intensification for Carbon Capture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Katharina Daniels, </a:t>
            </a:r>
            <a:r>
              <a:rPr lang="en-US" sz="2000" dirty="0">
                <a:solidFill>
                  <a:schemeClr val="tx1"/>
                </a:solidFill>
                <a:latin typeface="Arial Narrow" panose="020B0606020202030204" pitchFamily="34" charset="0"/>
                <a:hlinkClick r:id="rId2"/>
              </a:rPr>
              <a:t>Katharina.Daniels@netl.doe.gov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54810430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189707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21: CARBON STORAGE TECHNOLOGIES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Integrating Technologies to Lower Uncertainties in Carbon Storage Complexes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Developing Graphical User Interface and Software Distribution Platform for an Integrated Model for Geologic Carbon Storage Containment and Leakage Risk Assessment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Kyle Smith, </a:t>
            </a:r>
            <a:r>
              <a:rPr lang="en-US" sz="2000" dirty="0">
                <a:solidFill>
                  <a:schemeClr val="tx1"/>
                </a:solidFill>
                <a:latin typeface="Arial Narrow" panose="020B0606020202030204" pitchFamily="34" charset="0"/>
                <a:hlinkClick r:id="rId2"/>
              </a:rPr>
              <a:t>Kyle.Smith@netl.doe.gov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53309972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0237528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22: CARBON UTILIZATION PROGRAM</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Plasma Technologies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Carbon Utilization - Production of Solid Carbon Materials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Naomi O’Neil, </a:t>
            </a:r>
            <a:r>
              <a:rPr lang="en-US" sz="2000" dirty="0">
                <a:solidFill>
                  <a:schemeClr val="tx1"/>
                </a:solidFill>
                <a:latin typeface="Arial Narrow" panose="020B0606020202030204" pitchFamily="34" charset="0"/>
                <a:hlinkClick r:id="rId2"/>
              </a:rPr>
              <a:t>Naomi.Oneil@netl.doe.gov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81254523"/>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5575539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23: CROSSCUTTING TECHNOLOGIES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Supply Chain Enhancements for Fossil Energy Alloy Production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Automated Plant Component Inspection, Analysis, and Repair Enabled by Robotics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Real-time Monitoring of Selenium, Mercury, and Arsenic in Coal Power Plant Effluent Streams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Richard Dunst, </a:t>
            </a:r>
            <a:r>
              <a:rPr lang="en-US" sz="2000" dirty="0">
                <a:solidFill>
                  <a:schemeClr val="tx1"/>
                </a:solidFill>
                <a:latin typeface="Arial Narrow" panose="020B0606020202030204" pitchFamily="34" charset="0"/>
                <a:hlinkClick r:id="rId2"/>
              </a:rPr>
              <a:t>Richard.Dunst@netl.doe.gov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Subtopics b &amp; c – Jessica Mullen, </a:t>
            </a:r>
            <a:r>
              <a:rPr lang="en-US" sz="2000" dirty="0">
                <a:solidFill>
                  <a:schemeClr val="tx1"/>
                </a:solidFill>
                <a:latin typeface="Arial Narrow" panose="020B0606020202030204" pitchFamily="34" charset="0"/>
                <a:hlinkClick r:id="rId3"/>
              </a:rPr>
              <a:t>Jessica.Mullen@netl.doe.gov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Subtopics d –  Maria Reidpath, </a:t>
            </a:r>
            <a:r>
              <a:rPr lang="en-US" sz="2000" dirty="0">
                <a:solidFill>
                  <a:schemeClr val="tx1"/>
                </a:solidFill>
                <a:latin typeface="Arial Narrow" panose="020B0606020202030204" pitchFamily="34" charset="0"/>
                <a:hlinkClick r:id="rId4"/>
              </a:rPr>
              <a:t>Maria.Reidpath@netl.doe.gov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78828354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8193815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r>
              <a:rPr lang="en-US" sz="3600" dirty="0"/>
              <a:t/>
            </a:r>
            <a:br>
              <a:rPr lang="en-US" sz="3600" dirty="0"/>
            </a:br>
            <a:r>
              <a:rPr lang="en-US" sz="3600" dirty="0"/>
              <a:t>Topics associated with the</a:t>
            </a:r>
            <a:br>
              <a:rPr lang="en-US" sz="3600" dirty="0"/>
            </a:br>
            <a:r>
              <a:rPr lang="en-US" sz="3600" dirty="0"/>
              <a:t>FY 2020 Phase I Release 2</a:t>
            </a:r>
            <a:br>
              <a:rPr lang="en-US" sz="3600" dirty="0"/>
            </a:br>
            <a:r>
              <a:rPr lang="en-US" sz="3600" dirty="0"/>
              <a:t>Funding Opportunity Announcement</a:t>
            </a:r>
            <a:br>
              <a:rPr lang="en-US" sz="3600" dirty="0"/>
            </a:br>
            <a:r>
              <a:rPr lang="en-US" sz="3600" dirty="0"/>
              <a:t/>
            </a:r>
            <a:br>
              <a:rPr lang="en-US" sz="3600" dirty="0"/>
            </a:br>
            <a:r>
              <a:rPr lang="en-US" sz="3200" b="1" u="sng" dirty="0">
                <a:latin typeface="Calibri" pitchFamily="34" charset="0"/>
              </a:rPr>
              <a:t>Topics 1-5, 18 &amp; 19-25</a:t>
            </a:r>
            <a:r>
              <a:rPr lang="en-US" sz="3200" dirty="0"/>
              <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18, 2019</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24: FUEL CELLS</a:t>
            </a:r>
          </a:p>
        </p:txBody>
      </p:sp>
      <p:sp>
        <p:nvSpPr>
          <p:cNvPr id="3" name="Subtitle 2"/>
          <p:cNvSpPr>
            <a:spLocks noGrp="1"/>
          </p:cNvSpPr>
          <p:nvPr>
            <p:ph type="subTitle" idx="1"/>
          </p:nvPr>
        </p:nvSpPr>
        <p:spPr>
          <a:xfrm>
            <a:off x="762000" y="2362200"/>
            <a:ext cx="7652237" cy="3886200"/>
          </a:xfrm>
        </p:spPr>
        <p:txBody>
          <a:bodyPr>
            <a:noAutofit/>
          </a:bodyPr>
          <a:lstStyle/>
          <a:p>
            <a:pPr marL="457200" indent="-457200" algn="l">
              <a:buFont typeface="+mj-lt"/>
              <a:buAutoNum type="alphaLcPeriod"/>
              <a:tabLst>
                <a:tab pos="457200" algn="l"/>
              </a:tabLst>
            </a:pPr>
            <a:r>
              <a:rPr lang="en-US" sz="1900" dirty="0">
                <a:solidFill>
                  <a:schemeClr val="tx1"/>
                </a:solidFill>
                <a:latin typeface="Arial Narrow" panose="020B0606020202030204" pitchFamily="34" charset="0"/>
              </a:rPr>
              <a:t>Sensors for Solid Oxide Fuel Cell (SOFC) Applications</a:t>
            </a:r>
          </a:p>
          <a:p>
            <a:pPr marL="457200" indent="-457200" algn="l">
              <a:buFont typeface="+mj-lt"/>
              <a:buAutoNum type="alphaLcPeriod"/>
              <a:tabLst>
                <a:tab pos="457200" algn="l"/>
              </a:tabLst>
            </a:pPr>
            <a:r>
              <a:rPr lang="en-US" sz="1900" dirty="0">
                <a:solidFill>
                  <a:schemeClr val="tx1"/>
                </a:solidFill>
                <a:latin typeface="Arial Narrow" panose="020B0606020202030204" pitchFamily="34" charset="0"/>
              </a:rPr>
              <a:t>Additive Manufacturing for Solid Oxide Fuel Cell (SOFC) Cell, Stack, or Balance of Plant (BOP) Components </a:t>
            </a:r>
          </a:p>
          <a:p>
            <a:pPr marL="457200" indent="-457200" algn="l">
              <a:buFont typeface="+mj-lt"/>
              <a:buAutoNum type="alphaLcPeriod"/>
              <a:tabLst>
                <a:tab pos="457200" algn="l"/>
              </a:tabLst>
            </a:pPr>
            <a:r>
              <a:rPr lang="en-US" sz="1900" dirty="0">
                <a:solidFill>
                  <a:schemeClr val="tx1"/>
                </a:solidFill>
                <a:latin typeface="Arial Narrow" panose="020B0606020202030204" pitchFamily="34" charset="0"/>
              </a:rPr>
              <a:t>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1900" dirty="0">
              <a:solidFill>
                <a:schemeClr val="tx1"/>
              </a:solidFill>
              <a:latin typeface="Arial Narrow" panose="020B0606020202030204" pitchFamily="34" charset="0"/>
            </a:endParaRPr>
          </a:p>
          <a:p>
            <a:pPr algn="l">
              <a:tabLst>
                <a:tab pos="457200" algn="l"/>
              </a:tabLst>
            </a:pPr>
            <a:r>
              <a:rPr lang="en-US" sz="1900" dirty="0">
                <a:solidFill>
                  <a:schemeClr val="tx1"/>
                </a:solidFill>
                <a:latin typeface="Arial Narrow" panose="020B0606020202030204" pitchFamily="34" charset="0"/>
              </a:rPr>
              <a:t>Questions: Subtopics a &amp; c – Steven </a:t>
            </a:r>
            <a:r>
              <a:rPr lang="en-US" sz="1900" dirty="0" err="1">
                <a:solidFill>
                  <a:schemeClr val="tx1"/>
                </a:solidFill>
                <a:latin typeface="Arial Narrow" panose="020B0606020202030204" pitchFamily="34" charset="0"/>
              </a:rPr>
              <a:t>Markovich</a:t>
            </a:r>
            <a:r>
              <a:rPr lang="en-US" sz="1900" dirty="0">
                <a:solidFill>
                  <a:schemeClr val="tx1"/>
                </a:solidFill>
                <a:latin typeface="Arial Narrow" panose="020B0606020202030204" pitchFamily="34" charset="0"/>
              </a:rPr>
              <a:t>, </a:t>
            </a:r>
            <a:r>
              <a:rPr lang="en-US" sz="1900" dirty="0">
                <a:solidFill>
                  <a:schemeClr val="tx1"/>
                </a:solidFill>
                <a:latin typeface="Arial Narrow" panose="020B0606020202030204" pitchFamily="34" charset="0"/>
                <a:hlinkClick r:id="rId2"/>
              </a:rPr>
              <a:t>Steven.Markovich@netl.doe.gov</a:t>
            </a:r>
            <a:r>
              <a:rPr lang="en-US" sz="1900" dirty="0">
                <a:solidFill>
                  <a:schemeClr val="tx1"/>
                </a:solidFill>
                <a:latin typeface="Arial Narrow" panose="020B0606020202030204" pitchFamily="34" charset="0"/>
              </a:rPr>
              <a:t>   </a:t>
            </a:r>
          </a:p>
          <a:p>
            <a:pPr marL="1028700" algn="l">
              <a:tabLst>
                <a:tab pos="457200" algn="l"/>
              </a:tabLst>
            </a:pPr>
            <a:r>
              <a:rPr lang="en-US" sz="1900" dirty="0">
                <a:solidFill>
                  <a:schemeClr val="tx1"/>
                </a:solidFill>
                <a:latin typeface="Arial Narrow" panose="020B0606020202030204" pitchFamily="34" charset="0"/>
              </a:rPr>
              <a:t>Subtopics b – </a:t>
            </a:r>
            <a:r>
              <a:rPr lang="en-US" sz="1900" dirty="0" err="1">
                <a:solidFill>
                  <a:schemeClr val="tx1"/>
                </a:solidFill>
                <a:latin typeface="Arial Narrow" panose="020B0606020202030204" pitchFamily="34" charset="0"/>
              </a:rPr>
              <a:t>Debalina</a:t>
            </a:r>
            <a:r>
              <a:rPr lang="en-US" sz="1900" dirty="0">
                <a:solidFill>
                  <a:schemeClr val="tx1"/>
                </a:solidFill>
                <a:latin typeface="Arial Narrow" panose="020B0606020202030204" pitchFamily="34" charset="0"/>
              </a:rPr>
              <a:t> </a:t>
            </a:r>
            <a:r>
              <a:rPr lang="en-US" sz="1900" dirty="0" err="1">
                <a:solidFill>
                  <a:schemeClr val="tx1"/>
                </a:solidFill>
                <a:latin typeface="Arial Narrow" panose="020B0606020202030204" pitchFamily="34" charset="0"/>
              </a:rPr>
              <a:t>Dasgupta</a:t>
            </a:r>
            <a:r>
              <a:rPr lang="en-US" sz="1900" dirty="0">
                <a:solidFill>
                  <a:schemeClr val="tx1"/>
                </a:solidFill>
                <a:latin typeface="Arial Narrow" panose="020B0606020202030204" pitchFamily="34" charset="0"/>
              </a:rPr>
              <a:t>, </a:t>
            </a:r>
            <a:r>
              <a:rPr lang="en-US" sz="1900" dirty="0">
                <a:solidFill>
                  <a:schemeClr val="tx1"/>
                </a:solidFill>
                <a:latin typeface="Arial Narrow" panose="020B0606020202030204" pitchFamily="34" charset="0"/>
                <a:hlinkClick r:id="rId3"/>
              </a:rPr>
              <a:t>Debalina.Dasgupta@netl.doe.gov</a:t>
            </a:r>
            <a:r>
              <a:rPr lang="en-US" sz="19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85002374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509990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25: TRANSFORMATIVE POWER GENERATION</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Hybrid Fossil Energy Systems with Energy Storage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Improving the Performance of the Existing Coal Fleet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Modeling and Validation of Heat Transfer for Indirect SCO2 Coal-Fired Boilers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marL="1085850" indent="-1085850" algn="l">
              <a:tabLst>
                <a:tab pos="457200" algn="l"/>
              </a:tabLst>
            </a:pPr>
            <a:r>
              <a:rPr lang="en-US" sz="2000" dirty="0">
                <a:solidFill>
                  <a:schemeClr val="tx1"/>
                </a:solidFill>
                <a:latin typeface="Arial Narrow" panose="020B0606020202030204" pitchFamily="34" charset="0"/>
              </a:rPr>
              <a:t>Questions: Subtopics a – Matt Adams, </a:t>
            </a:r>
            <a:r>
              <a:rPr lang="en-US" sz="2000" dirty="0">
                <a:solidFill>
                  <a:schemeClr val="tx1"/>
                </a:solidFill>
                <a:latin typeface="Arial Narrow" panose="020B0606020202030204" pitchFamily="34" charset="0"/>
                <a:hlinkClick r:id="rId2"/>
              </a:rPr>
              <a:t>Matthew.F.Adams@netl.doe.gov</a:t>
            </a:r>
            <a:r>
              <a:rPr lang="en-US" sz="2000" dirty="0">
                <a:solidFill>
                  <a:schemeClr val="tx1"/>
                </a:solidFill>
                <a:latin typeface="Arial Narrow" panose="020B0606020202030204" pitchFamily="34" charset="0"/>
              </a:rPr>
              <a:t>  Subtopics b –  Steven </a:t>
            </a:r>
            <a:r>
              <a:rPr lang="en-US" sz="2000" dirty="0" err="1">
                <a:solidFill>
                  <a:schemeClr val="tx1"/>
                </a:solidFill>
                <a:latin typeface="Arial Narrow" panose="020B0606020202030204" pitchFamily="34" charset="0"/>
              </a:rPr>
              <a:t>Markovich</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Steven.Markovich@netl.doe.gov</a:t>
            </a:r>
            <a:r>
              <a:rPr lang="en-US" sz="2000" dirty="0">
                <a:solidFill>
                  <a:schemeClr val="tx1"/>
                </a:solidFill>
                <a:latin typeface="Arial Narrow" panose="020B0606020202030204" pitchFamily="34" charset="0"/>
              </a:rPr>
              <a:t> </a:t>
            </a:r>
          </a:p>
          <a:p>
            <a:pPr marL="1085850" algn="l">
              <a:tabLst>
                <a:tab pos="457200" algn="l"/>
              </a:tabLst>
            </a:pPr>
            <a:r>
              <a:rPr lang="en-US" sz="2000" dirty="0">
                <a:solidFill>
                  <a:schemeClr val="tx1"/>
                </a:solidFill>
                <a:latin typeface="Arial Narrow" panose="020B0606020202030204" pitchFamily="34" charset="0"/>
              </a:rPr>
              <a:t>Subtopics c &amp; e – Mark Freeman, </a:t>
            </a:r>
            <a:r>
              <a:rPr lang="en-US" sz="2000" dirty="0">
                <a:solidFill>
                  <a:schemeClr val="tx1"/>
                </a:solidFill>
                <a:latin typeface="Arial Narrow" panose="020B0606020202030204" pitchFamily="34" charset="0"/>
                <a:hlinkClick r:id="rId4"/>
              </a:rPr>
              <a:t>Mark.Freeman@netl.doe.gov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10679213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6537082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8" descr="MPj04101210000[1]"/>
          <p:cNvPicPr>
            <a:picLocks noChangeAspect="1" noChangeArrowheads="1"/>
          </p:cNvPicPr>
          <p:nvPr/>
        </p:nvPicPr>
        <p:blipFill>
          <a:blip r:embed="rId3" cstate="print"/>
          <a:srcRect/>
          <a:stretch>
            <a:fillRect/>
          </a:stretch>
        </p:blipFill>
        <p:spPr bwMode="auto">
          <a:xfrm>
            <a:off x="6705600" y="914400"/>
            <a:ext cx="2133600" cy="30480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4"/>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5"/>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6"/>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7"/>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22</a:t>
            </a:fld>
            <a:endParaRPr lang="en-US" dirty="0">
              <a:solidFill>
                <a:prstClr val="black">
                  <a:tint val="75000"/>
                </a:prstClr>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6331" y="846138"/>
            <a:ext cx="2447337" cy="3276600"/>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56262832"/>
              </p:ext>
            </p:extLst>
          </p:nvPr>
        </p:nvGraphicFramePr>
        <p:xfrm>
          <a:off x="323161" y="2362200"/>
          <a:ext cx="8363639" cy="22809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xmlns="" val="20000"/>
                    </a:ext>
                  </a:extLst>
                </a:gridCol>
                <a:gridCol w="6324599">
                  <a:extLst>
                    <a:ext uri="{9D8B030D-6E8A-4147-A177-3AD203B41FA5}">
                      <a16:colId xmlns:a16="http://schemas.microsoft.com/office/drawing/2014/main" xmlns=""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xmlns="" val="10000"/>
                  </a:ext>
                </a:extLst>
              </a:tr>
              <a:tr h="426720">
                <a:tc>
                  <a:txBody>
                    <a:bodyPr/>
                    <a:lstStyle/>
                    <a:p>
                      <a:pPr algn="r"/>
                      <a:r>
                        <a:rPr lang="en-US" sz="1800" dirty="0"/>
                        <a:t>Topic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Cybersecurity, Energy Security, and Emergency Response</a:t>
                      </a:r>
                    </a:p>
                  </a:txBody>
                  <a:tcPr/>
                </a:tc>
                <a:extLst>
                  <a:ext uri="{0D108BD9-81ED-4DB2-BD59-A6C34878D82A}">
                    <a16:rowId xmlns:a16="http://schemas.microsoft.com/office/drawing/2014/main" xmlns="" val="10001"/>
                  </a:ext>
                </a:extLst>
              </a:tr>
              <a:tr h="370840">
                <a:tc>
                  <a:txBody>
                    <a:bodyPr/>
                    <a:lstStyle/>
                    <a:p>
                      <a:pPr algn="r"/>
                      <a:r>
                        <a:rPr lang="en-US" sz="1800" dirty="0"/>
                        <a:t>Topics 2-3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Defense Nuclear Nonproliferation</a:t>
                      </a:r>
                    </a:p>
                  </a:txBody>
                  <a:tcPr/>
                </a:tc>
                <a:extLst>
                  <a:ext uri="{0D108BD9-81ED-4DB2-BD59-A6C34878D82A}">
                    <a16:rowId xmlns:a16="http://schemas.microsoft.com/office/drawing/2014/main" xmlns="" val="10002"/>
                  </a:ext>
                </a:extLst>
              </a:tr>
              <a:tr h="370840">
                <a:tc>
                  <a:txBody>
                    <a:bodyPr/>
                    <a:lstStyle/>
                    <a:p>
                      <a:pPr algn="r"/>
                      <a:r>
                        <a:rPr lang="en-US" sz="1800" dirty="0"/>
                        <a:t>Topics 4-5</a:t>
                      </a:r>
                      <a:endParaRPr lang="en-US" dirty="0"/>
                    </a:p>
                  </a:txBody>
                  <a:tcPr/>
                </a:tc>
                <a:tc>
                  <a:txBody>
                    <a:bodyPr/>
                    <a:lstStyle/>
                    <a:p>
                      <a:r>
                        <a:rPr lang="en-US" dirty="0"/>
                        <a:t>Office of Electricity</a:t>
                      </a:r>
                    </a:p>
                  </a:txBody>
                  <a:tcPr/>
                </a:tc>
                <a:extLst>
                  <a:ext uri="{0D108BD9-81ED-4DB2-BD59-A6C34878D82A}">
                    <a16:rowId xmlns:a16="http://schemas.microsoft.com/office/drawing/2014/main" xmlns="" val="10003"/>
                  </a:ext>
                </a:extLst>
              </a:tr>
              <a:tr h="370840">
                <a:tc>
                  <a:txBody>
                    <a:bodyPr/>
                    <a:lstStyle/>
                    <a:p>
                      <a:pPr algn="r"/>
                      <a:r>
                        <a:rPr lang="en-US" dirty="0"/>
                        <a:t>Topic</a:t>
                      </a:r>
                      <a:r>
                        <a:rPr lang="en-US" baseline="0" dirty="0"/>
                        <a:t> 18 </a:t>
                      </a:r>
                      <a:endParaRPr lang="en-US" dirty="0"/>
                    </a:p>
                  </a:txBody>
                  <a:tcPr/>
                </a:tc>
                <a:tc>
                  <a:txBody>
                    <a:bodyPr/>
                    <a:lstStyle/>
                    <a:p>
                      <a:r>
                        <a:rPr lang="en-US" dirty="0"/>
                        <a:t>Office of Environmental Management</a:t>
                      </a:r>
                    </a:p>
                  </a:txBody>
                  <a:tcPr/>
                </a:tc>
                <a:extLst>
                  <a:ext uri="{0D108BD9-81ED-4DB2-BD59-A6C34878D82A}">
                    <a16:rowId xmlns:a16="http://schemas.microsoft.com/office/drawing/2014/main" xmlns="" val="10004"/>
                  </a:ext>
                </a:extLst>
              </a:tr>
              <a:tr h="370840">
                <a:tc>
                  <a:txBody>
                    <a:bodyPr/>
                    <a:lstStyle/>
                    <a:p>
                      <a:pPr algn="r"/>
                      <a:r>
                        <a:rPr lang="en-US" dirty="0"/>
                        <a:t>Topics 19-25</a:t>
                      </a:r>
                    </a:p>
                  </a:txBody>
                  <a:tcPr/>
                </a:tc>
                <a:tc>
                  <a:txBody>
                    <a:bodyPr/>
                    <a:lstStyle/>
                    <a:p>
                      <a:r>
                        <a:rPr lang="en-US" dirty="0"/>
                        <a:t>Office of Fossil Energy</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2020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98219011"/>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971801">
                  <a:extLst>
                    <a:ext uri="{9D8B030D-6E8A-4147-A177-3AD203B41FA5}">
                      <a16:colId xmlns:a16="http://schemas.microsoft.com/office/drawing/2014/main" xmlns=""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November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18,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16,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Thursday, December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September 3,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6 January,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September 24,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a:t>
                      </a:r>
                      <a:r>
                        <a:rPr lang="en-US" sz="1600" dirty="0">
                          <a:latin typeface="Arial Narrow" panose="020B0606020202030204" pitchFamily="34" charset="0"/>
                        </a:rPr>
                        <a:t>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8"/>
                  </a:ext>
                </a:extLst>
              </a:tr>
            </a:tbl>
          </a:graphicData>
        </a:graphic>
      </p:graphicFrame>
      <p:sp>
        <p:nvSpPr>
          <p:cNvPr id="2" name="Flowchart: Connector 1"/>
          <p:cNvSpPr/>
          <p:nvPr/>
        </p:nvSpPr>
        <p:spPr>
          <a:xfrm flipV="1">
            <a:off x="5029200" y="1173376"/>
            <a:ext cx="2743200" cy="44041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2020)</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44310" y="3352800"/>
            <a:ext cx="7918689" cy="3040867"/>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FY20 Phase I Release 2 FOA will be issued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19</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2020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01: 	ENERGY SYSTEMS CYBERSECURITY</a:t>
            </a:r>
          </a:p>
        </p:txBody>
      </p:sp>
      <p:sp>
        <p:nvSpPr>
          <p:cNvPr id="3" name="Subtitle 2"/>
          <p:cNvSpPr>
            <a:spLocks noGrp="1"/>
          </p:cNvSpPr>
          <p:nvPr>
            <p:ph type="subTitle" idx="1"/>
          </p:nvPr>
        </p:nvSpPr>
        <p:spPr>
          <a:xfrm>
            <a:off x="762001" y="2209800"/>
            <a:ext cx="7848599" cy="1828800"/>
          </a:xfrm>
        </p:spPr>
        <p:txBody>
          <a:bodyPr>
            <a:normAutofit/>
          </a:bodyPr>
          <a:lstStyle/>
          <a:p>
            <a:pPr algn="l">
              <a:tabLst>
                <a:tab pos="457200" algn="l"/>
              </a:tabLst>
            </a:pPr>
            <a:r>
              <a:rPr lang="en-US" sz="2000" dirty="0">
                <a:solidFill>
                  <a:schemeClr val="tx1"/>
                </a:solidFill>
                <a:latin typeface="Arial Narrow" panose="020B0606020202030204" pitchFamily="34" charset="0"/>
              </a:rPr>
              <a:t>a.	Cybersecurity during Contingency Operations</a:t>
            </a:r>
          </a:p>
          <a:p>
            <a:pPr algn="l">
              <a:tabLst>
                <a:tab pos="457200" algn="l"/>
              </a:tabLst>
            </a:pPr>
            <a:r>
              <a:rPr lang="en-US" sz="2000" dirty="0">
                <a:solidFill>
                  <a:schemeClr val="tx1"/>
                </a:solidFill>
                <a:latin typeface="Arial Narrow" panose="020B0606020202030204" pitchFamily="34" charset="0"/>
              </a:rPr>
              <a:t>b.	Power Systems Settings Security</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Walter Yamben, </a:t>
            </a:r>
            <a:r>
              <a:rPr lang="en-US" sz="2000" dirty="0">
                <a:solidFill>
                  <a:schemeClr val="tx1"/>
                </a:solidFill>
                <a:latin typeface="Arial Narrow" panose="020B0606020202030204" pitchFamily="34" charset="0"/>
                <a:hlinkClick r:id="rId2"/>
              </a:rPr>
              <a:t>Walter.Yamben@netl.doe.gov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21549474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72CD5-F841-44E0-9EAC-87395C11CFA1}">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3235703-0467-4207-B0AD-0BCC544F0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AEAC5FF-ED16-4AAA-9A84-D36C03243D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24849</TotalTime>
  <Words>1825</Words>
  <Application>Microsoft Office PowerPoint</Application>
  <PresentationFormat>On-screen Show (4:3)</PresentationFormat>
  <Paragraphs>279</Paragraphs>
  <Slides>22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2020 Phase I Release 2 Funding Opportunity Announcement  Topics 1-5, 18 &amp; 19-25 </vt:lpstr>
      <vt:lpstr>TODAY’S AGENDA</vt:lpstr>
      <vt:lpstr>FY 2020 Phase I Schedule</vt:lpstr>
      <vt:lpstr>Phase I Funding Opportunity Announcements Participating DOE Programs (FY 2020)</vt:lpstr>
      <vt:lpstr>Funding Opportunity Announcement (FOA) Webinar</vt:lpstr>
      <vt:lpstr>Topic Basics</vt:lpstr>
      <vt:lpstr>Example Topic</vt:lpstr>
      <vt:lpstr>Topic 01:  ENERGY SYSTEMS CYBERSECURITY</vt:lpstr>
      <vt:lpstr>Topic 02:  RADIATION DETECTION</vt:lpstr>
      <vt:lpstr>Topic 03: DESIGN AND MANUFACTURING ADVANCES FOR SPACE-BASED SENSORS</vt:lpstr>
      <vt:lpstr>Topic 04: ADVANCED GRID TECHNOLOGIES</vt:lpstr>
      <vt:lpstr>Topic 05: SAFETY TECHNOLOGIES FOR GRID SCALE BATTERY ENERGY STORAGE SYSTEMS </vt:lpstr>
      <vt:lpstr>Topic 18: NOVEL MONITORING CONCEPTS IN THE SUBSURFACE </vt:lpstr>
      <vt:lpstr>Topic 19: ADVANCED TURBINES TECHNOLOGIES</vt:lpstr>
      <vt:lpstr>Topic 20: CARBON CAPTURE TECHNOLOGIES</vt:lpstr>
      <vt:lpstr>Topic 21: CARBON STORAGE TECHNOLOGIES</vt:lpstr>
      <vt:lpstr>Topic 22: CARBON UTILIZATION PROGRAM</vt:lpstr>
      <vt:lpstr>Topic 23: CROSSCUTTING TECHNOLOGIES</vt:lpstr>
      <vt:lpstr>Topic 24: FUEL CELLS</vt:lpstr>
      <vt:lpstr>Topic 25: TRANSFORMATIVE POWER GENERATION</vt:lpstr>
      <vt:lpstr>DOE SBIR/STTR Programs Office Contact Information</vt:lpstr>
    </vt:vector>
  </TitlesOfParts>
  <Company>Office of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White, Yolanda</cp:lastModifiedBy>
  <cp:revision>1378</cp:revision>
  <cp:lastPrinted>2019-11-12T20:48:38Z</cp:lastPrinted>
  <dcterms:created xsi:type="dcterms:W3CDTF">2013-10-31T23:38:00Z</dcterms:created>
  <dcterms:modified xsi:type="dcterms:W3CDTF">2019-11-19T16:22:31Z</dcterms:modified>
</cp:coreProperties>
</file>