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11">
  <p:sldMasterIdLst>
    <p:sldMasterId id="2147483682" r:id="rId1"/>
    <p:sldMasterId id="2147483697" r:id="rId2"/>
  </p:sldMasterIdLst>
  <p:notesMasterIdLst>
    <p:notesMasterId r:id="rId22"/>
  </p:notesMasterIdLst>
  <p:handoutMasterIdLst>
    <p:handoutMasterId r:id="rId23"/>
  </p:handoutMasterIdLst>
  <p:sldIdLst>
    <p:sldId id="603" r:id="rId3"/>
    <p:sldId id="574" r:id="rId4"/>
    <p:sldId id="609" r:id="rId5"/>
    <p:sldId id="604" r:id="rId6"/>
    <p:sldId id="605" r:id="rId7"/>
    <p:sldId id="606" r:id="rId8"/>
    <p:sldId id="607" r:id="rId9"/>
    <p:sldId id="608" r:id="rId10"/>
    <p:sldId id="521" r:id="rId11"/>
    <p:sldId id="645" r:id="rId12"/>
    <p:sldId id="646" r:id="rId13"/>
    <p:sldId id="647" r:id="rId14"/>
    <p:sldId id="648" r:id="rId15"/>
    <p:sldId id="649" r:id="rId16"/>
    <p:sldId id="650" r:id="rId17"/>
    <p:sldId id="651" r:id="rId18"/>
    <p:sldId id="653" r:id="rId19"/>
    <p:sldId id="652" r:id="rId20"/>
    <p:sldId id="601" r:id="rId21"/>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7"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66FF"/>
    <a:srgbClr val="FF5050"/>
    <a:srgbClr val="24A02A"/>
    <a:srgbClr val="9999FF"/>
    <a:srgbClr val="9FBFDF"/>
    <a:srgbClr val="6699FF"/>
    <a:srgbClr val="035D18"/>
    <a:srgbClr val="414020"/>
    <a:srgbClr val="97B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6A4DED-8F14-41B2-84B2-D76616AECB02}" v="7" dt="2023-07-17T19:16:44.6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311" autoAdjust="0"/>
    <p:restoredTop sz="76286" autoAdjust="0"/>
  </p:normalViewPr>
  <p:slideViewPr>
    <p:cSldViewPr>
      <p:cViewPr varScale="1">
        <p:scale>
          <a:sx n="103" d="100"/>
          <a:sy n="103" d="100"/>
        </p:scale>
        <p:origin x="93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714" y="786"/>
      </p:cViewPr>
      <p:guideLst>
        <p:guide orient="horz" pos="2927"/>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youssif, Zina" userId="97f04f14-cb6e-4f2c-9186-c96b89a86eb4" providerId="ADAL" clId="{1D6A4DED-8F14-41B2-84B2-D76616AECB02}"/>
    <pc:docChg chg="undo custSel addSld delSld modSld">
      <pc:chgData name="Alyoussif, Zina" userId="97f04f14-cb6e-4f2c-9186-c96b89a86eb4" providerId="ADAL" clId="{1D6A4DED-8F14-41B2-84B2-D76616AECB02}" dt="2023-07-19T16:20:34.121" v="385" actId="1076"/>
      <pc:docMkLst>
        <pc:docMk/>
      </pc:docMkLst>
      <pc:sldChg chg="modSp mod">
        <pc:chgData name="Alyoussif, Zina" userId="97f04f14-cb6e-4f2c-9186-c96b89a86eb4" providerId="ADAL" clId="{1D6A4DED-8F14-41B2-84B2-D76616AECB02}" dt="2023-07-17T22:07:04.809" v="269" actId="20577"/>
        <pc:sldMkLst>
          <pc:docMk/>
          <pc:sldMk cId="4100660527" sldId="521"/>
        </pc:sldMkLst>
        <pc:spChg chg="mod">
          <ac:chgData name="Alyoussif, Zina" userId="97f04f14-cb6e-4f2c-9186-c96b89a86eb4" providerId="ADAL" clId="{1D6A4DED-8F14-41B2-84B2-D76616AECB02}" dt="2023-07-17T18:52:53.474" v="51" actId="20577"/>
          <ac:spMkLst>
            <pc:docMk/>
            <pc:sldMk cId="4100660527" sldId="521"/>
            <ac:spMk id="2" creationId="{00000000-0000-0000-0000-000000000000}"/>
          </ac:spMkLst>
        </pc:spChg>
        <pc:spChg chg="mod">
          <ac:chgData name="Alyoussif, Zina" userId="97f04f14-cb6e-4f2c-9186-c96b89a86eb4" providerId="ADAL" clId="{1D6A4DED-8F14-41B2-84B2-D76616AECB02}" dt="2023-07-17T22:07:04.809" v="269" actId="20577"/>
          <ac:spMkLst>
            <pc:docMk/>
            <pc:sldMk cId="4100660527" sldId="521"/>
            <ac:spMk id="3" creationId="{00000000-0000-0000-0000-000000000000}"/>
          </ac:spMkLst>
        </pc:spChg>
        <pc:graphicFrameChg chg="modGraphic">
          <ac:chgData name="Alyoussif, Zina" userId="97f04f14-cb6e-4f2c-9186-c96b89a86eb4" providerId="ADAL" clId="{1D6A4DED-8F14-41B2-84B2-D76616AECB02}" dt="2023-07-17T18:52:35.343" v="46" actId="20577"/>
          <ac:graphicFrameMkLst>
            <pc:docMk/>
            <pc:sldMk cId="4100660527" sldId="521"/>
            <ac:graphicFrameMk id="4" creationId="{00000000-0000-0000-0000-000000000000}"/>
          </ac:graphicFrameMkLst>
        </pc:graphicFrameChg>
      </pc:sldChg>
      <pc:sldChg chg="modSp mod">
        <pc:chgData name="Alyoussif, Zina" userId="97f04f14-cb6e-4f2c-9186-c96b89a86eb4" providerId="ADAL" clId="{1D6A4DED-8F14-41B2-84B2-D76616AECB02}" dt="2023-07-17T18:45:29.679" v="4" actId="20577"/>
        <pc:sldMkLst>
          <pc:docMk/>
          <pc:sldMk cId="3948515747" sldId="574"/>
        </pc:sldMkLst>
        <pc:spChg chg="mod">
          <ac:chgData name="Alyoussif, Zina" userId="97f04f14-cb6e-4f2c-9186-c96b89a86eb4" providerId="ADAL" clId="{1D6A4DED-8F14-41B2-84B2-D76616AECB02}" dt="2023-07-17T18:45:25.441" v="2" actId="20577"/>
          <ac:spMkLst>
            <pc:docMk/>
            <pc:sldMk cId="3948515747" sldId="574"/>
            <ac:spMk id="4" creationId="{00000000-0000-0000-0000-000000000000}"/>
          </ac:spMkLst>
        </pc:spChg>
        <pc:spChg chg="mod">
          <ac:chgData name="Alyoussif, Zina" userId="97f04f14-cb6e-4f2c-9186-c96b89a86eb4" providerId="ADAL" clId="{1D6A4DED-8F14-41B2-84B2-D76616AECB02}" dt="2023-07-17T18:45:29.679" v="4" actId="20577"/>
          <ac:spMkLst>
            <pc:docMk/>
            <pc:sldMk cId="3948515747" sldId="574"/>
            <ac:spMk id="9" creationId="{00000000-0000-0000-0000-000000000000}"/>
          </ac:spMkLst>
        </pc:spChg>
      </pc:sldChg>
      <pc:sldChg chg="modSp mod">
        <pc:chgData name="Alyoussif, Zina" userId="97f04f14-cb6e-4f2c-9186-c96b89a86eb4" providerId="ADAL" clId="{1D6A4DED-8F14-41B2-84B2-D76616AECB02}" dt="2023-07-19T16:20:34.121" v="385" actId="1076"/>
        <pc:sldMkLst>
          <pc:docMk/>
          <pc:sldMk cId="370224232" sldId="605"/>
        </pc:sldMkLst>
        <pc:spChg chg="mod">
          <ac:chgData name="Alyoussif, Zina" userId="97f04f14-cb6e-4f2c-9186-c96b89a86eb4" providerId="ADAL" clId="{1D6A4DED-8F14-41B2-84B2-D76616AECB02}" dt="2023-07-19T16:20:34.121" v="385" actId="1076"/>
          <ac:spMkLst>
            <pc:docMk/>
            <pc:sldMk cId="370224232" sldId="605"/>
            <ac:spMk id="3" creationId="{C6EB8350-63D1-37A1-9070-A702412A2416}"/>
          </ac:spMkLst>
        </pc:spChg>
      </pc:sldChg>
      <pc:sldChg chg="modSp mod">
        <pc:chgData name="Alyoussif, Zina" userId="97f04f14-cb6e-4f2c-9186-c96b89a86eb4" providerId="ADAL" clId="{1D6A4DED-8F14-41B2-84B2-D76616AECB02}" dt="2023-07-19T16:20:25.757" v="384"/>
        <pc:sldMkLst>
          <pc:docMk/>
          <pc:sldMk cId="4127549977" sldId="609"/>
        </pc:sldMkLst>
        <pc:graphicFrameChg chg="mod modGraphic">
          <ac:chgData name="Alyoussif, Zina" userId="97f04f14-cb6e-4f2c-9186-c96b89a86eb4" providerId="ADAL" clId="{1D6A4DED-8F14-41B2-84B2-D76616AECB02}" dt="2023-07-19T16:20:25.757" v="384"/>
          <ac:graphicFrameMkLst>
            <pc:docMk/>
            <pc:sldMk cId="4127549977" sldId="609"/>
            <ac:graphicFrameMk id="5" creationId="{00000000-0000-0000-0000-000000000000}"/>
          </ac:graphicFrameMkLst>
        </pc:graphicFrameChg>
      </pc:sldChg>
      <pc:sldChg chg="del">
        <pc:chgData name="Alyoussif, Zina" userId="97f04f14-cb6e-4f2c-9186-c96b89a86eb4" providerId="ADAL" clId="{1D6A4DED-8F14-41B2-84B2-D76616AECB02}" dt="2023-07-18T19:38:21.390" v="382" actId="47"/>
        <pc:sldMkLst>
          <pc:docMk/>
          <pc:sldMk cId="4208524741" sldId="624"/>
        </pc:sldMkLst>
      </pc:sldChg>
      <pc:sldChg chg="del">
        <pc:chgData name="Alyoussif, Zina" userId="97f04f14-cb6e-4f2c-9186-c96b89a86eb4" providerId="ADAL" clId="{1D6A4DED-8F14-41B2-84B2-D76616AECB02}" dt="2023-07-17T18:48:46.793" v="38" actId="47"/>
        <pc:sldMkLst>
          <pc:docMk/>
          <pc:sldMk cId="2718867325" sldId="625"/>
        </pc:sldMkLst>
      </pc:sldChg>
      <pc:sldChg chg="del">
        <pc:chgData name="Alyoussif, Zina" userId="97f04f14-cb6e-4f2c-9186-c96b89a86eb4" providerId="ADAL" clId="{1D6A4DED-8F14-41B2-84B2-D76616AECB02}" dt="2023-07-17T18:48:46.793" v="38" actId="47"/>
        <pc:sldMkLst>
          <pc:docMk/>
          <pc:sldMk cId="2043465511" sldId="632"/>
        </pc:sldMkLst>
      </pc:sldChg>
      <pc:sldChg chg="del">
        <pc:chgData name="Alyoussif, Zina" userId="97f04f14-cb6e-4f2c-9186-c96b89a86eb4" providerId="ADAL" clId="{1D6A4DED-8F14-41B2-84B2-D76616AECB02}" dt="2023-07-17T18:48:46.793" v="38" actId="47"/>
        <pc:sldMkLst>
          <pc:docMk/>
          <pc:sldMk cId="1710196574" sldId="633"/>
        </pc:sldMkLst>
      </pc:sldChg>
      <pc:sldChg chg="del">
        <pc:chgData name="Alyoussif, Zina" userId="97f04f14-cb6e-4f2c-9186-c96b89a86eb4" providerId="ADAL" clId="{1D6A4DED-8F14-41B2-84B2-D76616AECB02}" dt="2023-07-17T18:48:46.793" v="38" actId="47"/>
        <pc:sldMkLst>
          <pc:docMk/>
          <pc:sldMk cId="2116565844" sldId="634"/>
        </pc:sldMkLst>
      </pc:sldChg>
      <pc:sldChg chg="del">
        <pc:chgData name="Alyoussif, Zina" userId="97f04f14-cb6e-4f2c-9186-c96b89a86eb4" providerId="ADAL" clId="{1D6A4DED-8F14-41B2-84B2-D76616AECB02}" dt="2023-07-17T18:48:46.793" v="38" actId="47"/>
        <pc:sldMkLst>
          <pc:docMk/>
          <pc:sldMk cId="1196687349" sldId="635"/>
        </pc:sldMkLst>
      </pc:sldChg>
      <pc:sldChg chg="del">
        <pc:chgData name="Alyoussif, Zina" userId="97f04f14-cb6e-4f2c-9186-c96b89a86eb4" providerId="ADAL" clId="{1D6A4DED-8F14-41B2-84B2-D76616AECB02}" dt="2023-07-17T18:48:46.793" v="38" actId="47"/>
        <pc:sldMkLst>
          <pc:docMk/>
          <pc:sldMk cId="421691676" sldId="636"/>
        </pc:sldMkLst>
      </pc:sldChg>
      <pc:sldChg chg="del">
        <pc:chgData name="Alyoussif, Zina" userId="97f04f14-cb6e-4f2c-9186-c96b89a86eb4" providerId="ADAL" clId="{1D6A4DED-8F14-41B2-84B2-D76616AECB02}" dt="2023-07-17T18:48:46.793" v="38" actId="47"/>
        <pc:sldMkLst>
          <pc:docMk/>
          <pc:sldMk cId="3959301583" sldId="637"/>
        </pc:sldMkLst>
      </pc:sldChg>
      <pc:sldChg chg="del">
        <pc:chgData name="Alyoussif, Zina" userId="97f04f14-cb6e-4f2c-9186-c96b89a86eb4" providerId="ADAL" clId="{1D6A4DED-8F14-41B2-84B2-D76616AECB02}" dt="2023-07-17T18:48:46.793" v="38" actId="47"/>
        <pc:sldMkLst>
          <pc:docMk/>
          <pc:sldMk cId="76044534" sldId="638"/>
        </pc:sldMkLst>
      </pc:sldChg>
      <pc:sldChg chg="del">
        <pc:chgData name="Alyoussif, Zina" userId="97f04f14-cb6e-4f2c-9186-c96b89a86eb4" providerId="ADAL" clId="{1D6A4DED-8F14-41B2-84B2-D76616AECB02}" dt="2023-07-17T18:48:46.793" v="38" actId="47"/>
        <pc:sldMkLst>
          <pc:docMk/>
          <pc:sldMk cId="1452580833" sldId="639"/>
        </pc:sldMkLst>
      </pc:sldChg>
      <pc:sldChg chg="del">
        <pc:chgData name="Alyoussif, Zina" userId="97f04f14-cb6e-4f2c-9186-c96b89a86eb4" providerId="ADAL" clId="{1D6A4DED-8F14-41B2-84B2-D76616AECB02}" dt="2023-07-17T18:48:46.793" v="38" actId="47"/>
        <pc:sldMkLst>
          <pc:docMk/>
          <pc:sldMk cId="3613300761" sldId="640"/>
        </pc:sldMkLst>
      </pc:sldChg>
      <pc:sldChg chg="del">
        <pc:chgData name="Alyoussif, Zina" userId="97f04f14-cb6e-4f2c-9186-c96b89a86eb4" providerId="ADAL" clId="{1D6A4DED-8F14-41B2-84B2-D76616AECB02}" dt="2023-07-17T18:48:46.793" v="38" actId="47"/>
        <pc:sldMkLst>
          <pc:docMk/>
          <pc:sldMk cId="3649703519" sldId="641"/>
        </pc:sldMkLst>
      </pc:sldChg>
      <pc:sldChg chg="del">
        <pc:chgData name="Alyoussif, Zina" userId="97f04f14-cb6e-4f2c-9186-c96b89a86eb4" providerId="ADAL" clId="{1D6A4DED-8F14-41B2-84B2-D76616AECB02}" dt="2023-07-17T18:49:02.741" v="39" actId="47"/>
        <pc:sldMkLst>
          <pc:docMk/>
          <pc:sldMk cId="1906177908" sldId="642"/>
        </pc:sldMkLst>
      </pc:sldChg>
      <pc:sldChg chg="del">
        <pc:chgData name="Alyoussif, Zina" userId="97f04f14-cb6e-4f2c-9186-c96b89a86eb4" providerId="ADAL" clId="{1D6A4DED-8F14-41B2-84B2-D76616AECB02}" dt="2023-07-17T18:49:02.741" v="39" actId="47"/>
        <pc:sldMkLst>
          <pc:docMk/>
          <pc:sldMk cId="3898070790" sldId="643"/>
        </pc:sldMkLst>
      </pc:sldChg>
      <pc:sldChg chg="del">
        <pc:chgData name="Alyoussif, Zina" userId="97f04f14-cb6e-4f2c-9186-c96b89a86eb4" providerId="ADAL" clId="{1D6A4DED-8F14-41B2-84B2-D76616AECB02}" dt="2023-07-17T22:52:59.411" v="381" actId="47"/>
        <pc:sldMkLst>
          <pc:docMk/>
          <pc:sldMk cId="146615018" sldId="644"/>
        </pc:sldMkLst>
      </pc:sldChg>
      <pc:sldChg chg="modSp add mod">
        <pc:chgData name="Alyoussif, Zina" userId="97f04f14-cb6e-4f2c-9186-c96b89a86eb4" providerId="ADAL" clId="{1D6A4DED-8F14-41B2-84B2-D76616AECB02}" dt="2023-07-17T22:06:54.099" v="267" actId="20577"/>
        <pc:sldMkLst>
          <pc:docMk/>
          <pc:sldMk cId="2469692550" sldId="645"/>
        </pc:sldMkLst>
        <pc:spChg chg="mod">
          <ac:chgData name="Alyoussif, Zina" userId="97f04f14-cb6e-4f2c-9186-c96b89a86eb4" providerId="ADAL" clId="{1D6A4DED-8F14-41B2-84B2-D76616AECB02}" dt="2023-07-17T19:01:50.701" v="163" actId="179"/>
          <ac:spMkLst>
            <pc:docMk/>
            <pc:sldMk cId="2469692550" sldId="645"/>
            <ac:spMk id="2" creationId="{00000000-0000-0000-0000-000000000000}"/>
          </ac:spMkLst>
        </pc:spChg>
        <pc:spChg chg="mod">
          <ac:chgData name="Alyoussif, Zina" userId="97f04f14-cb6e-4f2c-9186-c96b89a86eb4" providerId="ADAL" clId="{1D6A4DED-8F14-41B2-84B2-D76616AECB02}" dt="2023-07-17T22:06:54.099" v="267" actId="20577"/>
          <ac:spMkLst>
            <pc:docMk/>
            <pc:sldMk cId="2469692550" sldId="645"/>
            <ac:spMk id="3" creationId="{00000000-0000-0000-0000-000000000000}"/>
          </ac:spMkLst>
        </pc:spChg>
        <pc:graphicFrameChg chg="modGraphic">
          <ac:chgData name="Alyoussif, Zina" userId="97f04f14-cb6e-4f2c-9186-c96b89a86eb4" providerId="ADAL" clId="{1D6A4DED-8F14-41B2-84B2-D76616AECB02}" dt="2023-07-17T19:15:25.272" v="167" actId="20577"/>
          <ac:graphicFrameMkLst>
            <pc:docMk/>
            <pc:sldMk cId="2469692550" sldId="645"/>
            <ac:graphicFrameMk id="4" creationId="{00000000-0000-0000-0000-000000000000}"/>
          </ac:graphicFrameMkLst>
        </pc:graphicFrameChg>
      </pc:sldChg>
      <pc:sldChg chg="modSp add mod">
        <pc:chgData name="Alyoussif, Zina" userId="97f04f14-cb6e-4f2c-9186-c96b89a86eb4" providerId="ADAL" clId="{1D6A4DED-8F14-41B2-84B2-D76616AECB02}" dt="2023-07-17T22:06:45.027" v="265" actId="20577"/>
        <pc:sldMkLst>
          <pc:docMk/>
          <pc:sldMk cId="4241371292" sldId="646"/>
        </pc:sldMkLst>
        <pc:spChg chg="mod">
          <ac:chgData name="Alyoussif, Zina" userId="97f04f14-cb6e-4f2c-9186-c96b89a86eb4" providerId="ADAL" clId="{1D6A4DED-8F14-41B2-84B2-D76616AECB02}" dt="2023-07-17T22:02:33.409" v="233" actId="20577"/>
          <ac:spMkLst>
            <pc:docMk/>
            <pc:sldMk cId="4241371292" sldId="646"/>
            <ac:spMk id="2" creationId="{00000000-0000-0000-0000-000000000000}"/>
          </ac:spMkLst>
        </pc:spChg>
        <pc:spChg chg="mod">
          <ac:chgData name="Alyoussif, Zina" userId="97f04f14-cb6e-4f2c-9186-c96b89a86eb4" providerId="ADAL" clId="{1D6A4DED-8F14-41B2-84B2-D76616AECB02}" dt="2023-07-17T22:06:45.027" v="265" actId="20577"/>
          <ac:spMkLst>
            <pc:docMk/>
            <pc:sldMk cId="4241371292" sldId="646"/>
            <ac:spMk id="3" creationId="{00000000-0000-0000-0000-000000000000}"/>
          </ac:spMkLst>
        </pc:spChg>
        <pc:graphicFrameChg chg="mod modGraphic">
          <ac:chgData name="Alyoussif, Zina" userId="97f04f14-cb6e-4f2c-9186-c96b89a86eb4" providerId="ADAL" clId="{1D6A4DED-8F14-41B2-84B2-D76616AECB02}" dt="2023-07-17T22:02:43.204" v="237" actId="20577"/>
          <ac:graphicFrameMkLst>
            <pc:docMk/>
            <pc:sldMk cId="4241371292" sldId="646"/>
            <ac:graphicFrameMk id="4" creationId="{00000000-0000-0000-0000-000000000000}"/>
          </ac:graphicFrameMkLst>
        </pc:graphicFrameChg>
      </pc:sldChg>
      <pc:sldChg chg="modSp add mod replId">
        <pc:chgData name="Alyoussif, Zina" userId="97f04f14-cb6e-4f2c-9186-c96b89a86eb4" providerId="ADAL" clId="{1D6A4DED-8F14-41B2-84B2-D76616AECB02}" dt="2023-07-17T22:06:39.917" v="264" actId="20577"/>
        <pc:sldMkLst>
          <pc:docMk/>
          <pc:sldMk cId="29469955" sldId="647"/>
        </pc:sldMkLst>
        <pc:spChg chg="mod">
          <ac:chgData name="Alyoussif, Zina" userId="97f04f14-cb6e-4f2c-9186-c96b89a86eb4" providerId="ADAL" clId="{1D6A4DED-8F14-41B2-84B2-D76616AECB02}" dt="2023-07-17T22:04:51.101" v="250" actId="20577"/>
          <ac:spMkLst>
            <pc:docMk/>
            <pc:sldMk cId="29469955" sldId="647"/>
            <ac:spMk id="2" creationId="{00000000-0000-0000-0000-000000000000}"/>
          </ac:spMkLst>
        </pc:spChg>
        <pc:spChg chg="mod">
          <ac:chgData name="Alyoussif, Zina" userId="97f04f14-cb6e-4f2c-9186-c96b89a86eb4" providerId="ADAL" clId="{1D6A4DED-8F14-41B2-84B2-D76616AECB02}" dt="2023-07-17T22:06:39.917" v="264" actId="20577"/>
          <ac:spMkLst>
            <pc:docMk/>
            <pc:sldMk cId="29469955" sldId="647"/>
            <ac:spMk id="3" creationId="{00000000-0000-0000-0000-000000000000}"/>
          </ac:spMkLst>
        </pc:spChg>
        <pc:graphicFrameChg chg="modGraphic">
          <ac:chgData name="Alyoussif, Zina" userId="97f04f14-cb6e-4f2c-9186-c96b89a86eb4" providerId="ADAL" clId="{1D6A4DED-8F14-41B2-84B2-D76616AECB02}" dt="2023-07-17T22:05:21.952" v="254" actId="20577"/>
          <ac:graphicFrameMkLst>
            <pc:docMk/>
            <pc:sldMk cId="29469955" sldId="647"/>
            <ac:graphicFrameMk id="4" creationId="{00000000-0000-0000-0000-000000000000}"/>
          </ac:graphicFrameMkLst>
        </pc:graphicFrameChg>
      </pc:sldChg>
      <pc:sldChg chg="modSp add mod">
        <pc:chgData name="Alyoussif, Zina" userId="97f04f14-cb6e-4f2c-9186-c96b89a86eb4" providerId="ADAL" clId="{1D6A4DED-8F14-41B2-84B2-D76616AECB02}" dt="2023-07-17T22:19:24.984" v="298" actId="20577"/>
        <pc:sldMkLst>
          <pc:docMk/>
          <pc:sldMk cId="2696023503" sldId="648"/>
        </pc:sldMkLst>
        <pc:spChg chg="mod">
          <ac:chgData name="Alyoussif, Zina" userId="97f04f14-cb6e-4f2c-9186-c96b89a86eb4" providerId="ADAL" clId="{1D6A4DED-8F14-41B2-84B2-D76616AECB02}" dt="2023-07-17T22:18:16.201" v="278" actId="179"/>
          <ac:spMkLst>
            <pc:docMk/>
            <pc:sldMk cId="2696023503" sldId="648"/>
            <ac:spMk id="2" creationId="{00000000-0000-0000-0000-000000000000}"/>
          </ac:spMkLst>
        </pc:spChg>
        <pc:spChg chg="mod">
          <ac:chgData name="Alyoussif, Zina" userId="97f04f14-cb6e-4f2c-9186-c96b89a86eb4" providerId="ADAL" clId="{1D6A4DED-8F14-41B2-84B2-D76616AECB02}" dt="2023-07-17T22:19:24.984" v="298" actId="20577"/>
          <ac:spMkLst>
            <pc:docMk/>
            <pc:sldMk cId="2696023503" sldId="648"/>
            <ac:spMk id="3" creationId="{00000000-0000-0000-0000-000000000000}"/>
          </ac:spMkLst>
        </pc:spChg>
        <pc:graphicFrameChg chg="modGraphic">
          <ac:chgData name="Alyoussif, Zina" userId="97f04f14-cb6e-4f2c-9186-c96b89a86eb4" providerId="ADAL" clId="{1D6A4DED-8F14-41B2-84B2-D76616AECB02}" dt="2023-07-17T22:18:25.855" v="282" actId="20577"/>
          <ac:graphicFrameMkLst>
            <pc:docMk/>
            <pc:sldMk cId="2696023503" sldId="648"/>
            <ac:graphicFrameMk id="4" creationId="{00000000-0000-0000-0000-000000000000}"/>
          </ac:graphicFrameMkLst>
        </pc:graphicFrameChg>
      </pc:sldChg>
      <pc:sldChg chg="modSp add mod replId">
        <pc:chgData name="Alyoussif, Zina" userId="97f04f14-cb6e-4f2c-9186-c96b89a86eb4" providerId="ADAL" clId="{1D6A4DED-8F14-41B2-84B2-D76616AECB02}" dt="2023-07-17T22:23:05.198" v="322" actId="20577"/>
        <pc:sldMkLst>
          <pc:docMk/>
          <pc:sldMk cId="2578022643" sldId="649"/>
        </pc:sldMkLst>
        <pc:spChg chg="mod">
          <ac:chgData name="Alyoussif, Zina" userId="97f04f14-cb6e-4f2c-9186-c96b89a86eb4" providerId="ADAL" clId="{1D6A4DED-8F14-41B2-84B2-D76616AECB02}" dt="2023-07-17T22:22:32.609" v="318" actId="20577"/>
          <ac:spMkLst>
            <pc:docMk/>
            <pc:sldMk cId="2578022643" sldId="649"/>
            <ac:spMk id="2" creationId="{00000000-0000-0000-0000-000000000000}"/>
          </ac:spMkLst>
        </pc:spChg>
        <pc:spChg chg="mod">
          <ac:chgData name="Alyoussif, Zina" userId="97f04f14-cb6e-4f2c-9186-c96b89a86eb4" providerId="ADAL" clId="{1D6A4DED-8F14-41B2-84B2-D76616AECB02}" dt="2023-07-17T22:23:05.198" v="322" actId="20577"/>
          <ac:spMkLst>
            <pc:docMk/>
            <pc:sldMk cId="2578022643" sldId="649"/>
            <ac:spMk id="3" creationId="{00000000-0000-0000-0000-000000000000}"/>
          </ac:spMkLst>
        </pc:spChg>
        <pc:graphicFrameChg chg="modGraphic">
          <ac:chgData name="Alyoussif, Zina" userId="97f04f14-cb6e-4f2c-9186-c96b89a86eb4" providerId="ADAL" clId="{1D6A4DED-8F14-41B2-84B2-D76616AECB02}" dt="2023-07-17T22:21:32.822" v="311" actId="20577"/>
          <ac:graphicFrameMkLst>
            <pc:docMk/>
            <pc:sldMk cId="2578022643" sldId="649"/>
            <ac:graphicFrameMk id="4" creationId="{00000000-0000-0000-0000-000000000000}"/>
          </ac:graphicFrameMkLst>
        </pc:graphicFrameChg>
      </pc:sldChg>
      <pc:sldChg chg="modSp add mod replId">
        <pc:chgData name="Alyoussif, Zina" userId="97f04f14-cb6e-4f2c-9186-c96b89a86eb4" providerId="ADAL" clId="{1D6A4DED-8F14-41B2-84B2-D76616AECB02}" dt="2023-07-17T22:25:44.195" v="343" actId="1076"/>
        <pc:sldMkLst>
          <pc:docMk/>
          <pc:sldMk cId="3418807398" sldId="650"/>
        </pc:sldMkLst>
        <pc:spChg chg="mod">
          <ac:chgData name="Alyoussif, Zina" userId="97f04f14-cb6e-4f2c-9186-c96b89a86eb4" providerId="ADAL" clId="{1D6A4DED-8F14-41B2-84B2-D76616AECB02}" dt="2023-07-17T22:23:58.828" v="332" actId="20577"/>
          <ac:spMkLst>
            <pc:docMk/>
            <pc:sldMk cId="3418807398" sldId="650"/>
            <ac:spMk id="2" creationId="{00000000-0000-0000-0000-000000000000}"/>
          </ac:spMkLst>
        </pc:spChg>
        <pc:spChg chg="mod">
          <ac:chgData name="Alyoussif, Zina" userId="97f04f14-cb6e-4f2c-9186-c96b89a86eb4" providerId="ADAL" clId="{1D6A4DED-8F14-41B2-84B2-D76616AECB02}" dt="2023-07-17T22:25:44.195" v="343" actId="1076"/>
          <ac:spMkLst>
            <pc:docMk/>
            <pc:sldMk cId="3418807398" sldId="650"/>
            <ac:spMk id="3" creationId="{00000000-0000-0000-0000-000000000000}"/>
          </ac:spMkLst>
        </pc:spChg>
      </pc:sldChg>
      <pc:sldChg chg="modSp add mod replId">
        <pc:chgData name="Alyoussif, Zina" userId="97f04f14-cb6e-4f2c-9186-c96b89a86eb4" providerId="ADAL" clId="{1D6A4DED-8F14-41B2-84B2-D76616AECB02}" dt="2023-07-17T22:49:09.373" v="361" actId="1076"/>
        <pc:sldMkLst>
          <pc:docMk/>
          <pc:sldMk cId="3885527935" sldId="651"/>
        </pc:sldMkLst>
        <pc:spChg chg="mod">
          <ac:chgData name="Alyoussif, Zina" userId="97f04f14-cb6e-4f2c-9186-c96b89a86eb4" providerId="ADAL" clId="{1D6A4DED-8F14-41B2-84B2-D76616AECB02}" dt="2023-07-17T22:34:18.278" v="351" actId="20577"/>
          <ac:spMkLst>
            <pc:docMk/>
            <pc:sldMk cId="3885527935" sldId="651"/>
            <ac:spMk id="2" creationId="{00000000-0000-0000-0000-000000000000}"/>
          </ac:spMkLst>
        </pc:spChg>
        <pc:spChg chg="mod">
          <ac:chgData name="Alyoussif, Zina" userId="97f04f14-cb6e-4f2c-9186-c96b89a86eb4" providerId="ADAL" clId="{1D6A4DED-8F14-41B2-84B2-D76616AECB02}" dt="2023-07-17T22:49:09.373" v="361" actId="1076"/>
          <ac:spMkLst>
            <pc:docMk/>
            <pc:sldMk cId="3885527935" sldId="651"/>
            <ac:spMk id="3" creationId="{00000000-0000-0000-0000-000000000000}"/>
          </ac:spMkLst>
        </pc:spChg>
      </pc:sldChg>
      <pc:sldChg chg="modSp add mod">
        <pc:chgData name="Alyoussif, Zina" userId="97f04f14-cb6e-4f2c-9186-c96b89a86eb4" providerId="ADAL" clId="{1D6A4DED-8F14-41B2-84B2-D76616AECB02}" dt="2023-07-17T22:52:30.038" v="380" actId="20577"/>
        <pc:sldMkLst>
          <pc:docMk/>
          <pc:sldMk cId="1621284560" sldId="652"/>
        </pc:sldMkLst>
        <pc:spChg chg="mod">
          <ac:chgData name="Alyoussif, Zina" userId="97f04f14-cb6e-4f2c-9186-c96b89a86eb4" providerId="ADAL" clId="{1D6A4DED-8F14-41B2-84B2-D76616AECB02}" dt="2023-07-17T22:51:11.323" v="373" actId="20577"/>
          <ac:spMkLst>
            <pc:docMk/>
            <pc:sldMk cId="1621284560" sldId="652"/>
            <ac:spMk id="2" creationId="{00000000-0000-0000-0000-000000000000}"/>
          </ac:spMkLst>
        </pc:spChg>
        <pc:spChg chg="mod">
          <ac:chgData name="Alyoussif, Zina" userId="97f04f14-cb6e-4f2c-9186-c96b89a86eb4" providerId="ADAL" clId="{1D6A4DED-8F14-41B2-84B2-D76616AECB02}" dt="2023-07-17T22:52:30.038" v="380" actId="20577"/>
          <ac:spMkLst>
            <pc:docMk/>
            <pc:sldMk cId="1621284560" sldId="652"/>
            <ac:spMk id="3" creationId="{00000000-0000-0000-0000-000000000000}"/>
          </ac:spMkLst>
        </pc:spChg>
      </pc:sldChg>
      <pc:sldChg chg="modSp add mod">
        <pc:chgData name="Alyoussif, Zina" userId="97f04f14-cb6e-4f2c-9186-c96b89a86eb4" providerId="ADAL" clId="{1D6A4DED-8F14-41B2-84B2-D76616AECB02}" dt="2023-07-17T22:50:36.780" v="370" actId="20577"/>
        <pc:sldMkLst>
          <pc:docMk/>
          <pc:sldMk cId="3429646802" sldId="653"/>
        </pc:sldMkLst>
        <pc:spChg chg="mod">
          <ac:chgData name="Alyoussif, Zina" userId="97f04f14-cb6e-4f2c-9186-c96b89a86eb4" providerId="ADAL" clId="{1D6A4DED-8F14-41B2-84B2-D76616AECB02}" dt="2023-07-17T22:49:44.548" v="364" actId="20577"/>
          <ac:spMkLst>
            <pc:docMk/>
            <pc:sldMk cId="3429646802" sldId="653"/>
            <ac:spMk id="2" creationId="{00000000-0000-0000-0000-000000000000}"/>
          </ac:spMkLst>
        </pc:spChg>
        <pc:spChg chg="mod">
          <ac:chgData name="Alyoussif, Zina" userId="97f04f14-cb6e-4f2c-9186-c96b89a86eb4" providerId="ADAL" clId="{1D6A4DED-8F14-41B2-84B2-D76616AECB02}" dt="2023-07-17T22:50:36.780" v="370" actId="20577"/>
          <ac:spMkLst>
            <pc:docMk/>
            <pc:sldMk cId="3429646802" sldId="653"/>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0210" name="Rectangle 2"/>
          <p:cNvSpPr>
            <a:spLocks noGrp="1" noChangeArrowheads="1"/>
          </p:cNvSpPr>
          <p:nvPr>
            <p:ph type="hdr" sz="quarter"/>
          </p:nvPr>
        </p:nvSpPr>
        <p:spPr bwMode="auto">
          <a:xfrm>
            <a:off x="1" y="0"/>
            <a:ext cx="3037628" cy="464740"/>
          </a:xfrm>
          <a:prstGeom prst="rect">
            <a:avLst/>
          </a:prstGeom>
          <a:noFill/>
          <a:ln w="9525">
            <a:noFill/>
            <a:miter lim="800000"/>
            <a:headEnd/>
            <a:tailEnd/>
          </a:ln>
          <a:effectLst/>
        </p:spPr>
        <p:txBody>
          <a:bodyPr vert="horz" wrap="square" lIns="91426" tIns="45713" rIns="91426" bIns="45713" numCol="1" anchor="t" anchorCtr="0" compatLnSpc="1">
            <a:prstTxWarp prst="textNoShape">
              <a:avLst/>
            </a:prstTxWarp>
          </a:bodyPr>
          <a:lstStyle>
            <a:lvl1pPr>
              <a:defRPr sz="1200">
                <a:latin typeface="Arial" charset="0"/>
              </a:defRPr>
            </a:lvl1pPr>
          </a:lstStyle>
          <a:p>
            <a:pPr>
              <a:defRPr/>
            </a:pPr>
            <a:endParaRPr lang="en-US"/>
          </a:p>
        </p:txBody>
      </p:sp>
      <p:sp>
        <p:nvSpPr>
          <p:cNvPr id="350211" name="Rectangle 3"/>
          <p:cNvSpPr>
            <a:spLocks noGrp="1" noChangeArrowheads="1"/>
          </p:cNvSpPr>
          <p:nvPr>
            <p:ph type="dt" sz="quarter" idx="1"/>
          </p:nvPr>
        </p:nvSpPr>
        <p:spPr bwMode="auto">
          <a:xfrm>
            <a:off x="3971184" y="0"/>
            <a:ext cx="3037628" cy="464740"/>
          </a:xfrm>
          <a:prstGeom prst="rect">
            <a:avLst/>
          </a:prstGeom>
          <a:noFill/>
          <a:ln w="9525">
            <a:noFill/>
            <a:miter lim="800000"/>
            <a:headEnd/>
            <a:tailEnd/>
          </a:ln>
          <a:effectLst/>
        </p:spPr>
        <p:txBody>
          <a:bodyPr vert="horz" wrap="square" lIns="91426" tIns="45713" rIns="91426" bIns="45713" numCol="1" anchor="t" anchorCtr="0" compatLnSpc="1">
            <a:prstTxWarp prst="textNoShape">
              <a:avLst/>
            </a:prstTxWarp>
          </a:bodyPr>
          <a:lstStyle>
            <a:lvl1pPr algn="r">
              <a:defRPr sz="1200">
                <a:latin typeface="Arial" charset="0"/>
              </a:defRPr>
            </a:lvl1pPr>
          </a:lstStyle>
          <a:p>
            <a:pPr>
              <a:defRPr/>
            </a:pPr>
            <a:endParaRPr lang="en-US"/>
          </a:p>
        </p:txBody>
      </p:sp>
      <p:sp>
        <p:nvSpPr>
          <p:cNvPr id="350212" name="Rectangle 4"/>
          <p:cNvSpPr>
            <a:spLocks noGrp="1" noChangeArrowheads="1"/>
          </p:cNvSpPr>
          <p:nvPr>
            <p:ph type="ftr" sz="quarter" idx="2"/>
          </p:nvPr>
        </p:nvSpPr>
        <p:spPr bwMode="auto">
          <a:xfrm>
            <a:off x="1" y="8830068"/>
            <a:ext cx="3037628" cy="464740"/>
          </a:xfrm>
          <a:prstGeom prst="rect">
            <a:avLst/>
          </a:prstGeom>
          <a:noFill/>
          <a:ln w="9525">
            <a:noFill/>
            <a:miter lim="800000"/>
            <a:headEnd/>
            <a:tailEnd/>
          </a:ln>
          <a:effectLst/>
        </p:spPr>
        <p:txBody>
          <a:bodyPr vert="horz" wrap="square" lIns="91426" tIns="45713" rIns="91426" bIns="45713" numCol="1" anchor="b" anchorCtr="0" compatLnSpc="1">
            <a:prstTxWarp prst="textNoShape">
              <a:avLst/>
            </a:prstTxWarp>
          </a:bodyPr>
          <a:lstStyle>
            <a:lvl1pPr>
              <a:defRPr sz="1200">
                <a:latin typeface="Arial" charset="0"/>
              </a:defRPr>
            </a:lvl1pPr>
          </a:lstStyle>
          <a:p>
            <a:pPr>
              <a:defRPr/>
            </a:pPr>
            <a:endParaRPr lang="en-US"/>
          </a:p>
        </p:txBody>
      </p:sp>
      <p:sp>
        <p:nvSpPr>
          <p:cNvPr id="350213" name="Rectangle 5"/>
          <p:cNvSpPr>
            <a:spLocks noGrp="1" noChangeArrowheads="1"/>
          </p:cNvSpPr>
          <p:nvPr>
            <p:ph type="sldNum" sz="quarter" idx="3"/>
          </p:nvPr>
        </p:nvSpPr>
        <p:spPr bwMode="auto">
          <a:xfrm>
            <a:off x="3971184" y="8830068"/>
            <a:ext cx="3037628" cy="464740"/>
          </a:xfrm>
          <a:prstGeom prst="rect">
            <a:avLst/>
          </a:prstGeom>
          <a:noFill/>
          <a:ln w="9525">
            <a:noFill/>
            <a:miter lim="800000"/>
            <a:headEnd/>
            <a:tailEnd/>
          </a:ln>
          <a:effectLst/>
        </p:spPr>
        <p:txBody>
          <a:bodyPr vert="horz" wrap="square" lIns="91426" tIns="45713" rIns="91426" bIns="45713" numCol="1" anchor="b" anchorCtr="0" compatLnSpc="1">
            <a:prstTxWarp prst="textNoShape">
              <a:avLst/>
            </a:prstTxWarp>
          </a:bodyPr>
          <a:lstStyle>
            <a:lvl1pPr algn="r">
              <a:defRPr sz="1200">
                <a:latin typeface="Arial" charset="0"/>
              </a:defRPr>
            </a:lvl1pPr>
          </a:lstStyle>
          <a:p>
            <a:pPr>
              <a:defRPr/>
            </a:pPr>
            <a:fld id="{4CC5008B-C7C6-4DBB-937F-E22DEA9EDAFC}" type="slidenum">
              <a:rPr lang="en-US"/>
              <a:pPr>
                <a:defRPr/>
              </a:pPr>
              <a:t>‹#›</a:t>
            </a:fld>
            <a:endParaRPr lang="en-US"/>
          </a:p>
        </p:txBody>
      </p:sp>
    </p:spTree>
    <p:extLst>
      <p:ext uri="{BB962C8B-B14F-4D97-AF65-F5344CB8AC3E}">
        <p14:creationId xmlns:p14="http://schemas.microsoft.com/office/powerpoint/2010/main" val="288245818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bwMode="auto">
          <a:xfrm>
            <a:off x="1" y="0"/>
            <a:ext cx="3037628" cy="464740"/>
          </a:xfrm>
          <a:prstGeom prst="rect">
            <a:avLst/>
          </a:prstGeom>
          <a:noFill/>
          <a:ln w="9525">
            <a:noFill/>
            <a:miter lim="800000"/>
            <a:headEnd/>
            <a:tailEnd/>
          </a:ln>
          <a:effectLst/>
        </p:spPr>
        <p:txBody>
          <a:bodyPr vert="horz" wrap="square" lIns="92945" tIns="46473" rIns="92945" bIns="46473" numCol="1" anchor="t" anchorCtr="0" compatLnSpc="1">
            <a:prstTxWarp prst="textNoShape">
              <a:avLst/>
            </a:prstTxWarp>
          </a:bodyPr>
          <a:lstStyle>
            <a:lvl1pPr defTabSz="931717">
              <a:defRPr sz="1200">
                <a:latin typeface="Arial" charset="0"/>
              </a:defRPr>
            </a:lvl1pPr>
          </a:lstStyle>
          <a:p>
            <a:pPr>
              <a:defRPr/>
            </a:pPr>
            <a:endParaRPr lang="en-US"/>
          </a:p>
        </p:txBody>
      </p:sp>
      <p:sp>
        <p:nvSpPr>
          <p:cNvPr id="107523" name="Rectangle 3"/>
          <p:cNvSpPr>
            <a:spLocks noGrp="1" noChangeArrowheads="1"/>
          </p:cNvSpPr>
          <p:nvPr>
            <p:ph type="dt" idx="1"/>
          </p:nvPr>
        </p:nvSpPr>
        <p:spPr bwMode="auto">
          <a:xfrm>
            <a:off x="3971184" y="0"/>
            <a:ext cx="3037628" cy="464740"/>
          </a:xfrm>
          <a:prstGeom prst="rect">
            <a:avLst/>
          </a:prstGeom>
          <a:noFill/>
          <a:ln w="9525">
            <a:noFill/>
            <a:miter lim="800000"/>
            <a:headEnd/>
            <a:tailEnd/>
          </a:ln>
          <a:effectLst/>
        </p:spPr>
        <p:txBody>
          <a:bodyPr vert="horz" wrap="square" lIns="92945" tIns="46473" rIns="92945" bIns="46473" numCol="1" anchor="t" anchorCtr="0" compatLnSpc="1">
            <a:prstTxWarp prst="textNoShape">
              <a:avLst/>
            </a:prstTxWarp>
          </a:bodyPr>
          <a:lstStyle>
            <a:lvl1pPr algn="r" defTabSz="931717">
              <a:defRPr sz="1200">
                <a:latin typeface="Arial" charset="0"/>
              </a:defRPr>
            </a:lvl1pPr>
          </a:lstStyle>
          <a:p>
            <a:pPr>
              <a:defRPr/>
            </a:pPr>
            <a:endParaRPr lang="en-US"/>
          </a:p>
        </p:txBody>
      </p:sp>
      <p:sp>
        <p:nvSpPr>
          <p:cNvPr id="2048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07525" name="Rectangle 5"/>
          <p:cNvSpPr>
            <a:spLocks noGrp="1" noChangeArrowheads="1"/>
          </p:cNvSpPr>
          <p:nvPr>
            <p:ph type="body" sz="quarter" idx="3"/>
          </p:nvPr>
        </p:nvSpPr>
        <p:spPr bwMode="auto">
          <a:xfrm>
            <a:off x="699769" y="4413445"/>
            <a:ext cx="5610864" cy="4185847"/>
          </a:xfrm>
          <a:prstGeom prst="rect">
            <a:avLst/>
          </a:prstGeom>
          <a:noFill/>
          <a:ln w="9525">
            <a:noFill/>
            <a:miter lim="800000"/>
            <a:headEnd/>
            <a:tailEnd/>
          </a:ln>
          <a:effectLst/>
        </p:spPr>
        <p:txBody>
          <a:bodyPr vert="horz" wrap="square" lIns="92945" tIns="46473" rIns="92945" bIns="4647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7526" name="Rectangle 6"/>
          <p:cNvSpPr>
            <a:spLocks noGrp="1" noChangeArrowheads="1"/>
          </p:cNvSpPr>
          <p:nvPr>
            <p:ph type="ftr" sz="quarter" idx="4"/>
          </p:nvPr>
        </p:nvSpPr>
        <p:spPr bwMode="auto">
          <a:xfrm>
            <a:off x="1" y="8830068"/>
            <a:ext cx="3037628" cy="464740"/>
          </a:xfrm>
          <a:prstGeom prst="rect">
            <a:avLst/>
          </a:prstGeom>
          <a:noFill/>
          <a:ln w="9525">
            <a:noFill/>
            <a:miter lim="800000"/>
            <a:headEnd/>
            <a:tailEnd/>
          </a:ln>
          <a:effectLst/>
        </p:spPr>
        <p:txBody>
          <a:bodyPr vert="horz" wrap="square" lIns="92945" tIns="46473" rIns="92945" bIns="46473" numCol="1" anchor="b" anchorCtr="0" compatLnSpc="1">
            <a:prstTxWarp prst="textNoShape">
              <a:avLst/>
            </a:prstTxWarp>
          </a:bodyPr>
          <a:lstStyle>
            <a:lvl1pPr defTabSz="931717">
              <a:defRPr sz="1200">
                <a:latin typeface="Arial" charset="0"/>
              </a:defRPr>
            </a:lvl1pPr>
          </a:lstStyle>
          <a:p>
            <a:pPr>
              <a:defRPr/>
            </a:pPr>
            <a:endParaRPr lang="en-US"/>
          </a:p>
        </p:txBody>
      </p:sp>
      <p:sp>
        <p:nvSpPr>
          <p:cNvPr id="107527" name="Rectangle 7"/>
          <p:cNvSpPr>
            <a:spLocks noGrp="1" noChangeArrowheads="1"/>
          </p:cNvSpPr>
          <p:nvPr>
            <p:ph type="sldNum" sz="quarter" idx="5"/>
          </p:nvPr>
        </p:nvSpPr>
        <p:spPr bwMode="auto">
          <a:xfrm>
            <a:off x="3971184" y="8830068"/>
            <a:ext cx="3037628" cy="464740"/>
          </a:xfrm>
          <a:prstGeom prst="rect">
            <a:avLst/>
          </a:prstGeom>
          <a:noFill/>
          <a:ln w="9525">
            <a:noFill/>
            <a:miter lim="800000"/>
            <a:headEnd/>
            <a:tailEnd/>
          </a:ln>
          <a:effectLst/>
        </p:spPr>
        <p:txBody>
          <a:bodyPr vert="horz" wrap="square" lIns="92945" tIns="46473" rIns="92945" bIns="46473" numCol="1" anchor="b" anchorCtr="0" compatLnSpc="1">
            <a:prstTxWarp prst="textNoShape">
              <a:avLst/>
            </a:prstTxWarp>
          </a:bodyPr>
          <a:lstStyle>
            <a:lvl1pPr algn="r" defTabSz="931717">
              <a:defRPr sz="1200">
                <a:latin typeface="Arial" charset="0"/>
              </a:defRPr>
            </a:lvl1pPr>
          </a:lstStyle>
          <a:p>
            <a:pPr>
              <a:defRPr/>
            </a:pPr>
            <a:fld id="{81F5482D-8731-4877-92D8-AEAC4A93C1C3}" type="slidenum">
              <a:rPr lang="en-US"/>
              <a:pPr>
                <a:defRPr/>
              </a:pPr>
              <a:t>‹#›</a:t>
            </a:fld>
            <a:endParaRPr lang="en-US"/>
          </a:p>
        </p:txBody>
      </p:sp>
    </p:spTree>
    <p:extLst>
      <p:ext uri="{BB962C8B-B14F-4D97-AF65-F5344CB8AC3E}">
        <p14:creationId xmlns:p14="http://schemas.microsoft.com/office/powerpoint/2010/main" val="3774536202"/>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685377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98698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22646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074401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959672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695465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070267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201591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85325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192693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Tree>
    <p:extLst>
      <p:ext uri="{BB962C8B-B14F-4D97-AF65-F5344CB8AC3E}">
        <p14:creationId xmlns:p14="http://schemas.microsoft.com/office/powerpoint/2010/main" val="1019982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xfrm>
            <a:off x="701359" y="4386384"/>
            <a:ext cx="5607684" cy="4157104"/>
          </a:xfrm>
          <a:noFill/>
          <a:ln/>
        </p:spPr>
        <p:txBody>
          <a:bodyPr/>
          <a:lstStyle/>
          <a:p>
            <a:pPr eaLnBrk="1" hangingPunct="1"/>
            <a:endParaRPr lang="en-US" dirty="0"/>
          </a:p>
          <a:p>
            <a:pPr eaLnBrk="1" hangingPunct="1"/>
            <a:endParaRPr lang="en-US" dirty="0"/>
          </a:p>
          <a:p>
            <a:pPr eaLnBrk="1" hangingPunct="1"/>
            <a:endParaRPr lang="en-US" dirty="0"/>
          </a:p>
        </p:txBody>
      </p:sp>
    </p:spTree>
    <p:extLst>
      <p:ext uri="{BB962C8B-B14F-4D97-AF65-F5344CB8AC3E}">
        <p14:creationId xmlns:p14="http://schemas.microsoft.com/office/powerpoint/2010/main" val="2586322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85765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701359" y="4386384"/>
            <a:ext cx="5607684" cy="4157104"/>
          </a:xfrm>
          <a:noFill/>
          <a:ln/>
        </p:spPr>
        <p:txBody>
          <a:bodyPr/>
          <a:lstStyle/>
          <a:p>
            <a:pPr eaLnBrk="1" hangingPunct="1"/>
            <a:endParaRPr lang="en-US" baseline="0" dirty="0"/>
          </a:p>
          <a:p>
            <a:pPr eaLnBrk="1" hangingPunct="1"/>
            <a:endParaRPr lang="en-US" baseline="0" dirty="0"/>
          </a:p>
          <a:p>
            <a:pPr eaLnBrk="1" hangingPunct="1"/>
            <a:endParaRPr lang="en-US" dirty="0"/>
          </a:p>
        </p:txBody>
      </p:sp>
    </p:spTree>
    <p:extLst>
      <p:ext uri="{BB962C8B-B14F-4D97-AF65-F5344CB8AC3E}">
        <p14:creationId xmlns:p14="http://schemas.microsoft.com/office/powerpoint/2010/main" val="3383105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320124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16029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44936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Here is an example topic from our current announcement.  Note that</a:t>
            </a:r>
            <a:r>
              <a:rPr lang="en-US" baseline="0" dirty="0"/>
              <a:t> every SBIR or STTR application must include the topic and subtopic to which you are applying.  The general topic description describes the general field of technology that is of interest.  The subtopics describe specific opportunities in which proposals are requested.  Each topic at DOE will also have an “other” subtopic.  Under this subtopic you can submit proposals that fall within the general topic description, but do not fit with any of the other subtopics.  We have found that when we write the subtopics too narrow sometimes we miss good opportunities, and this “other” subtopic is a means collecting disruptive solutions.  </a:t>
            </a:r>
          </a:p>
          <a:p>
            <a:endParaRPr lang="en-US" baseline="0" dirty="0"/>
          </a:p>
        </p:txBody>
      </p:sp>
      <p:sp>
        <p:nvSpPr>
          <p:cNvPr id="4" name="Slide Number Placeholder 3"/>
          <p:cNvSpPr>
            <a:spLocks noGrp="1"/>
          </p:cNvSpPr>
          <p:nvPr>
            <p:ph type="sldNum" sz="quarter" idx="10"/>
          </p:nvPr>
        </p:nvSpPr>
        <p:spPr/>
        <p:txBody>
          <a:bodyPr/>
          <a:lstStyle/>
          <a:p>
            <a:pPr>
              <a:defRPr/>
            </a:pPr>
            <a:fld id="{81F5482D-8731-4877-92D8-AEAC4A93C1C3}" type="slidenum">
              <a:rPr lang="en-US" smtClean="0">
                <a:solidFill>
                  <a:srgbClr val="000000"/>
                </a:solidFill>
              </a:rPr>
              <a:pPr>
                <a:defRPr/>
              </a:pPr>
              <a:t>8</a:t>
            </a:fld>
            <a:endParaRPr lang="en-US">
              <a:solidFill>
                <a:srgbClr val="000000"/>
              </a:solidFill>
            </a:endParaRPr>
          </a:p>
        </p:txBody>
      </p:sp>
    </p:spTree>
    <p:extLst>
      <p:ext uri="{BB962C8B-B14F-4D97-AF65-F5344CB8AC3E}">
        <p14:creationId xmlns:p14="http://schemas.microsoft.com/office/powerpoint/2010/main" val="2161607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97747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cience.energy.gov/sbir" TargetMode="Externa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cience.energy.gov/sbir" TargetMode="Externa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cience.energy.gov/sbir" TargetMode="Externa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hyperlink" Target="http://science.energy.gov/sbir" TargetMode="Externa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cience.energy.gov/sbir" TargetMode="Externa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cience.energy.gov/sbir" TargetMode="Externa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180561E4-745D-4CB7-AD9C-B4547170F673}"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807BBC0C-5D8A-42AA-B13D-5AF11D9B810A}"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8259B4B0-E9B4-480A-8B53-20DB36DAD709}"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6705600" cy="1371600"/>
          </a:xfrm>
        </p:spPr>
        <p:txBody>
          <a:bodyPr/>
          <a:lstStyle>
            <a:lvl1pPr>
              <a:defRPr sz="3200" b="1">
                <a:latin typeface="Cambria" pitchFamily="18" charset="0"/>
              </a:defRPr>
            </a:lvl1pPr>
          </a:lstStyle>
          <a:p>
            <a:r>
              <a:rPr lang="en-US" dirty="0"/>
              <a:t>Click to edit Master title style</a:t>
            </a:r>
          </a:p>
        </p:txBody>
      </p:sp>
      <p:sp>
        <p:nvSpPr>
          <p:cNvPr id="3" name="Text Placeholder 2"/>
          <p:cNvSpPr>
            <a:spLocks noGrp="1"/>
          </p:cNvSpPr>
          <p:nvPr>
            <p:ph type="body" sz="half" idx="1"/>
          </p:nvPr>
        </p:nvSpPr>
        <p:spPr>
          <a:xfrm>
            <a:off x="457200" y="1981200"/>
            <a:ext cx="4038600" cy="3886200"/>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81200"/>
            <a:ext cx="4038600" cy="3886200"/>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BBAFF6DD-E697-44D3-B473-45CF239FEBE6}"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6705600" cy="13716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0005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
          <p:cNvSpPr>
            <a:spLocks noGrp="1" noChangeArrowheads="1"/>
          </p:cNvSpPr>
          <p:nvPr>
            <p:ph type="ftr" sz="quarter" idx="10"/>
          </p:nvPr>
        </p:nvSpPr>
        <p:spPr>
          <a:ln/>
        </p:spPr>
        <p:txBody>
          <a:bodyPr/>
          <a:lstStyle>
            <a:lvl1pPr>
              <a:defRPr/>
            </a:lvl1pPr>
          </a:lstStyle>
          <a:p>
            <a:pPr>
              <a:defRPr/>
            </a:pPr>
            <a:endParaRPr lang="en-US"/>
          </a:p>
        </p:txBody>
      </p:sp>
      <p:sp>
        <p:nvSpPr>
          <p:cNvPr id="7" name="Rectangle 3"/>
          <p:cNvSpPr>
            <a:spLocks noGrp="1" noChangeArrowheads="1"/>
          </p:cNvSpPr>
          <p:nvPr>
            <p:ph type="sldNum" sz="quarter" idx="11"/>
          </p:nvPr>
        </p:nvSpPr>
        <p:spPr>
          <a:ln/>
        </p:spPr>
        <p:txBody>
          <a:bodyPr/>
          <a:lstStyle>
            <a:lvl1pPr>
              <a:defRPr/>
            </a:lvl1pPr>
          </a:lstStyle>
          <a:p>
            <a:pPr>
              <a:defRPr/>
            </a:pPr>
            <a:fld id="{04F5CB06-5FE7-4B57-9060-90159B6FEB8A}" type="slidenum">
              <a:rPr lang="en-US"/>
              <a:pPr>
                <a:defRPr/>
              </a:pPr>
              <a:t>‹#›</a:t>
            </a:fld>
            <a:endParaRPr lang="en-US"/>
          </a:p>
        </p:txBody>
      </p:sp>
      <p:sp>
        <p:nvSpPr>
          <p:cNvPr id="8"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6705600" cy="1371600"/>
          </a:xfrm>
        </p:spPr>
        <p:txBody>
          <a:bodyPr/>
          <a:lstStyle>
            <a:lvl1pPr>
              <a:defRPr>
                <a:latin typeface="Cambria" pitchFamily="18" charset="0"/>
              </a:defRPr>
            </a:lvl1pPr>
          </a:lstStyle>
          <a:p>
            <a:r>
              <a:rPr lang="en-US"/>
              <a:t>Click to edit Master title style</a:t>
            </a:r>
          </a:p>
        </p:txBody>
      </p:sp>
      <p:sp>
        <p:nvSpPr>
          <p:cNvPr id="3" name="Table Placeholder 2"/>
          <p:cNvSpPr>
            <a:spLocks noGrp="1"/>
          </p:cNvSpPr>
          <p:nvPr>
            <p:ph type="tbl" idx="1"/>
          </p:nvPr>
        </p:nvSpPr>
        <p:spPr>
          <a:xfrm>
            <a:off x="457200" y="1981200"/>
            <a:ext cx="8229600" cy="3886200"/>
          </a:xfrm>
        </p:spPr>
        <p:txBody>
          <a:bodyPr/>
          <a:lstStyle/>
          <a:p>
            <a:pPr lvl="0"/>
            <a:endParaRPr lang="en-US" noProof="0"/>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66ADE7E5-3EC8-48D9-8F01-E77CBDC9EA29}"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80561E4-745D-4CB7-AD9C-B4547170F673}" type="slidenum">
              <a:rPr lang="en-US" smtClean="0"/>
              <a:pPr>
                <a:defRPr/>
              </a:pPr>
              <a:t>‹#›</a:t>
            </a:fld>
            <a:endParaRPr lang="en-US"/>
          </a:p>
        </p:txBody>
      </p:sp>
    </p:spTree>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baseline="0">
                <a:latin typeface="Arial Narrow" panose="020B0606020202030204" pitchFamily="34" charset="0"/>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400" baseline="0">
                <a:latin typeface="Arial Narrow" panose="020B0606020202030204" pitchFamily="34" charset="0"/>
              </a:defRPr>
            </a:lvl1pPr>
            <a:lvl2pPr>
              <a:defRPr sz="2000" baseline="0">
                <a:latin typeface="Arial Narrow" panose="020B0606020202030204" pitchFamily="34" charset="0"/>
              </a:defRPr>
            </a:lvl2pPr>
            <a:lvl3pPr>
              <a:defRPr sz="1800" baseline="0">
                <a:latin typeface="Arial Narrow" panose="020B0606020202030204" pitchFamily="34" charset="0"/>
              </a:defRPr>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lvl1pPr>
              <a:defRPr>
                <a:latin typeface="Arial Narrow" panose="020B0606020202030204" pitchFamily="34" charset="0"/>
              </a:defRPr>
            </a:lvl1pPr>
          </a:lstStyle>
          <a:p>
            <a:pPr>
              <a:defRPr/>
            </a:pPr>
            <a:r>
              <a:rPr lang="en-US" dirty="0">
                <a:hlinkClick r:id="rId2"/>
              </a:rPr>
              <a:t>http://science.energy.gov/sbir</a:t>
            </a:r>
            <a:endParaRPr lang="en-US" dirty="0"/>
          </a:p>
        </p:txBody>
      </p:sp>
      <p:sp>
        <p:nvSpPr>
          <p:cNvPr id="6" name="Slide Number Placeholder 5"/>
          <p:cNvSpPr>
            <a:spLocks noGrp="1"/>
          </p:cNvSpPr>
          <p:nvPr>
            <p:ph type="sldNum" sz="quarter" idx="12"/>
          </p:nvPr>
        </p:nvSpPr>
        <p:spPr/>
        <p:txBody>
          <a:bodyPr/>
          <a:lstStyle/>
          <a:p>
            <a:pPr>
              <a:defRPr/>
            </a:pPr>
            <a:endParaRPr lang="en-US" dirty="0">
              <a:solidFill>
                <a:schemeClr val="tx1"/>
              </a:solidFill>
              <a:latin typeface="Arial Narrow" pitchFamily="34" charset="0"/>
            </a:endParaRPr>
          </a:p>
          <a:p>
            <a:pPr>
              <a:defRPr/>
            </a:pPr>
            <a:r>
              <a:rPr lang="en-US" dirty="0"/>
              <a:t> </a:t>
            </a:r>
            <a:fld id="{CFB0700A-AA3D-461B-A3B6-39C39373F01C}" type="slidenum">
              <a:rPr lang="en-US" smtClean="0"/>
              <a:pPr>
                <a:defRPr/>
              </a:pPr>
              <a:t>‹#›</a:t>
            </a:fld>
            <a:endParaRPr lang="en-US" dirty="0"/>
          </a:p>
        </p:txBody>
      </p:sp>
      <p:pic>
        <p:nvPicPr>
          <p:cNvPr id="7" name="Picture 6" descr="horizontal-logo-green-text.jpg"/>
          <p:cNvPicPr>
            <a:picLocks noChangeAspect="1"/>
          </p:cNvPicPr>
          <p:nvPr userDrawn="1"/>
        </p:nvPicPr>
        <p:blipFill>
          <a:blip r:embed="rId3" cstate="print"/>
          <a:srcRect/>
          <a:stretch>
            <a:fillRect/>
          </a:stretch>
        </p:blipFill>
        <p:spPr bwMode="auto">
          <a:xfrm>
            <a:off x="152400" y="6324600"/>
            <a:ext cx="2438400" cy="407987"/>
          </a:xfrm>
          <a:prstGeom prst="rect">
            <a:avLst/>
          </a:prstGeom>
          <a:noFill/>
          <a:ln w="9525">
            <a:noFill/>
            <a:miter lim="800000"/>
            <a:headEnd/>
            <a:tailEnd/>
          </a:ln>
        </p:spPr>
      </p:pic>
      <p:sp>
        <p:nvSpPr>
          <p:cNvPr id="8" name="Footer Placeholder 4"/>
          <p:cNvSpPr txBox="1">
            <a:spLocks/>
          </p:cNvSpPr>
          <p:nvPr userDrawn="1"/>
        </p:nvSpPr>
        <p:spPr>
          <a:xfrm>
            <a:off x="1905000" y="6264275"/>
            <a:ext cx="14478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rPr>
              <a:t>SBIR/STTR Programs Office</a:t>
            </a:r>
          </a:p>
        </p:txBody>
      </p:sp>
    </p:spTree>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lvl1pPr>
              <a:defRPr>
                <a:latin typeface="Arial Narrow" panose="020B0606020202030204" pitchFamily="34" charset="0"/>
              </a:defRPr>
            </a:lvl1pPr>
          </a:lstStyle>
          <a:p>
            <a:pPr>
              <a:defRPr/>
            </a:pPr>
            <a:r>
              <a:rPr lang="en-US" dirty="0">
                <a:hlinkClick r:id="rId2"/>
              </a:rPr>
              <a:t>http://science.energy.gov/sbir</a:t>
            </a:r>
            <a:endParaRPr lang="en-US" dirty="0"/>
          </a:p>
        </p:txBody>
      </p:sp>
      <p:sp>
        <p:nvSpPr>
          <p:cNvPr id="6" name="Slide Number Placeholder 5"/>
          <p:cNvSpPr>
            <a:spLocks noGrp="1"/>
          </p:cNvSpPr>
          <p:nvPr>
            <p:ph type="sldNum" sz="quarter" idx="12"/>
          </p:nvPr>
        </p:nvSpPr>
        <p:spPr/>
        <p:txBody>
          <a:bodyPr/>
          <a:lstStyle/>
          <a:p>
            <a:pPr>
              <a:defRPr/>
            </a:pPr>
            <a:fld id="{0F93D773-B35F-4FB7-8D60-3A0370754F72}" type="slidenum">
              <a:rPr lang="en-US" smtClean="0"/>
              <a:pPr>
                <a:defRPr/>
              </a:pPr>
              <a:t>‹#›</a:t>
            </a:fld>
            <a:endParaRPr lang="en-US"/>
          </a:p>
        </p:txBody>
      </p:sp>
      <p:pic>
        <p:nvPicPr>
          <p:cNvPr id="7" name="Picture 6" descr="horizontal-logo-green-text.jpg"/>
          <p:cNvPicPr>
            <a:picLocks noChangeAspect="1"/>
          </p:cNvPicPr>
          <p:nvPr userDrawn="1"/>
        </p:nvPicPr>
        <p:blipFill>
          <a:blip r:embed="rId3" cstate="print"/>
          <a:srcRect/>
          <a:stretch>
            <a:fillRect/>
          </a:stretch>
        </p:blipFill>
        <p:spPr bwMode="auto">
          <a:xfrm>
            <a:off x="152400" y="6324600"/>
            <a:ext cx="2438400" cy="407987"/>
          </a:xfrm>
          <a:prstGeom prst="rect">
            <a:avLst/>
          </a:prstGeom>
          <a:noFill/>
          <a:ln w="9525">
            <a:noFill/>
            <a:miter lim="800000"/>
            <a:headEnd/>
            <a:tailEnd/>
          </a:ln>
        </p:spPr>
      </p:pic>
      <p:sp>
        <p:nvSpPr>
          <p:cNvPr id="8" name="Footer Placeholder 4"/>
          <p:cNvSpPr txBox="1">
            <a:spLocks/>
          </p:cNvSpPr>
          <p:nvPr userDrawn="1"/>
        </p:nvSpPr>
        <p:spPr>
          <a:xfrm>
            <a:off x="1905000" y="6264275"/>
            <a:ext cx="14478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rPr>
              <a:t>SBIR/STTR Programs Office</a:t>
            </a:r>
          </a:p>
        </p:txBody>
      </p:sp>
    </p:spTree>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dirty="0">
                <a:hlinkClick r:id="rId2"/>
              </a:rPr>
              <a:t>http://science.energy.gov/sbir</a:t>
            </a:r>
            <a:endParaRPr lang="en-US" dirty="0"/>
          </a:p>
        </p:txBody>
      </p:sp>
      <p:sp>
        <p:nvSpPr>
          <p:cNvPr id="7" name="Slide Number Placeholder 6"/>
          <p:cNvSpPr>
            <a:spLocks noGrp="1"/>
          </p:cNvSpPr>
          <p:nvPr>
            <p:ph type="sldNum" sz="quarter" idx="12"/>
          </p:nvPr>
        </p:nvSpPr>
        <p:spPr/>
        <p:txBody>
          <a:bodyPr/>
          <a:lstStyle/>
          <a:p>
            <a:pPr>
              <a:defRPr/>
            </a:pPr>
            <a:fld id="{F2898D1E-D11C-45C6-A7D1-F709A31F086A}" type="slidenum">
              <a:rPr lang="en-US" smtClean="0"/>
              <a:pPr>
                <a:defRPr/>
              </a:pPr>
              <a:t>‹#›</a:t>
            </a:fld>
            <a:endParaRPr lang="en-US"/>
          </a:p>
        </p:txBody>
      </p:sp>
      <p:pic>
        <p:nvPicPr>
          <p:cNvPr id="8" name="Picture 7" descr="horizontal-logo-green-text.jpg"/>
          <p:cNvPicPr>
            <a:picLocks noChangeAspect="1"/>
          </p:cNvPicPr>
          <p:nvPr userDrawn="1"/>
        </p:nvPicPr>
        <p:blipFill>
          <a:blip r:embed="rId3" cstate="print"/>
          <a:srcRect/>
          <a:stretch>
            <a:fillRect/>
          </a:stretch>
        </p:blipFill>
        <p:spPr bwMode="auto">
          <a:xfrm>
            <a:off x="152400" y="6324600"/>
            <a:ext cx="2438400" cy="407987"/>
          </a:xfrm>
          <a:prstGeom prst="rect">
            <a:avLst/>
          </a:prstGeom>
          <a:noFill/>
          <a:ln w="9525">
            <a:noFill/>
            <a:miter lim="800000"/>
            <a:headEnd/>
            <a:tailEnd/>
          </a:ln>
        </p:spPr>
      </p:pic>
      <p:sp>
        <p:nvSpPr>
          <p:cNvPr id="9" name="Footer Placeholder 4"/>
          <p:cNvSpPr txBox="1">
            <a:spLocks/>
          </p:cNvSpPr>
          <p:nvPr userDrawn="1"/>
        </p:nvSpPr>
        <p:spPr>
          <a:xfrm>
            <a:off x="1905000" y="6264275"/>
            <a:ext cx="14478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rPr>
              <a:t>SBIR/STTR Programs Office</a:t>
            </a:r>
          </a:p>
        </p:txBody>
      </p:sp>
    </p:spTree>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dirty="0">
                <a:hlinkClick r:id="rId2"/>
              </a:rPr>
              <a:t>http://science.energy.gov/sbir</a:t>
            </a:r>
            <a:endParaRPr lang="en-US" dirty="0"/>
          </a:p>
        </p:txBody>
      </p:sp>
      <p:sp>
        <p:nvSpPr>
          <p:cNvPr id="9" name="Slide Number Placeholder 8"/>
          <p:cNvSpPr>
            <a:spLocks noGrp="1"/>
          </p:cNvSpPr>
          <p:nvPr>
            <p:ph type="sldNum" sz="quarter" idx="12"/>
          </p:nvPr>
        </p:nvSpPr>
        <p:spPr/>
        <p:txBody>
          <a:bodyPr/>
          <a:lstStyle/>
          <a:p>
            <a:pPr>
              <a:defRPr/>
            </a:pPr>
            <a:fld id="{51495A43-CCF2-4517-9B2B-A16D7D619FAF}" type="slidenum">
              <a:rPr lang="en-US" smtClean="0"/>
              <a:pPr>
                <a:defRPr/>
              </a:pPr>
              <a:t>‹#›</a:t>
            </a:fld>
            <a:endParaRPr 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CFB0700A-AA3D-461B-A3B6-39C39373F01C}"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baseline="0">
                <a:latin typeface="Arial Narrow" panose="020B0606020202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lvl1pPr>
              <a:defRPr>
                <a:latin typeface="Arial Narrow" panose="020B0606020202030204" pitchFamily="34" charset="0"/>
              </a:defRPr>
            </a:lvl1pPr>
          </a:lstStyle>
          <a:p>
            <a:pPr>
              <a:defRPr/>
            </a:pPr>
            <a:r>
              <a:rPr lang="en-US" dirty="0">
                <a:hlinkClick r:id="rId2"/>
              </a:rPr>
              <a:t>http://science.energy.gov/sbir</a:t>
            </a:r>
            <a:endParaRPr lang="en-US" dirty="0"/>
          </a:p>
        </p:txBody>
      </p:sp>
      <p:sp>
        <p:nvSpPr>
          <p:cNvPr id="5" name="Slide Number Placeholder 4"/>
          <p:cNvSpPr>
            <a:spLocks noGrp="1"/>
          </p:cNvSpPr>
          <p:nvPr>
            <p:ph type="sldNum" sz="quarter" idx="12"/>
          </p:nvPr>
        </p:nvSpPr>
        <p:spPr/>
        <p:txBody>
          <a:bodyPr/>
          <a:lstStyle/>
          <a:p>
            <a:pPr>
              <a:defRPr/>
            </a:pPr>
            <a:fld id="{05049ED1-3483-43B8-8DF2-5521B918A34E}" type="slidenum">
              <a:rPr lang="en-US" smtClean="0"/>
              <a:pPr>
                <a:defRPr/>
              </a:pPr>
              <a:t>‹#›</a:t>
            </a:fld>
            <a:endParaRPr lang="en-US"/>
          </a:p>
        </p:txBody>
      </p:sp>
      <p:pic>
        <p:nvPicPr>
          <p:cNvPr id="6" name="Picture 5" descr="horizontal-logo-green-text.jpg"/>
          <p:cNvPicPr>
            <a:picLocks noChangeAspect="1"/>
          </p:cNvPicPr>
          <p:nvPr userDrawn="1"/>
        </p:nvPicPr>
        <p:blipFill>
          <a:blip r:embed="rId3" cstate="print"/>
          <a:srcRect/>
          <a:stretch>
            <a:fillRect/>
          </a:stretch>
        </p:blipFill>
        <p:spPr bwMode="auto">
          <a:xfrm>
            <a:off x="152400" y="6324600"/>
            <a:ext cx="2438400" cy="407987"/>
          </a:xfrm>
          <a:prstGeom prst="rect">
            <a:avLst/>
          </a:prstGeom>
          <a:noFill/>
          <a:ln w="9525">
            <a:noFill/>
            <a:miter lim="800000"/>
            <a:headEnd/>
            <a:tailEnd/>
          </a:ln>
        </p:spPr>
      </p:pic>
      <p:sp>
        <p:nvSpPr>
          <p:cNvPr id="7" name="Footer Placeholder 4"/>
          <p:cNvSpPr txBox="1">
            <a:spLocks/>
          </p:cNvSpPr>
          <p:nvPr userDrawn="1"/>
        </p:nvSpPr>
        <p:spPr>
          <a:xfrm>
            <a:off x="1905000" y="6264275"/>
            <a:ext cx="14478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rPr>
              <a:t>SBIR/STTR Programs Office</a:t>
            </a:r>
          </a:p>
        </p:txBody>
      </p:sp>
    </p:spTree>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lvl1pPr>
              <a:defRPr>
                <a:latin typeface="Arial Narrow" panose="020B0606020202030204" pitchFamily="34" charset="0"/>
              </a:defRPr>
            </a:lvl1pPr>
          </a:lstStyle>
          <a:p>
            <a:pPr>
              <a:defRPr/>
            </a:pPr>
            <a:r>
              <a:rPr lang="en-US" dirty="0">
                <a:hlinkClick r:id="rId2"/>
              </a:rPr>
              <a:t>http://science.energy.gov/sbir</a:t>
            </a:r>
            <a:endParaRPr lang="en-US" dirty="0"/>
          </a:p>
        </p:txBody>
      </p:sp>
      <p:sp>
        <p:nvSpPr>
          <p:cNvPr id="4" name="Slide Number Placeholder 3"/>
          <p:cNvSpPr>
            <a:spLocks noGrp="1"/>
          </p:cNvSpPr>
          <p:nvPr>
            <p:ph type="sldNum" sz="quarter" idx="12"/>
          </p:nvPr>
        </p:nvSpPr>
        <p:spPr/>
        <p:txBody>
          <a:bodyPr/>
          <a:lstStyle/>
          <a:p>
            <a:pPr>
              <a:defRPr/>
            </a:pPr>
            <a:fld id="{1D6C4B29-14BB-4B14-B5AA-B94BB29F99A3}" type="slidenum">
              <a:rPr lang="en-US" smtClean="0"/>
              <a:pPr>
                <a:defRPr/>
              </a:pPr>
              <a:t>‹#›</a:t>
            </a:fld>
            <a:endParaRPr lang="en-US"/>
          </a:p>
        </p:txBody>
      </p:sp>
      <p:pic>
        <p:nvPicPr>
          <p:cNvPr id="5" name="Picture 4" descr="horizontal-logo-green-text.jpg"/>
          <p:cNvPicPr>
            <a:picLocks noChangeAspect="1"/>
          </p:cNvPicPr>
          <p:nvPr userDrawn="1"/>
        </p:nvPicPr>
        <p:blipFill>
          <a:blip r:embed="rId3" cstate="print"/>
          <a:srcRect/>
          <a:stretch>
            <a:fillRect/>
          </a:stretch>
        </p:blipFill>
        <p:spPr bwMode="auto">
          <a:xfrm>
            <a:off x="152400" y="6324600"/>
            <a:ext cx="2438400" cy="407987"/>
          </a:xfrm>
          <a:prstGeom prst="rect">
            <a:avLst/>
          </a:prstGeom>
          <a:noFill/>
          <a:ln w="9525">
            <a:noFill/>
            <a:miter lim="800000"/>
            <a:headEnd/>
            <a:tailEnd/>
          </a:ln>
        </p:spPr>
      </p:pic>
      <p:sp>
        <p:nvSpPr>
          <p:cNvPr id="6" name="Footer Placeholder 4"/>
          <p:cNvSpPr txBox="1">
            <a:spLocks/>
          </p:cNvSpPr>
          <p:nvPr userDrawn="1"/>
        </p:nvSpPr>
        <p:spPr>
          <a:xfrm>
            <a:off x="1905000" y="6264275"/>
            <a:ext cx="14478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rPr>
              <a:t>SBIR/STTR Programs Office</a:t>
            </a:r>
          </a:p>
        </p:txBody>
      </p:sp>
    </p:spTree>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F841290-C250-4FDF-A292-3556F08F4707}" type="slidenum">
              <a:rPr lang="en-US" smtClean="0"/>
              <a:pPr>
                <a:defRPr/>
              </a:pPr>
              <a:t>‹#›</a:t>
            </a:fld>
            <a:endParaRPr lang="en-US"/>
          </a:p>
        </p:txBody>
      </p:sp>
    </p:spTree>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48E3D4D-A005-49AE-9582-16EC829995D5}" type="slidenum">
              <a:rPr lang="en-US" smtClean="0"/>
              <a:pPr>
                <a:defRPr/>
              </a:pPr>
              <a:t>‹#›</a:t>
            </a:fld>
            <a:endParaRPr lang="en-US"/>
          </a:p>
        </p:txBody>
      </p:sp>
    </p:spTree>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07BBC0C-5D8A-42AA-B13D-5AF11D9B810A}" type="slidenum">
              <a:rPr lang="en-US" smtClean="0"/>
              <a:pPr>
                <a:defRPr/>
              </a:pPr>
              <a:t>‹#›</a:t>
            </a:fld>
            <a:endParaRPr lang="en-US"/>
          </a:p>
        </p:txBody>
      </p:sp>
    </p:spTree>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259B4B0-E9B4-480A-8B53-20DB36DAD709}" type="slidenum">
              <a:rPr lang="en-US" smtClean="0"/>
              <a:pPr>
                <a:defRPr/>
              </a:pPr>
              <a:t>‹#›</a:t>
            </a:fld>
            <a:endParaRPr lang="en-US"/>
          </a:p>
        </p:txBody>
      </p:sp>
    </p:spTree>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6705600" cy="1371600"/>
          </a:xfrm>
        </p:spPr>
        <p:txBody>
          <a:bodyPr/>
          <a:lstStyle>
            <a:lvl1pPr>
              <a:defRPr sz="3200" b="1">
                <a:latin typeface="Cambria" pitchFamily="18" charset="0"/>
              </a:defRPr>
            </a:lvl1pPr>
          </a:lstStyle>
          <a:p>
            <a:r>
              <a:rPr lang="en-US" dirty="0"/>
              <a:t>Click to edit Master title style</a:t>
            </a:r>
          </a:p>
        </p:txBody>
      </p:sp>
      <p:sp>
        <p:nvSpPr>
          <p:cNvPr id="3" name="Text Placeholder 2"/>
          <p:cNvSpPr>
            <a:spLocks noGrp="1"/>
          </p:cNvSpPr>
          <p:nvPr>
            <p:ph type="body" sz="half" idx="1"/>
          </p:nvPr>
        </p:nvSpPr>
        <p:spPr>
          <a:xfrm>
            <a:off x="457200" y="1981200"/>
            <a:ext cx="4038600" cy="3886200"/>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81200"/>
            <a:ext cx="4038600" cy="3886200"/>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BBAFF6DD-E697-44D3-B473-45CF239FEBE6}"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6705600" cy="13716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0005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
          <p:cNvSpPr>
            <a:spLocks noGrp="1" noChangeArrowheads="1"/>
          </p:cNvSpPr>
          <p:nvPr>
            <p:ph type="ftr" sz="quarter" idx="10"/>
          </p:nvPr>
        </p:nvSpPr>
        <p:spPr>
          <a:ln/>
        </p:spPr>
        <p:txBody>
          <a:bodyPr/>
          <a:lstStyle>
            <a:lvl1pPr>
              <a:defRPr/>
            </a:lvl1pPr>
          </a:lstStyle>
          <a:p>
            <a:pPr>
              <a:defRPr/>
            </a:pPr>
            <a:endParaRPr lang="en-US"/>
          </a:p>
        </p:txBody>
      </p:sp>
      <p:sp>
        <p:nvSpPr>
          <p:cNvPr id="7" name="Rectangle 3"/>
          <p:cNvSpPr>
            <a:spLocks noGrp="1" noChangeArrowheads="1"/>
          </p:cNvSpPr>
          <p:nvPr>
            <p:ph type="sldNum" sz="quarter" idx="11"/>
          </p:nvPr>
        </p:nvSpPr>
        <p:spPr>
          <a:ln/>
        </p:spPr>
        <p:txBody>
          <a:bodyPr/>
          <a:lstStyle>
            <a:lvl1pPr>
              <a:defRPr/>
            </a:lvl1pPr>
          </a:lstStyle>
          <a:p>
            <a:pPr>
              <a:defRPr/>
            </a:pPr>
            <a:fld id="{04F5CB06-5FE7-4B57-9060-90159B6FEB8A}" type="slidenum">
              <a:rPr lang="en-US"/>
              <a:pPr>
                <a:defRPr/>
              </a:pPr>
              <a:t>‹#›</a:t>
            </a:fld>
            <a:endParaRPr lang="en-US"/>
          </a:p>
        </p:txBody>
      </p:sp>
      <p:sp>
        <p:nvSpPr>
          <p:cNvPr id="8"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0F93D773-B35F-4FB7-8D60-3A0370754F72}"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F2898D1E-D11C-45C6-A7D1-F709A31F086A}"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ftr" sz="quarter"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51495A43-CCF2-4517-9B2B-A16D7D619FAF}" type="slidenum">
              <a:rPr lang="en-US"/>
              <a:pPr>
                <a:defRPr/>
              </a:pPr>
              <a:t>‹#›</a:t>
            </a:fld>
            <a:endParaRPr lang="en-US"/>
          </a:p>
        </p:txBody>
      </p:sp>
      <p:sp>
        <p:nvSpPr>
          <p:cNvPr id="9"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ftr" sz="quarter"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05049ED1-3483-43B8-8DF2-5521B918A34E}" type="slidenum">
              <a:rPr lang="en-US"/>
              <a:pPr>
                <a:defRPr/>
              </a:pPr>
              <a:t>‹#›</a:t>
            </a:fld>
            <a:endParaRPr lang="en-US"/>
          </a:p>
        </p:txBody>
      </p:sp>
      <p:sp>
        <p:nvSpPr>
          <p:cNvPr id="5"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1D6C4B29-14BB-4B14-B5AA-B94BB29F99A3}" type="slidenum">
              <a:rPr lang="en-US"/>
              <a:pPr>
                <a:defRPr/>
              </a:pPr>
              <a:t>‹#›</a:t>
            </a:fld>
            <a:endParaRPr lang="en-US"/>
          </a:p>
        </p:txBody>
      </p:sp>
      <p:sp>
        <p:nvSpPr>
          <p:cNvPr id="4"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1F841290-C250-4FDF-A292-3556F08F4707}"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848E3D4D-A005-49AE-9582-16EC829995D5}"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Arial" charset="0"/>
              </a:defRPr>
            </a:lvl1pPr>
          </a:lstStyle>
          <a:p>
            <a:pPr>
              <a:defRPr/>
            </a:pPr>
            <a:endParaRPr lang="en-US"/>
          </a:p>
        </p:txBody>
      </p:sp>
      <p:sp>
        <p:nvSpPr>
          <p:cNvPr id="37891"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A7A76098-7D4E-4604-B8FB-201F4C05C3A2}" type="slidenum">
              <a:rPr lang="en-US"/>
              <a:pPr>
                <a:defRPr/>
              </a:pPr>
              <a:t>‹#›</a:t>
            </a:fld>
            <a:endParaRPr lang="en-US"/>
          </a:p>
        </p:txBody>
      </p:sp>
      <p:grpSp>
        <p:nvGrpSpPr>
          <p:cNvPr id="1028" name="Group 4"/>
          <p:cNvGrpSpPr>
            <a:grpSpLocks/>
          </p:cNvGrpSpPr>
          <p:nvPr/>
        </p:nvGrpSpPr>
        <p:grpSpPr bwMode="auto">
          <a:xfrm>
            <a:off x="0" y="0"/>
            <a:ext cx="9144000" cy="546100"/>
            <a:chOff x="0" y="0"/>
            <a:chExt cx="5760" cy="344"/>
          </a:xfrm>
        </p:grpSpPr>
        <p:sp>
          <p:nvSpPr>
            <p:cNvPr id="37893"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n-US"/>
            </a:p>
          </p:txBody>
        </p:sp>
        <p:sp>
          <p:nvSpPr>
            <p:cNvPr id="37894"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en-US"/>
            </a:p>
          </p:txBody>
        </p:sp>
        <p:sp>
          <p:nvSpPr>
            <p:cNvPr id="37895"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en-US" sz="1800">
                <a:solidFill>
                  <a:schemeClr val="hlink"/>
                </a:solidFill>
                <a:latin typeface="Arial" charset="0"/>
              </a:endParaRPr>
            </a:p>
          </p:txBody>
        </p:sp>
        <p:sp>
          <p:nvSpPr>
            <p:cNvPr id="37896"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en-US" sz="1800">
                <a:solidFill>
                  <a:schemeClr val="hlink"/>
                </a:solidFill>
                <a:latin typeface="Arial" charset="0"/>
              </a:endParaRPr>
            </a:p>
          </p:txBody>
        </p:sp>
        <p:sp>
          <p:nvSpPr>
            <p:cNvPr id="37897"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en-US" sz="1800">
                <a:solidFill>
                  <a:schemeClr val="accent2"/>
                </a:solidFill>
                <a:latin typeface="Arial" charset="0"/>
              </a:endParaRPr>
            </a:p>
          </p:txBody>
        </p:sp>
        <p:sp>
          <p:nvSpPr>
            <p:cNvPr id="37898"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en-US" sz="1800">
                <a:solidFill>
                  <a:schemeClr val="hlink"/>
                </a:solidFill>
                <a:latin typeface="Arial" charset="0"/>
              </a:endParaRPr>
            </a:p>
          </p:txBody>
        </p:sp>
        <p:sp>
          <p:nvSpPr>
            <p:cNvPr id="37899"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en-US"/>
            </a:p>
          </p:txBody>
        </p:sp>
        <p:sp>
          <p:nvSpPr>
            <p:cNvPr id="37900"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en-US" sz="1800">
                <a:solidFill>
                  <a:schemeClr val="accent2"/>
                </a:solidFill>
                <a:latin typeface="Arial" charset="0"/>
              </a:endParaRPr>
            </a:p>
          </p:txBody>
        </p:sp>
        <p:sp>
          <p:nvSpPr>
            <p:cNvPr id="37901"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en-US" sz="1800">
                <a:solidFill>
                  <a:schemeClr val="accent2"/>
                </a:solidFill>
                <a:latin typeface="Arial" charset="0"/>
              </a:endParaRPr>
            </a:p>
          </p:txBody>
        </p:sp>
      </p:grpSp>
      <p:sp>
        <p:nvSpPr>
          <p:cNvPr id="1029" name="Rectangle 14"/>
          <p:cNvSpPr>
            <a:spLocks noGrp="1" noChangeArrowheads="1"/>
          </p:cNvSpPr>
          <p:nvPr>
            <p:ph type="title"/>
          </p:nvPr>
        </p:nvSpPr>
        <p:spPr bwMode="auto">
          <a:xfrm>
            <a:off x="446314" y="457200"/>
            <a:ext cx="8240486"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904"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Lst>
  <p:transition spd="slow">
    <p:fade/>
  </p:transition>
  <p:hf hdr="0" ftr="0" dt="0"/>
  <p:txStyles>
    <p:titleStyle>
      <a:lvl1pPr algn="l" rtl="0" eaLnBrk="0" fontAlgn="base" hangingPunct="0">
        <a:spcBef>
          <a:spcPct val="0"/>
        </a:spcBef>
        <a:spcAft>
          <a:spcPct val="0"/>
        </a:spcAft>
        <a:defRPr sz="3200" b="1">
          <a:solidFill>
            <a:schemeClr val="tx1"/>
          </a:solidFill>
          <a:latin typeface="Cambria" pitchFamily="18" charset="0"/>
          <a:ea typeface="+mj-ea"/>
          <a:cs typeface="+mj-cs"/>
        </a:defRPr>
      </a:lvl1pPr>
      <a:lvl2pPr algn="l" rtl="0" eaLnBrk="0" fontAlgn="base" hangingPunct="0">
        <a:spcBef>
          <a:spcPct val="0"/>
        </a:spcBef>
        <a:spcAft>
          <a:spcPct val="0"/>
        </a:spcAft>
        <a:defRPr sz="3600">
          <a:solidFill>
            <a:schemeClr val="tx1"/>
          </a:solidFill>
          <a:latin typeface="Times New Roman" pitchFamily="18" charset="0"/>
        </a:defRPr>
      </a:lvl2pPr>
      <a:lvl3pPr algn="l" rtl="0" eaLnBrk="0" fontAlgn="base" hangingPunct="0">
        <a:spcBef>
          <a:spcPct val="0"/>
        </a:spcBef>
        <a:spcAft>
          <a:spcPct val="0"/>
        </a:spcAft>
        <a:defRPr sz="3600">
          <a:solidFill>
            <a:schemeClr val="tx1"/>
          </a:solidFill>
          <a:latin typeface="Times New Roman" pitchFamily="18" charset="0"/>
        </a:defRPr>
      </a:lvl3pPr>
      <a:lvl4pPr algn="l" rtl="0" eaLnBrk="0" fontAlgn="base" hangingPunct="0">
        <a:spcBef>
          <a:spcPct val="0"/>
        </a:spcBef>
        <a:spcAft>
          <a:spcPct val="0"/>
        </a:spcAft>
        <a:defRPr sz="3600">
          <a:solidFill>
            <a:schemeClr val="tx1"/>
          </a:solidFill>
          <a:latin typeface="Times New Roman" pitchFamily="18" charset="0"/>
        </a:defRPr>
      </a:lvl4pPr>
      <a:lvl5pPr algn="l" rtl="0" eaLnBrk="0" fontAlgn="base" hangingPunct="0">
        <a:spcBef>
          <a:spcPct val="0"/>
        </a:spcBef>
        <a:spcAft>
          <a:spcPct val="0"/>
        </a:spcAft>
        <a:defRPr sz="3600">
          <a:solidFill>
            <a:schemeClr val="tx1"/>
          </a:solidFill>
          <a:latin typeface="Times New Roman" pitchFamily="18" charset="0"/>
        </a:defRPr>
      </a:lvl5pPr>
      <a:lvl6pPr marL="457200" algn="l" rtl="0" fontAlgn="base">
        <a:spcBef>
          <a:spcPct val="0"/>
        </a:spcBef>
        <a:spcAft>
          <a:spcPct val="0"/>
        </a:spcAft>
        <a:defRPr sz="3600">
          <a:solidFill>
            <a:schemeClr val="tx1"/>
          </a:solidFill>
          <a:latin typeface="Times New Roman" pitchFamily="18" charset="0"/>
        </a:defRPr>
      </a:lvl6pPr>
      <a:lvl7pPr marL="914400" algn="l" rtl="0" fontAlgn="base">
        <a:spcBef>
          <a:spcPct val="0"/>
        </a:spcBef>
        <a:spcAft>
          <a:spcPct val="0"/>
        </a:spcAft>
        <a:defRPr sz="3600">
          <a:solidFill>
            <a:schemeClr val="tx1"/>
          </a:solidFill>
          <a:latin typeface="Times New Roman" pitchFamily="18" charset="0"/>
        </a:defRPr>
      </a:lvl7pPr>
      <a:lvl8pPr marL="1371600" algn="l" rtl="0" fontAlgn="base">
        <a:spcBef>
          <a:spcPct val="0"/>
        </a:spcBef>
        <a:spcAft>
          <a:spcPct val="0"/>
        </a:spcAft>
        <a:defRPr sz="3600">
          <a:solidFill>
            <a:schemeClr val="tx1"/>
          </a:solidFill>
          <a:latin typeface="Times New Roman" pitchFamily="18" charset="0"/>
        </a:defRPr>
      </a:lvl8pPr>
      <a:lvl9pPr marL="1828800" algn="l" rtl="0" fontAlgn="base">
        <a:spcBef>
          <a:spcPct val="0"/>
        </a:spcBef>
        <a:spcAft>
          <a:spcPct val="0"/>
        </a:spcAft>
        <a:defRPr sz="3600">
          <a:solidFill>
            <a:schemeClr val="tx1"/>
          </a:solidFill>
          <a:latin typeface="Times New Roman" pitchFamily="18"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24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chemeClr val="tx1"/>
          </a:solidFill>
          <a:latin typeface="Calibri" pitchFamily="34" charset="0"/>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1800">
          <a:solidFill>
            <a:schemeClr val="tx1"/>
          </a:solidFill>
          <a:latin typeface="Calibri" pitchFamily="34" charset="0"/>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chemeClr val="tx1"/>
          </a:solidFill>
          <a:latin typeface="Calibri" pitchFamily="34" charset="0"/>
        </a:defRPr>
      </a:lvl4pPr>
      <a:lvl5pPr marL="2057400" indent="-228600" algn="l" rtl="0" eaLnBrk="0" fontAlgn="base" hangingPunct="0">
        <a:spcBef>
          <a:spcPct val="20000"/>
        </a:spcBef>
        <a:spcAft>
          <a:spcPct val="0"/>
        </a:spcAft>
        <a:buClr>
          <a:schemeClr val="bg2"/>
        </a:buClr>
        <a:buFont typeface="Wingdings" pitchFamily="2" charset="2"/>
        <a:buChar char="§"/>
        <a:defRPr sz="1600">
          <a:solidFill>
            <a:schemeClr val="tx1"/>
          </a:solidFill>
          <a:latin typeface="Calibri" pitchFamily="34" charset="0"/>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7A76098-7D4E-4604-B8FB-201F4C05C3A2}"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Lst>
  <p:transition spd="slow">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cience.osti.gov/sbir/Funding-Opportunities" TargetMode="External"/><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hyperlink" Target="mailto:sbir-sttr@science.doe.gov"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mailto:Ramana.Madupu@science.doe.gov"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hyperlink" Target="mailto:Resham.Kulkarni@science.doe.gov"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mailto:Amy.Swain@science.doe.gov" TargetMode="External"/><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mailto:Paul.Sammak@science.doe.gov" TargetMode="External"/><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hyperlink" Target="mailto:Kari.Perez@science.doe.gov" TargetMode="External"/><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hyperlink" Target="mailto:guinevere.shaw@science.doe.gov" TargetMode="External"/><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hyperlink" Target="mailto:guinevere.shaw@science.doe.gov" TargetMode="External"/><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hyperlink" Target="mailto:Nirmol.Podder@science.doe.gov" TargetMode="External"/><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hyperlink" Target="mailto:Kramer.akli@science.doe.gov" TargetMode="External"/><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hyperlink" Target="mailto:matthew.lanctot@science.doe.gov" TargetMode="External"/><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hyperlink" Target="https://science.osti.gov/sbir" TargetMode="External"/><Relationship Id="rId7"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16.xml"/><Relationship Id="rId6" Type="http://schemas.openxmlformats.org/officeDocument/2006/relationships/hyperlink" Target="https://science.osti.gov/SBIRLearning" TargetMode="External"/><Relationship Id="rId5" Type="http://schemas.openxmlformats.org/officeDocument/2006/relationships/hyperlink" Target="https://doephase0.dawnbreaker.com/" TargetMode="External"/><Relationship Id="rId4" Type="http://schemas.openxmlformats.org/officeDocument/2006/relationships/hyperlink" Target="mailto:sbir-sttr@science.doe.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hyperlink" Target="http://www.dawnbreaker.com/doephase0/" TargetMode="External"/><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6.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hyperlink" Target="mailto:Jeff.Stehr@science.doe.gov"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 Id="rId5" Type="http://schemas.openxmlformats.org/officeDocument/2006/relationships/hyperlink" Target="mailto:justin.hnilo@science.doe.gov" TargetMode="External"/><Relationship Id="rId4" Type="http://schemas.openxmlformats.org/officeDocument/2006/relationships/hyperlink" Target="mailto:Sally.McFarlane@science.doe.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304800"/>
            <a:ext cx="5132624" cy="461665"/>
          </a:xfrm>
          <a:prstGeom prst="rect">
            <a:avLst/>
          </a:prstGeom>
          <a:noFill/>
        </p:spPr>
        <p:txBody>
          <a:bodyPr wrap="none" rtlCol="0">
            <a:spAutoFit/>
          </a:bodyPr>
          <a:lstStyle/>
          <a:p>
            <a:r>
              <a:rPr lang="en-US" b="1" i="1" dirty="0">
                <a:solidFill>
                  <a:srgbClr val="1F497D"/>
                </a:solidFill>
                <a:latin typeface="Calibri"/>
              </a:rPr>
              <a:t>The DOE Webinar will begin shortly . . .</a:t>
            </a:r>
          </a:p>
        </p:txBody>
      </p:sp>
      <p:sp>
        <p:nvSpPr>
          <p:cNvPr id="7" name="Content Placeholder 6"/>
          <p:cNvSpPr>
            <a:spLocks noGrp="1"/>
          </p:cNvSpPr>
          <p:nvPr>
            <p:ph idx="1"/>
          </p:nvPr>
        </p:nvSpPr>
        <p:spPr>
          <a:xfrm>
            <a:off x="209550" y="952500"/>
            <a:ext cx="8629650" cy="5143499"/>
          </a:xfrm>
        </p:spPr>
        <p:txBody>
          <a:bodyPr>
            <a:normAutofit/>
          </a:bodyPr>
          <a:lstStyle/>
          <a:p>
            <a:r>
              <a:rPr lang="en-US" sz="2200" b="1" dirty="0">
                <a:solidFill>
                  <a:prstClr val="black"/>
                </a:solidFill>
              </a:rPr>
              <a:t>Why is there no sound?</a:t>
            </a:r>
          </a:p>
          <a:p>
            <a:pPr marL="628650" lvl="1" indent="-228600"/>
            <a:r>
              <a:rPr lang="en-US" sz="1700" dirty="0">
                <a:solidFill>
                  <a:prstClr val="black"/>
                </a:solidFill>
              </a:rPr>
              <a:t>Once you logged into the webinar, you were provided two options to listen to this broadcast.  The first option is through your computer speakers, the second option is via dialing the phone number provided to you upon login to the webinar.  If you chose to listen through your computer speakers, you may need to turn your speaker volume on or up.    </a:t>
            </a:r>
          </a:p>
          <a:p>
            <a:r>
              <a:rPr lang="en-US" sz="2200" b="1" dirty="0">
                <a:solidFill>
                  <a:prstClr val="black"/>
                </a:solidFill>
              </a:rPr>
              <a:t>Will DOE provide access to the recorded webinar after the meeting?</a:t>
            </a:r>
          </a:p>
          <a:p>
            <a:pPr marL="628650" lvl="1" indent="-228600"/>
            <a:r>
              <a:rPr lang="en-US" sz="1700" dirty="0">
                <a:solidFill>
                  <a:prstClr val="black"/>
                </a:solidFill>
              </a:rPr>
              <a:t>Yes, all those who registered will receive a link to the slides and to the recorded webinar soon after the meeting.  It will also be available on the DOE SBIR/STTR web site.</a:t>
            </a:r>
          </a:p>
          <a:p>
            <a:r>
              <a:rPr lang="en-US" sz="2200" b="1" dirty="0">
                <a:solidFill>
                  <a:prstClr val="black"/>
                </a:solidFill>
              </a:rPr>
              <a:t>Where can I find the Topics being discussed today?</a:t>
            </a:r>
          </a:p>
          <a:p>
            <a:pPr marL="628650" lvl="1" indent="-228600"/>
            <a:r>
              <a:rPr lang="en-US" sz="1700" dirty="0">
                <a:solidFill>
                  <a:prstClr val="black"/>
                </a:solidFill>
              </a:rPr>
              <a:t>This link will take you to the Funding Opportunity Announcement (FOA) page that lists the FY 2024 Phase I Release 1 Topics:  </a:t>
            </a:r>
            <a:r>
              <a:rPr lang="en-US" sz="1700" dirty="0">
                <a:solidFill>
                  <a:prstClr val="black"/>
                </a:solidFill>
                <a:hlinkClick r:id="rId3"/>
              </a:rPr>
              <a:t>https://science.osti.gov/sbir/Funding-Opportunities</a:t>
            </a:r>
            <a:r>
              <a:rPr lang="en-US" sz="1700" dirty="0">
                <a:solidFill>
                  <a:prstClr val="black"/>
                </a:solidFill>
              </a:rPr>
              <a:t> </a:t>
            </a:r>
          </a:p>
          <a:p>
            <a:r>
              <a:rPr lang="en-US" sz="2200" b="1" dirty="0">
                <a:solidFill>
                  <a:prstClr val="black"/>
                </a:solidFill>
              </a:rPr>
              <a:t>What if my question was not answered at today’s webinar?</a:t>
            </a:r>
          </a:p>
          <a:p>
            <a:pPr marL="628650" lvl="1" indent="-228600"/>
            <a:r>
              <a:rPr lang="en-US" sz="1700" dirty="0">
                <a:solidFill>
                  <a:prstClr val="black"/>
                </a:solidFill>
              </a:rPr>
              <a:t>Please contact the point of contact that follows each subtopic in the document listed above for further clarification.</a:t>
            </a:r>
          </a:p>
          <a:p>
            <a:pPr marL="628650" lvl="1" indent="-228600"/>
            <a:r>
              <a:rPr lang="en-US" sz="1700" dirty="0">
                <a:solidFill>
                  <a:prstClr val="black"/>
                </a:solidFill>
              </a:rPr>
              <a:t>If you have a question about the grant application process, please send us an email at:                                   </a:t>
            </a:r>
            <a:r>
              <a:rPr lang="en-US" sz="1700" dirty="0">
                <a:solidFill>
                  <a:prstClr val="black"/>
                </a:solidFill>
                <a:hlinkClick r:id="rId4"/>
              </a:rPr>
              <a:t>sbir-sttr@science.doe.gov</a:t>
            </a:r>
            <a:r>
              <a:rPr lang="en-US" sz="1700" dirty="0">
                <a:solidFill>
                  <a:prstClr val="black"/>
                </a:solidFill>
              </a:rPr>
              <a:t>.  </a:t>
            </a:r>
          </a:p>
          <a:p>
            <a:pPr marL="231775" lvl="1" indent="-231775">
              <a:buFont typeface="Arial" pitchFamily="34" charset="0"/>
              <a:buChar char="•"/>
            </a:pPr>
            <a:endParaRPr lang="en-US" sz="1400" dirty="0"/>
          </a:p>
          <a:p>
            <a:endParaRPr lang="en-US" dirty="0"/>
          </a:p>
        </p:txBody>
      </p:sp>
    </p:spTree>
    <p:extLst>
      <p:ext uri="{BB962C8B-B14F-4D97-AF65-F5344CB8AC3E}">
        <p14:creationId xmlns:p14="http://schemas.microsoft.com/office/powerpoint/2010/main" val="3865195600"/>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304801"/>
            <a:ext cx="8000999" cy="838199"/>
          </a:xfrm>
        </p:spPr>
        <p:txBody>
          <a:bodyPr>
            <a:normAutofit fontScale="90000"/>
          </a:bodyPr>
          <a:lstStyle/>
          <a:p>
            <a:pPr marL="1427163" indent="-1427163" algn="l">
              <a:tabLst>
                <a:tab pos="461963" algn="l"/>
                <a:tab pos="1025525" algn="l"/>
              </a:tabLst>
            </a:pPr>
            <a:r>
              <a:rPr lang="en-US" sz="2200" b="1" dirty="0">
                <a:latin typeface="Arial Narrow" panose="020B0606020202030204" pitchFamily="34" charset="0"/>
              </a:rPr>
              <a:t>Topic C57-17: COMPLEX DATA: ADVANCED DATA ANALYTIC TECHNOLOGIES FOR SYSTEMS BIOLOGY AND BIOENERGY</a:t>
            </a:r>
          </a:p>
        </p:txBody>
      </p:sp>
      <p:sp>
        <p:nvSpPr>
          <p:cNvPr id="3" name="Subtitle 2"/>
          <p:cNvSpPr>
            <a:spLocks noGrp="1"/>
          </p:cNvSpPr>
          <p:nvPr>
            <p:ph type="subTitle" idx="1"/>
          </p:nvPr>
        </p:nvSpPr>
        <p:spPr>
          <a:xfrm>
            <a:off x="685801" y="2514600"/>
            <a:ext cx="7924800" cy="3276600"/>
          </a:xfrm>
        </p:spPr>
        <p:txBody>
          <a:bodyPr>
            <a:normAutofit/>
          </a:bodyPr>
          <a:lstStyle/>
          <a:p>
            <a:pPr algn="l">
              <a:tabLst>
                <a:tab pos="457200" algn="l"/>
              </a:tabLst>
            </a:pPr>
            <a:endParaRPr lang="en-US" sz="1800" dirty="0">
              <a:solidFill>
                <a:schemeClr val="tx1"/>
              </a:solidFill>
              <a:latin typeface="Arial Narrow" panose="020B0606020202030204" pitchFamily="34" charset="0"/>
            </a:endParaRPr>
          </a:p>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Complex Data: Advanced Data Analytic Technologies for Systems Biology and Bioenergy</a:t>
            </a:r>
          </a:p>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Other</a:t>
            </a:r>
          </a:p>
          <a:p>
            <a:pPr algn="l">
              <a:tabLst>
                <a:tab pos="457200" algn="l"/>
              </a:tabLst>
            </a:pPr>
            <a:endParaRPr lang="en-US" sz="1800" dirty="0">
              <a:solidFill>
                <a:schemeClr val="tx1"/>
              </a:solidFill>
              <a:latin typeface="Arial Narrow" panose="020B0606020202030204" pitchFamily="34" charset="0"/>
            </a:endParaRPr>
          </a:p>
          <a:p>
            <a:pPr algn="l">
              <a:tabLst>
                <a:tab pos="457200" algn="l"/>
              </a:tabLst>
            </a:pPr>
            <a:endParaRPr lang="en-US" sz="1800" dirty="0">
              <a:solidFill>
                <a:schemeClr val="tx1"/>
              </a:solidFill>
              <a:latin typeface="Arial Narrow" panose="020B0606020202030204" pitchFamily="34" charset="0"/>
            </a:endParaRPr>
          </a:p>
          <a:p>
            <a:pPr algn="l">
              <a:tabLst>
                <a:tab pos="457200" algn="l"/>
              </a:tabLst>
            </a:pPr>
            <a:endParaRPr lang="en-US" sz="1800" dirty="0">
              <a:solidFill>
                <a:schemeClr val="tx1"/>
              </a:solidFill>
              <a:latin typeface="Arial Narrow" panose="020B0606020202030204" pitchFamily="34" charset="0"/>
            </a:endParaRPr>
          </a:p>
          <a:p>
            <a:pPr marL="969963" indent="-969963" algn="l">
              <a:tabLst>
                <a:tab pos="457200" algn="l"/>
              </a:tabLst>
            </a:pPr>
            <a:r>
              <a:rPr lang="en-US" sz="1800" dirty="0">
                <a:solidFill>
                  <a:schemeClr val="tx1"/>
                </a:solidFill>
                <a:latin typeface="Arial Narrow" panose="020B0606020202030204" pitchFamily="34" charset="0"/>
              </a:rPr>
              <a:t>Questions: Ramana Madupu, </a:t>
            </a:r>
            <a:r>
              <a:rPr lang="en-US" sz="1800" dirty="0">
                <a:solidFill>
                  <a:schemeClr val="tx1"/>
                </a:solidFill>
                <a:latin typeface="Arial Narrow" panose="020B0606020202030204" pitchFamily="34" charset="0"/>
                <a:hlinkClick r:id="rId3"/>
              </a:rPr>
              <a:t>Ramana.Madupu@science.doe.gov</a:t>
            </a:r>
            <a:r>
              <a:rPr lang="en-US" sz="1800" dirty="0">
                <a:solidFill>
                  <a:schemeClr val="tx1"/>
                </a:solidFill>
                <a:latin typeface="Arial Narrow" panose="020B0606020202030204" pitchFamily="34" charset="0"/>
              </a:rPr>
              <a:t> , or                                            Resham Kulkarni </a:t>
            </a:r>
            <a:r>
              <a:rPr lang="en-US" sz="1800" dirty="0">
                <a:solidFill>
                  <a:schemeClr val="tx1"/>
                </a:solidFill>
                <a:latin typeface="Arial Narrow" panose="020B0606020202030204" pitchFamily="34" charset="0"/>
                <a:hlinkClick r:id="rId4"/>
              </a:rPr>
              <a:t>Resham.Kulkarni@science.doe.gov</a:t>
            </a:r>
            <a:r>
              <a:rPr lang="en-US" sz="18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extLst>
              <p:ext uri="{D42A27DB-BD31-4B8C-83A1-F6EECF244321}">
                <p14:modId xmlns:p14="http://schemas.microsoft.com/office/powerpoint/2010/main" val="2906519441"/>
              </p:ext>
            </p:extLst>
          </p:nvPr>
        </p:nvGraphicFramePr>
        <p:xfrm>
          <a:off x="822799" y="1493935"/>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$250,000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$1,600,000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69692550"/>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0"/>
            <a:ext cx="8153399" cy="1524000"/>
          </a:xfrm>
        </p:spPr>
        <p:txBody>
          <a:bodyPr>
            <a:normAutofit/>
          </a:bodyPr>
          <a:lstStyle/>
          <a:p>
            <a:pPr marL="1539875" indent="-1539875" algn="l">
              <a:tabLst>
                <a:tab pos="461963" algn="l"/>
                <a:tab pos="1025525" algn="l"/>
              </a:tabLst>
            </a:pPr>
            <a:r>
              <a:rPr lang="en-US" sz="2200" b="1" dirty="0">
                <a:latin typeface="Arial Narrow" panose="020B0606020202030204" pitchFamily="34" charset="0"/>
              </a:rPr>
              <a:t>Topic C57-18: ENABLING TOOLS FOR MOLECULAR STRUCTURE OR MORPHOLOGICAL CHARACTERIZATION OF BIOLOGICAL AND BIOGEOCHEMICAL INTERACTIONS WITHIN OR AMONG MICROBES, PLANTS, MINERALS, SOILS </a:t>
            </a:r>
          </a:p>
        </p:txBody>
      </p:sp>
      <p:sp>
        <p:nvSpPr>
          <p:cNvPr id="3" name="Subtitle 2"/>
          <p:cNvSpPr>
            <a:spLocks noGrp="1"/>
          </p:cNvSpPr>
          <p:nvPr>
            <p:ph type="subTitle" idx="1"/>
          </p:nvPr>
        </p:nvSpPr>
        <p:spPr>
          <a:xfrm>
            <a:off x="762000" y="3276600"/>
            <a:ext cx="7924800" cy="2438400"/>
          </a:xfrm>
        </p:spPr>
        <p:txBody>
          <a:bodyPr>
            <a:normAutofit/>
          </a:bodyPr>
          <a:lstStyle/>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Tools or Instruments for Structural or Morphological Characterization of Biological Systems Ranging from Atomic to Multi-cellular Scales</a:t>
            </a:r>
          </a:p>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Other</a:t>
            </a:r>
          </a:p>
          <a:p>
            <a:pPr algn="l">
              <a:tabLst>
                <a:tab pos="457200" algn="l"/>
              </a:tabLst>
            </a:pPr>
            <a:endParaRPr lang="en-US" sz="1800" dirty="0">
              <a:solidFill>
                <a:schemeClr val="tx1"/>
              </a:solidFill>
              <a:latin typeface="Arial Narrow" panose="020B0606020202030204" pitchFamily="34" charset="0"/>
            </a:endParaRPr>
          </a:p>
          <a:p>
            <a:pPr algn="l">
              <a:tabLst>
                <a:tab pos="457200" algn="l"/>
              </a:tabLst>
            </a:pPr>
            <a:endParaRPr lang="en-US" sz="1800" dirty="0">
              <a:solidFill>
                <a:schemeClr val="tx1"/>
              </a:solidFill>
              <a:latin typeface="Arial Narrow" panose="020B0606020202030204" pitchFamily="34" charset="0"/>
            </a:endParaRPr>
          </a:p>
          <a:p>
            <a:pPr algn="l">
              <a:tabLst>
                <a:tab pos="457200" algn="l"/>
              </a:tabLst>
            </a:pPr>
            <a:endParaRPr lang="en-US" sz="1800" dirty="0">
              <a:solidFill>
                <a:schemeClr val="tx1"/>
              </a:solidFill>
              <a:latin typeface="Arial Narrow" panose="020B0606020202030204" pitchFamily="34" charset="0"/>
            </a:endParaRPr>
          </a:p>
          <a:p>
            <a:pPr marL="969963" indent="-969963" algn="l">
              <a:tabLst>
                <a:tab pos="457200" algn="l"/>
              </a:tabLst>
            </a:pPr>
            <a:r>
              <a:rPr lang="en-US" sz="1800" dirty="0">
                <a:solidFill>
                  <a:schemeClr val="tx1"/>
                </a:solidFill>
                <a:latin typeface="Arial Narrow" panose="020B0606020202030204" pitchFamily="34" charset="0"/>
              </a:rPr>
              <a:t>Questions: </a:t>
            </a:r>
            <a:r>
              <a:rPr lang="pl-PL" sz="1800" dirty="0">
                <a:solidFill>
                  <a:schemeClr val="tx1"/>
                </a:solidFill>
                <a:latin typeface="Arial Narrow" panose="020B0606020202030204" pitchFamily="34" charset="0"/>
              </a:rPr>
              <a:t>Amy Swain, </a:t>
            </a:r>
            <a:r>
              <a:rPr lang="pl-PL" sz="1800" dirty="0">
                <a:solidFill>
                  <a:schemeClr val="tx1"/>
                </a:solidFill>
                <a:latin typeface="Arial Narrow" panose="020B0606020202030204" pitchFamily="34" charset="0"/>
                <a:hlinkClick r:id="rId3"/>
              </a:rPr>
              <a:t>Amy.Swain@science.doe.gov</a:t>
            </a:r>
            <a:r>
              <a:rPr lang="en-US" sz="18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extLst>
              <p:ext uri="{D42A27DB-BD31-4B8C-83A1-F6EECF244321}">
                <p14:modId xmlns:p14="http://schemas.microsoft.com/office/powerpoint/2010/main" val="911846394"/>
              </p:ext>
            </p:extLst>
          </p:nvPr>
        </p:nvGraphicFramePr>
        <p:xfrm>
          <a:off x="685801" y="1875971"/>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$250,000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$1,600,000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241371292"/>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304801"/>
            <a:ext cx="8153399" cy="838199"/>
          </a:xfrm>
        </p:spPr>
        <p:txBody>
          <a:bodyPr>
            <a:normAutofit/>
          </a:bodyPr>
          <a:lstStyle/>
          <a:p>
            <a:pPr marL="1539875" indent="-1539875" algn="l">
              <a:tabLst>
                <a:tab pos="461963" algn="l"/>
                <a:tab pos="1025525" algn="l"/>
              </a:tabLst>
            </a:pPr>
            <a:r>
              <a:rPr lang="en-US" sz="2200" b="1" dirty="0">
                <a:latin typeface="Arial Narrow" panose="020B0606020202030204" pitchFamily="34" charset="0"/>
              </a:rPr>
              <a:t>Topic C57-19:	BIOIMAGING TECHNOLOGIES FOR BIOLOGICAL SYSTEMS</a:t>
            </a:r>
          </a:p>
        </p:txBody>
      </p:sp>
      <p:sp>
        <p:nvSpPr>
          <p:cNvPr id="3" name="Subtitle 2"/>
          <p:cNvSpPr>
            <a:spLocks noGrp="1"/>
          </p:cNvSpPr>
          <p:nvPr>
            <p:ph type="subTitle" idx="1"/>
          </p:nvPr>
        </p:nvSpPr>
        <p:spPr>
          <a:xfrm>
            <a:off x="800100" y="2819400"/>
            <a:ext cx="7924800" cy="2819400"/>
          </a:xfrm>
        </p:spPr>
        <p:txBody>
          <a:bodyPr>
            <a:normAutofit/>
          </a:bodyPr>
          <a:lstStyle/>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Automated Bioimaging Devices for Structural and Functional Characterization of Plant and Microbial Communities</a:t>
            </a:r>
          </a:p>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Quantum Enabled Bioimaging and Sensing Approaches for Bioenergy</a:t>
            </a:r>
          </a:p>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Other</a:t>
            </a:r>
          </a:p>
          <a:p>
            <a:pPr algn="l">
              <a:tabLst>
                <a:tab pos="457200" algn="l"/>
              </a:tabLst>
            </a:pPr>
            <a:endParaRPr lang="en-US" sz="1800" dirty="0">
              <a:solidFill>
                <a:schemeClr val="tx1"/>
              </a:solidFill>
              <a:latin typeface="Arial Narrow" panose="020B0606020202030204" pitchFamily="34" charset="0"/>
            </a:endParaRPr>
          </a:p>
          <a:p>
            <a:pPr algn="l">
              <a:tabLst>
                <a:tab pos="457200" algn="l"/>
              </a:tabLst>
            </a:pPr>
            <a:endParaRPr lang="en-US" sz="1800" dirty="0">
              <a:solidFill>
                <a:schemeClr val="tx1"/>
              </a:solidFill>
              <a:latin typeface="Arial Narrow" panose="020B0606020202030204" pitchFamily="34" charset="0"/>
            </a:endParaRPr>
          </a:p>
          <a:p>
            <a:pPr algn="l">
              <a:tabLst>
                <a:tab pos="457200" algn="l"/>
              </a:tabLst>
            </a:pPr>
            <a:endParaRPr lang="en-US" sz="1800" dirty="0">
              <a:solidFill>
                <a:schemeClr val="tx1"/>
              </a:solidFill>
              <a:latin typeface="Arial Narrow" panose="020B0606020202030204" pitchFamily="34" charset="0"/>
            </a:endParaRPr>
          </a:p>
          <a:p>
            <a:pPr marL="969963" indent="-969963" algn="l">
              <a:tabLst>
                <a:tab pos="457200" algn="l"/>
              </a:tabLst>
            </a:pPr>
            <a:r>
              <a:rPr lang="en-US" sz="1800" dirty="0">
                <a:solidFill>
                  <a:schemeClr val="tx1"/>
                </a:solidFill>
                <a:latin typeface="Arial Narrow" panose="020B0606020202030204" pitchFamily="34" charset="0"/>
              </a:rPr>
              <a:t>Questions: Paul Sammak, </a:t>
            </a:r>
            <a:r>
              <a:rPr lang="en-US" sz="1800" dirty="0">
                <a:solidFill>
                  <a:schemeClr val="tx1"/>
                </a:solidFill>
                <a:latin typeface="Arial Narrow" panose="020B0606020202030204" pitchFamily="34" charset="0"/>
                <a:hlinkClick r:id="rId3"/>
              </a:rPr>
              <a:t>Paul.Sammak@science.doe.gov</a:t>
            </a:r>
            <a:r>
              <a:rPr lang="en-US" sz="18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extLst>
              <p:ext uri="{D42A27DB-BD31-4B8C-83A1-F6EECF244321}">
                <p14:modId xmlns:p14="http://schemas.microsoft.com/office/powerpoint/2010/main" val="2768547679"/>
              </p:ext>
            </p:extLst>
          </p:nvPr>
        </p:nvGraphicFramePr>
        <p:xfrm>
          <a:off x="822799" y="1493935"/>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$250,000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$1,600,000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9469955"/>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304801"/>
            <a:ext cx="8153399" cy="838199"/>
          </a:xfrm>
        </p:spPr>
        <p:txBody>
          <a:bodyPr>
            <a:normAutofit/>
          </a:bodyPr>
          <a:lstStyle/>
          <a:p>
            <a:pPr marL="1371600" indent="-1371600" algn="l">
              <a:tabLst>
                <a:tab pos="461963" algn="l"/>
                <a:tab pos="1025525" algn="l"/>
              </a:tabLst>
            </a:pPr>
            <a:r>
              <a:rPr lang="en-US" sz="2200" b="1" dirty="0">
                <a:latin typeface="Arial Narrow" panose="020B0606020202030204" pitchFamily="34" charset="0"/>
              </a:rPr>
              <a:t>Top C57-20: DELIVERY TECHNOLOGIES FOR GENETIC ENGINEERING BIOENERGY CROPS </a:t>
            </a:r>
          </a:p>
        </p:txBody>
      </p:sp>
      <p:sp>
        <p:nvSpPr>
          <p:cNvPr id="3" name="Subtitle 2"/>
          <p:cNvSpPr>
            <a:spLocks noGrp="1"/>
          </p:cNvSpPr>
          <p:nvPr>
            <p:ph type="subTitle" idx="1"/>
          </p:nvPr>
        </p:nvSpPr>
        <p:spPr>
          <a:xfrm>
            <a:off x="685801" y="2514600"/>
            <a:ext cx="7924800" cy="3276600"/>
          </a:xfrm>
        </p:spPr>
        <p:txBody>
          <a:bodyPr>
            <a:normAutofit/>
          </a:bodyPr>
          <a:lstStyle/>
          <a:p>
            <a:pPr algn="l">
              <a:tabLst>
                <a:tab pos="457200" algn="l"/>
              </a:tabLst>
            </a:pPr>
            <a:endParaRPr lang="en-US" sz="1800" dirty="0">
              <a:solidFill>
                <a:schemeClr val="tx1"/>
              </a:solidFill>
              <a:latin typeface="Arial Narrow" panose="020B0606020202030204" pitchFamily="34" charset="0"/>
            </a:endParaRPr>
          </a:p>
          <a:p>
            <a:pPr marL="342900" indent="-342900" algn="l">
              <a:buAutoNum type="alphaLcPeriod"/>
              <a:tabLst>
                <a:tab pos="457200" algn="l"/>
              </a:tabLst>
            </a:pPr>
            <a:r>
              <a:rPr lang="en-US" sz="1800" dirty="0">
                <a:solidFill>
                  <a:schemeClr val="tx1"/>
                </a:solidFill>
                <a:latin typeface="Arial Narrow" panose="020B0606020202030204" pitchFamily="34" charset="0"/>
              </a:rPr>
              <a:t>Improved Delivery Technologies</a:t>
            </a:r>
          </a:p>
          <a:p>
            <a:pPr marL="342900" indent="-342900" algn="l">
              <a:buAutoNum type="alphaLcPeriod"/>
              <a:tabLst>
                <a:tab pos="457200" algn="l"/>
              </a:tabLst>
            </a:pPr>
            <a:r>
              <a:rPr lang="en-US" sz="1800" dirty="0">
                <a:solidFill>
                  <a:schemeClr val="tx1"/>
                </a:solidFill>
                <a:latin typeface="Arial Narrow" panose="020B0606020202030204" pitchFamily="34" charset="0"/>
              </a:rPr>
              <a:t>Other </a:t>
            </a:r>
          </a:p>
          <a:p>
            <a:pPr marL="969963" indent="-969963" algn="l">
              <a:tabLst>
                <a:tab pos="457200" algn="l"/>
              </a:tabLst>
            </a:pPr>
            <a:endParaRPr lang="en-US" sz="1800" dirty="0">
              <a:solidFill>
                <a:schemeClr val="tx1"/>
              </a:solidFill>
              <a:latin typeface="Arial Narrow" panose="020B0606020202030204" pitchFamily="34" charset="0"/>
            </a:endParaRPr>
          </a:p>
          <a:p>
            <a:pPr marL="969963" indent="-969963" algn="l">
              <a:tabLst>
                <a:tab pos="457200" algn="l"/>
              </a:tabLst>
            </a:pPr>
            <a:endParaRPr lang="en-US" sz="1800" dirty="0">
              <a:solidFill>
                <a:schemeClr val="tx1"/>
              </a:solidFill>
              <a:latin typeface="Arial Narrow" panose="020B0606020202030204" pitchFamily="34" charset="0"/>
            </a:endParaRPr>
          </a:p>
          <a:p>
            <a:pPr marL="969963" indent="-969963" algn="l">
              <a:tabLst>
                <a:tab pos="457200" algn="l"/>
              </a:tabLst>
            </a:pPr>
            <a:endParaRPr lang="en-US" sz="1800" dirty="0">
              <a:solidFill>
                <a:schemeClr val="tx1"/>
              </a:solidFill>
              <a:latin typeface="Arial Narrow" panose="020B0606020202030204" pitchFamily="34" charset="0"/>
            </a:endParaRPr>
          </a:p>
          <a:p>
            <a:pPr marL="969963" indent="-969963" algn="l">
              <a:tabLst>
                <a:tab pos="457200" algn="l"/>
              </a:tabLst>
            </a:pPr>
            <a:r>
              <a:rPr lang="en-US" sz="1800" dirty="0">
                <a:solidFill>
                  <a:schemeClr val="tx1"/>
                </a:solidFill>
                <a:latin typeface="Arial Narrow" panose="020B0606020202030204" pitchFamily="34" charset="0"/>
              </a:rPr>
              <a:t>Questions: </a:t>
            </a:r>
            <a:r>
              <a:rPr lang="fi-FI" sz="1800" dirty="0">
                <a:solidFill>
                  <a:schemeClr val="tx1"/>
                </a:solidFill>
                <a:latin typeface="Arial Narrow" panose="020B0606020202030204" pitchFamily="34" charset="0"/>
              </a:rPr>
              <a:t>Kari Perez, </a:t>
            </a:r>
            <a:r>
              <a:rPr lang="fi-FI" sz="1800" dirty="0">
                <a:solidFill>
                  <a:schemeClr val="tx1"/>
                </a:solidFill>
                <a:latin typeface="Arial Narrow" panose="020B0606020202030204" pitchFamily="34" charset="0"/>
                <a:hlinkClick r:id="rId3"/>
              </a:rPr>
              <a:t>Kari.Perez@science.doe.gov</a:t>
            </a:r>
            <a:r>
              <a:rPr lang="fi-FI" sz="1800" dirty="0">
                <a:solidFill>
                  <a:schemeClr val="tx1"/>
                </a:solidFill>
                <a:latin typeface="Arial Narrow" panose="020B0606020202030204" pitchFamily="34" charset="0"/>
              </a:rPr>
              <a:t> </a:t>
            </a:r>
            <a:endParaRPr lang="en-US" sz="1800" dirty="0">
              <a:solidFill>
                <a:schemeClr val="tx1"/>
              </a:solidFill>
              <a:latin typeface="Arial Narrow" panose="020B0606020202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54530719"/>
              </p:ext>
            </p:extLst>
          </p:nvPr>
        </p:nvGraphicFramePr>
        <p:xfrm>
          <a:off x="822799" y="1493935"/>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$250,000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$1,600,000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96023503"/>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304801"/>
            <a:ext cx="8153399" cy="838199"/>
          </a:xfrm>
        </p:spPr>
        <p:txBody>
          <a:bodyPr>
            <a:normAutofit/>
          </a:bodyPr>
          <a:lstStyle/>
          <a:p>
            <a:pPr marL="1539875" indent="-1539875" algn="l">
              <a:tabLst>
                <a:tab pos="461963" algn="l"/>
                <a:tab pos="1025525" algn="l"/>
              </a:tabLst>
            </a:pPr>
            <a:r>
              <a:rPr lang="en-US" sz="2200" b="1" dirty="0">
                <a:latin typeface="Arial Narrow" panose="020B0606020202030204" pitchFamily="34" charset="0"/>
              </a:rPr>
              <a:t>Topic C57-21: FUSION MATERIALS</a:t>
            </a:r>
          </a:p>
        </p:txBody>
      </p:sp>
      <p:sp>
        <p:nvSpPr>
          <p:cNvPr id="3" name="Subtitle 2"/>
          <p:cNvSpPr>
            <a:spLocks noGrp="1"/>
          </p:cNvSpPr>
          <p:nvPr>
            <p:ph type="subTitle" idx="1"/>
          </p:nvPr>
        </p:nvSpPr>
        <p:spPr>
          <a:xfrm>
            <a:off x="685801" y="2743200"/>
            <a:ext cx="7924800" cy="3276600"/>
          </a:xfrm>
        </p:spPr>
        <p:txBody>
          <a:bodyPr>
            <a:normAutofit/>
          </a:bodyPr>
          <a:lstStyle/>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Advanced and Additive Manufacturing Technologies</a:t>
            </a:r>
          </a:p>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Neutron Source Enabling Technologies and Components</a:t>
            </a:r>
          </a:p>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Other</a:t>
            </a:r>
          </a:p>
          <a:p>
            <a:pPr algn="l">
              <a:tabLst>
                <a:tab pos="457200" algn="l"/>
              </a:tabLst>
            </a:pPr>
            <a:endParaRPr lang="en-US" sz="1800" dirty="0">
              <a:solidFill>
                <a:schemeClr val="tx1"/>
              </a:solidFill>
              <a:latin typeface="Arial Narrow" panose="020B0606020202030204" pitchFamily="34" charset="0"/>
            </a:endParaRPr>
          </a:p>
          <a:p>
            <a:pPr algn="l">
              <a:tabLst>
                <a:tab pos="457200" algn="l"/>
              </a:tabLst>
            </a:pPr>
            <a:endParaRPr lang="en-US" sz="1800" dirty="0">
              <a:solidFill>
                <a:schemeClr val="tx1"/>
              </a:solidFill>
              <a:latin typeface="Arial Narrow" panose="020B0606020202030204" pitchFamily="34" charset="0"/>
            </a:endParaRPr>
          </a:p>
          <a:p>
            <a:pPr algn="l">
              <a:tabLst>
                <a:tab pos="457200" algn="l"/>
              </a:tabLst>
            </a:pPr>
            <a:endParaRPr lang="en-US" sz="1800" dirty="0">
              <a:solidFill>
                <a:schemeClr val="tx1"/>
              </a:solidFill>
              <a:latin typeface="Arial Narrow" panose="020B0606020202030204" pitchFamily="34" charset="0"/>
            </a:endParaRPr>
          </a:p>
          <a:p>
            <a:pPr marL="969963" indent="-969963" algn="l">
              <a:tabLst>
                <a:tab pos="457200" algn="l"/>
              </a:tabLst>
            </a:pPr>
            <a:r>
              <a:rPr lang="en-US" sz="1800" dirty="0">
                <a:solidFill>
                  <a:schemeClr val="tx1"/>
                </a:solidFill>
                <a:latin typeface="Arial Narrow" panose="020B0606020202030204" pitchFamily="34" charset="0"/>
              </a:rPr>
              <a:t>Questions: Guinevere Shaw, </a:t>
            </a:r>
            <a:r>
              <a:rPr lang="en-US" sz="1800" dirty="0">
                <a:solidFill>
                  <a:schemeClr val="tx1"/>
                </a:solidFill>
                <a:latin typeface="Arial Narrow" panose="020B0606020202030204" pitchFamily="34" charset="0"/>
                <a:hlinkClick r:id="rId3"/>
              </a:rPr>
              <a:t>guinevere.shaw@science.doe.gov</a:t>
            </a:r>
            <a:r>
              <a:rPr lang="en-US" sz="18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extLst>
              <p:ext uri="{D42A27DB-BD31-4B8C-83A1-F6EECF244321}">
                <p14:modId xmlns:p14="http://schemas.microsoft.com/office/powerpoint/2010/main" val="3366163714"/>
              </p:ext>
            </p:extLst>
          </p:nvPr>
        </p:nvGraphicFramePr>
        <p:xfrm>
          <a:off x="822799" y="1493935"/>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578022643"/>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304801"/>
            <a:ext cx="8153399" cy="838199"/>
          </a:xfrm>
        </p:spPr>
        <p:txBody>
          <a:bodyPr>
            <a:normAutofit/>
          </a:bodyPr>
          <a:lstStyle/>
          <a:p>
            <a:pPr marL="1539875" indent="-1539875" algn="l">
              <a:tabLst>
                <a:tab pos="461963" algn="l"/>
                <a:tab pos="1025525" algn="l"/>
              </a:tabLst>
            </a:pPr>
            <a:r>
              <a:rPr lang="en-US" sz="2200" b="1" dirty="0">
                <a:latin typeface="Arial Narrow" panose="020B0606020202030204" pitchFamily="34" charset="0"/>
              </a:rPr>
              <a:t>Topic C57-22: SUPERCONDUCTING MAGNETS </a:t>
            </a:r>
          </a:p>
        </p:txBody>
      </p:sp>
      <p:sp>
        <p:nvSpPr>
          <p:cNvPr id="3" name="Subtitle 2"/>
          <p:cNvSpPr>
            <a:spLocks noGrp="1"/>
          </p:cNvSpPr>
          <p:nvPr>
            <p:ph type="subTitle" idx="1"/>
          </p:nvPr>
        </p:nvSpPr>
        <p:spPr>
          <a:xfrm>
            <a:off x="698242" y="2743200"/>
            <a:ext cx="7924800" cy="3276600"/>
          </a:xfrm>
        </p:spPr>
        <p:txBody>
          <a:bodyPr>
            <a:normAutofit/>
          </a:bodyPr>
          <a:lstStyle/>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QA/QC Tools</a:t>
            </a:r>
          </a:p>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Innovative Structural and Stabilization Approaches</a:t>
            </a:r>
          </a:p>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Radiation-Resistant Electrical Insulators</a:t>
            </a:r>
          </a:p>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Diagnostics</a:t>
            </a:r>
          </a:p>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Other</a:t>
            </a:r>
          </a:p>
          <a:p>
            <a:pPr algn="l">
              <a:tabLst>
                <a:tab pos="457200" algn="l"/>
              </a:tabLst>
            </a:pPr>
            <a:endParaRPr lang="en-US" sz="1800" dirty="0">
              <a:solidFill>
                <a:schemeClr val="tx1"/>
              </a:solidFill>
              <a:latin typeface="Arial Narrow" panose="020B0606020202030204" pitchFamily="34" charset="0"/>
            </a:endParaRPr>
          </a:p>
          <a:p>
            <a:pPr algn="l">
              <a:tabLst>
                <a:tab pos="457200" algn="l"/>
              </a:tabLst>
            </a:pPr>
            <a:endParaRPr lang="en-US" sz="1800" dirty="0">
              <a:solidFill>
                <a:schemeClr val="tx1"/>
              </a:solidFill>
              <a:latin typeface="Arial Narrow" panose="020B0606020202030204" pitchFamily="34" charset="0"/>
            </a:endParaRPr>
          </a:p>
          <a:p>
            <a:pPr marL="969963" indent="-969963" algn="l">
              <a:tabLst>
                <a:tab pos="457200" algn="l"/>
              </a:tabLst>
            </a:pPr>
            <a:r>
              <a:rPr lang="en-US" sz="1800" dirty="0">
                <a:solidFill>
                  <a:schemeClr val="tx1"/>
                </a:solidFill>
                <a:latin typeface="Arial Narrow" panose="020B0606020202030204" pitchFamily="34" charset="0"/>
              </a:rPr>
              <a:t>Questions: Guinevere Shaw, </a:t>
            </a:r>
            <a:r>
              <a:rPr lang="en-US" sz="1800" dirty="0">
                <a:solidFill>
                  <a:schemeClr val="tx1"/>
                </a:solidFill>
                <a:latin typeface="Arial Narrow" panose="020B0606020202030204" pitchFamily="34" charset="0"/>
                <a:hlinkClick r:id="rId3"/>
              </a:rPr>
              <a:t>guinevere.shaw@science.doe.gov</a:t>
            </a:r>
            <a:r>
              <a:rPr lang="en-US" sz="18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nvGraphicFramePr>
        <p:xfrm>
          <a:off x="822799" y="1493935"/>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418807398"/>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1" y="304801"/>
            <a:ext cx="8305800" cy="838199"/>
          </a:xfrm>
        </p:spPr>
        <p:txBody>
          <a:bodyPr>
            <a:normAutofit/>
          </a:bodyPr>
          <a:lstStyle/>
          <a:p>
            <a:pPr marL="1539875" indent="-1539875" algn="l">
              <a:tabLst>
                <a:tab pos="461963" algn="l"/>
                <a:tab pos="1025525" algn="l"/>
              </a:tabLst>
            </a:pPr>
            <a:r>
              <a:rPr lang="en-US" sz="2200" b="1" dirty="0">
                <a:latin typeface="Arial Narrow" panose="020B0606020202030204" pitchFamily="34" charset="0"/>
              </a:rPr>
              <a:t>Topic C57-23: LOW TEMPERATURE PLASMAS AND MICROELECTRONICS</a:t>
            </a:r>
          </a:p>
        </p:txBody>
      </p:sp>
      <p:sp>
        <p:nvSpPr>
          <p:cNvPr id="3" name="Subtitle 2"/>
          <p:cNvSpPr>
            <a:spLocks noGrp="1"/>
          </p:cNvSpPr>
          <p:nvPr>
            <p:ph type="subTitle" idx="1"/>
          </p:nvPr>
        </p:nvSpPr>
        <p:spPr>
          <a:xfrm>
            <a:off x="822799" y="2895600"/>
            <a:ext cx="7924800" cy="2362200"/>
          </a:xfrm>
        </p:spPr>
        <p:txBody>
          <a:bodyPr>
            <a:normAutofit/>
          </a:bodyPr>
          <a:lstStyle/>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LTP Science and Engineering for Microelectronics and Nanotechnology </a:t>
            </a:r>
          </a:p>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Other</a:t>
            </a:r>
          </a:p>
          <a:p>
            <a:pPr algn="l">
              <a:tabLst>
                <a:tab pos="457200" algn="l"/>
              </a:tabLst>
            </a:pPr>
            <a:endParaRPr lang="en-US" sz="1800" dirty="0">
              <a:solidFill>
                <a:schemeClr val="tx1"/>
              </a:solidFill>
              <a:latin typeface="Arial Narrow" panose="020B0606020202030204" pitchFamily="34" charset="0"/>
            </a:endParaRPr>
          </a:p>
          <a:p>
            <a:pPr algn="l">
              <a:tabLst>
                <a:tab pos="457200" algn="l"/>
              </a:tabLst>
            </a:pPr>
            <a:endParaRPr lang="en-US" sz="1800" dirty="0">
              <a:solidFill>
                <a:schemeClr val="tx1"/>
              </a:solidFill>
              <a:latin typeface="Arial Narrow" panose="020B0606020202030204" pitchFamily="34" charset="0"/>
            </a:endParaRPr>
          </a:p>
          <a:p>
            <a:pPr algn="l">
              <a:tabLst>
                <a:tab pos="457200" algn="l"/>
              </a:tabLst>
            </a:pPr>
            <a:endParaRPr lang="en-US" sz="1800" dirty="0">
              <a:solidFill>
                <a:schemeClr val="tx1"/>
              </a:solidFill>
              <a:latin typeface="Arial Narrow" panose="020B0606020202030204" pitchFamily="34" charset="0"/>
            </a:endParaRPr>
          </a:p>
          <a:p>
            <a:pPr marL="969963" indent="-969963" algn="l">
              <a:tabLst>
                <a:tab pos="457200" algn="l"/>
              </a:tabLst>
            </a:pPr>
            <a:r>
              <a:rPr lang="en-US" sz="1800" dirty="0">
                <a:solidFill>
                  <a:schemeClr val="tx1"/>
                </a:solidFill>
                <a:latin typeface="Arial Narrow" panose="020B0606020202030204" pitchFamily="34" charset="0"/>
              </a:rPr>
              <a:t>Questions: </a:t>
            </a:r>
            <a:r>
              <a:rPr lang="pt-BR" sz="1800" dirty="0">
                <a:solidFill>
                  <a:schemeClr val="tx1"/>
                </a:solidFill>
                <a:latin typeface="Arial Narrow" panose="020B0606020202030204" pitchFamily="34" charset="0"/>
              </a:rPr>
              <a:t>Nirmol Podder, </a:t>
            </a:r>
            <a:r>
              <a:rPr lang="pt-BR" sz="1800" dirty="0">
                <a:solidFill>
                  <a:schemeClr val="tx1"/>
                </a:solidFill>
                <a:latin typeface="Arial Narrow" panose="020B0606020202030204" pitchFamily="34" charset="0"/>
                <a:hlinkClick r:id="rId3"/>
              </a:rPr>
              <a:t>Nirmol.Podder@science.doe.gov</a:t>
            </a:r>
            <a:r>
              <a:rPr lang="pt-BR" sz="1800" dirty="0">
                <a:solidFill>
                  <a:schemeClr val="tx1"/>
                </a:solidFill>
                <a:latin typeface="Arial Narrow" panose="020B0606020202030204" pitchFamily="34" charset="0"/>
              </a:rPr>
              <a:t> </a:t>
            </a:r>
            <a:endParaRPr lang="en-US" sz="1800" dirty="0">
              <a:solidFill>
                <a:schemeClr val="tx1"/>
              </a:solidFill>
              <a:latin typeface="Arial Narrow" panose="020B0606020202030204" pitchFamily="34" charset="0"/>
            </a:endParaRPr>
          </a:p>
        </p:txBody>
      </p:sp>
      <p:graphicFrame>
        <p:nvGraphicFramePr>
          <p:cNvPr id="4" name="Table 3"/>
          <p:cNvGraphicFramePr>
            <a:graphicFrameLocks noGrp="1"/>
          </p:cNvGraphicFramePr>
          <p:nvPr/>
        </p:nvGraphicFramePr>
        <p:xfrm>
          <a:off x="822799" y="1493935"/>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885527935"/>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304801"/>
            <a:ext cx="8153399" cy="838199"/>
          </a:xfrm>
        </p:spPr>
        <p:txBody>
          <a:bodyPr>
            <a:normAutofit/>
          </a:bodyPr>
          <a:lstStyle/>
          <a:p>
            <a:pPr marL="1539875" indent="-1539875" algn="l">
              <a:tabLst>
                <a:tab pos="461963" algn="l"/>
                <a:tab pos="1025525" algn="l"/>
              </a:tabLst>
            </a:pPr>
            <a:r>
              <a:rPr lang="en-US" sz="2200" b="1" dirty="0">
                <a:latin typeface="Arial Narrow" panose="020B0606020202030204" pitchFamily="34" charset="0"/>
              </a:rPr>
              <a:t>Topic C57-24:	INERTIAL FUSION ENERGY (IFE)</a:t>
            </a:r>
          </a:p>
        </p:txBody>
      </p:sp>
      <p:sp>
        <p:nvSpPr>
          <p:cNvPr id="3" name="Subtitle 2"/>
          <p:cNvSpPr>
            <a:spLocks noGrp="1"/>
          </p:cNvSpPr>
          <p:nvPr>
            <p:ph type="subTitle" idx="1"/>
          </p:nvPr>
        </p:nvSpPr>
        <p:spPr>
          <a:xfrm>
            <a:off x="685801" y="2514600"/>
            <a:ext cx="7924800" cy="3276600"/>
          </a:xfrm>
        </p:spPr>
        <p:txBody>
          <a:bodyPr>
            <a:normAutofit/>
          </a:bodyPr>
          <a:lstStyle/>
          <a:p>
            <a:pPr algn="l">
              <a:tabLst>
                <a:tab pos="457200" algn="l"/>
              </a:tabLst>
            </a:pPr>
            <a:endParaRPr lang="en-US" sz="1800" dirty="0">
              <a:solidFill>
                <a:schemeClr val="tx1"/>
              </a:solidFill>
              <a:latin typeface="Arial Narrow" panose="020B0606020202030204" pitchFamily="34" charset="0"/>
            </a:endParaRPr>
          </a:p>
          <a:p>
            <a:pPr algn="l">
              <a:tabLst>
                <a:tab pos="457200" algn="l"/>
              </a:tabLst>
            </a:pPr>
            <a:r>
              <a:rPr lang="en-US" sz="1800" dirty="0">
                <a:solidFill>
                  <a:schemeClr val="tx1"/>
                </a:solidFill>
                <a:latin typeface="Arial Narrow" panose="020B0606020202030204" pitchFamily="34" charset="0"/>
              </a:rPr>
              <a:t>a.	Targets for Laser Inertial Fusion Energy</a:t>
            </a:r>
          </a:p>
          <a:p>
            <a:pPr algn="l">
              <a:tabLst>
                <a:tab pos="457200" algn="l"/>
              </a:tabLst>
            </a:pPr>
            <a:r>
              <a:rPr lang="en-US" sz="1800" dirty="0">
                <a:solidFill>
                  <a:schemeClr val="tx1"/>
                </a:solidFill>
                <a:latin typeface="Arial Narrow" panose="020B0606020202030204" pitchFamily="34" charset="0"/>
              </a:rPr>
              <a:t>b.	Other </a:t>
            </a:r>
          </a:p>
          <a:p>
            <a:pPr algn="l">
              <a:tabLst>
                <a:tab pos="457200" algn="l"/>
              </a:tabLst>
            </a:pPr>
            <a:endParaRPr lang="en-US" sz="1800" dirty="0">
              <a:solidFill>
                <a:schemeClr val="tx1"/>
              </a:solidFill>
              <a:latin typeface="Arial Narrow" panose="020B0606020202030204" pitchFamily="34" charset="0"/>
            </a:endParaRPr>
          </a:p>
          <a:p>
            <a:pPr marL="969963" indent="-969963" algn="l">
              <a:tabLst>
                <a:tab pos="457200" algn="l"/>
              </a:tabLst>
            </a:pPr>
            <a:endParaRPr lang="en-US" sz="1800" dirty="0">
              <a:solidFill>
                <a:schemeClr val="tx1"/>
              </a:solidFill>
              <a:latin typeface="Arial Narrow" panose="020B0606020202030204" pitchFamily="34" charset="0"/>
            </a:endParaRPr>
          </a:p>
          <a:p>
            <a:pPr marL="969963" indent="-969963" algn="l">
              <a:tabLst>
                <a:tab pos="457200" algn="l"/>
              </a:tabLst>
            </a:pPr>
            <a:endParaRPr lang="en-US" sz="1800" dirty="0">
              <a:solidFill>
                <a:schemeClr val="tx1"/>
              </a:solidFill>
              <a:latin typeface="Arial Narrow" panose="020B0606020202030204" pitchFamily="34" charset="0"/>
            </a:endParaRPr>
          </a:p>
          <a:p>
            <a:pPr marL="969963" indent="-969963" algn="l">
              <a:tabLst>
                <a:tab pos="457200" algn="l"/>
              </a:tabLst>
            </a:pPr>
            <a:r>
              <a:rPr lang="en-US" sz="1800" dirty="0">
                <a:solidFill>
                  <a:schemeClr val="tx1"/>
                </a:solidFill>
                <a:latin typeface="Arial Narrow" panose="020B0606020202030204" pitchFamily="34" charset="0"/>
              </a:rPr>
              <a:t>Questions: Kramer Akli, </a:t>
            </a:r>
            <a:r>
              <a:rPr lang="en-US" sz="1800" dirty="0">
                <a:solidFill>
                  <a:schemeClr val="tx1"/>
                </a:solidFill>
                <a:latin typeface="Arial Narrow" panose="020B0606020202030204" pitchFamily="34" charset="0"/>
                <a:hlinkClick r:id="rId3"/>
              </a:rPr>
              <a:t>Kramer.akli@science.doe.gov</a:t>
            </a:r>
            <a:r>
              <a:rPr lang="en-US" sz="18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nvGraphicFramePr>
        <p:xfrm>
          <a:off x="822799" y="1493935"/>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429646802"/>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304801"/>
            <a:ext cx="8153399" cy="838199"/>
          </a:xfrm>
        </p:spPr>
        <p:txBody>
          <a:bodyPr>
            <a:normAutofit/>
          </a:bodyPr>
          <a:lstStyle/>
          <a:p>
            <a:pPr marL="1539875" indent="-1539875" algn="l">
              <a:tabLst>
                <a:tab pos="461963" algn="l"/>
                <a:tab pos="1025525" algn="l"/>
              </a:tabLst>
            </a:pPr>
            <a:r>
              <a:rPr lang="en-US" sz="2200" b="1" dirty="0">
                <a:latin typeface="Arial Narrow" panose="020B0606020202030204" pitchFamily="34" charset="0"/>
              </a:rPr>
              <a:t>Topic C57-25:	PLASMA ACTUATORS FOR FUSION POWER PLANTS</a:t>
            </a:r>
          </a:p>
        </p:txBody>
      </p:sp>
      <p:sp>
        <p:nvSpPr>
          <p:cNvPr id="3" name="Subtitle 2"/>
          <p:cNvSpPr>
            <a:spLocks noGrp="1"/>
          </p:cNvSpPr>
          <p:nvPr>
            <p:ph type="subTitle" idx="1"/>
          </p:nvPr>
        </p:nvSpPr>
        <p:spPr>
          <a:xfrm>
            <a:off x="685801" y="2514600"/>
            <a:ext cx="7924800" cy="3276600"/>
          </a:xfrm>
        </p:spPr>
        <p:txBody>
          <a:bodyPr>
            <a:normAutofit/>
          </a:bodyPr>
          <a:lstStyle/>
          <a:p>
            <a:pPr algn="l">
              <a:tabLst>
                <a:tab pos="457200" algn="l"/>
              </a:tabLst>
            </a:pPr>
            <a:endParaRPr lang="en-US" sz="1800" dirty="0">
              <a:solidFill>
                <a:schemeClr val="tx1"/>
              </a:solidFill>
              <a:latin typeface="Arial Narrow" panose="020B0606020202030204" pitchFamily="34" charset="0"/>
            </a:endParaRPr>
          </a:p>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Heating and Current Drive</a:t>
            </a:r>
          </a:p>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Plasma Momentum Injection </a:t>
            </a:r>
          </a:p>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Other</a:t>
            </a:r>
          </a:p>
          <a:p>
            <a:pPr algn="l">
              <a:tabLst>
                <a:tab pos="457200" algn="l"/>
              </a:tabLst>
            </a:pPr>
            <a:endParaRPr lang="en-US" sz="1800" dirty="0">
              <a:solidFill>
                <a:schemeClr val="tx1"/>
              </a:solidFill>
              <a:latin typeface="Arial Narrow" panose="020B0606020202030204" pitchFamily="34" charset="0"/>
            </a:endParaRPr>
          </a:p>
          <a:p>
            <a:pPr marL="969963" indent="-969963" algn="l">
              <a:tabLst>
                <a:tab pos="457200" algn="l"/>
              </a:tabLst>
            </a:pPr>
            <a:r>
              <a:rPr lang="en-US" sz="1800" dirty="0">
                <a:solidFill>
                  <a:schemeClr val="tx1"/>
                </a:solidFill>
                <a:latin typeface="Arial Narrow" panose="020B0606020202030204" pitchFamily="34" charset="0"/>
              </a:rPr>
              <a:t>Questions: Matthew Lanctot, </a:t>
            </a:r>
            <a:r>
              <a:rPr lang="en-US" sz="1800" dirty="0">
                <a:solidFill>
                  <a:schemeClr val="tx1"/>
                </a:solidFill>
                <a:latin typeface="Arial Narrow" panose="020B0606020202030204" pitchFamily="34" charset="0"/>
                <a:hlinkClick r:id="rId3"/>
              </a:rPr>
              <a:t>matthew.lanctot@science.doe.gov</a:t>
            </a:r>
            <a:r>
              <a:rPr lang="en-US" sz="18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nvGraphicFramePr>
        <p:xfrm>
          <a:off x="822799" y="1493935"/>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621284560"/>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ctr" eaLnBrk="1" hangingPunct="1"/>
            <a:r>
              <a:rPr lang="en-US" sz="2800" b="1" dirty="0"/>
              <a:t>DOE SBIR/STTR Programs Office</a:t>
            </a:r>
            <a:br>
              <a:rPr lang="en-US" sz="2800" b="1" dirty="0"/>
            </a:br>
            <a:r>
              <a:rPr lang="en-US" sz="2800" b="1" dirty="0"/>
              <a:t>Contact Information</a:t>
            </a:r>
          </a:p>
        </p:txBody>
      </p:sp>
      <p:sp>
        <p:nvSpPr>
          <p:cNvPr id="10243" name="Rectangle 7"/>
          <p:cNvSpPr>
            <a:spLocks noGrp="1" noChangeArrowheads="1"/>
          </p:cNvSpPr>
          <p:nvPr>
            <p:ph idx="1"/>
          </p:nvPr>
        </p:nvSpPr>
        <p:spPr>
          <a:xfrm>
            <a:off x="152400" y="2590800"/>
            <a:ext cx="8305800" cy="3429000"/>
          </a:xfrm>
        </p:spPr>
        <p:txBody>
          <a:bodyPr>
            <a:normAutofit/>
          </a:bodyPr>
          <a:lstStyle/>
          <a:p>
            <a:pPr>
              <a:lnSpc>
                <a:spcPct val="80000"/>
              </a:lnSpc>
              <a:buClr>
                <a:schemeClr val="tx1"/>
              </a:buClr>
              <a:buFont typeface="Wingdings" pitchFamily="2" charset="2"/>
              <a:buChar char="Ø"/>
            </a:pPr>
            <a:r>
              <a:rPr lang="en-US" sz="2400" dirty="0"/>
              <a:t>SBIR/STTR Web:  </a:t>
            </a:r>
            <a:r>
              <a:rPr lang="en-US" dirty="0">
                <a:hlinkClick r:id="rId3"/>
              </a:rPr>
              <a:t>https://science.osti.gov/sbir</a:t>
            </a:r>
            <a:r>
              <a:rPr lang="en-US" dirty="0"/>
              <a:t>  </a:t>
            </a:r>
          </a:p>
          <a:p>
            <a:pPr>
              <a:lnSpc>
                <a:spcPct val="80000"/>
              </a:lnSpc>
              <a:buClr>
                <a:schemeClr val="tx1"/>
              </a:buClr>
              <a:buNone/>
            </a:pPr>
            <a:endParaRPr lang="en-US" sz="2000" dirty="0"/>
          </a:p>
          <a:p>
            <a:pPr eaLnBrk="1" hangingPunct="1">
              <a:lnSpc>
                <a:spcPct val="80000"/>
              </a:lnSpc>
              <a:buClr>
                <a:schemeClr val="tx1"/>
              </a:buClr>
              <a:buFont typeface="Wingdings" pitchFamily="2" charset="2"/>
              <a:buChar char="Ø"/>
            </a:pPr>
            <a:r>
              <a:rPr lang="en-US" sz="2400" dirty="0"/>
              <a:t>Email:  </a:t>
            </a:r>
            <a:r>
              <a:rPr lang="en-US" sz="2400" dirty="0">
                <a:hlinkClick r:id="rId4"/>
              </a:rPr>
              <a:t>sbir-sttr@science.doe.gov</a:t>
            </a:r>
            <a:endParaRPr lang="en-US" sz="2400" dirty="0"/>
          </a:p>
          <a:p>
            <a:pPr eaLnBrk="1" hangingPunct="1">
              <a:lnSpc>
                <a:spcPct val="80000"/>
              </a:lnSpc>
              <a:buClr>
                <a:schemeClr val="tx1"/>
              </a:buClr>
              <a:buFont typeface="Wingdings" pitchFamily="2" charset="2"/>
              <a:buChar char="Ø"/>
            </a:pPr>
            <a:endParaRPr lang="en-US" sz="2400" dirty="0"/>
          </a:p>
          <a:p>
            <a:pPr>
              <a:lnSpc>
                <a:spcPct val="80000"/>
              </a:lnSpc>
              <a:buClr>
                <a:schemeClr val="tx1"/>
              </a:buClr>
              <a:buFont typeface="Wingdings" pitchFamily="2" charset="2"/>
              <a:buChar char="Ø"/>
            </a:pPr>
            <a:r>
              <a:rPr lang="en-US" dirty="0"/>
              <a:t>Phone Assistance Hotline:  </a:t>
            </a:r>
            <a:r>
              <a:rPr lang="en-US" sz="2400" dirty="0"/>
              <a:t>301-903-5707</a:t>
            </a:r>
          </a:p>
          <a:p>
            <a:pPr>
              <a:lnSpc>
                <a:spcPct val="80000"/>
              </a:lnSpc>
              <a:buClr>
                <a:schemeClr val="tx1"/>
              </a:buClr>
              <a:buFont typeface="Wingdings" pitchFamily="2" charset="2"/>
              <a:buChar char="Ø"/>
            </a:pPr>
            <a:endParaRPr lang="en-US" dirty="0"/>
          </a:p>
          <a:p>
            <a:pPr>
              <a:lnSpc>
                <a:spcPct val="80000"/>
              </a:lnSpc>
              <a:buClr>
                <a:schemeClr val="tx1"/>
              </a:buClr>
              <a:buFont typeface="Wingdings" pitchFamily="2" charset="2"/>
              <a:buChar char="Ø"/>
            </a:pPr>
            <a:r>
              <a:rPr lang="en-US" sz="2400" dirty="0"/>
              <a:t>DOE Phase 0 Assistance Program</a:t>
            </a:r>
            <a:r>
              <a:rPr lang="en-US" dirty="0"/>
              <a:t>:  </a:t>
            </a:r>
            <a:r>
              <a:rPr lang="en-US" sz="2000" dirty="0">
                <a:hlinkClick r:id="rId5"/>
              </a:rPr>
              <a:t>https://doephase0.dawnbreaker.com/</a:t>
            </a:r>
            <a:r>
              <a:rPr lang="en-US" sz="2000" dirty="0"/>
              <a:t> </a:t>
            </a:r>
          </a:p>
          <a:p>
            <a:pPr>
              <a:lnSpc>
                <a:spcPct val="80000"/>
              </a:lnSpc>
              <a:buClr>
                <a:schemeClr val="tx1"/>
              </a:buClr>
              <a:buFont typeface="Wingdings" pitchFamily="2" charset="2"/>
              <a:buChar char="Ø"/>
            </a:pPr>
            <a:r>
              <a:rPr lang="en-US" dirty="0"/>
              <a:t>DOE Application Assistance:  </a:t>
            </a:r>
            <a:r>
              <a:rPr lang="en-US" dirty="0">
                <a:hlinkClick r:id="rId6"/>
              </a:rPr>
              <a:t>https://science.osti.gov/SBIRLearning</a:t>
            </a:r>
            <a:endParaRPr lang="en-US" sz="2400" dirty="0"/>
          </a:p>
          <a:p>
            <a:pPr marL="0" indent="0" eaLnBrk="1" hangingPunct="1">
              <a:lnSpc>
                <a:spcPct val="80000"/>
              </a:lnSpc>
              <a:buClr>
                <a:schemeClr val="tx1"/>
              </a:buClr>
              <a:buNone/>
            </a:pPr>
            <a:endParaRPr lang="en-US" sz="2400" dirty="0"/>
          </a:p>
        </p:txBody>
      </p:sp>
      <p:sp>
        <p:nvSpPr>
          <p:cNvPr id="6" name="Slide Number Placeholder 5"/>
          <p:cNvSpPr>
            <a:spLocks noGrp="1"/>
          </p:cNvSpPr>
          <p:nvPr>
            <p:ph type="sldNum" sz="quarter" idx="12"/>
          </p:nvPr>
        </p:nvSpPr>
        <p:spPr/>
        <p:txBody>
          <a:bodyPr/>
          <a:lstStyle/>
          <a:p>
            <a:pPr>
              <a:defRPr/>
            </a:pPr>
            <a:endParaRPr lang="en-US" dirty="0">
              <a:solidFill>
                <a:prstClr val="black"/>
              </a:solidFill>
              <a:latin typeface="Arial Narrow" pitchFamily="34" charset="0"/>
            </a:endParaRPr>
          </a:p>
          <a:p>
            <a:pPr>
              <a:defRPr/>
            </a:pPr>
            <a:fld id="{CFB0700A-AA3D-461B-A3B6-39C39373F01C}" type="slidenum">
              <a:rPr lang="en-US" smtClean="0">
                <a:solidFill>
                  <a:prstClr val="black">
                    <a:tint val="75000"/>
                  </a:prstClr>
                </a:solidFill>
              </a:rPr>
              <a:pPr>
                <a:defRPr/>
              </a:pPr>
              <a:t>19</a:t>
            </a:fld>
            <a:endParaRPr lang="en-US" dirty="0">
              <a:solidFill>
                <a:prstClr val="black">
                  <a:tint val="75000"/>
                </a:prstClr>
              </a:solidFill>
            </a:endParaRPr>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74766" y="1195388"/>
            <a:ext cx="1907234" cy="2553487"/>
          </a:xfrm>
          <a:prstGeom prst="rect">
            <a:avLst/>
          </a:prstGeom>
        </p:spPr>
      </p:pic>
      <p:sp>
        <p:nvSpPr>
          <p:cNvPr id="2" name="AutoShape 2" descr="Image result for coming soon 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353782310"/>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85000">
              <a:schemeClr val="accent1">
                <a:lumMod val="5000"/>
                <a:lumOff val="95000"/>
                <a:alpha val="21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058" name="Picture 10"/>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1" y="0"/>
            <a:ext cx="9144000"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TextBox 4"/>
          <p:cNvSpPr txBox="1">
            <a:spLocks noChangeArrowheads="1"/>
          </p:cNvSpPr>
          <p:nvPr/>
        </p:nvSpPr>
        <p:spPr bwMode="auto">
          <a:xfrm>
            <a:off x="2419350" y="4953000"/>
            <a:ext cx="4305300" cy="461665"/>
          </a:xfrm>
          <a:prstGeom prst="rect">
            <a:avLst/>
          </a:prstGeom>
          <a:noFill/>
          <a:ln w="9525">
            <a:noFill/>
            <a:miter lim="800000"/>
            <a:headEnd/>
            <a:tailEnd/>
          </a:ln>
        </p:spPr>
        <p:txBody>
          <a:bodyPr wrap="square">
            <a:spAutoFit/>
          </a:bodyPr>
          <a:lstStyle/>
          <a:p>
            <a:pPr algn="ctr">
              <a:spcBef>
                <a:spcPts val="0"/>
              </a:spcBef>
            </a:pPr>
            <a:r>
              <a:rPr lang="en-US" b="1" dirty="0">
                <a:solidFill>
                  <a:prstClr val="black"/>
                </a:solidFill>
                <a:latin typeface="Calibri" pitchFamily="34" charset="0"/>
              </a:rPr>
              <a:t>DOE SBIR/STTR Programs Office</a:t>
            </a:r>
          </a:p>
        </p:txBody>
      </p:sp>
      <p:sp>
        <p:nvSpPr>
          <p:cNvPr id="4" name="Rectangle 2"/>
          <p:cNvSpPr>
            <a:spLocks noGrp="1" noChangeArrowheads="1"/>
          </p:cNvSpPr>
          <p:nvPr>
            <p:ph type="ctrTitle"/>
          </p:nvPr>
        </p:nvSpPr>
        <p:spPr>
          <a:xfrm>
            <a:off x="990600" y="1143000"/>
            <a:ext cx="7162800" cy="3469333"/>
          </a:xfrm>
          <a:noFill/>
        </p:spPr>
        <p:txBody>
          <a:bodyPr>
            <a:normAutofit fontScale="90000"/>
          </a:bodyPr>
          <a:lstStyle/>
          <a:p>
            <a:pPr>
              <a:lnSpc>
                <a:spcPct val="80000"/>
              </a:lnSpc>
            </a:pPr>
            <a:r>
              <a:rPr lang="en-US" sz="3600" dirty="0"/>
              <a:t>DOE SBIR/STTR </a:t>
            </a:r>
            <a:br>
              <a:rPr lang="en-US" sz="3600" dirty="0"/>
            </a:br>
            <a:r>
              <a:rPr lang="en-US" sz="3600" dirty="0"/>
              <a:t>Phase I Release 1 Topics Webinar</a:t>
            </a:r>
            <a:br>
              <a:rPr lang="en-US" sz="3600" dirty="0"/>
            </a:br>
            <a:br>
              <a:rPr lang="en-US" sz="3600" dirty="0"/>
            </a:br>
            <a:r>
              <a:rPr lang="en-US" sz="3600" dirty="0"/>
              <a:t>Topics associated with the</a:t>
            </a:r>
            <a:br>
              <a:rPr lang="en-US" sz="3600" dirty="0"/>
            </a:br>
            <a:r>
              <a:rPr lang="en-US" sz="3600" dirty="0"/>
              <a:t>FY 2024 Phase I Release 1</a:t>
            </a:r>
            <a:br>
              <a:rPr lang="en-US" sz="3600" dirty="0"/>
            </a:br>
            <a:r>
              <a:rPr lang="en-US" sz="3600" dirty="0"/>
              <a:t>Funding Opportunity Announcement</a:t>
            </a:r>
            <a:br>
              <a:rPr lang="en-US" sz="3600" dirty="0"/>
            </a:br>
            <a:br>
              <a:rPr lang="en-US" sz="3600" dirty="0"/>
            </a:br>
            <a:r>
              <a:rPr lang="en-US" sz="3200" b="1" u="sng" dirty="0">
                <a:latin typeface="Calibri" pitchFamily="34" charset="0"/>
              </a:rPr>
              <a:t>Topics 16-25</a:t>
            </a:r>
            <a:br>
              <a:rPr lang="en-US" sz="3200" dirty="0"/>
            </a:br>
            <a:endParaRPr lang="en-US" sz="1700" dirty="0"/>
          </a:p>
        </p:txBody>
      </p:sp>
      <p:sp>
        <p:nvSpPr>
          <p:cNvPr id="9" name="TextBox 4"/>
          <p:cNvSpPr txBox="1">
            <a:spLocks noChangeArrowheads="1"/>
          </p:cNvSpPr>
          <p:nvPr/>
        </p:nvSpPr>
        <p:spPr bwMode="auto">
          <a:xfrm>
            <a:off x="3162300" y="5639143"/>
            <a:ext cx="2819400" cy="369332"/>
          </a:xfrm>
          <a:prstGeom prst="rect">
            <a:avLst/>
          </a:prstGeom>
          <a:noFill/>
          <a:ln w="9525">
            <a:noFill/>
            <a:miter lim="800000"/>
            <a:headEnd/>
            <a:tailEnd/>
          </a:ln>
        </p:spPr>
        <p:txBody>
          <a:bodyPr wrap="square">
            <a:spAutoFit/>
          </a:bodyPr>
          <a:lstStyle/>
          <a:p>
            <a:pPr algn="ctr">
              <a:spcBef>
                <a:spcPts val="0"/>
              </a:spcBef>
            </a:pPr>
            <a:r>
              <a:rPr lang="en-US" sz="1800" b="1" u="sng" dirty="0">
                <a:solidFill>
                  <a:prstClr val="black"/>
                </a:solidFill>
                <a:latin typeface="Calibri" pitchFamily="34" charset="0"/>
              </a:rPr>
              <a:t>July 19, 2022</a:t>
            </a:r>
          </a:p>
        </p:txBody>
      </p:sp>
    </p:spTree>
    <p:extLst>
      <p:ext uri="{BB962C8B-B14F-4D97-AF65-F5344CB8AC3E}">
        <p14:creationId xmlns:p14="http://schemas.microsoft.com/office/powerpoint/2010/main" val="394851574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986" y="642543"/>
            <a:ext cx="8229600" cy="1143000"/>
          </a:xfrm>
        </p:spPr>
        <p:txBody>
          <a:bodyPr/>
          <a:lstStyle/>
          <a:p>
            <a:r>
              <a:rPr lang="en-US" dirty="0"/>
              <a:t>TODAY’S AGENDA</a:t>
            </a:r>
          </a:p>
        </p:txBody>
      </p:sp>
      <p:sp>
        <p:nvSpPr>
          <p:cNvPr id="4" name="Slide Number Placeholder 3"/>
          <p:cNvSpPr>
            <a:spLocks noGrp="1"/>
          </p:cNvSpPr>
          <p:nvPr>
            <p:ph type="sldNum" sz="quarter" idx="12"/>
          </p:nvPr>
        </p:nvSpPr>
        <p:spPr/>
        <p:txBody>
          <a:bodyPr/>
          <a:lstStyle/>
          <a:p>
            <a:pPr>
              <a:defRPr/>
            </a:pPr>
            <a:endParaRPr lang="en-US">
              <a:solidFill>
                <a:prstClr val="black"/>
              </a:solidFill>
              <a:latin typeface="Arial Narrow" pitchFamily="34" charset="0"/>
            </a:endParaRPr>
          </a:p>
          <a:p>
            <a:pPr>
              <a:defRPr/>
            </a:pPr>
            <a:r>
              <a:rPr lang="en-US">
                <a:solidFill>
                  <a:prstClr val="black">
                    <a:tint val="75000"/>
                  </a:prstClr>
                </a:solidFill>
              </a:rPr>
              <a:t> </a:t>
            </a:r>
            <a:fld id="{CFB0700A-AA3D-461B-A3B6-39C39373F01C}" type="slidenum">
              <a:rPr lang="en-US" smtClean="0">
                <a:solidFill>
                  <a:prstClr val="black">
                    <a:tint val="75000"/>
                  </a:prstClr>
                </a:solidFill>
              </a:rPr>
              <a:pPr>
                <a:defRPr/>
              </a:pPr>
              <a:t>3</a:t>
            </a:fld>
            <a:endParaRPr lang="en-US" dirty="0">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111950213"/>
              </p:ext>
            </p:extLst>
          </p:nvPr>
        </p:nvGraphicFramePr>
        <p:xfrm>
          <a:off x="323161" y="2362200"/>
          <a:ext cx="8363639" cy="1112520"/>
        </p:xfrm>
        <a:graphic>
          <a:graphicData uri="http://schemas.openxmlformats.org/drawingml/2006/table">
            <a:tbl>
              <a:tblPr firstRow="1" bandRow="1">
                <a:tableStyleId>{5C22544A-7EE6-4342-B048-85BDC9FD1C3A}</a:tableStyleId>
              </a:tblPr>
              <a:tblGrid>
                <a:gridCol w="2039040">
                  <a:extLst>
                    <a:ext uri="{9D8B030D-6E8A-4147-A177-3AD203B41FA5}">
                      <a16:colId xmlns:a16="http://schemas.microsoft.com/office/drawing/2014/main" val="20000"/>
                    </a:ext>
                  </a:extLst>
                </a:gridCol>
                <a:gridCol w="6324599">
                  <a:extLst>
                    <a:ext uri="{9D8B030D-6E8A-4147-A177-3AD203B41FA5}">
                      <a16:colId xmlns:a16="http://schemas.microsoft.com/office/drawing/2014/main" val="20001"/>
                    </a:ext>
                  </a:extLst>
                </a:gridCol>
              </a:tblGrid>
              <a:tr h="370840">
                <a:tc>
                  <a:txBody>
                    <a:bodyPr/>
                    <a:lstStyle/>
                    <a:p>
                      <a:r>
                        <a:rPr lang="en-US" sz="1800" dirty="0"/>
                        <a:t>Topics Introduction</a:t>
                      </a:r>
                      <a:endParaRPr lang="en-US" dirty="0"/>
                    </a:p>
                  </a:txBody>
                  <a:tcPr/>
                </a:tc>
                <a:tc>
                  <a:txBody>
                    <a:bodyPr/>
                    <a:lstStyle/>
                    <a:p>
                      <a:r>
                        <a:rPr lang="en-US" sz="1800" dirty="0"/>
                        <a:t>DOE SBIR/STTR Programs Office</a:t>
                      </a:r>
                      <a:endParaRPr lang="en-US" dirty="0"/>
                    </a:p>
                  </a:txBody>
                  <a:tcPr/>
                </a:tc>
                <a:extLst>
                  <a:ext uri="{0D108BD9-81ED-4DB2-BD59-A6C34878D82A}">
                    <a16:rowId xmlns:a16="http://schemas.microsoft.com/office/drawing/2014/main" val="10000"/>
                  </a:ext>
                </a:extLst>
              </a:tr>
              <a:tr h="370840">
                <a:tc>
                  <a:txBody>
                    <a:bodyPr/>
                    <a:lstStyle/>
                    <a:p>
                      <a:pPr algn="r"/>
                      <a:r>
                        <a:rPr lang="en-US" sz="1800" dirty="0"/>
                        <a:t>Topics 16</a:t>
                      </a:r>
                      <a:r>
                        <a:rPr lang="en-US" sz="1800" baseline="0" dirty="0"/>
                        <a:t> – 20</a:t>
                      </a:r>
                      <a:r>
                        <a:rPr lang="en-US" sz="1800" dirty="0"/>
                        <a:t> </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Office of Biological and Environmental Research</a:t>
                      </a:r>
                    </a:p>
                  </a:txBody>
                  <a:tcPr/>
                </a:tc>
                <a:extLst>
                  <a:ext uri="{0D108BD9-81ED-4DB2-BD59-A6C34878D82A}">
                    <a16:rowId xmlns:a16="http://schemas.microsoft.com/office/drawing/2014/main" val="10002"/>
                  </a:ext>
                </a:extLst>
              </a:tr>
              <a:tr h="370840">
                <a:tc>
                  <a:txBody>
                    <a:bodyPr/>
                    <a:lstStyle/>
                    <a:p>
                      <a:pPr algn="r"/>
                      <a:r>
                        <a:rPr lang="en-US" sz="1800" dirty="0"/>
                        <a:t>Topics 21</a:t>
                      </a:r>
                      <a:r>
                        <a:rPr lang="en-US" sz="1800" baseline="0" dirty="0"/>
                        <a:t> – 25</a:t>
                      </a:r>
                      <a:endParaRPr lang="en-US" dirty="0"/>
                    </a:p>
                  </a:txBody>
                  <a:tcPr/>
                </a:tc>
                <a:tc>
                  <a:txBody>
                    <a:bodyPr/>
                    <a:lstStyle/>
                    <a:p>
                      <a:r>
                        <a:rPr lang="en-US" dirty="0"/>
                        <a:t>Office of Fusion Energy Sciences </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27549977"/>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eaLnBrk="1" hangingPunct="1"/>
            <a:r>
              <a:rPr lang="en-US" b="1" dirty="0"/>
              <a:t>FY 2024 Phase I Schedule</a:t>
            </a:r>
          </a:p>
        </p:txBody>
      </p:sp>
      <p:sp>
        <p:nvSpPr>
          <p:cNvPr id="6" name="Slide Number Placeholder 5"/>
          <p:cNvSpPr>
            <a:spLocks noGrp="1"/>
          </p:cNvSpPr>
          <p:nvPr>
            <p:ph type="sldNum" sz="quarter" idx="12"/>
          </p:nvPr>
        </p:nvSpPr>
        <p:spPr/>
        <p:txBody>
          <a:bodyPr/>
          <a:lstStyle/>
          <a:p>
            <a:pPr>
              <a:defRPr/>
            </a:pPr>
            <a:endParaRPr lang="en-US" dirty="0">
              <a:solidFill>
                <a:prstClr val="black"/>
              </a:solidFill>
              <a:latin typeface="Arial Narrow" pitchFamily="34" charset="0"/>
            </a:endParaRPr>
          </a:p>
          <a:p>
            <a:pPr>
              <a:defRPr/>
            </a:pPr>
            <a:r>
              <a:rPr lang="en-US" dirty="0">
                <a:solidFill>
                  <a:prstClr val="black">
                    <a:tint val="75000"/>
                  </a:prstClr>
                </a:solidFill>
              </a:rPr>
              <a:t> </a:t>
            </a:r>
            <a:fld id="{CFB0700A-AA3D-461B-A3B6-39C39373F01C}" type="slidenum">
              <a:rPr lang="en-US" smtClean="0">
                <a:solidFill>
                  <a:prstClr val="black">
                    <a:tint val="75000"/>
                  </a:prstClr>
                </a:solidFill>
              </a:rPr>
              <a:pPr>
                <a:defRPr/>
              </a:pPr>
              <a:t>4</a:t>
            </a:fld>
            <a:endParaRPr lang="en-US" dirty="0">
              <a:solidFill>
                <a:prstClr val="black">
                  <a:tint val="75000"/>
                </a:prstClr>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3416253780"/>
              </p:ext>
            </p:extLst>
          </p:nvPr>
        </p:nvGraphicFramePr>
        <p:xfrm>
          <a:off x="304800" y="1425576"/>
          <a:ext cx="7848601" cy="3899752"/>
        </p:xfrm>
        <a:graphic>
          <a:graphicData uri="http://schemas.openxmlformats.org/drawingml/2006/table">
            <a:tbl>
              <a:tblPr/>
              <a:tblGrid>
                <a:gridCol w="22860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2971801">
                  <a:extLst>
                    <a:ext uri="{9D8B030D-6E8A-4147-A177-3AD203B41FA5}">
                      <a16:colId xmlns:a16="http://schemas.microsoft.com/office/drawing/2014/main" val="20002"/>
                    </a:ext>
                  </a:extLst>
                </a:gridCol>
              </a:tblGrid>
              <a:tr h="399636">
                <a:tc>
                  <a:txBody>
                    <a:bodyPr/>
                    <a:lstStyle/>
                    <a:p>
                      <a:r>
                        <a:rPr lang="en-US" sz="1600" dirty="0">
                          <a:solidFill>
                            <a:schemeClr val="bg1">
                              <a:lumMod val="95000"/>
                            </a:schemeClr>
                          </a:solidFill>
                          <a:latin typeface="Arial Narrow" panose="020B0606020202030204" pitchFamily="34" charset="0"/>
                        </a:rPr>
                        <a:t> </a:t>
                      </a:r>
                    </a:p>
                  </a:txBody>
                  <a:tcPr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538DD5"/>
                    </a:solidFill>
                  </a:tcPr>
                </a:tc>
                <a:tc>
                  <a:txBody>
                    <a:bodyPr/>
                    <a:lstStyle/>
                    <a:p>
                      <a:pPr algn="ctr"/>
                      <a:r>
                        <a:rPr lang="en-US" sz="1600" dirty="0">
                          <a:solidFill>
                            <a:schemeClr val="bg1">
                              <a:lumMod val="95000"/>
                            </a:schemeClr>
                          </a:solidFill>
                          <a:latin typeface="Arial Narrow" panose="020B0606020202030204" pitchFamily="34" charset="0"/>
                        </a:rPr>
                        <a:t>Release 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a:r>
                        <a:rPr lang="en-US" sz="1600" dirty="0">
                          <a:solidFill>
                            <a:schemeClr val="bg1">
                              <a:lumMod val="95000"/>
                            </a:schemeClr>
                          </a:solidFill>
                          <a:latin typeface="Arial Narrow" panose="020B0606020202030204" pitchFamily="34" charset="0"/>
                        </a:rPr>
                        <a:t>Release 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extLst>
                  <a:ext uri="{0D108BD9-81ED-4DB2-BD59-A6C34878D82A}">
                    <a16:rowId xmlns:a16="http://schemas.microsoft.com/office/drawing/2014/main" val="10000"/>
                  </a:ext>
                </a:extLst>
              </a:tr>
              <a:tr h="356572">
                <a:tc>
                  <a:txBody>
                    <a:bodyPr/>
                    <a:lstStyle/>
                    <a:p>
                      <a:r>
                        <a:rPr lang="en-US" sz="1600" b="1" dirty="0">
                          <a:latin typeface="Arial Narrow" panose="020B0606020202030204" pitchFamily="34" charset="0"/>
                        </a:rPr>
                        <a:t>Topics Issued</a:t>
                      </a:r>
                      <a:endParaRPr lang="en-US" sz="1600" dirty="0">
                        <a:latin typeface="Arial Narrow" panose="020B0606020202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Monday, July 10, 2023</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Monday, November 6, 2023</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1"/>
                  </a:ext>
                </a:extLst>
              </a:tr>
              <a:tr h="462991">
                <a:tc>
                  <a:txBody>
                    <a:bodyPr/>
                    <a:lstStyle/>
                    <a:p>
                      <a:pPr lvl="1"/>
                      <a:r>
                        <a:rPr lang="en-US" sz="1600" dirty="0">
                          <a:latin typeface="Arial Narrow" panose="020B0606020202030204" pitchFamily="34" charset="0"/>
                        </a:rPr>
                        <a:t>Webinar(s)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Week of July 17, 2023</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Week of November 13, 2023</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2"/>
                  </a:ext>
                </a:extLst>
              </a:tr>
              <a:tr h="399636">
                <a:tc>
                  <a:txBody>
                    <a:bodyPr/>
                    <a:lstStyle/>
                    <a:p>
                      <a:r>
                        <a:rPr lang="en-US" sz="1600" b="1">
                          <a:latin typeface="Arial Narrow" panose="020B0606020202030204" pitchFamily="34" charset="0"/>
                        </a:rPr>
                        <a:t>FOA Issued</a:t>
                      </a:r>
                      <a:endParaRPr lang="en-US" sz="1600">
                        <a:latin typeface="Arial Narrow" panose="020B0606020202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Monday, August 7, 2023</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Monday, December 11, 2023</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99636">
                <a:tc>
                  <a:txBody>
                    <a:bodyPr/>
                    <a:lstStyle/>
                    <a:p>
                      <a:pPr lvl="1"/>
                      <a:r>
                        <a:rPr lang="en-US" sz="1600" dirty="0">
                          <a:latin typeface="Arial Narrow" panose="020B0606020202030204" pitchFamily="34" charset="0"/>
                        </a:rPr>
                        <a:t>Webinar(s)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Friday, August 11, 2023</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Friday, December 15, 2023</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99636">
                <a:tc>
                  <a:txBody>
                    <a:bodyPr/>
                    <a:lstStyle/>
                    <a:p>
                      <a:r>
                        <a:rPr lang="en-US" sz="1600" b="1" dirty="0">
                          <a:latin typeface="Arial Narrow" panose="020B0606020202030204" pitchFamily="34" charset="0"/>
                        </a:rPr>
                        <a:t>Letters of Intent (LOI) Due</a:t>
                      </a:r>
                      <a:endParaRPr lang="en-US" sz="1600" dirty="0">
                        <a:latin typeface="Arial Narrow" panose="020B0606020202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Monday, August</a:t>
                      </a:r>
                      <a:r>
                        <a:rPr lang="en-US" sz="1600" baseline="0" dirty="0">
                          <a:latin typeface="Arial Narrow" panose="020B0606020202030204" pitchFamily="34" charset="0"/>
                        </a:rPr>
                        <a:t> 28</a:t>
                      </a:r>
                      <a:r>
                        <a:rPr lang="en-US" sz="1600" dirty="0">
                          <a:latin typeface="Arial Narrow" panose="020B0606020202030204" pitchFamily="34" charset="0"/>
                        </a:rPr>
                        <a:t>, 2023</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Tuesday, January 2, 2024</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5"/>
                  </a:ext>
                </a:extLst>
              </a:tr>
              <a:tr h="399636">
                <a:tc>
                  <a:txBody>
                    <a:bodyPr/>
                    <a:lstStyle/>
                    <a:p>
                      <a:pPr lvl="1"/>
                      <a:r>
                        <a:rPr lang="en-US" sz="1600" dirty="0">
                          <a:latin typeface="Arial Narrow" panose="020B0606020202030204" pitchFamily="34" charset="0"/>
                        </a:rPr>
                        <a:t>Non-responsive LOI Feedback Provided</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Monday, September 18, 2023</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Tuesday, January 23, 2024</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99636">
                <a:tc>
                  <a:txBody>
                    <a:bodyPr/>
                    <a:lstStyle/>
                    <a:p>
                      <a:r>
                        <a:rPr lang="en-US" sz="1600" b="1" dirty="0">
                          <a:latin typeface="Arial Narrow" panose="020B0606020202030204" pitchFamily="34" charset="0"/>
                        </a:rPr>
                        <a:t>Applications Due</a:t>
                      </a:r>
                      <a:endParaRPr lang="en-US" sz="1600" dirty="0">
                        <a:latin typeface="Arial Narrow" panose="020B0606020202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Tuesday, October 10, 2023</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Tuesday, February</a:t>
                      </a:r>
                      <a:r>
                        <a:rPr lang="en-US" sz="1600" baseline="0" dirty="0">
                          <a:latin typeface="Arial Narrow" panose="020B0606020202030204" pitchFamily="34" charset="0"/>
                        </a:rPr>
                        <a:t> 20</a:t>
                      </a:r>
                      <a:r>
                        <a:rPr lang="en-US" sz="1600" dirty="0">
                          <a:latin typeface="Arial Narrow" panose="020B0606020202030204" pitchFamily="34" charset="0"/>
                        </a:rPr>
                        <a:t>, 2024</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502889">
                <a:tc>
                  <a:txBody>
                    <a:bodyPr/>
                    <a:lstStyle/>
                    <a:p>
                      <a:r>
                        <a:rPr lang="en-US" sz="1600" b="1" dirty="0">
                          <a:latin typeface="Arial Narrow" panose="020B0606020202030204" pitchFamily="34" charset="0"/>
                        </a:rPr>
                        <a:t>Award Notification</a:t>
                      </a:r>
                      <a:endParaRPr lang="en-US" sz="1600" dirty="0">
                        <a:latin typeface="Arial Narrow" panose="020B0606020202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Tuesday, January 2, 2024</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Monday, May 13, 2024</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8"/>
                  </a:ext>
                </a:extLst>
              </a:tr>
            </a:tbl>
          </a:graphicData>
        </a:graphic>
      </p:graphicFrame>
      <p:sp>
        <p:nvSpPr>
          <p:cNvPr id="3" name="Flowchart: Connector 2">
            <a:extLst>
              <a:ext uri="{FF2B5EF4-FFF2-40B4-BE49-F238E27FC236}">
                <a16:creationId xmlns:a16="http://schemas.microsoft.com/office/drawing/2014/main" id="{156C87FA-F965-0156-EAF0-195F99BC9AF6}"/>
              </a:ext>
            </a:extLst>
          </p:cNvPr>
          <p:cNvSpPr/>
          <p:nvPr/>
        </p:nvSpPr>
        <p:spPr>
          <a:xfrm>
            <a:off x="2209800" y="1204118"/>
            <a:ext cx="2895600" cy="4587082"/>
          </a:xfrm>
          <a:prstGeom prst="flowChartConnector">
            <a:avLst/>
          </a:prstGeom>
          <a:no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4019857"/>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Phase I Funding Opportunity Announcements</a:t>
            </a:r>
            <a:br>
              <a:rPr lang="en-US" dirty="0"/>
            </a:br>
            <a:r>
              <a:rPr lang="en-US" u="sng" dirty="0"/>
              <a:t>Participating DOE Programs (FY 2024)</a:t>
            </a:r>
          </a:p>
        </p:txBody>
      </p:sp>
      <p:sp>
        <p:nvSpPr>
          <p:cNvPr id="6" name="Rectangle 5"/>
          <p:cNvSpPr/>
          <p:nvPr/>
        </p:nvSpPr>
        <p:spPr>
          <a:xfrm>
            <a:off x="841201" y="2015951"/>
            <a:ext cx="1339613" cy="74903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rPr>
              <a:t>Phase I</a:t>
            </a:r>
          </a:p>
          <a:p>
            <a:pPr algn="ctr"/>
            <a:r>
              <a:rPr lang="en-US" sz="2000" dirty="0">
                <a:solidFill>
                  <a:prstClr val="white"/>
                </a:solidFill>
              </a:rPr>
              <a:t>Release 1 </a:t>
            </a:r>
          </a:p>
        </p:txBody>
      </p:sp>
      <p:sp>
        <p:nvSpPr>
          <p:cNvPr id="10" name="Rectangle 9"/>
          <p:cNvSpPr/>
          <p:nvPr/>
        </p:nvSpPr>
        <p:spPr>
          <a:xfrm>
            <a:off x="844311" y="4270444"/>
            <a:ext cx="1339613" cy="733884"/>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rPr>
              <a:t>Phase I</a:t>
            </a:r>
          </a:p>
          <a:p>
            <a:pPr algn="ctr"/>
            <a:r>
              <a:rPr lang="en-US" sz="2000" dirty="0">
                <a:solidFill>
                  <a:prstClr val="white"/>
                </a:solidFill>
              </a:rPr>
              <a:t>Release 2 </a:t>
            </a:r>
          </a:p>
        </p:txBody>
      </p:sp>
      <p:sp>
        <p:nvSpPr>
          <p:cNvPr id="14" name="TextBox 13"/>
          <p:cNvSpPr txBox="1"/>
          <p:nvPr/>
        </p:nvSpPr>
        <p:spPr>
          <a:xfrm>
            <a:off x="2362200" y="1838247"/>
            <a:ext cx="6248400" cy="2031325"/>
          </a:xfrm>
          <a:prstGeom prst="rect">
            <a:avLst/>
          </a:prstGeom>
          <a:noFill/>
        </p:spPr>
        <p:txBody>
          <a:bodyPr wrap="square" rtlCol="0">
            <a:spAutoFit/>
          </a:bodyPr>
          <a:lstStyle/>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Advanced Scientific Computing Research</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Basic Energy Sciences</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Biological and Environmental Research</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Fusion Energy Sciences </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High Energy Physics </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Nuclear Physics</a:t>
            </a:r>
          </a:p>
          <a:p>
            <a:endParaRPr lang="en-US" sz="1800" dirty="0">
              <a:solidFill>
                <a:srgbClr val="4F81BD"/>
              </a:solidFill>
              <a:latin typeface="Arial Narrow" panose="020B0606020202030204" pitchFamily="34" charset="0"/>
            </a:endParaRPr>
          </a:p>
        </p:txBody>
      </p:sp>
      <p:sp>
        <p:nvSpPr>
          <p:cNvPr id="13" name="TextBox 12"/>
          <p:cNvSpPr txBox="1"/>
          <p:nvPr/>
        </p:nvSpPr>
        <p:spPr>
          <a:xfrm>
            <a:off x="2474167" y="4167049"/>
            <a:ext cx="6248400" cy="1754326"/>
          </a:xfrm>
          <a:prstGeom prst="rect">
            <a:avLst/>
          </a:prstGeom>
          <a:noFill/>
        </p:spPr>
        <p:txBody>
          <a:bodyPr wrap="square" rtlCol="0">
            <a:spAutoFit/>
          </a:bodyPr>
          <a:lstStyle/>
          <a:p>
            <a:pPr marL="285750" indent="-285750">
              <a:buFont typeface="Arial" panose="020B0604020202020204" pitchFamily="34" charset="0"/>
              <a:buChar char="•"/>
            </a:pPr>
            <a:r>
              <a:rPr lang="en-US" sz="1800" dirty="0">
                <a:solidFill>
                  <a:srgbClr val="4F81BD"/>
                </a:solidFill>
                <a:latin typeface="Arial Narrow" panose="020B0606020202030204" pitchFamily="34" charset="0"/>
              </a:rPr>
              <a:t>Office of Cyber Security, Energy Security, and Emergency Response </a:t>
            </a:r>
          </a:p>
          <a:p>
            <a:pPr marL="285750" indent="-285750">
              <a:buFont typeface="Arial" panose="020B0604020202020204" pitchFamily="34" charset="0"/>
              <a:buChar char="•"/>
            </a:pPr>
            <a:r>
              <a:rPr lang="en-US" sz="1800" dirty="0">
                <a:solidFill>
                  <a:srgbClr val="4F81BD"/>
                </a:solidFill>
                <a:latin typeface="Arial Narrow" panose="020B0606020202030204" pitchFamily="34" charset="0"/>
              </a:rPr>
              <a:t>Office of Defense Nuclear Nonproliferation </a:t>
            </a:r>
          </a:p>
          <a:p>
            <a:pPr marL="285750" indent="-285750">
              <a:buFont typeface="Arial" panose="020B0604020202020204" pitchFamily="34" charset="0"/>
              <a:buChar char="•"/>
            </a:pPr>
            <a:r>
              <a:rPr lang="en-US" sz="1800" dirty="0">
                <a:solidFill>
                  <a:srgbClr val="4F81BD"/>
                </a:solidFill>
                <a:latin typeface="Arial Narrow" panose="020B0606020202030204" pitchFamily="34" charset="0"/>
              </a:rPr>
              <a:t>Office of Electricity </a:t>
            </a:r>
          </a:p>
          <a:p>
            <a:pPr marL="285750" indent="-285750">
              <a:buFont typeface="Arial" panose="020B0604020202020204" pitchFamily="34" charset="0"/>
              <a:buChar char="•"/>
            </a:pPr>
            <a:r>
              <a:rPr lang="en-US" sz="1800" dirty="0">
                <a:solidFill>
                  <a:srgbClr val="4F81BD"/>
                </a:solidFill>
                <a:latin typeface="Arial Narrow" panose="020B0606020202030204" pitchFamily="34" charset="0"/>
              </a:rPr>
              <a:t>Office of Energy Efficiency and Renewable Energy</a:t>
            </a:r>
          </a:p>
          <a:p>
            <a:pPr marL="285750" indent="-285750">
              <a:buFont typeface="Arial" panose="020B0604020202020204" pitchFamily="34" charset="0"/>
              <a:buChar char="•"/>
            </a:pPr>
            <a:r>
              <a:rPr lang="en-US" sz="1800" dirty="0">
                <a:solidFill>
                  <a:srgbClr val="4F81BD"/>
                </a:solidFill>
                <a:latin typeface="Arial Narrow" panose="020B0606020202030204" pitchFamily="34" charset="0"/>
              </a:rPr>
              <a:t>Office of Fossil Energy and Carbon Management </a:t>
            </a:r>
          </a:p>
          <a:p>
            <a:pPr marL="285750" indent="-285750">
              <a:buFont typeface="Arial" panose="020B0604020202020204" pitchFamily="34" charset="0"/>
              <a:buChar char="•"/>
            </a:pPr>
            <a:r>
              <a:rPr lang="en-US" sz="1800" dirty="0">
                <a:solidFill>
                  <a:srgbClr val="4F81BD"/>
                </a:solidFill>
                <a:latin typeface="Arial Narrow" panose="020B0606020202030204" pitchFamily="34" charset="0"/>
              </a:rPr>
              <a:t>Office of Nuclear Energy </a:t>
            </a:r>
          </a:p>
        </p:txBody>
      </p:sp>
      <p:sp>
        <p:nvSpPr>
          <p:cNvPr id="12" name="Slide Number Placeholder 11"/>
          <p:cNvSpPr>
            <a:spLocks noGrp="1"/>
          </p:cNvSpPr>
          <p:nvPr>
            <p:ph type="sldNum" sz="quarter" idx="12"/>
          </p:nvPr>
        </p:nvSpPr>
        <p:spPr/>
        <p:txBody>
          <a:bodyPr/>
          <a:lstStyle/>
          <a:p>
            <a:pPr>
              <a:defRPr/>
            </a:pPr>
            <a:endParaRPr lang="en-US" dirty="0">
              <a:solidFill>
                <a:prstClr val="black"/>
              </a:solidFill>
              <a:latin typeface="Arial Narrow" pitchFamily="34" charset="0"/>
            </a:endParaRPr>
          </a:p>
          <a:p>
            <a:pPr>
              <a:defRPr/>
            </a:pPr>
            <a:r>
              <a:rPr lang="en-US" dirty="0">
                <a:solidFill>
                  <a:prstClr val="black">
                    <a:tint val="75000"/>
                  </a:prstClr>
                </a:solidFill>
              </a:rPr>
              <a:t> </a:t>
            </a:r>
            <a:fld id="{CFB0700A-AA3D-461B-A3B6-39C39373F01C}" type="slidenum">
              <a:rPr lang="en-US" smtClean="0">
                <a:solidFill>
                  <a:prstClr val="black">
                    <a:tint val="75000"/>
                  </a:prstClr>
                </a:solidFill>
              </a:rPr>
              <a:pPr>
                <a:defRPr/>
              </a:pPr>
              <a:t>5</a:t>
            </a:fld>
            <a:endParaRPr lang="en-US" dirty="0">
              <a:solidFill>
                <a:prstClr val="black">
                  <a:tint val="75000"/>
                </a:prstClr>
              </a:solidFill>
            </a:endParaRPr>
          </a:p>
        </p:txBody>
      </p:sp>
      <p:sp>
        <p:nvSpPr>
          <p:cNvPr id="3" name="Flowchart: Connector 2">
            <a:extLst>
              <a:ext uri="{FF2B5EF4-FFF2-40B4-BE49-F238E27FC236}">
                <a16:creationId xmlns:a16="http://schemas.microsoft.com/office/drawing/2014/main" id="{C6EB8350-63D1-37A1-9070-A702412A2416}"/>
              </a:ext>
            </a:extLst>
          </p:cNvPr>
          <p:cNvSpPr/>
          <p:nvPr/>
        </p:nvSpPr>
        <p:spPr>
          <a:xfrm>
            <a:off x="2019300" y="1315175"/>
            <a:ext cx="5105400" cy="2544762"/>
          </a:xfrm>
          <a:prstGeom prst="flowChartConnector">
            <a:avLst/>
          </a:prstGeom>
          <a:no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224232"/>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008"/>
            <a:ext cx="8915400" cy="487362"/>
          </a:xfrm>
        </p:spPr>
        <p:txBody>
          <a:bodyPr>
            <a:normAutofit fontScale="90000"/>
          </a:bodyPr>
          <a:lstStyle/>
          <a:p>
            <a:r>
              <a:rPr lang="en-US" dirty="0"/>
              <a:t>Funding Opportunity Announcement (FOA) Webinar</a:t>
            </a:r>
          </a:p>
        </p:txBody>
      </p:sp>
      <p:sp>
        <p:nvSpPr>
          <p:cNvPr id="5" name="Content Placeholder 4"/>
          <p:cNvSpPr>
            <a:spLocks noGrp="1"/>
          </p:cNvSpPr>
          <p:nvPr>
            <p:ph idx="1"/>
          </p:nvPr>
        </p:nvSpPr>
        <p:spPr>
          <a:xfrm>
            <a:off x="631785" y="556560"/>
            <a:ext cx="7467600" cy="2424193"/>
          </a:xfrm>
        </p:spPr>
        <p:txBody>
          <a:bodyPr>
            <a:normAutofit/>
          </a:bodyPr>
          <a:lstStyle/>
          <a:p>
            <a:r>
              <a:rPr lang="en-US" sz="1800" dirty="0"/>
              <a:t>FY24 Phase I Release 1 FOA will be issued on </a:t>
            </a:r>
            <a:r>
              <a:rPr lang="en-US" sz="1800" b="1" dirty="0">
                <a:solidFill>
                  <a:srgbClr val="FF0000"/>
                </a:solidFill>
              </a:rPr>
              <a:t>August 7</a:t>
            </a:r>
            <a:r>
              <a:rPr lang="en-US" sz="1800" b="1" baseline="30000" dirty="0">
                <a:solidFill>
                  <a:srgbClr val="FF0000"/>
                </a:solidFill>
              </a:rPr>
              <a:t>th</a:t>
            </a:r>
            <a:r>
              <a:rPr lang="en-US" sz="1800" b="1" dirty="0">
                <a:solidFill>
                  <a:srgbClr val="FF0000"/>
                </a:solidFill>
              </a:rPr>
              <a:t> </a:t>
            </a:r>
          </a:p>
          <a:p>
            <a:r>
              <a:rPr lang="en-US" sz="1800" dirty="0"/>
              <a:t>Join our Mailing List – this field is on every DOE SBIR/STTR web page</a:t>
            </a:r>
          </a:p>
          <a:p>
            <a:pPr lvl="1"/>
            <a:r>
              <a:rPr lang="en-US" sz="1600" dirty="0"/>
              <a:t>Following the issuance of the FOA, look for an email with a link to the FOA</a:t>
            </a:r>
          </a:p>
          <a:p>
            <a:endParaRPr lang="en-US" sz="1800" dirty="0"/>
          </a:p>
          <a:p>
            <a:r>
              <a:rPr lang="en-US" sz="1800" dirty="0"/>
              <a:t>Webinar with Q&amp;A for this FOA on </a:t>
            </a:r>
            <a:r>
              <a:rPr lang="en-US" sz="1800" b="1" dirty="0">
                <a:solidFill>
                  <a:srgbClr val="FF0000"/>
                </a:solidFill>
              </a:rPr>
              <a:t>August 11</a:t>
            </a:r>
            <a:r>
              <a:rPr lang="en-US" sz="1800" b="1" baseline="30000" dirty="0">
                <a:solidFill>
                  <a:srgbClr val="FF0000"/>
                </a:solidFill>
              </a:rPr>
              <a:t>th</a:t>
            </a:r>
            <a:r>
              <a:rPr lang="en-US" sz="1800" b="1" dirty="0">
                <a:solidFill>
                  <a:srgbClr val="FF0000"/>
                </a:solidFill>
              </a:rPr>
              <a:t> </a:t>
            </a:r>
            <a:r>
              <a:rPr lang="en-US" sz="1800" b="1" dirty="0"/>
              <a:t>   </a:t>
            </a:r>
          </a:p>
          <a:p>
            <a:pPr lvl="1"/>
            <a:r>
              <a:rPr lang="en-US" sz="1600" dirty="0"/>
              <a:t>Overview of the FY 2024 DOE SBIR/STTR Programs   </a:t>
            </a:r>
          </a:p>
          <a:p>
            <a:pPr lvl="2"/>
            <a:r>
              <a:rPr lang="en-US" sz="1400" dirty="0"/>
              <a:t>Following the issuance of the FOA, look for an email announcing this webinar</a:t>
            </a:r>
          </a:p>
        </p:txBody>
      </p:sp>
      <p:sp>
        <p:nvSpPr>
          <p:cNvPr id="6" name="Slide Number Placeholder 5"/>
          <p:cNvSpPr>
            <a:spLocks noGrp="1"/>
          </p:cNvSpPr>
          <p:nvPr>
            <p:ph type="sldNum" sz="quarter" idx="12"/>
          </p:nvPr>
        </p:nvSpPr>
        <p:spPr/>
        <p:txBody>
          <a:bodyPr/>
          <a:lstStyle/>
          <a:p>
            <a:pPr>
              <a:defRPr/>
            </a:pPr>
            <a:endParaRPr lang="en-US" dirty="0">
              <a:solidFill>
                <a:prstClr val="black"/>
              </a:solidFill>
              <a:latin typeface="Arial Narrow" pitchFamily="34" charset="0"/>
            </a:endParaRPr>
          </a:p>
          <a:p>
            <a:pPr>
              <a:defRPr/>
            </a:pPr>
            <a:fld id="{CFB0700A-AA3D-461B-A3B6-39C39373F01C}" type="slidenum">
              <a:rPr lang="en-US" smtClean="0">
                <a:solidFill>
                  <a:prstClr val="black">
                    <a:tint val="75000"/>
                  </a:prstClr>
                </a:solidFill>
              </a:rPr>
              <a:pPr>
                <a:defRPr/>
              </a:pPr>
              <a:t>6</a:t>
            </a:fld>
            <a:endParaRPr lang="en-US" dirty="0">
              <a:solidFill>
                <a:prstClr val="black">
                  <a:tint val="75000"/>
                </a:prstClr>
              </a:solidFill>
            </a:endParaRPr>
          </a:p>
        </p:txBody>
      </p:sp>
      <p:pic>
        <p:nvPicPr>
          <p:cNvPr id="3" name="Picture 2"/>
          <p:cNvPicPr>
            <a:picLocks noChangeAspect="1"/>
          </p:cNvPicPr>
          <p:nvPr/>
        </p:nvPicPr>
        <p:blipFill rotWithShape="1">
          <a:blip r:embed="rId3"/>
          <a:srcRect l="1666" t="34466" r="12500"/>
          <a:stretch/>
        </p:blipFill>
        <p:spPr>
          <a:xfrm>
            <a:off x="441285" y="3022943"/>
            <a:ext cx="7848600" cy="3214687"/>
          </a:xfrm>
          <a:prstGeom prst="rect">
            <a:avLst/>
          </a:prstGeom>
        </p:spPr>
      </p:pic>
      <p:cxnSp>
        <p:nvCxnSpPr>
          <p:cNvPr id="8" name="Straight Arrow Connector 7"/>
          <p:cNvCxnSpPr/>
          <p:nvPr/>
        </p:nvCxnSpPr>
        <p:spPr>
          <a:xfrm>
            <a:off x="6858000" y="1524000"/>
            <a:ext cx="304800" cy="19050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983003173"/>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486400" cy="2773362"/>
          </a:xfrm>
        </p:spPr>
        <p:txBody>
          <a:bodyPr/>
          <a:lstStyle/>
          <a:p>
            <a:r>
              <a:rPr lang="en-US" b="0" dirty="0"/>
              <a:t>Reminder - Phase 0 Application Assistance Program</a:t>
            </a:r>
          </a:p>
        </p:txBody>
      </p:sp>
      <p:sp>
        <p:nvSpPr>
          <p:cNvPr id="3" name="Content Placeholder 2"/>
          <p:cNvSpPr>
            <a:spLocks noGrp="1"/>
          </p:cNvSpPr>
          <p:nvPr>
            <p:ph idx="1"/>
          </p:nvPr>
        </p:nvSpPr>
        <p:spPr>
          <a:xfrm>
            <a:off x="533400" y="2895600"/>
            <a:ext cx="8229600" cy="4327525"/>
          </a:xfrm>
        </p:spPr>
        <p:txBody>
          <a:bodyPr>
            <a:normAutofit/>
          </a:bodyPr>
          <a:lstStyle/>
          <a:p>
            <a:r>
              <a:rPr lang="en-US" dirty="0"/>
              <a:t>Phase 0 application assistance program is available for first-time DOE SBIR/STTR applicants</a:t>
            </a:r>
          </a:p>
          <a:p>
            <a:r>
              <a:rPr lang="en-US" dirty="0"/>
              <a:t>Participants receive an individual coach who is an expert in our application process. </a:t>
            </a:r>
          </a:p>
          <a:p>
            <a:r>
              <a:rPr lang="en-US" dirty="0"/>
              <a:t>Program opens when Topics are released (Open now!)</a:t>
            </a:r>
          </a:p>
          <a:p>
            <a:r>
              <a:rPr lang="en-US" dirty="0"/>
              <a:t>Visit </a:t>
            </a:r>
            <a:r>
              <a:rPr lang="en-US" sz="2400" dirty="0">
                <a:hlinkClick r:id="rId3"/>
              </a:rPr>
              <a:t>http://www.dawnbreaker.com/doephase0/</a:t>
            </a:r>
            <a:r>
              <a:rPr lang="en-US" sz="2400" dirty="0"/>
              <a:t> to determine your eligibility and apply to Phase 0</a:t>
            </a:r>
            <a:endParaRPr lang="en-US" dirty="0"/>
          </a:p>
          <a:p>
            <a:endParaRPr lang="en-US" dirty="0"/>
          </a:p>
        </p:txBody>
      </p:sp>
      <p:sp>
        <p:nvSpPr>
          <p:cNvPr id="4" name="Slide Number Placeholder 3"/>
          <p:cNvSpPr>
            <a:spLocks noGrp="1"/>
          </p:cNvSpPr>
          <p:nvPr>
            <p:ph type="sldNum" sz="quarter" idx="12"/>
          </p:nvPr>
        </p:nvSpPr>
        <p:spPr/>
        <p:txBody>
          <a:bodyPr/>
          <a:lstStyle/>
          <a:p>
            <a:pPr>
              <a:defRPr/>
            </a:pPr>
            <a:endParaRPr lang="en-US">
              <a:solidFill>
                <a:prstClr val="black"/>
              </a:solidFill>
              <a:latin typeface="Arial Narrow" pitchFamily="34" charset="0"/>
            </a:endParaRPr>
          </a:p>
          <a:p>
            <a:pPr>
              <a:defRPr/>
            </a:pPr>
            <a:r>
              <a:rPr lang="en-US">
                <a:solidFill>
                  <a:prstClr val="black">
                    <a:tint val="75000"/>
                  </a:prstClr>
                </a:solidFill>
              </a:rPr>
              <a:t> </a:t>
            </a:r>
            <a:fld id="{CFB0700A-AA3D-461B-A3B6-39C39373F01C}" type="slidenum">
              <a:rPr lang="en-US" smtClean="0">
                <a:solidFill>
                  <a:prstClr val="black">
                    <a:tint val="75000"/>
                  </a:prstClr>
                </a:solidFill>
              </a:rPr>
              <a:pPr>
                <a:defRPr/>
              </a:pPr>
              <a:t>7</a:t>
            </a:fld>
            <a:endParaRPr lang="en-US" dirty="0">
              <a:solidFill>
                <a:prstClr val="black">
                  <a:tint val="75000"/>
                </a:prstClr>
              </a:solidFill>
            </a:endParaRPr>
          </a:p>
        </p:txBody>
      </p:sp>
      <p:sp>
        <p:nvSpPr>
          <p:cNvPr id="5" name="Explosion: 8 Points 4">
            <a:extLst>
              <a:ext uri="{FF2B5EF4-FFF2-40B4-BE49-F238E27FC236}">
                <a16:creationId xmlns:a16="http://schemas.microsoft.com/office/drawing/2014/main" id="{67A0156E-9C47-C4D3-2F40-82181E30AF8A}"/>
              </a:ext>
            </a:extLst>
          </p:cNvPr>
          <p:cNvSpPr/>
          <p:nvPr/>
        </p:nvSpPr>
        <p:spPr>
          <a:xfrm>
            <a:off x="5973305" y="457200"/>
            <a:ext cx="2971800" cy="22860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Free </a:t>
            </a:r>
          </a:p>
          <a:p>
            <a:pPr algn="ctr"/>
            <a:r>
              <a:rPr lang="en-US" i="1" dirty="0"/>
              <a:t>to you!</a:t>
            </a:r>
          </a:p>
        </p:txBody>
      </p:sp>
    </p:spTree>
    <p:extLst>
      <p:ext uri="{BB962C8B-B14F-4D97-AF65-F5344CB8AC3E}">
        <p14:creationId xmlns:p14="http://schemas.microsoft.com/office/powerpoint/2010/main" val="2344140504"/>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02175"/>
            <a:ext cx="2590800" cy="685800"/>
          </a:xfrm>
        </p:spPr>
        <p:txBody>
          <a:bodyPr/>
          <a:lstStyle/>
          <a:p>
            <a:pPr algn="l"/>
            <a:r>
              <a:rPr lang="en-US" dirty="0"/>
              <a:t>Example Topic</a:t>
            </a:r>
          </a:p>
        </p:txBody>
      </p:sp>
      <p:sp>
        <p:nvSpPr>
          <p:cNvPr id="5" name="Content Placeholder 4"/>
          <p:cNvSpPr>
            <a:spLocks noGrp="1"/>
          </p:cNvSpPr>
          <p:nvPr>
            <p:ph idx="1"/>
          </p:nvPr>
        </p:nvSpPr>
        <p:spPr>
          <a:xfrm>
            <a:off x="76200" y="1132041"/>
            <a:ext cx="4572000" cy="3962400"/>
          </a:xfrm>
        </p:spPr>
        <p:txBody>
          <a:bodyPr>
            <a:normAutofit lnSpcReduction="10000"/>
          </a:bodyPr>
          <a:lstStyle/>
          <a:p>
            <a:r>
              <a:rPr lang="en-US" sz="2000" dirty="0"/>
              <a:t>Topic &amp; Subtopic</a:t>
            </a:r>
          </a:p>
          <a:p>
            <a:pPr lvl="1"/>
            <a:r>
              <a:rPr lang="en-US" sz="1800" dirty="0"/>
              <a:t>You must specify the same topic and subtopic in your Letter of Intent and grant application</a:t>
            </a:r>
          </a:p>
          <a:p>
            <a:r>
              <a:rPr lang="en-US" sz="2000" dirty="0"/>
              <a:t>Topic Header</a:t>
            </a:r>
          </a:p>
          <a:p>
            <a:pPr lvl="1"/>
            <a:r>
              <a:rPr lang="en-US" sz="1800" dirty="0"/>
              <a:t>Lists the maximum award amounts for Phase I &amp; Phase II and the types of application accepted (SBIR and/or STTR)</a:t>
            </a:r>
          </a:p>
          <a:p>
            <a:r>
              <a:rPr lang="en-US" sz="2000" dirty="0"/>
              <a:t>Program Manager </a:t>
            </a:r>
          </a:p>
          <a:p>
            <a:pPr lvl="1"/>
            <a:r>
              <a:rPr lang="en-US" sz="1800" dirty="0"/>
              <a:t>Each subtopic lists the responsible DOE program manager</a:t>
            </a:r>
          </a:p>
          <a:p>
            <a:r>
              <a:rPr lang="en-US" sz="2000" dirty="0"/>
              <a:t>“Other” Subtopic</a:t>
            </a:r>
          </a:p>
          <a:p>
            <a:r>
              <a:rPr lang="en-US" sz="2000" dirty="0"/>
              <a:t>References</a:t>
            </a:r>
          </a:p>
        </p:txBody>
      </p:sp>
      <p:sp>
        <p:nvSpPr>
          <p:cNvPr id="17" name="Slide Number Placeholder 16"/>
          <p:cNvSpPr>
            <a:spLocks noGrp="1"/>
          </p:cNvSpPr>
          <p:nvPr>
            <p:ph type="sldNum" sz="quarter" idx="12"/>
          </p:nvPr>
        </p:nvSpPr>
        <p:spPr/>
        <p:txBody>
          <a:bodyPr/>
          <a:lstStyle/>
          <a:p>
            <a:pPr>
              <a:defRPr/>
            </a:pPr>
            <a:fld id="{05049ED1-3483-43B8-8DF2-5521B918A34E}" type="slidenum">
              <a:rPr lang="en-US" smtClean="0">
                <a:solidFill>
                  <a:prstClr val="black">
                    <a:tint val="75000"/>
                  </a:prstClr>
                </a:solidFill>
              </a:rPr>
              <a:pPr>
                <a:defRPr/>
              </a:pPr>
              <a:t>8</a:t>
            </a:fld>
            <a:endParaRPr lang="en-US" dirty="0">
              <a:solidFill>
                <a:prstClr val="black">
                  <a:tint val="75000"/>
                </a:prstClr>
              </a:solidFill>
            </a:endParaRPr>
          </a:p>
        </p:txBody>
      </p:sp>
      <p:pic>
        <p:nvPicPr>
          <p:cNvPr id="6" name="Picture 5"/>
          <p:cNvPicPr/>
          <p:nvPr/>
        </p:nvPicPr>
        <p:blipFill rotWithShape="1">
          <a:blip r:embed="rId3"/>
          <a:srcRect l="25383" t="14422" r="28461" b="16346"/>
          <a:stretch/>
        </p:blipFill>
        <p:spPr bwMode="auto">
          <a:xfrm>
            <a:off x="4495800" y="76200"/>
            <a:ext cx="4343400" cy="5181600"/>
          </a:xfrm>
          <a:prstGeom prst="rect">
            <a:avLst/>
          </a:prstGeom>
          <a:ln>
            <a:noFill/>
          </a:ln>
          <a:extLst>
            <a:ext uri="{53640926-AAD7-44D8-BBD7-CCE9431645EC}">
              <a14:shadowObscured xmlns:a14="http://schemas.microsoft.com/office/drawing/2010/main"/>
            </a:ext>
          </a:extLst>
        </p:spPr>
      </p:pic>
      <p:pic>
        <p:nvPicPr>
          <p:cNvPr id="7" name="Picture 6"/>
          <p:cNvPicPr/>
          <p:nvPr/>
        </p:nvPicPr>
        <p:blipFill rotWithShape="1">
          <a:blip r:embed="rId4"/>
          <a:srcRect l="25383" t="38462" r="26922" b="46154"/>
          <a:stretch/>
        </p:blipFill>
        <p:spPr bwMode="auto">
          <a:xfrm>
            <a:off x="4648200" y="5257800"/>
            <a:ext cx="4191000" cy="1295400"/>
          </a:xfrm>
          <a:prstGeom prst="rect">
            <a:avLst/>
          </a:prstGeom>
          <a:ln>
            <a:noFill/>
          </a:ln>
          <a:extLst>
            <a:ext uri="{53640926-AAD7-44D8-BBD7-CCE9431645EC}">
              <a14:shadowObscured xmlns:a14="http://schemas.microsoft.com/office/drawing/2010/main"/>
            </a:ext>
          </a:extLst>
        </p:spPr>
      </p:pic>
      <p:pic>
        <p:nvPicPr>
          <p:cNvPr id="8" name="Picture 7"/>
          <p:cNvPicPr/>
          <p:nvPr/>
        </p:nvPicPr>
        <p:blipFill rotWithShape="1">
          <a:blip r:embed="rId5"/>
          <a:srcRect l="25040" t="17966" r="37380" b="77949"/>
          <a:stretch/>
        </p:blipFill>
        <p:spPr bwMode="auto">
          <a:xfrm>
            <a:off x="4572000" y="345911"/>
            <a:ext cx="4191000" cy="26368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91916036"/>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304801"/>
            <a:ext cx="8153399" cy="838199"/>
          </a:xfrm>
        </p:spPr>
        <p:txBody>
          <a:bodyPr>
            <a:normAutofit/>
          </a:bodyPr>
          <a:lstStyle/>
          <a:p>
            <a:pPr marL="1539875" indent="-1539875" algn="l">
              <a:tabLst>
                <a:tab pos="461963" algn="l"/>
                <a:tab pos="1025525" algn="l"/>
              </a:tabLst>
            </a:pPr>
            <a:r>
              <a:rPr lang="en-US" sz="2200" b="1" dirty="0">
                <a:latin typeface="Arial Narrow" panose="020B0606020202030204" pitchFamily="34" charset="0"/>
              </a:rPr>
              <a:t>Topic C57-16: URBAN MEASUREMENT TECHNOLOGY </a:t>
            </a:r>
          </a:p>
        </p:txBody>
      </p:sp>
      <p:sp>
        <p:nvSpPr>
          <p:cNvPr id="3" name="Subtitle 2"/>
          <p:cNvSpPr>
            <a:spLocks noGrp="1"/>
          </p:cNvSpPr>
          <p:nvPr>
            <p:ph type="subTitle" idx="1"/>
          </p:nvPr>
        </p:nvSpPr>
        <p:spPr>
          <a:xfrm>
            <a:off x="685801" y="2514600"/>
            <a:ext cx="7924800" cy="3276600"/>
          </a:xfrm>
        </p:spPr>
        <p:txBody>
          <a:bodyPr>
            <a:normAutofit/>
          </a:bodyPr>
          <a:lstStyle/>
          <a:p>
            <a:pPr algn="l">
              <a:tabLst>
                <a:tab pos="457200" algn="l"/>
              </a:tabLst>
            </a:pPr>
            <a:r>
              <a:rPr lang="en-US" sz="1800" dirty="0">
                <a:solidFill>
                  <a:schemeClr val="tx1"/>
                </a:solidFill>
                <a:latin typeface="Arial Narrow" panose="020B0606020202030204" pitchFamily="34" charset="0"/>
              </a:rPr>
              <a:t>a.	Urban Atmospheric Characterization </a:t>
            </a:r>
          </a:p>
          <a:p>
            <a:pPr algn="l">
              <a:tabLst>
                <a:tab pos="457200" algn="l"/>
              </a:tabLst>
            </a:pPr>
            <a:r>
              <a:rPr lang="en-US" sz="1800" dirty="0">
                <a:solidFill>
                  <a:schemeClr val="tx1"/>
                </a:solidFill>
                <a:latin typeface="Arial Narrow" panose="020B0606020202030204" pitchFamily="34" charset="0"/>
              </a:rPr>
              <a:t>b.	Urban Visualization and Data Analysis Tools</a:t>
            </a:r>
          </a:p>
          <a:p>
            <a:pPr algn="l">
              <a:tabLst>
                <a:tab pos="457200" algn="l"/>
              </a:tabLst>
            </a:pPr>
            <a:r>
              <a:rPr lang="en-US" sz="1800" dirty="0">
                <a:solidFill>
                  <a:schemeClr val="tx1"/>
                </a:solidFill>
                <a:latin typeface="Arial Narrow" panose="020B0606020202030204" pitchFamily="34" charset="0"/>
              </a:rPr>
              <a:t>c.	Other</a:t>
            </a:r>
          </a:p>
          <a:p>
            <a:pPr algn="l">
              <a:tabLst>
                <a:tab pos="457200" algn="l"/>
              </a:tabLst>
            </a:pPr>
            <a:endParaRPr lang="en-US" sz="1800" dirty="0">
              <a:solidFill>
                <a:schemeClr val="tx1"/>
              </a:solidFill>
              <a:latin typeface="Arial Narrow" panose="020B0606020202030204" pitchFamily="34" charset="0"/>
            </a:endParaRPr>
          </a:p>
          <a:p>
            <a:pPr algn="l">
              <a:tabLst>
                <a:tab pos="457200" algn="l"/>
              </a:tabLst>
            </a:pPr>
            <a:endParaRPr lang="en-US" sz="1800" dirty="0">
              <a:solidFill>
                <a:schemeClr val="tx1"/>
              </a:solidFill>
              <a:latin typeface="Arial Narrow" panose="020B0606020202030204" pitchFamily="34" charset="0"/>
            </a:endParaRPr>
          </a:p>
          <a:p>
            <a:pPr algn="l">
              <a:tabLst>
                <a:tab pos="457200" algn="l"/>
              </a:tabLst>
            </a:pPr>
            <a:endParaRPr lang="en-US" sz="1800" dirty="0">
              <a:solidFill>
                <a:schemeClr val="tx1"/>
              </a:solidFill>
              <a:latin typeface="Arial Narrow" panose="020B0606020202030204" pitchFamily="34" charset="0"/>
            </a:endParaRPr>
          </a:p>
          <a:p>
            <a:pPr algn="l">
              <a:tabLst>
                <a:tab pos="457200" algn="l"/>
              </a:tabLst>
            </a:pPr>
            <a:endParaRPr lang="en-US" sz="1800" dirty="0">
              <a:solidFill>
                <a:schemeClr val="tx1"/>
              </a:solidFill>
              <a:latin typeface="Arial Narrow" panose="020B0606020202030204" pitchFamily="34" charset="0"/>
            </a:endParaRPr>
          </a:p>
          <a:p>
            <a:pPr marL="969963" indent="-969963" algn="l">
              <a:tabLst>
                <a:tab pos="457200" algn="l"/>
              </a:tabLst>
            </a:pPr>
            <a:r>
              <a:rPr lang="en-US" sz="1800" dirty="0">
                <a:solidFill>
                  <a:schemeClr val="tx1"/>
                </a:solidFill>
                <a:latin typeface="Arial Narrow" panose="020B0606020202030204" pitchFamily="34" charset="0"/>
              </a:rPr>
              <a:t>Questions: Subtopic a &amp; c – Jeff Stehr, </a:t>
            </a:r>
            <a:r>
              <a:rPr lang="en-US" sz="1800" dirty="0">
                <a:solidFill>
                  <a:schemeClr val="tx1"/>
                </a:solidFill>
                <a:latin typeface="Arial Narrow" panose="020B0606020202030204" pitchFamily="34" charset="0"/>
                <a:hlinkClick r:id="rId3"/>
              </a:rPr>
              <a:t>Jeff.Stehr@science.doe.gov</a:t>
            </a:r>
            <a:r>
              <a:rPr lang="en-US" sz="1800" dirty="0">
                <a:solidFill>
                  <a:schemeClr val="tx1"/>
                </a:solidFill>
                <a:latin typeface="Arial Narrow" panose="020B0606020202030204" pitchFamily="34" charset="0"/>
              </a:rPr>
              <a:t>  or                                         Sally McFarlane, </a:t>
            </a:r>
            <a:r>
              <a:rPr lang="en-US" sz="1800" dirty="0">
                <a:solidFill>
                  <a:schemeClr val="tx1"/>
                </a:solidFill>
                <a:latin typeface="Arial Narrow" panose="020B0606020202030204" pitchFamily="34" charset="0"/>
                <a:hlinkClick r:id="rId4"/>
              </a:rPr>
              <a:t>Sally.McFarlane@science.doe.gov</a:t>
            </a:r>
            <a:r>
              <a:rPr lang="en-US" sz="1800" dirty="0">
                <a:solidFill>
                  <a:schemeClr val="tx1"/>
                </a:solidFill>
                <a:latin typeface="Arial Narrow" panose="020B0606020202030204" pitchFamily="34" charset="0"/>
              </a:rPr>
              <a:t> </a:t>
            </a:r>
          </a:p>
          <a:p>
            <a:pPr marL="969963" indent="-969963" algn="l">
              <a:tabLst>
                <a:tab pos="457200" algn="l"/>
              </a:tabLst>
            </a:pPr>
            <a:r>
              <a:rPr lang="en-US" sz="1800" dirty="0">
                <a:solidFill>
                  <a:schemeClr val="tx1"/>
                </a:solidFill>
                <a:latin typeface="Arial Narrow" panose="020B0606020202030204" pitchFamily="34" charset="0"/>
              </a:rPr>
              <a:t>                   Subtopic b &amp; c – Justin Hnilo, </a:t>
            </a:r>
            <a:r>
              <a:rPr lang="en-US" sz="1800" dirty="0">
                <a:solidFill>
                  <a:schemeClr val="tx1"/>
                </a:solidFill>
                <a:latin typeface="Arial Narrow" panose="020B0606020202030204" pitchFamily="34" charset="0"/>
                <a:hlinkClick r:id="rId5"/>
              </a:rPr>
              <a:t>justin.hnilo@science.doe.gov</a:t>
            </a:r>
            <a:r>
              <a:rPr lang="en-US" sz="18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extLst>
              <p:ext uri="{D42A27DB-BD31-4B8C-83A1-F6EECF244321}">
                <p14:modId xmlns:p14="http://schemas.microsoft.com/office/powerpoint/2010/main" val="3633126569"/>
              </p:ext>
            </p:extLst>
          </p:nvPr>
        </p:nvGraphicFramePr>
        <p:xfrm>
          <a:off x="822799" y="1493935"/>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$250,000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$1,600,000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100660527"/>
      </p:ext>
    </p:extLst>
  </p:cSld>
  <p:clrMapOvr>
    <a:masterClrMapping/>
  </p:clrMapOvr>
  <p:transition spd="slow">
    <p:fade/>
  </p:transition>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26262</TotalTime>
  <Words>1670</Words>
  <Application>Microsoft Office PowerPoint</Application>
  <PresentationFormat>On-screen Show (4:3)</PresentationFormat>
  <Paragraphs>235</Paragraphs>
  <Slides>19</Slides>
  <Notes>19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19</vt:i4>
      </vt:variant>
    </vt:vector>
  </HeadingPairs>
  <TitlesOfParts>
    <vt:vector size="28" baseType="lpstr">
      <vt:lpstr>Arial</vt:lpstr>
      <vt:lpstr>Arial Black</vt:lpstr>
      <vt:lpstr>Arial Narrow</vt:lpstr>
      <vt:lpstr>Calibri</vt:lpstr>
      <vt:lpstr>Cambria</vt:lpstr>
      <vt:lpstr>Times New Roman</vt:lpstr>
      <vt:lpstr>Wingdings</vt:lpstr>
      <vt:lpstr>Pixel</vt:lpstr>
      <vt:lpstr>Office Theme</vt:lpstr>
      <vt:lpstr>PowerPoint Presentation</vt:lpstr>
      <vt:lpstr>DOE SBIR/STTR  Phase I Release 1 Topics Webinar  Topics associated with the FY 2024 Phase I Release 1 Funding Opportunity Announcement  Topics 16-25 </vt:lpstr>
      <vt:lpstr>TODAY’S AGENDA</vt:lpstr>
      <vt:lpstr>FY 2024 Phase I Schedule</vt:lpstr>
      <vt:lpstr>Phase I Funding Opportunity Announcements Participating DOE Programs (FY 2024)</vt:lpstr>
      <vt:lpstr>Funding Opportunity Announcement (FOA) Webinar</vt:lpstr>
      <vt:lpstr>Reminder - Phase 0 Application Assistance Program</vt:lpstr>
      <vt:lpstr>Example Topic</vt:lpstr>
      <vt:lpstr>Topic C57-16: URBAN MEASUREMENT TECHNOLOGY </vt:lpstr>
      <vt:lpstr>Topic C57-17: COMPLEX DATA: ADVANCED DATA ANALYTIC TECHNOLOGIES FOR SYSTEMS BIOLOGY AND BIOENERGY</vt:lpstr>
      <vt:lpstr>Topic C57-18: ENABLING TOOLS FOR MOLECULAR STRUCTURE OR MORPHOLOGICAL CHARACTERIZATION OF BIOLOGICAL AND BIOGEOCHEMICAL INTERACTIONS WITHIN OR AMONG MICROBES, PLANTS, MINERALS, SOILS </vt:lpstr>
      <vt:lpstr>Topic C57-19: BIOIMAGING TECHNOLOGIES FOR BIOLOGICAL SYSTEMS</vt:lpstr>
      <vt:lpstr>Top C57-20: DELIVERY TECHNOLOGIES FOR GENETIC ENGINEERING BIOENERGY CROPS </vt:lpstr>
      <vt:lpstr>Topic C57-21: FUSION MATERIALS</vt:lpstr>
      <vt:lpstr>Topic C57-22: SUPERCONDUCTING MAGNETS </vt:lpstr>
      <vt:lpstr>Topic C57-23: LOW TEMPERATURE PLASMAS AND MICROELECTRONICS</vt:lpstr>
      <vt:lpstr>Topic C57-24: INERTIAL FUSION ENERGY (IFE)</vt:lpstr>
      <vt:lpstr>Topic C57-25: PLASMA ACTUATORS FOR FUSION POWER PLANTS</vt:lpstr>
      <vt:lpstr>DOE SBIR/STTR Programs Office Contact Information</vt:lpstr>
    </vt:vector>
  </TitlesOfParts>
  <Company>Office of Science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Department of Energy</dc:title>
  <dc:creator>Department of Energy</dc:creator>
  <cp:lastModifiedBy>Alyoussif, Zina</cp:lastModifiedBy>
  <cp:revision>1405</cp:revision>
  <cp:lastPrinted>2020-07-20T18:30:45Z</cp:lastPrinted>
  <dcterms:created xsi:type="dcterms:W3CDTF">2013-10-31T23:38:00Z</dcterms:created>
  <dcterms:modified xsi:type="dcterms:W3CDTF">2023-07-19T16:21:35Z</dcterms:modified>
</cp:coreProperties>
</file>