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7"/>
  </p:notesMasterIdLst>
  <p:handoutMasterIdLst>
    <p:handoutMasterId r:id="rId28"/>
  </p:handoutMasterIdLst>
  <p:sldIdLst>
    <p:sldId id="603" r:id="rId3"/>
    <p:sldId id="574" r:id="rId4"/>
    <p:sldId id="609" r:id="rId5"/>
    <p:sldId id="604" r:id="rId6"/>
    <p:sldId id="605" r:id="rId7"/>
    <p:sldId id="606" r:id="rId8"/>
    <p:sldId id="607" r:id="rId9"/>
    <p:sldId id="608" r:id="rId10"/>
    <p:sldId id="521" r:id="rId11"/>
    <p:sldId id="625" r:id="rId12"/>
    <p:sldId id="632" r:id="rId13"/>
    <p:sldId id="633" r:id="rId14"/>
    <p:sldId id="634" r:id="rId15"/>
    <p:sldId id="635" r:id="rId16"/>
    <p:sldId id="636" r:id="rId17"/>
    <p:sldId id="637" r:id="rId18"/>
    <p:sldId id="638" r:id="rId19"/>
    <p:sldId id="639" r:id="rId20"/>
    <p:sldId id="640" r:id="rId21"/>
    <p:sldId id="641" r:id="rId22"/>
    <p:sldId id="642" r:id="rId23"/>
    <p:sldId id="643" r:id="rId24"/>
    <p:sldId id="644" r:id="rId25"/>
    <p:sldId id="601"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182" autoAdjust="0"/>
    <p:restoredTop sz="76286" autoAdjust="0"/>
  </p:normalViewPr>
  <p:slideViewPr>
    <p:cSldViewPr>
      <p:cViewPr>
        <p:scale>
          <a:sx n="110" d="100"/>
          <a:sy n="110" d="100"/>
        </p:scale>
        <p:origin x="153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oussif, Zina" userId="97f04f14-cb6e-4f2c-9186-c96b89a86eb4" providerId="ADAL" clId="{DE9724BA-03CE-4448-AB7E-1E57EEFD4988}"/>
    <pc:docChg chg="delSld">
      <pc:chgData name="Alyoussif, Zina" userId="97f04f14-cb6e-4f2c-9186-c96b89a86eb4" providerId="ADAL" clId="{DE9724BA-03CE-4448-AB7E-1E57EEFD4988}" dt="2023-07-18T19:37:50.751" v="0" actId="2696"/>
      <pc:docMkLst>
        <pc:docMk/>
      </pc:docMkLst>
      <pc:sldChg chg="del">
        <pc:chgData name="Alyoussif, Zina" userId="97f04f14-cb6e-4f2c-9186-c96b89a86eb4" providerId="ADAL" clId="{DE9724BA-03CE-4448-AB7E-1E57EEFD4988}" dt="2023-07-18T19:37:50.751" v="0" actId="2696"/>
        <pc:sldMkLst>
          <pc:docMk/>
          <pc:sldMk cId="4208524741" sldId="6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827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7592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719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359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21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8341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414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4516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5830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16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8872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291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3450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4458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carol.hawk@science.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kalyan.perumalla@science.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Claire.Cramer@science.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Kalyan.Perumalla@science.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mailto:Hal.Finkel@science.doe.gov" TargetMode="External"/><Relationship Id="rId4" Type="http://schemas.openxmlformats.org/officeDocument/2006/relationships/hyperlink" Target="mailto:Margaret.Lentz@science.doe.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Kalyan.Perumalla@science.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Eliane.Lessner@science.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Mikhail.Zhernenkov@science.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Eliane.Lessner@science.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claudia.cantoni@science.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Raul.Miranda@science.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Raul.Miranda@science.doe.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dirk.cairns-gallimore@nuclear.energy.gov"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mailto:James.Willit@nuclear.energy.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william.vandermeer@ee.doe.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mailto:Dava.Keavney@science.doe.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hyperlink" Target="mailto:Eliane.Lessner@science.doe.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science.osti.gov/SBIRLearning" TargetMode="External"/><Relationship Id="rId5" Type="http://schemas.openxmlformats.org/officeDocument/2006/relationships/hyperlink" Target="https://doephase0.dawnbreaker.com/" TargetMode="External"/><Relationship Id="rId4" Type="http://schemas.openxmlformats.org/officeDocument/2006/relationships/hyperlink" Target="mailto:sbir-sttr@science.do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dawnbreaker.com/doephase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mailto:Hal.Finkel@science.doe.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mailto:William.Spotz@science.do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2024 Phase I Release 1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C57-02: HPC CYBERSECURITY</a:t>
            </a:r>
          </a:p>
        </p:txBody>
      </p:sp>
      <p:sp>
        <p:nvSpPr>
          <p:cNvPr id="3" name="Subtitle 2"/>
          <p:cNvSpPr>
            <a:spLocks noGrp="1"/>
          </p:cNvSpPr>
          <p:nvPr>
            <p:ph type="subTitle" idx="1"/>
          </p:nvPr>
        </p:nvSpPr>
        <p:spPr>
          <a:xfrm>
            <a:off x="685801" y="2286000"/>
            <a:ext cx="7924800" cy="2286000"/>
          </a:xfrm>
        </p:spPr>
        <p:txBody>
          <a:bodyPr>
            <a:normAutofit/>
          </a:bodyPr>
          <a:lstStyle/>
          <a:p>
            <a:pPr marL="342900" indent="-342900" algn="l">
              <a:buAutoNum type="alphaLcPeriod"/>
              <a:tabLst>
                <a:tab pos="457200" algn="l"/>
              </a:tabLst>
            </a:pPr>
            <a:endParaRPr lang="en-US" sz="1800" dirty="0">
              <a:solidFill>
                <a:schemeClr val="tx1"/>
              </a:solidFill>
              <a:latin typeface="Arial Narrow" panose="020B0606020202030204" pitchFamily="34" charset="0"/>
            </a:endParaRPr>
          </a:p>
          <a:p>
            <a:pPr marL="342900" indent="-342900" algn="l">
              <a:buAutoNum type="alphaLcPeriod"/>
              <a:tabLst>
                <a:tab pos="457200" algn="l"/>
              </a:tabLst>
            </a:pPr>
            <a:r>
              <a:rPr lang="en-US" sz="1800" dirty="0">
                <a:solidFill>
                  <a:schemeClr val="tx1"/>
                </a:solidFill>
                <a:latin typeface="Arial Narrow" panose="020B0606020202030204" pitchFamily="34" charset="0"/>
              </a:rPr>
              <a:t>Strengthening Isolation between HPC Users</a:t>
            </a:r>
          </a:p>
          <a:p>
            <a:pPr marL="342900" indent="-342900" algn="l">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Carol Hawk, </a:t>
            </a:r>
            <a:r>
              <a:rPr lang="en-US" sz="1800" dirty="0">
                <a:solidFill>
                  <a:schemeClr val="tx1"/>
                </a:solidFill>
                <a:latin typeface="Arial Narrow" panose="020B0606020202030204" pitchFamily="34" charset="0"/>
                <a:hlinkClick r:id="rId3"/>
              </a:rPr>
              <a:t>carol.hawk@science.doe.gov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968886904"/>
              </p:ext>
            </p:extLst>
          </p:nvPr>
        </p:nvGraphicFramePr>
        <p:xfrm>
          <a:off x="746598" y="13843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1886732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539875" algn="l"/>
              </a:tabLst>
            </a:pPr>
            <a:r>
              <a:rPr lang="en-US" sz="2200" b="1" dirty="0">
                <a:latin typeface="Arial Narrow" panose="020B0606020202030204" pitchFamily="34" charset="0"/>
              </a:rPr>
              <a:t>Topic C57-03: DIGITAL-TWIN CAPABILITIES FOR SCIENCE NETWORK INFRASTRUCTURES</a:t>
            </a:r>
          </a:p>
        </p:txBody>
      </p:sp>
      <p:sp>
        <p:nvSpPr>
          <p:cNvPr id="3" name="Subtitle 2"/>
          <p:cNvSpPr>
            <a:spLocks noGrp="1"/>
          </p:cNvSpPr>
          <p:nvPr>
            <p:ph type="subTitle" idx="1"/>
          </p:nvPr>
        </p:nvSpPr>
        <p:spPr>
          <a:xfrm>
            <a:off x="609600" y="2339955"/>
            <a:ext cx="7924800" cy="26670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342900" indent="-342900" algn="l">
              <a:buAutoNum type="alphaLcPeriod"/>
              <a:tabLst>
                <a:tab pos="457200" algn="l"/>
              </a:tabLst>
            </a:pPr>
            <a:r>
              <a:rPr lang="en-US" sz="1800" dirty="0">
                <a:solidFill>
                  <a:schemeClr val="tx1"/>
                </a:solidFill>
                <a:latin typeface="Arial Narrow" panose="020B0606020202030204" pitchFamily="34" charset="0"/>
              </a:rPr>
              <a:t>Network Simulation Tools </a:t>
            </a:r>
          </a:p>
          <a:p>
            <a:pPr marL="342900" indent="-342900" algn="l">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a:t>
            </a:r>
            <a:r>
              <a:rPr lang="fi-FI" sz="1800" dirty="0">
                <a:solidFill>
                  <a:schemeClr val="tx1"/>
                </a:solidFill>
                <a:latin typeface="Arial Narrow" panose="020B0606020202030204" pitchFamily="34" charset="0"/>
              </a:rPr>
              <a:t>Kalyan Perumalla, </a:t>
            </a:r>
            <a:r>
              <a:rPr lang="fi-FI" sz="1800" dirty="0">
                <a:solidFill>
                  <a:schemeClr val="tx1"/>
                </a:solidFill>
                <a:latin typeface="Arial Narrow" panose="020B0606020202030204" pitchFamily="34" charset="0"/>
                <a:hlinkClick r:id="rId3"/>
              </a:rPr>
              <a:t>kalyan.perumalla@science.doe.gov</a:t>
            </a:r>
            <a:r>
              <a:rPr lang="fi-FI"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73994992"/>
              </p:ext>
            </p:extLst>
          </p:nvPr>
        </p:nvGraphicFramePr>
        <p:xfrm>
          <a:off x="657809" y="1411277"/>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346551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539875" algn="l"/>
              </a:tabLst>
            </a:pPr>
            <a:r>
              <a:rPr lang="en-US" sz="2200" b="1" dirty="0">
                <a:latin typeface="Arial Narrow" panose="020B0606020202030204" pitchFamily="34" charset="0"/>
              </a:rPr>
              <a:t>Topic C57-04: TECHNOLOGY TO FACILITATE THE USE OF NEAR-TERM QUANTUM COMPUTING HARDWARE</a:t>
            </a:r>
          </a:p>
        </p:txBody>
      </p:sp>
      <p:sp>
        <p:nvSpPr>
          <p:cNvPr id="3" name="Subtitle 2"/>
          <p:cNvSpPr>
            <a:spLocks noGrp="1"/>
          </p:cNvSpPr>
          <p:nvPr>
            <p:ph type="subTitle" idx="1"/>
          </p:nvPr>
        </p:nvSpPr>
        <p:spPr>
          <a:xfrm>
            <a:off x="609600" y="2515682"/>
            <a:ext cx="7924800" cy="2514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AutoNum type="alphaLcPeriod"/>
              <a:tabLst>
                <a:tab pos="457200" algn="l"/>
              </a:tabLst>
            </a:pPr>
            <a:r>
              <a:rPr lang="en-US" sz="1800" dirty="0">
                <a:solidFill>
                  <a:schemeClr val="tx1"/>
                </a:solidFill>
                <a:latin typeface="Arial Narrow" panose="020B0606020202030204" pitchFamily="34" charset="0"/>
              </a:rPr>
              <a:t>Software for Calibration, Characterization, and Control of Quantum Processors</a:t>
            </a:r>
          </a:p>
          <a:p>
            <a:pPr marL="342900" indent="-342900" algn="l">
              <a:buAutoNum type="alphaLcPeriod"/>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a:t>
            </a:r>
            <a:r>
              <a:rPr lang="fr-FR" sz="1800" dirty="0">
                <a:solidFill>
                  <a:schemeClr val="tx1"/>
                </a:solidFill>
                <a:latin typeface="Arial Narrow" panose="020B0606020202030204" pitchFamily="34" charset="0"/>
              </a:rPr>
              <a:t>Claire Cramer, </a:t>
            </a:r>
            <a:r>
              <a:rPr lang="fr-FR" sz="1800" dirty="0">
                <a:solidFill>
                  <a:schemeClr val="tx1"/>
                </a:solidFill>
                <a:latin typeface="Arial Narrow" panose="020B0606020202030204" pitchFamily="34" charset="0"/>
                <a:hlinkClick r:id="rId3"/>
              </a:rPr>
              <a:t>Claire.Cramer@science.doe.gov</a:t>
            </a:r>
            <a:r>
              <a:rPr lang="fr-FR"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127171"/>
              </p:ext>
            </p:extLst>
          </p:nvPr>
        </p:nvGraphicFramePr>
        <p:xfrm>
          <a:off x="676470" y="13716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019657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C57-05: ARTIFICIAL INTELLIGENCE TOOLS FOR CATALYZING INTERDISCIPLINARY SCIENCE</a:t>
            </a:r>
          </a:p>
        </p:txBody>
      </p:sp>
      <p:sp>
        <p:nvSpPr>
          <p:cNvPr id="3" name="Subtitle 2"/>
          <p:cNvSpPr>
            <a:spLocks noGrp="1"/>
          </p:cNvSpPr>
          <p:nvPr>
            <p:ph type="subTitle" idx="1"/>
          </p:nvPr>
        </p:nvSpPr>
        <p:spPr>
          <a:xfrm>
            <a:off x="685801" y="2438400"/>
            <a:ext cx="7924800" cy="3886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Interdisciplinary Training and Interfaces</a:t>
            </a: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Kalyan Perumalla, </a:t>
            </a:r>
            <a:r>
              <a:rPr lang="en-US" sz="1800" dirty="0">
                <a:solidFill>
                  <a:schemeClr val="tx1"/>
                </a:solidFill>
                <a:latin typeface="Arial Narrow" panose="020B0606020202030204" pitchFamily="34" charset="0"/>
                <a:hlinkClick r:id="rId3"/>
              </a:rPr>
              <a:t>Kalyan.Perumalla@science.doe.gov</a:t>
            </a:r>
            <a:r>
              <a:rPr lang="en-US" sz="1800" dirty="0">
                <a:solidFill>
                  <a:schemeClr val="tx1"/>
                </a:solidFill>
                <a:latin typeface="Arial Narrow" panose="020B0606020202030204" pitchFamily="34" charset="0"/>
              </a:rPr>
              <a:t>                                             Margaret Lentz, </a:t>
            </a:r>
            <a:r>
              <a:rPr lang="en-US" sz="1800" dirty="0">
                <a:solidFill>
                  <a:schemeClr val="tx1"/>
                </a:solidFill>
                <a:latin typeface="Arial Narrow" panose="020B0606020202030204" pitchFamily="34" charset="0"/>
                <a:hlinkClick r:id="rId4"/>
              </a:rPr>
              <a:t>Margaret.Lentz@science.doe.gov</a:t>
            </a:r>
            <a:r>
              <a:rPr lang="en-US" sz="1800" dirty="0">
                <a:solidFill>
                  <a:schemeClr val="tx1"/>
                </a:solidFill>
                <a:latin typeface="Arial Narrow" panose="020B0606020202030204" pitchFamily="34" charset="0"/>
              </a:rPr>
              <a:t>                                                    Hal Finkel, </a:t>
            </a:r>
            <a:r>
              <a:rPr lang="en-US" sz="1800" dirty="0">
                <a:solidFill>
                  <a:schemeClr val="tx1"/>
                </a:solidFill>
                <a:latin typeface="Arial Narrow" panose="020B0606020202030204" pitchFamily="34" charset="0"/>
                <a:hlinkClick r:id="rId5"/>
              </a:rPr>
              <a:t>Hal.Finkel@science.doe.gov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869537897"/>
              </p:ext>
            </p:extLst>
          </p:nvPr>
        </p:nvGraphicFramePr>
        <p:xfrm>
          <a:off x="746598" y="16002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656584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539875" algn="l"/>
              </a:tabLst>
            </a:pPr>
            <a:r>
              <a:rPr lang="en-US" sz="2200" b="1" dirty="0">
                <a:latin typeface="Arial Narrow" panose="020B0606020202030204" pitchFamily="34" charset="0"/>
              </a:rPr>
              <a:t>Topic C57-06: MIXED INTEGER SOLVER TECHNOLOGY FOR ACCELERATED COMPUTING SYSTEMS</a:t>
            </a:r>
          </a:p>
        </p:txBody>
      </p:sp>
      <p:sp>
        <p:nvSpPr>
          <p:cNvPr id="3" name="Subtitle 2"/>
          <p:cNvSpPr>
            <a:spLocks noGrp="1"/>
          </p:cNvSpPr>
          <p:nvPr>
            <p:ph type="subTitle" idx="1"/>
          </p:nvPr>
        </p:nvSpPr>
        <p:spPr>
          <a:xfrm>
            <a:off x="684246" y="2438400"/>
            <a:ext cx="7316754" cy="3124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Efficient Distributed Tree Management</a:t>
            </a:r>
          </a:p>
          <a:p>
            <a:pPr algn="l">
              <a:tabLst>
                <a:tab pos="457200" algn="l"/>
              </a:tabLst>
            </a:pPr>
            <a:r>
              <a:rPr lang="en-US" sz="1800" dirty="0">
                <a:solidFill>
                  <a:schemeClr val="tx1"/>
                </a:solidFill>
                <a:latin typeface="Arial Narrow" panose="020B0606020202030204" pitchFamily="34" charset="0"/>
              </a:rPr>
              <a:t>b.	Efficient Linear Program Relaxation Solution</a:t>
            </a:r>
          </a:p>
          <a:p>
            <a:pPr algn="l">
              <a:tabLst>
                <a:tab pos="457200" algn="l"/>
              </a:tabLst>
            </a:pPr>
            <a:r>
              <a:rPr lang="en-US" sz="1800" dirty="0">
                <a:solidFill>
                  <a:schemeClr val="tx1"/>
                </a:solidFill>
                <a:latin typeface="Arial Narrow" panose="020B0606020202030204" pitchFamily="34" charset="0"/>
              </a:rPr>
              <a:t>c.	Other</a:t>
            </a:r>
          </a:p>
          <a:p>
            <a:pPr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a:t>
            </a:r>
            <a:r>
              <a:rPr lang="fi-FI" sz="1800" dirty="0">
                <a:solidFill>
                  <a:schemeClr val="tx1"/>
                </a:solidFill>
                <a:latin typeface="Arial Narrow" panose="020B0606020202030204" pitchFamily="34" charset="0"/>
              </a:rPr>
              <a:t>Kalyan Perumalla, </a:t>
            </a:r>
            <a:r>
              <a:rPr lang="fi-FI" sz="1800" dirty="0">
                <a:solidFill>
                  <a:schemeClr val="tx1"/>
                </a:solidFill>
                <a:latin typeface="Arial Narrow" panose="020B0606020202030204" pitchFamily="34" charset="0"/>
                <a:hlinkClick r:id="rId3"/>
              </a:rPr>
              <a:t>Kalyan.Perumalla@science.doe.gov</a:t>
            </a:r>
            <a:r>
              <a:rPr lang="fi-FI"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62728602"/>
              </p:ext>
            </p:extLst>
          </p:nvPr>
        </p:nvGraphicFramePr>
        <p:xfrm>
          <a:off x="746598" y="14605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668734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604963" indent="-1604963" algn="l">
              <a:tabLst>
                <a:tab pos="461963" algn="l"/>
                <a:tab pos="1539875" algn="l"/>
              </a:tabLst>
            </a:pPr>
            <a:r>
              <a:rPr lang="en-US" sz="2200" b="1" dirty="0">
                <a:latin typeface="Arial Narrow" panose="020B0606020202030204" pitchFamily="34" charset="0"/>
              </a:rPr>
              <a:t>Topic C57-07: COST-EFFECTIVE CRYOGENIC COOLING SYSTEMS FOR HIGH POWER X-RAY OPTICS</a:t>
            </a:r>
          </a:p>
        </p:txBody>
      </p:sp>
      <p:sp>
        <p:nvSpPr>
          <p:cNvPr id="3" name="Subtitle 2"/>
          <p:cNvSpPr>
            <a:spLocks noGrp="1"/>
          </p:cNvSpPr>
          <p:nvPr>
            <p:ph type="subTitle" idx="1"/>
          </p:nvPr>
        </p:nvSpPr>
        <p:spPr>
          <a:xfrm>
            <a:off x="838200" y="2286000"/>
            <a:ext cx="7650804" cy="2819400"/>
          </a:xfrm>
        </p:spPr>
        <p:txBody>
          <a:bodyPr>
            <a:normAutofit/>
          </a:bodyPr>
          <a:lstStyle/>
          <a:p>
            <a:pPr marL="457200" indent="-457200" algn="l">
              <a:buAutoNum type="alphaLcPeriod"/>
              <a:tabLst>
                <a:tab pos="457200" algn="l"/>
              </a:tabLst>
            </a:pPr>
            <a:endParaRPr lang="en-US" sz="1800" dirty="0">
              <a:solidFill>
                <a:schemeClr val="tx1"/>
              </a:solidFill>
              <a:latin typeface="Arial Narrow" panose="020B0606020202030204" pitchFamily="34" charset="0"/>
            </a:endParaRPr>
          </a:p>
          <a:p>
            <a:pPr marL="457200" indent="-457200" algn="l">
              <a:buAutoNum type="alphaLcPeriod"/>
              <a:tabLst>
                <a:tab pos="457200" algn="l"/>
              </a:tabLst>
            </a:pPr>
            <a:r>
              <a:rPr lang="en-US" sz="1800" dirty="0">
                <a:solidFill>
                  <a:schemeClr val="tx1"/>
                </a:solidFill>
                <a:latin typeface="Arial Narrow" panose="020B0606020202030204" pitchFamily="34" charset="0"/>
              </a:rPr>
              <a:t>Development of Cost-Effective, Compact, Closed-Loop, Cryogenic Systems for Cooling of High-Power X-Ray Optics</a:t>
            </a:r>
          </a:p>
          <a:p>
            <a:pPr marL="457200" indent="-457200" algn="l">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Eliane Lessner, </a:t>
            </a:r>
            <a:r>
              <a:rPr lang="en-US" sz="1800" dirty="0">
                <a:solidFill>
                  <a:schemeClr val="tx1"/>
                </a:solidFill>
                <a:latin typeface="Arial Narrow" panose="020B0606020202030204" pitchFamily="34" charset="0"/>
                <a:hlinkClick r:id="rId3"/>
              </a:rPr>
              <a:t>Eliane.Lessner@science.doe.gov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997957487"/>
              </p:ext>
            </p:extLst>
          </p:nvPr>
        </p:nvGraphicFramePr>
        <p:xfrm>
          <a:off x="746598" y="14478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69167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1092199"/>
          </a:xfrm>
        </p:spPr>
        <p:txBody>
          <a:bodyPr>
            <a:normAutofit fontScale="90000"/>
          </a:bodyPr>
          <a:lstStyle/>
          <a:p>
            <a:pPr marL="1427163" indent="-1427163" algn="l">
              <a:tabLst>
                <a:tab pos="461963" algn="l"/>
                <a:tab pos="1484313" algn="l"/>
              </a:tabLst>
            </a:pPr>
            <a:r>
              <a:rPr lang="en-US" sz="2200" b="1" dirty="0">
                <a:latin typeface="Arial Narrow" panose="020B0606020202030204" pitchFamily="34" charset="0"/>
              </a:rPr>
              <a:t>Topic C57-08: THERMAL AND COLD NEUTRON BEAM TRANSPORT  TECHNOLOGY FOR SCATTERING INSTRUMENTATION                AT PULSED AND CONTINUOUS NEUTRON SOURCES</a:t>
            </a:r>
          </a:p>
        </p:txBody>
      </p:sp>
      <p:sp>
        <p:nvSpPr>
          <p:cNvPr id="3" name="Subtitle 2"/>
          <p:cNvSpPr>
            <a:spLocks noGrp="1"/>
          </p:cNvSpPr>
          <p:nvPr>
            <p:ph type="subTitle" idx="1"/>
          </p:nvPr>
        </p:nvSpPr>
        <p:spPr>
          <a:xfrm>
            <a:off x="746598" y="2514600"/>
            <a:ext cx="7787802" cy="2805922"/>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Large-Scale Fabrication of Super-Mirror Reflection Surfaces for Neutron Guides, Mirrors, Polarizers and Filters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 </a:t>
            </a: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a:t>
            </a:r>
            <a:r>
              <a:rPr lang="de-DE" sz="1800" dirty="0">
                <a:solidFill>
                  <a:schemeClr val="tx1"/>
                </a:solidFill>
                <a:latin typeface="Arial Narrow" panose="020B0606020202030204" pitchFamily="34" charset="0"/>
              </a:rPr>
              <a:t>Mikhail Zhernenkov, </a:t>
            </a:r>
            <a:r>
              <a:rPr lang="de-DE" sz="1800" dirty="0">
                <a:solidFill>
                  <a:schemeClr val="tx1"/>
                </a:solidFill>
                <a:latin typeface="Arial Narrow" panose="020B0606020202030204" pitchFamily="34" charset="0"/>
                <a:hlinkClick r:id="rId3"/>
              </a:rPr>
              <a:t>Mikhail.Zhernenkov@science.doe.gov</a:t>
            </a:r>
            <a:r>
              <a:rPr lang="de-DE"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36595973"/>
              </p:ext>
            </p:extLst>
          </p:nvPr>
        </p:nvGraphicFramePr>
        <p:xfrm>
          <a:off x="746598" y="1537478"/>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930158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C57-09: SOFTWARE TOOLS AND DATA MOVEMENT SYSTEMS SOLUTIONS FOR HIGH BRIGHTNESS X-RAY SOURCES</a:t>
            </a:r>
          </a:p>
        </p:txBody>
      </p:sp>
      <p:sp>
        <p:nvSpPr>
          <p:cNvPr id="3" name="Subtitle 2"/>
          <p:cNvSpPr>
            <a:spLocks noGrp="1"/>
          </p:cNvSpPr>
          <p:nvPr>
            <p:ph type="subTitle" idx="1"/>
          </p:nvPr>
        </p:nvSpPr>
        <p:spPr>
          <a:xfrm>
            <a:off x="692021" y="2362200"/>
            <a:ext cx="7924800" cy="29718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Machine-Guided Visualization Tool to Explore and Coalesce Multi-Channel and Multi-Modal Nanoscale Imaging Data</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Efficient High-Performance Data Transfer Over </a:t>
            </a:r>
            <a:r>
              <a:rPr lang="en-US" sz="1800" dirty="0" err="1">
                <a:solidFill>
                  <a:schemeClr val="tx1"/>
                </a:solidFill>
                <a:latin typeface="Arial Narrow" panose="020B0606020202030204" pitchFamily="34" charset="0"/>
              </a:rPr>
              <a:t>ESnet</a:t>
            </a:r>
            <a:r>
              <a:rPr lang="en-US" sz="1800" dirty="0">
                <a:solidFill>
                  <a:schemeClr val="tx1"/>
                </a:solidFill>
                <a:latin typeface="Arial Narrow" panose="020B0606020202030204" pitchFamily="34" charset="0"/>
              </a:rPr>
              <a:t> for Massive-Scale Data Analytics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Eliane Lessner, </a:t>
            </a:r>
            <a:r>
              <a:rPr lang="en-US" sz="1800" dirty="0">
                <a:solidFill>
                  <a:schemeClr val="tx1"/>
                </a:solidFill>
                <a:latin typeface="Arial Narrow" panose="020B0606020202030204" pitchFamily="34" charset="0"/>
                <a:hlinkClick r:id="rId3"/>
              </a:rPr>
              <a:t>Eliane.Lessner@science.doe.gov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818167952"/>
              </p:ext>
            </p:extLst>
          </p:nvPr>
        </p:nvGraphicFramePr>
        <p:xfrm>
          <a:off x="822799" y="1364343"/>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04453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C57-10:	SPIN-POLARIZED AND TIME-RESOLVED ELECTRON BEAM SOURCE FOR ELECTRON MICROSCOPY</a:t>
            </a:r>
          </a:p>
        </p:txBody>
      </p:sp>
      <p:sp>
        <p:nvSpPr>
          <p:cNvPr id="3" name="Subtitle 2"/>
          <p:cNvSpPr>
            <a:spLocks noGrp="1"/>
          </p:cNvSpPr>
          <p:nvPr>
            <p:ph type="subTitle" idx="1"/>
          </p:nvPr>
        </p:nvSpPr>
        <p:spPr>
          <a:xfrm>
            <a:off x="692021" y="2362200"/>
            <a:ext cx="7924800" cy="29718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Development of a Commercially Viable Spin-Polarized and Time-Resolved Electron Gun from a GaAs Emitter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a:t>
            </a:r>
            <a:r>
              <a:rPr lang="it-IT" sz="1800" dirty="0">
                <a:solidFill>
                  <a:schemeClr val="tx1"/>
                </a:solidFill>
                <a:latin typeface="Arial Narrow" panose="020B0606020202030204" pitchFamily="34" charset="0"/>
              </a:rPr>
              <a:t>Claudia Cantoni, </a:t>
            </a:r>
            <a:r>
              <a:rPr lang="it-IT" sz="1800" dirty="0">
                <a:solidFill>
                  <a:schemeClr val="tx1"/>
                </a:solidFill>
                <a:latin typeface="Arial Narrow" panose="020B0606020202030204" pitchFamily="34" charset="0"/>
                <a:hlinkClick r:id="rId3"/>
              </a:rPr>
              <a:t>claudia.cantoni@science.doe.gov</a:t>
            </a:r>
            <a:r>
              <a:rPr lang="it-IT"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822799" y="1364343"/>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258083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28600"/>
            <a:ext cx="8153399" cy="1600199"/>
          </a:xfrm>
        </p:spPr>
        <p:txBody>
          <a:bodyPr>
            <a:normAutofit/>
          </a:bodyPr>
          <a:lstStyle/>
          <a:p>
            <a:pPr marL="1484313" indent="-1484313" algn="l">
              <a:tabLst>
                <a:tab pos="461963" algn="l"/>
                <a:tab pos="1025525" algn="l"/>
              </a:tabLst>
            </a:pPr>
            <a:r>
              <a:rPr lang="en-US" sz="2100" b="1" dirty="0">
                <a:latin typeface="Arial Narrow" panose="020B0606020202030204" pitchFamily="34" charset="0"/>
              </a:rPr>
              <a:t>Topic C57-11: ARTIFICIAL INTELLIGENCE/MACHINE LEARNING APPROACHES TO REVEAL STRUCTURE AND DYNAMICS OF FRACTURE SYSTEMS AND INDUCED SEISMICITY IN THE EARTH’S CRUST</a:t>
            </a:r>
          </a:p>
        </p:txBody>
      </p:sp>
      <p:sp>
        <p:nvSpPr>
          <p:cNvPr id="3" name="Subtitle 2"/>
          <p:cNvSpPr>
            <a:spLocks noGrp="1"/>
          </p:cNvSpPr>
          <p:nvPr>
            <p:ph type="subTitle" idx="1"/>
          </p:nvPr>
        </p:nvSpPr>
        <p:spPr>
          <a:xfrm>
            <a:off x="664177" y="2882901"/>
            <a:ext cx="7924800" cy="29718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Development of AI/ML Data-Driven Algorithms for Assessing the Potential of Induced Seismicity</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a:t>
            </a:r>
            <a:r>
              <a:rPr lang="it-IT" sz="1800" dirty="0">
                <a:solidFill>
                  <a:schemeClr val="tx1"/>
                </a:solidFill>
                <a:latin typeface="Arial Narrow" panose="020B0606020202030204" pitchFamily="34" charset="0"/>
              </a:rPr>
              <a:t>Raul Miranda, </a:t>
            </a:r>
            <a:r>
              <a:rPr lang="it-IT" sz="1800" dirty="0">
                <a:solidFill>
                  <a:schemeClr val="tx1"/>
                </a:solidFill>
                <a:latin typeface="Arial Narrow" panose="020B0606020202030204" pitchFamily="34" charset="0"/>
                <a:hlinkClick r:id="rId3"/>
              </a:rPr>
              <a:t>Raul.Miranda@science.doe.gov</a:t>
            </a:r>
            <a:r>
              <a:rPr lang="it-IT"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04928602"/>
              </p:ext>
            </p:extLst>
          </p:nvPr>
        </p:nvGraphicFramePr>
        <p:xfrm>
          <a:off x="913291" y="19050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1330076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1 Topics Webinar</a:t>
            </a:r>
            <a:br>
              <a:rPr lang="en-US" sz="3600" dirty="0"/>
            </a:br>
            <a:br>
              <a:rPr lang="en-US" sz="3600" dirty="0"/>
            </a:br>
            <a:r>
              <a:rPr lang="en-US" sz="3600" dirty="0"/>
              <a:t>Topics associated with the</a:t>
            </a:r>
            <a:br>
              <a:rPr lang="en-US" sz="3600" dirty="0"/>
            </a:br>
            <a:r>
              <a:rPr lang="en-US" sz="3600" dirty="0"/>
              <a:t>FY 2024 Phase I Release 1</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1-15</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July 18, 2022</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28601"/>
            <a:ext cx="8153399" cy="1473200"/>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C57-12: RARE EARTH AND CRITICAL ELEMENTS RECOVERY VIA SELECTIVE MEMBRANES: AI/ML-GUIDED MEMBRANE DEVELOPMENT</a:t>
            </a:r>
          </a:p>
        </p:txBody>
      </p:sp>
      <p:sp>
        <p:nvSpPr>
          <p:cNvPr id="3" name="Subtitle 2"/>
          <p:cNvSpPr>
            <a:spLocks noGrp="1"/>
          </p:cNvSpPr>
          <p:nvPr>
            <p:ph type="subTitle" idx="1"/>
          </p:nvPr>
        </p:nvSpPr>
        <p:spPr>
          <a:xfrm>
            <a:off x="838200" y="3048000"/>
            <a:ext cx="7543800" cy="29718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AI/ML Framework for Hybrid Data/Physics Modelling and Design of RE/CE Separation Membranes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a:t>
            </a:r>
            <a:r>
              <a:rPr lang="it-IT" sz="1800" dirty="0">
                <a:solidFill>
                  <a:schemeClr val="tx1"/>
                </a:solidFill>
                <a:latin typeface="Arial Narrow" panose="020B0606020202030204" pitchFamily="34" charset="0"/>
              </a:rPr>
              <a:t>Raul Miranda, </a:t>
            </a:r>
            <a:r>
              <a:rPr lang="it-IT" sz="1800" dirty="0">
                <a:solidFill>
                  <a:schemeClr val="tx1"/>
                </a:solidFill>
                <a:latin typeface="Arial Narrow" panose="020B0606020202030204" pitchFamily="34" charset="0"/>
                <a:hlinkClick r:id="rId3"/>
              </a:rPr>
              <a:t>Raul.Miranda@science.doe.gov</a:t>
            </a:r>
            <a:r>
              <a:rPr lang="it-IT"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14810939"/>
              </p:ext>
            </p:extLst>
          </p:nvPr>
        </p:nvGraphicFramePr>
        <p:xfrm>
          <a:off x="937098" y="18288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4970351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C57-13: HIGH PERFORMANCE MATERIALS FOR NUCLEAR APPLICATION</a:t>
            </a:r>
          </a:p>
        </p:txBody>
      </p:sp>
      <p:sp>
        <p:nvSpPr>
          <p:cNvPr id="3" name="Subtitle 2"/>
          <p:cNvSpPr>
            <a:spLocks noGrp="1"/>
          </p:cNvSpPr>
          <p:nvPr>
            <p:ph type="subTitle" idx="1"/>
          </p:nvPr>
        </p:nvSpPr>
        <p:spPr>
          <a:xfrm>
            <a:off x="688911" y="2521857"/>
            <a:ext cx="7924800" cy="29718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Powder Metallurgy-Hot Isostatic Pressing of High Temperature Metallic Alloys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Salt Vapor Trap + Reversible Chlorine Gas Absorber Technology for Recovery and Recycle of Chlorine</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Subtopic a &amp; c – Dirk Cairns-Gallimore, </a:t>
            </a:r>
            <a:r>
              <a:rPr lang="en-US" sz="1800" dirty="0">
                <a:solidFill>
                  <a:schemeClr val="tx1"/>
                </a:solidFill>
                <a:latin typeface="Arial Narrow" panose="020B0606020202030204" pitchFamily="34" charset="0"/>
                <a:hlinkClick r:id="rId3"/>
              </a:rPr>
              <a:t>dirk.cairns-gallimore@nuclear.energy.gov</a:t>
            </a:r>
            <a:r>
              <a:rPr lang="en-US" sz="1800" dirty="0">
                <a:solidFill>
                  <a:schemeClr val="tx1"/>
                </a:solidFill>
                <a:latin typeface="Arial Narrow" panose="020B0606020202030204" pitchFamily="34" charset="0"/>
              </a:rPr>
              <a:t> </a:t>
            </a:r>
          </a:p>
          <a:p>
            <a:pPr marL="914400" indent="-914400" algn="l">
              <a:tabLst>
                <a:tab pos="457200" algn="l"/>
              </a:tabLst>
            </a:pPr>
            <a:r>
              <a:rPr lang="en-US" sz="1800" dirty="0">
                <a:solidFill>
                  <a:schemeClr val="tx1"/>
                </a:solidFill>
                <a:latin typeface="Arial Narrow" panose="020B0606020202030204" pitchFamily="34" charset="0"/>
              </a:rPr>
              <a:t>Subtopic b – James Willit, </a:t>
            </a:r>
            <a:r>
              <a:rPr lang="en-US" sz="1800" dirty="0">
                <a:solidFill>
                  <a:schemeClr val="tx1"/>
                </a:solidFill>
                <a:latin typeface="Arial Narrow" panose="020B0606020202030204" pitchFamily="34" charset="0"/>
                <a:hlinkClick r:id="rId4"/>
              </a:rPr>
              <a:t>James.Willit@nuclear.energy.gov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84246642"/>
              </p:ext>
            </p:extLst>
          </p:nvPr>
        </p:nvGraphicFramePr>
        <p:xfrm>
          <a:off x="822799" y="1364343"/>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617790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C57-14:	ADVANCED SUBSURFACE ENERGY TECHNOLOGIES</a:t>
            </a:r>
          </a:p>
        </p:txBody>
      </p:sp>
      <p:sp>
        <p:nvSpPr>
          <p:cNvPr id="3" name="Subtitle 2"/>
          <p:cNvSpPr>
            <a:spLocks noGrp="1"/>
          </p:cNvSpPr>
          <p:nvPr>
            <p:ph type="subTitle" idx="1"/>
          </p:nvPr>
        </p:nvSpPr>
        <p:spPr>
          <a:xfrm>
            <a:off x="692021" y="2362200"/>
            <a:ext cx="7924800" cy="29718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Geothermal</a:t>
            </a: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a:t>
            </a:r>
            <a:r>
              <a:rPr lang="nl-NL" sz="1800" dirty="0">
                <a:solidFill>
                  <a:schemeClr val="tx1"/>
                </a:solidFill>
                <a:latin typeface="Arial Narrow" panose="020B0606020202030204" pitchFamily="34" charset="0"/>
              </a:rPr>
              <a:t>William Vandermeer, </a:t>
            </a:r>
            <a:r>
              <a:rPr lang="nl-NL" sz="1800" dirty="0">
                <a:solidFill>
                  <a:schemeClr val="tx1"/>
                </a:solidFill>
                <a:latin typeface="Arial Narrow" panose="020B0606020202030204" pitchFamily="34" charset="0"/>
                <a:hlinkClick r:id="rId3"/>
              </a:rPr>
              <a:t>william.vandermeer@ee.doe.gov</a:t>
            </a:r>
            <a:r>
              <a:rPr lang="nl-NL" sz="1800" dirty="0">
                <a:solidFill>
                  <a:schemeClr val="tx1"/>
                </a:solidFill>
                <a:latin typeface="Arial Narrow" panose="020B0606020202030204" pitchFamily="34" charset="0"/>
              </a:rPr>
              <a:t>   </a:t>
            </a:r>
          </a:p>
          <a:p>
            <a:pPr marL="914400" indent="-914400" algn="l">
              <a:tabLst>
                <a:tab pos="457200" algn="l"/>
              </a:tabLst>
            </a:pPr>
            <a:endParaRPr lang="nl-NL" sz="1800" dirty="0">
              <a:solidFill>
                <a:schemeClr val="tx1"/>
              </a:solidFill>
              <a:latin typeface="Arial Narrow" panose="020B0606020202030204" pitchFamily="34" charset="0"/>
            </a:endParaRPr>
          </a:p>
          <a:p>
            <a:pPr marL="914400" indent="-914400" algn="l">
              <a:tabLst>
                <a:tab pos="457200" algn="l"/>
              </a:tabLst>
            </a:pP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822799" y="1364343"/>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807079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C57-15:	TECHNOLOGY TRANSFER OPPORTUNITIES: BASIC ENERGY SCIENCES</a:t>
            </a:r>
          </a:p>
        </p:txBody>
      </p:sp>
      <p:sp>
        <p:nvSpPr>
          <p:cNvPr id="3" name="Subtitle 2"/>
          <p:cNvSpPr>
            <a:spLocks noGrp="1"/>
          </p:cNvSpPr>
          <p:nvPr>
            <p:ph type="subTitle" idx="1"/>
          </p:nvPr>
        </p:nvSpPr>
        <p:spPr>
          <a:xfrm>
            <a:off x="651589" y="2667000"/>
            <a:ext cx="7924800" cy="29718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TTO: Advanced X-Ray Emission Spectrometer</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TTO: Force-Neutral Adjustable Phase Undulator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14400" indent="-914400" algn="l">
              <a:tabLst>
                <a:tab pos="457200" algn="l"/>
              </a:tabLst>
            </a:pPr>
            <a:r>
              <a:rPr lang="en-US" sz="1800" dirty="0">
                <a:solidFill>
                  <a:schemeClr val="tx1"/>
                </a:solidFill>
                <a:latin typeface="Arial Narrow" panose="020B0606020202030204" pitchFamily="34" charset="0"/>
              </a:rPr>
              <a:t>Questions: Subtopic a –  </a:t>
            </a:r>
            <a:r>
              <a:rPr lang="fi-FI" sz="1800" dirty="0">
                <a:solidFill>
                  <a:schemeClr val="tx1"/>
                </a:solidFill>
                <a:latin typeface="Arial Narrow" panose="020B0606020202030204" pitchFamily="34" charset="0"/>
              </a:rPr>
              <a:t>Dava Keavney, </a:t>
            </a:r>
            <a:r>
              <a:rPr lang="fi-FI" sz="1800" dirty="0">
                <a:solidFill>
                  <a:schemeClr val="tx1"/>
                </a:solidFill>
                <a:latin typeface="Arial Narrow" panose="020B0606020202030204" pitchFamily="34" charset="0"/>
                <a:hlinkClick r:id="rId3"/>
              </a:rPr>
              <a:t>Dava.Keavney@science.doe.gov</a:t>
            </a:r>
            <a:r>
              <a:rPr lang="fi-FI" sz="1800" dirty="0">
                <a:solidFill>
                  <a:schemeClr val="tx1"/>
                </a:solidFill>
                <a:latin typeface="Arial Narrow" panose="020B0606020202030204" pitchFamily="34" charset="0"/>
              </a:rPr>
              <a:t> </a:t>
            </a:r>
          </a:p>
          <a:p>
            <a:pPr marL="914400" indent="-914400" algn="l">
              <a:tabLst>
                <a:tab pos="457200" algn="l"/>
              </a:tabLst>
            </a:pPr>
            <a:r>
              <a:rPr lang="en-US" sz="1800" dirty="0">
                <a:solidFill>
                  <a:schemeClr val="tx1"/>
                </a:solidFill>
                <a:latin typeface="Arial Narrow" panose="020B0606020202030204" pitchFamily="34" charset="0"/>
              </a:rPr>
              <a:t>                  Subtopic b – Eliane Lessner, </a:t>
            </a:r>
            <a:r>
              <a:rPr lang="en-US" sz="1800" dirty="0">
                <a:solidFill>
                  <a:schemeClr val="tx1"/>
                </a:solidFill>
                <a:latin typeface="Arial Narrow" panose="020B0606020202030204" pitchFamily="34" charset="0"/>
                <a:hlinkClick r:id="rId4"/>
              </a:rPr>
              <a:t>Eliane.Lessner@science.doe.gov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842644031"/>
              </p:ext>
            </p:extLst>
          </p:nvPr>
        </p:nvGraphicFramePr>
        <p:xfrm>
          <a:off x="925585" y="14478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661501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2590800"/>
            <a:ext cx="8305800" cy="3429000"/>
          </a:xfrm>
        </p:spPr>
        <p:txBody>
          <a:bodyPr>
            <a:normAutofit/>
          </a:bodyPr>
          <a:lstStyle/>
          <a:p>
            <a:pPr>
              <a:lnSpc>
                <a:spcPct val="80000"/>
              </a:lnSpc>
              <a:buClr>
                <a:schemeClr val="tx1"/>
              </a:buClr>
              <a:buFont typeface="Wingdings" pitchFamily="2" charset="2"/>
              <a:buChar char="Ø"/>
            </a:pPr>
            <a:r>
              <a:rPr lang="en-US" sz="2400" dirty="0"/>
              <a:t>SBIR/STTR Web:  </a:t>
            </a:r>
            <a:r>
              <a:rPr lang="en-US" dirty="0">
                <a:hlinkClick r:id="rId3"/>
              </a:rPr>
              <a:t>https://science.osti.gov/sbir</a:t>
            </a:r>
            <a:r>
              <a:rPr lang="en-US" dirty="0"/>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4"/>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lang="en-US" sz="2000" dirty="0">
                <a:hlinkClick r:id="rId5"/>
              </a:rPr>
              <a:t>https://doephase0.dawnbreaker.com/</a:t>
            </a:r>
            <a:r>
              <a:rPr lang="en-US" sz="2000" dirty="0"/>
              <a:t> </a:t>
            </a:r>
          </a:p>
          <a:p>
            <a:pPr>
              <a:lnSpc>
                <a:spcPct val="80000"/>
              </a:lnSpc>
              <a:buClr>
                <a:schemeClr val="tx1"/>
              </a:buClr>
              <a:buFont typeface="Wingdings" pitchFamily="2" charset="2"/>
              <a:buChar char="Ø"/>
            </a:pPr>
            <a:r>
              <a:rPr lang="en-US" dirty="0"/>
              <a:t>DOE Application Assistance:  </a:t>
            </a:r>
            <a:r>
              <a:rPr lang="en-US" dirty="0">
                <a:hlinkClick r:id="rId6"/>
              </a:rPr>
              <a:t>https://science.osti.gov/SBIRLearning</a:t>
            </a:r>
            <a:endParaRPr lang="en-US" sz="2400" dirty="0"/>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24</a:t>
            </a:fld>
            <a:endParaRPr lang="en-US" dirty="0">
              <a:solidFill>
                <a:prstClr val="black">
                  <a:tint val="75000"/>
                </a:prst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766" y="1195388"/>
            <a:ext cx="1907234" cy="2553487"/>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29574216"/>
              </p:ext>
            </p:extLst>
          </p:nvPr>
        </p:nvGraphicFramePr>
        <p:xfrm>
          <a:off x="323161" y="2362200"/>
          <a:ext cx="8363639" cy="1112520"/>
        </p:xfrm>
        <a:graphic>
          <a:graphicData uri="http://schemas.openxmlformats.org/drawingml/2006/table">
            <a:tbl>
              <a:tblPr firstRow="1" bandRow="1">
                <a:tableStyleId>{5C22544A-7EE6-4342-B048-85BDC9FD1C3A}</a:tableStyleId>
              </a:tblPr>
              <a:tblGrid>
                <a:gridCol w="2039040">
                  <a:extLst>
                    <a:ext uri="{9D8B030D-6E8A-4147-A177-3AD203B41FA5}">
                      <a16:colId xmlns:a16="http://schemas.microsoft.com/office/drawing/2014/main" val="20000"/>
                    </a:ext>
                  </a:extLst>
                </a:gridCol>
                <a:gridCol w="6324599">
                  <a:extLst>
                    <a:ext uri="{9D8B030D-6E8A-4147-A177-3AD203B41FA5}">
                      <a16:colId xmlns:a16="http://schemas.microsoft.com/office/drawing/2014/main" val="20001"/>
                    </a:ext>
                  </a:extLst>
                </a:gridCol>
              </a:tblGrid>
              <a:tr h="370840">
                <a:tc>
                  <a:txBody>
                    <a:bodyPr/>
                    <a:lstStyle/>
                    <a:p>
                      <a:r>
                        <a:rPr lang="en-US" sz="1800" dirty="0"/>
                        <a:t>Topics Introduction</a:t>
                      </a:r>
                      <a:endParaRPr lang="en-US" dirty="0"/>
                    </a:p>
                  </a:txBody>
                  <a:tcPr/>
                </a:tc>
                <a:tc>
                  <a:txBody>
                    <a:bodyPr/>
                    <a:lstStyle/>
                    <a:p>
                      <a:r>
                        <a:rPr lang="en-US" sz="1800" dirty="0"/>
                        <a:t>DOE SBIR/STTR Programs Office</a:t>
                      </a:r>
                      <a:endParaRPr lang="en-US" dirty="0"/>
                    </a:p>
                  </a:txBody>
                  <a:tcPr/>
                </a:tc>
                <a:extLst>
                  <a:ext uri="{0D108BD9-81ED-4DB2-BD59-A6C34878D82A}">
                    <a16:rowId xmlns:a16="http://schemas.microsoft.com/office/drawing/2014/main" val="10000"/>
                  </a:ext>
                </a:extLst>
              </a:tr>
              <a:tr h="370840">
                <a:tc>
                  <a:txBody>
                    <a:bodyPr/>
                    <a:lstStyle/>
                    <a:p>
                      <a:pPr algn="r"/>
                      <a:r>
                        <a:rPr lang="en-US" sz="1800" dirty="0"/>
                        <a:t>Topics 01</a:t>
                      </a:r>
                      <a:r>
                        <a:rPr lang="en-US" sz="1800" baseline="0" dirty="0"/>
                        <a:t> – </a:t>
                      </a:r>
                      <a:r>
                        <a:rPr lang="en-US" sz="1800" dirty="0"/>
                        <a:t>06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Advanced</a:t>
                      </a:r>
                      <a:r>
                        <a:rPr lang="en-US" sz="1800" baseline="0" dirty="0"/>
                        <a:t> Scientific Computing Research</a:t>
                      </a:r>
                      <a:endParaRPr lang="en-US" sz="1800" dirty="0"/>
                    </a:p>
                  </a:txBody>
                  <a:tcPr/>
                </a:tc>
                <a:extLst>
                  <a:ext uri="{0D108BD9-81ED-4DB2-BD59-A6C34878D82A}">
                    <a16:rowId xmlns:a16="http://schemas.microsoft.com/office/drawing/2014/main" val="10002"/>
                  </a:ext>
                </a:extLst>
              </a:tr>
              <a:tr h="370840">
                <a:tc>
                  <a:txBody>
                    <a:bodyPr/>
                    <a:lstStyle/>
                    <a:p>
                      <a:pPr algn="r"/>
                      <a:r>
                        <a:rPr lang="en-US" sz="1800" dirty="0"/>
                        <a:t>Topics 07</a:t>
                      </a:r>
                      <a:r>
                        <a:rPr lang="en-US" sz="1800" baseline="0" dirty="0"/>
                        <a:t> – 15</a:t>
                      </a:r>
                      <a:endParaRPr lang="en-US" dirty="0"/>
                    </a:p>
                  </a:txBody>
                  <a:tcPr/>
                </a:tc>
                <a:tc>
                  <a:txBody>
                    <a:bodyPr/>
                    <a:lstStyle/>
                    <a:p>
                      <a:r>
                        <a:rPr lang="en-US" dirty="0"/>
                        <a:t>Office of Basic Energy Sciences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2024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416253780"/>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10,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6,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17,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7,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11,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11,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15,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28</a:t>
                      </a:r>
                      <a:r>
                        <a:rPr lang="en-US" sz="1600" dirty="0">
                          <a:latin typeface="Arial Narrow" panose="020B0606020202030204" pitchFamily="34" charset="0"/>
                        </a:rPr>
                        <a:t>,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2,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18,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January 23,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10,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February</a:t>
                      </a:r>
                      <a:r>
                        <a:rPr lang="en-US" sz="1600" baseline="0" dirty="0">
                          <a:latin typeface="Arial Narrow" panose="020B0606020202030204" pitchFamily="34" charset="0"/>
                        </a:rPr>
                        <a:t> 20</a:t>
                      </a:r>
                      <a:r>
                        <a:rPr lang="en-US" sz="1600" dirty="0">
                          <a:latin typeface="Arial Narrow" panose="020B0606020202030204" pitchFamily="34" charset="0"/>
                        </a:rPr>
                        <a:t>,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2,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13,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3" name="Flowchart: Connector 2">
            <a:extLst>
              <a:ext uri="{FF2B5EF4-FFF2-40B4-BE49-F238E27FC236}">
                <a16:creationId xmlns:a16="http://schemas.microsoft.com/office/drawing/2014/main" id="{156C87FA-F965-0156-EAF0-195F99BC9AF6}"/>
              </a:ext>
            </a:extLst>
          </p:cNvPr>
          <p:cNvSpPr/>
          <p:nvPr/>
        </p:nvSpPr>
        <p:spPr>
          <a:xfrm>
            <a:off x="2209800" y="1204118"/>
            <a:ext cx="2895600" cy="4587082"/>
          </a:xfrm>
          <a:prstGeom prst="flowChartConnector">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01985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2024)</a:t>
            </a:r>
          </a:p>
        </p:txBody>
      </p:sp>
      <p:sp>
        <p:nvSpPr>
          <p:cNvPr id="6" name="Rectangle 5"/>
          <p:cNvSpPr/>
          <p:nvPr/>
        </p:nvSpPr>
        <p:spPr>
          <a:xfrm>
            <a:off x="841201" y="2015951"/>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362200" y="1838247"/>
            <a:ext cx="6248400" cy="2031325"/>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a:p>
            <a:endParaRPr lang="en-US" sz="1800" dirty="0">
              <a:solidFill>
                <a:srgbClr val="4F81BD"/>
              </a:solidFill>
              <a:latin typeface="Arial Narrow" panose="020B0606020202030204" pitchFamily="34" charset="0"/>
            </a:endParaRPr>
          </a:p>
        </p:txBody>
      </p:sp>
      <p:sp>
        <p:nvSpPr>
          <p:cNvPr id="13" name="TextBox 12"/>
          <p:cNvSpPr txBox="1"/>
          <p:nvPr/>
        </p:nvSpPr>
        <p:spPr>
          <a:xfrm>
            <a:off x="2474167" y="4167049"/>
            <a:ext cx="6248400"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Cyber Security, Energy Security, and Emergency Response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Electricity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Fossil Energy and Carbon Management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Nuclear Energy </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sp>
        <p:nvSpPr>
          <p:cNvPr id="3" name="Flowchart: Connector 2">
            <a:extLst>
              <a:ext uri="{FF2B5EF4-FFF2-40B4-BE49-F238E27FC236}">
                <a16:creationId xmlns:a16="http://schemas.microsoft.com/office/drawing/2014/main" id="{C6EB8350-63D1-37A1-9070-A702412A2416}"/>
              </a:ext>
            </a:extLst>
          </p:cNvPr>
          <p:cNvSpPr/>
          <p:nvPr/>
        </p:nvSpPr>
        <p:spPr>
          <a:xfrm>
            <a:off x="2286000" y="1296954"/>
            <a:ext cx="5105400" cy="2741645"/>
          </a:xfrm>
          <a:prstGeom prst="flowChartConnector">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FY24 Phase I Release 1 FOA will be issued on </a:t>
            </a:r>
            <a:r>
              <a:rPr lang="en-US" sz="1800" b="1" dirty="0">
                <a:solidFill>
                  <a:srgbClr val="FF0000"/>
                </a:solidFill>
              </a:rPr>
              <a:t>August 7</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August 11</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2024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2773362"/>
          </a:xfrm>
        </p:spPr>
        <p:txBody>
          <a:bodyPr/>
          <a:lstStyle/>
          <a:p>
            <a:r>
              <a:rPr lang="en-US" b="0" dirty="0"/>
              <a:t>Reminder - Phase 0 Application Assistance Program</a:t>
            </a:r>
          </a:p>
        </p:txBody>
      </p:sp>
      <p:sp>
        <p:nvSpPr>
          <p:cNvPr id="3" name="Content Placeholder 2"/>
          <p:cNvSpPr>
            <a:spLocks noGrp="1"/>
          </p:cNvSpPr>
          <p:nvPr>
            <p:ph idx="1"/>
          </p:nvPr>
        </p:nvSpPr>
        <p:spPr>
          <a:xfrm>
            <a:off x="533400" y="2895600"/>
            <a:ext cx="8229600" cy="4327525"/>
          </a:xfrm>
        </p:spPr>
        <p:txBody>
          <a:bodyPr>
            <a:normAutofit/>
          </a:bodyPr>
          <a:lstStyle/>
          <a:p>
            <a:r>
              <a:rPr lang="en-US" dirty="0"/>
              <a:t>Phase 0 application assistance program is available for first-time DOE SBIR/STTR applicants</a:t>
            </a:r>
          </a:p>
          <a:p>
            <a:r>
              <a:rPr lang="en-US" dirty="0"/>
              <a:t>Participants receive an individual coach who is an expert in our application process. </a:t>
            </a:r>
          </a:p>
          <a:p>
            <a:r>
              <a:rPr lang="en-US" dirty="0"/>
              <a:t>Program opens when Topics are released (Open now!)</a:t>
            </a:r>
          </a:p>
          <a:p>
            <a:r>
              <a:rPr lang="en-US" dirty="0"/>
              <a:t>Visit </a:t>
            </a:r>
            <a:r>
              <a:rPr lang="en-US" sz="2400" dirty="0">
                <a:hlinkClick r:id="rId3"/>
              </a:rPr>
              <a:t>http://www.dawnbreaker.com/doephase0/</a:t>
            </a:r>
            <a:r>
              <a:rPr lang="en-US" sz="2400" dirty="0"/>
              <a:t> to determine your eligibility and apply to Phase 0</a:t>
            </a:r>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
        <p:nvSpPr>
          <p:cNvPr id="5" name="Explosion: 8 Points 4">
            <a:extLst>
              <a:ext uri="{FF2B5EF4-FFF2-40B4-BE49-F238E27FC236}">
                <a16:creationId xmlns:a16="http://schemas.microsoft.com/office/drawing/2014/main" id="{67A0156E-9C47-C4D3-2F40-82181E30AF8A}"/>
              </a:ext>
            </a:extLst>
          </p:cNvPr>
          <p:cNvSpPr/>
          <p:nvPr/>
        </p:nvSpPr>
        <p:spPr>
          <a:xfrm>
            <a:off x="5973305" y="457200"/>
            <a:ext cx="2971800" cy="2286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Free </a:t>
            </a:r>
          </a:p>
          <a:p>
            <a:pPr algn="ctr"/>
            <a:r>
              <a:rPr lang="en-US" i="1" dirty="0"/>
              <a:t>to you!</a:t>
            </a: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C57-01: ACCELERATING THE DEPLOYMENT OF ADVANCED SOFTWARE TECHNOLOGIES</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marR="0" lvl="0" indent="-342900" algn="l">
              <a:spcBef>
                <a:spcPts val="600"/>
              </a:spcBef>
              <a:spcAft>
                <a:spcPts val="0"/>
              </a:spcAft>
              <a:buFont typeface="+mj-lt"/>
              <a:buAutoNum type="alphaLcPeriod"/>
            </a:pPr>
            <a:r>
              <a:rPr lang="en-US" sz="1800" kern="1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rPr>
              <a:t>Deployment of ASCR-Funded Software</a:t>
            </a:r>
          </a:p>
          <a:p>
            <a:pPr marL="342900" marR="0" lvl="0" indent="-342900" algn="l">
              <a:spcBef>
                <a:spcPts val="600"/>
              </a:spcBef>
              <a:spcAft>
                <a:spcPts val="0"/>
              </a:spcAft>
              <a:buFont typeface="+mj-lt"/>
              <a:buAutoNum type="alphaLcPeriod"/>
            </a:pPr>
            <a:r>
              <a:rPr lang="en-US" sz="1800" kern="1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rPr>
              <a:t>Integration of ASCR-Funded Libraries</a:t>
            </a:r>
          </a:p>
          <a:p>
            <a:pPr marL="342900" marR="0" lvl="0" indent="-342900" algn="l">
              <a:spcBef>
                <a:spcPts val="600"/>
              </a:spcBef>
              <a:spcAft>
                <a:spcPts val="0"/>
              </a:spcAft>
              <a:buFont typeface="+mj-lt"/>
              <a:buAutoNum type="alphaLcPeriod"/>
            </a:pPr>
            <a:r>
              <a:rPr lang="en-US" sz="1800" kern="1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Hal Finkel, </a:t>
            </a:r>
            <a:r>
              <a:rPr lang="en-US" sz="1800" dirty="0">
                <a:solidFill>
                  <a:schemeClr val="tx1"/>
                </a:solidFill>
                <a:latin typeface="Arial Narrow" panose="020B0606020202030204" pitchFamily="34" charset="0"/>
                <a:hlinkClick r:id="rId3"/>
              </a:rPr>
              <a:t>Hal.Finkel@science.doe.gov</a:t>
            </a:r>
            <a:r>
              <a:rPr lang="en-US" sz="1800" dirty="0">
                <a:solidFill>
                  <a:schemeClr val="tx1"/>
                </a:solidFill>
                <a:latin typeface="Arial Narrow" panose="020B0606020202030204" pitchFamily="34" charset="0"/>
              </a:rPr>
              <a:t> and/or                                              William Spotz, </a:t>
            </a:r>
            <a:r>
              <a:rPr lang="en-US" sz="1800" dirty="0">
                <a:solidFill>
                  <a:schemeClr val="tx1"/>
                </a:solidFill>
                <a:latin typeface="Arial Narrow" panose="020B0606020202030204" pitchFamily="34" charset="0"/>
                <a:hlinkClick r:id="rId4"/>
              </a:rPr>
              <a:t>William.Spotz@science.doe.gov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589417318"/>
              </p:ext>
            </p:extLst>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26303</TotalTime>
  <Words>2073</Words>
  <Application>Microsoft Office PowerPoint</Application>
  <PresentationFormat>On-screen Show (4:3)</PresentationFormat>
  <Paragraphs>280</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1 Topics Webinar  Topics associated with the FY 2024 Phase I Release 1 Funding Opportunity Announcement  Topics 1-15 </vt:lpstr>
      <vt:lpstr>TODAY’S AGENDA</vt:lpstr>
      <vt:lpstr>FY 2024 Phase I Schedule</vt:lpstr>
      <vt:lpstr>Phase I Funding Opportunity Announcements Participating DOE Programs (FY 2024)</vt:lpstr>
      <vt:lpstr>Funding Opportunity Announcement (FOA) Webinar</vt:lpstr>
      <vt:lpstr>Reminder - Phase 0 Application Assistance Program</vt:lpstr>
      <vt:lpstr>Example Topic</vt:lpstr>
      <vt:lpstr>Topic C57-01: ACCELERATING THE DEPLOYMENT OF ADVANCED SOFTWARE TECHNOLOGIES</vt:lpstr>
      <vt:lpstr>Topic C57-02: HPC CYBERSECURITY</vt:lpstr>
      <vt:lpstr>Topic C57-03: DIGITAL-TWIN CAPABILITIES FOR SCIENCE NETWORK INFRASTRUCTURES</vt:lpstr>
      <vt:lpstr>Topic C57-04: TECHNOLOGY TO FACILITATE THE USE OF NEAR-TERM QUANTUM COMPUTING HARDWARE</vt:lpstr>
      <vt:lpstr>Topic C57-05: ARTIFICIAL INTELLIGENCE TOOLS FOR CATALYZING INTERDISCIPLINARY SCIENCE</vt:lpstr>
      <vt:lpstr>Topic C57-06: MIXED INTEGER SOLVER TECHNOLOGY FOR ACCELERATED COMPUTING SYSTEMS</vt:lpstr>
      <vt:lpstr>Topic C57-07: COST-EFFECTIVE CRYOGENIC COOLING SYSTEMS FOR HIGH POWER X-RAY OPTICS</vt:lpstr>
      <vt:lpstr>Topic C57-08: THERMAL AND COLD NEUTRON BEAM TRANSPORT  TECHNOLOGY FOR SCATTERING INSTRUMENTATION                AT PULSED AND CONTINUOUS NEUTRON SOURCES</vt:lpstr>
      <vt:lpstr>Topic C57-09: SOFTWARE TOOLS AND DATA MOVEMENT SYSTEMS SOLUTIONS FOR HIGH BRIGHTNESS X-RAY SOURCES</vt:lpstr>
      <vt:lpstr>Topic C57-10: SPIN-POLARIZED AND TIME-RESOLVED ELECTRON BEAM SOURCE FOR ELECTRON MICROSCOPY</vt:lpstr>
      <vt:lpstr>Topic C57-11: ARTIFICIAL INTELLIGENCE/MACHINE LEARNING APPROACHES TO REVEAL STRUCTURE AND DYNAMICS OF FRACTURE SYSTEMS AND INDUCED SEISMICITY IN THE EARTH’S CRUST</vt:lpstr>
      <vt:lpstr>Topic C57-12: RARE EARTH AND CRITICAL ELEMENTS RECOVERY VIA SELECTIVE MEMBRANES: AI/ML-GUIDED MEMBRANE DEVELOPMENT</vt:lpstr>
      <vt:lpstr>Topic C57-13: HIGH PERFORMANCE MATERIALS FOR NUCLEAR APPLICATION</vt:lpstr>
      <vt:lpstr>Topic C57-14: ADVANCED SUBSURFACE ENERGY TECHNOLOGIES</vt:lpstr>
      <vt:lpstr>Topic C57-15: TECHNOLOGY TRANSFER OPPORTUNITIES: BASIC ENERGY SCIENCES</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Alyoussif, Zina</cp:lastModifiedBy>
  <cp:revision>1405</cp:revision>
  <cp:lastPrinted>2020-07-20T18:30:45Z</cp:lastPrinted>
  <dcterms:created xsi:type="dcterms:W3CDTF">2013-10-31T23:38:00Z</dcterms:created>
  <dcterms:modified xsi:type="dcterms:W3CDTF">2023-07-18T19:38:00Z</dcterms:modified>
</cp:coreProperties>
</file>