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9"/>
  </p:notesMasterIdLst>
  <p:handoutMasterIdLst>
    <p:handoutMasterId r:id="rId30"/>
  </p:handoutMasterIdLst>
  <p:sldIdLst>
    <p:sldId id="603" r:id="rId3"/>
    <p:sldId id="574" r:id="rId4"/>
    <p:sldId id="609" r:id="rId5"/>
    <p:sldId id="604" r:id="rId6"/>
    <p:sldId id="605" r:id="rId7"/>
    <p:sldId id="606" r:id="rId8"/>
    <p:sldId id="645" r:id="rId9"/>
    <p:sldId id="607" r:id="rId10"/>
    <p:sldId id="608" r:id="rId11"/>
    <p:sldId id="521" r:id="rId12"/>
    <p:sldId id="647" r:id="rId13"/>
    <p:sldId id="646" r:id="rId14"/>
    <p:sldId id="648" r:id="rId15"/>
    <p:sldId id="649" r:id="rId16"/>
    <p:sldId id="650" r:id="rId17"/>
    <p:sldId id="651" r:id="rId18"/>
    <p:sldId id="652" r:id="rId19"/>
    <p:sldId id="653" r:id="rId20"/>
    <p:sldId id="654" r:id="rId21"/>
    <p:sldId id="655" r:id="rId22"/>
    <p:sldId id="656" r:id="rId23"/>
    <p:sldId id="657" r:id="rId24"/>
    <p:sldId id="658" r:id="rId25"/>
    <p:sldId id="659" r:id="rId26"/>
    <p:sldId id="660" r:id="rId27"/>
    <p:sldId id="661"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A9A51-52D3-4CAC-8577-4218A326CCBF}" v="16" dt="2022-11-13T23:37:14.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76286" autoAdjust="0"/>
  </p:normalViewPr>
  <p:slideViewPr>
    <p:cSldViewPr>
      <p:cViewPr varScale="1">
        <p:scale>
          <a:sx n="104" d="100"/>
          <a:sy n="104" d="100"/>
        </p:scale>
        <p:origin x="106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0BFA9A51-52D3-4CAC-8577-4218A326CCBF}"/>
    <pc:docChg chg="undo custSel addSld delSld modSld">
      <pc:chgData name="Alyoussif, Zina" userId="97f04f14-cb6e-4f2c-9186-c96b89a86eb4" providerId="ADAL" clId="{0BFA9A51-52D3-4CAC-8577-4218A326CCBF}" dt="2022-11-16T17:09:21.765" v="493" actId="47"/>
      <pc:docMkLst>
        <pc:docMk/>
      </pc:docMkLst>
      <pc:sldChg chg="del">
        <pc:chgData name="Alyoussif, Zina" userId="97f04f14-cb6e-4f2c-9186-c96b89a86eb4" providerId="ADAL" clId="{0BFA9A51-52D3-4CAC-8577-4218A326CCBF}" dt="2022-11-16T17:09:21.765" v="493" actId="47"/>
        <pc:sldMkLst>
          <pc:docMk/>
          <pc:sldMk cId="3353782310" sldId="601"/>
        </pc:sldMkLst>
      </pc:sldChg>
      <pc:sldChg chg="modSp mod">
        <pc:chgData name="Alyoussif, Zina" userId="97f04f14-cb6e-4f2c-9186-c96b89a86eb4" providerId="ADAL" clId="{0BFA9A51-52D3-4CAC-8577-4218A326CCBF}" dt="2022-11-09T17:10:11.507" v="0" actId="20577"/>
        <pc:sldMkLst>
          <pc:docMk/>
          <pc:sldMk cId="1802472694" sldId="652"/>
        </pc:sldMkLst>
        <pc:spChg chg="mod">
          <ac:chgData name="Alyoussif, Zina" userId="97f04f14-cb6e-4f2c-9186-c96b89a86eb4" providerId="ADAL" clId="{0BFA9A51-52D3-4CAC-8577-4218A326CCBF}" dt="2022-11-09T17:10:11.507" v="0" actId="20577"/>
          <ac:spMkLst>
            <pc:docMk/>
            <pc:sldMk cId="1802472694" sldId="652"/>
            <ac:spMk id="3" creationId="{00000000-0000-0000-0000-000000000000}"/>
          </ac:spMkLst>
        </pc:spChg>
      </pc:sldChg>
      <pc:sldChg chg="modSp mod">
        <pc:chgData name="Alyoussif, Zina" userId="97f04f14-cb6e-4f2c-9186-c96b89a86eb4" providerId="ADAL" clId="{0BFA9A51-52D3-4CAC-8577-4218A326CCBF}" dt="2022-11-09T17:15:12.077" v="51" actId="20577"/>
        <pc:sldMkLst>
          <pc:docMk/>
          <pc:sldMk cId="2370157000" sldId="653"/>
        </pc:sldMkLst>
        <pc:spChg chg="mod">
          <ac:chgData name="Alyoussif, Zina" userId="97f04f14-cb6e-4f2c-9186-c96b89a86eb4" providerId="ADAL" clId="{0BFA9A51-52D3-4CAC-8577-4218A326CCBF}" dt="2022-11-09T17:11:51.063" v="15" actId="179"/>
          <ac:spMkLst>
            <pc:docMk/>
            <pc:sldMk cId="2370157000" sldId="653"/>
            <ac:spMk id="2" creationId="{00000000-0000-0000-0000-000000000000}"/>
          </ac:spMkLst>
        </pc:spChg>
        <pc:spChg chg="mod">
          <ac:chgData name="Alyoussif, Zina" userId="97f04f14-cb6e-4f2c-9186-c96b89a86eb4" providerId="ADAL" clId="{0BFA9A51-52D3-4CAC-8577-4218A326CCBF}" dt="2022-11-09T17:15:12.077" v="51" actId="20577"/>
          <ac:spMkLst>
            <pc:docMk/>
            <pc:sldMk cId="2370157000" sldId="653"/>
            <ac:spMk id="3" creationId="{00000000-0000-0000-0000-000000000000}"/>
          </ac:spMkLst>
        </pc:spChg>
      </pc:sldChg>
      <pc:sldChg chg="modSp mod">
        <pc:chgData name="Alyoussif, Zina" userId="97f04f14-cb6e-4f2c-9186-c96b89a86eb4" providerId="ADAL" clId="{0BFA9A51-52D3-4CAC-8577-4218A326CCBF}" dt="2022-11-09T17:30:14.991" v="105" actId="20577"/>
        <pc:sldMkLst>
          <pc:docMk/>
          <pc:sldMk cId="618002389" sldId="654"/>
        </pc:sldMkLst>
        <pc:spChg chg="mod">
          <ac:chgData name="Alyoussif, Zina" userId="97f04f14-cb6e-4f2c-9186-c96b89a86eb4" providerId="ADAL" clId="{0BFA9A51-52D3-4CAC-8577-4218A326CCBF}" dt="2022-11-09T17:28:27.071" v="98" actId="20577"/>
          <ac:spMkLst>
            <pc:docMk/>
            <pc:sldMk cId="618002389" sldId="654"/>
            <ac:spMk id="2" creationId="{00000000-0000-0000-0000-000000000000}"/>
          </ac:spMkLst>
        </pc:spChg>
        <pc:spChg chg="mod">
          <ac:chgData name="Alyoussif, Zina" userId="97f04f14-cb6e-4f2c-9186-c96b89a86eb4" providerId="ADAL" clId="{0BFA9A51-52D3-4CAC-8577-4218A326CCBF}" dt="2022-11-09T17:30:14.991" v="105" actId="20577"/>
          <ac:spMkLst>
            <pc:docMk/>
            <pc:sldMk cId="618002389" sldId="654"/>
            <ac:spMk id="3" creationId="{00000000-0000-0000-0000-000000000000}"/>
          </ac:spMkLst>
        </pc:spChg>
        <pc:graphicFrameChg chg="modGraphic">
          <ac:chgData name="Alyoussif, Zina" userId="97f04f14-cb6e-4f2c-9186-c96b89a86eb4" providerId="ADAL" clId="{0BFA9A51-52D3-4CAC-8577-4218A326CCBF}" dt="2022-11-09T17:28:37.003" v="100" actId="20577"/>
          <ac:graphicFrameMkLst>
            <pc:docMk/>
            <pc:sldMk cId="618002389" sldId="654"/>
            <ac:graphicFrameMk id="4" creationId="{00000000-0000-0000-0000-000000000000}"/>
          </ac:graphicFrameMkLst>
        </pc:graphicFrameChg>
      </pc:sldChg>
      <pc:sldChg chg="modSp mod">
        <pc:chgData name="Alyoussif, Zina" userId="97f04f14-cb6e-4f2c-9186-c96b89a86eb4" providerId="ADAL" clId="{0BFA9A51-52D3-4CAC-8577-4218A326CCBF}" dt="2022-11-13T17:25:54.964" v="119" actId="20577"/>
        <pc:sldMkLst>
          <pc:docMk/>
          <pc:sldMk cId="38874010" sldId="655"/>
        </pc:sldMkLst>
        <pc:spChg chg="mod">
          <ac:chgData name="Alyoussif, Zina" userId="97f04f14-cb6e-4f2c-9186-c96b89a86eb4" providerId="ADAL" clId="{0BFA9A51-52D3-4CAC-8577-4218A326CCBF}" dt="2022-11-13T17:24:43.503" v="112" actId="20577"/>
          <ac:spMkLst>
            <pc:docMk/>
            <pc:sldMk cId="38874010" sldId="655"/>
            <ac:spMk id="2" creationId="{00000000-0000-0000-0000-000000000000}"/>
          </ac:spMkLst>
        </pc:spChg>
        <pc:spChg chg="mod">
          <ac:chgData name="Alyoussif, Zina" userId="97f04f14-cb6e-4f2c-9186-c96b89a86eb4" providerId="ADAL" clId="{0BFA9A51-52D3-4CAC-8577-4218A326CCBF}" dt="2022-11-13T17:25:54.964" v="119" actId="20577"/>
          <ac:spMkLst>
            <pc:docMk/>
            <pc:sldMk cId="38874010" sldId="655"/>
            <ac:spMk id="3" creationId="{00000000-0000-0000-0000-000000000000}"/>
          </ac:spMkLst>
        </pc:spChg>
      </pc:sldChg>
      <pc:sldChg chg="modSp mod">
        <pc:chgData name="Alyoussif, Zina" userId="97f04f14-cb6e-4f2c-9186-c96b89a86eb4" providerId="ADAL" clId="{0BFA9A51-52D3-4CAC-8577-4218A326CCBF}" dt="2022-11-13T18:02:00.881" v="143" actId="20577"/>
        <pc:sldMkLst>
          <pc:docMk/>
          <pc:sldMk cId="2362646479" sldId="656"/>
        </pc:sldMkLst>
        <pc:spChg chg="mod">
          <ac:chgData name="Alyoussif, Zina" userId="97f04f14-cb6e-4f2c-9186-c96b89a86eb4" providerId="ADAL" clId="{0BFA9A51-52D3-4CAC-8577-4218A326CCBF}" dt="2022-11-13T18:00:41.466" v="135" actId="179"/>
          <ac:spMkLst>
            <pc:docMk/>
            <pc:sldMk cId="2362646479" sldId="656"/>
            <ac:spMk id="2" creationId="{00000000-0000-0000-0000-000000000000}"/>
          </ac:spMkLst>
        </pc:spChg>
        <pc:spChg chg="mod">
          <ac:chgData name="Alyoussif, Zina" userId="97f04f14-cb6e-4f2c-9186-c96b89a86eb4" providerId="ADAL" clId="{0BFA9A51-52D3-4CAC-8577-4218A326CCBF}" dt="2022-11-13T18:02:00.881" v="143" actId="20577"/>
          <ac:spMkLst>
            <pc:docMk/>
            <pc:sldMk cId="2362646479" sldId="656"/>
            <ac:spMk id="3" creationId="{00000000-0000-0000-0000-000000000000}"/>
          </ac:spMkLst>
        </pc:spChg>
      </pc:sldChg>
      <pc:sldChg chg="modSp mod">
        <pc:chgData name="Alyoussif, Zina" userId="97f04f14-cb6e-4f2c-9186-c96b89a86eb4" providerId="ADAL" clId="{0BFA9A51-52D3-4CAC-8577-4218A326CCBF}" dt="2022-11-13T20:27:32.167" v="287" actId="20577"/>
        <pc:sldMkLst>
          <pc:docMk/>
          <pc:sldMk cId="1404729998" sldId="657"/>
        </pc:sldMkLst>
        <pc:spChg chg="mod">
          <ac:chgData name="Alyoussif, Zina" userId="97f04f14-cb6e-4f2c-9186-c96b89a86eb4" providerId="ADAL" clId="{0BFA9A51-52D3-4CAC-8577-4218A326CCBF}" dt="2022-11-13T18:33:43.744" v="179" actId="1076"/>
          <ac:spMkLst>
            <pc:docMk/>
            <pc:sldMk cId="1404729998" sldId="657"/>
            <ac:spMk id="2" creationId="{00000000-0000-0000-0000-000000000000}"/>
          </ac:spMkLst>
        </pc:spChg>
        <pc:spChg chg="mod">
          <ac:chgData name="Alyoussif, Zina" userId="97f04f14-cb6e-4f2c-9186-c96b89a86eb4" providerId="ADAL" clId="{0BFA9A51-52D3-4CAC-8577-4218A326CCBF}" dt="2022-11-13T20:27:32.167" v="287" actId="20577"/>
          <ac:spMkLst>
            <pc:docMk/>
            <pc:sldMk cId="1404729998" sldId="657"/>
            <ac:spMk id="3" creationId="{00000000-0000-0000-0000-000000000000}"/>
          </ac:spMkLst>
        </pc:spChg>
        <pc:graphicFrameChg chg="mod modGraphic">
          <ac:chgData name="Alyoussif, Zina" userId="97f04f14-cb6e-4f2c-9186-c96b89a86eb4" providerId="ADAL" clId="{0BFA9A51-52D3-4CAC-8577-4218A326CCBF}" dt="2022-11-13T18:33:46.953" v="180" actId="1076"/>
          <ac:graphicFrameMkLst>
            <pc:docMk/>
            <pc:sldMk cId="1404729998" sldId="657"/>
            <ac:graphicFrameMk id="4" creationId="{00000000-0000-0000-0000-000000000000}"/>
          </ac:graphicFrameMkLst>
        </pc:graphicFrameChg>
      </pc:sldChg>
      <pc:sldChg chg="modSp mod">
        <pc:chgData name="Alyoussif, Zina" userId="97f04f14-cb6e-4f2c-9186-c96b89a86eb4" providerId="ADAL" clId="{0BFA9A51-52D3-4CAC-8577-4218A326CCBF}" dt="2022-11-13T23:30:08.671" v="467" actId="20577"/>
        <pc:sldMkLst>
          <pc:docMk/>
          <pc:sldMk cId="1467007315" sldId="658"/>
        </pc:sldMkLst>
        <pc:spChg chg="mod">
          <ac:chgData name="Alyoussif, Zina" userId="97f04f14-cb6e-4f2c-9186-c96b89a86eb4" providerId="ADAL" clId="{0BFA9A51-52D3-4CAC-8577-4218A326CCBF}" dt="2022-11-13T23:28:18.764" v="412" actId="1076"/>
          <ac:spMkLst>
            <pc:docMk/>
            <pc:sldMk cId="1467007315" sldId="658"/>
            <ac:spMk id="2" creationId="{00000000-0000-0000-0000-000000000000}"/>
          </ac:spMkLst>
        </pc:spChg>
        <pc:spChg chg="mod">
          <ac:chgData name="Alyoussif, Zina" userId="97f04f14-cb6e-4f2c-9186-c96b89a86eb4" providerId="ADAL" clId="{0BFA9A51-52D3-4CAC-8577-4218A326CCBF}" dt="2022-11-13T23:30:08.671" v="467" actId="20577"/>
          <ac:spMkLst>
            <pc:docMk/>
            <pc:sldMk cId="1467007315" sldId="658"/>
            <ac:spMk id="3" creationId="{00000000-0000-0000-0000-000000000000}"/>
          </ac:spMkLst>
        </pc:spChg>
        <pc:graphicFrameChg chg="mod modGraphic">
          <ac:chgData name="Alyoussif, Zina" userId="97f04f14-cb6e-4f2c-9186-c96b89a86eb4" providerId="ADAL" clId="{0BFA9A51-52D3-4CAC-8577-4218A326CCBF}" dt="2022-11-13T23:28:25.107" v="413" actId="1076"/>
          <ac:graphicFrameMkLst>
            <pc:docMk/>
            <pc:sldMk cId="1467007315" sldId="658"/>
            <ac:graphicFrameMk id="4" creationId="{00000000-0000-0000-0000-000000000000}"/>
          </ac:graphicFrameMkLst>
        </pc:graphicFrameChg>
      </pc:sldChg>
      <pc:sldChg chg="modSp add mod">
        <pc:chgData name="Alyoussif, Zina" userId="97f04f14-cb6e-4f2c-9186-c96b89a86eb4" providerId="ADAL" clId="{0BFA9A51-52D3-4CAC-8577-4218A326CCBF}" dt="2022-11-13T23:31:48.430" v="476" actId="20577"/>
        <pc:sldMkLst>
          <pc:docMk/>
          <pc:sldMk cId="2387001437" sldId="659"/>
        </pc:sldMkLst>
        <pc:spChg chg="mod">
          <ac:chgData name="Alyoussif, Zina" userId="97f04f14-cb6e-4f2c-9186-c96b89a86eb4" providerId="ADAL" clId="{0BFA9A51-52D3-4CAC-8577-4218A326CCBF}" dt="2022-11-13T23:30:39.920" v="470" actId="20577"/>
          <ac:spMkLst>
            <pc:docMk/>
            <pc:sldMk cId="2387001437" sldId="659"/>
            <ac:spMk id="2" creationId="{00000000-0000-0000-0000-000000000000}"/>
          </ac:spMkLst>
        </pc:spChg>
        <pc:spChg chg="mod">
          <ac:chgData name="Alyoussif, Zina" userId="97f04f14-cb6e-4f2c-9186-c96b89a86eb4" providerId="ADAL" clId="{0BFA9A51-52D3-4CAC-8577-4218A326CCBF}" dt="2022-11-13T23:31:48.430" v="476" actId="20577"/>
          <ac:spMkLst>
            <pc:docMk/>
            <pc:sldMk cId="2387001437" sldId="659"/>
            <ac:spMk id="3" creationId="{00000000-0000-0000-0000-000000000000}"/>
          </ac:spMkLst>
        </pc:spChg>
      </pc:sldChg>
      <pc:sldChg chg="modSp del mod">
        <pc:chgData name="Alyoussif, Zina" userId="97f04f14-cb6e-4f2c-9186-c96b89a86eb4" providerId="ADAL" clId="{0BFA9A51-52D3-4CAC-8577-4218A326CCBF}" dt="2022-11-13T23:13:54.391" v="312" actId="47"/>
        <pc:sldMkLst>
          <pc:docMk/>
          <pc:sldMk cId="3379967742" sldId="659"/>
        </pc:sldMkLst>
        <pc:spChg chg="mod">
          <ac:chgData name="Alyoussif, Zina" userId="97f04f14-cb6e-4f2c-9186-c96b89a86eb4" providerId="ADAL" clId="{0BFA9A51-52D3-4CAC-8577-4218A326CCBF}" dt="2022-11-13T20:27:57.560" v="295" actId="20577"/>
          <ac:spMkLst>
            <pc:docMk/>
            <pc:sldMk cId="3379967742" sldId="659"/>
            <ac:spMk id="2" creationId="{00000000-0000-0000-0000-000000000000}"/>
          </ac:spMkLst>
        </pc:spChg>
      </pc:sldChg>
      <pc:sldChg chg="modSp add del mod">
        <pc:chgData name="Alyoussif, Zina" userId="97f04f14-cb6e-4f2c-9186-c96b89a86eb4" providerId="ADAL" clId="{0BFA9A51-52D3-4CAC-8577-4218A326CCBF}" dt="2022-11-13T23:13:56.812" v="313" actId="47"/>
        <pc:sldMkLst>
          <pc:docMk/>
          <pc:sldMk cId="306908464" sldId="660"/>
        </pc:sldMkLst>
        <pc:spChg chg="mod">
          <ac:chgData name="Alyoussif, Zina" userId="97f04f14-cb6e-4f2c-9186-c96b89a86eb4" providerId="ADAL" clId="{0BFA9A51-52D3-4CAC-8577-4218A326CCBF}" dt="2022-11-13T20:28:04.807" v="299" actId="20577"/>
          <ac:spMkLst>
            <pc:docMk/>
            <pc:sldMk cId="306908464" sldId="660"/>
            <ac:spMk id="2" creationId="{00000000-0000-0000-0000-000000000000}"/>
          </ac:spMkLst>
        </pc:spChg>
      </pc:sldChg>
      <pc:sldChg chg="modSp add mod">
        <pc:chgData name="Alyoussif, Zina" userId="97f04f14-cb6e-4f2c-9186-c96b89a86eb4" providerId="ADAL" clId="{0BFA9A51-52D3-4CAC-8577-4218A326CCBF}" dt="2022-11-13T23:37:23.011" v="491" actId="1076"/>
        <pc:sldMkLst>
          <pc:docMk/>
          <pc:sldMk cId="1662681227" sldId="660"/>
        </pc:sldMkLst>
        <pc:spChg chg="mod">
          <ac:chgData name="Alyoussif, Zina" userId="97f04f14-cb6e-4f2c-9186-c96b89a86eb4" providerId="ADAL" clId="{0BFA9A51-52D3-4CAC-8577-4218A326CCBF}" dt="2022-11-13T23:36:21.469" v="479" actId="20577"/>
          <ac:spMkLst>
            <pc:docMk/>
            <pc:sldMk cId="1662681227" sldId="660"/>
            <ac:spMk id="2" creationId="{00000000-0000-0000-0000-000000000000}"/>
          </ac:spMkLst>
        </pc:spChg>
        <pc:spChg chg="mod">
          <ac:chgData name="Alyoussif, Zina" userId="97f04f14-cb6e-4f2c-9186-c96b89a86eb4" providerId="ADAL" clId="{0BFA9A51-52D3-4CAC-8577-4218A326CCBF}" dt="2022-11-13T23:37:23.011" v="491" actId="1076"/>
          <ac:spMkLst>
            <pc:docMk/>
            <pc:sldMk cId="1662681227" sldId="660"/>
            <ac:spMk id="3" creationId="{00000000-0000-0000-0000-000000000000}"/>
          </ac:spMkLst>
        </pc:spChg>
      </pc:sldChg>
      <pc:sldChg chg="add">
        <pc:chgData name="Alyoussif, Zina" userId="97f04f14-cb6e-4f2c-9186-c96b89a86eb4" providerId="ADAL" clId="{0BFA9A51-52D3-4CAC-8577-4218A326CCBF}" dt="2022-11-16T17:09:17.858" v="492"/>
        <pc:sldMkLst>
          <pc:docMk/>
          <pc:sldMk cId="174258707" sldId="6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899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771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052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220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348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175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603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8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06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4122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28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7159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384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5383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714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80519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Joseph.dygert@netl.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hank.zhu@nnsa.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hank.zhu@nnsa.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Richard.Gostic@nnsa.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Richard.Gostic@nnsa.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John.Lazarz@nnsa.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Brian.Paeth@nnsa.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andre.pereira@hq.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fernando.palma@hq.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mre.gyuk@hq.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mailto:vinod.siberry@hq.doe.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Latrincy.Bates@em.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Latrincy.Bates@em.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Latrincy.Bates@em.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andrew.opalko@netl.doe.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james.gardiner@netl.doe.gov" TargetMode="External"/><Relationship Id="rId5" Type="http://schemas.openxmlformats.org/officeDocument/2006/relationships/hyperlink" Target="mailto:isaac.aurelio@netl.doe.gov" TargetMode="External"/><Relationship Id="rId4" Type="http://schemas.openxmlformats.org/officeDocument/2006/relationships/hyperlink" Target="mailto:sai.gollakota@netl.doe.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andrew.downs@netl.doe.gov" TargetMode="External"/><Relationship Id="rId7" Type="http://schemas.openxmlformats.org/officeDocument/2006/relationships/hyperlink" Target="mailto:sarah.michalik@netl.doe.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mailto:evelyn.lopez@netl.doe.gov" TargetMode="External"/><Relationship Id="rId5" Type="http://schemas.openxmlformats.org/officeDocument/2006/relationships/hyperlink" Target="mailto:stephen.henry@netl.doe.gov" TargetMode="External"/><Relationship Id="rId4" Type="http://schemas.openxmlformats.org/officeDocument/2006/relationships/hyperlink" Target="mailto:adam.payne@netl.do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tephen.henry@netl.doe.go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stephen.henry@netl.doe.gov"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doetutorials.dawnbreaker.com/"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2023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C56-01: ENERGY SYSTEMS CYBERSECURITY</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Distributed Energy Resource (DER) Cyber Protection</a:t>
            </a:r>
          </a:p>
          <a:p>
            <a:pPr marL="461963" indent="-461963" algn="l">
              <a:buAutoNum type="alphaLcPeriod"/>
              <a:tabLst>
                <a:tab pos="517525" algn="l"/>
              </a:tabLst>
            </a:pPr>
            <a:r>
              <a:rPr lang="en-US" sz="1800" dirty="0">
                <a:solidFill>
                  <a:schemeClr val="tx1"/>
                </a:solidFill>
                <a:latin typeface="Arial Narrow" panose="020B0606020202030204" pitchFamily="34" charset="0"/>
              </a:rPr>
              <a:t>Other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sv-SE" sz="1800" dirty="0">
                <a:solidFill>
                  <a:schemeClr val="tx1"/>
                </a:solidFill>
                <a:latin typeface="Arial Narrow" panose="020B0606020202030204" pitchFamily="34" charset="0"/>
              </a:rPr>
              <a:t>Joseph Dygert, </a:t>
            </a:r>
            <a:r>
              <a:rPr lang="sv-SE" sz="1800" dirty="0">
                <a:solidFill>
                  <a:schemeClr val="tx1"/>
                </a:solidFill>
                <a:latin typeface="Arial Narrow" panose="020B0606020202030204" pitchFamily="34" charset="0"/>
                <a:hlinkClick r:id="rId3"/>
              </a:rPr>
              <a:t>Joseph.dygert@netl.doe.gov</a:t>
            </a:r>
            <a:r>
              <a:rPr lang="sv-SE"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15861168"/>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C56-02: </a:t>
            </a:r>
            <a:r>
              <a:rPr lang="fr-FR" sz="2200" b="1" dirty="0">
                <a:latin typeface="Arial Narrow" panose="020B0606020202030204" pitchFamily="34" charset="0"/>
              </a:rPr>
              <a:t>ALTERNATIVE RADIOLOGICAL SOURCE TECHNOLOGIES</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685801" y="2590800"/>
            <a:ext cx="7924800" cy="22860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Novel Non-</a:t>
            </a:r>
            <a:r>
              <a:rPr lang="en-US" sz="1800" dirty="0" err="1">
                <a:solidFill>
                  <a:schemeClr val="tx1"/>
                </a:solidFill>
                <a:latin typeface="Arial Narrow" panose="020B0606020202030204" pitchFamily="34" charset="0"/>
              </a:rPr>
              <a:t>Radioisotopic</a:t>
            </a:r>
            <a:r>
              <a:rPr lang="en-US" sz="1800" dirty="0">
                <a:solidFill>
                  <a:schemeClr val="tx1"/>
                </a:solidFill>
                <a:latin typeface="Arial Narrow" panose="020B0606020202030204" pitchFamily="34" charset="0"/>
              </a:rPr>
              <a:t> Technology for Portable Calibration Sources </a:t>
            </a:r>
          </a:p>
          <a:p>
            <a:pPr marL="461963" indent="-461963" algn="l">
              <a:buAutoNum type="alphaLcPeriod"/>
              <a:tabLst>
                <a:tab pos="517525" algn="l"/>
              </a:tabLst>
            </a:pPr>
            <a:r>
              <a:rPr lang="en-US" sz="1800" dirty="0">
                <a:solidFill>
                  <a:schemeClr val="tx1"/>
                </a:solidFill>
                <a:latin typeface="Arial Narrow" panose="020B0606020202030204" pitchFamily="34" charset="0"/>
              </a:rPr>
              <a:t>Improved Vacuum X-Ray Tube Design for Radiological Source Replacement</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Hank Zhu, </a:t>
            </a:r>
            <a:r>
              <a:rPr lang="en-US" sz="1800" dirty="0">
                <a:solidFill>
                  <a:schemeClr val="tx1"/>
                </a:solidFill>
                <a:latin typeface="Arial Narrow" panose="020B0606020202030204" pitchFamily="34" charset="0"/>
                <a:hlinkClick r:id="rId3"/>
              </a:rPr>
              <a:t>hank.zhu@nnsa.doe.gov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04918768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C56-03: RADIATION DETECTION MATERIALS</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High-Yield Growth of High-Performance Radiation Detection Semiconductor Materials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Hank Zhu, </a:t>
            </a:r>
            <a:r>
              <a:rPr lang="en-US" sz="1800" dirty="0">
                <a:solidFill>
                  <a:schemeClr val="tx1"/>
                </a:solidFill>
                <a:latin typeface="Arial Narrow" panose="020B0606020202030204" pitchFamily="34" charset="0"/>
                <a:hlinkClick r:id="rId3"/>
              </a:rPr>
              <a:t>hank.zhu@nnsa.doe.gov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320509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025525" algn="l"/>
              </a:tabLst>
            </a:pPr>
            <a:r>
              <a:rPr lang="en-US" sz="2200" b="1" dirty="0">
                <a:latin typeface="Arial Narrow" panose="020B0606020202030204" pitchFamily="34" charset="0"/>
              </a:rPr>
              <a:t>Topic C56-04: SEPARATION AND DETECTION TECHNOLOGIES ESPECIALLY FOR RARE EARTH ELEMENTS AND LITHIUM</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High-Purity Separations of Rare Earth Elements from Bulk Material</a:t>
            </a:r>
          </a:p>
          <a:p>
            <a:pPr marL="461963" indent="-461963" algn="l">
              <a:buAutoNum type="alphaLcPeriod"/>
              <a:tabLst>
                <a:tab pos="517525" algn="l"/>
              </a:tabLst>
            </a:pPr>
            <a:r>
              <a:rPr lang="en-US" sz="1800" dirty="0">
                <a:solidFill>
                  <a:schemeClr val="tx1"/>
                </a:solidFill>
                <a:latin typeface="Arial Narrow" panose="020B0606020202030204" pitchFamily="34" charset="0"/>
              </a:rPr>
              <a:t>Environmental Monitoring of Lithium</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Richard Gostic, </a:t>
            </a:r>
            <a:r>
              <a:rPr lang="en-US" sz="1800" dirty="0">
                <a:solidFill>
                  <a:schemeClr val="tx1"/>
                </a:solidFill>
                <a:latin typeface="Arial Narrow" panose="020B0606020202030204" pitchFamily="34" charset="0"/>
                <a:hlinkClick r:id="rId3"/>
              </a:rPr>
              <a:t>Richard.Gostic@nnsa.doe.gov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2210465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04801"/>
            <a:ext cx="8382000" cy="838199"/>
          </a:xfrm>
        </p:spPr>
        <p:txBody>
          <a:bodyPr>
            <a:normAutofit/>
          </a:bodyPr>
          <a:lstStyle/>
          <a:p>
            <a:pPr marL="1543050" indent="-1543050" algn="l">
              <a:tabLst>
                <a:tab pos="461963" algn="l"/>
                <a:tab pos="1543050" algn="l"/>
              </a:tabLst>
            </a:pPr>
            <a:r>
              <a:rPr lang="en-US" sz="2200" b="1" dirty="0">
                <a:latin typeface="Arial Narrow" panose="020B0606020202030204" pitchFamily="34" charset="0"/>
              </a:rPr>
              <a:t>Topic C56-05: ADVANCED DATA ANALYTICS FOR MULTIPLE MICROSCOPIES</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Graphical Analyses for Material Characterization</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Richard Gostic, </a:t>
            </a:r>
            <a:r>
              <a:rPr lang="en-US" sz="1800" dirty="0">
                <a:solidFill>
                  <a:schemeClr val="tx1"/>
                </a:solidFill>
                <a:latin typeface="Arial Narrow" panose="020B0606020202030204" pitchFamily="34" charset="0"/>
                <a:hlinkClick r:id="rId3"/>
              </a:rPr>
              <a:t>Richard.Gostic@nnsa.doe.gov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22502593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C56-06:TECHNOLOGY FOR SEISMIC MONITORING SYSTEMS  </a:t>
            </a:r>
          </a:p>
        </p:txBody>
      </p:sp>
      <p:sp>
        <p:nvSpPr>
          <p:cNvPr id="3" name="Subtitle 2"/>
          <p:cNvSpPr>
            <a:spLocks noGrp="1"/>
          </p:cNvSpPr>
          <p:nvPr>
            <p:ph type="subTitle" idx="1"/>
          </p:nvPr>
        </p:nvSpPr>
        <p:spPr>
          <a:xfrm>
            <a:off x="648856" y="2667000"/>
            <a:ext cx="8153399"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Hardware/Software Applications for Distributed Acoustic Sensing (DAS) Data Acquisition and Processing</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John Lazarz, </a:t>
            </a:r>
            <a:r>
              <a:rPr lang="en-US" sz="1800" dirty="0">
                <a:solidFill>
                  <a:schemeClr val="tx1"/>
                </a:solidFill>
                <a:latin typeface="Arial Narrow" panose="020B0606020202030204" pitchFamily="34" charset="0"/>
                <a:hlinkClick r:id="rId3"/>
              </a:rPr>
              <a:t>John.Lazarz@nnsa.doe.gov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51106985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025525" algn="l"/>
              </a:tabLst>
            </a:pPr>
            <a:r>
              <a:rPr lang="en-US" sz="2200" b="1" dirty="0">
                <a:latin typeface="Arial Narrow" panose="020B0606020202030204" pitchFamily="34" charset="0"/>
              </a:rPr>
              <a:t>Topic C56-07: TECHNOLOGY FOR FUTURE RADIONUCLIDE MONITORING SYSTEMS </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Electrostatic Precipitation System for Local-Distance Radionuclide Monitoring</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Brian Paeth, </a:t>
            </a:r>
            <a:r>
              <a:rPr lang="fi-FI" sz="1800" dirty="0">
                <a:solidFill>
                  <a:schemeClr val="tx1"/>
                </a:solidFill>
                <a:latin typeface="Arial Narrow" panose="020B0606020202030204" pitchFamily="34" charset="0"/>
                <a:hlinkClick r:id="rId3"/>
              </a:rPr>
              <a:t>Brian.Paeth@nnsa.doe.gov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47880921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C56-08: ADVANCED GRID TECHNOLOGIES</a:t>
            </a:r>
          </a:p>
        </p:txBody>
      </p:sp>
      <p:sp>
        <p:nvSpPr>
          <p:cNvPr id="3" name="Subtitle 2"/>
          <p:cNvSpPr>
            <a:spLocks noGrp="1"/>
          </p:cNvSpPr>
          <p:nvPr>
            <p:ph type="subTitle" idx="1"/>
          </p:nvPr>
        </p:nvSpPr>
        <p:spPr>
          <a:xfrm>
            <a:off x="838200" y="2667000"/>
            <a:ext cx="7727004" cy="2514600"/>
          </a:xfrm>
        </p:spPr>
        <p:txBody>
          <a:bodyPr>
            <a:normAutofit lnSpcReduction="10000"/>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Advanced Materials for Power Electronic Components in Medium and High Voltage Grid Applications</a:t>
            </a:r>
          </a:p>
          <a:p>
            <a:pPr marL="461963" indent="-461963" algn="l">
              <a:buAutoNum type="alphaLcPeriod"/>
              <a:tabLst>
                <a:tab pos="517525" algn="l"/>
              </a:tabLst>
            </a:pPr>
            <a:r>
              <a:rPr lang="en-US" sz="1800" dirty="0">
                <a:solidFill>
                  <a:schemeClr val="tx1"/>
                </a:solidFill>
                <a:latin typeface="Arial Narrow" panose="020B0606020202030204" pitchFamily="34" charset="0"/>
              </a:rPr>
              <a:t>Grid-Enhancing Technologies to Reduce Electricity Delivery Losses and Improve T&amp;D Systems Energy Efficiency and Utilization</a:t>
            </a:r>
          </a:p>
          <a:p>
            <a:pPr marL="461963" indent="-461963" algn="l">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latin typeface="Arial Narrow" panose="020B0606020202030204" pitchFamily="34" charset="0"/>
              </a:rPr>
              <a:t>Andre Pereira, </a:t>
            </a:r>
            <a:r>
              <a:rPr lang="en-US" sz="1800" dirty="0">
                <a:solidFill>
                  <a:schemeClr val="tx1"/>
                </a:solidFill>
                <a:latin typeface="Arial Narrow" panose="020B0606020202030204" pitchFamily="34" charset="0"/>
                <a:hlinkClick r:id="rId3"/>
              </a:rPr>
              <a:t>andre.pereira@hq.doe.gov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a:t>
            </a:r>
            <a:r>
              <a:rPr lang="pt-BR" sz="1800" dirty="0">
                <a:solidFill>
                  <a:schemeClr val="tx1"/>
                </a:solidFill>
                <a:latin typeface="Arial Narrow" panose="020B0606020202030204" pitchFamily="34" charset="0"/>
              </a:rPr>
              <a:t>Fernando Palma, </a:t>
            </a:r>
            <a:r>
              <a:rPr lang="pt-BR" sz="1800" dirty="0">
                <a:solidFill>
                  <a:schemeClr val="tx1"/>
                </a:solidFill>
                <a:latin typeface="Arial Narrow" panose="020B0606020202030204" pitchFamily="34" charset="0"/>
                <a:hlinkClick r:id="rId4"/>
              </a:rPr>
              <a:t>fernando.palma@hq.doe.gov</a:t>
            </a:r>
            <a:r>
              <a:rPr lang="pt-B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80247269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fontScale="90000"/>
          </a:bodyPr>
          <a:lstStyle/>
          <a:p>
            <a:pPr marL="1376363" indent="-1376363" algn="l">
              <a:tabLst>
                <a:tab pos="461963" algn="l"/>
                <a:tab pos="1376363" algn="l"/>
              </a:tabLst>
            </a:pPr>
            <a:r>
              <a:rPr lang="en-US" sz="2200" b="1" dirty="0">
                <a:latin typeface="Arial Narrow" panose="020B0606020202030204" pitchFamily="34" charset="0"/>
              </a:rPr>
              <a:t>Topic C56-09: ADVANCED POWER CONVERSION SYSTEM FOR GRID-TIED ENERGY STORAGE &amp; ENERGY STORAGE DEPLOYMENT</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High Density Cell-Level Battery Power Converters for Next Generation Grid-Tied Energy Storage Systems </a:t>
            </a:r>
          </a:p>
          <a:p>
            <a:pPr marL="461963" indent="-461963" algn="l">
              <a:buAutoNum type="alphaLcPeriod"/>
              <a:tabLst>
                <a:tab pos="517525" algn="l"/>
              </a:tabLst>
            </a:pPr>
            <a:r>
              <a:rPr lang="en-US" sz="1800" dirty="0">
                <a:solidFill>
                  <a:schemeClr val="tx1"/>
                </a:solidFill>
                <a:latin typeface="Arial Narrow" panose="020B0606020202030204" pitchFamily="34" charset="0"/>
              </a:rPr>
              <a:t>Innovations to Accelerate Energy Storage Deployment</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Imre Gyuk, </a:t>
            </a:r>
            <a:r>
              <a:rPr lang="en-US" sz="1800" dirty="0">
                <a:solidFill>
                  <a:schemeClr val="tx1"/>
                </a:solidFill>
                <a:latin typeface="Arial Narrow" panose="020B0606020202030204" pitchFamily="34" charset="0"/>
                <a:hlinkClick r:id="rId3"/>
              </a:rPr>
              <a:t>imre.gyuk@hq.doe.gov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a:t>
            </a:r>
            <a:r>
              <a:rPr lang="nn-NO" sz="1800" dirty="0">
                <a:solidFill>
                  <a:schemeClr val="tx1"/>
                </a:solidFill>
                <a:latin typeface="Arial Narrow" panose="020B0606020202030204" pitchFamily="34" charset="0"/>
              </a:rPr>
              <a:t>Vinod Siberry, </a:t>
            </a:r>
            <a:r>
              <a:rPr lang="nn-NO" sz="1800" dirty="0">
                <a:solidFill>
                  <a:schemeClr val="tx1"/>
                </a:solidFill>
                <a:latin typeface="Arial Narrow" panose="020B0606020202030204" pitchFamily="34" charset="0"/>
                <a:hlinkClick r:id="rId4"/>
              </a:rPr>
              <a:t>vinod.siberry@hq.doe.gov</a:t>
            </a:r>
            <a:r>
              <a:rPr lang="nn-NO"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7015700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431925" indent="-1431925" algn="l">
              <a:tabLst>
                <a:tab pos="461963" algn="l"/>
                <a:tab pos="1431925" algn="l"/>
              </a:tabLst>
            </a:pPr>
            <a:r>
              <a:rPr lang="en-US" sz="2200" b="1" dirty="0">
                <a:latin typeface="Arial Narrow" panose="020B0606020202030204" pitchFamily="34" charset="0"/>
              </a:rPr>
              <a:t>Topic C56-22: IN-SITU CHARACTERIZATION METHODS</a:t>
            </a:r>
          </a:p>
        </p:txBody>
      </p:sp>
      <p:sp>
        <p:nvSpPr>
          <p:cNvPr id="3" name="Subtitle 2"/>
          <p:cNvSpPr>
            <a:spLocks noGrp="1"/>
          </p:cNvSpPr>
          <p:nvPr>
            <p:ph type="subTitle" idx="1"/>
          </p:nvPr>
        </p:nvSpPr>
        <p:spPr>
          <a:xfrm>
            <a:off x="685801" y="2362200"/>
            <a:ext cx="7924800" cy="4038600"/>
          </a:xfrm>
        </p:spPr>
        <p:txBody>
          <a:bodyPr>
            <a:normAutofit/>
          </a:bodyPr>
          <a:lstStyle/>
          <a:p>
            <a:pPr algn="l">
              <a:tabLst>
                <a:tab pos="517525" algn="l"/>
              </a:tabLst>
            </a:pPr>
            <a:r>
              <a:rPr lang="en-US" sz="1800" dirty="0">
                <a:solidFill>
                  <a:schemeClr val="tx1"/>
                </a:solidFill>
                <a:latin typeface="Arial Narrow" panose="020B0606020202030204" pitchFamily="34" charset="0"/>
              </a:rPr>
              <a:t>	</a:t>
            </a:r>
          </a:p>
          <a:p>
            <a:pPr marL="461963" indent="-461963" algn="l">
              <a:tabLst>
                <a:tab pos="457200" algn="l"/>
              </a:tabLst>
            </a:pPr>
            <a:r>
              <a:rPr lang="en-US" sz="1800" dirty="0">
                <a:solidFill>
                  <a:schemeClr val="tx1"/>
                </a:solidFill>
                <a:latin typeface="Arial Narrow" panose="020B0606020202030204" pitchFamily="34" charset="0"/>
              </a:rPr>
              <a:t>a.	Remote Characterization of HLW Tank Waste, Effluents from HLW Treatment, and Other Miscellaneous Slurry, Solid and Liquid Waste During Retrieval, Pretreatment, and Immobilization Processes</a:t>
            </a:r>
          </a:p>
          <a:p>
            <a:pPr marL="461963" indent="-461963" algn="l">
              <a:tabLst>
                <a:tab pos="457200" algn="l"/>
              </a:tabLst>
            </a:pPr>
            <a:r>
              <a:rPr lang="en-US" sz="1800" dirty="0">
                <a:solidFill>
                  <a:schemeClr val="tx1"/>
                </a:solidFill>
                <a:latin typeface="Arial Narrow" panose="020B0606020202030204" pitchFamily="34" charset="0"/>
              </a:rPr>
              <a:t>b.	Development of New Technologies to Advance Autonomous Monitoring of Soil and Groundwater Contamination at Sites Undergoing Both Active and Passive Remediation</a:t>
            </a:r>
          </a:p>
          <a:p>
            <a:pPr marL="461963" indent="-461963" algn="l">
              <a:tabLst>
                <a:tab pos="457200" algn="l"/>
              </a:tabLst>
            </a:pPr>
            <a:r>
              <a:rPr lang="en-US" sz="1800" dirty="0">
                <a:solidFill>
                  <a:schemeClr val="tx1"/>
                </a:solidFill>
                <a:latin typeface="Arial Narrow" panose="020B0606020202030204" pitchFamily="34" charset="0"/>
              </a:rPr>
              <a:t>c.	Deep Aquifer Characterization </a:t>
            </a:r>
          </a:p>
          <a:p>
            <a:pPr marL="461963" indent="-461963" algn="l">
              <a:tabLst>
                <a:tab pos="457200" algn="l"/>
              </a:tabLst>
            </a:pPr>
            <a:r>
              <a:rPr lang="en-US" sz="1800" dirty="0">
                <a:solidFill>
                  <a:schemeClr val="tx1"/>
                </a:solidFill>
                <a:latin typeface="Arial Narrow" panose="020B0606020202030204" pitchFamily="34" charset="0"/>
              </a:rPr>
              <a:t>d.	Analytical Logistics</a:t>
            </a:r>
          </a:p>
          <a:p>
            <a:pPr marL="461963" indent="-461963" algn="l">
              <a:tabLst>
                <a:tab pos="457200" algn="l"/>
              </a:tabLst>
            </a:pPr>
            <a:r>
              <a:rPr lang="en-US" sz="1800" dirty="0">
                <a:solidFill>
                  <a:schemeClr val="tx1"/>
                </a:solidFill>
                <a:latin typeface="Arial Narrow" panose="020B0606020202030204" pitchFamily="34" charset="0"/>
              </a:rPr>
              <a:t>e.	Other</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Latrincy Bates, </a:t>
            </a:r>
            <a:r>
              <a:rPr lang="en-US" sz="1800" dirty="0">
                <a:solidFill>
                  <a:schemeClr val="tx1"/>
                </a:solidFill>
                <a:latin typeface="Arial Narrow" panose="020B0606020202030204" pitchFamily="34" charset="0"/>
                <a:hlinkClick r:id="rId3"/>
              </a:rPr>
              <a:t>Latrincy.Bates@em.doe.gov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57493212"/>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61800238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2023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1-9 &amp; 22-28</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15,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C56-23: IMPROVED TREATMENT METHODS FOR LLW AND HLW</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Waste Retrieval</a:t>
            </a:r>
          </a:p>
          <a:p>
            <a:pPr marL="461963" indent="-461963" algn="l">
              <a:buAutoNum type="alphaLcPeriod"/>
              <a:tabLst>
                <a:tab pos="517525" algn="l"/>
              </a:tabLst>
            </a:pPr>
            <a:r>
              <a:rPr lang="en-US" sz="1800" dirty="0">
                <a:solidFill>
                  <a:schemeClr val="tx1"/>
                </a:solidFill>
                <a:latin typeface="Arial Narrow" panose="020B0606020202030204" pitchFamily="34" charset="0"/>
              </a:rPr>
              <a:t>Separation of Contaminants from Waste Streams</a:t>
            </a:r>
          </a:p>
          <a:p>
            <a:pPr marL="461963" indent="-461963" algn="l">
              <a:buAutoNum type="alphaLcPeriod"/>
              <a:tabLst>
                <a:tab pos="517525" algn="l"/>
              </a:tabLst>
            </a:pPr>
            <a:r>
              <a:rPr lang="en-US" sz="1800" dirty="0">
                <a:solidFill>
                  <a:schemeClr val="tx1"/>
                </a:solidFill>
                <a:latin typeface="Arial Narrow" panose="020B0606020202030204" pitchFamily="34" charset="0"/>
              </a:rPr>
              <a:t>Waste Immobilization</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Latrincy Bates, </a:t>
            </a:r>
            <a:r>
              <a:rPr lang="en-US" sz="1800" dirty="0">
                <a:solidFill>
                  <a:schemeClr val="tx1"/>
                </a:solidFill>
                <a:latin typeface="Arial Narrow" panose="020B0606020202030204" pitchFamily="34" charset="0"/>
                <a:hlinkClick r:id="rId3"/>
              </a:rPr>
              <a:t>Latrincy.Bates@em.doe.gov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88740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652588" indent="-1652588" algn="l">
              <a:tabLst>
                <a:tab pos="461963" algn="l"/>
                <a:tab pos="1652588" algn="l"/>
              </a:tabLst>
            </a:pPr>
            <a:r>
              <a:rPr lang="en-US" sz="2200" b="1" dirty="0">
                <a:latin typeface="Arial Narrow" panose="020B0606020202030204" pitchFamily="34" charset="0"/>
              </a:rPr>
              <a:t>Topic C56-024: IMPROVEMENTS FOR DECONTAMINATION OF  EQUIPMENT/STRUCTURES</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Characterization</a:t>
            </a:r>
          </a:p>
          <a:p>
            <a:pPr marL="461963" indent="-461963" algn="l">
              <a:buAutoNum type="alphaLcPeriod"/>
              <a:tabLst>
                <a:tab pos="517525" algn="l"/>
              </a:tabLst>
            </a:pPr>
            <a:r>
              <a:rPr lang="en-US" sz="1800" dirty="0">
                <a:solidFill>
                  <a:schemeClr val="tx1"/>
                </a:solidFill>
                <a:latin typeface="Arial Narrow" panose="020B0606020202030204" pitchFamily="34" charset="0"/>
              </a:rPr>
              <a:t>Decontamination Methods</a:t>
            </a:r>
          </a:p>
          <a:p>
            <a:pPr marL="461963" indent="-461963" algn="l">
              <a:buAutoNum type="alphaLcPeriod"/>
              <a:tabLst>
                <a:tab pos="517525" algn="l"/>
              </a:tabLst>
            </a:pPr>
            <a:r>
              <a:rPr lang="en-US" sz="1800" dirty="0">
                <a:solidFill>
                  <a:schemeClr val="tx1"/>
                </a:solidFill>
                <a:latin typeface="Arial Narrow" panose="020B0606020202030204" pitchFamily="34" charset="0"/>
              </a:rPr>
              <a:t>Fixatives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461963" indent="-461963" algn="l">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Latrincy Bates, </a:t>
            </a:r>
            <a:r>
              <a:rPr lang="en-US" sz="1800" dirty="0">
                <a:solidFill>
                  <a:schemeClr val="tx1"/>
                </a:solidFill>
                <a:latin typeface="Arial Narrow" panose="020B0606020202030204" pitchFamily="34" charset="0"/>
                <a:hlinkClick r:id="rId3"/>
              </a:rPr>
              <a:t>Latrincy.Bates@em.doe.gov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6264647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4839"/>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C56-25: CARBON CAPTURE, CONVERSION, AND STORAGE</a:t>
            </a:r>
          </a:p>
        </p:txBody>
      </p:sp>
      <p:sp>
        <p:nvSpPr>
          <p:cNvPr id="3" name="Subtitle 2"/>
          <p:cNvSpPr>
            <a:spLocks noGrp="1"/>
          </p:cNvSpPr>
          <p:nvPr>
            <p:ph type="subTitle" idx="1"/>
          </p:nvPr>
        </p:nvSpPr>
        <p:spPr>
          <a:xfrm>
            <a:off x="685801" y="1953638"/>
            <a:ext cx="7924800" cy="4675762"/>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Novel Reactive Capture Approaches that Convert Industrially Produced CO2 to Useful Products On-Site</a:t>
            </a:r>
          </a:p>
          <a:p>
            <a:pPr marL="461963" indent="-461963" algn="l">
              <a:buAutoNum type="alphaLcPeriod"/>
              <a:tabLst>
                <a:tab pos="517525" algn="l"/>
              </a:tabLst>
            </a:pPr>
            <a:r>
              <a:rPr lang="en-US" sz="1800" dirty="0">
                <a:solidFill>
                  <a:schemeClr val="tx1"/>
                </a:solidFill>
                <a:latin typeface="Arial Narrow" panose="020B0606020202030204" pitchFamily="34" charset="0"/>
              </a:rPr>
              <a:t>Combined Direct Air Capture and Conversion of Carbon Dioxide to Chemical Products</a:t>
            </a:r>
          </a:p>
          <a:p>
            <a:pPr marL="461963" indent="-461963" algn="l">
              <a:buAutoNum type="alphaLcPeriod"/>
              <a:tabLst>
                <a:tab pos="517525" algn="l"/>
              </a:tabLst>
            </a:pPr>
            <a:r>
              <a:rPr lang="en-US" sz="1800" dirty="0">
                <a:solidFill>
                  <a:schemeClr val="tx1"/>
                </a:solidFill>
                <a:latin typeface="Arial Narrow" panose="020B0606020202030204" pitchFamily="34" charset="0"/>
              </a:rPr>
              <a:t>Mineralization of Produced Water Cations Using Anthropogenic CO₂</a:t>
            </a:r>
          </a:p>
          <a:p>
            <a:pPr marL="461963" indent="-461963" algn="l">
              <a:buAutoNum type="alphaLcPeriod"/>
              <a:tabLst>
                <a:tab pos="517525" algn="l"/>
              </a:tabLst>
            </a:pPr>
            <a:r>
              <a:rPr lang="en-US" sz="1800" dirty="0">
                <a:solidFill>
                  <a:schemeClr val="tx1"/>
                </a:solidFill>
                <a:latin typeface="Arial Narrow" panose="020B0606020202030204" pitchFamily="34" charset="0"/>
              </a:rPr>
              <a:t>Development of Novel Sensors or System Components for Subsurface Electromagnetic (EM) Monitoring Applications</a:t>
            </a:r>
          </a:p>
          <a:p>
            <a:pPr marL="461963" indent="-461963" algn="l">
              <a:buAutoNum type="alphaLcPeriod"/>
              <a:tabLst>
                <a:tab pos="517525" algn="l"/>
              </a:tabLst>
            </a:pPr>
            <a:r>
              <a:rPr lang="en-US" sz="1800" dirty="0">
                <a:solidFill>
                  <a:schemeClr val="tx1"/>
                </a:solidFill>
                <a:latin typeface="Arial Narrow" panose="020B0606020202030204" pitchFamily="34" charset="0"/>
              </a:rPr>
              <a:t>"Turn-key" System for High Resolution, Long Term AZMI Pressure Monitoring</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Andrew </a:t>
            </a:r>
            <a:r>
              <a:rPr lang="en-US" sz="1800" dirty="0" err="1">
                <a:solidFill>
                  <a:schemeClr val="tx1"/>
                </a:solidFill>
                <a:latin typeface="Arial Narrow" panose="020B0606020202030204" pitchFamily="34" charset="0"/>
              </a:rPr>
              <a:t>O’Palko</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3"/>
              </a:rPr>
              <a:t>andrew.opalko@netl.doe.gov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a:t>
            </a:r>
            <a:r>
              <a:rPr lang="fi-FI" sz="1800" dirty="0">
                <a:solidFill>
                  <a:schemeClr val="tx1"/>
                </a:solidFill>
                <a:latin typeface="Arial Narrow" panose="020B0606020202030204" pitchFamily="34" charset="0"/>
              </a:rPr>
              <a:t>Sai Gollakota </a:t>
            </a:r>
            <a:r>
              <a:rPr lang="fi-FI" sz="1800" dirty="0">
                <a:solidFill>
                  <a:schemeClr val="tx1"/>
                </a:solidFill>
                <a:latin typeface="Arial Narrow" panose="020B0606020202030204" pitchFamily="34" charset="0"/>
                <a:hlinkClick r:id="rId4"/>
              </a:rPr>
              <a:t>sai.gollakota@netl.doe.gov</a:t>
            </a:r>
            <a:r>
              <a:rPr lang="fi-FI"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Subtopics c &amp; f – Isaac (Andy) Aurelio  </a:t>
            </a:r>
            <a:r>
              <a:rPr lang="en-US" sz="1800" dirty="0">
                <a:solidFill>
                  <a:schemeClr val="tx1"/>
                </a:solidFill>
                <a:latin typeface="Arial Narrow" panose="020B0606020202030204" pitchFamily="34" charset="0"/>
                <a:hlinkClick r:id="rId5"/>
              </a:rPr>
              <a:t>isaac.aurelio@netl.doe.gov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Subtopics d &amp; e  – </a:t>
            </a:r>
            <a:r>
              <a:rPr lang="fr-FR" sz="1800" dirty="0">
                <a:solidFill>
                  <a:schemeClr val="tx1"/>
                </a:solidFill>
                <a:latin typeface="Arial Narrow" panose="020B0606020202030204" pitchFamily="34" charset="0"/>
              </a:rPr>
              <a:t>James Gardiner </a:t>
            </a:r>
            <a:r>
              <a:rPr lang="fr-FR" sz="1800" dirty="0">
                <a:solidFill>
                  <a:schemeClr val="tx1"/>
                </a:solidFill>
                <a:latin typeface="Arial Narrow" panose="020B0606020202030204" pitchFamily="34" charset="0"/>
                <a:hlinkClick r:id="rId6"/>
              </a:rPr>
              <a:t>james.gardiner@netl.doe.gov</a:t>
            </a:r>
            <a:r>
              <a:rPr lang="fr-FR" sz="1800" dirty="0">
                <a:solidFill>
                  <a:schemeClr val="tx1"/>
                </a:solidFill>
                <a:latin typeface="Arial Narrow" panose="020B0606020202030204" pitchFamily="34" charset="0"/>
              </a:rPr>
              <a:t> </a:t>
            </a:r>
          </a:p>
          <a:p>
            <a:pPr marL="2058988" indent="-2058988" algn="l">
              <a:tabLst>
                <a:tab pos="457200" algn="l"/>
              </a:tabLst>
            </a:pPr>
            <a:endParaRPr lang="fr-FR"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3201478"/>
              </p:ext>
            </p:extLst>
          </p:nvPr>
        </p:nvGraphicFramePr>
        <p:xfrm>
          <a:off x="822799" y="963038"/>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40472999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C56-026: HYDROGEN TECHNOLOGIES</a:t>
            </a:r>
          </a:p>
        </p:txBody>
      </p:sp>
      <p:sp>
        <p:nvSpPr>
          <p:cNvPr id="3" name="Subtitle 2"/>
          <p:cNvSpPr>
            <a:spLocks noGrp="1"/>
          </p:cNvSpPr>
          <p:nvPr>
            <p:ph type="subTitle" idx="1"/>
          </p:nvPr>
        </p:nvSpPr>
        <p:spPr>
          <a:xfrm>
            <a:off x="685801" y="1676401"/>
            <a:ext cx="7924800" cy="4876798"/>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Smart Manufacture of Ceramic Matrix Composite (CMC) Substrates</a:t>
            </a:r>
          </a:p>
          <a:p>
            <a:pPr marL="461963" indent="-461963" algn="l">
              <a:buAutoNum type="alphaLcPeriod"/>
              <a:tabLst>
                <a:tab pos="517525" algn="l"/>
              </a:tabLst>
            </a:pPr>
            <a:r>
              <a:rPr lang="en-US" sz="1800" dirty="0">
                <a:solidFill>
                  <a:schemeClr val="tx1"/>
                </a:solidFill>
                <a:latin typeface="Arial Narrow" panose="020B0606020202030204" pitchFamily="34" charset="0"/>
              </a:rPr>
              <a:t>Advanced Thermal Barrier Coatings (TBC) and Environmental Barrier Coatings (EBC) for Ceramic Matrix Composites (CMC)</a:t>
            </a:r>
          </a:p>
          <a:p>
            <a:pPr marL="461963" indent="-461963" algn="l">
              <a:buAutoNum type="alphaLcPeriod"/>
              <a:tabLst>
                <a:tab pos="517525" algn="l"/>
              </a:tabLst>
            </a:pPr>
            <a:r>
              <a:rPr lang="en-US" sz="1800" dirty="0">
                <a:solidFill>
                  <a:schemeClr val="tx1"/>
                </a:solidFill>
                <a:latin typeface="Arial Narrow" panose="020B0606020202030204" pitchFamily="34" charset="0"/>
              </a:rPr>
              <a:t>Advanced Manufacturing Concepts for Hydrogen Transportation and Storage</a:t>
            </a:r>
          </a:p>
          <a:p>
            <a:pPr marL="461963" indent="-461963" algn="l">
              <a:buAutoNum type="alphaLcPeriod"/>
              <a:tabLst>
                <a:tab pos="517525" algn="l"/>
              </a:tabLst>
            </a:pPr>
            <a:r>
              <a:rPr lang="en-US" sz="1800" dirty="0">
                <a:solidFill>
                  <a:schemeClr val="tx1"/>
                </a:solidFill>
                <a:latin typeface="Arial Narrow" panose="020B0606020202030204" pitchFamily="34" charset="0"/>
              </a:rPr>
              <a:t>Feedstock </a:t>
            </a:r>
            <a:r>
              <a:rPr lang="en-US" sz="1800" dirty="0" err="1">
                <a:solidFill>
                  <a:schemeClr val="tx1"/>
                </a:solidFill>
                <a:latin typeface="Arial Narrow" panose="020B0606020202030204" pitchFamily="34" charset="0"/>
              </a:rPr>
              <a:t>Dechlorination</a:t>
            </a:r>
            <a:r>
              <a:rPr lang="en-US" sz="1800" dirty="0">
                <a:solidFill>
                  <a:schemeClr val="tx1"/>
                </a:solidFill>
                <a:latin typeface="Arial Narrow" panose="020B0606020202030204" pitchFamily="34" charset="0"/>
              </a:rPr>
              <a:t> Technologies of Mixed-Plastics and MSW for Downstream Gasifier Use to Produce Clean Hydrogen</a:t>
            </a:r>
          </a:p>
          <a:p>
            <a:pPr marL="461963" indent="-461963" algn="l">
              <a:buAutoNum type="alphaLcPeriod"/>
              <a:tabLst>
                <a:tab pos="517525" algn="l"/>
              </a:tabLst>
            </a:pPr>
            <a:r>
              <a:rPr lang="en-US" sz="1800" dirty="0">
                <a:solidFill>
                  <a:schemeClr val="tx1"/>
                </a:solidFill>
                <a:latin typeface="Arial Narrow" panose="020B0606020202030204" pitchFamily="34" charset="0"/>
              </a:rPr>
              <a:t>Contaminant Filter for Clean Hydrogen Production and Separation from Coal Waste, Biomass, MSW and Plastics</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Andrew Downs, </a:t>
            </a:r>
            <a:r>
              <a:rPr lang="en-US" sz="1800" dirty="0">
                <a:solidFill>
                  <a:schemeClr val="tx1"/>
                </a:solidFill>
                <a:latin typeface="Arial Narrow" panose="020B0606020202030204" pitchFamily="34" charset="0"/>
                <a:hlinkClick r:id="rId3"/>
              </a:rPr>
              <a:t>andrew.downs@netl.doe.gov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&amp; f – </a:t>
            </a:r>
            <a:r>
              <a:rPr lang="pt-BR" sz="1800" dirty="0">
                <a:solidFill>
                  <a:schemeClr val="tx1"/>
                </a:solidFill>
                <a:latin typeface="Arial Narrow" panose="020B0606020202030204" pitchFamily="34" charset="0"/>
              </a:rPr>
              <a:t>Adam Payne </a:t>
            </a:r>
            <a:r>
              <a:rPr lang="pt-BR" sz="1800" dirty="0">
                <a:solidFill>
                  <a:schemeClr val="tx1"/>
                </a:solidFill>
                <a:latin typeface="Arial Narrow" panose="020B0606020202030204" pitchFamily="34" charset="0"/>
                <a:hlinkClick r:id="rId4"/>
              </a:rPr>
              <a:t>adam.payne@netl.doe.gov</a:t>
            </a:r>
            <a:r>
              <a:rPr lang="pt-BR"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c – </a:t>
            </a:r>
            <a:r>
              <a:rPr lang="da-DK" sz="1800" dirty="0">
                <a:solidFill>
                  <a:schemeClr val="tx1"/>
                </a:solidFill>
                <a:latin typeface="Arial Narrow" panose="020B0606020202030204" pitchFamily="34" charset="0"/>
              </a:rPr>
              <a:t>Stephen Henry </a:t>
            </a:r>
            <a:r>
              <a:rPr lang="da-DK" sz="1800" dirty="0">
                <a:solidFill>
                  <a:schemeClr val="tx1"/>
                </a:solidFill>
                <a:latin typeface="Arial Narrow" panose="020B0606020202030204" pitchFamily="34" charset="0"/>
                <a:hlinkClick r:id="rId5"/>
              </a:rPr>
              <a:t>stephen.henry@netl.doe.gov</a:t>
            </a:r>
            <a:endParaRPr lang="da-DK" sz="1800" dirty="0">
              <a:solidFill>
                <a:schemeClr val="tx1"/>
              </a:solidFill>
              <a:latin typeface="Arial Narrow" panose="020B0606020202030204" pitchFamily="34" charset="0"/>
            </a:endParaRPr>
          </a:p>
          <a:p>
            <a:pPr marL="2058988" indent="-2058988" algn="l">
              <a:tabLst>
                <a:tab pos="457200" algn="l"/>
              </a:tabLst>
            </a:pPr>
            <a:r>
              <a:rPr lang="da-DK" sz="1800" dirty="0">
                <a:solidFill>
                  <a:schemeClr val="tx1"/>
                </a:solidFill>
                <a:latin typeface="Arial Narrow" panose="020B0606020202030204" pitchFamily="34" charset="0"/>
              </a:rPr>
              <a:t>                  Subtopic d – </a:t>
            </a:r>
            <a:r>
              <a:rPr lang="fi-FI" sz="1800" dirty="0">
                <a:solidFill>
                  <a:schemeClr val="tx1"/>
                </a:solidFill>
                <a:latin typeface="Arial Narrow" panose="020B0606020202030204" pitchFamily="34" charset="0"/>
              </a:rPr>
              <a:t>Evelyn Lopez </a:t>
            </a:r>
            <a:r>
              <a:rPr lang="fi-FI" sz="1800" dirty="0">
                <a:solidFill>
                  <a:schemeClr val="tx1"/>
                </a:solidFill>
                <a:latin typeface="Arial Narrow" panose="020B0606020202030204" pitchFamily="34" charset="0"/>
                <a:hlinkClick r:id="rId6"/>
              </a:rPr>
              <a:t>evelyn.lopez@netl.doe.gov</a:t>
            </a:r>
            <a:r>
              <a:rPr lang="fi-FI" sz="1800" dirty="0">
                <a:solidFill>
                  <a:schemeClr val="tx1"/>
                </a:solidFill>
                <a:latin typeface="Arial Narrow" panose="020B0606020202030204" pitchFamily="34" charset="0"/>
              </a:rPr>
              <a:t> </a:t>
            </a:r>
            <a:endParaRPr lang="da-DK" sz="1800" dirty="0">
              <a:solidFill>
                <a:schemeClr val="tx1"/>
              </a:solidFill>
              <a:latin typeface="Arial Narrow" panose="020B0606020202030204" pitchFamily="34" charset="0"/>
            </a:endParaRPr>
          </a:p>
          <a:p>
            <a:pPr marL="2058988" indent="-2058988" algn="l">
              <a:tabLst>
                <a:tab pos="457200" algn="l"/>
              </a:tabLst>
            </a:pPr>
            <a:r>
              <a:rPr lang="da-DK" sz="1800" dirty="0">
                <a:solidFill>
                  <a:schemeClr val="tx1"/>
                </a:solidFill>
                <a:latin typeface="Arial Narrow" panose="020B0606020202030204" pitchFamily="34" charset="0"/>
              </a:rPr>
              <a:t>                  Subtopic e – </a:t>
            </a:r>
            <a:r>
              <a:rPr lang="de-DE" sz="1800" dirty="0">
                <a:solidFill>
                  <a:schemeClr val="tx1"/>
                </a:solidFill>
                <a:latin typeface="Arial Narrow" panose="020B0606020202030204" pitchFamily="34" charset="0"/>
              </a:rPr>
              <a:t>Sarah Michalik </a:t>
            </a:r>
            <a:r>
              <a:rPr lang="de-DE" sz="1800" dirty="0">
                <a:solidFill>
                  <a:schemeClr val="tx1"/>
                </a:solidFill>
                <a:latin typeface="Arial Narrow" panose="020B0606020202030204" pitchFamily="34" charset="0"/>
                <a:hlinkClick r:id="rId7"/>
              </a:rPr>
              <a:t>sarah.michalik@netl.doe.gov</a:t>
            </a:r>
            <a:r>
              <a:rPr lang="de-DE" sz="1800" dirty="0">
                <a:solidFill>
                  <a:schemeClr val="tx1"/>
                </a:solidFill>
                <a:latin typeface="Arial Narrow" panose="020B0606020202030204" pitchFamily="34" charset="0"/>
              </a:rPr>
              <a:t> </a:t>
            </a:r>
            <a:endParaRPr lang="da-DK" sz="1800" dirty="0">
              <a:solidFill>
                <a:schemeClr val="tx1"/>
              </a:solidFill>
              <a:latin typeface="Arial Narrow" panose="020B0606020202030204" pitchFamily="34" charset="0"/>
            </a:endParaRPr>
          </a:p>
          <a:p>
            <a:pPr marL="2058988" indent="-2058988" algn="l">
              <a:tabLst>
                <a:tab pos="457200" algn="l"/>
              </a:tabLst>
            </a:pPr>
            <a:endParaRPr lang="da-DK"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73048989"/>
              </p:ext>
            </p:extLst>
          </p:nvPr>
        </p:nvGraphicFramePr>
        <p:xfrm>
          <a:off x="609600" y="6858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46700731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C56-027: METHANE MITIGATION</a:t>
            </a:r>
          </a:p>
        </p:txBody>
      </p:sp>
      <p:sp>
        <p:nvSpPr>
          <p:cNvPr id="3" name="Subtitle 2"/>
          <p:cNvSpPr>
            <a:spLocks noGrp="1"/>
          </p:cNvSpPr>
          <p:nvPr>
            <p:ph type="subTitle" idx="1"/>
          </p:nvPr>
        </p:nvSpPr>
        <p:spPr>
          <a:xfrm>
            <a:off x="685801" y="23622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Mitigation of Emissions of Methane and Other Gases Through the Monitoring and Maintaining Combustion and Destruction Efficiency in Gas Flares </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461963" indent="-461963" algn="l">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da-DK" sz="1800" dirty="0">
                <a:solidFill>
                  <a:schemeClr val="tx1"/>
                </a:solidFill>
                <a:latin typeface="Arial Narrow" panose="020B0606020202030204" pitchFamily="34" charset="0"/>
              </a:rPr>
              <a:t>Stephen Henry </a:t>
            </a:r>
            <a:r>
              <a:rPr lang="da-DK" sz="1800" dirty="0">
                <a:solidFill>
                  <a:schemeClr val="tx1"/>
                </a:solidFill>
                <a:latin typeface="Arial Narrow" panose="020B0606020202030204" pitchFamily="34" charset="0"/>
                <a:hlinkClick r:id="rId3"/>
              </a:rPr>
              <a:t>stephen.henry@netl.doe.gov</a:t>
            </a:r>
            <a:r>
              <a:rPr lang="da-DK"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38700143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C56-028: ADVANCED REMEDIATION </a:t>
            </a:r>
          </a:p>
        </p:txBody>
      </p:sp>
      <p:sp>
        <p:nvSpPr>
          <p:cNvPr id="3" name="Subtitle 2"/>
          <p:cNvSpPr>
            <a:spLocks noGrp="1"/>
          </p:cNvSpPr>
          <p:nvPr>
            <p:ph type="subTitle" idx="1"/>
          </p:nvPr>
        </p:nvSpPr>
        <p:spPr>
          <a:xfrm>
            <a:off x="609600" y="2590800"/>
            <a:ext cx="7924800" cy="2514600"/>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	Produced Water Management</a:t>
            </a:r>
          </a:p>
          <a:p>
            <a:pPr marL="461963" indent="-461963" algn="l">
              <a:buAutoNum type="alphaLcPeriod"/>
              <a:tabLst>
                <a:tab pos="517525" algn="l"/>
              </a:tabLst>
            </a:pPr>
            <a:r>
              <a:rPr lang="en-US" sz="1800" dirty="0">
                <a:solidFill>
                  <a:schemeClr val="tx1"/>
                </a:solidFill>
                <a:latin typeface="Arial Narrow" panose="020B0606020202030204" pitchFamily="34" charset="0"/>
              </a:rPr>
              <a:t>Other</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a:t>
            </a:r>
            <a:r>
              <a:rPr lang="da-DK" sz="1800" dirty="0">
                <a:solidFill>
                  <a:schemeClr val="tx1"/>
                </a:solidFill>
                <a:latin typeface="Arial Narrow" panose="020B0606020202030204" pitchFamily="34" charset="0"/>
              </a:rPr>
              <a:t>Stephen Henry </a:t>
            </a:r>
            <a:r>
              <a:rPr lang="da-DK" sz="1800" dirty="0">
                <a:solidFill>
                  <a:schemeClr val="tx1"/>
                </a:solidFill>
                <a:latin typeface="Arial Narrow" panose="020B0606020202030204" pitchFamily="34" charset="0"/>
                <a:hlinkClick r:id="rId3"/>
              </a:rPr>
              <a:t>stephen.henry@netl.doe.gov</a:t>
            </a:r>
            <a:r>
              <a:rPr lang="da-DK"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$250,000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$1,600,000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66268122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7630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5"/>
              </a:rPr>
              <a:t>http://www.dawnbreaker.com/doephase0/</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endParaRPr lang="en-US" sz="2200" dirty="0"/>
          </a:p>
          <a:p>
            <a:pPr>
              <a:lnSpc>
                <a:spcPct val="80000"/>
              </a:lnSpc>
              <a:buClr>
                <a:schemeClr val="tx1"/>
              </a:buClr>
              <a:buFont typeface="Wingdings" pitchFamily="2" charset="2"/>
              <a:buChar char="Ø"/>
            </a:pPr>
            <a:r>
              <a:rPr lang="en-US" dirty="0"/>
              <a:t>DOE Application Assistance: </a:t>
            </a:r>
            <a:r>
              <a:rPr lang="en-US" dirty="0">
                <a:hlinkClick r:id="rId6"/>
              </a:rPr>
              <a:t>https://doetutorials.dawnbreaker.com/</a:t>
            </a:r>
            <a:r>
              <a:rPr lang="en-US" dirty="0"/>
              <a:t>  </a:t>
            </a:r>
            <a:endParaRPr lang="en-US" sz="2400"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CFB0700A-AA3D-461B-A3B6-39C39373F01C}" type="slidenum">
              <a:rPr kumimoji="0" lang="en-US"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425870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49848001"/>
              </p:ext>
            </p:extLst>
          </p:nvPr>
        </p:nvGraphicFramePr>
        <p:xfrm>
          <a:off x="323161" y="2362200"/>
          <a:ext cx="8363639" cy="249428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pPr algn="ctr"/>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l"/>
                      <a:r>
                        <a:rPr lang="en-US" sz="1800" dirty="0"/>
                        <a:t>Topic 1</a:t>
                      </a:r>
                      <a:r>
                        <a:rPr lang="en-US" sz="1800" baseline="0" dirty="0"/>
                        <a:t> </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Cyber Security, Energy Security, and Emergency Response </a:t>
                      </a:r>
                    </a:p>
                  </a:txBody>
                  <a:tcPr/>
                </a:tc>
                <a:extLst>
                  <a:ext uri="{0D108BD9-81ED-4DB2-BD59-A6C34878D82A}">
                    <a16:rowId xmlns:a16="http://schemas.microsoft.com/office/drawing/2014/main" val="10002"/>
                  </a:ext>
                </a:extLst>
              </a:tr>
              <a:tr h="370840">
                <a:tc>
                  <a:txBody>
                    <a:bodyPr/>
                    <a:lstStyle/>
                    <a:p>
                      <a:pPr algn="l"/>
                      <a:r>
                        <a:rPr lang="en-US" dirty="0"/>
                        <a:t>Topics 2 – 7 </a:t>
                      </a:r>
                    </a:p>
                  </a:txBody>
                  <a:tcPr/>
                </a:tc>
                <a:tc>
                  <a:txBody>
                    <a:bodyPr/>
                    <a:lstStyle/>
                    <a:p>
                      <a:r>
                        <a:rPr lang="en-US" dirty="0"/>
                        <a:t>Office of Defense Nuclear Nonproliferation </a:t>
                      </a:r>
                    </a:p>
                  </a:txBody>
                  <a:tcPr/>
                </a:tc>
                <a:extLst>
                  <a:ext uri="{0D108BD9-81ED-4DB2-BD59-A6C34878D82A}">
                    <a16:rowId xmlns:a16="http://schemas.microsoft.com/office/drawing/2014/main" val="2255213994"/>
                  </a:ext>
                </a:extLst>
              </a:tr>
              <a:tr h="370840">
                <a:tc>
                  <a:txBody>
                    <a:bodyPr/>
                    <a:lstStyle/>
                    <a:p>
                      <a:pPr algn="l"/>
                      <a:r>
                        <a:rPr lang="en-US" sz="1800" dirty="0"/>
                        <a:t>Topics 8</a:t>
                      </a:r>
                      <a:r>
                        <a:rPr lang="en-US" sz="1800" baseline="0" dirty="0"/>
                        <a:t> – 9</a:t>
                      </a:r>
                      <a:endParaRPr lang="en-US" dirty="0"/>
                    </a:p>
                  </a:txBody>
                  <a:tcPr/>
                </a:tc>
                <a:tc>
                  <a:txBody>
                    <a:bodyPr/>
                    <a:lstStyle/>
                    <a:p>
                      <a:r>
                        <a:rPr lang="en-US" dirty="0"/>
                        <a:t>Office of Electricity </a:t>
                      </a:r>
                    </a:p>
                  </a:txBody>
                  <a:tcPr/>
                </a:tc>
                <a:extLst>
                  <a:ext uri="{0D108BD9-81ED-4DB2-BD59-A6C34878D82A}">
                    <a16:rowId xmlns:a16="http://schemas.microsoft.com/office/drawing/2014/main" val="10003"/>
                  </a:ext>
                </a:extLst>
              </a:tr>
              <a:tr h="370840">
                <a:tc>
                  <a:txBody>
                    <a:bodyPr/>
                    <a:lstStyle/>
                    <a:p>
                      <a:pPr algn="l"/>
                      <a:r>
                        <a:rPr lang="en-US" dirty="0"/>
                        <a:t>Topics 22 </a:t>
                      </a:r>
                      <a:r>
                        <a:rPr lang="en-US" sz="1800" baseline="0" dirty="0"/>
                        <a:t>– </a:t>
                      </a:r>
                      <a:r>
                        <a:rPr lang="en-US" dirty="0"/>
                        <a:t>24</a:t>
                      </a:r>
                    </a:p>
                  </a:txBody>
                  <a:tcPr/>
                </a:tc>
                <a:tc>
                  <a:txBody>
                    <a:bodyPr/>
                    <a:lstStyle/>
                    <a:p>
                      <a:r>
                        <a:rPr lang="en-US" dirty="0"/>
                        <a:t>Office of Environmental Management</a:t>
                      </a:r>
                    </a:p>
                  </a:txBody>
                  <a:tcPr/>
                </a:tc>
                <a:extLst>
                  <a:ext uri="{0D108BD9-81ED-4DB2-BD59-A6C34878D82A}">
                    <a16:rowId xmlns:a16="http://schemas.microsoft.com/office/drawing/2014/main" val="2675827784"/>
                  </a:ext>
                </a:extLst>
              </a:tr>
              <a:tr h="370840">
                <a:tc>
                  <a:txBody>
                    <a:bodyPr/>
                    <a:lstStyle/>
                    <a:p>
                      <a:pPr algn="l"/>
                      <a:r>
                        <a:rPr lang="en-US" dirty="0"/>
                        <a:t>Topics 25 </a:t>
                      </a:r>
                      <a:r>
                        <a:rPr lang="en-US" sz="1800" baseline="0" dirty="0"/>
                        <a:t>– 28</a:t>
                      </a:r>
                      <a:endParaRPr lang="en-US" dirty="0"/>
                    </a:p>
                  </a:txBody>
                  <a:tcPr/>
                </a:tc>
                <a:tc>
                  <a:txBody>
                    <a:bodyPr/>
                    <a:lstStyle/>
                    <a:p>
                      <a:r>
                        <a:rPr lang="en-US" dirty="0"/>
                        <a:t>Office of Fossil Energy and Carbon Management </a:t>
                      </a:r>
                    </a:p>
                  </a:txBody>
                  <a:tcPr/>
                </a:tc>
                <a:extLst>
                  <a:ext uri="{0D108BD9-81ED-4DB2-BD59-A6C34878D82A}">
                    <a16:rowId xmlns:a16="http://schemas.microsoft.com/office/drawing/2014/main" val="1213954851"/>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2023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7,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29</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19,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24,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21</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5029200" y="930387"/>
            <a:ext cx="2743200" cy="45020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2023)</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685800" y="2819400"/>
            <a:ext cx="8458200" cy="3536950"/>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FY23 Phase I Release 2 FOA will be issued on </a:t>
            </a:r>
            <a:r>
              <a:rPr lang="en-US" sz="1800" b="1" dirty="0">
                <a:solidFill>
                  <a:srgbClr val="FF0000"/>
                </a:solidFill>
              </a:rPr>
              <a:t>December 12</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2023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4081306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9</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26358</TotalTime>
  <Words>2659</Words>
  <Application>Microsoft Office PowerPoint</Application>
  <PresentationFormat>On-screen Show (4:3)</PresentationFormat>
  <Paragraphs>349</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2023 Phase I Release 2 Funding Opportunity Announcement  Topics 1-9 &amp; 22-28 </vt:lpstr>
      <vt:lpstr>TODAY’S AGENDA</vt:lpstr>
      <vt:lpstr>FY 2023 Phase I Schedule</vt:lpstr>
      <vt:lpstr>Phase I Funding Opportunity Announcements Participating DOE Programs (FY 2023)</vt:lpstr>
      <vt:lpstr>Funding Opportunity Announcement (FOA) Webinar</vt:lpstr>
      <vt:lpstr>Reminder - Phase 0 Application Assistance Program</vt:lpstr>
      <vt:lpstr>Topic Basics</vt:lpstr>
      <vt:lpstr>Example Topic</vt:lpstr>
      <vt:lpstr>Topic C56-01: ENERGY SYSTEMS CYBERSECURITY</vt:lpstr>
      <vt:lpstr>Topic C56-02: ALTERNATIVE RADIOLOGICAL SOURCE TECHNOLOGIES</vt:lpstr>
      <vt:lpstr>Topic C56-03: RADIATION DETECTION MATERIALS</vt:lpstr>
      <vt:lpstr>Topic C56-04: SEPARATION AND DETECTION TECHNOLOGIES ESPECIALLY FOR RARE EARTH ELEMENTS AND LITHIUM</vt:lpstr>
      <vt:lpstr>Topic C56-05: ADVANCED DATA ANALYTICS FOR MULTIPLE MICROSCOPIES</vt:lpstr>
      <vt:lpstr>Topic C56-06:TECHNOLOGY FOR SEISMIC MONITORING SYSTEMS  </vt:lpstr>
      <vt:lpstr>Topic C56-07: TECHNOLOGY FOR FUTURE RADIONUCLIDE MONITORING SYSTEMS </vt:lpstr>
      <vt:lpstr>Topic C56-08: ADVANCED GRID TECHNOLOGIES</vt:lpstr>
      <vt:lpstr>Topic C56-09: ADVANCED POWER CONVERSION SYSTEM FOR GRID-TIED ENERGY STORAGE &amp; ENERGY STORAGE DEPLOYMENT</vt:lpstr>
      <vt:lpstr>Topic C56-22: IN-SITU CHARACTERIZATION METHODS</vt:lpstr>
      <vt:lpstr>Topic C56-23: IMPROVED TREATMENT METHODS FOR LLW AND HLW</vt:lpstr>
      <vt:lpstr>Topic C56-024: IMPROVEMENTS FOR DECONTAMINATION OF  EQUIPMENT/STRUCTURES</vt:lpstr>
      <vt:lpstr>Topic C56-25: CARBON CAPTURE, CONVERSION, AND STORAGE</vt:lpstr>
      <vt:lpstr>Topic C56-026: HYDROGEN TECHNOLOGIES</vt:lpstr>
      <vt:lpstr>Topic C56-027: METHANE MITIGATION</vt:lpstr>
      <vt:lpstr>Topic C56-028: ADVANCED REMEDIATION </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1412</cp:revision>
  <cp:lastPrinted>2022-07-13T19:03:48Z</cp:lastPrinted>
  <dcterms:created xsi:type="dcterms:W3CDTF">2013-10-31T23:38:00Z</dcterms:created>
  <dcterms:modified xsi:type="dcterms:W3CDTF">2022-11-16T17:09:27Z</dcterms:modified>
</cp:coreProperties>
</file>