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39.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7" r:id="rId4"/>
  </p:sldMasterIdLst>
  <p:notesMasterIdLst>
    <p:notesMasterId r:id="rId69"/>
  </p:notesMasterIdLst>
  <p:handoutMasterIdLst>
    <p:handoutMasterId r:id="rId70"/>
  </p:handoutMasterIdLst>
  <p:sldIdLst>
    <p:sldId id="561" r:id="rId5"/>
    <p:sldId id="562" r:id="rId6"/>
    <p:sldId id="426" r:id="rId7"/>
    <p:sldId id="328" r:id="rId8"/>
    <p:sldId id="347" r:id="rId9"/>
    <p:sldId id="352" r:id="rId10"/>
    <p:sldId id="520" r:id="rId11"/>
    <p:sldId id="330" r:id="rId12"/>
    <p:sldId id="549" r:id="rId13"/>
    <p:sldId id="332" r:id="rId14"/>
    <p:sldId id="592" r:id="rId15"/>
    <p:sldId id="593" r:id="rId16"/>
    <p:sldId id="594" r:id="rId17"/>
    <p:sldId id="546" r:id="rId18"/>
    <p:sldId id="533" r:id="rId19"/>
    <p:sldId id="349" r:id="rId20"/>
    <p:sldId id="600" r:id="rId21"/>
    <p:sldId id="603" r:id="rId22"/>
    <p:sldId id="599" r:id="rId23"/>
    <p:sldId id="353" r:id="rId24"/>
    <p:sldId id="604" r:id="rId25"/>
    <p:sldId id="605" r:id="rId26"/>
    <p:sldId id="606" r:id="rId27"/>
    <p:sldId id="607" r:id="rId28"/>
    <p:sldId id="608" r:id="rId29"/>
    <p:sldId id="609" r:id="rId30"/>
    <p:sldId id="610" r:id="rId31"/>
    <p:sldId id="611" r:id="rId32"/>
    <p:sldId id="462" r:id="rId33"/>
    <p:sldId id="558" r:id="rId34"/>
    <p:sldId id="513" r:id="rId35"/>
    <p:sldId id="541" r:id="rId36"/>
    <p:sldId id="542" r:id="rId37"/>
    <p:sldId id="336" r:id="rId38"/>
    <p:sldId id="612" r:id="rId39"/>
    <p:sldId id="418" r:id="rId40"/>
    <p:sldId id="337" r:id="rId41"/>
    <p:sldId id="534" r:id="rId42"/>
    <p:sldId id="506" r:id="rId43"/>
    <p:sldId id="480" r:id="rId44"/>
    <p:sldId id="447" r:id="rId45"/>
    <p:sldId id="465" r:id="rId46"/>
    <p:sldId id="557" r:id="rId47"/>
    <p:sldId id="477" r:id="rId48"/>
    <p:sldId id="476" r:id="rId49"/>
    <p:sldId id="479" r:id="rId50"/>
    <p:sldId id="560" r:id="rId51"/>
    <p:sldId id="512" r:id="rId52"/>
    <p:sldId id="601" r:id="rId53"/>
    <p:sldId id="537" r:id="rId54"/>
    <p:sldId id="597" r:id="rId55"/>
    <p:sldId id="598" r:id="rId56"/>
    <p:sldId id="555" r:id="rId57"/>
    <p:sldId id="540" r:id="rId58"/>
    <p:sldId id="580" r:id="rId59"/>
    <p:sldId id="586" r:id="rId60"/>
    <p:sldId id="497" r:id="rId61"/>
    <p:sldId id="475" r:id="rId62"/>
    <p:sldId id="491" r:id="rId63"/>
    <p:sldId id="493" r:id="rId64"/>
    <p:sldId id="494" r:id="rId65"/>
    <p:sldId id="492" r:id="rId66"/>
    <p:sldId id="351" r:id="rId67"/>
    <p:sldId id="339" r:id="rId68"/>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6EA"/>
    <a:srgbClr val="3366FF"/>
    <a:srgbClr val="24A02A"/>
    <a:srgbClr val="FF5050"/>
    <a:srgbClr val="9999FF"/>
    <a:srgbClr val="9FBFDF"/>
    <a:srgbClr val="6699FF"/>
    <a:srgbClr val="035D18"/>
    <a:srgbClr val="414020"/>
    <a:srgbClr val="97B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50" autoAdjust="0"/>
    <p:restoredTop sz="78986" autoAdjust="0"/>
  </p:normalViewPr>
  <p:slideViewPr>
    <p:cSldViewPr snapToGrid="0">
      <p:cViewPr varScale="1">
        <p:scale>
          <a:sx n="60" d="100"/>
          <a:sy n="60" d="100"/>
        </p:scale>
        <p:origin x="340" y="2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100" d="100"/>
          <a:sy n="100" d="100"/>
        </p:scale>
        <p:origin x="2275" y="-20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scnas5p\olivman\SBIR%20Data%20and%20Charts\FY2013%20SubmissionStats%20(4).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2" Type="http://schemas.openxmlformats.org/officeDocument/2006/relationships/oleObject" Target="Chart%20in%20Microsoft%20PowerPoint" TargetMode="External"/><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Phase I</a:t>
            </a:r>
          </a:p>
        </c:rich>
      </c:tx>
      <c:layout>
        <c:manualLayout>
          <c:xMode val="edge"/>
          <c:yMode val="edge"/>
          <c:x val="0.4382843137254902"/>
          <c:y val="1.606425702811244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Small Biz</c:v>
                </c:pt>
              </c:strCache>
            </c:strRef>
          </c:tx>
          <c:spPr>
            <a:solidFill>
              <a:schemeClr val="accent1">
                <a:lumMod val="60000"/>
                <a:lumOff val="40000"/>
              </a:schemeClr>
            </a:solidFill>
            <a:ln>
              <a:noFill/>
            </a:ln>
            <a:effectLst/>
          </c:spPr>
          <c:invertIfNegative val="0"/>
          <c:cat>
            <c:strRef>
              <c:f>Sheet1!$A$2:$A$3</c:f>
              <c:strCache>
                <c:ptCount val="2"/>
                <c:pt idx="0">
                  <c:v>SBIR</c:v>
                </c:pt>
                <c:pt idx="1">
                  <c:v>STTR</c:v>
                </c:pt>
              </c:strCache>
            </c:strRef>
          </c:cat>
          <c:val>
            <c:numRef>
              <c:f>Sheet1!$B$2:$B$3</c:f>
              <c:numCache>
                <c:formatCode>General</c:formatCode>
                <c:ptCount val="2"/>
                <c:pt idx="0">
                  <c:v>67</c:v>
                </c:pt>
                <c:pt idx="1">
                  <c:v>40</c:v>
                </c:pt>
              </c:numCache>
            </c:numRef>
          </c:val>
          <c:extLst>
            <c:ext xmlns:c16="http://schemas.microsoft.com/office/drawing/2014/chart" uri="{C3380CC4-5D6E-409C-BE32-E72D297353CC}">
              <c16:uniqueId val="{00000000-6BB3-4CBE-86D6-AA8C4524AF20}"/>
            </c:ext>
          </c:extLst>
        </c:ser>
        <c:ser>
          <c:idx val="1"/>
          <c:order val="1"/>
          <c:tx>
            <c:strRef>
              <c:f>Sheet1!$C$1</c:f>
              <c:strCache>
                <c:ptCount val="1"/>
                <c:pt idx="0">
                  <c:v>RI</c:v>
                </c:pt>
              </c:strCache>
            </c:strRef>
          </c:tx>
          <c:spPr>
            <a:solidFill>
              <a:schemeClr val="accent2">
                <a:lumMod val="40000"/>
                <a:lumOff val="60000"/>
              </a:schemeClr>
            </a:solidFill>
            <a:ln>
              <a:noFill/>
            </a:ln>
            <a:effectLst/>
          </c:spPr>
          <c:invertIfNegative val="0"/>
          <c:cat>
            <c:strRef>
              <c:f>Sheet1!$A$2:$A$3</c:f>
              <c:strCache>
                <c:ptCount val="2"/>
                <c:pt idx="0">
                  <c:v>SBIR</c:v>
                </c:pt>
                <c:pt idx="1">
                  <c:v>STTR</c:v>
                </c:pt>
              </c:strCache>
            </c:strRef>
          </c:cat>
          <c:val>
            <c:numRef>
              <c:f>Sheet1!$C$2:$C$3</c:f>
              <c:numCache>
                <c:formatCode>General</c:formatCode>
                <c:ptCount val="2"/>
                <c:pt idx="1">
                  <c:v>30</c:v>
                </c:pt>
              </c:numCache>
            </c:numRef>
          </c:val>
          <c:extLst>
            <c:ext xmlns:c16="http://schemas.microsoft.com/office/drawing/2014/chart" uri="{C3380CC4-5D6E-409C-BE32-E72D297353CC}">
              <c16:uniqueId val="{00000001-6BB3-4CBE-86D6-AA8C4524AF20}"/>
            </c:ext>
          </c:extLst>
        </c:ser>
        <c:ser>
          <c:idx val="2"/>
          <c:order val="2"/>
          <c:tx>
            <c:strRef>
              <c:f>Sheet1!$D$1</c:f>
              <c:strCache>
                <c:ptCount val="1"/>
                <c:pt idx="0">
                  <c:v>SB, RI or Subcontractor</c:v>
                </c:pt>
              </c:strCache>
            </c:strRef>
          </c:tx>
          <c:spPr>
            <a:solidFill>
              <a:schemeClr val="accent6">
                <a:lumMod val="20000"/>
                <a:lumOff val="80000"/>
              </a:schemeClr>
            </a:solidFill>
            <a:ln>
              <a:noFill/>
            </a:ln>
            <a:effectLst/>
          </c:spPr>
          <c:invertIfNegative val="0"/>
          <c:cat>
            <c:strRef>
              <c:f>Sheet1!$A$2:$A$3</c:f>
              <c:strCache>
                <c:ptCount val="2"/>
                <c:pt idx="0">
                  <c:v>SBIR</c:v>
                </c:pt>
                <c:pt idx="1">
                  <c:v>STTR</c:v>
                </c:pt>
              </c:strCache>
            </c:strRef>
          </c:cat>
          <c:val>
            <c:numRef>
              <c:f>Sheet1!$D$2:$D$3</c:f>
              <c:numCache>
                <c:formatCode>General</c:formatCode>
                <c:ptCount val="2"/>
                <c:pt idx="0">
                  <c:v>33</c:v>
                </c:pt>
                <c:pt idx="1">
                  <c:v>30</c:v>
                </c:pt>
              </c:numCache>
            </c:numRef>
          </c:val>
          <c:extLst>
            <c:ext xmlns:c16="http://schemas.microsoft.com/office/drawing/2014/chart" uri="{C3380CC4-5D6E-409C-BE32-E72D297353CC}">
              <c16:uniqueId val="{00000002-6BB3-4CBE-86D6-AA8C4524AF20}"/>
            </c:ext>
          </c:extLst>
        </c:ser>
        <c:dLbls>
          <c:showLegendKey val="0"/>
          <c:showVal val="0"/>
          <c:showCatName val="0"/>
          <c:showSerName val="0"/>
          <c:showPercent val="0"/>
          <c:showBubbleSize val="0"/>
        </c:dLbls>
        <c:gapWidth val="150"/>
        <c:overlap val="100"/>
        <c:axId val="521739544"/>
        <c:axId val="521738232"/>
      </c:barChart>
      <c:catAx>
        <c:axId val="52173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8232"/>
        <c:crosses val="autoZero"/>
        <c:auto val="1"/>
        <c:lblAlgn val="ctr"/>
        <c:lblOffset val="100"/>
        <c:noMultiLvlLbl val="0"/>
      </c:catAx>
      <c:valAx>
        <c:axId val="5217382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Phase II</a:t>
            </a:r>
          </a:p>
        </c:rich>
      </c:tx>
      <c:layout>
        <c:manualLayout>
          <c:xMode val="edge"/>
          <c:yMode val="edge"/>
          <c:x val="0.4382843137254902"/>
          <c:y val="1.606425702811244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Small Biz</c:v>
                </c:pt>
              </c:strCache>
            </c:strRef>
          </c:tx>
          <c:spPr>
            <a:solidFill>
              <a:schemeClr val="accent1">
                <a:lumMod val="60000"/>
                <a:lumOff val="40000"/>
              </a:schemeClr>
            </a:solidFill>
            <a:ln>
              <a:noFill/>
            </a:ln>
            <a:effectLst/>
          </c:spPr>
          <c:invertIfNegative val="0"/>
          <c:cat>
            <c:strRef>
              <c:f>Sheet1!$A$2:$A$3</c:f>
              <c:strCache>
                <c:ptCount val="2"/>
                <c:pt idx="0">
                  <c:v>SBIR</c:v>
                </c:pt>
                <c:pt idx="1">
                  <c:v>STTR</c:v>
                </c:pt>
              </c:strCache>
            </c:strRef>
          </c:cat>
          <c:val>
            <c:numRef>
              <c:f>Sheet1!$B$2:$B$3</c:f>
              <c:numCache>
                <c:formatCode>General</c:formatCode>
                <c:ptCount val="2"/>
                <c:pt idx="0">
                  <c:v>50</c:v>
                </c:pt>
                <c:pt idx="1">
                  <c:v>40</c:v>
                </c:pt>
              </c:numCache>
            </c:numRef>
          </c:val>
          <c:extLst>
            <c:ext xmlns:c16="http://schemas.microsoft.com/office/drawing/2014/chart" uri="{C3380CC4-5D6E-409C-BE32-E72D297353CC}">
              <c16:uniqueId val="{00000000-C9D1-47CA-91C5-E9E08EA26610}"/>
            </c:ext>
          </c:extLst>
        </c:ser>
        <c:ser>
          <c:idx val="1"/>
          <c:order val="1"/>
          <c:tx>
            <c:strRef>
              <c:f>Sheet1!$C$1</c:f>
              <c:strCache>
                <c:ptCount val="1"/>
                <c:pt idx="0">
                  <c:v>RI</c:v>
                </c:pt>
              </c:strCache>
            </c:strRef>
          </c:tx>
          <c:spPr>
            <a:solidFill>
              <a:schemeClr val="accent2">
                <a:lumMod val="40000"/>
                <a:lumOff val="60000"/>
              </a:schemeClr>
            </a:solidFill>
            <a:ln>
              <a:noFill/>
            </a:ln>
            <a:effectLst/>
          </c:spPr>
          <c:invertIfNegative val="0"/>
          <c:cat>
            <c:strRef>
              <c:f>Sheet1!$A$2:$A$3</c:f>
              <c:strCache>
                <c:ptCount val="2"/>
                <c:pt idx="0">
                  <c:v>SBIR</c:v>
                </c:pt>
                <c:pt idx="1">
                  <c:v>STTR</c:v>
                </c:pt>
              </c:strCache>
            </c:strRef>
          </c:cat>
          <c:val>
            <c:numRef>
              <c:f>Sheet1!$C$2:$C$3</c:f>
              <c:numCache>
                <c:formatCode>General</c:formatCode>
                <c:ptCount val="2"/>
                <c:pt idx="1">
                  <c:v>30</c:v>
                </c:pt>
              </c:numCache>
            </c:numRef>
          </c:val>
          <c:extLst>
            <c:ext xmlns:c16="http://schemas.microsoft.com/office/drawing/2014/chart" uri="{C3380CC4-5D6E-409C-BE32-E72D297353CC}">
              <c16:uniqueId val="{00000001-C9D1-47CA-91C5-E9E08EA26610}"/>
            </c:ext>
          </c:extLst>
        </c:ser>
        <c:ser>
          <c:idx val="2"/>
          <c:order val="2"/>
          <c:tx>
            <c:strRef>
              <c:f>Sheet1!$D$1</c:f>
              <c:strCache>
                <c:ptCount val="1"/>
                <c:pt idx="0">
                  <c:v>SB, RI or Subcontractor</c:v>
                </c:pt>
              </c:strCache>
            </c:strRef>
          </c:tx>
          <c:spPr>
            <a:solidFill>
              <a:schemeClr val="accent6">
                <a:lumMod val="20000"/>
                <a:lumOff val="80000"/>
              </a:schemeClr>
            </a:solidFill>
            <a:ln>
              <a:noFill/>
            </a:ln>
            <a:effectLst/>
          </c:spPr>
          <c:invertIfNegative val="0"/>
          <c:cat>
            <c:strRef>
              <c:f>Sheet1!$A$2:$A$3</c:f>
              <c:strCache>
                <c:ptCount val="2"/>
                <c:pt idx="0">
                  <c:v>SBIR</c:v>
                </c:pt>
                <c:pt idx="1">
                  <c:v>STTR</c:v>
                </c:pt>
              </c:strCache>
            </c:strRef>
          </c:cat>
          <c:val>
            <c:numRef>
              <c:f>Sheet1!$D$2:$D$3</c:f>
              <c:numCache>
                <c:formatCode>General</c:formatCode>
                <c:ptCount val="2"/>
                <c:pt idx="0">
                  <c:v>50</c:v>
                </c:pt>
                <c:pt idx="1">
                  <c:v>30</c:v>
                </c:pt>
              </c:numCache>
            </c:numRef>
          </c:val>
          <c:extLst>
            <c:ext xmlns:c16="http://schemas.microsoft.com/office/drawing/2014/chart" uri="{C3380CC4-5D6E-409C-BE32-E72D297353CC}">
              <c16:uniqueId val="{00000002-C9D1-47CA-91C5-E9E08EA26610}"/>
            </c:ext>
          </c:extLst>
        </c:ser>
        <c:dLbls>
          <c:showLegendKey val="0"/>
          <c:showVal val="0"/>
          <c:showCatName val="0"/>
          <c:showSerName val="0"/>
          <c:showPercent val="0"/>
          <c:showBubbleSize val="0"/>
        </c:dLbls>
        <c:gapWidth val="150"/>
        <c:overlap val="100"/>
        <c:axId val="521739544"/>
        <c:axId val="521738232"/>
      </c:barChart>
      <c:catAx>
        <c:axId val="521739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8232"/>
        <c:crosses val="autoZero"/>
        <c:auto val="1"/>
        <c:lblAlgn val="ctr"/>
        <c:lblOffset val="100"/>
        <c:noMultiLvlLbl val="0"/>
      </c:catAx>
      <c:valAx>
        <c:axId val="5217382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21739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68183587549969"/>
          <c:y val="6.1551414382594816E-2"/>
          <c:w val="0.63649522903915734"/>
          <c:h val="0.65945291050765487"/>
        </c:manualLayout>
      </c:layout>
      <c:scatterChart>
        <c:scatterStyle val="lineMarker"/>
        <c:varyColors val="0"/>
        <c:ser>
          <c:idx val="0"/>
          <c:order val="0"/>
          <c:tx>
            <c:strRef>
              <c:f>allocations!$B$3</c:f>
              <c:strCache>
                <c:ptCount val="1"/>
                <c:pt idx="0">
                  <c:v>SBIR</c:v>
                </c:pt>
              </c:strCache>
            </c:strRef>
          </c:tx>
          <c:spPr>
            <a:ln w="19050" cap="rnd">
              <a:solidFill>
                <a:schemeClr val="accent1"/>
              </a:solidFill>
              <a:round/>
            </a:ln>
            <a:effectLst/>
          </c:spPr>
          <c:marker>
            <c:symbol val="none"/>
          </c:marker>
          <c:xVal>
            <c:numRef>
              <c:f>allocations!$A$4:$A$43</c:f>
              <c:numCache>
                <c:formatCode>General</c:formatCode>
                <c:ptCount val="4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numCache>
            </c:numRef>
          </c:xVal>
          <c:yVal>
            <c:numRef>
              <c:f>allocations!$B$4:$B$43</c:f>
              <c:numCache>
                <c:formatCode>0.0%</c:formatCode>
                <c:ptCount val="40"/>
                <c:pt idx="0">
                  <c:v>1E-3</c:v>
                </c:pt>
                <c:pt idx="1">
                  <c:v>3.0000000000000001E-3</c:v>
                </c:pt>
                <c:pt idx="2">
                  <c:v>5.0000000000000001E-3</c:v>
                </c:pt>
                <c:pt idx="3">
                  <c:v>0.01</c:v>
                </c:pt>
                <c:pt idx="4">
                  <c:v>1.2500000000000001E-2</c:v>
                </c:pt>
                <c:pt idx="5">
                  <c:v>1.2500000000000001E-2</c:v>
                </c:pt>
                <c:pt idx="6">
                  <c:v>1.2500000000000001E-2</c:v>
                </c:pt>
                <c:pt idx="7">
                  <c:v>1.2500000000000001E-2</c:v>
                </c:pt>
                <c:pt idx="8">
                  <c:v>1.2500000000000001E-2</c:v>
                </c:pt>
                <c:pt idx="9">
                  <c:v>1.2500000000000001E-2</c:v>
                </c:pt>
                <c:pt idx="10">
                  <c:v>1.4999999999999999E-2</c:v>
                </c:pt>
                <c:pt idx="11">
                  <c:v>1.4999999999999999E-2</c:v>
                </c:pt>
                <c:pt idx="12">
                  <c:v>0.02</c:v>
                </c:pt>
                <c:pt idx="13">
                  <c:v>0.02</c:v>
                </c:pt>
                <c:pt idx="14">
                  <c:v>2.5000000000000001E-2</c:v>
                </c:pt>
                <c:pt idx="15">
                  <c:v>2.5000000000000001E-2</c:v>
                </c:pt>
                <c:pt idx="16">
                  <c:v>2.5000000000000001E-2</c:v>
                </c:pt>
                <c:pt idx="17">
                  <c:v>2.5000000000000001E-2</c:v>
                </c:pt>
                <c:pt idx="18">
                  <c:v>2.5000000000000001E-2</c:v>
                </c:pt>
                <c:pt idx="19">
                  <c:v>2.5000000000000001E-2</c:v>
                </c:pt>
                <c:pt idx="20">
                  <c:v>2.5000000000000001E-2</c:v>
                </c:pt>
                <c:pt idx="21">
                  <c:v>2.5000000000000001E-2</c:v>
                </c:pt>
                <c:pt idx="22">
                  <c:v>2.5000000000000001E-2</c:v>
                </c:pt>
                <c:pt idx="23">
                  <c:v>2.5000000000000001E-2</c:v>
                </c:pt>
                <c:pt idx="24">
                  <c:v>2.5000000000000001E-2</c:v>
                </c:pt>
                <c:pt idx="25">
                  <c:v>2.5000000000000001E-2</c:v>
                </c:pt>
                <c:pt idx="26">
                  <c:v>2.5000000000000001E-2</c:v>
                </c:pt>
                <c:pt idx="27">
                  <c:v>2.5000000000000001E-2</c:v>
                </c:pt>
                <c:pt idx="28">
                  <c:v>2.5000000000000001E-2</c:v>
                </c:pt>
                <c:pt idx="29">
                  <c:v>2.5999999999999999E-2</c:v>
                </c:pt>
                <c:pt idx="30">
                  <c:v>2.7E-2</c:v>
                </c:pt>
                <c:pt idx="31">
                  <c:v>2.8000000000000001E-2</c:v>
                </c:pt>
                <c:pt idx="32">
                  <c:v>2.9000000000000001E-2</c:v>
                </c:pt>
                <c:pt idx="33">
                  <c:v>0.03</c:v>
                </c:pt>
                <c:pt idx="34">
                  <c:v>3.2000000000000001E-2</c:v>
                </c:pt>
                <c:pt idx="35">
                  <c:v>3.2000000000000001E-2</c:v>
                </c:pt>
                <c:pt idx="36">
                  <c:v>3.2000000000000001E-2</c:v>
                </c:pt>
                <c:pt idx="37">
                  <c:v>3.2000000000000001E-2</c:v>
                </c:pt>
                <c:pt idx="38">
                  <c:v>3.2000000000000001E-2</c:v>
                </c:pt>
                <c:pt idx="39">
                  <c:v>3.2000000000000001E-2</c:v>
                </c:pt>
              </c:numCache>
            </c:numRef>
          </c:yVal>
          <c:smooth val="0"/>
          <c:extLst>
            <c:ext xmlns:c16="http://schemas.microsoft.com/office/drawing/2014/chart" uri="{C3380CC4-5D6E-409C-BE32-E72D297353CC}">
              <c16:uniqueId val="{00000000-159F-4567-B9D3-DCB9A7CA3031}"/>
            </c:ext>
          </c:extLst>
        </c:ser>
        <c:ser>
          <c:idx val="1"/>
          <c:order val="1"/>
          <c:tx>
            <c:strRef>
              <c:f>allocations!$C$3</c:f>
              <c:strCache>
                <c:ptCount val="1"/>
                <c:pt idx="0">
                  <c:v>STTR</c:v>
                </c:pt>
              </c:strCache>
            </c:strRef>
          </c:tx>
          <c:spPr>
            <a:ln w="19050" cap="rnd">
              <a:solidFill>
                <a:srgbClr val="00B050"/>
              </a:solidFill>
              <a:round/>
            </a:ln>
            <a:effectLst/>
          </c:spPr>
          <c:marker>
            <c:symbol val="none"/>
          </c:marker>
          <c:xVal>
            <c:numRef>
              <c:f>allocations!$A$4:$A$43</c:f>
              <c:numCache>
                <c:formatCode>General</c:formatCode>
                <c:ptCount val="4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pt idx="30">
                  <c:v>2013</c:v>
                </c:pt>
                <c:pt idx="31">
                  <c:v>2014</c:v>
                </c:pt>
                <c:pt idx="32">
                  <c:v>2015</c:v>
                </c:pt>
                <c:pt idx="33">
                  <c:v>2016</c:v>
                </c:pt>
                <c:pt idx="34">
                  <c:v>2017</c:v>
                </c:pt>
                <c:pt idx="35">
                  <c:v>2018</c:v>
                </c:pt>
                <c:pt idx="36">
                  <c:v>2019</c:v>
                </c:pt>
                <c:pt idx="37">
                  <c:v>2020</c:v>
                </c:pt>
                <c:pt idx="38">
                  <c:v>2021</c:v>
                </c:pt>
                <c:pt idx="39">
                  <c:v>2022</c:v>
                </c:pt>
              </c:numCache>
            </c:numRef>
          </c:xVal>
          <c:yVal>
            <c:numRef>
              <c:f>allocations!$C$4:$C$43</c:f>
              <c:numCache>
                <c:formatCode>General</c:formatCode>
                <c:ptCount val="40"/>
                <c:pt idx="11" formatCode="0.00%">
                  <c:v>5.0000000000000001E-4</c:v>
                </c:pt>
                <c:pt idx="12" formatCode="0.00%">
                  <c:v>1E-3</c:v>
                </c:pt>
                <c:pt idx="13" formatCode="0.00%">
                  <c:v>1.5E-3</c:v>
                </c:pt>
                <c:pt idx="14" formatCode="0.00%">
                  <c:v>1.5E-3</c:v>
                </c:pt>
                <c:pt idx="15" formatCode="0.00%">
                  <c:v>1.5E-3</c:v>
                </c:pt>
                <c:pt idx="16" formatCode="0.00%">
                  <c:v>1.5E-3</c:v>
                </c:pt>
                <c:pt idx="17" formatCode="0.00%">
                  <c:v>1.5E-3</c:v>
                </c:pt>
                <c:pt idx="18" formatCode="0.00%">
                  <c:v>1.5E-3</c:v>
                </c:pt>
                <c:pt idx="19" formatCode="0.00%">
                  <c:v>1.5E-3</c:v>
                </c:pt>
                <c:pt idx="20" formatCode="0.00%">
                  <c:v>1.5E-3</c:v>
                </c:pt>
                <c:pt idx="21" formatCode="0.00%">
                  <c:v>3.0000000000000001E-3</c:v>
                </c:pt>
                <c:pt idx="22" formatCode="0.00%">
                  <c:v>3.0000000000000001E-3</c:v>
                </c:pt>
                <c:pt idx="23" formatCode="0.00%">
                  <c:v>3.0000000000000001E-3</c:v>
                </c:pt>
                <c:pt idx="24" formatCode="0.00%">
                  <c:v>3.0000000000000001E-3</c:v>
                </c:pt>
                <c:pt idx="25" formatCode="0.00%">
                  <c:v>3.0000000000000001E-3</c:v>
                </c:pt>
                <c:pt idx="26" formatCode="0.00%">
                  <c:v>3.0000000000000001E-3</c:v>
                </c:pt>
                <c:pt idx="27" formatCode="0.00%">
                  <c:v>3.0000000000000001E-3</c:v>
                </c:pt>
                <c:pt idx="28" formatCode="0.00%">
                  <c:v>3.0000000000000001E-3</c:v>
                </c:pt>
                <c:pt idx="29" formatCode="0.00%">
                  <c:v>3.5000000000000001E-3</c:v>
                </c:pt>
                <c:pt idx="30" formatCode="0.00%">
                  <c:v>3.5000000000000001E-3</c:v>
                </c:pt>
                <c:pt idx="31" formatCode="0.00%">
                  <c:v>4.0000000000000001E-3</c:v>
                </c:pt>
                <c:pt idx="32" formatCode="0.00%">
                  <c:v>4.0000000000000001E-3</c:v>
                </c:pt>
                <c:pt idx="33" formatCode="0.00%">
                  <c:v>4.4999999999999997E-3</c:v>
                </c:pt>
                <c:pt idx="34" formatCode="0.00%">
                  <c:v>4.4999999999999997E-3</c:v>
                </c:pt>
                <c:pt idx="35" formatCode="0.00%">
                  <c:v>4.4999999999999997E-3</c:v>
                </c:pt>
                <c:pt idx="36" formatCode="0.00%">
                  <c:v>4.4999999999999997E-3</c:v>
                </c:pt>
                <c:pt idx="37" formatCode="0.00%">
                  <c:v>4.4999999999999997E-3</c:v>
                </c:pt>
                <c:pt idx="38" formatCode="0.00%">
                  <c:v>4.4999999999999997E-3</c:v>
                </c:pt>
                <c:pt idx="39" formatCode="0.00%">
                  <c:v>4.4999999999999997E-3</c:v>
                </c:pt>
              </c:numCache>
            </c:numRef>
          </c:yVal>
          <c:smooth val="0"/>
          <c:extLst>
            <c:ext xmlns:c16="http://schemas.microsoft.com/office/drawing/2014/chart" uri="{C3380CC4-5D6E-409C-BE32-E72D297353CC}">
              <c16:uniqueId val="{00000001-159F-4567-B9D3-DCB9A7CA3031}"/>
            </c:ext>
          </c:extLst>
        </c:ser>
        <c:dLbls>
          <c:showLegendKey val="0"/>
          <c:showVal val="0"/>
          <c:showCatName val="0"/>
          <c:showSerName val="0"/>
          <c:showPercent val="0"/>
          <c:showBubbleSize val="0"/>
        </c:dLbls>
        <c:axId val="545826896"/>
        <c:axId val="545827288"/>
      </c:scatterChart>
      <c:valAx>
        <c:axId val="545826896"/>
        <c:scaling>
          <c:orientation val="minMax"/>
          <c:max val="20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5827288"/>
        <c:crosses val="autoZero"/>
        <c:crossBetween val="midCat"/>
      </c:valAx>
      <c:valAx>
        <c:axId val="5458272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5826896"/>
        <c:crosses val="autoZero"/>
        <c:crossBetween val="midCat"/>
      </c:valAx>
      <c:spPr>
        <a:solidFill>
          <a:schemeClr val="bg1"/>
        </a:solidFill>
        <a:ln>
          <a:noFill/>
        </a:ln>
        <a:effectLst/>
      </c:spPr>
    </c:plotArea>
    <c:legend>
      <c:legendPos val="b"/>
      <c:layout>
        <c:manualLayout>
          <c:xMode val="edge"/>
          <c:yMode val="edge"/>
          <c:x val="0.78334465685422539"/>
          <c:y val="0.2505702650645692"/>
          <c:w val="0.17515541711972718"/>
          <c:h val="0.272285600909990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66777755905511815"/>
          <c:y val="0.15617599883347916"/>
          <c:w val="0.31555577427821524"/>
          <c:h val="0.843824001166520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1.5384615384615385E-2"/>
          <c:y val="5.6410256410256411E-2"/>
          <c:w val="0.57541417322834643"/>
          <c:h val="0.88717948717948714"/>
        </c:manualLayout>
      </c:layout>
      <c:pie3DChart>
        <c:varyColors val="1"/>
        <c:dLbls>
          <c:showLegendKey val="0"/>
          <c:showVal val="0"/>
          <c:showCatName val="0"/>
          <c:showSerName val="0"/>
          <c:showPercent val="0"/>
          <c:showBubbleSize val="0"/>
          <c:showLeaderLines val="0"/>
        </c:dLbls>
      </c:pie3DChart>
      <c:spPr>
        <a:noFill/>
        <a:ln w="25400">
          <a:noFill/>
        </a:ln>
      </c:spPr>
    </c:plotArea>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103995621237001E-2"/>
          <c:y val="3.8535645472061654E-2"/>
          <c:w val="0.59250955699503083"/>
          <c:h val="0.89402697495183048"/>
        </c:manualLayout>
      </c:layout>
      <c:pie3DChart>
        <c:varyColors val="1"/>
        <c:ser>
          <c:idx val="0"/>
          <c:order val="0"/>
          <c:dPt>
            <c:idx val="0"/>
            <c:bubble3D val="0"/>
            <c:spPr>
              <a:solidFill>
                <a:srgbClr val="00B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1F-47FC-A2F1-DE3AC5FD30A9}"/>
              </c:ext>
            </c:extLst>
          </c:dPt>
          <c:dPt>
            <c:idx val="1"/>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1F-47FC-A2F1-DE3AC5FD30A9}"/>
              </c:ext>
            </c:extLst>
          </c:dPt>
          <c:dPt>
            <c:idx val="2"/>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1F-47FC-A2F1-DE3AC5FD30A9}"/>
              </c:ext>
            </c:extLst>
          </c:dPt>
          <c:dPt>
            <c:idx val="3"/>
            <c:bubble3D val="0"/>
            <c:spPr>
              <a:solidFill>
                <a:schemeClr val="tx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1F-47FC-A2F1-DE3AC5FD30A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Summary!$O$9:$O$12</c:f>
              <c:strCache>
                <c:ptCount val="4"/>
                <c:pt idx="0">
                  <c:v>Awarded</c:v>
                </c:pt>
                <c:pt idx="1">
                  <c:v>Recommended for Funding--Not Awarded</c:v>
                </c:pt>
                <c:pt idx="2">
                  <c:v>Not reccommended for Funding</c:v>
                </c:pt>
                <c:pt idx="3">
                  <c:v>Declined Without Review</c:v>
                </c:pt>
              </c:strCache>
            </c:strRef>
          </c:cat>
          <c:val>
            <c:numRef>
              <c:f>Summary!$P$9:$P$12</c:f>
              <c:numCache>
                <c:formatCode>0%</c:formatCode>
                <c:ptCount val="4"/>
                <c:pt idx="0">
                  <c:v>0.20961538461538462</c:v>
                </c:pt>
                <c:pt idx="1">
                  <c:v>0.24278846153846154</c:v>
                </c:pt>
                <c:pt idx="2">
                  <c:v>0.4826923076923077</c:v>
                </c:pt>
                <c:pt idx="3">
                  <c:v>6.4903846153846159E-2</c:v>
                </c:pt>
              </c:numCache>
            </c:numRef>
          </c:val>
          <c:extLst>
            <c:ext xmlns:c16="http://schemas.microsoft.com/office/drawing/2014/chart" uri="{C3380CC4-5D6E-409C-BE32-E72D297353CC}">
              <c16:uniqueId val="{00000008-231F-47FC-A2F1-DE3AC5FD30A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0.21434830805800945"/>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0.25498669258208084"/>
          <c:y val="4.1666666666666664E-2"/>
          <c:w val="0.61666688538932635"/>
          <c:h val="0.89814814814814814"/>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hyperlink" Target="mailto:sbir-sttr@science.doe.gov" TargetMode="External"/><Relationship Id="rId2" Type="http://schemas.openxmlformats.org/officeDocument/2006/relationships/hyperlink" Target="https://science.osti.gov/SBIRLearning" TargetMode="External"/><Relationship Id="rId1" Type="http://schemas.openxmlformats.org/officeDocument/2006/relationships/hyperlink" Target="http://www.dawnbreaker.com/doephase0/" TargetMode="External"/><Relationship Id="rId6" Type="http://schemas.openxmlformats.org/officeDocument/2006/relationships/hyperlink" Target="mailto:carol.rabke@science.doe.gov" TargetMode="External"/><Relationship Id="rId5" Type="http://schemas.openxmlformats.org/officeDocument/2006/relationships/hyperlink" Target="labpartnering.org" TargetMode="External"/><Relationship Id="rId4" Type="http://schemas.openxmlformats.org/officeDocument/2006/relationships/hyperlink" Target="https://science.osti.gov/sbir/Applicant-Resources/National-Labs-Profiles-and-Contacts"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science.osti.gov/sbir" TargetMode="External"/></Relationships>
</file>

<file path=ppt/diagrams/_rels/data4.xml.rels><?xml version="1.0" encoding="UTF-8" standalone="yes"?>
<Relationships xmlns="http://schemas.openxmlformats.org/package/2006/relationships"><Relationship Id="rId3" Type="http://schemas.openxmlformats.org/officeDocument/2006/relationships/hyperlink" Target="mailto:sbir-sttr@science.doe.gov" TargetMode="External"/><Relationship Id="rId2" Type="http://schemas.openxmlformats.org/officeDocument/2006/relationships/hyperlink" Target="https://science.osti.gov/SBIRLearning" TargetMode="External"/><Relationship Id="rId1" Type="http://schemas.openxmlformats.org/officeDocument/2006/relationships/hyperlink" Target="http://www.dawnbreaker.com/doephase0/" TargetMode="External"/><Relationship Id="rId4" Type="http://schemas.openxmlformats.org/officeDocument/2006/relationships/hyperlink" Target="https://science.osti.gov/sbir"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science.osti.gov/sbir/Applicant-Resources/National-Labs-Profiles-and-Contacts" TargetMode="External"/><Relationship Id="rId2" Type="http://schemas.openxmlformats.org/officeDocument/2006/relationships/hyperlink" Target="https://science.osti.gov/SBIRLearning" TargetMode="External"/><Relationship Id="rId1" Type="http://schemas.openxmlformats.org/officeDocument/2006/relationships/hyperlink" Target="http://www.dawnbreaker.com/doephase0/" TargetMode="External"/><Relationship Id="rId6" Type="http://schemas.openxmlformats.org/officeDocument/2006/relationships/hyperlink" Target="mailto:carol.rabke@science.doe.gov" TargetMode="External"/><Relationship Id="rId5" Type="http://schemas.openxmlformats.org/officeDocument/2006/relationships/hyperlink" Target="mailto:sbir-sttr@science.doe.gov" TargetMode="External"/><Relationship Id="rId4" Type="http://schemas.openxmlformats.org/officeDocument/2006/relationships/hyperlink" Target="labpartnering.org"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science.osti.gov/sbir"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mailto:sbir-sttr@science.doe.gov" TargetMode="External"/><Relationship Id="rId2" Type="http://schemas.openxmlformats.org/officeDocument/2006/relationships/hyperlink" Target="https://science.osti.gov/SBIRLearning" TargetMode="External"/><Relationship Id="rId1" Type="http://schemas.openxmlformats.org/officeDocument/2006/relationships/hyperlink" Target="http://www.dawnbreaker.com/doephase0/" TargetMode="External"/><Relationship Id="rId4" Type="http://schemas.openxmlformats.org/officeDocument/2006/relationships/hyperlink" Target="https://science.osti.gov/sbi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617941-1BFC-4A65-9AEF-8A99A658FF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A8CD784-B10A-4FC8-A11C-8BBB631C3DDA}">
      <dgm:prSet phldrT="[Text]" custT="1"/>
      <dgm:spPr>
        <a:solidFill>
          <a:schemeClr val="accent1">
            <a:lumMod val="20000"/>
            <a:lumOff val="80000"/>
          </a:schemeClr>
        </a:solidFill>
      </dgm:spPr>
      <dgm:t>
        <a:bodyPr/>
        <a:lstStyle/>
        <a:p>
          <a:endParaRPr lang="en-US" sz="2400" dirty="0"/>
        </a:p>
        <a:p>
          <a:r>
            <a:rPr lang="en-US" sz="2400" dirty="0">
              <a:solidFill>
                <a:schemeClr val="tx1"/>
              </a:solidFill>
            </a:rPr>
            <a:t>Phase 0 for first-time DOE applicants (yes – its free!)</a:t>
          </a:r>
        </a:p>
        <a:p>
          <a:r>
            <a:rPr lang="en-US" sz="2000" dirty="0">
              <a:hlinkClick xmlns:r="http://schemas.openxmlformats.org/officeDocument/2006/relationships" r:id="rId1"/>
            </a:rPr>
            <a:t>http://www.dawnbreaker.com/doephase0</a:t>
          </a:r>
          <a:r>
            <a:rPr lang="en-US" sz="2000" dirty="0"/>
            <a:t> </a:t>
          </a:r>
        </a:p>
        <a:p>
          <a:endParaRPr lang="en-US" sz="2400" dirty="0"/>
        </a:p>
      </dgm:t>
    </dgm:pt>
    <dgm:pt modelId="{7783AD6D-1FC5-47F0-BB4C-CE3B98D664EA}" type="parTrans" cxnId="{924349C4-57FB-48D6-B62A-13A6130EE1D8}">
      <dgm:prSet/>
      <dgm:spPr/>
      <dgm:t>
        <a:bodyPr/>
        <a:lstStyle/>
        <a:p>
          <a:endParaRPr lang="en-US"/>
        </a:p>
      </dgm:t>
    </dgm:pt>
    <dgm:pt modelId="{E54022F1-7D36-460F-A3FC-17D179A1B56D}" type="sibTrans" cxnId="{924349C4-57FB-48D6-B62A-13A6130EE1D8}">
      <dgm:prSet/>
      <dgm:spPr/>
      <dgm:t>
        <a:bodyPr/>
        <a:lstStyle/>
        <a:p>
          <a:endParaRPr lang="en-US"/>
        </a:p>
      </dgm:t>
    </dgm:pt>
    <dgm:pt modelId="{03ADCF3F-AC73-4696-A8BC-8D019E5579DC}">
      <dgm:prSet phldrT="[Text]"/>
      <dgm:spPr>
        <a:solidFill>
          <a:srgbClr val="F2F6EA"/>
        </a:solidFill>
      </dgm:spPr>
      <dgm:t>
        <a:bodyPr/>
        <a:lstStyle/>
        <a:p>
          <a:r>
            <a:rPr lang="en-US" dirty="0">
              <a:solidFill>
                <a:schemeClr val="tx1"/>
              </a:solidFill>
            </a:rPr>
            <a:t>Recorded Topic and FOA Webinars</a:t>
          </a:r>
        </a:p>
      </dgm:t>
    </dgm:pt>
    <dgm:pt modelId="{FC01DD54-AF59-4282-87EB-6B897C1D7783}" type="parTrans" cxnId="{66B4FEA8-586D-462E-BE68-7FD632749223}">
      <dgm:prSet/>
      <dgm:spPr/>
      <dgm:t>
        <a:bodyPr/>
        <a:lstStyle/>
        <a:p>
          <a:endParaRPr lang="en-US"/>
        </a:p>
      </dgm:t>
    </dgm:pt>
    <dgm:pt modelId="{8DFB2A2B-075E-4FC8-A398-FF051129DAB6}" type="sibTrans" cxnId="{66B4FEA8-586D-462E-BE68-7FD632749223}">
      <dgm:prSet/>
      <dgm:spPr/>
      <dgm:t>
        <a:bodyPr/>
        <a:lstStyle/>
        <a:p>
          <a:endParaRPr lang="en-US"/>
        </a:p>
      </dgm:t>
    </dgm:pt>
    <dgm:pt modelId="{A5363A4F-42F2-4CCD-88F0-85C1530AA192}">
      <dgm:prSet phldrT="[Text]" custT="1"/>
      <dgm:spPr>
        <a:solidFill>
          <a:schemeClr val="bg1">
            <a:lumMod val="95000"/>
          </a:schemeClr>
        </a:solidFill>
      </dgm:spPr>
      <dgm:t>
        <a:bodyPr/>
        <a:lstStyle/>
        <a:p>
          <a:endParaRPr lang="en-US" sz="2400" dirty="0">
            <a:solidFill>
              <a:schemeClr val="bg1">
                <a:lumMod val="95000"/>
              </a:schemeClr>
            </a:solidFill>
          </a:endParaRPr>
        </a:p>
        <a:p>
          <a:r>
            <a:rPr lang="en-US" sz="2000" dirty="0">
              <a:solidFill>
                <a:schemeClr val="tx1"/>
              </a:solidFill>
            </a:rPr>
            <a:t>Online learning  center for application process including videos </a:t>
          </a:r>
          <a:r>
            <a:rPr lang="en-US" sz="2000" dirty="0">
              <a:hlinkClick xmlns:r="http://schemas.openxmlformats.org/officeDocument/2006/relationships" r:id="rId2"/>
            </a:rPr>
            <a:t>https://science.osti.gov/SBIRLearning</a:t>
          </a:r>
          <a:r>
            <a:rPr lang="en-US" sz="2000" dirty="0"/>
            <a:t>  </a:t>
          </a:r>
        </a:p>
        <a:p>
          <a:endParaRPr lang="en-US" sz="2400" dirty="0"/>
        </a:p>
      </dgm:t>
    </dgm:pt>
    <dgm:pt modelId="{DEF1CA74-C41B-433C-A792-E993E3CE70F8}" type="parTrans" cxnId="{FCAA47F0-93D7-4236-BA92-2398CC773285}">
      <dgm:prSet/>
      <dgm:spPr/>
      <dgm:t>
        <a:bodyPr/>
        <a:lstStyle/>
        <a:p>
          <a:endParaRPr lang="en-US"/>
        </a:p>
      </dgm:t>
    </dgm:pt>
    <dgm:pt modelId="{AEA74FFF-CB36-4D9F-8ED5-00E211B0379B}" type="sibTrans" cxnId="{FCAA47F0-93D7-4236-BA92-2398CC773285}">
      <dgm:prSet/>
      <dgm:spPr/>
      <dgm:t>
        <a:bodyPr/>
        <a:lstStyle/>
        <a:p>
          <a:endParaRPr lang="en-US"/>
        </a:p>
      </dgm:t>
    </dgm:pt>
    <dgm:pt modelId="{344929D7-E052-4DA0-82BA-8537A188161D}">
      <dgm:prSet phldrT="[Text]" custT="1"/>
      <dgm:spPr>
        <a:solidFill>
          <a:schemeClr val="accent1">
            <a:lumMod val="20000"/>
            <a:lumOff val="80000"/>
          </a:schemeClr>
        </a:solidFill>
      </dgm:spPr>
      <dgm:t>
        <a:bodyPr/>
        <a:lstStyle/>
        <a:p>
          <a:r>
            <a:rPr lang="en-US" sz="2000" dirty="0">
              <a:solidFill>
                <a:schemeClr val="tx1"/>
              </a:solidFill>
            </a:rPr>
            <a:t>Email us!</a:t>
          </a:r>
        </a:p>
        <a:p>
          <a:r>
            <a:rPr lang="en-US" sz="2000" b="0" i="0" dirty="0">
              <a:hlinkClick xmlns:r="http://schemas.openxmlformats.org/officeDocument/2006/relationships" r:id="rId3"/>
            </a:rPr>
            <a:t>sbir-sttr@science.doe.gov</a:t>
          </a:r>
          <a:endParaRPr lang="en-US" sz="2000" b="0" i="0" dirty="0"/>
        </a:p>
        <a:p>
          <a:endParaRPr lang="en-US" sz="1400" dirty="0"/>
        </a:p>
      </dgm:t>
    </dgm:pt>
    <dgm:pt modelId="{8E94F085-F84D-4C4F-B97A-F80EDF86BAA7}" type="parTrans" cxnId="{DD14D77C-958C-4590-9F07-F244D407E790}">
      <dgm:prSet/>
      <dgm:spPr/>
      <dgm:t>
        <a:bodyPr/>
        <a:lstStyle/>
        <a:p>
          <a:endParaRPr lang="en-US"/>
        </a:p>
      </dgm:t>
    </dgm:pt>
    <dgm:pt modelId="{933060A0-B147-4AF4-BDD9-7E47911173ED}" type="sibTrans" cxnId="{DD14D77C-958C-4590-9F07-F244D407E790}">
      <dgm:prSet/>
      <dgm:spPr/>
      <dgm:t>
        <a:bodyPr/>
        <a:lstStyle/>
        <a:p>
          <a:endParaRPr lang="en-US"/>
        </a:p>
      </dgm:t>
    </dgm:pt>
    <dgm:pt modelId="{BEF390BE-D150-4297-A59D-ECE875C41B70}">
      <dgm:prSet custT="1"/>
      <dgm:spPr>
        <a:solidFill>
          <a:schemeClr val="bg1">
            <a:lumMod val="95000"/>
          </a:schemeClr>
        </a:solidFill>
      </dgm:spPr>
      <dgm:t>
        <a:bodyPr/>
        <a:lstStyle/>
        <a:p>
          <a:r>
            <a:rPr lang="en-US" sz="2000" dirty="0">
              <a:solidFill>
                <a:schemeClr val="tx1"/>
              </a:solidFill>
            </a:rPr>
            <a:t>Application Process Q&amp;A Webinars start on 12/29</a:t>
          </a:r>
        </a:p>
      </dgm:t>
    </dgm:pt>
    <dgm:pt modelId="{A4AA8963-48E7-4329-AAF7-2B86A600D23A}" type="parTrans" cxnId="{201CDEDA-8FDE-495F-AC5B-A86424F0C46C}">
      <dgm:prSet/>
      <dgm:spPr/>
      <dgm:t>
        <a:bodyPr/>
        <a:lstStyle/>
        <a:p>
          <a:endParaRPr lang="en-US"/>
        </a:p>
      </dgm:t>
    </dgm:pt>
    <dgm:pt modelId="{31F9F958-98FE-4504-B499-7F41D3AE1BA6}" type="sibTrans" cxnId="{201CDEDA-8FDE-495F-AC5B-A86424F0C46C}">
      <dgm:prSet/>
      <dgm:spPr/>
      <dgm:t>
        <a:bodyPr/>
        <a:lstStyle/>
        <a:p>
          <a:endParaRPr lang="en-US"/>
        </a:p>
      </dgm:t>
    </dgm:pt>
    <dgm:pt modelId="{2BA37C4A-BBF7-4EAE-B6FD-88FB34C5D8F9}">
      <dgm:prSet custT="1"/>
      <dgm:spPr>
        <a:solidFill>
          <a:schemeClr val="accent1">
            <a:lumMod val="20000"/>
            <a:lumOff val="80000"/>
          </a:schemeClr>
        </a:solidFill>
      </dgm:spPr>
      <dgm:t>
        <a:bodyPr/>
        <a:lstStyle/>
        <a:p>
          <a:r>
            <a:rPr lang="en-US" sz="2000" dirty="0">
              <a:solidFill>
                <a:schemeClr val="tx1"/>
              </a:solidFill>
            </a:rPr>
            <a:t>Explore DOE National Lab Collaboration Opportunities:</a:t>
          </a:r>
        </a:p>
        <a:p>
          <a:r>
            <a:rPr lang="en-US" sz="2000" dirty="0">
              <a:solidFill>
                <a:schemeClr val="tx1"/>
              </a:solidFill>
              <a:hlinkClick xmlns:r="http://schemas.openxmlformats.org/officeDocument/2006/relationships" r:id="rId4"/>
            </a:rPr>
            <a:t>https://science.osti.gov/sbir/Applicant-Resources/National-Labs-Profiles-and-Contacts</a:t>
          </a:r>
          <a:r>
            <a:rPr lang="en-US" sz="2000" dirty="0">
              <a:solidFill>
                <a:schemeClr val="tx1"/>
              </a:solidFill>
            </a:rPr>
            <a:t> &amp;</a:t>
          </a:r>
        </a:p>
        <a:p>
          <a:r>
            <a:rPr lang="en-US" sz="2000" dirty="0">
              <a:solidFill>
                <a:schemeClr val="tx1"/>
              </a:solidFill>
              <a:hlinkClick xmlns:r="http://schemas.openxmlformats.org/officeDocument/2006/relationships" r:id="rId5"/>
            </a:rPr>
            <a:t>labpartnering.org</a:t>
          </a:r>
          <a:endParaRPr lang="en-US" sz="2000" dirty="0">
            <a:solidFill>
              <a:schemeClr val="tx1"/>
            </a:solidFill>
          </a:endParaRPr>
        </a:p>
        <a:p>
          <a:endParaRPr lang="en-US" sz="2000" dirty="0">
            <a:solidFill>
              <a:schemeClr val="tx1"/>
            </a:solidFill>
          </a:endParaRPr>
        </a:p>
      </dgm:t>
    </dgm:pt>
    <dgm:pt modelId="{4A36C8AA-F6C2-4E85-A59B-D38717493BD5}" type="parTrans" cxnId="{E35BF519-137F-4899-B6A4-12697DF11EE7}">
      <dgm:prSet/>
      <dgm:spPr/>
      <dgm:t>
        <a:bodyPr/>
        <a:lstStyle/>
        <a:p>
          <a:endParaRPr lang="en-US"/>
        </a:p>
      </dgm:t>
    </dgm:pt>
    <dgm:pt modelId="{60356421-93BE-4383-92A6-673F4340B63A}" type="sibTrans" cxnId="{E35BF519-137F-4899-B6A4-12697DF11EE7}">
      <dgm:prSet/>
      <dgm:spPr/>
      <dgm:t>
        <a:bodyPr/>
        <a:lstStyle/>
        <a:p>
          <a:endParaRPr lang="en-US"/>
        </a:p>
      </dgm:t>
    </dgm:pt>
    <dgm:pt modelId="{9395C7E2-4D1C-4FD2-B99C-F03564017630}">
      <dgm:prSet custT="1"/>
      <dgm:spPr>
        <a:solidFill>
          <a:srgbClr val="F2F6EA"/>
        </a:solidFill>
      </dgm:spPr>
      <dgm:t>
        <a:bodyPr/>
        <a:lstStyle/>
        <a:p>
          <a:r>
            <a:rPr lang="en-US" sz="2000" dirty="0">
              <a:solidFill>
                <a:schemeClr val="tx1"/>
              </a:solidFill>
            </a:rPr>
            <a:t>Tech-2-Market &amp; Partnering Assistance</a:t>
          </a:r>
        </a:p>
        <a:p>
          <a:r>
            <a:rPr lang="en-US" sz="2000" dirty="0">
              <a:solidFill>
                <a:schemeClr val="tx1"/>
              </a:solidFill>
              <a:hlinkClick xmlns:r="http://schemas.openxmlformats.org/officeDocument/2006/relationships" r:id="rId6"/>
            </a:rPr>
            <a:t>carol.rabke@science.doe.gov</a:t>
          </a:r>
          <a:endParaRPr lang="en-US" sz="2000" dirty="0">
            <a:solidFill>
              <a:schemeClr val="tx1"/>
            </a:solidFill>
          </a:endParaRPr>
        </a:p>
      </dgm:t>
    </dgm:pt>
    <dgm:pt modelId="{F9961251-1F93-42F3-8F9C-854A3F171F11}" type="parTrans" cxnId="{65BFC45B-4AC5-4829-A17B-82C80B0D0AF7}">
      <dgm:prSet/>
      <dgm:spPr/>
      <dgm:t>
        <a:bodyPr/>
        <a:lstStyle/>
        <a:p>
          <a:endParaRPr lang="en-US"/>
        </a:p>
      </dgm:t>
    </dgm:pt>
    <dgm:pt modelId="{77E7783F-568A-46B6-B81E-8ABEFE851AA1}" type="sibTrans" cxnId="{65BFC45B-4AC5-4829-A17B-82C80B0D0AF7}">
      <dgm:prSet/>
      <dgm:spPr/>
      <dgm:t>
        <a:bodyPr/>
        <a:lstStyle/>
        <a:p>
          <a:endParaRPr lang="en-US"/>
        </a:p>
      </dgm:t>
    </dgm:pt>
    <dgm:pt modelId="{74E29941-9884-4389-B910-33B4D062E4A8}" type="pres">
      <dgm:prSet presAssocID="{FD617941-1BFC-4A65-9AEF-8A99A658FFF9}" presName="diagram" presStyleCnt="0">
        <dgm:presLayoutVars>
          <dgm:dir/>
          <dgm:resizeHandles val="exact"/>
        </dgm:presLayoutVars>
      </dgm:prSet>
      <dgm:spPr/>
    </dgm:pt>
    <dgm:pt modelId="{B4F8080D-6FEB-4A44-B898-F81417BA9081}" type="pres">
      <dgm:prSet presAssocID="{0A8CD784-B10A-4FC8-A11C-8BBB631C3DDA}" presName="node" presStyleLbl="node1" presStyleIdx="0" presStyleCnt="7" custScaleX="109568" custScaleY="167559">
        <dgm:presLayoutVars>
          <dgm:bulletEnabled val="1"/>
        </dgm:presLayoutVars>
      </dgm:prSet>
      <dgm:spPr/>
    </dgm:pt>
    <dgm:pt modelId="{9CF79C93-692D-4E5A-B0B5-457A1A68FD36}" type="pres">
      <dgm:prSet presAssocID="{E54022F1-7D36-460F-A3FC-17D179A1B56D}" presName="sibTrans" presStyleCnt="0"/>
      <dgm:spPr/>
    </dgm:pt>
    <dgm:pt modelId="{FF8AE2A0-A0C1-4347-8034-5B29D2842B05}" type="pres">
      <dgm:prSet presAssocID="{03ADCF3F-AC73-4696-A8BC-8D019E5579DC}" presName="node" presStyleLbl="node1" presStyleIdx="1" presStyleCnt="7" custScaleY="121979">
        <dgm:presLayoutVars>
          <dgm:bulletEnabled val="1"/>
        </dgm:presLayoutVars>
      </dgm:prSet>
      <dgm:spPr/>
    </dgm:pt>
    <dgm:pt modelId="{BF4279F8-8B1C-480C-AE53-24333A2BBC69}" type="pres">
      <dgm:prSet presAssocID="{8DFB2A2B-075E-4FC8-A398-FF051129DAB6}" presName="sibTrans" presStyleCnt="0"/>
      <dgm:spPr/>
    </dgm:pt>
    <dgm:pt modelId="{3A7FB698-005E-4325-95F3-1CD8EE5F0C1F}" type="pres">
      <dgm:prSet presAssocID="{A5363A4F-42F2-4CCD-88F0-85C1530AA192}" presName="node" presStyleLbl="node1" presStyleIdx="2" presStyleCnt="7" custScaleY="171357">
        <dgm:presLayoutVars>
          <dgm:bulletEnabled val="1"/>
        </dgm:presLayoutVars>
      </dgm:prSet>
      <dgm:spPr/>
    </dgm:pt>
    <dgm:pt modelId="{A8E8E2A6-CCEF-457A-9FFA-DCBD6781BF33}" type="pres">
      <dgm:prSet presAssocID="{AEA74FFF-CB36-4D9F-8ED5-00E211B0379B}" presName="sibTrans" presStyleCnt="0"/>
      <dgm:spPr/>
    </dgm:pt>
    <dgm:pt modelId="{6061F80C-219A-40C4-91F2-C27C39D8BC95}" type="pres">
      <dgm:prSet presAssocID="{2BA37C4A-BBF7-4EAE-B6FD-88FB34C5D8F9}" presName="node" presStyleLbl="node1" presStyleIdx="3" presStyleCnt="7" custScaleX="173006" custScaleY="166609">
        <dgm:presLayoutVars>
          <dgm:bulletEnabled val="1"/>
        </dgm:presLayoutVars>
      </dgm:prSet>
      <dgm:spPr/>
    </dgm:pt>
    <dgm:pt modelId="{B7CFB30A-8995-4584-A731-8235A7BB6340}" type="pres">
      <dgm:prSet presAssocID="{60356421-93BE-4383-92A6-673F4340B63A}" presName="sibTrans" presStyleCnt="0"/>
      <dgm:spPr/>
    </dgm:pt>
    <dgm:pt modelId="{EBDE617E-151B-48A6-AF27-B62D4DBB7A25}" type="pres">
      <dgm:prSet presAssocID="{BEF390BE-D150-4297-A59D-ECE875C41B70}" presName="node" presStyleLbl="node1" presStyleIdx="4" presStyleCnt="7" custScaleY="112918" custLinFactNeighborX="-83587" custLinFactNeighborY="-4837">
        <dgm:presLayoutVars>
          <dgm:bulletEnabled val="1"/>
        </dgm:presLayoutVars>
      </dgm:prSet>
      <dgm:spPr/>
    </dgm:pt>
    <dgm:pt modelId="{C042372F-EBD8-4EBC-A6C8-095200663D8B}" type="pres">
      <dgm:prSet presAssocID="{31F9F958-98FE-4504-B499-7F41D3AE1BA6}" presName="sibTrans" presStyleCnt="0"/>
      <dgm:spPr/>
    </dgm:pt>
    <dgm:pt modelId="{49BB1197-FE0C-476C-8EEA-491B066CDFBD}" type="pres">
      <dgm:prSet presAssocID="{344929D7-E052-4DA0-82BA-8537A188161D}" presName="node" presStyleLbl="node1" presStyleIdx="5" presStyleCnt="7" custScaleX="112113" custScaleY="112918" custLinFactNeighborX="-79503" custLinFactNeighborY="-3311">
        <dgm:presLayoutVars>
          <dgm:bulletEnabled val="1"/>
        </dgm:presLayoutVars>
      </dgm:prSet>
      <dgm:spPr/>
    </dgm:pt>
    <dgm:pt modelId="{BC742117-1B7A-4EC7-B920-6ED756A0459A}" type="pres">
      <dgm:prSet presAssocID="{933060A0-B147-4AF4-BDD9-7E47911173ED}" presName="sibTrans" presStyleCnt="0"/>
      <dgm:spPr/>
    </dgm:pt>
    <dgm:pt modelId="{F23E78D9-C686-4C1E-98B3-0E8BC880D84D}" type="pres">
      <dgm:prSet presAssocID="{9395C7E2-4D1C-4FD2-B99C-F03564017630}" presName="node" presStyleLbl="node1" presStyleIdx="6" presStyleCnt="7" custScaleX="102866" custScaleY="136708" custLinFactNeighborX="-68347" custLinFactNeighborY="-4828">
        <dgm:presLayoutVars>
          <dgm:bulletEnabled val="1"/>
        </dgm:presLayoutVars>
      </dgm:prSet>
      <dgm:spPr/>
    </dgm:pt>
  </dgm:ptLst>
  <dgm:cxnLst>
    <dgm:cxn modelId="{C93E5D14-F443-4E3E-B8D3-C3B152E2FC61}" type="presOf" srcId="{344929D7-E052-4DA0-82BA-8537A188161D}" destId="{49BB1197-FE0C-476C-8EEA-491B066CDFBD}" srcOrd="0" destOrd="0" presId="urn:microsoft.com/office/officeart/2005/8/layout/default"/>
    <dgm:cxn modelId="{E35BF519-137F-4899-B6A4-12697DF11EE7}" srcId="{FD617941-1BFC-4A65-9AEF-8A99A658FFF9}" destId="{2BA37C4A-BBF7-4EAE-B6FD-88FB34C5D8F9}" srcOrd="3" destOrd="0" parTransId="{4A36C8AA-F6C2-4E85-A59B-D38717493BD5}" sibTransId="{60356421-93BE-4383-92A6-673F4340B63A}"/>
    <dgm:cxn modelId="{C5223E1C-32A6-4812-A53E-7B037D33E40F}" type="presOf" srcId="{BEF390BE-D150-4297-A59D-ECE875C41B70}" destId="{EBDE617E-151B-48A6-AF27-B62D4DBB7A25}" srcOrd="0" destOrd="0" presId="urn:microsoft.com/office/officeart/2005/8/layout/default"/>
    <dgm:cxn modelId="{800E0A21-8DD6-491E-BD10-B01B7A24A1C7}" type="presOf" srcId="{03ADCF3F-AC73-4696-A8BC-8D019E5579DC}" destId="{FF8AE2A0-A0C1-4347-8034-5B29D2842B05}" srcOrd="0" destOrd="0" presId="urn:microsoft.com/office/officeart/2005/8/layout/default"/>
    <dgm:cxn modelId="{A8912E35-3D34-4E9A-ABCF-939F33B7F122}" type="presOf" srcId="{2BA37C4A-BBF7-4EAE-B6FD-88FB34C5D8F9}" destId="{6061F80C-219A-40C4-91F2-C27C39D8BC95}" srcOrd="0" destOrd="0" presId="urn:microsoft.com/office/officeart/2005/8/layout/default"/>
    <dgm:cxn modelId="{65BFC45B-4AC5-4829-A17B-82C80B0D0AF7}" srcId="{FD617941-1BFC-4A65-9AEF-8A99A658FFF9}" destId="{9395C7E2-4D1C-4FD2-B99C-F03564017630}" srcOrd="6" destOrd="0" parTransId="{F9961251-1F93-42F3-8F9C-854A3F171F11}" sibTransId="{77E7783F-568A-46B6-B81E-8ABEFE851AA1}"/>
    <dgm:cxn modelId="{BFA71F4B-3EC0-447A-9510-C1C8A0E6E29A}" type="presOf" srcId="{9395C7E2-4D1C-4FD2-B99C-F03564017630}" destId="{F23E78D9-C686-4C1E-98B3-0E8BC880D84D}" srcOrd="0" destOrd="0" presId="urn:microsoft.com/office/officeart/2005/8/layout/default"/>
    <dgm:cxn modelId="{DD14D77C-958C-4590-9F07-F244D407E790}" srcId="{FD617941-1BFC-4A65-9AEF-8A99A658FFF9}" destId="{344929D7-E052-4DA0-82BA-8537A188161D}" srcOrd="5" destOrd="0" parTransId="{8E94F085-F84D-4C4F-B97A-F80EDF86BAA7}" sibTransId="{933060A0-B147-4AF4-BDD9-7E47911173ED}"/>
    <dgm:cxn modelId="{13C18A91-5A02-4558-98D5-9493EF9A54C8}" type="presOf" srcId="{0A8CD784-B10A-4FC8-A11C-8BBB631C3DDA}" destId="{B4F8080D-6FEB-4A44-B898-F81417BA9081}" srcOrd="0" destOrd="0" presId="urn:microsoft.com/office/officeart/2005/8/layout/default"/>
    <dgm:cxn modelId="{66B4FEA8-586D-462E-BE68-7FD632749223}" srcId="{FD617941-1BFC-4A65-9AEF-8A99A658FFF9}" destId="{03ADCF3F-AC73-4696-A8BC-8D019E5579DC}" srcOrd="1" destOrd="0" parTransId="{FC01DD54-AF59-4282-87EB-6B897C1D7783}" sibTransId="{8DFB2A2B-075E-4FC8-A398-FF051129DAB6}"/>
    <dgm:cxn modelId="{924349C4-57FB-48D6-B62A-13A6130EE1D8}" srcId="{FD617941-1BFC-4A65-9AEF-8A99A658FFF9}" destId="{0A8CD784-B10A-4FC8-A11C-8BBB631C3DDA}" srcOrd="0" destOrd="0" parTransId="{7783AD6D-1FC5-47F0-BB4C-CE3B98D664EA}" sibTransId="{E54022F1-7D36-460F-A3FC-17D179A1B56D}"/>
    <dgm:cxn modelId="{D29ABBCE-070F-4BED-B838-4926A99C5F2E}" type="presOf" srcId="{FD617941-1BFC-4A65-9AEF-8A99A658FFF9}" destId="{74E29941-9884-4389-B910-33B4D062E4A8}" srcOrd="0" destOrd="0" presId="urn:microsoft.com/office/officeart/2005/8/layout/default"/>
    <dgm:cxn modelId="{201CDEDA-8FDE-495F-AC5B-A86424F0C46C}" srcId="{FD617941-1BFC-4A65-9AEF-8A99A658FFF9}" destId="{BEF390BE-D150-4297-A59D-ECE875C41B70}" srcOrd="4" destOrd="0" parTransId="{A4AA8963-48E7-4329-AAF7-2B86A600D23A}" sibTransId="{31F9F958-98FE-4504-B499-7F41D3AE1BA6}"/>
    <dgm:cxn modelId="{D463C4E0-96D1-45A1-9FD8-B3DB0AE2A517}" type="presOf" srcId="{A5363A4F-42F2-4CCD-88F0-85C1530AA192}" destId="{3A7FB698-005E-4325-95F3-1CD8EE5F0C1F}" srcOrd="0" destOrd="0" presId="urn:microsoft.com/office/officeart/2005/8/layout/default"/>
    <dgm:cxn modelId="{FCAA47F0-93D7-4236-BA92-2398CC773285}" srcId="{FD617941-1BFC-4A65-9AEF-8A99A658FFF9}" destId="{A5363A4F-42F2-4CCD-88F0-85C1530AA192}" srcOrd="2" destOrd="0" parTransId="{DEF1CA74-C41B-433C-A792-E993E3CE70F8}" sibTransId="{AEA74FFF-CB36-4D9F-8ED5-00E211B0379B}"/>
    <dgm:cxn modelId="{2E30AAE1-8881-4913-BE06-E9C5646887CB}" type="presParOf" srcId="{74E29941-9884-4389-B910-33B4D062E4A8}" destId="{B4F8080D-6FEB-4A44-B898-F81417BA9081}" srcOrd="0" destOrd="0" presId="urn:microsoft.com/office/officeart/2005/8/layout/default"/>
    <dgm:cxn modelId="{4C5A6337-C98C-43D3-84C8-B8236E85B135}" type="presParOf" srcId="{74E29941-9884-4389-B910-33B4D062E4A8}" destId="{9CF79C93-692D-4E5A-B0B5-457A1A68FD36}" srcOrd="1" destOrd="0" presId="urn:microsoft.com/office/officeart/2005/8/layout/default"/>
    <dgm:cxn modelId="{37B4C1EA-5608-45DC-9177-9C1CB3B3A63B}" type="presParOf" srcId="{74E29941-9884-4389-B910-33B4D062E4A8}" destId="{FF8AE2A0-A0C1-4347-8034-5B29D2842B05}" srcOrd="2" destOrd="0" presId="urn:microsoft.com/office/officeart/2005/8/layout/default"/>
    <dgm:cxn modelId="{44FFC152-7E36-410D-9E8D-1419D11EF248}" type="presParOf" srcId="{74E29941-9884-4389-B910-33B4D062E4A8}" destId="{BF4279F8-8B1C-480C-AE53-24333A2BBC69}" srcOrd="3" destOrd="0" presId="urn:microsoft.com/office/officeart/2005/8/layout/default"/>
    <dgm:cxn modelId="{D2A409D6-57FF-4D8F-81D6-EBBD4E282FA7}" type="presParOf" srcId="{74E29941-9884-4389-B910-33B4D062E4A8}" destId="{3A7FB698-005E-4325-95F3-1CD8EE5F0C1F}" srcOrd="4" destOrd="0" presId="urn:microsoft.com/office/officeart/2005/8/layout/default"/>
    <dgm:cxn modelId="{22EBFF45-87C9-446B-8A2A-2558D32212A7}" type="presParOf" srcId="{74E29941-9884-4389-B910-33B4D062E4A8}" destId="{A8E8E2A6-CCEF-457A-9FFA-DCBD6781BF33}" srcOrd="5" destOrd="0" presId="urn:microsoft.com/office/officeart/2005/8/layout/default"/>
    <dgm:cxn modelId="{207B7B12-0E1D-4B6A-958B-3AC25B6FA99F}" type="presParOf" srcId="{74E29941-9884-4389-B910-33B4D062E4A8}" destId="{6061F80C-219A-40C4-91F2-C27C39D8BC95}" srcOrd="6" destOrd="0" presId="urn:microsoft.com/office/officeart/2005/8/layout/default"/>
    <dgm:cxn modelId="{09189B99-E7B3-4E02-882E-21F44764C4A8}" type="presParOf" srcId="{74E29941-9884-4389-B910-33B4D062E4A8}" destId="{B7CFB30A-8995-4584-A731-8235A7BB6340}" srcOrd="7" destOrd="0" presId="urn:microsoft.com/office/officeart/2005/8/layout/default"/>
    <dgm:cxn modelId="{31B2A5B2-43E7-4F7A-8377-9B0397C4B52B}" type="presParOf" srcId="{74E29941-9884-4389-B910-33B4D062E4A8}" destId="{EBDE617E-151B-48A6-AF27-B62D4DBB7A25}" srcOrd="8" destOrd="0" presId="urn:microsoft.com/office/officeart/2005/8/layout/default"/>
    <dgm:cxn modelId="{6133D63B-530D-47FC-B19F-6F4FC5C07FCE}" type="presParOf" srcId="{74E29941-9884-4389-B910-33B4D062E4A8}" destId="{C042372F-EBD8-4EBC-A6C8-095200663D8B}" srcOrd="9" destOrd="0" presId="urn:microsoft.com/office/officeart/2005/8/layout/default"/>
    <dgm:cxn modelId="{AAB486DF-C196-4724-B474-9DBA7A59B0CE}" type="presParOf" srcId="{74E29941-9884-4389-B910-33B4D062E4A8}" destId="{49BB1197-FE0C-476C-8EEA-491B066CDFBD}" srcOrd="10" destOrd="0" presId="urn:microsoft.com/office/officeart/2005/8/layout/default"/>
    <dgm:cxn modelId="{A2AF31EC-436F-4DB5-AB9A-F76213EBEC8E}" type="presParOf" srcId="{74E29941-9884-4389-B910-33B4D062E4A8}" destId="{BC742117-1B7A-4EC7-B920-6ED756A0459A}" srcOrd="11" destOrd="0" presId="urn:microsoft.com/office/officeart/2005/8/layout/default"/>
    <dgm:cxn modelId="{CFDA1652-27BC-49AD-817B-6839E514A1E0}" type="presParOf" srcId="{74E29941-9884-4389-B910-33B4D062E4A8}" destId="{F23E78D9-C686-4C1E-98B3-0E8BC880D84D}"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0A97B0-A0C6-4EAB-8AD5-4846136DEF2E}"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58FFF4CC-29D0-4BDD-B596-4C022DA19BEF}">
      <dgm:prSet custT="1"/>
      <dgm:spPr>
        <a:solidFill>
          <a:schemeClr val="bg1">
            <a:lumMod val="85000"/>
          </a:schemeClr>
        </a:solidFill>
      </dgm:spPr>
      <dgm:t>
        <a:bodyPr/>
        <a:lstStyle/>
        <a:p>
          <a:r>
            <a:rPr lang="en-US" sz="2400" dirty="0">
              <a:solidFill>
                <a:schemeClr val="tx1"/>
              </a:solidFill>
            </a:rPr>
            <a:t>Join our mailing list!</a:t>
          </a:r>
          <a:r>
            <a:rPr lang="en-US" sz="2400" dirty="0"/>
            <a:t> </a:t>
          </a:r>
          <a:r>
            <a:rPr lang="en-US" sz="2400" dirty="0">
              <a:solidFill>
                <a:schemeClr val="bg2">
                  <a:lumMod val="25000"/>
                </a:schemeClr>
              </a:solidFill>
            </a:rPr>
            <a:t>  </a:t>
          </a:r>
          <a:r>
            <a:rPr lang="en-US" sz="2400" dirty="0">
              <a:hlinkClick xmlns:r="http://schemas.openxmlformats.org/officeDocument/2006/relationships" r:id="rId1"/>
            </a:rPr>
            <a:t>https://science.osti.gov/sbir</a:t>
          </a:r>
          <a:endParaRPr lang="en-US" sz="2400" dirty="0"/>
        </a:p>
      </dgm:t>
    </dgm:pt>
    <dgm:pt modelId="{BE46F48D-B797-4242-9D78-0CF327AACBB4}" type="parTrans" cxnId="{E2F5630B-0F63-42E8-8628-BC5DA3E8F049}">
      <dgm:prSet/>
      <dgm:spPr/>
      <dgm:t>
        <a:bodyPr/>
        <a:lstStyle/>
        <a:p>
          <a:endParaRPr lang="en-US"/>
        </a:p>
      </dgm:t>
    </dgm:pt>
    <dgm:pt modelId="{73B4E995-3FC2-4535-AF42-8F1743C32C5D}" type="sibTrans" cxnId="{E2F5630B-0F63-42E8-8628-BC5DA3E8F049}">
      <dgm:prSet/>
      <dgm:spPr/>
      <dgm:t>
        <a:bodyPr/>
        <a:lstStyle/>
        <a:p>
          <a:endParaRPr lang="en-US"/>
        </a:p>
      </dgm:t>
    </dgm:pt>
    <dgm:pt modelId="{FA6F3260-7ABD-4D7E-8105-AFECC6BD8D46}">
      <dgm:prSet/>
      <dgm:spPr>
        <a:solidFill>
          <a:schemeClr val="accent3">
            <a:lumMod val="20000"/>
            <a:lumOff val="80000"/>
          </a:schemeClr>
        </a:solidFill>
      </dgm:spPr>
      <dgm:t>
        <a:bodyPr/>
        <a:lstStyle/>
        <a:p>
          <a:r>
            <a:rPr lang="en-US" dirty="0">
              <a:solidFill>
                <a:schemeClr val="tx1"/>
              </a:solidFill>
            </a:rPr>
            <a:t>Follow us on social media!</a:t>
          </a:r>
        </a:p>
        <a:p>
          <a:r>
            <a:rPr lang="en-US" dirty="0"/>
            <a:t> </a:t>
          </a:r>
          <a:r>
            <a:rPr lang="en-US" dirty="0">
              <a:solidFill>
                <a:schemeClr val="bg2">
                  <a:lumMod val="25000"/>
                </a:schemeClr>
              </a:solidFill>
            </a:rPr>
            <a:t>  </a:t>
          </a:r>
          <a:endParaRPr lang="en-US" dirty="0"/>
        </a:p>
      </dgm:t>
    </dgm:pt>
    <dgm:pt modelId="{8650ACE8-CB29-496A-9F06-FFDAAEDC4BC1}" type="parTrans" cxnId="{DF34B7EE-60C4-4889-A9B5-23C47D2AD9A0}">
      <dgm:prSet/>
      <dgm:spPr/>
      <dgm:t>
        <a:bodyPr/>
        <a:lstStyle/>
        <a:p>
          <a:endParaRPr lang="en-US"/>
        </a:p>
      </dgm:t>
    </dgm:pt>
    <dgm:pt modelId="{1D3396E7-D6BA-4EC1-8C28-ECCBD9AAE70C}" type="sibTrans" cxnId="{DF34B7EE-60C4-4889-A9B5-23C47D2AD9A0}">
      <dgm:prSet/>
      <dgm:spPr/>
      <dgm:t>
        <a:bodyPr/>
        <a:lstStyle/>
        <a:p>
          <a:endParaRPr lang="en-US"/>
        </a:p>
      </dgm:t>
    </dgm:pt>
    <dgm:pt modelId="{1E963936-5D6B-408A-91D5-8E80E4CCD831}" type="pres">
      <dgm:prSet presAssocID="{400A97B0-A0C6-4EAB-8AD5-4846136DEF2E}" presName="diagram" presStyleCnt="0">
        <dgm:presLayoutVars>
          <dgm:dir/>
          <dgm:resizeHandles val="exact"/>
        </dgm:presLayoutVars>
      </dgm:prSet>
      <dgm:spPr/>
    </dgm:pt>
    <dgm:pt modelId="{30CBCC3C-C6AD-471C-B63F-BF651F32A773}" type="pres">
      <dgm:prSet presAssocID="{58FFF4CC-29D0-4BDD-B596-4C022DA19BEF}" presName="node" presStyleLbl="node1" presStyleIdx="0" presStyleCnt="2" custScaleX="34589" custScaleY="19965" custLinFactNeighborX="-7397" custLinFactNeighborY="-14185">
        <dgm:presLayoutVars>
          <dgm:bulletEnabled val="1"/>
        </dgm:presLayoutVars>
      </dgm:prSet>
      <dgm:spPr/>
    </dgm:pt>
    <dgm:pt modelId="{7C472585-BEFC-43C4-8E69-B13FD379B7E2}" type="pres">
      <dgm:prSet presAssocID="{73B4E995-3FC2-4535-AF42-8F1743C32C5D}" presName="sibTrans" presStyleCnt="0"/>
      <dgm:spPr/>
    </dgm:pt>
    <dgm:pt modelId="{BCCF5F78-8924-4F09-87BE-26C47CE5CDCB}" type="pres">
      <dgm:prSet presAssocID="{FA6F3260-7ABD-4D7E-8105-AFECC6BD8D46}" presName="node" presStyleLbl="node1" presStyleIdx="1" presStyleCnt="2" custScaleX="33606" custScaleY="20225" custLinFactNeighborX="-30005" custLinFactNeighborY="10361">
        <dgm:presLayoutVars>
          <dgm:bulletEnabled val="1"/>
        </dgm:presLayoutVars>
      </dgm:prSet>
      <dgm:spPr/>
    </dgm:pt>
  </dgm:ptLst>
  <dgm:cxnLst>
    <dgm:cxn modelId="{E2F5630B-0F63-42E8-8628-BC5DA3E8F049}" srcId="{400A97B0-A0C6-4EAB-8AD5-4846136DEF2E}" destId="{58FFF4CC-29D0-4BDD-B596-4C022DA19BEF}" srcOrd="0" destOrd="0" parTransId="{BE46F48D-B797-4242-9D78-0CF327AACBB4}" sibTransId="{73B4E995-3FC2-4535-AF42-8F1743C32C5D}"/>
    <dgm:cxn modelId="{ADB7580D-BA3D-442E-A389-20F4F1AEC2DD}" type="presOf" srcId="{FA6F3260-7ABD-4D7E-8105-AFECC6BD8D46}" destId="{BCCF5F78-8924-4F09-87BE-26C47CE5CDCB}" srcOrd="0" destOrd="0" presId="urn:microsoft.com/office/officeart/2005/8/layout/default"/>
    <dgm:cxn modelId="{2370BC2E-9620-4AF4-85F3-B9D29A8B55C9}" type="presOf" srcId="{400A97B0-A0C6-4EAB-8AD5-4846136DEF2E}" destId="{1E963936-5D6B-408A-91D5-8E80E4CCD831}" srcOrd="0" destOrd="0" presId="urn:microsoft.com/office/officeart/2005/8/layout/default"/>
    <dgm:cxn modelId="{F3931D5F-88E3-4146-84AF-1B337FDBDD13}" type="presOf" srcId="{58FFF4CC-29D0-4BDD-B596-4C022DA19BEF}" destId="{30CBCC3C-C6AD-471C-B63F-BF651F32A773}" srcOrd="0" destOrd="0" presId="urn:microsoft.com/office/officeart/2005/8/layout/default"/>
    <dgm:cxn modelId="{DF34B7EE-60C4-4889-A9B5-23C47D2AD9A0}" srcId="{400A97B0-A0C6-4EAB-8AD5-4846136DEF2E}" destId="{FA6F3260-7ABD-4D7E-8105-AFECC6BD8D46}" srcOrd="1" destOrd="0" parTransId="{8650ACE8-CB29-496A-9F06-FFDAAEDC4BC1}" sibTransId="{1D3396E7-D6BA-4EC1-8C28-ECCBD9AAE70C}"/>
    <dgm:cxn modelId="{A7118C06-7665-4FDB-9793-27C629A9D40A}" type="presParOf" srcId="{1E963936-5D6B-408A-91D5-8E80E4CCD831}" destId="{30CBCC3C-C6AD-471C-B63F-BF651F32A773}" srcOrd="0" destOrd="0" presId="urn:microsoft.com/office/officeart/2005/8/layout/default"/>
    <dgm:cxn modelId="{DEA0F48B-121A-48B3-872A-D583AE2FE1A5}" type="presParOf" srcId="{1E963936-5D6B-408A-91D5-8E80E4CCD831}" destId="{7C472585-BEFC-43C4-8E69-B13FD379B7E2}" srcOrd="1" destOrd="0" presId="urn:microsoft.com/office/officeart/2005/8/layout/default"/>
    <dgm:cxn modelId="{9D32A658-4FFC-4980-936C-1310916ED92F}" type="presParOf" srcId="{1E963936-5D6B-408A-91D5-8E80E4CCD831}" destId="{BCCF5F78-8924-4F09-87BE-26C47CE5CDCB}" srcOrd="2"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105986-C521-4D5C-83CA-C7B781087171}" type="doc">
      <dgm:prSet loTypeId="urn:microsoft.com/office/officeart/2005/8/layout/hProcess9" loCatId="process" qsTypeId="urn:microsoft.com/office/officeart/2005/8/quickstyle/simple1" qsCatId="simple" csTypeId="urn:microsoft.com/office/officeart/2005/8/colors/accent1_2" csCatId="accent1" phldr="1"/>
      <dgm:spPr/>
    </dgm:pt>
    <dgm:pt modelId="{8F13E819-00DE-47A9-A1A9-00979D5B84F2}">
      <dgm:prSet phldrT="[Text]"/>
      <dgm:spPr>
        <a:solidFill>
          <a:schemeClr val="accent1">
            <a:lumMod val="60000"/>
            <a:lumOff val="40000"/>
          </a:schemeClr>
        </a:solidFill>
      </dgm:spPr>
      <dgm:t>
        <a:bodyPr/>
        <a:lstStyle/>
        <a:p>
          <a:r>
            <a:rPr lang="en-US" dirty="0"/>
            <a:t>R&amp;D</a:t>
          </a:r>
        </a:p>
        <a:p>
          <a:r>
            <a:rPr lang="en-US" dirty="0"/>
            <a:t>Proof of Concept</a:t>
          </a:r>
        </a:p>
      </dgm:t>
    </dgm:pt>
    <dgm:pt modelId="{73A8BD60-7432-42CA-99F8-1C606B3586CE}" type="parTrans" cxnId="{72E05880-E30B-4D50-8D8A-E7BED67CEF17}">
      <dgm:prSet/>
      <dgm:spPr/>
      <dgm:t>
        <a:bodyPr/>
        <a:lstStyle/>
        <a:p>
          <a:endParaRPr lang="en-US"/>
        </a:p>
      </dgm:t>
    </dgm:pt>
    <dgm:pt modelId="{07C1F604-E7A3-44A8-B8D0-B2685D921856}" type="sibTrans" cxnId="{72E05880-E30B-4D50-8D8A-E7BED67CEF17}">
      <dgm:prSet/>
      <dgm:spPr/>
      <dgm:t>
        <a:bodyPr/>
        <a:lstStyle/>
        <a:p>
          <a:endParaRPr lang="en-US"/>
        </a:p>
      </dgm:t>
    </dgm:pt>
    <dgm:pt modelId="{DE2B9FEE-9AC1-4248-92F9-0185982F4969}">
      <dgm:prSet phldrT="[Text]"/>
      <dgm:spPr>
        <a:solidFill>
          <a:schemeClr val="accent1">
            <a:lumMod val="60000"/>
            <a:lumOff val="40000"/>
          </a:schemeClr>
        </a:solidFill>
      </dgm:spPr>
      <dgm:t>
        <a:bodyPr/>
        <a:lstStyle/>
        <a:p>
          <a:r>
            <a:rPr lang="en-US" dirty="0"/>
            <a:t>R&amp;D  </a:t>
          </a:r>
        </a:p>
        <a:p>
          <a:r>
            <a:rPr lang="en-US" dirty="0"/>
            <a:t>Prototype</a:t>
          </a:r>
        </a:p>
      </dgm:t>
    </dgm:pt>
    <dgm:pt modelId="{6F11F2C0-B21E-47FD-A97A-D524FEF50E55}" type="parTrans" cxnId="{292D141E-F64B-459A-A673-16F1F60671F4}">
      <dgm:prSet/>
      <dgm:spPr/>
      <dgm:t>
        <a:bodyPr/>
        <a:lstStyle/>
        <a:p>
          <a:endParaRPr lang="en-US"/>
        </a:p>
      </dgm:t>
    </dgm:pt>
    <dgm:pt modelId="{2E97F4A4-F86F-4D07-8005-E9C5BDF03ACE}" type="sibTrans" cxnId="{292D141E-F64B-459A-A673-16F1F60671F4}">
      <dgm:prSet/>
      <dgm:spPr/>
      <dgm:t>
        <a:bodyPr/>
        <a:lstStyle/>
        <a:p>
          <a:endParaRPr lang="en-US"/>
        </a:p>
      </dgm:t>
    </dgm:pt>
    <dgm:pt modelId="{082E2585-BE3C-47B9-8E71-EDBE089B4243}">
      <dgm:prSet phldrT="[Text]"/>
      <dgm:spPr>
        <a:solidFill>
          <a:schemeClr val="accent1">
            <a:lumMod val="60000"/>
            <a:lumOff val="40000"/>
          </a:schemeClr>
        </a:solidFill>
      </dgm:spPr>
      <dgm:t>
        <a:bodyPr/>
        <a:lstStyle/>
        <a:p>
          <a:r>
            <a:rPr lang="en-US" dirty="0"/>
            <a:t>IP</a:t>
          </a:r>
        </a:p>
      </dgm:t>
    </dgm:pt>
    <dgm:pt modelId="{465A7DCB-D8E1-459F-B541-D218EAA6A80D}" type="parTrans" cxnId="{CE70B98A-EF21-466D-89C2-AEC9F82091E5}">
      <dgm:prSet/>
      <dgm:spPr/>
      <dgm:t>
        <a:bodyPr/>
        <a:lstStyle/>
        <a:p>
          <a:endParaRPr lang="en-US"/>
        </a:p>
      </dgm:t>
    </dgm:pt>
    <dgm:pt modelId="{FEF8DAD0-C0FA-47B6-9228-D9BD6C264319}" type="sibTrans" cxnId="{CE70B98A-EF21-466D-89C2-AEC9F82091E5}">
      <dgm:prSet/>
      <dgm:spPr/>
      <dgm:t>
        <a:bodyPr/>
        <a:lstStyle/>
        <a:p>
          <a:endParaRPr lang="en-US"/>
        </a:p>
      </dgm:t>
    </dgm:pt>
    <dgm:pt modelId="{63B01E12-68D9-4312-B213-5B51927A3CF8}">
      <dgm:prSet/>
      <dgm:spPr>
        <a:solidFill>
          <a:schemeClr val="accent1">
            <a:lumMod val="60000"/>
            <a:lumOff val="40000"/>
          </a:schemeClr>
        </a:solidFill>
      </dgm:spPr>
      <dgm:t>
        <a:bodyPr/>
        <a:lstStyle/>
        <a:p>
          <a:r>
            <a:rPr lang="en-US" dirty="0"/>
            <a:t>Marketing</a:t>
          </a:r>
        </a:p>
      </dgm:t>
    </dgm:pt>
    <dgm:pt modelId="{09517064-8CBB-4A1B-B68C-81179830B4AD}" type="parTrans" cxnId="{4E95655C-8476-4ACC-A0FF-5D9495D45E19}">
      <dgm:prSet/>
      <dgm:spPr/>
      <dgm:t>
        <a:bodyPr/>
        <a:lstStyle/>
        <a:p>
          <a:endParaRPr lang="en-US"/>
        </a:p>
      </dgm:t>
    </dgm:pt>
    <dgm:pt modelId="{764B7DA4-299B-4910-AAEB-56B2CB54600C}" type="sibTrans" cxnId="{4E95655C-8476-4ACC-A0FF-5D9495D45E19}">
      <dgm:prSet/>
      <dgm:spPr/>
      <dgm:t>
        <a:bodyPr/>
        <a:lstStyle/>
        <a:p>
          <a:endParaRPr lang="en-US"/>
        </a:p>
      </dgm:t>
    </dgm:pt>
    <dgm:pt modelId="{DA2272BA-2028-4FFA-848B-A328201DD0FD}">
      <dgm:prSet/>
      <dgm:spPr>
        <a:solidFill>
          <a:schemeClr val="accent1">
            <a:lumMod val="60000"/>
            <a:lumOff val="40000"/>
          </a:schemeClr>
        </a:solidFill>
      </dgm:spPr>
      <dgm:t>
        <a:bodyPr/>
        <a:lstStyle/>
        <a:p>
          <a:r>
            <a:rPr lang="en-US" dirty="0"/>
            <a:t>Commercialization</a:t>
          </a:r>
        </a:p>
      </dgm:t>
    </dgm:pt>
    <dgm:pt modelId="{7BC18201-3FB1-42A8-A083-D2F3A7F4958C}" type="parTrans" cxnId="{0A03268C-6003-4B6B-955D-C68C8504A452}">
      <dgm:prSet/>
      <dgm:spPr/>
      <dgm:t>
        <a:bodyPr/>
        <a:lstStyle/>
        <a:p>
          <a:endParaRPr lang="en-US"/>
        </a:p>
      </dgm:t>
    </dgm:pt>
    <dgm:pt modelId="{132EC478-1D2C-4926-8383-71CEB9427685}" type="sibTrans" cxnId="{0A03268C-6003-4B6B-955D-C68C8504A452}">
      <dgm:prSet/>
      <dgm:spPr/>
      <dgm:t>
        <a:bodyPr/>
        <a:lstStyle/>
        <a:p>
          <a:endParaRPr lang="en-US"/>
        </a:p>
      </dgm:t>
    </dgm:pt>
    <dgm:pt modelId="{238D029C-CBE6-4910-A5AA-2BFABF356E32}" type="pres">
      <dgm:prSet presAssocID="{9F105986-C521-4D5C-83CA-C7B781087171}" presName="CompostProcess" presStyleCnt="0">
        <dgm:presLayoutVars>
          <dgm:dir/>
          <dgm:resizeHandles val="exact"/>
        </dgm:presLayoutVars>
      </dgm:prSet>
      <dgm:spPr/>
    </dgm:pt>
    <dgm:pt modelId="{66C89A24-596A-45E2-A88B-997BA7C8CB07}" type="pres">
      <dgm:prSet presAssocID="{9F105986-C521-4D5C-83CA-C7B781087171}" presName="arrow" presStyleLbl="bgShp" presStyleIdx="0" presStyleCnt="1"/>
      <dgm:spPr>
        <a:solidFill>
          <a:schemeClr val="accent3">
            <a:lumMod val="75000"/>
          </a:schemeClr>
        </a:solidFill>
      </dgm:spPr>
    </dgm:pt>
    <dgm:pt modelId="{48BB25F5-DB6D-4A43-8924-666DB5A0952D}" type="pres">
      <dgm:prSet presAssocID="{9F105986-C521-4D5C-83CA-C7B781087171}" presName="linearProcess" presStyleCnt="0"/>
      <dgm:spPr/>
    </dgm:pt>
    <dgm:pt modelId="{0AABD5EC-FFDE-4B9B-AA88-7E459FEB0582}" type="pres">
      <dgm:prSet presAssocID="{8F13E819-00DE-47A9-A1A9-00979D5B84F2}" presName="textNode" presStyleLbl="node1" presStyleIdx="0" presStyleCnt="5">
        <dgm:presLayoutVars>
          <dgm:bulletEnabled val="1"/>
        </dgm:presLayoutVars>
      </dgm:prSet>
      <dgm:spPr/>
    </dgm:pt>
    <dgm:pt modelId="{157ECAC2-3DED-4913-AB20-92CE358FD4FD}" type="pres">
      <dgm:prSet presAssocID="{07C1F604-E7A3-44A8-B8D0-B2685D921856}" presName="sibTrans" presStyleCnt="0"/>
      <dgm:spPr/>
    </dgm:pt>
    <dgm:pt modelId="{30B98E5C-5191-4DA3-B4DA-FD82C8662925}" type="pres">
      <dgm:prSet presAssocID="{DE2B9FEE-9AC1-4248-92F9-0185982F4969}" presName="textNode" presStyleLbl="node1" presStyleIdx="1" presStyleCnt="5" custLinFactNeighborX="22556">
        <dgm:presLayoutVars>
          <dgm:bulletEnabled val="1"/>
        </dgm:presLayoutVars>
      </dgm:prSet>
      <dgm:spPr/>
    </dgm:pt>
    <dgm:pt modelId="{5C22A61D-3231-447A-AE51-6D280EBA4C95}" type="pres">
      <dgm:prSet presAssocID="{2E97F4A4-F86F-4D07-8005-E9C5BDF03ACE}" presName="sibTrans" presStyleCnt="0"/>
      <dgm:spPr/>
    </dgm:pt>
    <dgm:pt modelId="{C2267A46-AEE3-4169-B71B-FD3878D8C280}" type="pres">
      <dgm:prSet presAssocID="{082E2585-BE3C-47B9-8E71-EDBE089B4243}" presName="textNode" presStyleLbl="node1" presStyleIdx="2" presStyleCnt="5">
        <dgm:presLayoutVars>
          <dgm:bulletEnabled val="1"/>
        </dgm:presLayoutVars>
      </dgm:prSet>
      <dgm:spPr/>
    </dgm:pt>
    <dgm:pt modelId="{F201D2CF-54EE-42AC-B35A-DBEF2B8C54FC}" type="pres">
      <dgm:prSet presAssocID="{FEF8DAD0-C0FA-47B6-9228-D9BD6C264319}" presName="sibTrans" presStyleCnt="0"/>
      <dgm:spPr/>
    </dgm:pt>
    <dgm:pt modelId="{ED7F5B5E-73F2-4DE9-9515-B31A9753757B}" type="pres">
      <dgm:prSet presAssocID="{63B01E12-68D9-4312-B213-5B51927A3CF8}" presName="textNode" presStyleLbl="node1" presStyleIdx="3" presStyleCnt="5">
        <dgm:presLayoutVars>
          <dgm:bulletEnabled val="1"/>
        </dgm:presLayoutVars>
      </dgm:prSet>
      <dgm:spPr/>
    </dgm:pt>
    <dgm:pt modelId="{607BCFE4-4E59-4E3D-AA4E-A1EFB3112ADD}" type="pres">
      <dgm:prSet presAssocID="{764B7DA4-299B-4910-AAEB-56B2CB54600C}" presName="sibTrans" presStyleCnt="0"/>
      <dgm:spPr/>
    </dgm:pt>
    <dgm:pt modelId="{9F48698B-1079-418A-8AF6-4918CA1C596C}" type="pres">
      <dgm:prSet presAssocID="{DA2272BA-2028-4FFA-848B-A328201DD0FD}" presName="textNode" presStyleLbl="node1" presStyleIdx="4" presStyleCnt="5">
        <dgm:presLayoutVars>
          <dgm:bulletEnabled val="1"/>
        </dgm:presLayoutVars>
      </dgm:prSet>
      <dgm:spPr/>
    </dgm:pt>
  </dgm:ptLst>
  <dgm:cxnLst>
    <dgm:cxn modelId="{292D141E-F64B-459A-A673-16F1F60671F4}" srcId="{9F105986-C521-4D5C-83CA-C7B781087171}" destId="{DE2B9FEE-9AC1-4248-92F9-0185982F4969}" srcOrd="1" destOrd="0" parTransId="{6F11F2C0-B21E-47FD-A97A-D524FEF50E55}" sibTransId="{2E97F4A4-F86F-4D07-8005-E9C5BDF03ACE}"/>
    <dgm:cxn modelId="{5CAED42E-B832-4862-BB40-39C48C2C46A9}" type="presOf" srcId="{DA2272BA-2028-4FFA-848B-A328201DD0FD}" destId="{9F48698B-1079-418A-8AF6-4918CA1C596C}" srcOrd="0" destOrd="0" presId="urn:microsoft.com/office/officeart/2005/8/layout/hProcess9"/>
    <dgm:cxn modelId="{4E95655C-8476-4ACC-A0FF-5D9495D45E19}" srcId="{9F105986-C521-4D5C-83CA-C7B781087171}" destId="{63B01E12-68D9-4312-B213-5B51927A3CF8}" srcOrd="3" destOrd="0" parTransId="{09517064-8CBB-4A1B-B68C-81179830B4AD}" sibTransId="{764B7DA4-299B-4910-AAEB-56B2CB54600C}"/>
    <dgm:cxn modelId="{E320BB72-C4DD-42EE-BDB4-35DEF727201A}" type="presOf" srcId="{082E2585-BE3C-47B9-8E71-EDBE089B4243}" destId="{C2267A46-AEE3-4169-B71B-FD3878D8C280}" srcOrd="0" destOrd="0" presId="urn:microsoft.com/office/officeart/2005/8/layout/hProcess9"/>
    <dgm:cxn modelId="{72E05880-E30B-4D50-8D8A-E7BED67CEF17}" srcId="{9F105986-C521-4D5C-83CA-C7B781087171}" destId="{8F13E819-00DE-47A9-A1A9-00979D5B84F2}" srcOrd="0" destOrd="0" parTransId="{73A8BD60-7432-42CA-99F8-1C606B3586CE}" sibTransId="{07C1F604-E7A3-44A8-B8D0-B2685D921856}"/>
    <dgm:cxn modelId="{8A42A981-7320-42AF-A331-CEF6AD1769F4}" type="presOf" srcId="{DE2B9FEE-9AC1-4248-92F9-0185982F4969}" destId="{30B98E5C-5191-4DA3-B4DA-FD82C8662925}" srcOrd="0" destOrd="0" presId="urn:microsoft.com/office/officeart/2005/8/layout/hProcess9"/>
    <dgm:cxn modelId="{67276D83-F3AC-4910-982A-411B598071D1}" type="presOf" srcId="{9F105986-C521-4D5C-83CA-C7B781087171}" destId="{238D029C-CBE6-4910-A5AA-2BFABF356E32}" srcOrd="0" destOrd="0" presId="urn:microsoft.com/office/officeart/2005/8/layout/hProcess9"/>
    <dgm:cxn modelId="{CE70B98A-EF21-466D-89C2-AEC9F82091E5}" srcId="{9F105986-C521-4D5C-83CA-C7B781087171}" destId="{082E2585-BE3C-47B9-8E71-EDBE089B4243}" srcOrd="2" destOrd="0" parTransId="{465A7DCB-D8E1-459F-B541-D218EAA6A80D}" sibTransId="{FEF8DAD0-C0FA-47B6-9228-D9BD6C264319}"/>
    <dgm:cxn modelId="{0A03268C-6003-4B6B-955D-C68C8504A452}" srcId="{9F105986-C521-4D5C-83CA-C7B781087171}" destId="{DA2272BA-2028-4FFA-848B-A328201DD0FD}" srcOrd="4" destOrd="0" parTransId="{7BC18201-3FB1-42A8-A083-D2F3A7F4958C}" sibTransId="{132EC478-1D2C-4926-8383-71CEB9427685}"/>
    <dgm:cxn modelId="{AE230D9C-E4C6-481A-BC6F-B04495AB581F}" type="presOf" srcId="{63B01E12-68D9-4312-B213-5B51927A3CF8}" destId="{ED7F5B5E-73F2-4DE9-9515-B31A9753757B}" srcOrd="0" destOrd="0" presId="urn:microsoft.com/office/officeart/2005/8/layout/hProcess9"/>
    <dgm:cxn modelId="{2E520FF3-3D45-43A8-9786-5873491247A2}" type="presOf" srcId="{8F13E819-00DE-47A9-A1A9-00979D5B84F2}" destId="{0AABD5EC-FFDE-4B9B-AA88-7E459FEB0582}" srcOrd="0" destOrd="0" presId="urn:microsoft.com/office/officeart/2005/8/layout/hProcess9"/>
    <dgm:cxn modelId="{32CA3C67-A9D6-4B12-88EC-9D75A5381EB9}" type="presParOf" srcId="{238D029C-CBE6-4910-A5AA-2BFABF356E32}" destId="{66C89A24-596A-45E2-A88B-997BA7C8CB07}" srcOrd="0" destOrd="0" presId="urn:microsoft.com/office/officeart/2005/8/layout/hProcess9"/>
    <dgm:cxn modelId="{7C4FEC30-3CD2-4FA2-9293-E519449424CF}" type="presParOf" srcId="{238D029C-CBE6-4910-A5AA-2BFABF356E32}" destId="{48BB25F5-DB6D-4A43-8924-666DB5A0952D}" srcOrd="1" destOrd="0" presId="urn:microsoft.com/office/officeart/2005/8/layout/hProcess9"/>
    <dgm:cxn modelId="{3844AA7B-FE6D-4E07-B9B7-7E99ADD6E5E9}" type="presParOf" srcId="{48BB25F5-DB6D-4A43-8924-666DB5A0952D}" destId="{0AABD5EC-FFDE-4B9B-AA88-7E459FEB0582}" srcOrd="0" destOrd="0" presId="urn:microsoft.com/office/officeart/2005/8/layout/hProcess9"/>
    <dgm:cxn modelId="{458A6C2C-004F-45CD-AF74-1273BB4A6E87}" type="presParOf" srcId="{48BB25F5-DB6D-4A43-8924-666DB5A0952D}" destId="{157ECAC2-3DED-4913-AB20-92CE358FD4FD}" srcOrd="1" destOrd="0" presId="urn:microsoft.com/office/officeart/2005/8/layout/hProcess9"/>
    <dgm:cxn modelId="{F6472CC0-A637-4CAA-8937-9B98D5AE6F9D}" type="presParOf" srcId="{48BB25F5-DB6D-4A43-8924-666DB5A0952D}" destId="{30B98E5C-5191-4DA3-B4DA-FD82C8662925}" srcOrd="2" destOrd="0" presId="urn:microsoft.com/office/officeart/2005/8/layout/hProcess9"/>
    <dgm:cxn modelId="{DC28C9C6-EF81-4E75-A4C8-F8C16917AAED}" type="presParOf" srcId="{48BB25F5-DB6D-4A43-8924-666DB5A0952D}" destId="{5C22A61D-3231-447A-AE51-6D280EBA4C95}" srcOrd="3" destOrd="0" presId="urn:microsoft.com/office/officeart/2005/8/layout/hProcess9"/>
    <dgm:cxn modelId="{19F789B3-0A9F-4BDE-AE0C-53078F5554C6}" type="presParOf" srcId="{48BB25F5-DB6D-4A43-8924-666DB5A0952D}" destId="{C2267A46-AEE3-4169-B71B-FD3878D8C280}" srcOrd="4" destOrd="0" presId="urn:microsoft.com/office/officeart/2005/8/layout/hProcess9"/>
    <dgm:cxn modelId="{D697D8F7-BA6C-4DD3-97C2-48C471A9CFD1}" type="presParOf" srcId="{48BB25F5-DB6D-4A43-8924-666DB5A0952D}" destId="{F201D2CF-54EE-42AC-B35A-DBEF2B8C54FC}" srcOrd="5" destOrd="0" presId="urn:microsoft.com/office/officeart/2005/8/layout/hProcess9"/>
    <dgm:cxn modelId="{6CC6B9E3-D4BA-4668-BDF2-8D56327A6E0C}" type="presParOf" srcId="{48BB25F5-DB6D-4A43-8924-666DB5A0952D}" destId="{ED7F5B5E-73F2-4DE9-9515-B31A9753757B}" srcOrd="6" destOrd="0" presId="urn:microsoft.com/office/officeart/2005/8/layout/hProcess9"/>
    <dgm:cxn modelId="{806A35DD-7121-4E38-B0C7-6C8FB60203E6}" type="presParOf" srcId="{48BB25F5-DB6D-4A43-8924-666DB5A0952D}" destId="{607BCFE4-4E59-4E3D-AA4E-A1EFB3112ADD}" srcOrd="7" destOrd="0" presId="urn:microsoft.com/office/officeart/2005/8/layout/hProcess9"/>
    <dgm:cxn modelId="{CC61B1D3-DFF2-43BD-94AD-3B362BB46288}" type="presParOf" srcId="{48BB25F5-DB6D-4A43-8924-666DB5A0952D}" destId="{9F48698B-1079-418A-8AF6-4918CA1C596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617941-1BFC-4A65-9AEF-8A99A658FF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A8CD784-B10A-4FC8-A11C-8BBB631C3DDA}">
      <dgm:prSet phldrT="[Text]" custT="1"/>
      <dgm:spPr>
        <a:solidFill>
          <a:schemeClr val="accent1">
            <a:lumMod val="20000"/>
            <a:lumOff val="80000"/>
          </a:schemeClr>
        </a:solidFill>
      </dgm:spPr>
      <dgm:t>
        <a:bodyPr/>
        <a:lstStyle/>
        <a:p>
          <a:endParaRPr lang="en-US" sz="2400" dirty="0"/>
        </a:p>
        <a:p>
          <a:r>
            <a:rPr lang="en-US" sz="2400" dirty="0">
              <a:solidFill>
                <a:schemeClr val="tx1"/>
              </a:solidFill>
            </a:rPr>
            <a:t>Phase 0 for first-time DOE applicants (yes – its free!)</a:t>
          </a:r>
        </a:p>
        <a:p>
          <a:r>
            <a:rPr lang="en-US" sz="2400" dirty="0">
              <a:hlinkClick xmlns:r="http://schemas.openxmlformats.org/officeDocument/2006/relationships" r:id="rId1"/>
            </a:rPr>
            <a:t>http://www.dawnbreaker.com/doephase0/</a:t>
          </a:r>
          <a:r>
            <a:rPr lang="en-US" sz="2400" dirty="0"/>
            <a:t> </a:t>
          </a:r>
        </a:p>
        <a:p>
          <a:endParaRPr lang="en-US" sz="2400" dirty="0"/>
        </a:p>
      </dgm:t>
    </dgm:pt>
    <dgm:pt modelId="{7783AD6D-1FC5-47F0-BB4C-CE3B98D664EA}" type="parTrans" cxnId="{924349C4-57FB-48D6-B62A-13A6130EE1D8}">
      <dgm:prSet/>
      <dgm:spPr/>
      <dgm:t>
        <a:bodyPr/>
        <a:lstStyle/>
        <a:p>
          <a:endParaRPr lang="en-US"/>
        </a:p>
      </dgm:t>
    </dgm:pt>
    <dgm:pt modelId="{E54022F1-7D36-460F-A3FC-17D179A1B56D}" type="sibTrans" cxnId="{924349C4-57FB-48D6-B62A-13A6130EE1D8}">
      <dgm:prSet/>
      <dgm:spPr/>
      <dgm:t>
        <a:bodyPr/>
        <a:lstStyle/>
        <a:p>
          <a:endParaRPr lang="en-US"/>
        </a:p>
      </dgm:t>
    </dgm:pt>
    <dgm:pt modelId="{A5363A4F-42F2-4CCD-88F0-85C1530AA192}">
      <dgm:prSet phldrT="[Text]" custT="1"/>
      <dgm:spPr>
        <a:solidFill>
          <a:schemeClr val="accent3">
            <a:lumMod val="20000"/>
            <a:lumOff val="80000"/>
          </a:schemeClr>
        </a:solidFill>
      </dgm:spPr>
      <dgm:t>
        <a:bodyPr/>
        <a:lstStyle/>
        <a:p>
          <a:endParaRPr lang="en-US" sz="2400" dirty="0"/>
        </a:p>
        <a:p>
          <a:r>
            <a:rPr lang="en-US" sz="2400" dirty="0">
              <a:solidFill>
                <a:schemeClr val="tx1"/>
              </a:solidFill>
            </a:rPr>
            <a:t>Online learning  center for application process including videos </a:t>
          </a:r>
          <a:r>
            <a:rPr lang="en-US" sz="2400" dirty="0">
              <a:hlinkClick xmlns:r="http://schemas.openxmlformats.org/officeDocument/2006/relationships" r:id="rId2"/>
            </a:rPr>
            <a:t>https://science.osti.gov/SBIRLearning</a:t>
          </a:r>
          <a:r>
            <a:rPr lang="en-US" sz="2400" dirty="0"/>
            <a:t>  </a:t>
          </a:r>
        </a:p>
        <a:p>
          <a:endParaRPr lang="en-US" sz="2400" dirty="0"/>
        </a:p>
      </dgm:t>
    </dgm:pt>
    <dgm:pt modelId="{DEF1CA74-C41B-433C-A792-E993E3CE70F8}" type="parTrans" cxnId="{FCAA47F0-93D7-4236-BA92-2398CC773285}">
      <dgm:prSet/>
      <dgm:spPr/>
      <dgm:t>
        <a:bodyPr/>
        <a:lstStyle/>
        <a:p>
          <a:endParaRPr lang="en-US"/>
        </a:p>
      </dgm:t>
    </dgm:pt>
    <dgm:pt modelId="{AEA74FFF-CB36-4D9F-8ED5-00E211B0379B}" type="sibTrans" cxnId="{FCAA47F0-93D7-4236-BA92-2398CC773285}">
      <dgm:prSet/>
      <dgm:spPr/>
      <dgm:t>
        <a:bodyPr/>
        <a:lstStyle/>
        <a:p>
          <a:endParaRPr lang="en-US"/>
        </a:p>
      </dgm:t>
    </dgm:pt>
    <dgm:pt modelId="{344929D7-E052-4DA0-82BA-8537A188161D}">
      <dgm:prSet phldrT="[Text]"/>
      <dgm:spPr>
        <a:solidFill>
          <a:srgbClr val="C7DDF1"/>
        </a:solidFill>
      </dgm:spPr>
      <dgm:t>
        <a:bodyPr/>
        <a:lstStyle/>
        <a:p>
          <a:r>
            <a:rPr lang="en-US" dirty="0">
              <a:solidFill>
                <a:schemeClr val="tx1"/>
              </a:solidFill>
            </a:rPr>
            <a:t>Email us</a:t>
          </a:r>
        </a:p>
        <a:p>
          <a:r>
            <a:rPr lang="en-US" b="0" i="0" dirty="0">
              <a:hlinkClick xmlns:r="http://schemas.openxmlformats.org/officeDocument/2006/relationships" r:id="rId3"/>
            </a:rPr>
            <a:t>sbir-sttr@science.doe.gov</a:t>
          </a:r>
          <a:endParaRPr lang="en-US" b="0" i="0" dirty="0"/>
        </a:p>
        <a:p>
          <a:endParaRPr lang="en-US" dirty="0"/>
        </a:p>
      </dgm:t>
    </dgm:pt>
    <dgm:pt modelId="{8E94F085-F84D-4C4F-B97A-F80EDF86BAA7}" type="parTrans" cxnId="{DD14D77C-958C-4590-9F07-F244D407E790}">
      <dgm:prSet/>
      <dgm:spPr/>
      <dgm:t>
        <a:bodyPr/>
        <a:lstStyle/>
        <a:p>
          <a:endParaRPr lang="en-US"/>
        </a:p>
      </dgm:t>
    </dgm:pt>
    <dgm:pt modelId="{933060A0-B147-4AF4-BDD9-7E47911173ED}" type="sibTrans" cxnId="{DD14D77C-958C-4590-9F07-F244D407E790}">
      <dgm:prSet/>
      <dgm:spPr/>
      <dgm:t>
        <a:bodyPr/>
        <a:lstStyle/>
        <a:p>
          <a:endParaRPr lang="en-US"/>
        </a:p>
      </dgm:t>
    </dgm:pt>
    <dgm:pt modelId="{09344D55-3247-4D43-8148-F80E51D14343}">
      <dgm:prSet phldrT="[Text]" custT="1"/>
      <dgm:spPr>
        <a:solidFill>
          <a:schemeClr val="bg1">
            <a:lumMod val="95000"/>
          </a:schemeClr>
        </a:solidFill>
      </dgm:spPr>
      <dgm:t>
        <a:bodyPr/>
        <a:lstStyle/>
        <a:p>
          <a:endParaRPr lang="en-US" sz="2400" dirty="0"/>
        </a:p>
        <a:p>
          <a:r>
            <a:rPr lang="en-US" sz="2400" dirty="0">
              <a:solidFill>
                <a:schemeClr val="tx1"/>
              </a:solidFill>
            </a:rPr>
            <a:t>Join our mailing list!</a:t>
          </a:r>
        </a:p>
        <a:p>
          <a:r>
            <a:rPr lang="en-US" sz="2400" dirty="0">
              <a:solidFill>
                <a:schemeClr val="tx1"/>
              </a:solidFill>
              <a:hlinkClick xmlns:r="http://schemas.openxmlformats.org/officeDocument/2006/relationships" r:id="rId4"/>
            </a:rPr>
            <a:t>https://science.osti.gov/sbir</a:t>
          </a:r>
          <a:endParaRPr lang="en-US" sz="2400" dirty="0">
            <a:solidFill>
              <a:schemeClr val="tx1"/>
            </a:solidFill>
          </a:endParaRPr>
        </a:p>
        <a:p>
          <a:r>
            <a:rPr lang="en-US" sz="2400" dirty="0">
              <a:solidFill>
                <a:schemeClr val="tx1"/>
              </a:solidFill>
            </a:rPr>
            <a:t>Follow us! </a:t>
          </a:r>
        </a:p>
        <a:p>
          <a:endParaRPr lang="en-US" sz="2400" dirty="0">
            <a:solidFill>
              <a:schemeClr val="accent5">
                <a:lumMod val="75000"/>
              </a:schemeClr>
            </a:solidFill>
          </a:endParaRPr>
        </a:p>
        <a:p>
          <a:endParaRPr lang="en-US" sz="1500" dirty="0"/>
        </a:p>
        <a:p>
          <a:endParaRPr lang="en-US" sz="1500" dirty="0"/>
        </a:p>
      </dgm:t>
    </dgm:pt>
    <dgm:pt modelId="{762A4409-45E3-498A-96F0-58C06B6B62A4}" type="parTrans" cxnId="{4459638D-3927-47DF-97B2-AFA915998268}">
      <dgm:prSet/>
      <dgm:spPr/>
      <dgm:t>
        <a:bodyPr/>
        <a:lstStyle/>
        <a:p>
          <a:endParaRPr lang="en-US"/>
        </a:p>
      </dgm:t>
    </dgm:pt>
    <dgm:pt modelId="{E3D830F7-EC57-4BA1-86A7-6F163CCDA731}" type="sibTrans" cxnId="{4459638D-3927-47DF-97B2-AFA915998268}">
      <dgm:prSet/>
      <dgm:spPr/>
      <dgm:t>
        <a:bodyPr/>
        <a:lstStyle/>
        <a:p>
          <a:endParaRPr lang="en-US"/>
        </a:p>
      </dgm:t>
    </dgm:pt>
    <dgm:pt modelId="{74E29941-9884-4389-B910-33B4D062E4A8}" type="pres">
      <dgm:prSet presAssocID="{FD617941-1BFC-4A65-9AEF-8A99A658FFF9}" presName="diagram" presStyleCnt="0">
        <dgm:presLayoutVars>
          <dgm:dir/>
          <dgm:resizeHandles val="exact"/>
        </dgm:presLayoutVars>
      </dgm:prSet>
      <dgm:spPr/>
    </dgm:pt>
    <dgm:pt modelId="{B4F8080D-6FEB-4A44-B898-F81417BA9081}" type="pres">
      <dgm:prSet presAssocID="{0A8CD784-B10A-4FC8-A11C-8BBB631C3DDA}" presName="node" presStyleLbl="node1" presStyleIdx="0" presStyleCnt="4" custScaleX="196640">
        <dgm:presLayoutVars>
          <dgm:bulletEnabled val="1"/>
        </dgm:presLayoutVars>
      </dgm:prSet>
      <dgm:spPr/>
    </dgm:pt>
    <dgm:pt modelId="{9CF79C93-692D-4E5A-B0B5-457A1A68FD36}" type="pres">
      <dgm:prSet presAssocID="{E54022F1-7D36-460F-A3FC-17D179A1B56D}" presName="sibTrans" presStyleCnt="0"/>
      <dgm:spPr/>
    </dgm:pt>
    <dgm:pt modelId="{3A7FB698-005E-4325-95F3-1CD8EE5F0C1F}" type="pres">
      <dgm:prSet presAssocID="{A5363A4F-42F2-4CCD-88F0-85C1530AA192}" presName="node" presStyleLbl="node1" presStyleIdx="1" presStyleCnt="4" custScaleX="175845">
        <dgm:presLayoutVars>
          <dgm:bulletEnabled val="1"/>
        </dgm:presLayoutVars>
      </dgm:prSet>
      <dgm:spPr/>
    </dgm:pt>
    <dgm:pt modelId="{A8E8E2A6-CCEF-457A-9FFA-DCBD6781BF33}" type="pres">
      <dgm:prSet presAssocID="{AEA74FFF-CB36-4D9F-8ED5-00E211B0379B}" presName="sibTrans" presStyleCnt="0"/>
      <dgm:spPr/>
    </dgm:pt>
    <dgm:pt modelId="{49BB1197-FE0C-476C-8EEA-491B066CDFBD}" type="pres">
      <dgm:prSet presAssocID="{344929D7-E052-4DA0-82BA-8537A188161D}" presName="node" presStyleLbl="node1" presStyleIdx="2" presStyleCnt="4" custScaleX="128814" custScaleY="116379" custLinFactX="64550" custLinFactNeighborX="100000" custLinFactNeighborY="-11159">
        <dgm:presLayoutVars>
          <dgm:bulletEnabled val="1"/>
        </dgm:presLayoutVars>
      </dgm:prSet>
      <dgm:spPr/>
    </dgm:pt>
    <dgm:pt modelId="{D701B9EF-FDC0-439E-A755-F2FD48BB2036}" type="pres">
      <dgm:prSet presAssocID="{933060A0-B147-4AF4-BDD9-7E47911173ED}" presName="sibTrans" presStyleCnt="0"/>
      <dgm:spPr/>
    </dgm:pt>
    <dgm:pt modelId="{6555FDB2-CCE5-4CB7-BEDA-1050C056CCF7}" type="pres">
      <dgm:prSet presAssocID="{09344D55-3247-4D43-8148-F80E51D14343}" presName="node" presStyleLbl="node1" presStyleIdx="3" presStyleCnt="4" custScaleX="155392" custScaleY="116800" custLinFactX="-43793" custLinFactNeighborX="-100000" custLinFactNeighborY="-12472">
        <dgm:presLayoutVars>
          <dgm:bulletEnabled val="1"/>
        </dgm:presLayoutVars>
      </dgm:prSet>
      <dgm:spPr/>
    </dgm:pt>
  </dgm:ptLst>
  <dgm:cxnLst>
    <dgm:cxn modelId="{D4D8255E-3DE9-461C-B647-D575870FAE40}" type="presOf" srcId="{344929D7-E052-4DA0-82BA-8537A188161D}" destId="{49BB1197-FE0C-476C-8EEA-491B066CDFBD}" srcOrd="0" destOrd="0" presId="urn:microsoft.com/office/officeart/2005/8/layout/default"/>
    <dgm:cxn modelId="{9A942850-9F56-4FB7-941B-1BC4108B3B91}" type="presOf" srcId="{09344D55-3247-4D43-8148-F80E51D14343}" destId="{6555FDB2-CCE5-4CB7-BEDA-1050C056CCF7}" srcOrd="0" destOrd="0" presId="urn:microsoft.com/office/officeart/2005/8/layout/default"/>
    <dgm:cxn modelId="{DD14D77C-958C-4590-9F07-F244D407E790}" srcId="{FD617941-1BFC-4A65-9AEF-8A99A658FFF9}" destId="{344929D7-E052-4DA0-82BA-8537A188161D}" srcOrd="2" destOrd="0" parTransId="{8E94F085-F84D-4C4F-B97A-F80EDF86BAA7}" sibTransId="{933060A0-B147-4AF4-BDD9-7E47911173ED}"/>
    <dgm:cxn modelId="{4459638D-3927-47DF-97B2-AFA915998268}" srcId="{FD617941-1BFC-4A65-9AEF-8A99A658FFF9}" destId="{09344D55-3247-4D43-8148-F80E51D14343}" srcOrd="3" destOrd="0" parTransId="{762A4409-45E3-498A-96F0-58C06B6B62A4}" sibTransId="{E3D830F7-EC57-4BA1-86A7-6F163CCDA731}"/>
    <dgm:cxn modelId="{AC9C99AB-F330-4585-93D3-F1B424C7BA1E}" type="presOf" srcId="{FD617941-1BFC-4A65-9AEF-8A99A658FFF9}" destId="{74E29941-9884-4389-B910-33B4D062E4A8}" srcOrd="0" destOrd="0" presId="urn:microsoft.com/office/officeart/2005/8/layout/default"/>
    <dgm:cxn modelId="{924349C4-57FB-48D6-B62A-13A6130EE1D8}" srcId="{FD617941-1BFC-4A65-9AEF-8A99A658FFF9}" destId="{0A8CD784-B10A-4FC8-A11C-8BBB631C3DDA}" srcOrd="0" destOrd="0" parTransId="{7783AD6D-1FC5-47F0-BB4C-CE3B98D664EA}" sibTransId="{E54022F1-7D36-460F-A3FC-17D179A1B56D}"/>
    <dgm:cxn modelId="{88C01EEF-C54A-4813-BB4C-5E01719CBDEB}" type="presOf" srcId="{0A8CD784-B10A-4FC8-A11C-8BBB631C3DDA}" destId="{B4F8080D-6FEB-4A44-B898-F81417BA9081}" srcOrd="0" destOrd="0" presId="urn:microsoft.com/office/officeart/2005/8/layout/default"/>
    <dgm:cxn modelId="{4A24CBEF-0EAA-4F77-9779-25AA117A7397}" type="presOf" srcId="{A5363A4F-42F2-4CCD-88F0-85C1530AA192}" destId="{3A7FB698-005E-4325-95F3-1CD8EE5F0C1F}" srcOrd="0" destOrd="0" presId="urn:microsoft.com/office/officeart/2005/8/layout/default"/>
    <dgm:cxn modelId="{FCAA47F0-93D7-4236-BA92-2398CC773285}" srcId="{FD617941-1BFC-4A65-9AEF-8A99A658FFF9}" destId="{A5363A4F-42F2-4CCD-88F0-85C1530AA192}" srcOrd="1" destOrd="0" parTransId="{DEF1CA74-C41B-433C-A792-E993E3CE70F8}" sibTransId="{AEA74FFF-CB36-4D9F-8ED5-00E211B0379B}"/>
    <dgm:cxn modelId="{CF3A04B8-4813-4800-8ED0-181845B79EE6}" type="presParOf" srcId="{74E29941-9884-4389-B910-33B4D062E4A8}" destId="{B4F8080D-6FEB-4A44-B898-F81417BA9081}" srcOrd="0" destOrd="0" presId="urn:microsoft.com/office/officeart/2005/8/layout/default"/>
    <dgm:cxn modelId="{A28358C7-5F23-4AF5-B088-B6DB3C9FE6A3}" type="presParOf" srcId="{74E29941-9884-4389-B910-33B4D062E4A8}" destId="{9CF79C93-692D-4E5A-B0B5-457A1A68FD36}" srcOrd="1" destOrd="0" presId="urn:microsoft.com/office/officeart/2005/8/layout/default"/>
    <dgm:cxn modelId="{E180F6B2-5F2C-4CB5-9780-19F3F8B6FECA}" type="presParOf" srcId="{74E29941-9884-4389-B910-33B4D062E4A8}" destId="{3A7FB698-005E-4325-95F3-1CD8EE5F0C1F}" srcOrd="2" destOrd="0" presId="urn:microsoft.com/office/officeart/2005/8/layout/default"/>
    <dgm:cxn modelId="{1ED26E7B-F86E-404B-B7A3-676B974DD25F}" type="presParOf" srcId="{74E29941-9884-4389-B910-33B4D062E4A8}" destId="{A8E8E2A6-CCEF-457A-9FFA-DCBD6781BF33}" srcOrd="3" destOrd="0" presId="urn:microsoft.com/office/officeart/2005/8/layout/default"/>
    <dgm:cxn modelId="{6B3B76BD-42C5-4906-86FD-53544D54CEC3}" type="presParOf" srcId="{74E29941-9884-4389-B910-33B4D062E4A8}" destId="{49BB1197-FE0C-476C-8EEA-491B066CDFBD}" srcOrd="4" destOrd="0" presId="urn:microsoft.com/office/officeart/2005/8/layout/default"/>
    <dgm:cxn modelId="{62D780C7-0633-474F-A1EB-B06D15C8E3C3}" type="presParOf" srcId="{74E29941-9884-4389-B910-33B4D062E4A8}" destId="{D701B9EF-FDC0-439E-A755-F2FD48BB2036}" srcOrd="5" destOrd="0" presId="urn:microsoft.com/office/officeart/2005/8/layout/default"/>
    <dgm:cxn modelId="{9D223B9D-7FC8-4E93-A4D9-152C3E5898CE}" type="presParOf" srcId="{74E29941-9884-4389-B910-33B4D062E4A8}" destId="{6555FDB2-CCE5-4CB7-BEDA-1050C056CCF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8080D-6FEB-4A44-B898-F81417BA9081}">
      <dsp:nvSpPr>
        <dsp:cNvPr id="0" name=""/>
        <dsp:cNvSpPr/>
      </dsp:nvSpPr>
      <dsp:spPr>
        <a:xfrm>
          <a:off x="749" y="213521"/>
          <a:ext cx="2459810" cy="2257027"/>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solidFill>
                <a:schemeClr val="tx1"/>
              </a:solidFill>
            </a:rPr>
            <a:t>Phase 0 for first-time DOE applicants (yes – its free!)</a:t>
          </a:r>
        </a:p>
        <a:p>
          <a:pPr marL="0" lvl="0" indent="0" algn="ctr" defTabSz="1066800">
            <a:lnSpc>
              <a:spcPct val="90000"/>
            </a:lnSpc>
            <a:spcBef>
              <a:spcPct val="0"/>
            </a:spcBef>
            <a:spcAft>
              <a:spcPct val="35000"/>
            </a:spcAft>
            <a:buNone/>
          </a:pPr>
          <a:r>
            <a:rPr lang="en-US" sz="2000" kern="1200" dirty="0">
              <a:hlinkClick xmlns:r="http://schemas.openxmlformats.org/officeDocument/2006/relationships" r:id="rId1"/>
            </a:rPr>
            <a:t>http://www.dawnbreaker.com/doephase0</a:t>
          </a:r>
          <a:r>
            <a:rPr lang="en-US" sz="2000" kern="1200" dirty="0"/>
            <a:t> </a:t>
          </a:r>
        </a:p>
        <a:p>
          <a:pPr marL="0" lvl="0" indent="0" algn="ctr" defTabSz="1066800">
            <a:lnSpc>
              <a:spcPct val="90000"/>
            </a:lnSpc>
            <a:spcBef>
              <a:spcPct val="0"/>
            </a:spcBef>
            <a:spcAft>
              <a:spcPct val="35000"/>
            </a:spcAft>
            <a:buNone/>
          </a:pPr>
          <a:endParaRPr lang="en-US" sz="2400" kern="1200" dirty="0"/>
        </a:p>
      </dsp:txBody>
      <dsp:txXfrm>
        <a:off x="749" y="213521"/>
        <a:ext cx="2459810" cy="2257027"/>
      </dsp:txXfrm>
    </dsp:sp>
    <dsp:sp modelId="{FF8AE2A0-A0C1-4347-8034-5B29D2842B05}">
      <dsp:nvSpPr>
        <dsp:cNvPr id="0" name=""/>
        <dsp:cNvSpPr/>
      </dsp:nvSpPr>
      <dsp:spPr>
        <a:xfrm>
          <a:off x="2685061" y="520504"/>
          <a:ext cx="2245008" cy="1643063"/>
        </a:xfrm>
        <a:prstGeom prst="rect">
          <a:avLst/>
        </a:prstGeom>
        <a:solidFill>
          <a:srgbClr val="F2F6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Recorded Topic and FOA Webinars</a:t>
          </a:r>
        </a:p>
      </dsp:txBody>
      <dsp:txXfrm>
        <a:off x="2685061" y="520504"/>
        <a:ext cx="2245008" cy="1643063"/>
      </dsp:txXfrm>
    </dsp:sp>
    <dsp:sp modelId="{3A7FB698-005E-4325-95F3-1CD8EE5F0C1F}">
      <dsp:nvSpPr>
        <dsp:cNvPr id="0" name=""/>
        <dsp:cNvSpPr/>
      </dsp:nvSpPr>
      <dsp:spPr>
        <a:xfrm>
          <a:off x="5154570" y="187942"/>
          <a:ext cx="2245008" cy="2308187"/>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bg1">
                <a:lumMod val="95000"/>
              </a:schemeClr>
            </a:solidFill>
          </a:endParaRPr>
        </a:p>
        <a:p>
          <a:pPr marL="0" lvl="0" indent="0" algn="ctr" defTabSz="1066800">
            <a:lnSpc>
              <a:spcPct val="90000"/>
            </a:lnSpc>
            <a:spcBef>
              <a:spcPct val="0"/>
            </a:spcBef>
            <a:spcAft>
              <a:spcPct val="35000"/>
            </a:spcAft>
            <a:buNone/>
          </a:pPr>
          <a:r>
            <a:rPr lang="en-US" sz="2000" kern="1200" dirty="0">
              <a:solidFill>
                <a:schemeClr val="tx1"/>
              </a:solidFill>
            </a:rPr>
            <a:t>Online learning  center for application process including videos </a:t>
          </a:r>
          <a:r>
            <a:rPr lang="en-US" sz="2000" kern="1200" dirty="0">
              <a:hlinkClick xmlns:r="http://schemas.openxmlformats.org/officeDocument/2006/relationships" r:id="rId2"/>
            </a:rPr>
            <a:t>https://science.osti.gov/SBIRLearning</a:t>
          </a:r>
          <a:r>
            <a:rPr lang="en-US" sz="2000" kern="1200" dirty="0"/>
            <a:t>  </a:t>
          </a:r>
        </a:p>
        <a:p>
          <a:pPr marL="0" lvl="0" indent="0" algn="ctr" defTabSz="1066800">
            <a:lnSpc>
              <a:spcPct val="90000"/>
            </a:lnSpc>
            <a:spcBef>
              <a:spcPct val="0"/>
            </a:spcBef>
            <a:spcAft>
              <a:spcPct val="35000"/>
            </a:spcAft>
            <a:buNone/>
          </a:pPr>
          <a:endParaRPr lang="en-US" sz="2400" kern="1200" dirty="0"/>
        </a:p>
      </dsp:txBody>
      <dsp:txXfrm>
        <a:off x="5154570" y="187942"/>
        <a:ext cx="2245008" cy="2308187"/>
      </dsp:txXfrm>
    </dsp:sp>
    <dsp:sp modelId="{6061F80C-219A-40C4-91F2-C27C39D8BC95}">
      <dsp:nvSpPr>
        <dsp:cNvPr id="0" name=""/>
        <dsp:cNvSpPr/>
      </dsp:nvSpPr>
      <dsp:spPr>
        <a:xfrm>
          <a:off x="7624079" y="219920"/>
          <a:ext cx="3883998" cy="2244231"/>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Explore DOE National Lab Collaboration Opportunities:</a:t>
          </a:r>
        </a:p>
        <a:p>
          <a:pPr marL="0" lvl="0" indent="0" algn="ctr" defTabSz="889000">
            <a:lnSpc>
              <a:spcPct val="90000"/>
            </a:lnSpc>
            <a:spcBef>
              <a:spcPct val="0"/>
            </a:spcBef>
            <a:spcAft>
              <a:spcPct val="35000"/>
            </a:spcAft>
            <a:buNone/>
          </a:pPr>
          <a:r>
            <a:rPr lang="en-US" sz="2000" kern="1200" dirty="0">
              <a:solidFill>
                <a:schemeClr val="tx1"/>
              </a:solidFill>
              <a:hlinkClick xmlns:r="http://schemas.openxmlformats.org/officeDocument/2006/relationships" r:id="rId3"/>
            </a:rPr>
            <a:t>https://science.osti.gov/sbir/Applicant-Resources/National-Labs-Profiles-and-Contacts</a:t>
          </a:r>
          <a:r>
            <a:rPr lang="en-US" sz="2000" kern="1200" dirty="0">
              <a:solidFill>
                <a:schemeClr val="tx1"/>
              </a:solidFill>
            </a:rPr>
            <a:t> &amp;</a:t>
          </a:r>
        </a:p>
        <a:p>
          <a:pPr marL="0" lvl="0" indent="0" algn="ctr" defTabSz="889000">
            <a:lnSpc>
              <a:spcPct val="90000"/>
            </a:lnSpc>
            <a:spcBef>
              <a:spcPct val="0"/>
            </a:spcBef>
            <a:spcAft>
              <a:spcPct val="35000"/>
            </a:spcAft>
            <a:buNone/>
          </a:pPr>
          <a:r>
            <a:rPr lang="en-US" sz="2000" kern="1200" dirty="0">
              <a:solidFill>
                <a:schemeClr val="tx1"/>
              </a:solidFill>
              <a:hlinkClick xmlns:r="http://schemas.openxmlformats.org/officeDocument/2006/relationships" r:id="rId4"/>
            </a:rPr>
            <a:t>labpartnering.org</a:t>
          </a:r>
          <a:endParaRPr lang="en-US" sz="2000" kern="1200" dirty="0">
            <a:solidFill>
              <a:schemeClr val="tx1"/>
            </a:solidFill>
          </a:endParaRPr>
        </a:p>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7624079" y="219920"/>
        <a:ext cx="3883998" cy="2244231"/>
      </dsp:txXfrm>
    </dsp:sp>
    <dsp:sp modelId="{EBDE617E-151B-48A6-AF27-B62D4DBB7A25}">
      <dsp:nvSpPr>
        <dsp:cNvPr id="0" name=""/>
        <dsp:cNvSpPr/>
      </dsp:nvSpPr>
      <dsp:spPr>
        <a:xfrm>
          <a:off x="117725" y="2815701"/>
          <a:ext cx="2245008" cy="1521011"/>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Application Process Q&amp;A Webinars start on 12/29</a:t>
          </a:r>
        </a:p>
      </dsp:txBody>
      <dsp:txXfrm>
        <a:off x="117725" y="2815701"/>
        <a:ext cx="2245008" cy="1521011"/>
      </dsp:txXfrm>
    </dsp:sp>
    <dsp:sp modelId="{49BB1197-FE0C-476C-8EEA-491B066CDFBD}">
      <dsp:nvSpPr>
        <dsp:cNvPr id="0" name=""/>
        <dsp:cNvSpPr/>
      </dsp:nvSpPr>
      <dsp:spPr>
        <a:xfrm>
          <a:off x="2678921" y="2836257"/>
          <a:ext cx="2516946" cy="1521011"/>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Email us!</a:t>
          </a:r>
        </a:p>
        <a:p>
          <a:pPr marL="0" lvl="0" indent="0" algn="ctr" defTabSz="889000">
            <a:lnSpc>
              <a:spcPct val="90000"/>
            </a:lnSpc>
            <a:spcBef>
              <a:spcPct val="0"/>
            </a:spcBef>
            <a:spcAft>
              <a:spcPct val="35000"/>
            </a:spcAft>
            <a:buNone/>
          </a:pPr>
          <a:r>
            <a:rPr lang="en-US" sz="2000" b="0" i="0" kern="1200" dirty="0">
              <a:hlinkClick xmlns:r="http://schemas.openxmlformats.org/officeDocument/2006/relationships" r:id="rId5"/>
            </a:rPr>
            <a:t>sbir-sttr@science.doe.gov</a:t>
          </a:r>
          <a:endParaRPr lang="en-US" sz="2000" b="0" i="0" kern="1200" dirty="0"/>
        </a:p>
        <a:p>
          <a:pPr marL="0" lvl="0" indent="0" algn="ctr" defTabSz="889000">
            <a:lnSpc>
              <a:spcPct val="90000"/>
            </a:lnSpc>
            <a:spcBef>
              <a:spcPct val="0"/>
            </a:spcBef>
            <a:spcAft>
              <a:spcPct val="35000"/>
            </a:spcAft>
            <a:buNone/>
          </a:pPr>
          <a:endParaRPr lang="en-US" sz="1400" kern="1200" dirty="0"/>
        </a:p>
      </dsp:txBody>
      <dsp:txXfrm>
        <a:off x="2678921" y="2836257"/>
        <a:ext cx="2516946" cy="1521011"/>
      </dsp:txXfrm>
    </dsp:sp>
    <dsp:sp modelId="{F23E78D9-C686-4C1E-98B3-0E8BC880D84D}">
      <dsp:nvSpPr>
        <dsp:cNvPr id="0" name=""/>
        <dsp:cNvSpPr/>
      </dsp:nvSpPr>
      <dsp:spPr>
        <a:xfrm>
          <a:off x="5670821" y="2655596"/>
          <a:ext cx="2309350" cy="1841463"/>
        </a:xfrm>
        <a:prstGeom prst="rect">
          <a:avLst/>
        </a:prstGeom>
        <a:solidFill>
          <a:srgbClr val="F2F6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Tech-2-Market &amp; Partnering Assistance</a:t>
          </a:r>
        </a:p>
        <a:p>
          <a:pPr marL="0" lvl="0" indent="0" algn="ctr" defTabSz="889000">
            <a:lnSpc>
              <a:spcPct val="90000"/>
            </a:lnSpc>
            <a:spcBef>
              <a:spcPct val="0"/>
            </a:spcBef>
            <a:spcAft>
              <a:spcPct val="35000"/>
            </a:spcAft>
            <a:buNone/>
          </a:pPr>
          <a:r>
            <a:rPr lang="en-US" sz="2000" kern="1200" dirty="0">
              <a:solidFill>
                <a:schemeClr val="tx1"/>
              </a:solidFill>
              <a:hlinkClick xmlns:r="http://schemas.openxmlformats.org/officeDocument/2006/relationships" r:id="rId6"/>
            </a:rPr>
            <a:t>carol.rabke@science.doe.gov</a:t>
          </a:r>
          <a:endParaRPr lang="en-US" sz="2000" kern="1200" dirty="0">
            <a:solidFill>
              <a:schemeClr val="tx1"/>
            </a:solidFill>
          </a:endParaRPr>
        </a:p>
      </dsp:txBody>
      <dsp:txXfrm>
        <a:off x="5670821" y="2655596"/>
        <a:ext cx="2309350" cy="1841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BCC3C-C6AD-471C-B63F-BF651F32A773}">
      <dsp:nvSpPr>
        <dsp:cNvPr id="0" name=""/>
        <dsp:cNvSpPr/>
      </dsp:nvSpPr>
      <dsp:spPr>
        <a:xfrm>
          <a:off x="395848" y="81541"/>
          <a:ext cx="3905864" cy="1352694"/>
        </a:xfrm>
        <a:prstGeom prst="rect">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Join our mailing list!</a:t>
          </a:r>
          <a:r>
            <a:rPr lang="en-US" sz="2400" kern="1200" dirty="0"/>
            <a:t> </a:t>
          </a:r>
          <a:r>
            <a:rPr lang="en-US" sz="2400" kern="1200" dirty="0">
              <a:solidFill>
                <a:schemeClr val="bg2">
                  <a:lumMod val="25000"/>
                </a:schemeClr>
              </a:solidFill>
            </a:rPr>
            <a:t>  </a:t>
          </a:r>
          <a:r>
            <a:rPr lang="en-US" sz="2400" kern="1200" dirty="0">
              <a:hlinkClick xmlns:r="http://schemas.openxmlformats.org/officeDocument/2006/relationships" r:id="rId1"/>
            </a:rPr>
            <a:t>https://science.osti.gov/sbir</a:t>
          </a:r>
          <a:endParaRPr lang="en-US" sz="2400" kern="1200" dirty="0"/>
        </a:p>
      </dsp:txBody>
      <dsp:txXfrm>
        <a:off x="395848" y="81541"/>
        <a:ext cx="3905864" cy="1352694"/>
      </dsp:txXfrm>
    </dsp:sp>
    <dsp:sp modelId="{BCCF5F78-8924-4F09-87BE-26C47CE5CDCB}">
      <dsp:nvSpPr>
        <dsp:cNvPr id="0" name=""/>
        <dsp:cNvSpPr/>
      </dsp:nvSpPr>
      <dsp:spPr>
        <a:xfrm>
          <a:off x="2877990" y="1735806"/>
          <a:ext cx="3794862" cy="1370310"/>
        </a:xfrm>
        <a:prstGeom prst="rect">
          <a:avLst/>
        </a:prstGeom>
        <a:solidFill>
          <a:schemeClr val="accent3">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Follow us on social media!</a:t>
          </a:r>
        </a:p>
        <a:p>
          <a:pPr marL="0" lvl="0" indent="0" algn="ctr" defTabSz="1155700">
            <a:lnSpc>
              <a:spcPct val="90000"/>
            </a:lnSpc>
            <a:spcBef>
              <a:spcPct val="0"/>
            </a:spcBef>
            <a:spcAft>
              <a:spcPct val="35000"/>
            </a:spcAft>
            <a:buNone/>
          </a:pPr>
          <a:r>
            <a:rPr lang="en-US" sz="2600" kern="1200" dirty="0"/>
            <a:t> </a:t>
          </a:r>
          <a:r>
            <a:rPr lang="en-US" sz="2600" kern="1200" dirty="0">
              <a:solidFill>
                <a:schemeClr val="bg2">
                  <a:lumMod val="25000"/>
                </a:schemeClr>
              </a:solidFill>
            </a:rPr>
            <a:t>  </a:t>
          </a:r>
          <a:endParaRPr lang="en-US" sz="2600" kern="1200" dirty="0"/>
        </a:p>
      </dsp:txBody>
      <dsp:txXfrm>
        <a:off x="2877990" y="1735806"/>
        <a:ext cx="3794862" cy="1370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89A24-596A-45E2-A88B-997BA7C8CB07}">
      <dsp:nvSpPr>
        <dsp:cNvPr id="0" name=""/>
        <dsp:cNvSpPr/>
      </dsp:nvSpPr>
      <dsp:spPr>
        <a:xfrm>
          <a:off x="834991" y="0"/>
          <a:ext cx="9463237" cy="2575233"/>
        </a:xfrm>
        <a:prstGeom prst="rightArrow">
          <a:avLst/>
        </a:prstGeom>
        <a:solidFill>
          <a:schemeClr val="accent3">
            <a:lumMod val="75000"/>
          </a:schemeClr>
        </a:solidFill>
        <a:ln>
          <a:noFill/>
        </a:ln>
        <a:effectLst/>
      </dsp:spPr>
      <dsp:style>
        <a:lnRef idx="0">
          <a:scrgbClr r="0" g="0" b="0"/>
        </a:lnRef>
        <a:fillRef idx="1">
          <a:scrgbClr r="0" g="0" b="0"/>
        </a:fillRef>
        <a:effectRef idx="0">
          <a:scrgbClr r="0" g="0" b="0"/>
        </a:effectRef>
        <a:fontRef idx="minor"/>
      </dsp:style>
    </dsp:sp>
    <dsp:sp modelId="{0AABD5EC-FFDE-4B9B-AA88-7E459FEB0582}">
      <dsp:nvSpPr>
        <dsp:cNvPr id="0" name=""/>
        <dsp:cNvSpPr/>
      </dsp:nvSpPr>
      <dsp:spPr>
        <a:xfrm>
          <a:off x="6829"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R&amp;D</a:t>
          </a:r>
        </a:p>
        <a:p>
          <a:pPr marL="0" lvl="0" indent="0" algn="ctr" defTabSz="844550">
            <a:lnSpc>
              <a:spcPct val="90000"/>
            </a:lnSpc>
            <a:spcBef>
              <a:spcPct val="0"/>
            </a:spcBef>
            <a:spcAft>
              <a:spcPct val="35000"/>
            </a:spcAft>
            <a:buNone/>
          </a:pPr>
          <a:r>
            <a:rPr lang="en-US" sz="1900" kern="1200" dirty="0"/>
            <a:t>Proof of Concept</a:t>
          </a:r>
        </a:p>
      </dsp:txBody>
      <dsp:txXfrm>
        <a:off x="57114" y="822854"/>
        <a:ext cx="1975696" cy="929523"/>
      </dsp:txXfrm>
    </dsp:sp>
    <dsp:sp modelId="{30B98E5C-5191-4DA3-B4DA-FD82C8662925}">
      <dsp:nvSpPr>
        <dsp:cNvPr id="0" name=""/>
        <dsp:cNvSpPr/>
      </dsp:nvSpPr>
      <dsp:spPr>
        <a:xfrm>
          <a:off x="2309281"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R&amp;D  </a:t>
          </a:r>
        </a:p>
        <a:p>
          <a:pPr marL="0" lvl="0" indent="0" algn="ctr" defTabSz="844550">
            <a:lnSpc>
              <a:spcPct val="90000"/>
            </a:lnSpc>
            <a:spcBef>
              <a:spcPct val="0"/>
            </a:spcBef>
            <a:spcAft>
              <a:spcPct val="35000"/>
            </a:spcAft>
            <a:buNone/>
          </a:pPr>
          <a:r>
            <a:rPr lang="en-US" sz="1900" kern="1200" dirty="0"/>
            <a:t>Prototype</a:t>
          </a:r>
        </a:p>
      </dsp:txBody>
      <dsp:txXfrm>
        <a:off x="2359566" y="822854"/>
        <a:ext cx="1975696" cy="929523"/>
      </dsp:txXfrm>
    </dsp:sp>
    <dsp:sp modelId="{C2267A46-AEE3-4169-B71B-FD3878D8C280}">
      <dsp:nvSpPr>
        <dsp:cNvPr id="0" name=""/>
        <dsp:cNvSpPr/>
      </dsp:nvSpPr>
      <dsp:spPr>
        <a:xfrm>
          <a:off x="4528476"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IP</a:t>
          </a:r>
        </a:p>
      </dsp:txBody>
      <dsp:txXfrm>
        <a:off x="4578761" y="822854"/>
        <a:ext cx="1975696" cy="929523"/>
      </dsp:txXfrm>
    </dsp:sp>
    <dsp:sp modelId="{ED7F5B5E-73F2-4DE9-9515-B31A9753757B}">
      <dsp:nvSpPr>
        <dsp:cNvPr id="0" name=""/>
        <dsp:cNvSpPr/>
      </dsp:nvSpPr>
      <dsp:spPr>
        <a:xfrm>
          <a:off x="6789300"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Marketing</a:t>
          </a:r>
        </a:p>
      </dsp:txBody>
      <dsp:txXfrm>
        <a:off x="6839585" y="822854"/>
        <a:ext cx="1975696" cy="929523"/>
      </dsp:txXfrm>
    </dsp:sp>
    <dsp:sp modelId="{9F48698B-1079-418A-8AF6-4918CA1C596C}">
      <dsp:nvSpPr>
        <dsp:cNvPr id="0" name=""/>
        <dsp:cNvSpPr/>
      </dsp:nvSpPr>
      <dsp:spPr>
        <a:xfrm>
          <a:off x="9050124" y="772569"/>
          <a:ext cx="2076266" cy="1030093"/>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Commercialization</a:t>
          </a:r>
        </a:p>
      </dsp:txBody>
      <dsp:txXfrm>
        <a:off x="9100409" y="822854"/>
        <a:ext cx="1975696" cy="9295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8080D-6FEB-4A44-B898-F81417BA9081}">
      <dsp:nvSpPr>
        <dsp:cNvPr id="0" name=""/>
        <dsp:cNvSpPr/>
      </dsp:nvSpPr>
      <dsp:spPr>
        <a:xfrm>
          <a:off x="56308" y="1231"/>
          <a:ext cx="5634680" cy="1719288"/>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solidFill>
                <a:schemeClr val="tx1"/>
              </a:solidFill>
            </a:rPr>
            <a:t>Phase 0 for first-time DOE applicants (yes – its free!)</a:t>
          </a:r>
        </a:p>
        <a:p>
          <a:pPr marL="0" lvl="0" indent="0" algn="ctr" defTabSz="1066800">
            <a:lnSpc>
              <a:spcPct val="90000"/>
            </a:lnSpc>
            <a:spcBef>
              <a:spcPct val="0"/>
            </a:spcBef>
            <a:spcAft>
              <a:spcPct val="35000"/>
            </a:spcAft>
            <a:buNone/>
          </a:pPr>
          <a:r>
            <a:rPr lang="en-US" sz="2400" kern="1200" dirty="0">
              <a:hlinkClick xmlns:r="http://schemas.openxmlformats.org/officeDocument/2006/relationships" r:id="rId1"/>
            </a:rPr>
            <a:t>http://www.dawnbreaker.com/doephase0/</a:t>
          </a:r>
          <a:r>
            <a:rPr lang="en-US" sz="2400" kern="1200" dirty="0"/>
            <a:t> </a:t>
          </a:r>
        </a:p>
        <a:p>
          <a:pPr marL="0" lvl="0" indent="0" algn="ctr" defTabSz="1066800">
            <a:lnSpc>
              <a:spcPct val="90000"/>
            </a:lnSpc>
            <a:spcBef>
              <a:spcPct val="0"/>
            </a:spcBef>
            <a:spcAft>
              <a:spcPct val="35000"/>
            </a:spcAft>
            <a:buNone/>
          </a:pPr>
          <a:endParaRPr lang="en-US" sz="2400" kern="1200" dirty="0"/>
        </a:p>
      </dsp:txBody>
      <dsp:txXfrm>
        <a:off x="56308" y="1231"/>
        <a:ext cx="5634680" cy="1719288"/>
      </dsp:txXfrm>
    </dsp:sp>
    <dsp:sp modelId="{3A7FB698-005E-4325-95F3-1CD8EE5F0C1F}">
      <dsp:nvSpPr>
        <dsp:cNvPr id="0" name=""/>
        <dsp:cNvSpPr/>
      </dsp:nvSpPr>
      <dsp:spPr>
        <a:xfrm>
          <a:off x="5977536" y="1231"/>
          <a:ext cx="5038804" cy="1719288"/>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solidFill>
                <a:schemeClr val="tx1"/>
              </a:solidFill>
            </a:rPr>
            <a:t>Online learning  center for application process including videos </a:t>
          </a:r>
          <a:r>
            <a:rPr lang="en-US" sz="2400" kern="1200" dirty="0">
              <a:hlinkClick xmlns:r="http://schemas.openxmlformats.org/officeDocument/2006/relationships" r:id="rId2"/>
            </a:rPr>
            <a:t>https://science.osti.gov/SBIRLearning</a:t>
          </a:r>
          <a:r>
            <a:rPr lang="en-US" sz="2400" kern="1200" dirty="0"/>
            <a:t>  </a:t>
          </a:r>
        </a:p>
        <a:p>
          <a:pPr marL="0" lvl="0" indent="0" algn="ctr" defTabSz="1066800">
            <a:lnSpc>
              <a:spcPct val="90000"/>
            </a:lnSpc>
            <a:spcBef>
              <a:spcPct val="0"/>
            </a:spcBef>
            <a:spcAft>
              <a:spcPct val="35000"/>
            </a:spcAft>
            <a:buNone/>
          </a:pPr>
          <a:endParaRPr lang="en-US" sz="2400" kern="1200" dirty="0"/>
        </a:p>
      </dsp:txBody>
      <dsp:txXfrm>
        <a:off x="5977536" y="1231"/>
        <a:ext cx="5038804" cy="1719288"/>
      </dsp:txXfrm>
    </dsp:sp>
    <dsp:sp modelId="{49BB1197-FE0C-476C-8EEA-491B066CDFBD}">
      <dsp:nvSpPr>
        <dsp:cNvPr id="0" name=""/>
        <dsp:cNvSpPr/>
      </dsp:nvSpPr>
      <dsp:spPr>
        <a:xfrm>
          <a:off x="6036264" y="1818831"/>
          <a:ext cx="3691139" cy="2000890"/>
        </a:xfrm>
        <a:prstGeom prst="rect">
          <a:avLst/>
        </a:prstGeom>
        <a:solidFill>
          <a:srgbClr val="C7DDF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Email us</a:t>
          </a:r>
        </a:p>
        <a:p>
          <a:pPr marL="0" lvl="0" indent="0" algn="ctr" defTabSz="1155700">
            <a:lnSpc>
              <a:spcPct val="90000"/>
            </a:lnSpc>
            <a:spcBef>
              <a:spcPct val="0"/>
            </a:spcBef>
            <a:spcAft>
              <a:spcPct val="35000"/>
            </a:spcAft>
            <a:buNone/>
          </a:pPr>
          <a:r>
            <a:rPr lang="en-US" sz="2600" b="0" i="0" kern="1200" dirty="0">
              <a:hlinkClick xmlns:r="http://schemas.openxmlformats.org/officeDocument/2006/relationships" r:id="rId3"/>
            </a:rPr>
            <a:t>sbir-sttr@science.doe.gov</a:t>
          </a:r>
          <a:endParaRPr lang="en-US" sz="2600" b="0" i="0" kern="1200" dirty="0"/>
        </a:p>
        <a:p>
          <a:pPr marL="0" lvl="0" indent="0" algn="ctr" defTabSz="1155700">
            <a:lnSpc>
              <a:spcPct val="90000"/>
            </a:lnSpc>
            <a:spcBef>
              <a:spcPct val="0"/>
            </a:spcBef>
            <a:spcAft>
              <a:spcPct val="35000"/>
            </a:spcAft>
            <a:buNone/>
          </a:pPr>
          <a:endParaRPr lang="en-US" sz="2600" kern="1200" dirty="0"/>
        </a:p>
      </dsp:txBody>
      <dsp:txXfrm>
        <a:off x="6036264" y="1818831"/>
        <a:ext cx="3691139" cy="2000890"/>
      </dsp:txXfrm>
    </dsp:sp>
    <dsp:sp modelId="{6555FDB2-CCE5-4CB7-BEDA-1050C056CCF7}">
      <dsp:nvSpPr>
        <dsp:cNvPr id="0" name=""/>
        <dsp:cNvSpPr/>
      </dsp:nvSpPr>
      <dsp:spPr>
        <a:xfrm>
          <a:off x="1178444" y="1792638"/>
          <a:ext cx="4452727" cy="2008128"/>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solidFill>
                <a:schemeClr val="tx1"/>
              </a:solidFill>
            </a:rPr>
            <a:t>Join our mailing list!</a:t>
          </a:r>
        </a:p>
        <a:p>
          <a:pPr marL="0" lvl="0" indent="0" algn="ctr" defTabSz="1066800">
            <a:lnSpc>
              <a:spcPct val="90000"/>
            </a:lnSpc>
            <a:spcBef>
              <a:spcPct val="0"/>
            </a:spcBef>
            <a:spcAft>
              <a:spcPct val="35000"/>
            </a:spcAft>
            <a:buNone/>
          </a:pPr>
          <a:r>
            <a:rPr lang="en-US" sz="2400" kern="1200" dirty="0">
              <a:solidFill>
                <a:schemeClr val="tx1"/>
              </a:solidFill>
              <a:hlinkClick xmlns:r="http://schemas.openxmlformats.org/officeDocument/2006/relationships" r:id="rId4"/>
            </a:rPr>
            <a:t>https://science.osti.gov/sbir</a:t>
          </a:r>
          <a:endParaRPr lang="en-US" sz="2400" kern="1200" dirty="0">
            <a:solidFill>
              <a:schemeClr val="tx1"/>
            </a:solidFill>
          </a:endParaRPr>
        </a:p>
        <a:p>
          <a:pPr marL="0" lvl="0" indent="0" algn="ctr" defTabSz="1066800">
            <a:lnSpc>
              <a:spcPct val="90000"/>
            </a:lnSpc>
            <a:spcBef>
              <a:spcPct val="0"/>
            </a:spcBef>
            <a:spcAft>
              <a:spcPct val="35000"/>
            </a:spcAft>
            <a:buNone/>
          </a:pPr>
          <a:r>
            <a:rPr lang="en-US" sz="2400" kern="1200" dirty="0">
              <a:solidFill>
                <a:schemeClr val="tx1"/>
              </a:solidFill>
            </a:rPr>
            <a:t>Follow us! </a:t>
          </a:r>
        </a:p>
        <a:p>
          <a:pPr marL="0" lvl="0" indent="0" algn="ctr" defTabSz="1066800">
            <a:lnSpc>
              <a:spcPct val="90000"/>
            </a:lnSpc>
            <a:spcBef>
              <a:spcPct val="0"/>
            </a:spcBef>
            <a:spcAft>
              <a:spcPct val="35000"/>
            </a:spcAft>
            <a:buNone/>
          </a:pPr>
          <a:endParaRPr lang="en-US" sz="2400" kern="1200" dirty="0">
            <a:solidFill>
              <a:schemeClr val="accent5">
                <a:lumMod val="75000"/>
              </a:schemeClr>
            </a:solidFill>
          </a:endParaRPr>
        </a:p>
        <a:p>
          <a:pPr marL="0" lvl="0" indent="0" algn="ctr" defTabSz="1066800">
            <a:lnSpc>
              <a:spcPct val="90000"/>
            </a:lnSpc>
            <a:spcBef>
              <a:spcPct val="0"/>
            </a:spcBef>
            <a:spcAft>
              <a:spcPct val="35000"/>
            </a:spcAft>
            <a:buNone/>
          </a:pPr>
          <a:endParaRPr lang="en-US" sz="1500" kern="1200" dirty="0"/>
        </a:p>
        <a:p>
          <a:pPr marL="0" lvl="0" indent="0" algn="ctr" defTabSz="1066800">
            <a:lnSpc>
              <a:spcPct val="90000"/>
            </a:lnSpc>
            <a:spcBef>
              <a:spcPct val="0"/>
            </a:spcBef>
            <a:spcAft>
              <a:spcPct val="35000"/>
            </a:spcAft>
            <a:buNone/>
          </a:pPr>
          <a:endParaRPr lang="en-US" sz="1500" kern="1200" dirty="0"/>
        </a:p>
      </dsp:txBody>
      <dsp:txXfrm>
        <a:off x="1178444" y="1792638"/>
        <a:ext cx="4452727" cy="200812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bwMode="auto">
          <a:xfrm>
            <a:off x="0" y="0"/>
            <a:ext cx="3037628" cy="464740"/>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defRPr sz="1200">
                <a:latin typeface="Arial" charset="0"/>
              </a:defRPr>
            </a:lvl1pPr>
          </a:lstStyle>
          <a:p>
            <a:pPr>
              <a:defRPr/>
            </a:pPr>
            <a:endParaRPr lang="en-US" dirty="0"/>
          </a:p>
        </p:txBody>
      </p:sp>
      <p:sp>
        <p:nvSpPr>
          <p:cNvPr id="350211" name="Rectangle 3"/>
          <p:cNvSpPr>
            <a:spLocks noGrp="1" noChangeArrowheads="1"/>
          </p:cNvSpPr>
          <p:nvPr>
            <p:ph type="dt" sz="quarter" idx="1"/>
          </p:nvPr>
        </p:nvSpPr>
        <p:spPr bwMode="auto">
          <a:xfrm>
            <a:off x="3971183" y="0"/>
            <a:ext cx="3037628" cy="464740"/>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lgn="r">
              <a:defRPr sz="1200">
                <a:latin typeface="Arial" charset="0"/>
              </a:defRPr>
            </a:lvl1pPr>
          </a:lstStyle>
          <a:p>
            <a:pPr>
              <a:defRPr/>
            </a:pPr>
            <a:endParaRPr lang="en-US" dirty="0"/>
          </a:p>
        </p:txBody>
      </p:sp>
      <p:sp>
        <p:nvSpPr>
          <p:cNvPr id="350212" name="Rectangle 4"/>
          <p:cNvSpPr>
            <a:spLocks noGrp="1" noChangeArrowheads="1"/>
          </p:cNvSpPr>
          <p:nvPr>
            <p:ph type="ftr" sz="quarter" idx="2"/>
          </p:nvPr>
        </p:nvSpPr>
        <p:spPr bwMode="auto">
          <a:xfrm>
            <a:off x="0" y="8830068"/>
            <a:ext cx="3037628" cy="464740"/>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defRPr sz="1200">
                <a:latin typeface="Arial" charset="0"/>
              </a:defRPr>
            </a:lvl1pPr>
          </a:lstStyle>
          <a:p>
            <a:pPr>
              <a:defRPr/>
            </a:pPr>
            <a:endParaRPr lang="en-US" dirty="0"/>
          </a:p>
        </p:txBody>
      </p:sp>
      <p:sp>
        <p:nvSpPr>
          <p:cNvPr id="350213" name="Rectangle 5"/>
          <p:cNvSpPr>
            <a:spLocks noGrp="1" noChangeArrowheads="1"/>
          </p:cNvSpPr>
          <p:nvPr>
            <p:ph type="sldNum" sz="quarter" idx="3"/>
          </p:nvPr>
        </p:nvSpPr>
        <p:spPr bwMode="auto">
          <a:xfrm>
            <a:off x="3971183" y="8830068"/>
            <a:ext cx="3037628" cy="464740"/>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lgn="r">
              <a:defRPr sz="1200">
                <a:latin typeface="Arial" charset="0"/>
              </a:defRPr>
            </a:lvl1pPr>
          </a:lstStyle>
          <a:p>
            <a:pPr>
              <a:defRPr/>
            </a:pPr>
            <a:fld id="{4CC5008B-C7C6-4DBB-937F-E22DEA9EDAFC}" type="slidenum">
              <a:rPr lang="en-US"/>
              <a:pPr>
                <a:defRPr/>
              </a:pPr>
              <a:t>‹#›</a:t>
            </a:fld>
            <a:endParaRPr lang="en-US" dirty="0"/>
          </a:p>
        </p:txBody>
      </p:sp>
    </p:spTree>
    <p:extLst>
      <p:ext uri="{BB962C8B-B14F-4D97-AF65-F5344CB8AC3E}">
        <p14:creationId xmlns:p14="http://schemas.microsoft.com/office/powerpoint/2010/main" val="104800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37628" cy="46474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3913">
              <a:defRPr sz="1200">
                <a:latin typeface="Arial" charset="0"/>
              </a:defRPr>
            </a:lvl1pPr>
          </a:lstStyle>
          <a:p>
            <a:pPr>
              <a:defRPr/>
            </a:pPr>
            <a:endParaRPr lang="en-US" dirty="0"/>
          </a:p>
        </p:txBody>
      </p:sp>
      <p:sp>
        <p:nvSpPr>
          <p:cNvPr id="107523" name="Rectangle 3"/>
          <p:cNvSpPr>
            <a:spLocks noGrp="1" noChangeArrowheads="1"/>
          </p:cNvSpPr>
          <p:nvPr>
            <p:ph type="dt" idx="1"/>
          </p:nvPr>
        </p:nvSpPr>
        <p:spPr bwMode="auto">
          <a:xfrm>
            <a:off x="3971183" y="0"/>
            <a:ext cx="3037628" cy="46474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3913">
              <a:defRPr sz="1200">
                <a:latin typeface="Arial" charset="0"/>
              </a:defRPr>
            </a:lvl1pPr>
          </a:lstStyle>
          <a:p>
            <a:pPr>
              <a:defRPr/>
            </a:pPr>
            <a:endParaRPr lang="en-US" dirty="0"/>
          </a:p>
        </p:txBody>
      </p:sp>
      <p:sp>
        <p:nvSpPr>
          <p:cNvPr id="20484"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699768" y="4413443"/>
            <a:ext cx="5610865" cy="4185847"/>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7526" name="Rectangle 6"/>
          <p:cNvSpPr>
            <a:spLocks noGrp="1" noChangeArrowheads="1"/>
          </p:cNvSpPr>
          <p:nvPr>
            <p:ph type="ftr" sz="quarter" idx="4"/>
          </p:nvPr>
        </p:nvSpPr>
        <p:spPr bwMode="auto">
          <a:xfrm>
            <a:off x="0" y="8830068"/>
            <a:ext cx="3037628" cy="46474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3913">
              <a:defRPr sz="1200">
                <a:latin typeface="Arial" charset="0"/>
              </a:defRPr>
            </a:lvl1pPr>
          </a:lstStyle>
          <a:p>
            <a:pPr>
              <a:defRPr/>
            </a:pPr>
            <a:endParaRPr lang="en-US" dirty="0"/>
          </a:p>
        </p:txBody>
      </p:sp>
      <p:sp>
        <p:nvSpPr>
          <p:cNvPr id="107527" name="Rectangle 7"/>
          <p:cNvSpPr>
            <a:spLocks noGrp="1" noChangeArrowheads="1"/>
          </p:cNvSpPr>
          <p:nvPr>
            <p:ph type="sldNum" sz="quarter" idx="5"/>
          </p:nvPr>
        </p:nvSpPr>
        <p:spPr bwMode="auto">
          <a:xfrm>
            <a:off x="3971183" y="8830068"/>
            <a:ext cx="3037628" cy="46474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3913">
              <a:defRPr sz="1200">
                <a:latin typeface="Arial" charset="0"/>
              </a:defRPr>
            </a:lvl1pPr>
          </a:lstStyle>
          <a:p>
            <a:pPr>
              <a:defRPr/>
            </a:pPr>
            <a:fld id="{81F5482D-8731-4877-92D8-AEAC4A93C1C3}" type="slidenum">
              <a:rPr lang="en-US"/>
              <a:pPr>
                <a:defRPr/>
              </a:pPr>
              <a:t>‹#›</a:t>
            </a:fld>
            <a:endParaRPr lang="en-US" dirty="0"/>
          </a:p>
        </p:txBody>
      </p:sp>
    </p:spTree>
    <p:extLst>
      <p:ext uri="{BB962C8B-B14F-4D97-AF65-F5344CB8AC3E}">
        <p14:creationId xmlns:p14="http://schemas.microsoft.com/office/powerpoint/2010/main" val="38283143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0341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features have been covered, but…</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11</a:t>
            </a:fld>
            <a:endParaRPr lang="en-US" dirty="0"/>
          </a:p>
        </p:txBody>
      </p:sp>
    </p:spTree>
    <p:extLst>
      <p:ext uri="{BB962C8B-B14F-4D97-AF65-F5344CB8AC3E}">
        <p14:creationId xmlns:p14="http://schemas.microsoft.com/office/powerpoint/2010/main" val="257513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12</a:t>
            </a:fld>
            <a:endParaRPr lang="en-US" dirty="0"/>
          </a:p>
        </p:txBody>
      </p:sp>
    </p:spTree>
    <p:extLst>
      <p:ext uri="{BB962C8B-B14F-4D97-AF65-F5344CB8AC3E}">
        <p14:creationId xmlns:p14="http://schemas.microsoft.com/office/powerpoint/2010/main" val="3055659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13</a:t>
            </a:fld>
            <a:endParaRPr lang="en-US" dirty="0"/>
          </a:p>
        </p:txBody>
      </p:sp>
    </p:spTree>
    <p:extLst>
      <p:ext uri="{BB962C8B-B14F-4D97-AF65-F5344CB8AC3E}">
        <p14:creationId xmlns:p14="http://schemas.microsoft.com/office/powerpoint/2010/main" val="342032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123A657-BEBB-4B90-B471-00F4FF4D97D0}" type="slidenum">
              <a:rPr lang="en-US" smtClean="0">
                <a:solidFill>
                  <a:prstClr val="black"/>
                </a:solidFill>
              </a:rPr>
              <a:pPr/>
              <a:t>15</a:t>
            </a:fld>
            <a:endParaRPr lang="en-US" dirty="0">
              <a:solidFill>
                <a:prstClr val="black"/>
              </a:solidFill>
            </a:endParaRPr>
          </a:p>
        </p:txBody>
      </p:sp>
      <p:sp>
        <p:nvSpPr>
          <p:cNvPr id="22531" name="Rectangle 2"/>
          <p:cNvSpPr>
            <a:spLocks noGrp="1" noRot="1" noChangeAspect="1" noChangeArrowheads="1" noTextEdit="1"/>
          </p:cNvSpPr>
          <p:nvPr>
            <p:ph type="sldImg"/>
          </p:nvPr>
        </p:nvSpPr>
        <p:spPr>
          <a:xfrm>
            <a:off x="406400" y="696913"/>
            <a:ext cx="6197600" cy="3486150"/>
          </a:xfrm>
          <a:ln/>
        </p:spPr>
      </p:sp>
      <p:sp>
        <p:nvSpPr>
          <p:cNvPr id="22532" name="Rectangle 3"/>
          <p:cNvSpPr>
            <a:spLocks noGrp="1" noChangeArrowheads="1"/>
          </p:cNvSpPr>
          <p:nvPr>
            <p:ph type="body" idx="1"/>
          </p:nvPr>
        </p:nvSpPr>
        <p:spPr>
          <a:xfrm>
            <a:off x="701359" y="4415034"/>
            <a:ext cx="5607684" cy="4184256"/>
          </a:xfrm>
          <a:noFill/>
          <a:ln/>
        </p:spPr>
        <p:txBody>
          <a:bodyPr/>
          <a:lstStyle/>
          <a:p>
            <a:pPr marL="229103" indent="-229103" eaLnBrk="1" hangingPunct="1">
              <a:tabLst>
                <a:tab pos="859136" algn="l"/>
              </a:tabLst>
            </a:pPr>
            <a:r>
              <a:rPr lang="en-US" dirty="0"/>
              <a:t>When people</a:t>
            </a:r>
            <a:r>
              <a:rPr lang="en-US" baseline="0" dirty="0"/>
              <a:t> think about the Department of Energy they often think about renewable energy as our primary mission, but this is just mission area for the department.  If you examine the goals in our mission statement you will see that we three areas in which we do research.</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1:  Transforming our energy systems includes making sure that our traditional energy sources (fossil fuels and nuclear) are operated as cleanly and safely as possible, that we use our energy as efficiently as possible, that we bring on renewable energy supplies, and that the electricity grid that delivers much of our energy is modernized as able to fully utilize these newer technologies.  </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2:  The Department of Energy, through its Office of Science, also plays in important role in funding basic science and engineering that encompasses are wide range of disciplines, physics (elementary particle, nuclear physics, and fusion energy), chemistry, materials science, biology, environmental science (including climate change), and computation.  </a:t>
            </a:r>
          </a:p>
          <a:p>
            <a:pPr marL="229103" indent="-229103" eaLnBrk="1" hangingPunct="1">
              <a:tabLst>
                <a:tab pos="859136" algn="l"/>
              </a:tabLst>
            </a:pPr>
            <a:endParaRPr lang="en-US" baseline="0" dirty="0"/>
          </a:p>
          <a:p>
            <a:pPr marL="229103" indent="-229103" eaLnBrk="1" hangingPunct="1">
              <a:tabLst>
                <a:tab pos="859136" algn="l"/>
              </a:tabLst>
            </a:pPr>
            <a:r>
              <a:rPr lang="en-US" baseline="0" dirty="0"/>
              <a:t>Goal 3:  The Department of Energy, is also responsible through the National Nuclear Security Administration, for developing the US nuclear weapons and naval reactors for the Department of Defense.  As part of this responsibility they are also responsible for preventing the proliferation of nuclear materials and weapons as well as cleaning up contamination that has resulted from earlier weapons development activities. </a:t>
            </a:r>
          </a:p>
          <a:p>
            <a:pPr marL="229103" indent="-229103" eaLnBrk="1" hangingPunct="1">
              <a:tabLst>
                <a:tab pos="859136" algn="l"/>
              </a:tabLst>
            </a:pPr>
            <a:endParaRPr lang="en-US" baseline="0" dirty="0"/>
          </a:p>
          <a:p>
            <a:pPr marL="229103" indent="-229103" eaLnBrk="1" hangingPunct="1">
              <a:tabLst>
                <a:tab pos="859136" algn="l"/>
              </a:tabLst>
            </a:pPr>
            <a:endParaRPr lang="en-US" dirty="0"/>
          </a:p>
        </p:txBody>
      </p:sp>
    </p:spTree>
    <p:extLst>
      <p:ext uri="{BB962C8B-B14F-4D97-AF65-F5344CB8AC3E}">
        <p14:creationId xmlns:p14="http://schemas.microsoft.com/office/powerpoint/2010/main" val="2247909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21</a:t>
            </a:fld>
            <a:endParaRPr lang="en-US" dirty="0"/>
          </a:p>
        </p:txBody>
      </p:sp>
    </p:spTree>
    <p:extLst>
      <p:ext uri="{BB962C8B-B14F-4D97-AF65-F5344CB8AC3E}">
        <p14:creationId xmlns:p14="http://schemas.microsoft.com/office/powerpoint/2010/main" val="2759580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22</a:t>
            </a:fld>
            <a:endParaRPr lang="en-US" dirty="0"/>
          </a:p>
        </p:txBody>
      </p:sp>
    </p:spTree>
    <p:extLst>
      <p:ext uri="{BB962C8B-B14F-4D97-AF65-F5344CB8AC3E}">
        <p14:creationId xmlns:p14="http://schemas.microsoft.com/office/powerpoint/2010/main" val="133646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Protective relaying tech/tools</a:t>
            </a:r>
          </a:p>
          <a:p>
            <a:r>
              <a:rPr lang="en-US" dirty="0"/>
              <a:t>Tools to predictive performance of power electronics</a:t>
            </a:r>
          </a:p>
          <a:p>
            <a:r>
              <a:rPr lang="en-US" dirty="0"/>
              <a:t>Improving, </a:t>
            </a:r>
            <a:r>
              <a:rPr lang="en-US" dirty="0" err="1"/>
              <a:t>adaptabili</a:t>
            </a:r>
            <a:r>
              <a:rPr lang="en-US" dirty="0"/>
              <a:t>, </a:t>
            </a:r>
            <a:r>
              <a:rPr lang="en-US" dirty="0" err="1"/>
              <a:t>deployabilitna</a:t>
            </a:r>
            <a:r>
              <a:rPr lang="en-US" dirty="0"/>
              <a:t> robustness power conversion </a:t>
            </a:r>
            <a:r>
              <a:rPr lang="en-US" dirty="0" err="1"/>
              <a:t>syste</a:t>
            </a:r>
            <a:r>
              <a:rPr lang="en-US" dirty="0"/>
              <a:t> for energy </a:t>
            </a:r>
            <a:r>
              <a:rPr lang="en-US" dirty="0" err="1"/>
              <a:t>storafy</a:t>
            </a:r>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23</a:t>
            </a:fld>
            <a:endParaRPr lang="en-US" dirty="0"/>
          </a:p>
        </p:txBody>
      </p:sp>
    </p:spTree>
    <p:extLst>
      <p:ext uri="{BB962C8B-B14F-4D97-AF65-F5344CB8AC3E}">
        <p14:creationId xmlns:p14="http://schemas.microsoft.com/office/powerpoint/2010/main" val="3914883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includes many deployment of many areas, bioenergy water power, geothermal, solar, hydrogen and more. Both technology development and focused on equitable transition to clean energy, includes components such as meaningful engagement with community stakeholders, max economic outcomes for communities, and more</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24</a:t>
            </a:fld>
            <a:endParaRPr lang="en-US" dirty="0"/>
          </a:p>
        </p:txBody>
      </p:sp>
    </p:spTree>
    <p:extLst>
      <p:ext uri="{BB962C8B-B14F-4D97-AF65-F5344CB8AC3E}">
        <p14:creationId xmlns:p14="http://schemas.microsoft.com/office/powerpoint/2010/main" val="2806694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Sensors and Instrumentation for Gas Turbines</a:t>
            </a:r>
          </a:p>
          <a:p>
            <a:r>
              <a:rPr lang="en-US" dirty="0"/>
              <a:t>Ammonia Reformer</a:t>
            </a:r>
          </a:p>
          <a:p>
            <a:r>
              <a:rPr lang="en-US" dirty="0"/>
              <a:t>Hydrogen burner</a:t>
            </a:r>
          </a:p>
          <a:p>
            <a:r>
              <a:rPr lang="en-US" dirty="0"/>
              <a:t>Coal waste and biomass gasification, has a distressed community target</a:t>
            </a:r>
          </a:p>
          <a:p>
            <a:r>
              <a:rPr lang="en-US" dirty="0"/>
              <a:t>Novel carbon capture technologies</a:t>
            </a:r>
          </a:p>
          <a:p>
            <a:r>
              <a:rPr lang="en-US" dirty="0"/>
              <a:t>Mitigating CO2 emissions for cement/steel industries</a:t>
            </a:r>
          </a:p>
          <a:p>
            <a:r>
              <a:rPr lang="en-US" dirty="0"/>
              <a:t>Producing Carbon-metal composites from coal derived </a:t>
            </a:r>
            <a:r>
              <a:rPr lang="en-US" dirty="0" err="1"/>
              <a:t>matls</a:t>
            </a:r>
            <a:endParaRPr lang="en-US" dirty="0"/>
          </a:p>
          <a:p>
            <a:r>
              <a:rPr lang="en-US" dirty="0"/>
              <a:t>Seismic monitoring for CS sites</a:t>
            </a:r>
          </a:p>
          <a:p>
            <a:r>
              <a:rPr lang="en-US" dirty="0"/>
              <a:t>CO2 into plastics</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25</a:t>
            </a:fld>
            <a:endParaRPr lang="en-US" dirty="0"/>
          </a:p>
        </p:txBody>
      </p:sp>
    </p:spTree>
    <p:extLst>
      <p:ext uri="{BB962C8B-B14F-4D97-AF65-F5344CB8AC3E}">
        <p14:creationId xmlns:p14="http://schemas.microsoft.com/office/powerpoint/2010/main" val="4057034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Cooling systems for fusion, e.g. helium. </a:t>
            </a:r>
            <a:r>
              <a:rPr lang="en-US" dirty="0" err="1"/>
              <a:t>Trit</a:t>
            </a:r>
            <a:r>
              <a:rPr lang="en-US" dirty="0"/>
              <a:t> fuel cycle components</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26</a:t>
            </a:fld>
            <a:endParaRPr lang="en-US" dirty="0"/>
          </a:p>
        </p:txBody>
      </p:sp>
    </p:spTree>
    <p:extLst>
      <p:ext uri="{BB962C8B-B14F-4D97-AF65-F5344CB8AC3E}">
        <p14:creationId xmlns:p14="http://schemas.microsoft.com/office/powerpoint/2010/main" val="74179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34730DE5-0765-42AD-AA28-B5265470470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507" name="Rectangle 2"/>
          <p:cNvSpPr>
            <a:spLocks noGrp="1" noRot="1" noChangeAspect="1" noChangeArrowheads="1" noTextEdit="1"/>
          </p:cNvSpPr>
          <p:nvPr>
            <p:ph type="sldImg"/>
          </p:nvPr>
        </p:nvSpPr>
        <p:spPr>
          <a:xfrm>
            <a:off x="406400" y="696913"/>
            <a:ext cx="6197600" cy="3486150"/>
          </a:xfrm>
          <a:ln/>
        </p:spPr>
      </p:sp>
      <p:sp>
        <p:nvSpPr>
          <p:cNvPr id="21508" name="Rectangle 3"/>
          <p:cNvSpPr>
            <a:spLocks noGrp="1" noChangeArrowheads="1"/>
          </p:cNvSpPr>
          <p:nvPr>
            <p:ph type="body" idx="1"/>
          </p:nvPr>
        </p:nvSpPr>
        <p:spPr>
          <a:xfrm>
            <a:off x="701359" y="4415034"/>
            <a:ext cx="5607684" cy="4184256"/>
          </a:xfrm>
          <a:noFill/>
          <a:ln/>
        </p:spPr>
        <p:txBody>
          <a:bodyPr/>
          <a:lstStyle/>
          <a:p>
            <a:pPr eaLnBrk="1" hangingPunct="1"/>
            <a:endParaRPr lang="en-US" dirty="0"/>
          </a:p>
          <a:p>
            <a:pPr eaLnBrk="1" hangingPunct="1"/>
            <a:r>
              <a:rPr lang="en-US" dirty="0"/>
              <a:t>Thank you Zina and welcome to our FOA webinar, which provides you with an overview of our program</a:t>
            </a:r>
          </a:p>
          <a:p>
            <a:pPr eaLnBrk="1" hangingPunct="1"/>
            <a:endParaRPr lang="en-US" dirty="0"/>
          </a:p>
        </p:txBody>
      </p:sp>
    </p:spTree>
    <p:extLst>
      <p:ext uri="{BB962C8B-B14F-4D97-AF65-F5344CB8AC3E}">
        <p14:creationId xmlns:p14="http://schemas.microsoft.com/office/powerpoint/2010/main" val="2535787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areas have specific subtopics, e.g. Additive </a:t>
            </a:r>
            <a:r>
              <a:rPr lang="en-US" dirty="0" err="1"/>
              <a:t>Mfring</a:t>
            </a:r>
            <a:r>
              <a:rPr lang="en-US" dirty="0"/>
              <a:t> for Laser Materials for High-Avg Power Ultrashort Pulse</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27</a:t>
            </a:fld>
            <a:endParaRPr lang="en-US" dirty="0"/>
          </a:p>
        </p:txBody>
      </p:sp>
    </p:spTree>
    <p:extLst>
      <p:ext uri="{BB962C8B-B14F-4D97-AF65-F5344CB8AC3E}">
        <p14:creationId xmlns:p14="http://schemas.microsoft.com/office/powerpoint/2010/main" val="3016413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28</a:t>
            </a:fld>
            <a:endParaRPr lang="en-US" dirty="0"/>
          </a:p>
        </p:txBody>
      </p:sp>
    </p:spTree>
    <p:extLst>
      <p:ext uri="{BB962C8B-B14F-4D97-AF65-F5344CB8AC3E}">
        <p14:creationId xmlns:p14="http://schemas.microsoft.com/office/powerpoint/2010/main" val="3498688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30</a:t>
            </a:fld>
            <a:endParaRPr lang="en-US" dirty="0"/>
          </a:p>
        </p:txBody>
      </p:sp>
    </p:spTree>
    <p:extLst>
      <p:ext uri="{BB962C8B-B14F-4D97-AF65-F5344CB8AC3E}">
        <p14:creationId xmlns:p14="http://schemas.microsoft.com/office/powerpoint/2010/main" val="3531869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31</a:t>
            </a:fld>
            <a:endParaRPr lang="en-US"/>
          </a:p>
        </p:txBody>
      </p:sp>
    </p:spTree>
    <p:extLst>
      <p:ext uri="{BB962C8B-B14F-4D97-AF65-F5344CB8AC3E}">
        <p14:creationId xmlns:p14="http://schemas.microsoft.com/office/powerpoint/2010/main" val="1228094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06400" y="696913"/>
            <a:ext cx="6197600" cy="3486150"/>
          </a:xfrm>
          <a:ln/>
        </p:spPr>
      </p:sp>
      <p:sp>
        <p:nvSpPr>
          <p:cNvPr id="25604" name="Rectangle 3"/>
          <p:cNvSpPr>
            <a:spLocks noGrp="1" noChangeArrowheads="1"/>
          </p:cNvSpPr>
          <p:nvPr>
            <p:ph type="body" idx="1"/>
          </p:nvPr>
        </p:nvSpPr>
        <p:spPr>
          <a:xfrm>
            <a:off x="701361" y="4415035"/>
            <a:ext cx="5607684" cy="418425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336503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xfrm>
            <a:off x="406400" y="696913"/>
            <a:ext cx="6197600" cy="3486150"/>
          </a:xfrm>
          <a:ln/>
        </p:spPr>
      </p:sp>
      <p:sp>
        <p:nvSpPr>
          <p:cNvPr id="25604" name="Rectangle 3"/>
          <p:cNvSpPr>
            <a:spLocks noGrp="1" noChangeArrowheads="1"/>
          </p:cNvSpPr>
          <p:nvPr>
            <p:ph type="body" idx="1"/>
          </p:nvPr>
        </p:nvSpPr>
        <p:spPr>
          <a:xfrm>
            <a:off x="701361" y="4415035"/>
            <a:ext cx="5607684" cy="4184256"/>
          </a:xfrm>
          <a:noFill/>
          <a:ln/>
        </p:spPr>
        <p:txBody>
          <a:bodyPr/>
          <a:lstStyle/>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469351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34</a:t>
            </a:fld>
            <a:endParaRPr lang="en-US" dirty="0"/>
          </a:p>
        </p:txBody>
      </p:sp>
    </p:spTree>
    <p:extLst>
      <p:ext uri="{BB962C8B-B14F-4D97-AF65-F5344CB8AC3E}">
        <p14:creationId xmlns:p14="http://schemas.microsoft.com/office/powerpoint/2010/main" val="2011077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New applicants are encouraged</a:t>
            </a:r>
            <a:r>
              <a:rPr lang="en-US" baseline="0" dirty="0"/>
              <a:t> to examine current and past topic descriptions to explore whether they can propose novel solutions to the problems and opportunities presented.  We currently have one Funding Opportunity Announcement open that contains topics from our Office of Science (Goal 2).  We will have a second Funding Opportunity Announcement later this fall that will contain topics from our Applied Programs (Goals 1 &amp; 3).   These </a:t>
            </a:r>
            <a:r>
              <a:rPr lang="en-US" baseline="0" dirty="0" err="1"/>
              <a:t>pdf</a:t>
            </a:r>
            <a:r>
              <a:rPr lang="en-US" baseline="0" dirty="0"/>
              <a:t> documents are searchable so that you can type in keywords to identify potential matches between your capabilities and the topics.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36</a:t>
            </a:fld>
            <a:endParaRPr lang="en-US"/>
          </a:p>
        </p:txBody>
      </p:sp>
    </p:spTree>
    <p:extLst>
      <p:ext uri="{BB962C8B-B14F-4D97-AF65-F5344CB8AC3E}">
        <p14:creationId xmlns:p14="http://schemas.microsoft.com/office/powerpoint/2010/main" val="3977032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one in this solicitation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39</a:t>
            </a:fld>
            <a:endParaRPr lang="en-US" dirty="0"/>
          </a:p>
        </p:txBody>
      </p:sp>
    </p:spTree>
    <p:extLst>
      <p:ext uri="{BB962C8B-B14F-4D97-AF65-F5344CB8AC3E}">
        <p14:creationId xmlns:p14="http://schemas.microsoft.com/office/powerpoint/2010/main" val="3226281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FOA to avoid mistakes</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40</a:t>
            </a:fld>
            <a:endParaRPr lang="en-US" dirty="0"/>
          </a:p>
        </p:txBody>
      </p:sp>
    </p:spTree>
    <p:extLst>
      <p:ext uri="{BB962C8B-B14F-4D97-AF65-F5344CB8AC3E}">
        <p14:creationId xmlns:p14="http://schemas.microsoft.com/office/powerpoint/2010/main" val="66698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large sum of money for SBs to conduct early stage R&amp;D, with commercial potential.</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a:t>
            </a:fld>
            <a:endParaRPr lang="en-US" dirty="0"/>
          </a:p>
        </p:txBody>
      </p:sp>
    </p:spTree>
    <p:extLst>
      <p:ext uri="{BB962C8B-B14F-4D97-AF65-F5344CB8AC3E}">
        <p14:creationId xmlns:p14="http://schemas.microsoft.com/office/powerpoint/2010/main" val="3166365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916412">
              <a:defRPr/>
            </a:pPr>
            <a:r>
              <a:rPr lang="en-US" baseline="0" dirty="0"/>
              <a:t>Letter of Intent:  Primary reason we included this is to assign reviewers.  We need some basic information (title, topic/subtopic, etc.), Your abstract should be sufficiently detailed so we can start the process of identifying reviewers.  If DOE program managers come a across an abstract that does not appear to fit with their topic/subtopic we will notify the applicant that it appears to be non-responsive. You may submit a full application even if you receive such an email from us.  We would prefer you use the time before the letters of intent are due to discuss with DOE program managers whether your idea is a fit to their topic/subtopic.  </a:t>
            </a:r>
          </a:p>
          <a:p>
            <a:endParaRPr lang="en-US" dirty="0"/>
          </a:p>
        </p:txBody>
      </p:sp>
      <p:sp>
        <p:nvSpPr>
          <p:cNvPr id="4" name="Slide Number Placeholder 3"/>
          <p:cNvSpPr>
            <a:spLocks noGrp="1"/>
          </p:cNvSpPr>
          <p:nvPr>
            <p:ph type="sldNum" sz="quarter" idx="10"/>
          </p:nvPr>
        </p:nvSpPr>
        <p:spPr/>
        <p:txBody>
          <a:bodyPr/>
          <a:lstStyle/>
          <a:p>
            <a:pPr>
              <a:defRPr/>
            </a:pPr>
            <a:fld id="{81F5482D-8731-4877-92D8-AEAC4A93C1C3}" type="slidenum">
              <a:rPr lang="en-US" smtClean="0"/>
              <a:pPr>
                <a:defRPr/>
              </a:pPr>
              <a:t>41</a:t>
            </a:fld>
            <a:endParaRPr lang="en-US"/>
          </a:p>
        </p:txBody>
      </p:sp>
    </p:spTree>
    <p:extLst>
      <p:ext uri="{BB962C8B-B14F-4D97-AF65-F5344CB8AC3E}">
        <p14:creationId xmlns:p14="http://schemas.microsoft.com/office/powerpoint/2010/main" val="1159426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Dun and Bradstreet website for now. This will be replaced by UEI. DUNS number is to be phased out in April 2022. You may see your UEI populated in SAMS and going forward you can use it when requested.</a:t>
            </a:r>
          </a:p>
          <a:p>
            <a:r>
              <a:rPr lang="en-US" dirty="0"/>
              <a:t>No longer a 3</a:t>
            </a:r>
            <a:r>
              <a:rPr lang="en-US" baseline="30000" dirty="0"/>
              <a:t>rd</a:t>
            </a:r>
            <a:r>
              <a:rPr lang="en-US" dirty="0"/>
              <a:t> party involved.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SAM update annually, allows you to do business with the fed govt. Don’t do it last minute it takes a few days!</a:t>
            </a:r>
          </a:p>
          <a:p>
            <a:r>
              <a:rPr lang="en-US" dirty="0"/>
              <a:t>Complete a SAM registration or update it. SAM needs to talk to Grants.gov so this needs to be done well before deadline</a:t>
            </a:r>
          </a:p>
          <a:p>
            <a:pPr algn="l" fontAlgn="base"/>
            <a:r>
              <a:rPr lang="en-US" b="0" i="0" dirty="0">
                <a:solidFill>
                  <a:srgbClr val="333333"/>
                </a:solidFill>
                <a:effectLst/>
                <a:latin typeface="HelveticaNeue-Light"/>
              </a:rPr>
              <a:t>The SAM registration process can take up to 4 weeks so take care of early in the proposal preparation process.</a:t>
            </a:r>
          </a:p>
          <a:p>
            <a:pPr algn="l" fontAlgn="base"/>
            <a:r>
              <a:rPr lang="en-US" b="0" i="0" dirty="0">
                <a:solidFill>
                  <a:srgbClr val="333333"/>
                </a:solidFill>
                <a:effectLst/>
                <a:latin typeface="HelveticaNeue-Light"/>
              </a:rPr>
              <a:t>Call their help desk with any problems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SBIR registrations. SBA has oversight of SBIR/STTR. A copy of SBIR registration must be submitted with the application.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44</a:t>
            </a:fld>
            <a:endParaRPr lang="en-US" dirty="0"/>
          </a:p>
        </p:txBody>
      </p:sp>
    </p:spTree>
    <p:extLst>
      <p:ext uri="{BB962C8B-B14F-4D97-AF65-F5344CB8AC3E}">
        <p14:creationId xmlns:p14="http://schemas.microsoft.com/office/powerpoint/2010/main" val="2940009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Grants.gov has workspace, this was an offline form in the past, but a workspace functionality has been implemented</a:t>
            </a:r>
          </a:p>
          <a:p>
            <a:r>
              <a:rPr lang="en-US" dirty="0"/>
              <a:t>All documents are held online</a:t>
            </a:r>
          </a:p>
          <a:p>
            <a:r>
              <a:rPr lang="en-US" dirty="0"/>
              <a:t>Tutorials are available</a:t>
            </a:r>
          </a:p>
          <a:p>
            <a:r>
              <a:rPr lang="en-US" dirty="0"/>
              <a:t>Other agencies use Grants.gov</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45</a:t>
            </a:fld>
            <a:endParaRPr lang="en-US" dirty="0"/>
          </a:p>
        </p:txBody>
      </p:sp>
    </p:spTree>
    <p:extLst>
      <p:ext uri="{BB962C8B-B14F-4D97-AF65-F5344CB8AC3E}">
        <p14:creationId xmlns:p14="http://schemas.microsoft.com/office/powerpoint/2010/main" val="3966598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to do and get started early.</a:t>
            </a:r>
          </a:p>
          <a:p>
            <a:r>
              <a:rPr lang="en-US" dirty="0"/>
              <a:t>Make sure you have the time to dedicate to this effort</a:t>
            </a:r>
          </a:p>
          <a:p>
            <a:r>
              <a:rPr lang="en-US" dirty="0"/>
              <a:t>Include key personnel (anyone who is named on the budget form)</a:t>
            </a:r>
          </a:p>
          <a:p>
            <a:r>
              <a:rPr lang="en-US" dirty="0"/>
              <a:t>Note that you should be thinking about commercialization in Phase I, but Phase II application involves evaluation of your CP</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46</a:t>
            </a:fld>
            <a:endParaRPr lang="en-US" dirty="0"/>
          </a:p>
        </p:txBody>
      </p:sp>
    </p:spTree>
    <p:extLst>
      <p:ext uri="{BB962C8B-B14F-4D97-AF65-F5344CB8AC3E}">
        <p14:creationId xmlns:p14="http://schemas.microsoft.com/office/powerpoint/2010/main" val="1731097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still like the instruction guide</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47</a:t>
            </a:fld>
            <a:endParaRPr lang="en-US" dirty="0"/>
          </a:p>
        </p:txBody>
      </p:sp>
    </p:spTree>
    <p:extLst>
      <p:ext uri="{BB962C8B-B14F-4D97-AF65-F5344CB8AC3E}">
        <p14:creationId xmlns:p14="http://schemas.microsoft.com/office/powerpoint/2010/main" val="1444240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of the DMP requirements. You can not include the DMP in which case Option 1 will be assumed.</a:t>
            </a:r>
          </a:p>
          <a:p>
            <a:r>
              <a:rPr lang="en-US" dirty="0"/>
              <a:t>Option 2 is if you want to share your data publicly </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48</a:t>
            </a:fld>
            <a:endParaRPr lang="en-US" dirty="0"/>
          </a:p>
        </p:txBody>
      </p:sp>
    </p:spTree>
    <p:extLst>
      <p:ext uri="{BB962C8B-B14F-4D97-AF65-F5344CB8AC3E}">
        <p14:creationId xmlns:p14="http://schemas.microsoft.com/office/powerpoint/2010/main" val="153093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properly mark proprietary data. Review the info in the FOA.</a:t>
            </a:r>
          </a:p>
          <a:p>
            <a:r>
              <a:rPr lang="en-US" dirty="0"/>
              <a:t>Don’t forget subawards</a:t>
            </a:r>
          </a:p>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49</a:t>
            </a:fld>
            <a:endParaRPr lang="en-US" dirty="0"/>
          </a:p>
        </p:txBody>
      </p:sp>
    </p:spTree>
    <p:extLst>
      <p:ext uri="{BB962C8B-B14F-4D97-AF65-F5344CB8AC3E}">
        <p14:creationId xmlns:p14="http://schemas.microsoft.com/office/powerpoint/2010/main" val="1524687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fraction of SBIR use an RI. Make sure you have the right team.</a:t>
            </a:r>
          </a:p>
          <a:p>
            <a:r>
              <a:rPr lang="en-US" dirty="0"/>
              <a:t>If you are not selected, it doesn’t mean it is not meritorious and that it is not worth pursuing. You will get comments on your application which can be used for a next application.</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50</a:t>
            </a:fld>
            <a:endParaRPr lang="en-US" dirty="0"/>
          </a:p>
        </p:txBody>
      </p:sp>
    </p:spTree>
    <p:extLst>
      <p:ext uri="{BB962C8B-B14F-4D97-AF65-F5344CB8AC3E}">
        <p14:creationId xmlns:p14="http://schemas.microsoft.com/office/powerpoint/2010/main" val="3247557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a:t>
            </a:r>
          </a:p>
          <a:p>
            <a:r>
              <a:rPr lang="en-US" baseline="0" dirty="0"/>
              <a:t>FY 2021 award rate was 21% We have had a higher number of applications during the pandemic.</a:t>
            </a:r>
            <a:endParaRPr lang="en-US" dirty="0"/>
          </a:p>
        </p:txBody>
      </p:sp>
      <p:sp>
        <p:nvSpPr>
          <p:cNvPr id="4" name="Slide Number Placeholder 3"/>
          <p:cNvSpPr>
            <a:spLocks noGrp="1"/>
          </p:cNvSpPr>
          <p:nvPr>
            <p:ph type="sldNum" sz="quarter" idx="10"/>
          </p:nvPr>
        </p:nvSpPr>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81F5482D-8731-4877-92D8-AEAC4A93C1C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5588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Awards per topic:  Generally 0</a:t>
            </a:r>
            <a:r>
              <a:rPr lang="en-US" baseline="0" dirty="0"/>
              <a:t> to many.  It varies greatly by program.  Some programs that are interested in many diverse areas will put out more topics than they plan to make awards.  </a:t>
            </a:r>
            <a:endParaRPr lang="en-US" dirty="0"/>
          </a:p>
        </p:txBody>
      </p:sp>
      <p:sp>
        <p:nvSpPr>
          <p:cNvPr id="4" name="Slide Number Placeholder 3"/>
          <p:cNvSpPr>
            <a:spLocks noGrp="1"/>
          </p:cNvSpPr>
          <p:nvPr>
            <p:ph type="sldNum" sz="quarter" idx="10"/>
          </p:nvPr>
        </p:nvSpPr>
        <p:spPr/>
        <p:txBody>
          <a:bodyPr/>
          <a:lstStyle/>
          <a:p>
            <a:pPr marL="0" marR="0" lvl="0" indent="0" algn="r" defTabSz="933913" rtl="0" eaLnBrk="1" fontAlgn="base" latinLnBrk="0" hangingPunct="1">
              <a:lnSpc>
                <a:spcPct val="100000"/>
              </a:lnSpc>
              <a:spcBef>
                <a:spcPct val="0"/>
              </a:spcBef>
              <a:spcAft>
                <a:spcPct val="0"/>
              </a:spcAft>
              <a:buClrTx/>
              <a:buSzTx/>
              <a:buFontTx/>
              <a:buNone/>
              <a:tabLst/>
              <a:defRPr/>
            </a:pPr>
            <a:fld id="{81F5482D-8731-4877-92D8-AEAC4A93C1C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3913"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119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developing an application, note the important distinctions between SBIR and STTR. Working with an RI is mandatory for STTR.</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a:t>
            </a:fld>
            <a:endParaRPr lang="en-US" dirty="0"/>
          </a:p>
        </p:txBody>
      </p:sp>
    </p:spTree>
    <p:extLst>
      <p:ext uri="{BB962C8B-B14F-4D97-AF65-F5344CB8AC3E}">
        <p14:creationId xmlns:p14="http://schemas.microsoft.com/office/powerpoint/2010/main" val="3647804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 meeting is required. Put the trip to DC in your budget</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53</a:t>
            </a:fld>
            <a:endParaRPr lang="en-US" dirty="0"/>
          </a:p>
        </p:txBody>
      </p:sp>
    </p:spTree>
    <p:extLst>
      <p:ext uri="{BB962C8B-B14F-4D97-AF65-F5344CB8AC3E}">
        <p14:creationId xmlns:p14="http://schemas.microsoft.com/office/powerpoint/2010/main" val="535993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8161A2E-D63D-4B3B-BFB4-3C5AED22E5A1}" type="slidenum">
              <a:rPr lang="en-US" smtClean="0">
                <a:solidFill>
                  <a:prstClr val="black"/>
                </a:solidFill>
              </a:rPr>
              <a:pPr/>
              <a:t>54</a:t>
            </a:fld>
            <a:endParaRPr lang="en-US" dirty="0">
              <a:solidFill>
                <a:prstClr val="black"/>
              </a:solidFill>
            </a:endParaRPr>
          </a:p>
        </p:txBody>
      </p:sp>
      <p:sp>
        <p:nvSpPr>
          <p:cNvPr id="27651" name="Rectangle 2"/>
          <p:cNvSpPr>
            <a:spLocks noGrp="1" noRot="1" noChangeAspect="1" noChangeArrowheads="1" noTextEdit="1"/>
          </p:cNvSpPr>
          <p:nvPr>
            <p:ph type="sldImg"/>
          </p:nvPr>
        </p:nvSpPr>
        <p:spPr>
          <a:xfrm>
            <a:off x="406400" y="696913"/>
            <a:ext cx="6197600" cy="3486150"/>
          </a:xfrm>
          <a:ln/>
        </p:spPr>
      </p:sp>
      <p:sp>
        <p:nvSpPr>
          <p:cNvPr id="276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03059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 PMs understand the state of the art of technology but may not understand how technology solution can result in a comm revenue stream. It is up to the SBs to determine if there is a viable path.</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55</a:t>
            </a:fld>
            <a:endParaRPr lang="en-US" dirty="0"/>
          </a:p>
        </p:txBody>
      </p:sp>
    </p:spTree>
    <p:extLst>
      <p:ext uri="{BB962C8B-B14F-4D97-AF65-F5344CB8AC3E}">
        <p14:creationId xmlns:p14="http://schemas.microsoft.com/office/powerpoint/2010/main" val="16175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56</a:t>
            </a:fld>
            <a:endParaRPr lang="en-US" dirty="0"/>
          </a:p>
        </p:txBody>
      </p:sp>
    </p:spTree>
    <p:extLst>
      <p:ext uri="{BB962C8B-B14F-4D97-AF65-F5344CB8AC3E}">
        <p14:creationId xmlns:p14="http://schemas.microsoft.com/office/powerpoint/2010/main" val="195476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63</a:t>
            </a:fld>
            <a:endParaRPr lang="en-US" dirty="0"/>
          </a:p>
        </p:txBody>
      </p:sp>
    </p:spTree>
    <p:extLst>
      <p:ext uri="{BB962C8B-B14F-4D97-AF65-F5344CB8AC3E}">
        <p14:creationId xmlns:p14="http://schemas.microsoft.com/office/powerpoint/2010/main" val="495482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64</a:t>
            </a:fld>
            <a:endParaRPr lang="en-US" dirty="0"/>
          </a:p>
        </p:txBody>
      </p:sp>
    </p:spTree>
    <p:extLst>
      <p:ext uri="{BB962C8B-B14F-4D97-AF65-F5344CB8AC3E}">
        <p14:creationId xmlns:p14="http://schemas.microsoft.com/office/powerpoint/2010/main" val="278281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6</a:t>
            </a:fld>
            <a:endParaRPr lang="en-US" dirty="0"/>
          </a:p>
        </p:txBody>
      </p:sp>
    </p:spTree>
    <p:extLst>
      <p:ext uri="{BB962C8B-B14F-4D97-AF65-F5344CB8AC3E}">
        <p14:creationId xmlns:p14="http://schemas.microsoft.com/office/powerpoint/2010/main" val="116866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 have grown quite a bit over time</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7</a:t>
            </a:fld>
            <a:endParaRPr lang="en-US" dirty="0"/>
          </a:p>
        </p:txBody>
      </p:sp>
    </p:spTree>
    <p:extLst>
      <p:ext uri="{BB962C8B-B14F-4D97-AF65-F5344CB8AC3E}">
        <p14:creationId xmlns:p14="http://schemas.microsoft.com/office/powerpoint/2010/main" val="110837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pie chart shows the budgets of the 11 federal agencies which have SBIR programs. Largest 5 have STTR programs. Some are granting and others contracting agencies. Grants: PI approach, flexible, funds, a good early stage idea in line with mission, must go to the commercial marketplace to sell. Contracts: Agency determines requirements, procurement mechanism exists, agency may be the customer</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8</a:t>
            </a:fld>
            <a:endParaRPr lang="en-US" dirty="0"/>
          </a:p>
        </p:txBody>
      </p:sp>
    </p:spTree>
    <p:extLst>
      <p:ext uri="{BB962C8B-B14F-4D97-AF65-F5344CB8AC3E}">
        <p14:creationId xmlns:p14="http://schemas.microsoft.com/office/powerpoint/2010/main" val="305819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406400" y="696913"/>
            <a:ext cx="6197600" cy="3486150"/>
          </a:xfrm>
          <a:ln/>
        </p:spPr>
      </p:sp>
      <p:sp>
        <p:nvSpPr>
          <p:cNvPr id="62468" name="Rectangle 3"/>
          <p:cNvSpPr>
            <a:spLocks noGrp="1" noChangeArrowheads="1"/>
          </p:cNvSpPr>
          <p:nvPr>
            <p:ph type="body" idx="1"/>
          </p:nvPr>
        </p:nvSpPr>
        <p:spPr>
          <a:noFill/>
          <a:ln w="9525"/>
        </p:spPr>
        <p:txBody>
          <a:bodyPr/>
          <a:lstStyle/>
          <a:p>
            <a:r>
              <a:rPr lang="en-US" dirty="0"/>
              <a:t>It is important to confirm that your small business is eligible</a:t>
            </a:r>
          </a:p>
        </p:txBody>
      </p:sp>
    </p:spTree>
    <p:extLst>
      <p:ext uri="{BB962C8B-B14F-4D97-AF65-F5344CB8AC3E}">
        <p14:creationId xmlns:p14="http://schemas.microsoft.com/office/powerpoint/2010/main" val="2192410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provides a snapshot of how our funding works and the associated timeline. </a:t>
            </a:r>
          </a:p>
        </p:txBody>
      </p:sp>
      <p:sp>
        <p:nvSpPr>
          <p:cNvPr id="4" name="Slide Number Placeholder 3"/>
          <p:cNvSpPr>
            <a:spLocks noGrp="1"/>
          </p:cNvSpPr>
          <p:nvPr>
            <p:ph type="sldNum" sz="quarter" idx="5"/>
          </p:nvPr>
        </p:nvSpPr>
        <p:spPr/>
        <p:txBody>
          <a:bodyPr/>
          <a:lstStyle/>
          <a:p>
            <a:pPr>
              <a:defRPr/>
            </a:pPr>
            <a:fld id="{81F5482D-8731-4877-92D8-AEAC4A93C1C3}" type="slidenum">
              <a:rPr lang="en-US" smtClean="0"/>
              <a:pPr>
                <a:defRPr/>
              </a:pPr>
              <a:t>10</a:t>
            </a:fld>
            <a:endParaRPr lang="en-US" dirty="0"/>
          </a:p>
        </p:txBody>
      </p:sp>
    </p:spTree>
    <p:extLst>
      <p:ext uri="{BB962C8B-B14F-4D97-AF65-F5344CB8AC3E}">
        <p14:creationId xmlns:p14="http://schemas.microsoft.com/office/powerpoint/2010/main" val="1422768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3">
            <a:extLst>
              <a:ext uri="{FF2B5EF4-FFF2-40B4-BE49-F238E27FC236}">
                <a16:creationId xmlns:a16="http://schemas.microsoft.com/office/drawing/2014/main" id="{EDD64F78-FCE0-4368-9E9B-77DC010C4804}"/>
              </a:ext>
            </a:extLst>
          </p:cNvPr>
          <p:cNvSpPr>
            <a:spLocks noGrp="1"/>
          </p:cNvSpPr>
          <p:nvPr>
            <p:ph type="sldNum" sz="quarter" idx="12"/>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/70</a:t>
            </a: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8" name="Slide Number Placeholder 3">
            <a:extLst>
              <a:ext uri="{FF2B5EF4-FFF2-40B4-BE49-F238E27FC236}">
                <a16:creationId xmlns:a16="http://schemas.microsoft.com/office/drawing/2014/main" id="{7BC514D1-DC48-4863-B28E-BBE1060A8659}"/>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8" name="Slide Number Placeholder 3">
            <a:extLst>
              <a:ext uri="{FF2B5EF4-FFF2-40B4-BE49-F238E27FC236}">
                <a16:creationId xmlns:a16="http://schemas.microsoft.com/office/drawing/2014/main" id="{870A9116-E78C-45E4-8205-0653FDE2CD8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lvl1pPr>
              <a:defRPr sz="3200" b="1">
                <a:latin typeface="Cambria" pitchFamily="18" charset="0"/>
              </a:defRPr>
            </a:lvl1pPr>
          </a:lstStyle>
          <a:p>
            <a:r>
              <a:rPr lang="en-US" dirty="0"/>
              <a:t>Click to edit Master title style</a:t>
            </a:r>
          </a:p>
        </p:txBody>
      </p:sp>
      <p:sp>
        <p:nvSpPr>
          <p:cNvPr id="3" name="Text Placeholder 2"/>
          <p:cNvSpPr>
            <a:spLocks noGrp="1"/>
          </p:cNvSpPr>
          <p:nvPr>
            <p:ph type="body" sz="half" idx="1"/>
          </p:nvPr>
        </p:nvSpPr>
        <p:spPr>
          <a:xfrm>
            <a:off x="609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81200"/>
            <a:ext cx="5384800" cy="38862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
        <p:nvSpPr>
          <p:cNvPr id="8" name="Slide Number Placeholder 3">
            <a:extLst>
              <a:ext uri="{FF2B5EF4-FFF2-40B4-BE49-F238E27FC236}">
                <a16:creationId xmlns:a16="http://schemas.microsoft.com/office/drawing/2014/main" id="{5AD8ADC8-6ECC-45AE-B67F-963A2F6EED15}"/>
              </a:ext>
            </a:extLst>
          </p:cNvPr>
          <p:cNvSpPr>
            <a:spLocks noGrp="1"/>
          </p:cNvSpPr>
          <p:nvPr>
            <p:ph type="sldNum" sz="quarter" idx="13"/>
          </p:nvPr>
        </p:nvSpPr>
        <p:spPr>
          <a:xfrm>
            <a:off x="10946486" y="6356351"/>
            <a:ext cx="635914"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457200"/>
            <a:ext cx="8940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0"/>
            <a:ext cx="5384800" cy="186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16"/>
          <p:cNvSpPr>
            <a:spLocks noGrp="1" noChangeArrowheads="1"/>
          </p:cNvSpPr>
          <p:nvPr>
            <p:ph type="dt" sz="half" idx="12"/>
          </p:nvPr>
        </p:nvSpPr>
        <p:spPr>
          <a:xfrm>
            <a:off x="609600" y="6356351"/>
            <a:ext cx="2844800" cy="365125"/>
          </a:xfrm>
          <a:prstGeom prst="rect">
            <a:avLst/>
          </a:prstGeom>
          <a:ln/>
        </p:spPr>
        <p:txBody>
          <a:bodyPr/>
          <a:lstStyle>
            <a:lvl1pPr>
              <a:defRPr/>
            </a:lvl1pPr>
          </a:lstStyle>
          <a:p>
            <a:pPr>
              <a:defRPr/>
            </a:pPr>
            <a:endParaRPr lang="en-US" dirty="0"/>
          </a:p>
        </p:txBody>
      </p:sp>
      <p:sp>
        <p:nvSpPr>
          <p:cNvPr id="9" name="Slide Number Placeholder 3">
            <a:extLst>
              <a:ext uri="{FF2B5EF4-FFF2-40B4-BE49-F238E27FC236}">
                <a16:creationId xmlns:a16="http://schemas.microsoft.com/office/drawing/2014/main" id="{428E26CE-0AE1-4CD5-BEB6-672D86428707}"/>
              </a:ext>
            </a:extLst>
          </p:cNvPr>
          <p:cNvSpPr>
            <a:spLocks noGrp="1"/>
          </p:cNvSpPr>
          <p:nvPr>
            <p:ph type="sldNum" sz="quarter" idx="13"/>
          </p:nvPr>
        </p:nvSpPr>
        <p:spPr>
          <a:xfrm>
            <a:off x="10920172" y="6356351"/>
            <a:ext cx="662227"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2290618" y="629994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7" name="Slide Number Placeholder 3">
            <a:extLst>
              <a:ext uri="{FF2B5EF4-FFF2-40B4-BE49-F238E27FC236}">
                <a16:creationId xmlns:a16="http://schemas.microsoft.com/office/drawing/2014/main" id="{E7BCF21B-8771-4441-92FD-D4BE0130E3AB}"/>
              </a:ext>
            </a:extLst>
          </p:cNvPr>
          <p:cNvSpPr>
            <a:spLocks noGrp="1"/>
          </p:cNvSpPr>
          <p:nvPr>
            <p:ph type="sldNum" sz="quarter" idx="12"/>
          </p:nvPr>
        </p:nvSpPr>
        <p:spPr>
          <a:xfrm>
            <a:off x="10953064" y="6356351"/>
            <a:ext cx="629335"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4"/>
          <p:cNvSpPr txBox="1">
            <a:spLocks/>
          </p:cNvSpPr>
          <p:nvPr userDrawn="1"/>
        </p:nvSpPr>
        <p:spPr>
          <a:xfrm>
            <a:off x="2219366" y="63157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7" name="Slide Number Placeholder 3">
            <a:extLst>
              <a:ext uri="{FF2B5EF4-FFF2-40B4-BE49-F238E27FC236}">
                <a16:creationId xmlns:a16="http://schemas.microsoft.com/office/drawing/2014/main" id="{7E3FADEF-1009-4F22-A88F-B0F9E4AC2CB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txBox="1">
            <a:spLocks/>
          </p:cNvSpPr>
          <p:nvPr userDrawn="1"/>
        </p:nvSpPr>
        <p:spPr>
          <a:xfrm>
            <a:off x="2336800" y="6296894"/>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7" name="Slide Number Placeholder 3">
            <a:extLst>
              <a:ext uri="{FF2B5EF4-FFF2-40B4-BE49-F238E27FC236}">
                <a16:creationId xmlns:a16="http://schemas.microsoft.com/office/drawing/2014/main" id="{CB802CA0-7CFC-427C-AD39-C5BB0E933F00}"/>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a:extLst>
              <a:ext uri="{FF2B5EF4-FFF2-40B4-BE49-F238E27FC236}">
                <a16:creationId xmlns:a16="http://schemas.microsoft.com/office/drawing/2014/main" id="{51A3B142-D7A9-432B-9F32-9F9694F8415F}"/>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chemeClr val="tx1">
                    <a:lumMod val="65000"/>
                    <a:lumOff val="35000"/>
                  </a:schemeClr>
                </a:solidFill>
              </a:defRPr>
            </a:lvl1pPr>
          </a:lstStyle>
          <a:p>
            <a:r>
              <a:rPr lang="en-US"/>
              <a:t>Click to edit Master title style</a:t>
            </a:r>
          </a:p>
        </p:txBody>
      </p:sp>
      <p:sp>
        <p:nvSpPr>
          <p:cNvPr id="7" name="Footer Placeholder 4"/>
          <p:cNvSpPr txBox="1">
            <a:spLocks/>
          </p:cNvSpPr>
          <p:nvPr userDrawn="1"/>
        </p:nvSpPr>
        <p:spPr>
          <a:xfrm>
            <a:off x="2290618"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6" name="Slide Number Placeholder 3">
            <a:extLst>
              <a:ext uri="{FF2B5EF4-FFF2-40B4-BE49-F238E27FC236}">
                <a16:creationId xmlns:a16="http://schemas.microsoft.com/office/drawing/2014/main" id="{2D267D56-F2FF-4EED-A78B-98B38BFE208D}"/>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p:cNvSpPr txBox="1">
            <a:spLocks/>
          </p:cNvSpPr>
          <p:nvPr userDrawn="1"/>
        </p:nvSpPr>
        <p:spPr>
          <a:xfrm>
            <a:off x="2266867" y="6318250"/>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2" name="Footer Placeholder 1">
            <a:extLst>
              <a:ext uri="{FF2B5EF4-FFF2-40B4-BE49-F238E27FC236}">
                <a16:creationId xmlns:a16="http://schemas.microsoft.com/office/drawing/2014/main" id="{422B6956-4F71-4A98-957F-197FFAB4B454}"/>
              </a:ext>
            </a:extLst>
          </p:cNvPr>
          <p:cNvSpPr>
            <a:spLocks noGrp="1"/>
          </p:cNvSpPr>
          <p:nvPr>
            <p:ph type="ftr" sz="quarter" idx="13"/>
          </p:nvPr>
        </p:nvSpPr>
        <p:spPr/>
        <p:txBody>
          <a:bodyPr/>
          <a:lstStyle/>
          <a:p>
            <a:pPr>
              <a:defRPr/>
            </a:pPr>
            <a:endParaRPr lang="en-US" dirty="0"/>
          </a:p>
        </p:txBody>
      </p:sp>
      <p:sp>
        <p:nvSpPr>
          <p:cNvPr id="7" name="Slide Number Placeholder 3">
            <a:extLst>
              <a:ext uri="{FF2B5EF4-FFF2-40B4-BE49-F238E27FC236}">
                <a16:creationId xmlns:a16="http://schemas.microsoft.com/office/drawing/2014/main" id="{90075005-6750-4F8B-9E79-7FF7B2D5DAA4}"/>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BBC56F68-E026-4E15-90DC-E42E654226B7}"/>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3">
            <a:extLst>
              <a:ext uri="{FF2B5EF4-FFF2-40B4-BE49-F238E27FC236}">
                <a16:creationId xmlns:a16="http://schemas.microsoft.com/office/drawing/2014/main" id="{ECE50BCE-B89B-4EDB-8E61-0BD34B482FD1}"/>
              </a:ext>
            </a:extLst>
          </p:cNvPr>
          <p:cNvSpPr>
            <a:spLocks noGrp="1"/>
          </p:cNvSpPr>
          <p:nvPr>
            <p:ph type="sldNum" sz="quarter" idx="12"/>
          </p:nvPr>
        </p:nvSpPr>
        <p:spPr>
          <a:xfrm>
            <a:off x="11523194" y="6391976"/>
            <a:ext cx="668806" cy="365125"/>
          </a:xfrm>
          <a:prstGeom prst="rect">
            <a:avLst/>
          </a:prstGeom>
        </p:spPr>
        <p:txBody>
          <a:bodyPr/>
          <a:lstStyle/>
          <a:p>
            <a:fld id="{4338C4E9-21C8-4C18-A92E-A26AA5FEEEDA}"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pic>
        <p:nvPicPr>
          <p:cNvPr id="8" name="Picture 7" descr="horizontal-logo-green-text.jp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05842" y="6311902"/>
            <a:ext cx="2801257" cy="407987"/>
          </a:xfrm>
          <a:prstGeom prst="rect">
            <a:avLst/>
          </a:prstGeom>
          <a:noFill/>
          <a:ln w="9525">
            <a:noFill/>
            <a:miter lim="800000"/>
            <a:headEnd/>
            <a:tailEnd/>
          </a:ln>
        </p:spPr>
      </p:pic>
      <p:sp>
        <p:nvSpPr>
          <p:cNvPr id="9" name="Footer Placeholder 4"/>
          <p:cNvSpPr txBox="1">
            <a:spLocks/>
          </p:cNvSpPr>
          <p:nvPr userDrawn="1"/>
        </p:nvSpPr>
        <p:spPr>
          <a:xfrm>
            <a:off x="2254996" y="6302376"/>
            <a:ext cx="1930400" cy="441325"/>
          </a:xfrm>
          <a:prstGeom prst="rect">
            <a:avLst/>
          </a:prstGeom>
          <a:solidFill>
            <a:schemeClr val="bg1"/>
          </a:solidFill>
        </p:spPr>
        <p:txBody>
          <a:bodyPr vert="horz" lIns="91440" tIns="45720" rIns="91440" bIns="45720" rtlCol="0" anchor="ctr"/>
          <a:lstStyle>
            <a:lvl1pPr algn="l">
              <a:defRPr sz="1200" b="1">
                <a:solidFill>
                  <a:srgbClr val="2C8458"/>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8458"/>
                </a:solidFill>
                <a:effectLst/>
                <a:uLnTx/>
                <a:uFillTx/>
                <a:latin typeface="Arial" pitchFamily="34" charset="0"/>
                <a:ea typeface="+mn-ea"/>
                <a:cs typeface="Arial" pitchFamily="34" charset="0"/>
              </a:rPr>
              <a:t>Office of SBIR/STTR Programs</a:t>
            </a:r>
          </a:p>
        </p:txBody>
      </p:sp>
      <p:sp>
        <p:nvSpPr>
          <p:cNvPr id="10" name="Slide Number Placeholder 3">
            <a:extLst>
              <a:ext uri="{FF2B5EF4-FFF2-40B4-BE49-F238E27FC236}">
                <a16:creationId xmlns:a16="http://schemas.microsoft.com/office/drawing/2014/main" id="{6F203F57-E95F-4BD1-A341-ED1D3882437B}"/>
              </a:ext>
            </a:extLst>
          </p:cNvPr>
          <p:cNvSpPr>
            <a:spLocks noGrp="1"/>
          </p:cNvSpPr>
          <p:nvPr>
            <p:ph type="sldNum" sz="quarter" idx="4"/>
          </p:nvPr>
        </p:nvSpPr>
        <p:spPr>
          <a:xfrm>
            <a:off x="8737600" y="6356351"/>
            <a:ext cx="2844800" cy="365125"/>
          </a:xfrm>
          <a:prstGeom prst="rect">
            <a:avLst/>
          </a:prstGeom>
        </p:spPr>
        <p:txBody>
          <a:bodyPr/>
          <a:lstStyle/>
          <a:p>
            <a:fld id="{4338C4E9-21C8-4C18-A92E-A26AA5FEEEDA}" type="slidenum">
              <a:rPr lang="en-US" smtClean="0">
                <a:solidFill>
                  <a:prstClr val="black">
                    <a:tint val="75000"/>
                  </a:prstClr>
                </a:solidFill>
              </a:rPr>
              <a:pPr/>
              <a:t>‹#›</a:t>
            </a:fld>
            <a:r>
              <a:rPr lang="en-US" dirty="0">
                <a:solidFill>
                  <a:prstClr val="black">
                    <a:tint val="75000"/>
                  </a:prstClr>
                </a:solidFill>
              </a:rPr>
              <a:t>/70</a:t>
            </a:r>
          </a:p>
          <a:p>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ransition spd="slow">
    <p:fade/>
  </p:transition>
  <p:hf hdr="0" ftr="0" dt="0"/>
  <p:txStyles>
    <p:title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ience.osti.gov/sbir/Funding-Opportunitie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sbir-sttr@science.doe.gov"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science.osti.gov/sbir/Funding-Opportunities"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Manny.oliver@science.doe.go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energy.gov/ceser/office-cybersecurity-energy-security-and-emergency-respons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hyperlink" Target="https://www.energy.gov/nnsa/nonprolifer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s://www.energy.gov/oe/office-electricit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hyperlink" Target="https://www.energy.gov/eere/office-energy-efficiency-renewable-energ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s://www.energy.gov/fecm/office-fossil-energy-and-carbon-managemen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hyperlink" Target="https://www.energy.gov/science/fes/fusion-energy-scienc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www.energy.gov/science/hep/high-energy-physic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2.xml"/><Relationship Id="rId7" Type="http://schemas.openxmlformats.org/officeDocument/2006/relationships/hyperlink" Target="https://twitter.com/doesbir" TargetMode="Externa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11" Type="http://schemas.openxmlformats.org/officeDocument/2006/relationships/image" Target="../media/image38.png"/><Relationship Id="rId5" Type="http://schemas.openxmlformats.org/officeDocument/2006/relationships/diagramColors" Target="../diagrams/colors2.xml"/><Relationship Id="rId10" Type="http://schemas.openxmlformats.org/officeDocument/2006/relationships/image" Target="../media/image37.png"/><Relationship Id="rId4" Type="http://schemas.openxmlformats.org/officeDocument/2006/relationships/diagramQuickStyle" Target="../diagrams/quickStyle2.xml"/><Relationship Id="rId9" Type="http://schemas.openxmlformats.org/officeDocument/2006/relationships/hyperlink" Target="https://www.linkedin.com/company/u-s-department-of-energy-office-of-sbir-sttr-program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hyperlink" Target="http://science.energy.gov/sbir/funding-opportunitie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hyperlink" Target="http://www.grants.gov/"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science.osti.gov/sbir/Applicant-Resources/Letter-of-Intent" TargetMode="External"/><Relationship Id="rId2" Type="http://schemas.openxmlformats.org/officeDocument/2006/relationships/hyperlink" Target="https://pamspublic.science.energy.gov/" TargetMode="Externa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grants.gov/" TargetMode="External"/><Relationship Id="rId7"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sbir.gov/registration" TargetMode="External"/><Relationship Id="rId5" Type="http://schemas.openxmlformats.org/officeDocument/2006/relationships/hyperlink" Target="Grants.gov" TargetMode="External"/><Relationship Id="rId4" Type="http://schemas.openxmlformats.org/officeDocument/2006/relationships/hyperlink" Target="https://www.gsa.gov/about-us/organization/federal-acquisition-service/office-of-systems-management/integrated-award-environment-iae/iae-information-kit/unique-entity-identifier-updat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grants.gov/applicants/workspace-overview.html"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hyperlink" Target="https://science.osti.gov/sbir/Applicant-Resources/Grant-Application"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www.doesbirlearning.com/" TargetMode="External"/><Relationship Id="rId5" Type="http://schemas.openxmlformats.org/officeDocument/2006/relationships/hyperlink" Target="https://science.osti.gov/sbir/Applicant-Resources" TargetMode="Externa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52.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chart" Target="../charts/char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larta.org/doecap"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hyperlink" Target="https://science.osti.gov/sbir/SBIR-STTR-Phase-III-Success-Stori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jjie.org/wp-content/uploads/2012/04/3336handcuffs.jpg"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science.osti.gov/-/media/sbir/pdf/files/manageapp/Level_of_effort_Worksheet.pdf" TargetMode="Externa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hyperlink" Target="https://www.justice.gov/usao-mdfl/pr/scientists-sentenced-prison-defrauding-small-business-innovation-research-program"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mailto:ighotline@hq.doe.gov"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8" Type="http://schemas.openxmlformats.org/officeDocument/2006/relationships/hyperlink" Target="https://science.osti.gov/sbir/Funding-Opportunities" TargetMode="External"/><Relationship Id="rId13" Type="http://schemas.openxmlformats.org/officeDocument/2006/relationships/image" Target="../media/image3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hyperlink" Target="https://www.linkedin.com/company/u-s-department-of-energy-office-of-sbir-sttr-programs"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36.png"/><Relationship Id="rId5" Type="http://schemas.openxmlformats.org/officeDocument/2006/relationships/diagramQuickStyle" Target="../diagrams/quickStyle4.xml"/><Relationship Id="rId10" Type="http://schemas.openxmlformats.org/officeDocument/2006/relationships/hyperlink" Target="https://twitter.com/doesbir" TargetMode="External"/><Relationship Id="rId4" Type="http://schemas.openxmlformats.org/officeDocument/2006/relationships/diagramLayout" Target="../diagrams/layout4.xml"/><Relationship Id="rId9" Type="http://schemas.openxmlformats.org/officeDocument/2006/relationships/hyperlink" Target="https://science.osti.gov/sbir/Anonymous-Feedback"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0837" y="181691"/>
            <a:ext cx="9551782" cy="584775"/>
          </a:xfrm>
          <a:prstGeom prst="rect">
            <a:avLst/>
          </a:prstGeom>
          <a:noFill/>
        </p:spPr>
        <p:txBody>
          <a:bodyPr wrap="none" rtlCol="0">
            <a:spAutoFit/>
          </a:bodyPr>
          <a:lstStyle/>
          <a:p>
            <a:r>
              <a:rPr lang="en-US" sz="3200" b="1" i="1" dirty="0">
                <a:solidFill>
                  <a:srgbClr val="1F497D"/>
                </a:solidFill>
                <a:latin typeface="Calibri"/>
              </a:rPr>
              <a:t>The DOE Webinar is scheduled to begin at 2:00 p.m. ET </a:t>
            </a:r>
          </a:p>
        </p:txBody>
      </p:sp>
      <p:sp>
        <p:nvSpPr>
          <p:cNvPr id="7" name="Content Placeholder 6"/>
          <p:cNvSpPr>
            <a:spLocks noGrp="1"/>
          </p:cNvSpPr>
          <p:nvPr>
            <p:ph idx="4294967295"/>
          </p:nvPr>
        </p:nvSpPr>
        <p:spPr>
          <a:xfrm>
            <a:off x="0" y="766763"/>
            <a:ext cx="11444288" cy="5440362"/>
          </a:xfrm>
        </p:spPr>
        <p:txBody>
          <a:bodyPr>
            <a:normAutofit/>
          </a:bodyPr>
          <a:lstStyle/>
          <a:p>
            <a:pPr lvl="0"/>
            <a:r>
              <a:rPr lang="en-US" sz="2800" b="1" dirty="0">
                <a:solidFill>
                  <a:prstClr val="black"/>
                </a:solidFill>
                <a:latin typeface="Arial Narrow" panose="020B0606020202030204" pitchFamily="34" charset="0"/>
              </a:rPr>
              <a:t>Why is there no sound?</a:t>
            </a:r>
          </a:p>
          <a:p>
            <a:pPr marL="628650" lvl="1" indent="-228600"/>
            <a:r>
              <a:rPr lang="en-US" sz="2000" dirty="0">
                <a:solidFill>
                  <a:prstClr val="black"/>
                </a:solidFill>
                <a:latin typeface="Arial Narrow" panose="020B0606020202030204" pitchFamily="34" charset="0"/>
              </a:rPr>
              <a:t>This webinar is broadcast via your computer.  You may need to turn your volume on or up as the sound for this webinar comes through your computer speakers.  </a:t>
            </a:r>
          </a:p>
          <a:p>
            <a:pPr marL="1028700" lvl="2"/>
            <a:r>
              <a:rPr lang="en-US" sz="1800" dirty="0">
                <a:solidFill>
                  <a:prstClr val="black"/>
                </a:solidFill>
                <a:latin typeface="Arial Narrow" panose="020B0606020202030204" pitchFamily="34" charset="0"/>
              </a:rPr>
              <a:t>We recommend using GOOGLE CHROME for this and other DOE SBIR webinars.  </a:t>
            </a:r>
          </a:p>
          <a:p>
            <a:pPr marL="1028700" lvl="2"/>
            <a:r>
              <a:rPr lang="en-US" sz="1800" dirty="0">
                <a:solidFill>
                  <a:prstClr val="black"/>
                </a:solidFill>
                <a:latin typeface="Arial Narrow" panose="020B0606020202030204" pitchFamily="34" charset="0"/>
              </a:rPr>
              <a:t>Use the dial-in number</a:t>
            </a:r>
            <a:r>
              <a:rPr lang="en-US" sz="1600" dirty="0">
                <a:solidFill>
                  <a:prstClr val="black"/>
                </a:solidFill>
                <a:latin typeface="Arial Narrow" panose="020B0606020202030204" pitchFamily="34" charset="0"/>
              </a:rPr>
              <a:t> if you are having trouble with your computer sound</a:t>
            </a:r>
          </a:p>
          <a:p>
            <a:pPr lvl="0"/>
            <a:r>
              <a:rPr lang="en-US" sz="2800" b="1" dirty="0">
                <a:solidFill>
                  <a:prstClr val="black"/>
                </a:solidFill>
                <a:latin typeface="Arial Narrow" panose="020B0606020202030204" pitchFamily="34" charset="0"/>
              </a:rPr>
              <a:t>Will DOE provide access to the recorded webinar after the meeting?</a:t>
            </a:r>
          </a:p>
          <a:p>
            <a:pPr marL="628650" lvl="1" indent="-228600"/>
            <a:r>
              <a:rPr lang="en-US" sz="2000" dirty="0">
                <a:solidFill>
                  <a:prstClr val="black"/>
                </a:solidFill>
                <a:latin typeface="Arial Narrow" panose="020B0606020202030204" pitchFamily="34" charset="0"/>
              </a:rPr>
              <a:t>Yes, we will post the slides and the recorded webinar on the DOE SBIR/STTR web site.</a:t>
            </a:r>
          </a:p>
          <a:p>
            <a:pPr marL="228600" indent="-228600"/>
            <a:r>
              <a:rPr lang="en-US" sz="2800" b="1" dirty="0">
                <a:solidFill>
                  <a:prstClr val="black"/>
                </a:solidFill>
                <a:latin typeface="Arial Narrow" panose="020B0606020202030204" pitchFamily="34" charset="0"/>
              </a:rPr>
              <a:t>Where can I find the FOA being discussed today?</a:t>
            </a:r>
          </a:p>
          <a:p>
            <a:pPr marL="684213" lvl="1" indent="-284163">
              <a:buNone/>
            </a:pPr>
            <a:r>
              <a:rPr lang="fr-FR" dirty="0">
                <a:solidFill>
                  <a:prstClr val="black"/>
                </a:solidFill>
                <a:latin typeface="Arial Narrow" panose="020B0606020202030204" pitchFamily="34" charset="0"/>
              </a:rPr>
              <a:t>–  </a:t>
            </a:r>
            <a:r>
              <a:rPr lang="en-US" sz="2000" dirty="0">
                <a:solidFill>
                  <a:prstClr val="black"/>
                </a:solidFill>
                <a:latin typeface="Arial Narrow" panose="020B0606020202030204" pitchFamily="34" charset="0"/>
              </a:rPr>
              <a:t>This link will take you to the FY 2022 Phase I Release 2 FOA: </a:t>
            </a:r>
            <a:r>
              <a:rPr lang="en-US" sz="2000" dirty="0">
                <a:solidFill>
                  <a:prstClr val="black"/>
                </a:solidFill>
                <a:latin typeface="Arial Narrow" panose="020B0606020202030204" pitchFamily="34" charset="0"/>
                <a:hlinkClick r:id="rId3"/>
              </a:rPr>
              <a:t>https://science.osti.gov/sbir/Funding-Opportunities</a:t>
            </a:r>
            <a:r>
              <a:rPr lang="en-US" sz="2000" dirty="0">
                <a:solidFill>
                  <a:prstClr val="black"/>
                </a:solidFill>
                <a:latin typeface="Arial Narrow" panose="020B0606020202030204" pitchFamily="34" charset="0"/>
              </a:rPr>
              <a:t>  </a:t>
            </a:r>
            <a:endParaRPr lang="en-US" sz="2000" b="1" dirty="0">
              <a:solidFill>
                <a:srgbClr val="FF0000"/>
              </a:solidFill>
              <a:latin typeface="Arial Narrow" panose="020B0606020202030204" pitchFamily="34" charset="0"/>
            </a:endParaRPr>
          </a:p>
          <a:p>
            <a:pPr lvl="0"/>
            <a:r>
              <a:rPr lang="en-US" sz="2800" b="1" dirty="0">
                <a:solidFill>
                  <a:prstClr val="black"/>
                </a:solidFill>
                <a:latin typeface="Arial Narrow" panose="020B0606020202030204" pitchFamily="34" charset="0"/>
              </a:rPr>
              <a:t>What if my question was not answered at today’s webinar?</a:t>
            </a:r>
          </a:p>
          <a:p>
            <a:pPr marL="628650" lvl="1" indent="-228600"/>
            <a:r>
              <a:rPr lang="en-US" sz="2000" dirty="0">
                <a:solidFill>
                  <a:prstClr val="black"/>
                </a:solidFill>
                <a:latin typeface="Arial Narrow" panose="020B0606020202030204" pitchFamily="34" charset="0"/>
              </a:rPr>
              <a:t>If you have a question about the grant application process, please send us an email at: </a:t>
            </a:r>
            <a:r>
              <a:rPr lang="en-US" sz="2000" dirty="0">
                <a:solidFill>
                  <a:prstClr val="black"/>
                </a:solidFill>
                <a:latin typeface="Arial Narrow" panose="020B0606020202030204" pitchFamily="34" charset="0"/>
                <a:hlinkClick r:id="rId4"/>
              </a:rPr>
              <a:t>sbir-sttr@science.doe.gov</a:t>
            </a:r>
            <a:r>
              <a:rPr lang="en-US" sz="2000" dirty="0">
                <a:solidFill>
                  <a:prstClr val="black"/>
                </a:solidFill>
                <a:latin typeface="Arial Narrow" panose="020B0606020202030204" pitchFamily="34" charset="0"/>
              </a:rPr>
              <a:t> or call us at (301) 903-5707</a:t>
            </a:r>
          </a:p>
        </p:txBody>
      </p:sp>
    </p:spTree>
    <p:extLst>
      <p:ext uri="{BB962C8B-B14F-4D97-AF65-F5344CB8AC3E}">
        <p14:creationId xmlns:p14="http://schemas.microsoft.com/office/powerpoint/2010/main" val="240235604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Bent-Up Arrow 41"/>
          <p:cNvSpPr/>
          <p:nvPr/>
        </p:nvSpPr>
        <p:spPr>
          <a:xfrm rot="5400000">
            <a:off x="4647901" y="2210549"/>
            <a:ext cx="729795" cy="723066"/>
          </a:xfrm>
          <a:prstGeom prst="bentUpArrow">
            <a:avLst>
              <a:gd name="adj1" fmla="val 25000"/>
              <a:gd name="adj2" fmla="val 2316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03222" y="1667926"/>
            <a:ext cx="1066456" cy="552499"/>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black">
                    <a:lumMod val="65000"/>
                    <a:lumOff val="35000"/>
                  </a:prstClr>
                </a:solidFill>
                <a:latin typeface="+mj-lt"/>
              </a:rPr>
              <a:t>Phase I</a:t>
            </a:r>
            <a:endParaRPr lang="en-US" sz="2200" i="1" dirty="0">
              <a:solidFill>
                <a:prstClr val="black">
                  <a:lumMod val="65000"/>
                  <a:lumOff val="35000"/>
                </a:prstClr>
              </a:solidFill>
              <a:latin typeface="+mj-lt"/>
            </a:endParaRPr>
          </a:p>
        </p:txBody>
      </p:sp>
      <p:sp>
        <p:nvSpPr>
          <p:cNvPr id="45" name="Rectangle 44"/>
          <p:cNvSpPr/>
          <p:nvPr/>
        </p:nvSpPr>
        <p:spPr>
          <a:xfrm>
            <a:off x="8197584" y="5695950"/>
            <a:ext cx="3928110" cy="1108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13873" y="-198132"/>
            <a:ext cx="10515600" cy="1325563"/>
          </a:xfrm>
        </p:spPr>
        <p:txBody>
          <a:bodyPr/>
          <a:lstStyle/>
          <a:p>
            <a:pPr algn="ctr"/>
            <a:r>
              <a:rPr lang="en-US" dirty="0">
                <a:solidFill>
                  <a:schemeClr val="accent3">
                    <a:lumMod val="75000"/>
                  </a:schemeClr>
                </a:solidFill>
              </a:rPr>
              <a:t>How does our funding work?</a:t>
            </a:r>
          </a:p>
        </p:txBody>
      </p:sp>
      <p:grpSp>
        <p:nvGrpSpPr>
          <p:cNvPr id="6" name="Group 5"/>
          <p:cNvGrpSpPr/>
          <p:nvPr/>
        </p:nvGrpSpPr>
        <p:grpSpPr>
          <a:xfrm>
            <a:off x="1249313" y="1202411"/>
            <a:ext cx="8944989" cy="1980517"/>
            <a:chOff x="1500036" y="1818588"/>
            <a:chExt cx="8944989" cy="3792682"/>
          </a:xfrm>
        </p:grpSpPr>
        <p:cxnSp>
          <p:nvCxnSpPr>
            <p:cNvPr id="7" name="Straight Connector 6"/>
            <p:cNvCxnSpPr/>
            <p:nvPr/>
          </p:nvCxnSpPr>
          <p:spPr>
            <a:xfrm>
              <a:off x="1500036" y="213136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66966" y="2116757"/>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56001" y="2116756"/>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45036" y="2116755"/>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34071" y="2116754"/>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23106" y="2116753"/>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12141" y="2116752"/>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01176" y="2116751"/>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90211" y="2116750"/>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432325" y="2116749"/>
              <a:ext cx="12700" cy="3479909"/>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20950" y="1826826"/>
              <a:ext cx="818388" cy="461665"/>
            </a:xfrm>
            <a:prstGeom prst="rect">
              <a:avLst/>
            </a:prstGeom>
            <a:noFill/>
          </p:spPr>
          <p:txBody>
            <a:bodyPr wrap="square" rtlCol="0">
              <a:spAutoFit/>
            </a:bodyPr>
            <a:lstStyle/>
            <a:p>
              <a:pPr algn="ctr"/>
              <a:r>
                <a:rPr lang="en-US" dirty="0">
                  <a:solidFill>
                    <a:srgbClr val="5B9BD5"/>
                  </a:solidFill>
                  <a:latin typeface="+mn-lt"/>
                </a:rPr>
                <a:t>1</a:t>
              </a:r>
            </a:p>
          </p:txBody>
        </p:sp>
        <p:sp>
          <p:nvSpPr>
            <p:cNvPr id="18" name="TextBox 17"/>
            <p:cNvSpPr txBox="1"/>
            <p:nvPr/>
          </p:nvSpPr>
          <p:spPr>
            <a:xfrm>
              <a:off x="2663166" y="1826826"/>
              <a:ext cx="818388" cy="461665"/>
            </a:xfrm>
            <a:prstGeom prst="rect">
              <a:avLst/>
            </a:prstGeom>
            <a:noFill/>
          </p:spPr>
          <p:txBody>
            <a:bodyPr wrap="square" rtlCol="0">
              <a:spAutoFit/>
            </a:bodyPr>
            <a:lstStyle/>
            <a:p>
              <a:pPr algn="ctr"/>
              <a:r>
                <a:rPr lang="en-US" dirty="0">
                  <a:solidFill>
                    <a:srgbClr val="5B9BD5"/>
                  </a:solidFill>
                  <a:latin typeface="+mn-lt"/>
                </a:rPr>
                <a:t>2</a:t>
              </a:r>
            </a:p>
          </p:txBody>
        </p:sp>
        <p:sp>
          <p:nvSpPr>
            <p:cNvPr id="19" name="TextBox 18"/>
            <p:cNvSpPr txBox="1"/>
            <p:nvPr/>
          </p:nvSpPr>
          <p:spPr>
            <a:xfrm>
              <a:off x="3672430" y="1826826"/>
              <a:ext cx="818388" cy="461665"/>
            </a:xfrm>
            <a:prstGeom prst="rect">
              <a:avLst/>
            </a:prstGeom>
            <a:noFill/>
          </p:spPr>
          <p:txBody>
            <a:bodyPr wrap="square" rtlCol="0">
              <a:spAutoFit/>
            </a:bodyPr>
            <a:lstStyle/>
            <a:p>
              <a:pPr algn="ctr"/>
              <a:r>
                <a:rPr lang="en-US" dirty="0">
                  <a:solidFill>
                    <a:srgbClr val="5B9BD5"/>
                  </a:solidFill>
                  <a:latin typeface="+mn-lt"/>
                </a:rPr>
                <a:t>3</a:t>
              </a:r>
            </a:p>
          </p:txBody>
        </p:sp>
        <p:sp>
          <p:nvSpPr>
            <p:cNvPr id="20" name="TextBox 19"/>
            <p:cNvSpPr txBox="1"/>
            <p:nvPr/>
          </p:nvSpPr>
          <p:spPr>
            <a:xfrm>
              <a:off x="4630516" y="1828021"/>
              <a:ext cx="818388" cy="461665"/>
            </a:xfrm>
            <a:prstGeom prst="rect">
              <a:avLst/>
            </a:prstGeom>
            <a:noFill/>
          </p:spPr>
          <p:txBody>
            <a:bodyPr wrap="square" rtlCol="0">
              <a:spAutoFit/>
            </a:bodyPr>
            <a:lstStyle/>
            <a:p>
              <a:pPr algn="ctr"/>
              <a:r>
                <a:rPr lang="en-US" dirty="0">
                  <a:solidFill>
                    <a:srgbClr val="5B9BD5"/>
                  </a:solidFill>
                  <a:latin typeface="+mn-lt"/>
                </a:rPr>
                <a:t>4</a:t>
              </a:r>
            </a:p>
          </p:txBody>
        </p:sp>
        <p:sp>
          <p:nvSpPr>
            <p:cNvPr id="21" name="TextBox 20"/>
            <p:cNvSpPr txBox="1"/>
            <p:nvPr/>
          </p:nvSpPr>
          <p:spPr>
            <a:xfrm>
              <a:off x="5625056" y="1818588"/>
              <a:ext cx="818388" cy="461665"/>
            </a:xfrm>
            <a:prstGeom prst="rect">
              <a:avLst/>
            </a:prstGeom>
            <a:noFill/>
          </p:spPr>
          <p:txBody>
            <a:bodyPr wrap="square" rtlCol="0">
              <a:spAutoFit/>
            </a:bodyPr>
            <a:lstStyle/>
            <a:p>
              <a:pPr algn="ctr"/>
              <a:r>
                <a:rPr lang="en-US" dirty="0">
                  <a:solidFill>
                    <a:srgbClr val="5B9BD5"/>
                  </a:solidFill>
                  <a:latin typeface="+mn-lt"/>
                </a:rPr>
                <a:t>5</a:t>
              </a:r>
            </a:p>
          </p:txBody>
        </p:sp>
        <p:sp>
          <p:nvSpPr>
            <p:cNvPr id="22" name="TextBox 21"/>
            <p:cNvSpPr txBox="1"/>
            <p:nvPr/>
          </p:nvSpPr>
          <p:spPr>
            <a:xfrm>
              <a:off x="6609611" y="1826826"/>
              <a:ext cx="818388" cy="461665"/>
            </a:xfrm>
            <a:prstGeom prst="rect">
              <a:avLst/>
            </a:prstGeom>
            <a:noFill/>
          </p:spPr>
          <p:txBody>
            <a:bodyPr wrap="square" rtlCol="0">
              <a:spAutoFit/>
            </a:bodyPr>
            <a:lstStyle/>
            <a:p>
              <a:pPr algn="ctr"/>
              <a:r>
                <a:rPr lang="en-US" dirty="0">
                  <a:solidFill>
                    <a:srgbClr val="5B9BD5"/>
                  </a:solidFill>
                  <a:latin typeface="+mn-lt"/>
                </a:rPr>
                <a:t>6</a:t>
              </a:r>
            </a:p>
          </p:txBody>
        </p:sp>
        <p:sp>
          <p:nvSpPr>
            <p:cNvPr id="23" name="TextBox 22"/>
            <p:cNvSpPr txBox="1"/>
            <p:nvPr/>
          </p:nvSpPr>
          <p:spPr>
            <a:xfrm>
              <a:off x="7627107" y="1826826"/>
              <a:ext cx="818388" cy="461665"/>
            </a:xfrm>
            <a:prstGeom prst="rect">
              <a:avLst/>
            </a:prstGeom>
            <a:noFill/>
          </p:spPr>
          <p:txBody>
            <a:bodyPr wrap="square" rtlCol="0">
              <a:spAutoFit/>
            </a:bodyPr>
            <a:lstStyle/>
            <a:p>
              <a:pPr algn="ctr"/>
              <a:r>
                <a:rPr lang="en-US" dirty="0">
                  <a:solidFill>
                    <a:srgbClr val="5B9BD5"/>
                  </a:solidFill>
                  <a:latin typeface="+mn-lt"/>
                </a:rPr>
                <a:t>7</a:t>
              </a:r>
            </a:p>
          </p:txBody>
        </p:sp>
        <p:sp>
          <p:nvSpPr>
            <p:cNvPr id="24" name="TextBox 23"/>
            <p:cNvSpPr txBox="1"/>
            <p:nvPr/>
          </p:nvSpPr>
          <p:spPr>
            <a:xfrm>
              <a:off x="8578715" y="1826826"/>
              <a:ext cx="818388" cy="461665"/>
            </a:xfrm>
            <a:prstGeom prst="rect">
              <a:avLst/>
            </a:prstGeom>
            <a:noFill/>
          </p:spPr>
          <p:txBody>
            <a:bodyPr wrap="square" rtlCol="0">
              <a:spAutoFit/>
            </a:bodyPr>
            <a:lstStyle/>
            <a:p>
              <a:pPr algn="ctr"/>
              <a:r>
                <a:rPr lang="en-US" dirty="0">
                  <a:solidFill>
                    <a:srgbClr val="5B9BD5"/>
                  </a:solidFill>
                  <a:latin typeface="+mn-lt"/>
                </a:rPr>
                <a:t>8</a:t>
              </a:r>
            </a:p>
          </p:txBody>
        </p:sp>
        <p:sp>
          <p:nvSpPr>
            <p:cNvPr id="25" name="TextBox 24"/>
            <p:cNvSpPr txBox="1"/>
            <p:nvPr/>
          </p:nvSpPr>
          <p:spPr>
            <a:xfrm>
              <a:off x="9549476" y="1950811"/>
              <a:ext cx="818388" cy="461665"/>
            </a:xfrm>
            <a:prstGeom prst="rect">
              <a:avLst/>
            </a:prstGeom>
            <a:noFill/>
          </p:spPr>
          <p:txBody>
            <a:bodyPr wrap="square" rtlCol="0">
              <a:spAutoFit/>
            </a:bodyPr>
            <a:lstStyle/>
            <a:p>
              <a:pPr algn="ctr"/>
              <a:r>
                <a:rPr lang="en-US" dirty="0">
                  <a:solidFill>
                    <a:srgbClr val="5B9BD5"/>
                  </a:solidFill>
                  <a:latin typeface="+mn-lt"/>
                </a:rPr>
                <a:t>9</a:t>
              </a:r>
            </a:p>
          </p:txBody>
        </p:sp>
      </p:grpSp>
      <p:sp>
        <p:nvSpPr>
          <p:cNvPr id="27" name="Rectangle 26"/>
          <p:cNvSpPr/>
          <p:nvPr/>
        </p:nvSpPr>
        <p:spPr>
          <a:xfrm>
            <a:off x="2456571" y="1676798"/>
            <a:ext cx="1969012" cy="550377"/>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lumMod val="65000"/>
                    <a:lumOff val="35000"/>
                  </a:prstClr>
                </a:solidFill>
                <a:latin typeface="+mj-lt"/>
              </a:rPr>
              <a:t>Phase II</a:t>
            </a:r>
            <a:endParaRPr lang="en-US" sz="2400" i="1" dirty="0">
              <a:solidFill>
                <a:prstClr val="black">
                  <a:lumMod val="65000"/>
                  <a:lumOff val="35000"/>
                </a:prstClr>
              </a:solidFill>
              <a:latin typeface="+mj-lt"/>
            </a:endParaRPr>
          </a:p>
        </p:txBody>
      </p:sp>
      <p:sp>
        <p:nvSpPr>
          <p:cNvPr id="28" name="TextBox 27"/>
          <p:cNvSpPr txBox="1"/>
          <p:nvPr/>
        </p:nvSpPr>
        <p:spPr>
          <a:xfrm>
            <a:off x="4853768" y="831618"/>
            <a:ext cx="818388" cy="461665"/>
          </a:xfrm>
          <a:prstGeom prst="rect">
            <a:avLst/>
          </a:prstGeom>
          <a:noFill/>
        </p:spPr>
        <p:txBody>
          <a:bodyPr wrap="square" rtlCol="0">
            <a:spAutoFit/>
          </a:bodyPr>
          <a:lstStyle/>
          <a:p>
            <a:pPr algn="ctr"/>
            <a:r>
              <a:rPr lang="en-US" sz="2400" dirty="0">
                <a:solidFill>
                  <a:srgbClr val="5B9BD5"/>
                </a:solidFill>
                <a:latin typeface="+mj-lt"/>
              </a:rPr>
              <a:t>Year</a:t>
            </a:r>
          </a:p>
        </p:txBody>
      </p:sp>
      <p:sp>
        <p:nvSpPr>
          <p:cNvPr id="30" name="Rectangle 29"/>
          <p:cNvSpPr/>
          <p:nvPr/>
        </p:nvSpPr>
        <p:spPr>
          <a:xfrm>
            <a:off x="5389156" y="2499426"/>
            <a:ext cx="1972421" cy="548640"/>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lumMod val="65000"/>
                    <a:lumOff val="35000"/>
                  </a:prstClr>
                </a:solidFill>
              </a:rPr>
              <a:t>Phase IIB</a:t>
            </a:r>
            <a:endParaRPr lang="en-US" sz="2400" i="1" dirty="0">
              <a:solidFill>
                <a:prstClr val="black">
                  <a:lumMod val="65000"/>
                  <a:lumOff val="35000"/>
                </a:prstClr>
              </a:solidFill>
            </a:endParaRPr>
          </a:p>
        </p:txBody>
      </p:sp>
      <p:sp>
        <p:nvSpPr>
          <p:cNvPr id="31" name="Rectangle 30"/>
          <p:cNvSpPr/>
          <p:nvPr/>
        </p:nvSpPr>
        <p:spPr>
          <a:xfrm>
            <a:off x="7376384" y="2499576"/>
            <a:ext cx="1972421" cy="548640"/>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lumMod val="65000"/>
                    <a:lumOff val="35000"/>
                  </a:prstClr>
                </a:solidFill>
              </a:rPr>
              <a:t>Phase IIC</a:t>
            </a:r>
            <a:endParaRPr lang="en-US" sz="2400" i="1" dirty="0">
              <a:solidFill>
                <a:prstClr val="black">
                  <a:lumMod val="65000"/>
                  <a:lumOff val="35000"/>
                </a:prstClr>
              </a:solidFill>
            </a:endParaRPr>
          </a:p>
        </p:txBody>
      </p:sp>
      <p:sp>
        <p:nvSpPr>
          <p:cNvPr id="33" name="Rectangle 32"/>
          <p:cNvSpPr/>
          <p:nvPr/>
        </p:nvSpPr>
        <p:spPr>
          <a:xfrm>
            <a:off x="4434641" y="1676798"/>
            <a:ext cx="1981166" cy="541620"/>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black">
                    <a:lumMod val="65000"/>
                    <a:lumOff val="35000"/>
                  </a:prstClr>
                </a:solidFill>
              </a:rPr>
              <a:t>Phase IIA or IIB</a:t>
            </a:r>
            <a:endParaRPr lang="en-US" sz="2200" i="1" dirty="0">
              <a:solidFill>
                <a:prstClr val="black">
                  <a:lumMod val="65000"/>
                  <a:lumOff val="35000"/>
                </a:prstClr>
              </a:solidFill>
            </a:endParaRPr>
          </a:p>
        </p:txBody>
      </p:sp>
      <p:sp>
        <p:nvSpPr>
          <p:cNvPr id="34" name="Rectangle 33"/>
          <p:cNvSpPr/>
          <p:nvPr/>
        </p:nvSpPr>
        <p:spPr>
          <a:xfrm>
            <a:off x="6424983" y="1679141"/>
            <a:ext cx="1972421" cy="543742"/>
          </a:xfrm>
          <a:prstGeom prst="rect">
            <a:avLst/>
          </a:prstGeom>
          <a:solidFill>
            <a:schemeClr val="accent1">
              <a:lumMod val="40000"/>
              <a:lumOff val="6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black">
                    <a:lumMod val="65000"/>
                    <a:lumOff val="35000"/>
                  </a:prstClr>
                </a:solidFill>
              </a:rPr>
              <a:t>Phase IIC</a:t>
            </a:r>
            <a:endParaRPr lang="en-US" sz="2400" i="1" dirty="0">
              <a:solidFill>
                <a:prstClr val="black">
                  <a:lumMod val="65000"/>
                  <a:lumOff val="35000"/>
                </a:prstClr>
              </a:solidFill>
            </a:endParaRPr>
          </a:p>
        </p:txBody>
      </p:sp>
      <p:sp>
        <p:nvSpPr>
          <p:cNvPr id="44" name="Rectangle 43"/>
          <p:cNvSpPr/>
          <p:nvPr/>
        </p:nvSpPr>
        <p:spPr>
          <a:xfrm>
            <a:off x="78437" y="6009144"/>
            <a:ext cx="3928110" cy="75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Table 42"/>
          <p:cNvGraphicFramePr>
            <a:graphicFrameLocks noGrp="1"/>
          </p:cNvGraphicFramePr>
          <p:nvPr>
            <p:extLst>
              <p:ext uri="{D42A27DB-BD31-4B8C-83A1-F6EECF244321}">
                <p14:modId xmlns:p14="http://schemas.microsoft.com/office/powerpoint/2010/main" val="1545229056"/>
              </p:ext>
            </p:extLst>
          </p:nvPr>
        </p:nvGraphicFramePr>
        <p:xfrm>
          <a:off x="101334" y="3402372"/>
          <a:ext cx="12024360" cy="3200400"/>
        </p:xfrm>
        <a:graphic>
          <a:graphicData uri="http://schemas.openxmlformats.org/drawingml/2006/table">
            <a:tbl>
              <a:tblPr firstRow="1" bandRow="1">
                <a:tableStyleId>{C083E6E3-FA7D-4D7B-A595-EF9225AFEA82}</a:tableStyleId>
              </a:tblPr>
              <a:tblGrid>
                <a:gridCol w="3444240">
                  <a:extLst>
                    <a:ext uri="{9D8B030D-6E8A-4147-A177-3AD203B41FA5}">
                      <a16:colId xmlns:a16="http://schemas.microsoft.com/office/drawing/2014/main" val="20000"/>
                    </a:ext>
                  </a:extLst>
                </a:gridCol>
                <a:gridCol w="2567940">
                  <a:extLst>
                    <a:ext uri="{9D8B030D-6E8A-4147-A177-3AD203B41FA5}">
                      <a16:colId xmlns:a16="http://schemas.microsoft.com/office/drawing/2014/main" val="20001"/>
                    </a:ext>
                  </a:extLst>
                </a:gridCol>
                <a:gridCol w="3006090">
                  <a:extLst>
                    <a:ext uri="{9D8B030D-6E8A-4147-A177-3AD203B41FA5}">
                      <a16:colId xmlns:a16="http://schemas.microsoft.com/office/drawing/2014/main" val="20002"/>
                    </a:ext>
                  </a:extLst>
                </a:gridCol>
                <a:gridCol w="3006090">
                  <a:extLst>
                    <a:ext uri="{9D8B030D-6E8A-4147-A177-3AD203B41FA5}">
                      <a16:colId xmlns:a16="http://schemas.microsoft.com/office/drawing/2014/main" val="20003"/>
                    </a:ext>
                  </a:extLst>
                </a:gridCol>
              </a:tblGrid>
              <a:tr h="359515">
                <a:tc>
                  <a:txBody>
                    <a:bodyPr/>
                    <a:lstStyle/>
                    <a:p>
                      <a:r>
                        <a:rPr lang="en-US" dirty="0"/>
                        <a:t>Phase</a:t>
                      </a:r>
                      <a:r>
                        <a:rPr lang="en-US" baseline="0" dirty="0"/>
                        <a:t> I</a:t>
                      </a:r>
                      <a:endParaRPr lang="en-US" dirty="0"/>
                    </a:p>
                  </a:txBody>
                  <a:tcPr/>
                </a:tc>
                <a:tc>
                  <a:txBody>
                    <a:bodyPr/>
                    <a:lstStyle/>
                    <a:p>
                      <a:r>
                        <a:rPr lang="en-US" dirty="0"/>
                        <a:t>Phase II</a:t>
                      </a:r>
                    </a:p>
                  </a:txBody>
                  <a:tcPr/>
                </a:tc>
                <a:tc>
                  <a:txBody>
                    <a:bodyPr/>
                    <a:lstStyle/>
                    <a:p>
                      <a:r>
                        <a:rPr lang="en-US" dirty="0"/>
                        <a:t>Phase IIA/IIB</a:t>
                      </a:r>
                    </a:p>
                  </a:txBody>
                  <a:tcPr/>
                </a:tc>
                <a:tc>
                  <a:txBody>
                    <a:bodyPr/>
                    <a:lstStyle/>
                    <a:p>
                      <a:r>
                        <a:rPr lang="en-US" dirty="0"/>
                        <a:t>Phase IIC</a:t>
                      </a:r>
                    </a:p>
                  </a:txBody>
                  <a:tcPr/>
                </a:tc>
                <a:extLst>
                  <a:ext uri="{0D108BD9-81ED-4DB2-BD59-A6C34878D82A}">
                    <a16:rowId xmlns:a16="http://schemas.microsoft.com/office/drawing/2014/main" val="10000"/>
                  </a:ext>
                </a:extLst>
              </a:tr>
              <a:tr h="2648702">
                <a:tc>
                  <a:txBody>
                    <a:bodyPr/>
                    <a:lstStyle/>
                    <a:p>
                      <a:pPr marL="168275" lvl="1" indent="-168275">
                        <a:buFont typeface="Arial" panose="020B0604020202020204" pitchFamily="34" charset="0"/>
                        <a:buChar char="•"/>
                      </a:pPr>
                      <a:r>
                        <a:rPr lang="en-US" sz="1800" dirty="0"/>
                        <a:t>Two annual Funding Opportunity Announcements</a:t>
                      </a:r>
                    </a:p>
                    <a:p>
                      <a:pPr marL="168275" lvl="1" indent="-168275">
                        <a:buFont typeface="Arial" panose="020B0604020202020204" pitchFamily="34" charset="0"/>
                        <a:buChar char="•"/>
                      </a:pPr>
                      <a:r>
                        <a:rPr lang="en-US" sz="1800" dirty="0"/>
                        <a:t>Focused, mission-aligned topics</a:t>
                      </a:r>
                    </a:p>
                    <a:p>
                      <a:pPr marL="168275" lvl="1" indent="-168275">
                        <a:buFont typeface="Arial" panose="020B0604020202020204" pitchFamily="34" charset="0"/>
                        <a:buChar char="•"/>
                      </a:pPr>
                      <a:r>
                        <a:rPr lang="en-US" sz="1800" dirty="0"/>
                        <a:t>Proof of feasibility</a:t>
                      </a:r>
                    </a:p>
                    <a:p>
                      <a:pPr marL="168275" lvl="1" indent="-168275">
                        <a:buFont typeface="Arial" panose="020B0604020202020204" pitchFamily="34" charset="0"/>
                        <a:buChar char="•"/>
                      </a:pPr>
                      <a:r>
                        <a:rPr lang="en-US" sz="1800" dirty="0"/>
                        <a:t>Feedback provided on letters of intent</a:t>
                      </a:r>
                    </a:p>
                    <a:p>
                      <a:pPr marL="168275" lvl="1" indent="-168275">
                        <a:buFont typeface="Arial" panose="020B0604020202020204" pitchFamily="34" charset="0"/>
                        <a:buChar char="•"/>
                      </a:pPr>
                      <a:r>
                        <a:rPr lang="en-US" sz="1800" dirty="0"/>
                        <a:t>$200,000/$250,000</a:t>
                      </a:r>
                    </a:p>
                    <a:p>
                      <a:pPr marL="168275" lvl="1" indent="-168275">
                        <a:buFont typeface="Arial" panose="020B0604020202020204" pitchFamily="34" charset="0"/>
                        <a:buChar char="•"/>
                      </a:pPr>
                      <a:r>
                        <a:rPr lang="en-US" sz="1800" dirty="0"/>
                        <a:t>6 - 12 months duration</a:t>
                      </a:r>
                    </a:p>
                    <a:p>
                      <a:pPr marL="168275" lvl="1" indent="-168275">
                        <a:buFont typeface="Arial" panose="020B0604020202020204" pitchFamily="34" charset="0"/>
                        <a:buChar char="•"/>
                      </a:pPr>
                      <a:r>
                        <a:rPr lang="en-US" sz="1800" dirty="0"/>
                        <a:t>~ 350-400 awards per year</a:t>
                      </a:r>
                    </a:p>
                    <a:p>
                      <a:pPr marL="168275" lvl="1" indent="-168275">
                        <a:buFont typeface="Arial" panose="020B0604020202020204" pitchFamily="34" charset="0"/>
                        <a:buChar char="•"/>
                      </a:pPr>
                      <a:endParaRPr lang="en-US" sz="1800" dirty="0"/>
                    </a:p>
                  </a:txBody>
                  <a:tcPr>
                    <a:solidFill>
                      <a:schemeClr val="bg1">
                        <a:lumMod val="85000"/>
                        <a:alpha val="20000"/>
                      </a:schemeClr>
                    </a:solidFill>
                  </a:tcPr>
                </a:tc>
                <a:tc>
                  <a:txBody>
                    <a:bodyPr/>
                    <a:lstStyle/>
                    <a:p>
                      <a:pPr marL="122238" lvl="1" indent="-122238">
                        <a:buFont typeface="Arial" panose="020B0604020202020204" pitchFamily="34" charset="0"/>
                        <a:buChar char="•"/>
                      </a:pPr>
                      <a:r>
                        <a:rPr lang="en-US" sz="1800" dirty="0"/>
                        <a:t>Phase I awardees apply for Phase II the following year</a:t>
                      </a:r>
                    </a:p>
                    <a:p>
                      <a:pPr marL="122238" lvl="1" indent="-122238">
                        <a:buFont typeface="Arial" panose="020B0604020202020204" pitchFamily="34" charset="0"/>
                        <a:buChar char="•"/>
                      </a:pPr>
                      <a:r>
                        <a:rPr lang="en-US" sz="1800" dirty="0"/>
                        <a:t>Focus on prototype, demonstration and commercialization</a:t>
                      </a:r>
                    </a:p>
                    <a:p>
                      <a:pPr marL="122238" lvl="1" indent="-122238">
                        <a:buFont typeface="Arial" panose="020B0604020202020204" pitchFamily="34" charset="0"/>
                        <a:buChar char="•"/>
                      </a:pPr>
                      <a:r>
                        <a:rPr lang="en-US" sz="1800" dirty="0"/>
                        <a:t>$1,100,000/$1,600,000</a:t>
                      </a:r>
                    </a:p>
                    <a:p>
                      <a:pPr marL="122238" lvl="1" indent="-122238">
                        <a:buFont typeface="Arial" panose="020B0604020202020204" pitchFamily="34" charset="0"/>
                        <a:buChar char="•"/>
                      </a:pPr>
                      <a:r>
                        <a:rPr lang="en-US" sz="1800" dirty="0"/>
                        <a:t>2 years duration</a:t>
                      </a:r>
                    </a:p>
                    <a:p>
                      <a:pPr marL="122238" lvl="1" indent="-122238">
                        <a:buFont typeface="Arial" panose="020B0604020202020204" pitchFamily="34" charset="0"/>
                        <a:buChar char="•"/>
                      </a:pPr>
                      <a:r>
                        <a:rPr lang="en-US" sz="1800" dirty="0"/>
                        <a:t>~ 160 awards per year</a:t>
                      </a:r>
                    </a:p>
                  </a:txBody>
                  <a:tcPr>
                    <a:solidFill>
                      <a:schemeClr val="bg1">
                        <a:lumMod val="85000"/>
                        <a:alpha val="20000"/>
                      </a:schemeClr>
                    </a:solidFill>
                  </a:tcPr>
                </a:tc>
                <a:tc>
                  <a:txBody>
                    <a:bodyPr/>
                    <a:lstStyle/>
                    <a:p>
                      <a:pPr marL="168275" lvl="1" indent="-168275" fontAlgn="auto">
                        <a:spcBef>
                          <a:spcPct val="20000"/>
                        </a:spcBef>
                        <a:spcAft>
                          <a:spcPts val="0"/>
                        </a:spcAft>
                        <a:buFont typeface="Arial" panose="020B0604020202020204" pitchFamily="34" charset="0"/>
                        <a:buChar char="•"/>
                      </a:pPr>
                      <a:r>
                        <a:rPr lang="en-US" sz="1800" dirty="0"/>
                        <a:t>For projects that require additional R&amp;D funding to transition to commercialization</a:t>
                      </a:r>
                    </a:p>
                    <a:p>
                      <a:pPr marL="168275" lvl="1" indent="-168275" fontAlgn="auto">
                        <a:spcBef>
                          <a:spcPct val="20000"/>
                        </a:spcBef>
                        <a:spcAft>
                          <a:spcPts val="0"/>
                        </a:spcAft>
                        <a:buFont typeface="Arial" panose="020B0604020202020204" pitchFamily="34" charset="0"/>
                        <a:buChar char="•"/>
                      </a:pPr>
                      <a:r>
                        <a:rPr lang="en-US" sz="1800" dirty="0"/>
                        <a:t>$1,100,000</a:t>
                      </a:r>
                    </a:p>
                    <a:p>
                      <a:pPr marL="168275" lvl="1" indent="-168275" fontAlgn="auto">
                        <a:spcBef>
                          <a:spcPct val="20000"/>
                        </a:spcBef>
                        <a:spcAft>
                          <a:spcPts val="0"/>
                        </a:spcAft>
                        <a:buFont typeface="Arial" panose="020B0604020202020204" pitchFamily="34" charset="0"/>
                        <a:buChar char="•"/>
                      </a:pPr>
                      <a:r>
                        <a:rPr lang="en-US" sz="1800" dirty="0"/>
                        <a:t>2 years duration</a:t>
                      </a:r>
                    </a:p>
                    <a:p>
                      <a:pPr marL="168275" lvl="1" indent="-168275" fontAlgn="auto">
                        <a:spcBef>
                          <a:spcPct val="20000"/>
                        </a:spcBef>
                        <a:spcAft>
                          <a:spcPts val="0"/>
                        </a:spcAft>
                        <a:buFont typeface="Arial" panose="020B0604020202020204" pitchFamily="34" charset="0"/>
                        <a:buChar char="•"/>
                      </a:pPr>
                      <a:r>
                        <a:rPr lang="en-US" sz="1800" dirty="0"/>
                        <a:t>~30 awards per year</a:t>
                      </a:r>
                      <a:endParaRPr lang="en-US" sz="1800" dirty="0">
                        <a:solidFill>
                          <a:schemeClr val="tx1"/>
                        </a:solidFill>
                        <a:latin typeface="+mn-lt"/>
                      </a:endParaRPr>
                    </a:p>
                  </a:txBody>
                  <a:tcPr>
                    <a:solidFill>
                      <a:schemeClr val="bg1">
                        <a:lumMod val="85000"/>
                        <a:alpha val="20000"/>
                      </a:schemeClr>
                    </a:solidFill>
                  </a:tcPr>
                </a:tc>
                <a:tc>
                  <a:txBody>
                    <a:bodyPr/>
                    <a:lstStyle/>
                    <a:p>
                      <a:pPr marL="122238" lvl="1" indent="-122238" fontAlgn="auto">
                        <a:spcBef>
                          <a:spcPct val="20000"/>
                        </a:spcBef>
                        <a:spcAft>
                          <a:spcPts val="0"/>
                        </a:spcAft>
                        <a:buFont typeface="Arial" panose="020B0604020202020204" pitchFamily="34" charset="0"/>
                        <a:buChar char="•"/>
                      </a:pPr>
                      <a:r>
                        <a:rPr lang="en-US" sz="1800" dirty="0"/>
                        <a:t>Pilot program to leverage 1:1 matching funds for commercialization </a:t>
                      </a:r>
                    </a:p>
                    <a:p>
                      <a:pPr marL="122238" lvl="1" indent="-122238" fontAlgn="auto">
                        <a:spcBef>
                          <a:spcPct val="20000"/>
                        </a:spcBef>
                        <a:spcAft>
                          <a:spcPts val="0"/>
                        </a:spcAft>
                        <a:buFont typeface="Arial" panose="020B0604020202020204" pitchFamily="34" charset="0"/>
                        <a:buChar char="•"/>
                      </a:pPr>
                      <a:r>
                        <a:rPr lang="en-US" sz="1800" dirty="0"/>
                        <a:t>$1,100,000</a:t>
                      </a:r>
                    </a:p>
                    <a:p>
                      <a:pPr marL="122238" lvl="1" indent="-122238" fontAlgn="auto">
                        <a:spcBef>
                          <a:spcPct val="20000"/>
                        </a:spcBef>
                        <a:spcAft>
                          <a:spcPts val="0"/>
                        </a:spcAft>
                        <a:buFont typeface="Arial" panose="020B0604020202020204" pitchFamily="34" charset="0"/>
                        <a:buChar char="•"/>
                      </a:pPr>
                      <a:r>
                        <a:rPr lang="en-US" sz="1800" dirty="0"/>
                        <a:t>2 years duration</a:t>
                      </a:r>
                      <a:endParaRPr lang="en-US" sz="1800" dirty="0">
                        <a:solidFill>
                          <a:schemeClr val="tx1"/>
                        </a:solidFill>
                        <a:latin typeface="+mn-lt"/>
                      </a:endParaRPr>
                    </a:p>
                  </a:txBody>
                  <a:tcPr>
                    <a:solidFill>
                      <a:schemeClr val="bg1">
                        <a:lumMod val="85000"/>
                        <a:alpha val="20000"/>
                      </a:schemeClr>
                    </a:solidFill>
                  </a:tcPr>
                </a:tc>
                <a:extLst>
                  <a:ext uri="{0D108BD9-81ED-4DB2-BD59-A6C34878D82A}">
                    <a16:rowId xmlns:a16="http://schemas.microsoft.com/office/drawing/2014/main" val="10001"/>
                  </a:ext>
                </a:extLst>
              </a:tr>
            </a:tbl>
          </a:graphicData>
        </a:graphic>
      </p:graphicFrame>
      <p:sp>
        <p:nvSpPr>
          <p:cNvPr id="5" name="Right Arrow 4"/>
          <p:cNvSpPr/>
          <p:nvPr/>
        </p:nvSpPr>
        <p:spPr>
          <a:xfrm>
            <a:off x="2251723" y="1853893"/>
            <a:ext cx="267956" cy="274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lide Number Placeholder 34">
            <a:extLst>
              <a:ext uri="{FF2B5EF4-FFF2-40B4-BE49-F238E27FC236}">
                <a16:creationId xmlns:a16="http://schemas.microsoft.com/office/drawing/2014/main" id="{E15AE0D2-38B4-4E4B-87D2-D17FB0084F52}"/>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327931904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63500"/>
            <a:ext cx="10972800" cy="1143000"/>
          </a:xfrm>
        </p:spPr>
        <p:txBody>
          <a:bodyPr>
            <a:normAutofit/>
          </a:bodyPr>
          <a:lstStyle/>
          <a:p>
            <a:r>
              <a:rPr lang="en-US" sz="4000" b="0" dirty="0">
                <a:solidFill>
                  <a:schemeClr val="accent3">
                    <a:lumMod val="75000"/>
                  </a:schemeClr>
                </a:solidFill>
              </a:rPr>
              <a:t>SBIR and STTR Awards</a:t>
            </a:r>
          </a:p>
        </p:txBody>
      </p:sp>
      <p:sp>
        <p:nvSpPr>
          <p:cNvPr id="6" name="Content Placeholder 5"/>
          <p:cNvSpPr>
            <a:spLocks noGrp="1"/>
          </p:cNvSpPr>
          <p:nvPr>
            <p:ph idx="4294967295"/>
          </p:nvPr>
        </p:nvSpPr>
        <p:spPr>
          <a:xfrm>
            <a:off x="0" y="957243"/>
            <a:ext cx="10972800" cy="4525962"/>
          </a:xfrm>
        </p:spPr>
        <p:txBody>
          <a:bodyPr>
            <a:normAutofit/>
          </a:bodyPr>
          <a:lstStyle/>
          <a:p>
            <a:r>
              <a:rPr lang="en-US" sz="2200" dirty="0"/>
              <a:t>Critical, Early-Stage R/R&amp;D funding</a:t>
            </a:r>
          </a:p>
          <a:p>
            <a:pPr lvl="1"/>
            <a:r>
              <a:rPr lang="en-US" sz="2200" dirty="0"/>
              <a:t>The SBIR &amp; STTR programs provide funding for innovative, early-stage research</a:t>
            </a:r>
          </a:p>
          <a:p>
            <a:pPr lvl="1"/>
            <a:r>
              <a:rPr lang="en-US" sz="2200" dirty="0"/>
              <a:t>Awards process is competitive, i.e. high quality and aligned applications are funded</a:t>
            </a:r>
          </a:p>
          <a:p>
            <a:pPr lvl="1"/>
            <a:r>
              <a:rPr lang="en-US" sz="2200" dirty="0"/>
              <a:t>SBIR &amp; STTR awards provide credibility when seeking investors or partners</a:t>
            </a:r>
          </a:p>
          <a:p>
            <a:r>
              <a:rPr lang="en-US" sz="2200" dirty="0"/>
              <a:t>SBIR/STTR awards are executed as grants or contracts</a:t>
            </a:r>
          </a:p>
          <a:p>
            <a:pPr lvl="1"/>
            <a:r>
              <a:rPr lang="en-US" sz="2200" dirty="0"/>
              <a:t>No repayment</a:t>
            </a:r>
          </a:p>
          <a:p>
            <a:pPr lvl="1"/>
            <a:r>
              <a:rPr lang="en-US" sz="2200" dirty="0"/>
              <a:t>No dilution of company equity</a:t>
            </a:r>
          </a:p>
          <a:p>
            <a:pPr lvl="1"/>
            <a:r>
              <a:rPr lang="en-US" sz="2200" dirty="0"/>
              <a:t>No cost sharing is required for Phases I and II   </a:t>
            </a:r>
          </a:p>
          <a:p>
            <a:pPr lvl="1"/>
            <a:endParaRPr lang="en-US" sz="1800" dirty="0"/>
          </a:p>
        </p:txBody>
      </p:sp>
      <p:sp>
        <p:nvSpPr>
          <p:cNvPr id="2" name="Freeform 1"/>
          <p:cNvSpPr/>
          <p:nvPr/>
        </p:nvSpPr>
        <p:spPr>
          <a:xfrm>
            <a:off x="5005752" y="4492988"/>
            <a:ext cx="3407155" cy="1744257"/>
          </a:xfrm>
          <a:custGeom>
            <a:avLst/>
            <a:gdLst>
              <a:gd name="connsiteX0" fmla="*/ 0 w 3407155"/>
              <a:gd name="connsiteY0" fmla="*/ 864371 h 1744257"/>
              <a:gd name="connsiteX1" fmla="*/ 1056443 w 3407155"/>
              <a:gd name="connsiteY1" fmla="*/ 988658 h 1744257"/>
              <a:gd name="connsiteX2" fmla="*/ 1669002 w 3407155"/>
              <a:gd name="connsiteY2" fmla="*/ 1743260 h 1744257"/>
              <a:gd name="connsiteX3" fmla="*/ 2503503 w 3407155"/>
              <a:gd name="connsiteY3" fmla="*/ 811105 h 1744257"/>
              <a:gd name="connsiteX4" fmla="*/ 3275860 w 3407155"/>
              <a:gd name="connsiteY4" fmla="*/ 100892 h 1744257"/>
              <a:gd name="connsiteX5" fmla="*/ 3400148 w 3407155"/>
              <a:gd name="connsiteY5" fmla="*/ 20992 h 174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7155" h="1744257">
                <a:moveTo>
                  <a:pt x="0" y="864371"/>
                </a:moveTo>
                <a:cubicBezTo>
                  <a:pt x="389138" y="853274"/>
                  <a:pt x="778276" y="842177"/>
                  <a:pt x="1056443" y="988658"/>
                </a:cubicBezTo>
                <a:cubicBezTo>
                  <a:pt x="1334610" y="1135139"/>
                  <a:pt x="1427825" y="1772852"/>
                  <a:pt x="1669002" y="1743260"/>
                </a:cubicBezTo>
                <a:cubicBezTo>
                  <a:pt x="1910179" y="1713668"/>
                  <a:pt x="2235693" y="1084833"/>
                  <a:pt x="2503503" y="811105"/>
                </a:cubicBezTo>
                <a:cubicBezTo>
                  <a:pt x="2771313" y="537377"/>
                  <a:pt x="3126419" y="232577"/>
                  <a:pt x="3275860" y="100892"/>
                </a:cubicBezTo>
                <a:cubicBezTo>
                  <a:pt x="3425301" y="-30794"/>
                  <a:pt x="3412724" y="-4901"/>
                  <a:pt x="3400148" y="209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3329351" y="4576781"/>
            <a:ext cx="25146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Basic Science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lumMod val="75000"/>
                  </a:schemeClr>
                </a:solidFill>
                <a:effectLst/>
                <a:uLnTx/>
                <a:uFillTx/>
                <a:latin typeface="Calibri"/>
                <a:ea typeface="+mn-ea"/>
                <a:cs typeface="+mn-cs"/>
              </a:rPr>
              <a:t>Government Funding</a:t>
            </a:r>
          </a:p>
        </p:txBody>
      </p:sp>
      <p:sp>
        <p:nvSpPr>
          <p:cNvPr id="7" name="TextBox 6"/>
          <p:cNvSpPr txBox="1"/>
          <p:nvPr/>
        </p:nvSpPr>
        <p:spPr>
          <a:xfrm>
            <a:off x="7977551" y="4718785"/>
            <a:ext cx="251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Commercialization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lumMod val="75000"/>
                  </a:schemeClr>
                </a:solidFill>
                <a:effectLst/>
                <a:uLnTx/>
                <a:uFillTx/>
                <a:latin typeface="Calibri"/>
                <a:ea typeface="+mn-ea"/>
                <a:cs typeface="+mn-cs"/>
              </a:rPr>
              <a:t>Private Funding</a:t>
            </a:r>
          </a:p>
        </p:txBody>
      </p:sp>
      <p:cxnSp>
        <p:nvCxnSpPr>
          <p:cNvPr id="9" name="Straight Connector 8"/>
          <p:cNvCxnSpPr/>
          <p:nvPr/>
        </p:nvCxnSpPr>
        <p:spPr>
          <a:xfrm>
            <a:off x="5996351" y="4797788"/>
            <a:ext cx="0" cy="1370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44151" y="4720058"/>
            <a:ext cx="0" cy="144856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93031" y="4713245"/>
            <a:ext cx="205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Early Stage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lumMod val="75000"/>
                  </a:schemeClr>
                </a:solidFill>
                <a:effectLst/>
                <a:uLnTx/>
                <a:uFillTx/>
                <a:latin typeface="Calibri"/>
                <a:ea typeface="+mn-ea"/>
                <a:cs typeface="+mn-cs"/>
              </a:rPr>
              <a:t>SBIR &amp; STTR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3">
                    <a:lumMod val="75000"/>
                  </a:schemeClr>
                </a:solidFill>
                <a:effectLst/>
                <a:uLnTx/>
                <a:uFillTx/>
                <a:latin typeface="Calibri"/>
                <a:ea typeface="+mn-ea"/>
                <a:cs typeface="+mn-cs"/>
              </a:rPr>
              <a:t>Angels</a:t>
            </a:r>
          </a:p>
        </p:txBody>
      </p:sp>
      <p:sp>
        <p:nvSpPr>
          <p:cNvPr id="14" name="Slide Number Placeholder 13">
            <a:extLst>
              <a:ext uri="{FF2B5EF4-FFF2-40B4-BE49-F238E27FC236}">
                <a16:creationId xmlns:a16="http://schemas.microsoft.com/office/drawing/2014/main" id="{60A630CC-5401-44D2-85ED-F61AF1FC29B6}"/>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324542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0972800" cy="1143000"/>
          </a:xfrm>
        </p:spPr>
        <p:txBody>
          <a:bodyPr>
            <a:normAutofit/>
          </a:bodyPr>
          <a:lstStyle/>
          <a:p>
            <a:r>
              <a:rPr lang="en-US" sz="4000" b="0" dirty="0">
                <a:solidFill>
                  <a:schemeClr val="accent3">
                    <a:lumMod val="75000"/>
                  </a:schemeClr>
                </a:solidFill>
              </a:rPr>
              <a:t>Intellectual Property</a:t>
            </a:r>
          </a:p>
        </p:txBody>
      </p:sp>
      <p:sp>
        <p:nvSpPr>
          <p:cNvPr id="3" name="Content Placeholder 2"/>
          <p:cNvSpPr>
            <a:spLocks noGrp="1"/>
          </p:cNvSpPr>
          <p:nvPr>
            <p:ph idx="4294967295"/>
          </p:nvPr>
        </p:nvSpPr>
        <p:spPr>
          <a:xfrm>
            <a:off x="323385" y="1282801"/>
            <a:ext cx="6149975" cy="4525963"/>
          </a:xfrm>
        </p:spPr>
        <p:txBody>
          <a:bodyPr>
            <a:normAutofit lnSpcReduction="10000"/>
          </a:bodyPr>
          <a:lstStyle/>
          <a:p>
            <a:r>
              <a:rPr lang="en-US" dirty="0"/>
              <a:t>Patent rights</a:t>
            </a:r>
          </a:p>
          <a:p>
            <a:pPr lvl="1"/>
            <a:r>
              <a:rPr lang="en-US" dirty="0"/>
              <a:t>Small business concerns normally retain the principal worldwide patent rights to any invention developed with Government support</a:t>
            </a:r>
          </a:p>
          <a:p>
            <a:r>
              <a:rPr lang="en-US" dirty="0"/>
              <a:t>Government Use</a:t>
            </a:r>
          </a:p>
          <a:p>
            <a:pPr lvl="1"/>
            <a:r>
              <a:rPr lang="en-US" dirty="0"/>
              <a:t>The Federal Government receives a royalty-free license for Federal Government use</a:t>
            </a:r>
          </a:p>
        </p:txBody>
      </p:sp>
      <p:pic>
        <p:nvPicPr>
          <p:cNvPr id="4100" name="Picture 4" descr="C:\Users\Public\Pictures\Sample Pictures\PTO_HR_PicBox_ViewJobs.jpg"/>
          <p:cNvPicPr>
            <a:picLocks noChangeAspect="1" noChangeArrowheads="1"/>
          </p:cNvPicPr>
          <p:nvPr/>
        </p:nvPicPr>
        <p:blipFill rotWithShape="1">
          <a:blip r:embed="rId3">
            <a:extLst>
              <a:ext uri="{28A0092B-C50C-407E-A947-70E740481C1C}">
                <a14:useLocalDpi xmlns:a14="http://schemas.microsoft.com/office/drawing/2010/main"/>
              </a:ext>
            </a:extLst>
          </a:blip>
          <a:srcRect t="2422" r="3" b="20125"/>
          <a:stretch/>
        </p:blipFill>
        <p:spPr bwMode="auto">
          <a:xfrm>
            <a:off x="8065007" y="1282801"/>
            <a:ext cx="3517393" cy="484336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72AB908-907B-4D42-9CC7-42F8DA38A4C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246100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7325"/>
            <a:ext cx="10972800" cy="1143000"/>
          </a:xfrm>
        </p:spPr>
        <p:txBody>
          <a:bodyPr>
            <a:normAutofit/>
          </a:bodyPr>
          <a:lstStyle/>
          <a:p>
            <a:r>
              <a:rPr lang="en-US" sz="4000" b="0" dirty="0">
                <a:solidFill>
                  <a:schemeClr val="accent3">
                    <a:lumMod val="75000"/>
                  </a:schemeClr>
                </a:solidFill>
              </a:rPr>
              <a:t>Data Protection</a:t>
            </a:r>
          </a:p>
        </p:txBody>
      </p:sp>
      <p:sp>
        <p:nvSpPr>
          <p:cNvPr id="3" name="Content Placeholder 2"/>
          <p:cNvSpPr>
            <a:spLocks noGrp="1"/>
          </p:cNvSpPr>
          <p:nvPr>
            <p:ph idx="4294967295"/>
          </p:nvPr>
        </p:nvSpPr>
        <p:spPr>
          <a:xfrm>
            <a:off x="423746" y="1263316"/>
            <a:ext cx="6124575" cy="4525962"/>
          </a:xfrm>
        </p:spPr>
        <p:txBody>
          <a:bodyPr>
            <a:normAutofit lnSpcReduction="10000"/>
          </a:bodyPr>
          <a:lstStyle/>
          <a:p>
            <a:r>
              <a:rPr lang="en-US" dirty="0"/>
              <a:t>Protection Period</a:t>
            </a:r>
          </a:p>
          <a:p>
            <a:pPr lvl="1"/>
            <a:r>
              <a:rPr lang="en-US" sz="2400" dirty="0"/>
              <a:t>Data generated from Phase I and II awards is protected from public disclosure for a minimum of 20 years from the start of your award.  New policy change implemented in 2019</a:t>
            </a:r>
          </a:p>
          <a:p>
            <a:r>
              <a:rPr lang="en-US" dirty="0"/>
              <a:t>Government Use</a:t>
            </a:r>
          </a:p>
          <a:p>
            <a:pPr lvl="1"/>
            <a:r>
              <a:rPr lang="en-US" sz="2400" dirty="0"/>
              <a:t>The Government retains a royalty-free license for Government use of any technical data delivered under an SBIR award, whether patented or not</a:t>
            </a:r>
          </a:p>
        </p:txBody>
      </p:sp>
      <p:pic>
        <p:nvPicPr>
          <p:cNvPr id="3074" name="Picture 2" descr="C:\Users\Public\Pictures\Sample Pictures\md_XBD200906-00202-02_TIF.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657"/>
          <a:stretch/>
        </p:blipFill>
        <p:spPr bwMode="auto">
          <a:xfrm>
            <a:off x="7726970" y="1263316"/>
            <a:ext cx="3324283" cy="491802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081EE8A-4AEB-4360-9A78-306DD683AB8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275567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normAutofit/>
          </a:bodyPr>
          <a:lstStyle/>
          <a:p>
            <a:r>
              <a:rPr lang="en-US" sz="4000" b="0" dirty="0">
                <a:solidFill>
                  <a:schemeClr val="accent3">
                    <a:lumMod val="75000"/>
                  </a:schemeClr>
                </a:solidFill>
              </a:rPr>
              <a:t>Technical and Business Assistance</a:t>
            </a:r>
          </a:p>
        </p:txBody>
      </p:sp>
      <p:sp>
        <p:nvSpPr>
          <p:cNvPr id="3" name="Content Placeholder 2"/>
          <p:cNvSpPr>
            <a:spLocks noGrp="1"/>
          </p:cNvSpPr>
          <p:nvPr>
            <p:ph idx="4294967295"/>
          </p:nvPr>
        </p:nvSpPr>
        <p:spPr>
          <a:xfrm>
            <a:off x="342375" y="1417638"/>
            <a:ext cx="6532143" cy="5061221"/>
          </a:xfrm>
        </p:spPr>
        <p:txBody>
          <a:bodyPr>
            <a:normAutofit fontScale="77500" lnSpcReduction="20000"/>
          </a:bodyPr>
          <a:lstStyle/>
          <a:p>
            <a:r>
              <a:rPr lang="en-US" dirty="0"/>
              <a:t>For awardees, in addition to funding for research and development, funding is provided to assist small businesses commercialize their innovations</a:t>
            </a:r>
          </a:p>
          <a:p>
            <a:pPr lvl="1"/>
            <a:r>
              <a:rPr lang="en-US" sz="2400" dirty="0"/>
              <a:t>Phase I:  $6,500</a:t>
            </a:r>
          </a:p>
          <a:p>
            <a:pPr lvl="1"/>
            <a:r>
              <a:rPr lang="en-US" sz="2400" dirty="0"/>
              <a:t>Phase II:  $50,000</a:t>
            </a:r>
          </a:p>
          <a:p>
            <a:pPr lvl="1"/>
            <a:r>
              <a:rPr lang="en-US" sz="2400" dirty="0"/>
              <a:t>Funding levels increased in FY 2019</a:t>
            </a:r>
          </a:p>
          <a:p>
            <a:r>
              <a:rPr lang="en-US" dirty="0"/>
              <a:t>Phase I - Companies can select their own vendors to provide assistance or use a vendor that is funded directly by DOE.</a:t>
            </a:r>
          </a:p>
          <a:p>
            <a:r>
              <a:rPr lang="en-US" dirty="0"/>
              <a:t>Phase II - Companies must select their own vendors to use the TABA funds. TABA vendors will be consultants or subcontractors and include in your budget and justification.</a:t>
            </a:r>
          </a:p>
          <a:p>
            <a:endParaRPr lang="en-US" dirty="0"/>
          </a:p>
          <a:p>
            <a:endParaRPr lang="en-US" dirty="0"/>
          </a:p>
        </p:txBody>
      </p:sp>
      <p:pic>
        <p:nvPicPr>
          <p:cNvPr id="4" name="Picture 3"/>
          <p:cNvPicPr>
            <a:picLocks noChangeAspect="1"/>
          </p:cNvPicPr>
          <p:nvPr/>
        </p:nvPicPr>
        <p:blipFill>
          <a:blip r:embed="rId2"/>
          <a:stretch>
            <a:fillRect/>
          </a:stretch>
        </p:blipFill>
        <p:spPr>
          <a:xfrm>
            <a:off x="6874518" y="2138802"/>
            <a:ext cx="4975107" cy="2986649"/>
          </a:xfrm>
          <a:prstGeom prst="rect">
            <a:avLst/>
          </a:prstGeom>
        </p:spPr>
      </p:pic>
      <p:sp>
        <p:nvSpPr>
          <p:cNvPr id="9" name="Slide Number Placeholder 8">
            <a:extLst>
              <a:ext uri="{FF2B5EF4-FFF2-40B4-BE49-F238E27FC236}">
                <a16:creationId xmlns:a16="http://schemas.microsoft.com/office/drawing/2014/main" id="{21E443AF-5ABD-4F09-B015-0BB618115C8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152904891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171450"/>
            <a:ext cx="10972800" cy="1143000"/>
          </a:xfrm>
        </p:spPr>
        <p:txBody>
          <a:bodyPr>
            <a:normAutofit/>
          </a:bodyPr>
          <a:lstStyle/>
          <a:p>
            <a:pPr algn="ctr" eaLnBrk="1" hangingPunct="1"/>
            <a:r>
              <a:rPr lang="en-US" sz="3600" b="0" dirty="0">
                <a:solidFill>
                  <a:schemeClr val="accent3">
                    <a:lumMod val="75000"/>
                  </a:schemeClr>
                </a:solidFill>
              </a:rPr>
              <a:t>U. S. Department of Energy Mission &amp; Program Offices</a:t>
            </a:r>
          </a:p>
        </p:txBody>
      </p:sp>
      <p:sp>
        <p:nvSpPr>
          <p:cNvPr id="3075" name="Rectangle 3"/>
          <p:cNvSpPr>
            <a:spLocks noGrp="1" noChangeArrowheads="1"/>
          </p:cNvSpPr>
          <p:nvPr>
            <p:ph idx="4294967295"/>
          </p:nvPr>
        </p:nvSpPr>
        <p:spPr>
          <a:xfrm>
            <a:off x="0" y="1489075"/>
            <a:ext cx="6249988" cy="4491038"/>
          </a:xfrm>
        </p:spPr>
        <p:txBody>
          <a:bodyPr>
            <a:normAutofit lnSpcReduction="10000"/>
          </a:bodyPr>
          <a:lstStyle/>
          <a:p>
            <a:r>
              <a:rPr lang="en-US" sz="2000" b="1" dirty="0"/>
              <a:t>DOE’s Mission </a:t>
            </a:r>
            <a:r>
              <a:rPr lang="en-US" sz="2000" dirty="0"/>
              <a:t>is to ensure America's security and prosperity by addressing its energy, environmental, and nuclear challenges through transformative science and technology solutions. </a:t>
            </a:r>
          </a:p>
          <a:p>
            <a:pPr lvl="1"/>
            <a:endParaRPr lang="en-US" sz="1800" b="1" dirty="0">
              <a:solidFill>
                <a:srgbClr val="24A02A"/>
              </a:solidFill>
            </a:endParaRPr>
          </a:p>
          <a:p>
            <a:pPr lvl="1"/>
            <a:r>
              <a:rPr lang="en-US" sz="1800" b="1" dirty="0">
                <a:solidFill>
                  <a:srgbClr val="24A02A"/>
                </a:solidFill>
              </a:rPr>
              <a:t>Goal 1</a:t>
            </a:r>
            <a:r>
              <a:rPr lang="en-US" sz="1800" b="1" dirty="0"/>
              <a:t>:</a:t>
            </a:r>
            <a:r>
              <a:rPr lang="en-US" sz="1800" dirty="0"/>
              <a:t> Catalyze the timely, material, and efficient transformation of the nation's energy system and secure </a:t>
            </a:r>
            <a:r>
              <a:rPr lang="en-US" sz="1800" b="1" dirty="0">
                <a:solidFill>
                  <a:srgbClr val="24A02A"/>
                </a:solidFill>
              </a:rPr>
              <a:t>U.S. leadership in energy technologies</a:t>
            </a:r>
            <a:r>
              <a:rPr lang="en-US" sz="1800" dirty="0"/>
              <a:t>.</a:t>
            </a:r>
          </a:p>
          <a:p>
            <a:pPr lvl="1"/>
            <a:endParaRPr lang="en-US" sz="1800" b="1" dirty="0">
              <a:solidFill>
                <a:srgbClr val="3366FF"/>
              </a:solidFill>
            </a:endParaRPr>
          </a:p>
          <a:p>
            <a:pPr lvl="1"/>
            <a:r>
              <a:rPr lang="en-US" sz="1800" b="1" dirty="0">
                <a:solidFill>
                  <a:srgbClr val="3366FF"/>
                </a:solidFill>
              </a:rPr>
              <a:t>Goal 2</a:t>
            </a:r>
            <a:r>
              <a:rPr lang="en-US" sz="1800" b="1" dirty="0"/>
              <a:t>:</a:t>
            </a:r>
            <a:r>
              <a:rPr lang="en-US" sz="1800" dirty="0"/>
              <a:t> Maintain a </a:t>
            </a:r>
            <a:r>
              <a:rPr lang="en-US" sz="1800" b="1" dirty="0">
                <a:solidFill>
                  <a:srgbClr val="3366FF"/>
                </a:solidFill>
              </a:rPr>
              <a:t>vibrant U.S. effort in science and engineering</a:t>
            </a:r>
            <a:r>
              <a:rPr lang="en-US" sz="1800" dirty="0"/>
              <a:t> as a cornerstone of our economic prosperity, with clear leadership in strategic areas. </a:t>
            </a:r>
          </a:p>
          <a:p>
            <a:pPr lvl="1"/>
            <a:endParaRPr lang="en-US" sz="1800" b="1" dirty="0">
              <a:solidFill>
                <a:srgbClr val="FF5050"/>
              </a:solidFill>
            </a:endParaRPr>
          </a:p>
          <a:p>
            <a:pPr lvl="1"/>
            <a:r>
              <a:rPr lang="en-US" sz="1800" b="1" dirty="0">
                <a:solidFill>
                  <a:srgbClr val="FF5050"/>
                </a:solidFill>
              </a:rPr>
              <a:t>Goal 3</a:t>
            </a:r>
            <a:r>
              <a:rPr lang="en-US" sz="1800" b="1" dirty="0"/>
              <a:t>:</a:t>
            </a:r>
            <a:r>
              <a:rPr lang="en-US" sz="1800" dirty="0"/>
              <a:t> Enhance </a:t>
            </a:r>
            <a:r>
              <a:rPr lang="en-US" sz="1800" b="1" dirty="0">
                <a:solidFill>
                  <a:srgbClr val="FF5050"/>
                </a:solidFill>
              </a:rPr>
              <a:t>nuclear security </a:t>
            </a:r>
            <a:r>
              <a:rPr lang="en-US" sz="1800" dirty="0"/>
              <a:t>through defense, nonproliferation, and environmental efforts. </a:t>
            </a:r>
          </a:p>
          <a:p>
            <a:endParaRPr lang="en-US" dirty="0"/>
          </a:p>
        </p:txBody>
      </p:sp>
      <p:sp>
        <p:nvSpPr>
          <p:cNvPr id="2" name="TextBox 1"/>
          <p:cNvSpPr txBox="1"/>
          <p:nvPr/>
        </p:nvSpPr>
        <p:spPr>
          <a:xfrm>
            <a:off x="6825608" y="784181"/>
            <a:ext cx="4654304" cy="369332"/>
          </a:xfrm>
          <a:prstGeom prst="rect">
            <a:avLst/>
          </a:prstGeom>
          <a:noFill/>
        </p:spPr>
        <p:txBody>
          <a:bodyPr wrap="square" rtlCol="0">
            <a:spAutoFit/>
          </a:bodyPr>
          <a:lstStyle/>
          <a:p>
            <a:pPr algn="ctr"/>
            <a:r>
              <a:rPr lang="en-US" sz="1800" dirty="0">
                <a:solidFill>
                  <a:prstClr val="black">
                    <a:lumMod val="75000"/>
                    <a:lumOff val="25000"/>
                  </a:prstClr>
                </a:solidFill>
                <a:latin typeface="Calibri"/>
              </a:rPr>
              <a:t>Program Offices Participating in DOE SBIR/STTR</a:t>
            </a:r>
          </a:p>
        </p:txBody>
      </p:sp>
      <p:graphicFrame>
        <p:nvGraphicFramePr>
          <p:cNvPr id="3" name="Table 3">
            <a:extLst>
              <a:ext uri="{FF2B5EF4-FFF2-40B4-BE49-F238E27FC236}">
                <a16:creationId xmlns:a16="http://schemas.microsoft.com/office/drawing/2014/main" id="{820BF605-4DCF-4EB9-8C19-5280131AC6CE}"/>
              </a:ext>
            </a:extLst>
          </p:cNvPr>
          <p:cNvGraphicFramePr>
            <a:graphicFrameLocks noGrp="1"/>
          </p:cNvGraphicFramePr>
          <p:nvPr>
            <p:extLst>
              <p:ext uri="{D42A27DB-BD31-4B8C-83A1-F6EECF244321}">
                <p14:modId xmlns:p14="http://schemas.microsoft.com/office/powerpoint/2010/main" val="2528956147"/>
              </p:ext>
            </p:extLst>
          </p:nvPr>
        </p:nvGraphicFramePr>
        <p:xfrm>
          <a:off x="6825608" y="1169611"/>
          <a:ext cx="4857305" cy="5085080"/>
        </p:xfrm>
        <a:graphic>
          <a:graphicData uri="http://schemas.openxmlformats.org/drawingml/2006/table">
            <a:tbl>
              <a:tblPr firstRow="1" bandRow="1">
                <a:tableStyleId>{5940675A-B579-460E-94D1-54222C63F5DA}</a:tableStyleId>
              </a:tblPr>
              <a:tblGrid>
                <a:gridCol w="4857305">
                  <a:extLst>
                    <a:ext uri="{9D8B030D-6E8A-4147-A177-3AD203B41FA5}">
                      <a16:colId xmlns:a16="http://schemas.microsoft.com/office/drawing/2014/main" val="1043674695"/>
                    </a:ext>
                  </a:extLst>
                </a:gridCol>
              </a:tblGrid>
              <a:tr h="370840">
                <a:tc>
                  <a:txBody>
                    <a:bodyPr/>
                    <a:lstStyle/>
                    <a:p>
                      <a:r>
                        <a:rPr lang="en-US" dirty="0">
                          <a:solidFill>
                            <a:srgbClr val="24A02A"/>
                          </a:solidFill>
                        </a:rPr>
                        <a:t>Cyber Security, Energy Security and Emergency Response</a:t>
                      </a:r>
                    </a:p>
                  </a:txBody>
                  <a:tcPr>
                    <a:solidFill>
                      <a:schemeClr val="bg1"/>
                    </a:solidFill>
                  </a:tcPr>
                </a:tc>
                <a:extLst>
                  <a:ext uri="{0D108BD9-81ED-4DB2-BD59-A6C34878D82A}">
                    <a16:rowId xmlns:a16="http://schemas.microsoft.com/office/drawing/2014/main" val="9271012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Electricity</a:t>
                      </a:r>
                      <a:endParaRPr lang="en-US" dirty="0">
                        <a:solidFill>
                          <a:srgbClr val="24A02A"/>
                        </a:solidFill>
                      </a:endParaRPr>
                    </a:p>
                  </a:txBody>
                  <a:tcPr>
                    <a:solidFill>
                      <a:schemeClr val="bg1"/>
                    </a:solidFill>
                  </a:tcPr>
                </a:tc>
                <a:extLst>
                  <a:ext uri="{0D108BD9-81ED-4DB2-BD59-A6C34878D82A}">
                    <a16:rowId xmlns:a16="http://schemas.microsoft.com/office/drawing/2014/main" val="19510329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Fossil Energy and Carbon Management</a:t>
                      </a:r>
                      <a:endParaRPr lang="en-US" dirty="0">
                        <a:solidFill>
                          <a:srgbClr val="24A02A"/>
                        </a:solidFill>
                      </a:endParaRPr>
                    </a:p>
                  </a:txBody>
                  <a:tcPr>
                    <a:solidFill>
                      <a:schemeClr val="bg1"/>
                    </a:solidFill>
                  </a:tcPr>
                </a:tc>
                <a:extLst>
                  <a:ext uri="{0D108BD9-81ED-4DB2-BD59-A6C34878D82A}">
                    <a16:rowId xmlns:a16="http://schemas.microsoft.com/office/drawing/2014/main" val="11784171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Energy Efficiency and Renewable Energy</a:t>
                      </a:r>
                      <a:endParaRPr lang="en-US" dirty="0">
                        <a:solidFill>
                          <a:srgbClr val="24A02A"/>
                        </a:solidFill>
                      </a:endParaRPr>
                    </a:p>
                  </a:txBody>
                  <a:tcPr>
                    <a:solidFill>
                      <a:schemeClr val="bg1"/>
                    </a:solidFill>
                  </a:tcPr>
                </a:tc>
                <a:extLst>
                  <a:ext uri="{0D108BD9-81ED-4DB2-BD59-A6C34878D82A}">
                    <a16:rowId xmlns:a16="http://schemas.microsoft.com/office/drawing/2014/main" val="1700973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A02A"/>
                          </a:solidFill>
                          <a:effectLst/>
                          <a:uLnTx/>
                          <a:uFillTx/>
                          <a:latin typeface="+mn-lt"/>
                          <a:ea typeface="+mn-ea"/>
                          <a:cs typeface="+mn-cs"/>
                        </a:rPr>
                        <a:t>Nuclear Energy</a:t>
                      </a:r>
                      <a:endParaRPr lang="en-US" dirty="0">
                        <a:solidFill>
                          <a:srgbClr val="24A02A"/>
                        </a:solidFill>
                      </a:endParaRPr>
                    </a:p>
                  </a:txBody>
                  <a:tcPr>
                    <a:solidFill>
                      <a:schemeClr val="bg1"/>
                    </a:solidFill>
                  </a:tcPr>
                </a:tc>
                <a:extLst>
                  <a:ext uri="{0D108BD9-81ED-4DB2-BD59-A6C34878D82A}">
                    <a16:rowId xmlns:a16="http://schemas.microsoft.com/office/drawing/2014/main" val="5924453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66FF"/>
                          </a:solidFill>
                          <a:effectLst/>
                          <a:uLnTx/>
                          <a:uFillTx/>
                          <a:latin typeface="+mn-lt"/>
                          <a:ea typeface="+mn-ea"/>
                          <a:cs typeface="+mn-cs"/>
                        </a:rPr>
                        <a:t>Advanced Scientific Computing Research*</a:t>
                      </a:r>
                      <a:endParaRPr lang="en-US" dirty="0">
                        <a:solidFill>
                          <a:srgbClr val="3366FF"/>
                        </a:solidFill>
                      </a:endParaRPr>
                    </a:p>
                  </a:txBody>
                  <a:tcPr>
                    <a:solidFill>
                      <a:schemeClr val="bg1"/>
                    </a:solidFill>
                  </a:tcPr>
                </a:tc>
                <a:extLst>
                  <a:ext uri="{0D108BD9-81ED-4DB2-BD59-A6C34878D82A}">
                    <a16:rowId xmlns:a16="http://schemas.microsoft.com/office/drawing/2014/main" val="2134002498"/>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Basic Energy Sciences*</a:t>
                      </a:r>
                      <a:endParaRPr lang="en-US" dirty="0">
                        <a:solidFill>
                          <a:srgbClr val="3366FF"/>
                        </a:solidFill>
                      </a:endParaRPr>
                    </a:p>
                  </a:txBody>
                  <a:tcPr>
                    <a:solidFill>
                      <a:schemeClr val="bg1"/>
                    </a:solidFill>
                  </a:tcPr>
                </a:tc>
                <a:extLst>
                  <a:ext uri="{0D108BD9-81ED-4DB2-BD59-A6C34878D82A}">
                    <a16:rowId xmlns:a16="http://schemas.microsoft.com/office/drawing/2014/main" val="4134095265"/>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Biological and Environmental Research*</a:t>
                      </a:r>
                      <a:endParaRPr lang="en-US" dirty="0">
                        <a:solidFill>
                          <a:srgbClr val="3366FF"/>
                        </a:solidFill>
                      </a:endParaRPr>
                    </a:p>
                  </a:txBody>
                  <a:tcPr>
                    <a:solidFill>
                      <a:schemeClr val="bg1"/>
                    </a:solidFill>
                  </a:tcPr>
                </a:tc>
                <a:extLst>
                  <a:ext uri="{0D108BD9-81ED-4DB2-BD59-A6C34878D82A}">
                    <a16:rowId xmlns:a16="http://schemas.microsoft.com/office/drawing/2014/main" val="71374547"/>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Fusion Energy Sciences </a:t>
                      </a:r>
                      <a:endParaRPr lang="en-US" dirty="0">
                        <a:solidFill>
                          <a:srgbClr val="3366FF"/>
                        </a:solidFill>
                      </a:endParaRPr>
                    </a:p>
                  </a:txBody>
                  <a:tcPr>
                    <a:solidFill>
                      <a:schemeClr val="bg1"/>
                    </a:solidFill>
                  </a:tcPr>
                </a:tc>
                <a:extLst>
                  <a:ext uri="{0D108BD9-81ED-4DB2-BD59-A6C34878D82A}">
                    <a16:rowId xmlns:a16="http://schemas.microsoft.com/office/drawing/2014/main" val="2851913873"/>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High Energy Physics </a:t>
                      </a:r>
                      <a:endParaRPr lang="en-US" dirty="0">
                        <a:solidFill>
                          <a:srgbClr val="3366FF"/>
                        </a:solidFill>
                      </a:endParaRPr>
                    </a:p>
                  </a:txBody>
                  <a:tcPr>
                    <a:solidFill>
                      <a:schemeClr val="bg1"/>
                    </a:solidFill>
                  </a:tcPr>
                </a:tc>
                <a:extLst>
                  <a:ext uri="{0D108BD9-81ED-4DB2-BD59-A6C34878D82A}">
                    <a16:rowId xmlns:a16="http://schemas.microsoft.com/office/drawing/2014/main" val="200413133"/>
                  </a:ext>
                </a:extLst>
              </a:tr>
              <a:tr h="370840">
                <a:tc>
                  <a:txBody>
                    <a:bodyPr/>
                    <a:lstStyle/>
                    <a:p>
                      <a:r>
                        <a:rPr kumimoji="0" lang="en-US" sz="1800" b="0" i="0" u="none" strike="noStrike" kern="1200" cap="none" spc="0" normalizeH="0" baseline="0" noProof="0" dirty="0">
                          <a:ln>
                            <a:noFill/>
                          </a:ln>
                          <a:solidFill>
                            <a:srgbClr val="3366FF"/>
                          </a:solidFill>
                          <a:effectLst/>
                          <a:uLnTx/>
                          <a:uFillTx/>
                          <a:latin typeface="+mn-lt"/>
                          <a:ea typeface="+mn-ea"/>
                          <a:cs typeface="+mn-cs"/>
                        </a:rPr>
                        <a:t>Nuclear Physics*</a:t>
                      </a:r>
                      <a:endParaRPr lang="en-US" dirty="0">
                        <a:solidFill>
                          <a:srgbClr val="3366FF"/>
                        </a:solidFill>
                      </a:endParaRPr>
                    </a:p>
                  </a:txBody>
                  <a:tcPr>
                    <a:solidFill>
                      <a:schemeClr val="bg1"/>
                    </a:solidFill>
                  </a:tcPr>
                </a:tc>
                <a:extLst>
                  <a:ext uri="{0D108BD9-81ED-4DB2-BD59-A6C34878D82A}">
                    <a16:rowId xmlns:a16="http://schemas.microsoft.com/office/drawing/2014/main" val="6179708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5050"/>
                          </a:solidFill>
                          <a:effectLst/>
                          <a:uLnTx/>
                          <a:uFillTx/>
                          <a:latin typeface="+mn-lt"/>
                          <a:ea typeface="+mn-ea"/>
                          <a:cs typeface="+mn-cs"/>
                        </a:rPr>
                        <a:t>Defense Nuclear Nonproliferation</a:t>
                      </a:r>
                    </a:p>
                  </a:txBody>
                  <a:tcPr/>
                </a:tc>
                <a:extLst>
                  <a:ext uri="{0D108BD9-81ED-4DB2-BD59-A6C34878D82A}">
                    <a16:rowId xmlns:a16="http://schemas.microsoft.com/office/drawing/2014/main" val="2881843913"/>
                  </a:ext>
                </a:extLst>
              </a:tr>
              <a:tr h="267713">
                <a:tc>
                  <a:txBody>
                    <a:bodyPr/>
                    <a:lstStyle/>
                    <a:p>
                      <a:r>
                        <a:rPr lang="en-US" sz="1800" dirty="0">
                          <a:solidFill>
                            <a:srgbClr val="FF5050"/>
                          </a:solidFill>
                          <a:latin typeface="+mn-lt"/>
                        </a:rPr>
                        <a:t>Environmental Management </a:t>
                      </a:r>
                      <a:endParaRPr lang="en-US" dirty="0">
                        <a:solidFill>
                          <a:srgbClr val="FF5050"/>
                        </a:solidFill>
                      </a:endParaRPr>
                    </a:p>
                  </a:txBody>
                  <a:tcPr/>
                </a:tc>
                <a:extLst>
                  <a:ext uri="{0D108BD9-81ED-4DB2-BD59-A6C34878D82A}">
                    <a16:rowId xmlns:a16="http://schemas.microsoft.com/office/drawing/2014/main" val="4155653289"/>
                  </a:ext>
                </a:extLst>
              </a:tr>
            </a:tbl>
          </a:graphicData>
        </a:graphic>
      </p:graphicFrame>
      <p:sp>
        <p:nvSpPr>
          <p:cNvPr id="20" name="TextBox 19">
            <a:extLst>
              <a:ext uri="{FF2B5EF4-FFF2-40B4-BE49-F238E27FC236}">
                <a16:creationId xmlns:a16="http://schemas.microsoft.com/office/drawing/2014/main" id="{8FC1774F-7055-424F-B31C-1937201DD303}"/>
              </a:ext>
            </a:extLst>
          </p:cNvPr>
          <p:cNvSpPr txBox="1"/>
          <p:nvPr/>
        </p:nvSpPr>
        <p:spPr>
          <a:xfrm>
            <a:off x="6825608" y="6331939"/>
            <a:ext cx="2718442" cy="369332"/>
          </a:xfrm>
          <a:prstGeom prst="rect">
            <a:avLst/>
          </a:prstGeom>
          <a:noFill/>
        </p:spPr>
        <p:txBody>
          <a:bodyPr wrap="square" rtlCol="0">
            <a:spAutoFit/>
          </a:bodyPr>
          <a:lstStyle/>
          <a:p>
            <a:r>
              <a:rPr lang="en-US" sz="1800" dirty="0">
                <a:solidFill>
                  <a:prstClr val="black">
                    <a:lumMod val="75000"/>
                    <a:lumOff val="25000"/>
                  </a:prstClr>
                </a:solidFill>
                <a:latin typeface="Calibri"/>
              </a:rPr>
              <a:t>* Release 1</a:t>
            </a:r>
          </a:p>
        </p:txBody>
      </p:sp>
      <p:sp>
        <p:nvSpPr>
          <p:cNvPr id="8" name="Slide Number Placeholder 7">
            <a:extLst>
              <a:ext uri="{FF2B5EF4-FFF2-40B4-BE49-F238E27FC236}">
                <a16:creationId xmlns:a16="http://schemas.microsoft.com/office/drawing/2014/main" id="{9DD05B15-3DD3-4B3A-BEA1-12BCD9F84E00}"/>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52412573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5ACEA48-3E93-4062-AF35-3AAD5DD06171}"/>
              </a:ext>
            </a:extLst>
          </p:cNvPr>
          <p:cNvSpPr>
            <a:spLocks noGrp="1"/>
          </p:cNvSpPr>
          <p:nvPr>
            <p:ph sz="half" idx="1"/>
          </p:nvPr>
        </p:nvSpPr>
        <p:spPr>
          <a:xfrm>
            <a:off x="418062" y="1204106"/>
            <a:ext cx="3903958" cy="4449790"/>
          </a:xfrm>
        </p:spPr>
        <p:txBody>
          <a:bodyPr>
            <a:normAutofit fontScale="40000" lnSpcReduction="20000"/>
          </a:bodyPr>
          <a:lstStyle/>
          <a:p>
            <a:pPr marL="0" indent="0">
              <a:buNone/>
            </a:pPr>
            <a:r>
              <a:rPr lang="en-US" sz="4000" b="1" dirty="0">
                <a:solidFill>
                  <a:schemeClr val="tx1">
                    <a:lumMod val="65000"/>
                    <a:lumOff val="35000"/>
                  </a:schemeClr>
                </a:solidFill>
                <a:latin typeface="+mn-lt"/>
              </a:rPr>
              <a:t> </a:t>
            </a:r>
            <a:r>
              <a:rPr lang="en-US" sz="4500" b="1" dirty="0">
                <a:solidFill>
                  <a:srgbClr val="00B050"/>
                </a:solidFill>
                <a:latin typeface="+mn-lt"/>
              </a:rPr>
              <a:t>Leadership in Clean Energy</a:t>
            </a:r>
          </a:p>
          <a:p>
            <a:pPr marL="234950" indent="-234950">
              <a:buFont typeface="Arial" pitchFamily="34" charset="0"/>
              <a:buChar char="•"/>
            </a:pPr>
            <a:r>
              <a:rPr lang="en-US" sz="4000" dirty="0">
                <a:solidFill>
                  <a:schemeClr val="tx1">
                    <a:lumMod val="65000"/>
                    <a:lumOff val="35000"/>
                  </a:schemeClr>
                </a:solidFill>
                <a:latin typeface="+mn-lt"/>
              </a:rPr>
              <a:t>Advanced Turbine Technology</a:t>
            </a:r>
          </a:p>
          <a:p>
            <a:pPr marL="234950" indent="-234950">
              <a:buFont typeface="Arial" pitchFamily="34" charset="0"/>
              <a:buChar char="•"/>
            </a:pPr>
            <a:r>
              <a:rPr lang="en-US" sz="4000" dirty="0">
                <a:solidFill>
                  <a:schemeClr val="tx1">
                    <a:lumMod val="65000"/>
                    <a:lumOff val="35000"/>
                  </a:schemeClr>
                </a:solidFill>
                <a:latin typeface="+mn-lt"/>
              </a:rPr>
              <a:t>Clean Coal, Oil and Gas Technologies</a:t>
            </a:r>
          </a:p>
          <a:p>
            <a:pPr marL="234950" indent="-234950">
              <a:buFont typeface="Arial" pitchFamily="34" charset="0"/>
              <a:buChar char="•"/>
            </a:pPr>
            <a:r>
              <a:rPr lang="en-US" sz="4000" dirty="0">
                <a:solidFill>
                  <a:schemeClr val="tx1">
                    <a:lumMod val="65000"/>
                    <a:lumOff val="35000"/>
                  </a:schemeClr>
                </a:solidFill>
                <a:latin typeface="+mn-lt"/>
              </a:rPr>
              <a:t>Advanced Materials/Technologies for Nuclear Energy</a:t>
            </a:r>
          </a:p>
          <a:p>
            <a:pPr marL="234950" indent="-234950">
              <a:buFont typeface="Arial" pitchFamily="34" charset="0"/>
              <a:buChar char="•"/>
            </a:pPr>
            <a:r>
              <a:rPr lang="en-US" sz="4000" dirty="0">
                <a:solidFill>
                  <a:schemeClr val="tx1">
                    <a:lumMod val="65000"/>
                    <a:lumOff val="35000"/>
                  </a:schemeClr>
                </a:solidFill>
                <a:latin typeface="+mn-lt"/>
              </a:rPr>
              <a:t>Smart Grid Technologies</a:t>
            </a:r>
          </a:p>
          <a:p>
            <a:pPr marL="234950" indent="-234950">
              <a:buFont typeface="Arial" pitchFamily="34" charset="0"/>
              <a:buChar char="•"/>
            </a:pPr>
            <a:r>
              <a:rPr lang="en-US" sz="4000" dirty="0">
                <a:solidFill>
                  <a:schemeClr val="tx1">
                    <a:lumMod val="65000"/>
                    <a:lumOff val="35000"/>
                  </a:schemeClr>
                </a:solidFill>
                <a:latin typeface="+mn-lt"/>
              </a:rPr>
              <a:t>Cyber Security</a:t>
            </a:r>
          </a:p>
          <a:p>
            <a:pPr marL="234950" indent="-234950">
              <a:buFont typeface="Arial" pitchFamily="34" charset="0"/>
              <a:buChar char="•"/>
            </a:pPr>
            <a:r>
              <a:rPr lang="en-US" sz="4000" dirty="0">
                <a:solidFill>
                  <a:schemeClr val="tx1">
                    <a:lumMod val="65000"/>
                    <a:lumOff val="35000"/>
                  </a:schemeClr>
                </a:solidFill>
                <a:latin typeface="+mn-lt"/>
              </a:rPr>
              <a:t>Energy Storage</a:t>
            </a:r>
          </a:p>
          <a:p>
            <a:pPr marL="234950" indent="-234950">
              <a:buFont typeface="Arial" pitchFamily="34" charset="0"/>
              <a:buChar char="•"/>
            </a:pPr>
            <a:r>
              <a:rPr lang="en-US" sz="4000" dirty="0">
                <a:solidFill>
                  <a:schemeClr val="tx1">
                    <a:lumMod val="65000"/>
                    <a:lumOff val="35000"/>
                  </a:schemeClr>
                </a:solidFill>
                <a:latin typeface="+mn-lt"/>
              </a:rPr>
              <a:t>Bio-energy &amp; Biofuels</a:t>
            </a:r>
          </a:p>
          <a:p>
            <a:pPr marL="234950" indent="-234950">
              <a:buFont typeface="Arial" pitchFamily="34" charset="0"/>
              <a:buChar char="•"/>
            </a:pPr>
            <a:r>
              <a:rPr lang="en-US" sz="4000" dirty="0">
                <a:solidFill>
                  <a:schemeClr val="tx1">
                    <a:lumMod val="65000"/>
                    <a:lumOff val="35000"/>
                  </a:schemeClr>
                </a:solidFill>
                <a:latin typeface="+mn-lt"/>
              </a:rPr>
              <a:t>Hydrogen &amp; Fuel Cells</a:t>
            </a:r>
          </a:p>
          <a:p>
            <a:pPr marL="234950" indent="-234950">
              <a:buFont typeface="Arial" pitchFamily="34" charset="0"/>
              <a:buChar char="•"/>
            </a:pPr>
            <a:r>
              <a:rPr lang="en-US" sz="4000" dirty="0">
                <a:solidFill>
                  <a:schemeClr val="tx1">
                    <a:lumMod val="65000"/>
                    <a:lumOff val="35000"/>
                  </a:schemeClr>
                </a:solidFill>
                <a:latin typeface="+mn-lt"/>
              </a:rPr>
              <a:t>Solar Power</a:t>
            </a:r>
          </a:p>
          <a:p>
            <a:pPr marL="234950" indent="-234950">
              <a:buFont typeface="Arial" pitchFamily="34" charset="0"/>
              <a:buChar char="•"/>
            </a:pPr>
            <a:r>
              <a:rPr lang="en-US" sz="4000" dirty="0">
                <a:solidFill>
                  <a:schemeClr val="tx1">
                    <a:lumMod val="65000"/>
                    <a:lumOff val="35000"/>
                  </a:schemeClr>
                </a:solidFill>
                <a:latin typeface="+mn-lt"/>
              </a:rPr>
              <a:t>Water Power</a:t>
            </a:r>
          </a:p>
          <a:p>
            <a:pPr marL="234950" indent="-234950">
              <a:buFont typeface="Arial" pitchFamily="34" charset="0"/>
              <a:buChar char="•"/>
            </a:pPr>
            <a:r>
              <a:rPr lang="en-US" sz="4000" dirty="0">
                <a:solidFill>
                  <a:schemeClr val="tx1">
                    <a:lumMod val="65000"/>
                    <a:lumOff val="35000"/>
                  </a:schemeClr>
                </a:solidFill>
                <a:latin typeface="+mn-lt"/>
              </a:rPr>
              <a:t>Wind Energy</a:t>
            </a:r>
          </a:p>
          <a:p>
            <a:pPr marL="234950" indent="-234950">
              <a:buFont typeface="Arial" pitchFamily="34" charset="0"/>
              <a:buChar char="•"/>
            </a:pPr>
            <a:r>
              <a:rPr lang="en-US" sz="4000" dirty="0">
                <a:solidFill>
                  <a:schemeClr val="tx1">
                    <a:lumMod val="65000"/>
                    <a:lumOff val="35000"/>
                  </a:schemeClr>
                </a:solidFill>
                <a:latin typeface="+mn-lt"/>
              </a:rPr>
              <a:t>Advanced Manufacturing</a:t>
            </a:r>
          </a:p>
          <a:p>
            <a:pPr marL="234950" indent="-234950">
              <a:buFont typeface="Arial" pitchFamily="34" charset="0"/>
              <a:buChar char="•"/>
            </a:pPr>
            <a:r>
              <a:rPr lang="en-US" sz="4000" dirty="0">
                <a:solidFill>
                  <a:schemeClr val="tx1">
                    <a:lumMod val="65000"/>
                    <a:lumOff val="35000"/>
                  </a:schemeClr>
                </a:solidFill>
                <a:latin typeface="+mn-lt"/>
              </a:rPr>
              <a:t>Efficient Buildings &amp; Vehicles</a:t>
            </a:r>
            <a:endParaRPr lang="en-US" sz="4000" dirty="0">
              <a:solidFill>
                <a:schemeClr val="tx1"/>
              </a:solidFill>
            </a:endParaRPr>
          </a:p>
          <a:p>
            <a:endParaRPr lang="en-US" dirty="0"/>
          </a:p>
        </p:txBody>
      </p:sp>
      <p:sp>
        <p:nvSpPr>
          <p:cNvPr id="8" name="Content Placeholder 7">
            <a:extLst>
              <a:ext uri="{FF2B5EF4-FFF2-40B4-BE49-F238E27FC236}">
                <a16:creationId xmlns:a16="http://schemas.microsoft.com/office/drawing/2014/main" id="{915CBF26-EC54-454E-BA71-451E7449C2C6}"/>
              </a:ext>
            </a:extLst>
          </p:cNvPr>
          <p:cNvSpPr>
            <a:spLocks noGrp="1"/>
          </p:cNvSpPr>
          <p:nvPr>
            <p:ph sz="half" idx="2"/>
          </p:nvPr>
        </p:nvSpPr>
        <p:spPr>
          <a:xfrm>
            <a:off x="4386828" y="1204105"/>
            <a:ext cx="3970987" cy="4716911"/>
          </a:xfrm>
        </p:spPr>
        <p:txBody>
          <a:bodyPr>
            <a:normAutofit fontScale="40000" lnSpcReduction="20000"/>
          </a:bodyPr>
          <a:lstStyle/>
          <a:p>
            <a:pPr marL="0" indent="0">
              <a:buNone/>
            </a:pPr>
            <a:r>
              <a:rPr lang="en-US" sz="4500" b="1" dirty="0">
                <a:solidFill>
                  <a:srgbClr val="3366FF"/>
                </a:solidFill>
                <a:latin typeface="+mn-lt"/>
              </a:rPr>
              <a:t>Leadership in Basic Energy </a:t>
            </a:r>
            <a:r>
              <a:rPr lang="en-US" sz="4500" b="1" dirty="0">
                <a:solidFill>
                  <a:srgbClr val="3366FF"/>
                </a:solidFill>
              </a:rPr>
              <a:t>and Engineering </a:t>
            </a:r>
            <a:r>
              <a:rPr lang="en-US" sz="4500" b="1" dirty="0">
                <a:solidFill>
                  <a:srgbClr val="3366FF"/>
                </a:solidFill>
                <a:latin typeface="+mn-lt"/>
              </a:rPr>
              <a:t>Sciences</a:t>
            </a:r>
          </a:p>
          <a:p>
            <a:pPr marL="234950" indent="-234950">
              <a:buFont typeface="Arial" pitchFamily="34" charset="0"/>
              <a:buChar char="•"/>
            </a:pPr>
            <a:r>
              <a:rPr lang="en-US" sz="4000" dirty="0">
                <a:solidFill>
                  <a:schemeClr val="tx1">
                    <a:lumMod val="65000"/>
                    <a:lumOff val="35000"/>
                  </a:schemeClr>
                </a:solidFill>
                <a:latin typeface="+mn-lt"/>
              </a:rPr>
              <a:t>Advanced Detectors</a:t>
            </a:r>
          </a:p>
          <a:p>
            <a:pPr marL="234950" indent="-234950">
              <a:buFont typeface="Arial" pitchFamily="34" charset="0"/>
              <a:buChar char="•"/>
            </a:pPr>
            <a:r>
              <a:rPr lang="en-US" sz="4000" dirty="0">
                <a:solidFill>
                  <a:schemeClr val="tx1">
                    <a:lumMod val="65000"/>
                    <a:lumOff val="35000"/>
                  </a:schemeClr>
                </a:solidFill>
                <a:latin typeface="+mn-lt"/>
              </a:rPr>
              <a:t>Accelerator technology</a:t>
            </a:r>
          </a:p>
          <a:p>
            <a:pPr marL="234950" indent="-234950">
              <a:buFont typeface="Arial" pitchFamily="34" charset="0"/>
              <a:buChar char="•"/>
            </a:pPr>
            <a:r>
              <a:rPr lang="en-US" sz="4000" dirty="0">
                <a:solidFill>
                  <a:schemeClr val="tx1">
                    <a:lumMod val="65000"/>
                    <a:lumOff val="35000"/>
                  </a:schemeClr>
                </a:solidFill>
                <a:latin typeface="+mn-lt"/>
              </a:rPr>
              <a:t>RF Components and Systems</a:t>
            </a:r>
          </a:p>
          <a:p>
            <a:pPr marL="234950" indent="-234950">
              <a:buFont typeface="Arial" pitchFamily="34" charset="0"/>
              <a:buChar char="•"/>
            </a:pPr>
            <a:r>
              <a:rPr lang="en-US" sz="4000" dirty="0">
                <a:solidFill>
                  <a:schemeClr val="tx1">
                    <a:lumMod val="65000"/>
                    <a:lumOff val="35000"/>
                  </a:schemeClr>
                </a:solidFill>
                <a:latin typeface="+mn-lt"/>
              </a:rPr>
              <a:t>Data Acquisition, Processing and Analysis</a:t>
            </a:r>
          </a:p>
          <a:p>
            <a:pPr marL="234950" indent="-234950">
              <a:buFont typeface="Arial" pitchFamily="34" charset="0"/>
              <a:buChar char="•"/>
            </a:pPr>
            <a:r>
              <a:rPr lang="en-US" sz="4000" dirty="0">
                <a:solidFill>
                  <a:schemeClr val="tx1">
                    <a:lumMod val="65000"/>
                    <a:lumOff val="35000"/>
                  </a:schemeClr>
                </a:solidFill>
                <a:latin typeface="+mn-lt"/>
              </a:rPr>
              <a:t>Fusion Energy Systems</a:t>
            </a:r>
          </a:p>
          <a:p>
            <a:pPr marL="234950" indent="-234950">
              <a:buFont typeface="Arial" pitchFamily="34" charset="0"/>
              <a:buChar char="•"/>
            </a:pPr>
            <a:r>
              <a:rPr lang="en-US" sz="4000" dirty="0">
                <a:solidFill>
                  <a:schemeClr val="tx1">
                    <a:lumMod val="65000"/>
                    <a:lumOff val="35000"/>
                  </a:schemeClr>
                </a:solidFill>
                <a:latin typeface="+mn-lt"/>
              </a:rPr>
              <a:t>High Performance Computing &amp; Networking</a:t>
            </a:r>
          </a:p>
          <a:p>
            <a:pPr marL="234950" indent="-234950">
              <a:buFont typeface="Arial" pitchFamily="34" charset="0"/>
              <a:buChar char="•"/>
            </a:pPr>
            <a:r>
              <a:rPr lang="en-US" sz="4000" dirty="0">
                <a:solidFill>
                  <a:schemeClr val="tx1">
                    <a:lumMod val="65000"/>
                    <a:lumOff val="35000"/>
                  </a:schemeClr>
                </a:solidFill>
                <a:latin typeface="+mn-lt"/>
              </a:rPr>
              <a:t>Quantum Information Sciences</a:t>
            </a:r>
          </a:p>
          <a:p>
            <a:pPr marL="234950" indent="-234950">
              <a:buFont typeface="Arial" pitchFamily="34" charset="0"/>
              <a:buChar char="•"/>
            </a:pPr>
            <a:r>
              <a:rPr lang="en-US" sz="4000" dirty="0">
                <a:solidFill>
                  <a:schemeClr val="tx1">
                    <a:lumMod val="65000"/>
                    <a:lumOff val="35000"/>
                  </a:schemeClr>
                </a:solidFill>
                <a:latin typeface="+mn-lt"/>
              </a:rPr>
              <a:t>Modeling and Simulation</a:t>
            </a:r>
          </a:p>
          <a:p>
            <a:pPr marL="234950" indent="-234950">
              <a:buFont typeface="Arial" pitchFamily="34" charset="0"/>
              <a:buChar char="•"/>
            </a:pPr>
            <a:r>
              <a:rPr lang="en-US" sz="4000" dirty="0">
                <a:solidFill>
                  <a:schemeClr val="tx1">
                    <a:lumMod val="65000"/>
                    <a:lumOff val="35000"/>
                  </a:schemeClr>
                </a:solidFill>
                <a:latin typeface="+mn-lt"/>
              </a:rPr>
              <a:t>Atmospheric Measurement Technology</a:t>
            </a:r>
          </a:p>
          <a:p>
            <a:pPr marL="234950" indent="-234950">
              <a:buFont typeface="Arial" pitchFamily="34" charset="0"/>
              <a:buChar char="•"/>
            </a:pPr>
            <a:r>
              <a:rPr lang="en-US" sz="4000" dirty="0">
                <a:solidFill>
                  <a:schemeClr val="tx1">
                    <a:lumMod val="65000"/>
                    <a:lumOff val="35000"/>
                  </a:schemeClr>
                </a:solidFill>
                <a:latin typeface="+mn-lt"/>
              </a:rPr>
              <a:t>Genomic Science and Related Biotechnologies</a:t>
            </a:r>
          </a:p>
          <a:p>
            <a:pPr marL="234950" indent="-234950">
              <a:buFont typeface="Arial" pitchFamily="34" charset="0"/>
              <a:buChar char="•"/>
            </a:pPr>
            <a:r>
              <a:rPr lang="en-US" sz="4000" dirty="0">
                <a:solidFill>
                  <a:schemeClr val="tx1">
                    <a:lumMod val="65000"/>
                    <a:lumOff val="35000"/>
                  </a:schemeClr>
                </a:solidFill>
                <a:latin typeface="+mn-lt"/>
              </a:rPr>
              <a:t>Advanced Sources:  neutron, x-ray, electron</a:t>
            </a:r>
          </a:p>
          <a:p>
            <a:endParaRPr lang="en-US" dirty="0"/>
          </a:p>
        </p:txBody>
      </p:sp>
      <p:sp>
        <p:nvSpPr>
          <p:cNvPr id="2" name="Title 1"/>
          <p:cNvSpPr>
            <a:spLocks noGrp="1"/>
          </p:cNvSpPr>
          <p:nvPr>
            <p:ph type="title"/>
          </p:nvPr>
        </p:nvSpPr>
        <p:spPr>
          <a:xfrm>
            <a:off x="324678" y="-92229"/>
            <a:ext cx="11243501" cy="1325563"/>
          </a:xfrm>
        </p:spPr>
        <p:txBody>
          <a:bodyPr>
            <a:normAutofit/>
          </a:bodyPr>
          <a:lstStyle/>
          <a:p>
            <a:pPr algn="ctr"/>
            <a:r>
              <a:rPr lang="en-US" sz="4000" b="0" dirty="0">
                <a:solidFill>
                  <a:schemeClr val="accent3">
                    <a:lumMod val="75000"/>
                  </a:schemeClr>
                </a:solidFill>
              </a:rPr>
              <a:t>Specific Topics Aligned with DOE Mission</a:t>
            </a:r>
          </a:p>
        </p:txBody>
      </p:sp>
      <p:sp>
        <p:nvSpPr>
          <p:cNvPr id="9" name="Content Placeholder 7">
            <a:extLst>
              <a:ext uri="{FF2B5EF4-FFF2-40B4-BE49-F238E27FC236}">
                <a16:creationId xmlns:a16="http://schemas.microsoft.com/office/drawing/2014/main" id="{E37369B4-1A54-46B6-8FE5-C181EA00E44D}"/>
              </a:ext>
            </a:extLst>
          </p:cNvPr>
          <p:cNvSpPr txBox="1">
            <a:spLocks/>
          </p:cNvSpPr>
          <p:nvPr/>
        </p:nvSpPr>
        <p:spPr>
          <a:xfrm>
            <a:off x="8359029" y="1122952"/>
            <a:ext cx="3414909" cy="395287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5050"/>
                </a:solidFill>
                <a:effectLst/>
                <a:uLnTx/>
                <a:uFillTx/>
                <a:latin typeface="Calibri" panose="020F0502020204030204"/>
                <a:ea typeface="+mn-ea"/>
                <a:cs typeface="+mn-cs"/>
              </a:rPr>
              <a:t>Enhancement of Nuclear Security</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Advanced Detectors</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Novel Radiation Monitoring Concepts</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In Situ Remediation</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Facility Deactivation and Decommissioning</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Remote Sensing</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Global Nuclear Safeguards R&amp;D</a:t>
            </a:r>
          </a:p>
          <a:p>
            <a:pPr marL="234950" marR="0" lvl="0" indent="-23495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Nuclear Detonation Detection</a:t>
            </a:r>
          </a:p>
        </p:txBody>
      </p:sp>
      <p:sp>
        <p:nvSpPr>
          <p:cNvPr id="12" name="Rectangle 11">
            <a:extLst>
              <a:ext uri="{FF2B5EF4-FFF2-40B4-BE49-F238E27FC236}">
                <a16:creationId xmlns:a16="http://schemas.microsoft.com/office/drawing/2014/main" id="{1135D740-894B-4A58-96A0-63B8DFB6FFA7}"/>
              </a:ext>
            </a:extLst>
          </p:cNvPr>
          <p:cNvSpPr/>
          <p:nvPr/>
        </p:nvSpPr>
        <p:spPr>
          <a:xfrm>
            <a:off x="324678" y="996630"/>
            <a:ext cx="3942519" cy="465726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E9C071-50A1-4BCE-BBE2-689829523510}"/>
              </a:ext>
            </a:extLst>
          </p:cNvPr>
          <p:cNvSpPr/>
          <p:nvPr/>
        </p:nvSpPr>
        <p:spPr>
          <a:xfrm>
            <a:off x="4267199" y="996630"/>
            <a:ext cx="4025807" cy="46572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C332FF-AD8E-45A7-B9DB-E09CF6DB82E5}"/>
              </a:ext>
            </a:extLst>
          </p:cNvPr>
          <p:cNvSpPr/>
          <p:nvPr/>
        </p:nvSpPr>
        <p:spPr>
          <a:xfrm>
            <a:off x="8293007" y="996629"/>
            <a:ext cx="3717234" cy="465726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CBD4636-A7B7-4F5D-9598-0F75399AC4E2}"/>
              </a:ext>
            </a:extLst>
          </p:cNvPr>
          <p:cNvSpPr txBox="1"/>
          <p:nvPr/>
        </p:nvSpPr>
        <p:spPr>
          <a:xfrm>
            <a:off x="4267196" y="5921016"/>
            <a:ext cx="641567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Review topics at https://science.osti.gov/sbir/Funding-Opportunities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116E407C-9B5D-439F-B2DD-0990901E495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218563231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cstate="print"/>
          <a:srcRect t="29604" b="14146"/>
          <a:stretch/>
        </p:blipFill>
        <p:spPr bwMode="auto">
          <a:xfrm>
            <a:off x="20" y="0"/>
            <a:ext cx="12191980" cy="6857990"/>
          </a:xfrm>
          <a:prstGeom prst="rect">
            <a:avLst/>
          </a:prstGeom>
          <a:noFill/>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25331479-928F-4A4B-9490-9414F4B9ECB1}"/>
              </a:ext>
            </a:extLst>
          </p:cNvPr>
          <p:cNvSpPr txBox="1">
            <a:spLocks/>
          </p:cNvSpPr>
          <p:nvPr/>
        </p:nvSpPr>
        <p:spPr>
          <a:xfrm>
            <a:off x="4649821" y="583672"/>
            <a:ext cx="7412477" cy="1665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tx1">
                    <a:lumMod val="85000"/>
                    <a:lumOff val="15000"/>
                  </a:schemeClr>
                </a:solidFill>
              </a:rPr>
              <a:t>Release 1 Technology Areas</a:t>
            </a:r>
          </a:p>
          <a:p>
            <a:pPr fontAlgn="auto">
              <a:lnSpc>
                <a:spcPct val="90000"/>
              </a:lnSpc>
              <a:spcAft>
                <a:spcPts val="0"/>
              </a:spcAft>
            </a:pPr>
            <a:r>
              <a:rPr lang="en-US" sz="3600" dirty="0">
                <a:solidFill>
                  <a:schemeClr val="tx1">
                    <a:lumMod val="85000"/>
                    <a:lumOff val="15000"/>
                  </a:schemeClr>
                </a:solidFill>
              </a:rPr>
              <a:t>Topics Released in November Annually</a:t>
            </a:r>
          </a:p>
        </p:txBody>
      </p:sp>
    </p:spTree>
    <p:extLst>
      <p:ext uri="{BB962C8B-B14F-4D97-AF65-F5344CB8AC3E}">
        <p14:creationId xmlns:p14="http://schemas.microsoft.com/office/powerpoint/2010/main" val="1730879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06" y="-87487"/>
            <a:ext cx="12252706" cy="1325563"/>
          </a:xfrm>
        </p:spPr>
        <p:txBody>
          <a:bodyPr/>
          <a:lstStyle/>
          <a:p>
            <a:pPr algn="ctr"/>
            <a:r>
              <a:rPr lang="en-US" sz="4000" b="0" dirty="0"/>
              <a:t>Phase I Release 1 Program Offices</a:t>
            </a:r>
          </a:p>
        </p:txBody>
      </p:sp>
      <p:sp>
        <p:nvSpPr>
          <p:cNvPr id="5" name="Rounded Rectangle 4"/>
          <p:cNvSpPr/>
          <p:nvPr/>
        </p:nvSpPr>
        <p:spPr>
          <a:xfrm>
            <a:off x="727489" y="949318"/>
            <a:ext cx="9872331" cy="496380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Release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July (Topics Release</a:t>
            </a:r>
            <a:r>
              <a:rPr lang="en-US" sz="2800" b="1" dirty="0">
                <a:solidFill>
                  <a:prstClr val="black"/>
                </a:solidFill>
                <a:latin typeface="Calibri" panose="020F0502020204030204"/>
              </a:rPr>
              <a:t>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October (Full Applications Due)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Advanced Scientific Computing Research (ASCR)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Basic Energy Sciences (BES)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Biological and Environmental Research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Nuclear Physics</a:t>
            </a:r>
          </a:p>
        </p:txBody>
      </p:sp>
      <p:sp>
        <p:nvSpPr>
          <p:cNvPr id="8" name="Slide Number Placeholder 7">
            <a:extLst>
              <a:ext uri="{FF2B5EF4-FFF2-40B4-BE49-F238E27FC236}">
                <a16:creationId xmlns:a16="http://schemas.microsoft.com/office/drawing/2014/main" id="{DF24AE05-4006-42F7-BECA-E3A225A8025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56115167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2" cstate="print"/>
          <a:srcRect t="29604" b="14146"/>
          <a:stretch/>
        </p:blipFill>
        <p:spPr bwMode="auto">
          <a:xfrm>
            <a:off x="20" y="0"/>
            <a:ext cx="12191980" cy="6857990"/>
          </a:xfrm>
          <a:prstGeom prst="rect">
            <a:avLst/>
          </a:prstGeom>
          <a:noFill/>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DOE SBIR &amp; STTR Programs:  Technology Areas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25331479-928F-4A4B-9490-9414F4B9ECB1}"/>
              </a:ext>
            </a:extLst>
          </p:cNvPr>
          <p:cNvSpPr txBox="1">
            <a:spLocks/>
          </p:cNvSpPr>
          <p:nvPr/>
        </p:nvSpPr>
        <p:spPr>
          <a:xfrm>
            <a:off x="4649821" y="583672"/>
            <a:ext cx="7412477" cy="1665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65000"/>
                    <a:lumOff val="35000"/>
                  </a:schemeClr>
                </a:solidFill>
                <a:latin typeface="+mj-lt"/>
                <a:ea typeface="+mj-ea"/>
                <a:cs typeface="+mj-cs"/>
              </a:defRPr>
            </a:lvl1pPr>
          </a:lstStyle>
          <a:p>
            <a:pPr fontAlgn="auto">
              <a:lnSpc>
                <a:spcPct val="90000"/>
              </a:lnSpc>
              <a:spcAft>
                <a:spcPts val="0"/>
              </a:spcAft>
            </a:pPr>
            <a:r>
              <a:rPr lang="en-US" sz="3600" dirty="0">
                <a:solidFill>
                  <a:schemeClr val="tx1">
                    <a:lumMod val="85000"/>
                    <a:lumOff val="15000"/>
                  </a:schemeClr>
                </a:solidFill>
              </a:rPr>
              <a:t>Release 2 Technology Areas</a:t>
            </a:r>
          </a:p>
          <a:p>
            <a:pPr fontAlgn="auto">
              <a:lnSpc>
                <a:spcPct val="90000"/>
              </a:lnSpc>
              <a:spcAft>
                <a:spcPts val="0"/>
              </a:spcAft>
            </a:pPr>
            <a:r>
              <a:rPr lang="en-US" sz="3600" dirty="0">
                <a:solidFill>
                  <a:schemeClr val="tx1">
                    <a:lumMod val="85000"/>
                    <a:lumOff val="15000"/>
                  </a:schemeClr>
                </a:solidFill>
              </a:rPr>
              <a:t>Topics Released:  November 8, 2021</a:t>
            </a:r>
          </a:p>
        </p:txBody>
      </p:sp>
    </p:spTree>
    <p:extLst>
      <p:ext uri="{BB962C8B-B14F-4D97-AF65-F5344CB8AC3E}">
        <p14:creationId xmlns:p14="http://schemas.microsoft.com/office/powerpoint/2010/main" val="23805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ctrTitle" idx="4294967295"/>
          </p:nvPr>
        </p:nvSpPr>
        <p:spPr>
          <a:xfrm>
            <a:off x="802888" y="2588012"/>
            <a:ext cx="10363200" cy="1470025"/>
          </a:xfrm>
          <a:noFill/>
        </p:spPr>
        <p:txBody>
          <a:bodyPr>
            <a:normAutofit fontScale="90000"/>
          </a:bodyPr>
          <a:lstStyle/>
          <a:p>
            <a:pPr algn="ctr" eaLnBrk="1" hangingPunct="1">
              <a:lnSpc>
                <a:spcPct val="80000"/>
              </a:lnSpc>
            </a:pPr>
            <a:r>
              <a:rPr lang="en-US" sz="3600" i="1" dirty="0">
                <a:solidFill>
                  <a:schemeClr val="accent3">
                    <a:lumMod val="75000"/>
                  </a:schemeClr>
                </a:solidFill>
              </a:rPr>
              <a:t>DOE’s </a:t>
            </a:r>
            <a:br>
              <a:rPr lang="en-US" sz="3600" i="1" dirty="0">
                <a:solidFill>
                  <a:schemeClr val="accent3">
                    <a:lumMod val="75000"/>
                  </a:schemeClr>
                </a:solidFill>
              </a:rPr>
            </a:br>
            <a:r>
              <a:rPr lang="en-US" sz="3600" i="1" dirty="0">
                <a:solidFill>
                  <a:schemeClr val="accent3">
                    <a:lumMod val="75000"/>
                  </a:schemeClr>
                </a:solidFill>
              </a:rPr>
              <a:t>Small Business Innovation Research (SBIR) and Small Business Technology Transfer (STTR) Programs</a:t>
            </a:r>
            <a:br>
              <a:rPr lang="en-US" i="1" dirty="0">
                <a:solidFill>
                  <a:schemeClr val="accent3">
                    <a:lumMod val="75000"/>
                  </a:schemeClr>
                </a:solidFill>
              </a:rPr>
            </a:br>
            <a:endParaRPr lang="en-US" sz="1700" dirty="0">
              <a:solidFill>
                <a:schemeClr val="accent3">
                  <a:lumMod val="75000"/>
                </a:schemeClr>
              </a:solidFill>
            </a:endParaRPr>
          </a:p>
        </p:txBody>
      </p:sp>
      <p:sp>
        <p:nvSpPr>
          <p:cNvPr id="3" name="TextBox 4"/>
          <p:cNvSpPr txBox="1">
            <a:spLocks noChangeArrowheads="1"/>
          </p:cNvSpPr>
          <p:nvPr/>
        </p:nvSpPr>
        <p:spPr bwMode="auto">
          <a:xfrm>
            <a:off x="2609768" y="4206827"/>
            <a:ext cx="7097432"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Eileen Chant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Outreach Manager, DOE Office of SBIR/STTR Programs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hlinkClick r:id="rId3"/>
              </a:rPr>
              <a:t>eileen.chant@science.doe.gov</a:t>
            </a:r>
            <a:r>
              <a:rPr kumimoji="0" lang="en-US" b="1" i="1"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rPr>
              <a:t>, (301) 903-5713</a:t>
            </a:r>
          </a:p>
        </p:txBody>
      </p:sp>
      <p:sp>
        <p:nvSpPr>
          <p:cNvPr id="9" name="TextBox 4"/>
          <p:cNvSpPr txBox="1">
            <a:spLocks noChangeArrowheads="1"/>
          </p:cNvSpPr>
          <p:nvPr/>
        </p:nvSpPr>
        <p:spPr bwMode="auto">
          <a:xfrm>
            <a:off x="2767584" y="5819240"/>
            <a:ext cx="6781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b="1" dirty="0">
                <a:solidFill>
                  <a:prstClr val="black">
                    <a:lumMod val="65000"/>
                    <a:lumOff val="35000"/>
                  </a:prstClr>
                </a:solidFill>
                <a:latin typeface="Calibri" pitchFamily="34" charset="0"/>
              </a:rPr>
              <a:t>December 17</a:t>
            </a:r>
            <a:r>
              <a:rPr lang="en-US" b="1" noProof="0" dirty="0">
                <a:solidFill>
                  <a:prstClr val="black">
                    <a:lumMod val="65000"/>
                    <a:lumOff val="35000"/>
                  </a:prstClr>
                </a:solidFill>
                <a:latin typeface="Calibri" pitchFamily="34" charset="0"/>
              </a:rPr>
              <a:t>, 2021</a:t>
            </a:r>
            <a:endParaRPr kumimoji="0" lang="en-US" b="1"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mn-cs"/>
            </a:endParaRPr>
          </a:p>
        </p:txBody>
      </p:sp>
      <p:pic>
        <p:nvPicPr>
          <p:cNvPr id="10" name="Picture 3" descr="C:\Users\Public\Pictures\Sample Pictures\New_DOE_Seal_Color_042808-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90916" y="458117"/>
            <a:ext cx="1380940" cy="1380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A4C8BAF-32BA-4263-9FE8-30931E6E53C9}"/>
              </a:ext>
            </a:extLst>
          </p:cNvPr>
          <p:cNvPicPr>
            <a:picLocks noChangeAspect="1"/>
          </p:cNvPicPr>
          <p:nvPr/>
        </p:nvPicPr>
        <p:blipFill>
          <a:blip r:embed="rId5"/>
          <a:stretch>
            <a:fillRect/>
          </a:stretch>
        </p:blipFill>
        <p:spPr>
          <a:xfrm>
            <a:off x="7150608" y="166747"/>
            <a:ext cx="4797552" cy="2007982"/>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06" y="-87487"/>
            <a:ext cx="12252706" cy="1325563"/>
          </a:xfrm>
        </p:spPr>
        <p:txBody>
          <a:bodyPr/>
          <a:lstStyle/>
          <a:p>
            <a:pPr algn="ctr"/>
            <a:r>
              <a:rPr lang="en-US" sz="4000" b="0" dirty="0"/>
              <a:t>FY2022 Phase I Release 2 Program Offices</a:t>
            </a:r>
          </a:p>
        </p:txBody>
      </p:sp>
      <p:sp>
        <p:nvSpPr>
          <p:cNvPr id="5" name="Rounded Rectangle 4"/>
          <p:cNvSpPr/>
          <p:nvPr/>
        </p:nvSpPr>
        <p:spPr>
          <a:xfrm>
            <a:off x="727489" y="949318"/>
            <a:ext cx="9872331" cy="496380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Release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November 8 (topics released) → February 22 (applications due)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Cyber Security, Energy Security, and Emergency Response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Defense Nuclear Nonproliferation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Electricity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Energy Efficiency and Renewable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Fossil Energy  and Carbon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Fusion Energy Sciences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High Energy Physics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Nuclear Energy</a:t>
            </a:r>
          </a:p>
        </p:txBody>
      </p:sp>
      <p:sp>
        <p:nvSpPr>
          <p:cNvPr id="8" name="Slide Number Placeholder 7">
            <a:extLst>
              <a:ext uri="{FF2B5EF4-FFF2-40B4-BE49-F238E27FC236}">
                <a16:creationId xmlns:a16="http://schemas.microsoft.com/office/drawing/2014/main" id="{DF24AE05-4006-42F7-BECA-E3A225A8025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317778213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821218" cy="1862051"/>
          </a:xfrm>
        </p:spPr>
        <p:txBody>
          <a:bodyPr>
            <a:normAutofit fontScale="90000"/>
          </a:bodyPr>
          <a:lstStyle/>
          <a:p>
            <a:br>
              <a:rPr lang="en-US" sz="4000" b="0" dirty="0"/>
            </a:br>
            <a:r>
              <a:rPr lang="en-US" sz="4400" b="0" dirty="0">
                <a:solidFill>
                  <a:schemeClr val="accent3">
                    <a:lumMod val="75000"/>
                  </a:schemeClr>
                </a:solidFill>
              </a:rPr>
              <a:t>Office of Cybersecurity, Energy Security and Emergency Response</a:t>
            </a:r>
          </a:p>
        </p:txBody>
      </p:sp>
      <p:sp>
        <p:nvSpPr>
          <p:cNvPr id="3" name="Content Placeholder 2"/>
          <p:cNvSpPr>
            <a:spLocks noGrp="1"/>
          </p:cNvSpPr>
          <p:nvPr>
            <p:ph idx="1"/>
          </p:nvPr>
        </p:nvSpPr>
        <p:spPr>
          <a:xfrm>
            <a:off x="370782" y="2732969"/>
            <a:ext cx="5544388" cy="4525963"/>
          </a:xfrm>
        </p:spPr>
        <p:txBody>
          <a:bodyPr>
            <a:normAutofit/>
          </a:bodyPr>
          <a:lstStyle/>
          <a:p>
            <a:r>
              <a:rPr lang="en-US" sz="2800" dirty="0"/>
              <a:t>Website:  </a:t>
            </a:r>
            <a:r>
              <a:rPr lang="en-US" sz="2800" dirty="0">
                <a:hlinkClick r:id="rId3"/>
              </a:rPr>
              <a:t>CESER</a:t>
            </a:r>
            <a:endParaRPr lang="en-US" sz="2800" dirty="0"/>
          </a:p>
          <a:p>
            <a:r>
              <a:rPr lang="en-US" sz="2800" dirty="0"/>
              <a:t>Research Areas</a:t>
            </a:r>
          </a:p>
          <a:p>
            <a:pPr lvl="1"/>
            <a:r>
              <a:rPr lang="en-US" sz="2800" dirty="0"/>
              <a:t>Actionable Energy System Cyber Intelligence</a:t>
            </a:r>
          </a:p>
          <a:p>
            <a:pPr lvl="1"/>
            <a:endParaRPr lang="en-US" sz="2400" dirty="0"/>
          </a:p>
          <a:p>
            <a:pPr lvl="1"/>
            <a:endParaRPr lang="en-US" sz="1800" dirty="0"/>
          </a:p>
        </p:txBody>
      </p:sp>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21</a:t>
            </a:fld>
            <a:endParaRPr lang="en-US" dirty="0">
              <a:solidFill>
                <a:prstClr val="black">
                  <a:tint val="75000"/>
                </a:prstClr>
              </a:solidFill>
            </a:endParaRPr>
          </a:p>
        </p:txBody>
      </p:sp>
      <p:pic>
        <p:nvPicPr>
          <p:cNvPr id="12" name="Picture 2" descr="https://www.energy.gov/sites/prod/files/styles/borealis_default_hero_respondxl/public/About-Us_Hero.jpg?itok=IVzaZG6J">
            <a:extLst>
              <a:ext uri="{FF2B5EF4-FFF2-40B4-BE49-F238E27FC236}">
                <a16:creationId xmlns:a16="http://schemas.microsoft.com/office/drawing/2014/main" id="{97E70861-6C5C-4820-996C-9AD800DF6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240" y="2048669"/>
            <a:ext cx="5476875" cy="362902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4786D93-106F-4079-9CB9-25CF3F6577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09240" y="4003589"/>
            <a:ext cx="5486400" cy="2013433"/>
          </a:xfrm>
          <a:prstGeom prst="rect">
            <a:avLst/>
          </a:prstGeom>
          <a:ln>
            <a:solidFill>
              <a:schemeClr val="bg1"/>
            </a:solidFill>
          </a:ln>
        </p:spPr>
      </p:pic>
    </p:spTree>
    <p:extLst>
      <p:ext uri="{BB962C8B-B14F-4D97-AF65-F5344CB8AC3E}">
        <p14:creationId xmlns:p14="http://schemas.microsoft.com/office/powerpoint/2010/main" val="375513058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502342" cy="1280160"/>
          </a:xfrm>
        </p:spPr>
        <p:txBody>
          <a:bodyPr>
            <a:normAutofit fontScale="90000"/>
          </a:bodyPr>
          <a:lstStyle/>
          <a:p>
            <a:br>
              <a:rPr lang="en-US" sz="4000" b="0" dirty="0"/>
            </a:br>
            <a:r>
              <a:rPr lang="en-US" sz="4400" b="0" dirty="0">
                <a:solidFill>
                  <a:schemeClr val="accent3">
                    <a:lumMod val="75000"/>
                  </a:schemeClr>
                </a:solidFill>
              </a:rPr>
              <a:t>Office of Defense Nuclear Nonproliferation</a:t>
            </a:r>
          </a:p>
        </p:txBody>
      </p:sp>
      <p:sp>
        <p:nvSpPr>
          <p:cNvPr id="3" name="Content Placeholder 2"/>
          <p:cNvSpPr>
            <a:spLocks noGrp="1"/>
          </p:cNvSpPr>
          <p:nvPr>
            <p:ph idx="1"/>
          </p:nvPr>
        </p:nvSpPr>
        <p:spPr>
          <a:xfrm>
            <a:off x="590403" y="2680855"/>
            <a:ext cx="6142905" cy="4525963"/>
          </a:xfrm>
        </p:spPr>
        <p:txBody>
          <a:bodyPr>
            <a:normAutofit/>
          </a:bodyPr>
          <a:lstStyle/>
          <a:p>
            <a:r>
              <a:rPr lang="en-US" dirty="0"/>
              <a:t>Website:  </a:t>
            </a:r>
            <a:r>
              <a:rPr lang="en-US" dirty="0">
                <a:hlinkClick r:id="rId3"/>
              </a:rPr>
              <a:t>NNSA</a:t>
            </a:r>
            <a:endParaRPr lang="en-US" dirty="0"/>
          </a:p>
          <a:p>
            <a:r>
              <a:rPr lang="en-US" dirty="0"/>
              <a:t>Research Areas</a:t>
            </a:r>
          </a:p>
          <a:p>
            <a:pPr lvl="1"/>
            <a:r>
              <a:rPr lang="en-US" sz="2400" dirty="0"/>
              <a:t>Non-</a:t>
            </a:r>
            <a:r>
              <a:rPr lang="en-US" sz="2400" dirty="0" err="1"/>
              <a:t>Radioisotopic</a:t>
            </a:r>
            <a:r>
              <a:rPr lang="en-US" sz="2400" dirty="0"/>
              <a:t> Technologies</a:t>
            </a:r>
          </a:p>
          <a:p>
            <a:pPr lvl="1"/>
            <a:r>
              <a:rPr lang="en-US" sz="2400" dirty="0"/>
              <a:t>Advances in Scintillation Materials</a:t>
            </a:r>
          </a:p>
          <a:p>
            <a:pPr lvl="1"/>
            <a:r>
              <a:rPr lang="en-US" sz="2400" dirty="0"/>
              <a:t>Additive Manufacturing for Space Applications</a:t>
            </a:r>
          </a:p>
          <a:p>
            <a:pPr lvl="1"/>
            <a:endParaRPr lang="en-US" dirty="0"/>
          </a:p>
          <a:p>
            <a:pPr lvl="1"/>
            <a:endParaRPr lang="en-US" sz="1600" dirty="0"/>
          </a:p>
          <a:p>
            <a:pPr lvl="1"/>
            <a:endParaRPr lang="en-US" sz="1800" dirty="0"/>
          </a:p>
        </p:txBody>
      </p:sp>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22</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E5A881F5-17B8-4A67-92C8-CE0EF14A037F}"/>
              </a:ext>
            </a:extLst>
          </p:cNvPr>
          <p:cNvPicPr>
            <a:picLocks noChangeAspect="1"/>
          </p:cNvPicPr>
          <p:nvPr/>
        </p:nvPicPr>
        <p:blipFill>
          <a:blip r:embed="rId4"/>
          <a:stretch>
            <a:fillRect/>
          </a:stretch>
        </p:blipFill>
        <p:spPr>
          <a:xfrm>
            <a:off x="5861861" y="1744212"/>
            <a:ext cx="5962650" cy="3952875"/>
          </a:xfrm>
          <a:prstGeom prst="rect">
            <a:avLst/>
          </a:prstGeom>
        </p:spPr>
      </p:pic>
    </p:spTree>
    <p:extLst>
      <p:ext uri="{BB962C8B-B14F-4D97-AF65-F5344CB8AC3E}">
        <p14:creationId xmlns:p14="http://schemas.microsoft.com/office/powerpoint/2010/main" val="338019377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61" y="-415636"/>
            <a:ext cx="6947856" cy="1744212"/>
          </a:xfrm>
        </p:spPr>
        <p:txBody>
          <a:bodyPr>
            <a:normAutofit/>
          </a:bodyPr>
          <a:lstStyle/>
          <a:p>
            <a:br>
              <a:rPr lang="en-US" sz="4000" b="0" dirty="0"/>
            </a:br>
            <a:r>
              <a:rPr lang="en-US" sz="4400" b="0" dirty="0">
                <a:solidFill>
                  <a:schemeClr val="accent3">
                    <a:lumMod val="75000"/>
                  </a:schemeClr>
                </a:solidFill>
              </a:rPr>
              <a:t>Office of Electricity</a:t>
            </a:r>
          </a:p>
        </p:txBody>
      </p:sp>
      <p:sp>
        <p:nvSpPr>
          <p:cNvPr id="3" name="Content Placeholder 2"/>
          <p:cNvSpPr>
            <a:spLocks noGrp="1"/>
          </p:cNvSpPr>
          <p:nvPr>
            <p:ph idx="1"/>
          </p:nvPr>
        </p:nvSpPr>
        <p:spPr>
          <a:xfrm>
            <a:off x="301993" y="2012950"/>
            <a:ext cx="5195582" cy="4525963"/>
          </a:xfrm>
        </p:spPr>
        <p:txBody>
          <a:bodyPr>
            <a:normAutofit/>
          </a:bodyPr>
          <a:lstStyle/>
          <a:p>
            <a:r>
              <a:rPr lang="en-US" sz="2800" dirty="0"/>
              <a:t>Website:  </a:t>
            </a:r>
            <a:r>
              <a:rPr lang="en-US" sz="2800" dirty="0">
                <a:hlinkClick r:id="rId3"/>
              </a:rPr>
              <a:t>OE</a:t>
            </a:r>
            <a:endParaRPr lang="en-US" sz="2800" dirty="0"/>
          </a:p>
          <a:p>
            <a:r>
              <a:rPr lang="en-US" sz="2800" dirty="0"/>
              <a:t>Research Areas</a:t>
            </a:r>
          </a:p>
          <a:p>
            <a:pPr lvl="1"/>
            <a:r>
              <a:rPr lang="en-US" sz="2800" dirty="0"/>
              <a:t>Advanced Grid Technologies</a:t>
            </a:r>
          </a:p>
          <a:p>
            <a:pPr lvl="1"/>
            <a:r>
              <a:rPr lang="en-US" sz="2800" dirty="0"/>
              <a:t>Energy Storage and Power Conversion for Energy Equity</a:t>
            </a:r>
          </a:p>
          <a:p>
            <a:pPr lvl="1"/>
            <a:endParaRPr lang="en-US" sz="1800" dirty="0"/>
          </a:p>
        </p:txBody>
      </p:sp>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23</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C03CA82A-6EF5-4F73-87C8-0C503CBCD9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73" t="19099" r="26149" b="17237"/>
          <a:stretch/>
        </p:blipFill>
        <p:spPr>
          <a:xfrm>
            <a:off x="6093209" y="1328576"/>
            <a:ext cx="4273479" cy="3163329"/>
          </a:xfrm>
          <a:prstGeom prst="rect">
            <a:avLst/>
          </a:prstGeom>
        </p:spPr>
      </p:pic>
      <p:pic>
        <p:nvPicPr>
          <p:cNvPr id="9" name="Picture 8">
            <a:extLst>
              <a:ext uri="{FF2B5EF4-FFF2-40B4-BE49-F238E27FC236}">
                <a16:creationId xmlns:a16="http://schemas.microsoft.com/office/drawing/2014/main" id="{2E7AF9D6-BF6A-49BA-A8BD-4C4D2787F921}"/>
              </a:ext>
            </a:extLst>
          </p:cNvPr>
          <p:cNvPicPr>
            <a:picLocks noChangeAspect="1"/>
          </p:cNvPicPr>
          <p:nvPr/>
        </p:nvPicPr>
        <p:blipFill>
          <a:blip r:embed="rId5"/>
          <a:stretch>
            <a:fillRect/>
          </a:stretch>
        </p:blipFill>
        <p:spPr>
          <a:xfrm>
            <a:off x="7515224" y="3429000"/>
            <a:ext cx="4067175" cy="2714625"/>
          </a:xfrm>
          <a:prstGeom prst="rect">
            <a:avLst/>
          </a:prstGeom>
        </p:spPr>
      </p:pic>
    </p:spTree>
    <p:extLst>
      <p:ext uri="{BB962C8B-B14F-4D97-AF65-F5344CB8AC3E}">
        <p14:creationId xmlns:p14="http://schemas.microsoft.com/office/powerpoint/2010/main" val="2794569433"/>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933"/>
            <a:ext cx="11937076" cy="1346662"/>
          </a:xfrm>
        </p:spPr>
        <p:txBody>
          <a:bodyPr>
            <a:normAutofit fontScale="90000"/>
          </a:bodyPr>
          <a:lstStyle/>
          <a:p>
            <a:br>
              <a:rPr lang="en-US" sz="4000" b="0" dirty="0"/>
            </a:br>
            <a:r>
              <a:rPr lang="en-US" sz="4400" b="0" dirty="0">
                <a:solidFill>
                  <a:schemeClr val="accent3">
                    <a:lumMod val="75000"/>
                  </a:schemeClr>
                </a:solidFill>
              </a:rPr>
              <a:t>Office of Energy Efficiency and Renewable Energy</a:t>
            </a:r>
          </a:p>
        </p:txBody>
      </p:sp>
      <p:sp>
        <p:nvSpPr>
          <p:cNvPr id="3" name="Content Placeholder 2"/>
          <p:cNvSpPr>
            <a:spLocks noGrp="1"/>
          </p:cNvSpPr>
          <p:nvPr>
            <p:ph idx="1"/>
          </p:nvPr>
        </p:nvSpPr>
        <p:spPr>
          <a:xfrm>
            <a:off x="259187" y="1396538"/>
            <a:ext cx="6505544" cy="4653318"/>
          </a:xfrm>
        </p:spPr>
        <p:txBody>
          <a:bodyPr>
            <a:normAutofit fontScale="85000" lnSpcReduction="20000"/>
          </a:bodyPr>
          <a:lstStyle/>
          <a:p>
            <a:r>
              <a:rPr lang="en-US" dirty="0"/>
              <a:t>Website:  </a:t>
            </a:r>
            <a:r>
              <a:rPr lang="en-US" dirty="0">
                <a:hlinkClick r:id="rId3"/>
              </a:rPr>
              <a:t>EERE</a:t>
            </a:r>
            <a:endParaRPr lang="en-US" dirty="0"/>
          </a:p>
          <a:p>
            <a:r>
              <a:rPr lang="en-US" dirty="0"/>
              <a:t>Research Areas</a:t>
            </a:r>
          </a:p>
          <a:p>
            <a:pPr lvl="1"/>
            <a:r>
              <a:rPr lang="en-US" sz="2400" dirty="0"/>
              <a:t>Community Driven Solutions for Just and Equitable Energy Transition</a:t>
            </a:r>
          </a:p>
          <a:p>
            <a:pPr lvl="1"/>
            <a:r>
              <a:rPr lang="en-US" sz="2400" dirty="0"/>
              <a:t>Cable Characterization &amp; Modeling</a:t>
            </a:r>
          </a:p>
          <a:p>
            <a:pPr lvl="1"/>
            <a:r>
              <a:rPr lang="en-US" sz="2400" dirty="0"/>
              <a:t>Thermal Energy Storage</a:t>
            </a:r>
          </a:p>
          <a:p>
            <a:pPr lvl="1"/>
            <a:r>
              <a:rPr lang="en-US" sz="2400" dirty="0"/>
              <a:t>Joint technologies</a:t>
            </a:r>
          </a:p>
          <a:p>
            <a:pPr lvl="1"/>
            <a:r>
              <a:rPr lang="en-US" sz="2400" dirty="0"/>
              <a:t>Bioenergy</a:t>
            </a:r>
          </a:p>
          <a:p>
            <a:pPr lvl="1"/>
            <a:r>
              <a:rPr lang="en-US" sz="2400" dirty="0"/>
              <a:t>Hydrogen / Fuel Cell</a:t>
            </a:r>
          </a:p>
          <a:p>
            <a:pPr lvl="1"/>
            <a:r>
              <a:rPr lang="en-US" sz="2400" dirty="0"/>
              <a:t>Vehicles</a:t>
            </a:r>
          </a:p>
          <a:p>
            <a:pPr lvl="1"/>
            <a:r>
              <a:rPr lang="en-US" sz="2400" dirty="0"/>
              <a:t>Solar</a:t>
            </a:r>
          </a:p>
          <a:p>
            <a:pPr lvl="1"/>
            <a:r>
              <a:rPr lang="en-US" sz="2400" dirty="0"/>
              <a:t>Wind</a:t>
            </a:r>
          </a:p>
          <a:p>
            <a:pPr lvl="1"/>
            <a:r>
              <a:rPr lang="en-US" sz="2400" dirty="0"/>
              <a:t>Water</a:t>
            </a:r>
          </a:p>
          <a:p>
            <a:pPr lvl="1"/>
            <a:r>
              <a:rPr lang="en-US" sz="2400" dirty="0"/>
              <a:t>Advanced Manufacturing</a:t>
            </a:r>
          </a:p>
          <a:p>
            <a:pPr lvl="1"/>
            <a:r>
              <a:rPr lang="en-US" sz="2400" dirty="0"/>
              <a:t>Building Technologies</a:t>
            </a:r>
          </a:p>
          <a:p>
            <a:pPr lvl="1"/>
            <a:endParaRPr lang="en-US" sz="1600" dirty="0"/>
          </a:p>
          <a:p>
            <a:pPr lvl="1"/>
            <a:endParaRPr lang="en-US" sz="1800" dirty="0"/>
          </a:p>
        </p:txBody>
      </p:sp>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24</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919717D7-E9A5-4154-9C35-4B3FAA1336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5316" y="1523892"/>
            <a:ext cx="3374472" cy="2262982"/>
          </a:xfrm>
          <a:prstGeom prst="rect">
            <a:avLst/>
          </a:prstGeom>
        </p:spPr>
      </p:pic>
      <p:pic>
        <p:nvPicPr>
          <p:cNvPr id="6" name="Picture 2" descr="Photo of a wind turbine on a yellow floating platform in the ocean.">
            <a:extLst>
              <a:ext uri="{FF2B5EF4-FFF2-40B4-BE49-F238E27FC236}">
                <a16:creationId xmlns:a16="http://schemas.microsoft.com/office/drawing/2014/main" id="{988B67EC-6749-4B27-8DA3-6B531D7DB8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1861" y="2610921"/>
            <a:ext cx="3615215" cy="2476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953A3F-1DFA-47B6-9D47-F802AF601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0552" y="4181561"/>
            <a:ext cx="3552091" cy="2352020"/>
          </a:xfrm>
          <a:prstGeom prst="rect">
            <a:avLst/>
          </a:prstGeom>
        </p:spPr>
      </p:pic>
    </p:spTree>
    <p:extLst>
      <p:ext uri="{BB962C8B-B14F-4D97-AF65-F5344CB8AC3E}">
        <p14:creationId xmlns:p14="http://schemas.microsoft.com/office/powerpoint/2010/main" val="245641976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47856" cy="1744212"/>
          </a:xfrm>
        </p:spPr>
        <p:txBody>
          <a:bodyPr>
            <a:normAutofit fontScale="90000"/>
          </a:bodyPr>
          <a:lstStyle/>
          <a:p>
            <a:br>
              <a:rPr lang="en-US" sz="4000" b="0" dirty="0"/>
            </a:br>
            <a:r>
              <a:rPr lang="en-US" sz="4400" b="0" dirty="0">
                <a:solidFill>
                  <a:schemeClr val="accent3">
                    <a:lumMod val="75000"/>
                  </a:schemeClr>
                </a:solidFill>
              </a:rPr>
              <a:t>Office of Fossil Energy and Carbon Management</a:t>
            </a:r>
          </a:p>
        </p:txBody>
      </p:sp>
      <p:sp>
        <p:nvSpPr>
          <p:cNvPr id="3" name="Content Placeholder 2"/>
          <p:cNvSpPr>
            <a:spLocks noGrp="1"/>
          </p:cNvSpPr>
          <p:nvPr>
            <p:ph idx="1"/>
          </p:nvPr>
        </p:nvSpPr>
        <p:spPr>
          <a:xfrm>
            <a:off x="595619" y="2332037"/>
            <a:ext cx="5195582" cy="4525963"/>
          </a:xfrm>
        </p:spPr>
        <p:txBody>
          <a:bodyPr>
            <a:normAutofit/>
          </a:bodyPr>
          <a:lstStyle/>
          <a:p>
            <a:r>
              <a:rPr lang="en-US" sz="2800" dirty="0"/>
              <a:t>Website:  </a:t>
            </a:r>
            <a:r>
              <a:rPr lang="en-US" sz="2800" dirty="0">
                <a:hlinkClick r:id="rId3"/>
              </a:rPr>
              <a:t>FECM</a:t>
            </a:r>
            <a:endParaRPr lang="en-US" sz="2800" dirty="0"/>
          </a:p>
          <a:p>
            <a:r>
              <a:rPr lang="en-US" sz="2800" dirty="0"/>
              <a:t>Research Areas</a:t>
            </a:r>
          </a:p>
          <a:p>
            <a:pPr lvl="1"/>
            <a:r>
              <a:rPr lang="en-US" sz="2800" dirty="0"/>
              <a:t>Innovative Energy Systems</a:t>
            </a:r>
          </a:p>
          <a:p>
            <a:pPr lvl="1"/>
            <a:r>
              <a:rPr lang="en-US" sz="2800" dirty="0"/>
              <a:t>Carbon Capture and Removal</a:t>
            </a:r>
          </a:p>
          <a:p>
            <a:pPr lvl="1"/>
            <a:r>
              <a:rPr lang="en-US" sz="2800" dirty="0"/>
              <a:t>Carbon Management</a:t>
            </a:r>
          </a:p>
          <a:p>
            <a:pPr lvl="1"/>
            <a:endParaRPr lang="en-US" sz="1600" dirty="0"/>
          </a:p>
          <a:p>
            <a:pPr lvl="1"/>
            <a:endParaRPr lang="en-US" sz="1800" dirty="0"/>
          </a:p>
        </p:txBody>
      </p:sp>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25</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209B38F9-E45D-4054-8076-661A28DCA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511" y="999385"/>
            <a:ext cx="3805553" cy="2533410"/>
          </a:xfrm>
          <a:prstGeom prst="rect">
            <a:avLst/>
          </a:prstGeom>
        </p:spPr>
      </p:pic>
      <p:pic>
        <p:nvPicPr>
          <p:cNvPr id="6" name="Picture 5">
            <a:extLst>
              <a:ext uri="{FF2B5EF4-FFF2-40B4-BE49-F238E27FC236}">
                <a16:creationId xmlns:a16="http://schemas.microsoft.com/office/drawing/2014/main" id="{A05438E2-3D89-4E89-87DB-19F20AE9F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152" y="2963439"/>
            <a:ext cx="3805553" cy="2522538"/>
          </a:xfrm>
          <a:prstGeom prst="rect">
            <a:avLst/>
          </a:prstGeom>
        </p:spPr>
      </p:pic>
      <p:pic>
        <p:nvPicPr>
          <p:cNvPr id="7" name="Picture 2" descr="Diagram of a Turbine">
            <a:extLst>
              <a:ext uri="{FF2B5EF4-FFF2-40B4-BE49-F238E27FC236}">
                <a16:creationId xmlns:a16="http://schemas.microsoft.com/office/drawing/2014/main" id="{0FA72A7B-67BC-4DB7-BE07-BCC55D5D2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1" y="3948473"/>
            <a:ext cx="3943349" cy="2354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2729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072" y="-407662"/>
            <a:ext cx="6947856" cy="1744212"/>
          </a:xfrm>
        </p:spPr>
        <p:txBody>
          <a:bodyPr>
            <a:normAutofit fontScale="90000"/>
          </a:bodyPr>
          <a:lstStyle/>
          <a:p>
            <a:br>
              <a:rPr lang="en-US" sz="4000" b="0" dirty="0"/>
            </a:br>
            <a:r>
              <a:rPr lang="en-US" sz="4400" b="0" dirty="0">
                <a:solidFill>
                  <a:schemeClr val="accent3">
                    <a:lumMod val="75000"/>
                  </a:schemeClr>
                </a:solidFill>
              </a:rPr>
              <a:t>Office of Fusion Energy Sciences</a:t>
            </a:r>
          </a:p>
        </p:txBody>
      </p:sp>
      <p:sp>
        <p:nvSpPr>
          <p:cNvPr id="3" name="Content Placeholder 2"/>
          <p:cNvSpPr>
            <a:spLocks noGrp="1"/>
          </p:cNvSpPr>
          <p:nvPr>
            <p:ph idx="1"/>
          </p:nvPr>
        </p:nvSpPr>
        <p:spPr>
          <a:xfrm>
            <a:off x="626227" y="1531130"/>
            <a:ext cx="5195582" cy="4525963"/>
          </a:xfrm>
        </p:spPr>
        <p:txBody>
          <a:bodyPr>
            <a:normAutofit fontScale="92500" lnSpcReduction="10000"/>
          </a:bodyPr>
          <a:lstStyle/>
          <a:p>
            <a:r>
              <a:rPr lang="en-US" sz="2800" dirty="0"/>
              <a:t>Website:  </a:t>
            </a:r>
            <a:r>
              <a:rPr lang="en-US" sz="2800" dirty="0">
                <a:hlinkClick r:id="rId3"/>
              </a:rPr>
              <a:t>FES</a:t>
            </a:r>
            <a:endParaRPr lang="en-US" sz="2800" dirty="0"/>
          </a:p>
          <a:p>
            <a:r>
              <a:rPr lang="en-US" sz="2800" dirty="0"/>
              <a:t>Research Areas</a:t>
            </a:r>
          </a:p>
          <a:p>
            <a:pPr lvl="1"/>
            <a:r>
              <a:rPr lang="en-US" sz="2800" dirty="0"/>
              <a:t>Fusion Blankets &amp; Tritium Fuel Cycles</a:t>
            </a:r>
          </a:p>
          <a:p>
            <a:pPr lvl="1"/>
            <a:r>
              <a:rPr lang="en-US" sz="2800" dirty="0"/>
              <a:t>Superconducting Magnets</a:t>
            </a:r>
          </a:p>
          <a:p>
            <a:pPr lvl="1"/>
            <a:r>
              <a:rPr lang="en-US" sz="2800" dirty="0"/>
              <a:t>High Energy Density Lab Plasmas</a:t>
            </a:r>
          </a:p>
          <a:p>
            <a:pPr lvl="1"/>
            <a:r>
              <a:rPr lang="en-US" sz="2800" dirty="0"/>
              <a:t>Low Temperature Plasmas &amp; Microelectronics</a:t>
            </a:r>
          </a:p>
          <a:p>
            <a:pPr lvl="1"/>
            <a:r>
              <a:rPr lang="en-US" sz="2800" dirty="0"/>
              <a:t>Technologies for Fusion Plasma</a:t>
            </a:r>
          </a:p>
          <a:p>
            <a:pPr lvl="1"/>
            <a:endParaRPr lang="en-US" sz="2800" dirty="0"/>
          </a:p>
          <a:p>
            <a:pPr lvl="1"/>
            <a:endParaRPr lang="en-US" sz="1800" dirty="0"/>
          </a:p>
        </p:txBody>
      </p:sp>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26</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9C455714-2AC5-45F6-BDAA-3C3B243B6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533" y="4199330"/>
            <a:ext cx="4644408" cy="1857763"/>
          </a:xfrm>
          <a:prstGeom prst="rect">
            <a:avLst/>
          </a:prstGeom>
        </p:spPr>
      </p:pic>
      <p:pic>
        <p:nvPicPr>
          <p:cNvPr id="6" name="Picture 5">
            <a:extLst>
              <a:ext uri="{FF2B5EF4-FFF2-40B4-BE49-F238E27FC236}">
                <a16:creationId xmlns:a16="http://schemas.microsoft.com/office/drawing/2014/main" id="{2C21A503-1FB8-4867-8CD1-E9FB5BDB2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2533" y="1639356"/>
            <a:ext cx="4890531" cy="2257168"/>
          </a:xfrm>
          <a:prstGeom prst="rect">
            <a:avLst/>
          </a:prstGeom>
        </p:spPr>
      </p:pic>
      <p:pic>
        <p:nvPicPr>
          <p:cNvPr id="7" name="Picture 6">
            <a:extLst>
              <a:ext uri="{FF2B5EF4-FFF2-40B4-BE49-F238E27FC236}">
                <a16:creationId xmlns:a16="http://schemas.microsoft.com/office/drawing/2014/main" id="{00FF5345-E048-432A-9B78-A9BA1F3802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0700" y="3092336"/>
            <a:ext cx="3582652" cy="2033214"/>
          </a:xfrm>
          <a:prstGeom prst="rect">
            <a:avLst/>
          </a:prstGeom>
        </p:spPr>
      </p:pic>
    </p:spTree>
    <p:extLst>
      <p:ext uri="{BB962C8B-B14F-4D97-AF65-F5344CB8AC3E}">
        <p14:creationId xmlns:p14="http://schemas.microsoft.com/office/powerpoint/2010/main" val="382081962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763" y="-81909"/>
            <a:ext cx="6037683" cy="1744212"/>
          </a:xfrm>
        </p:spPr>
        <p:txBody>
          <a:bodyPr>
            <a:normAutofit fontScale="90000"/>
          </a:bodyPr>
          <a:lstStyle/>
          <a:p>
            <a:br>
              <a:rPr lang="en-US" sz="4000" b="0" dirty="0"/>
            </a:br>
            <a:r>
              <a:rPr lang="en-US" sz="4400" b="0" dirty="0">
                <a:solidFill>
                  <a:schemeClr val="accent3">
                    <a:lumMod val="75000"/>
                  </a:schemeClr>
                </a:solidFill>
              </a:rPr>
              <a:t>Office of High Energy Physics</a:t>
            </a:r>
          </a:p>
        </p:txBody>
      </p:sp>
      <p:sp>
        <p:nvSpPr>
          <p:cNvPr id="3" name="Content Placeholder 2"/>
          <p:cNvSpPr>
            <a:spLocks noGrp="1"/>
          </p:cNvSpPr>
          <p:nvPr>
            <p:ph idx="1"/>
          </p:nvPr>
        </p:nvSpPr>
        <p:spPr>
          <a:xfrm>
            <a:off x="545763" y="2077991"/>
            <a:ext cx="5195582" cy="4525963"/>
          </a:xfrm>
        </p:spPr>
        <p:txBody>
          <a:bodyPr>
            <a:normAutofit/>
          </a:bodyPr>
          <a:lstStyle/>
          <a:p>
            <a:r>
              <a:rPr lang="en-US" dirty="0"/>
              <a:t>Website:  </a:t>
            </a:r>
            <a:r>
              <a:rPr lang="en-US" dirty="0">
                <a:hlinkClick r:id="rId3"/>
              </a:rPr>
              <a:t>HEP</a:t>
            </a:r>
            <a:endParaRPr lang="en-US" dirty="0"/>
          </a:p>
          <a:p>
            <a:r>
              <a:rPr lang="en-US" dirty="0"/>
              <a:t>Research Areas</a:t>
            </a:r>
          </a:p>
          <a:p>
            <a:pPr lvl="1"/>
            <a:r>
              <a:rPr lang="en-US" sz="2400" dirty="0"/>
              <a:t>Particle Accelerators Advancement</a:t>
            </a:r>
          </a:p>
          <a:p>
            <a:pPr lvl="1"/>
            <a:r>
              <a:rPr lang="en-US" sz="2400" dirty="0"/>
              <a:t>Radio Frequency Accelerator Technology</a:t>
            </a:r>
          </a:p>
          <a:p>
            <a:pPr lvl="1"/>
            <a:r>
              <a:rPr lang="en-US" sz="2400" dirty="0"/>
              <a:t>Laser Technology</a:t>
            </a:r>
          </a:p>
          <a:p>
            <a:pPr lvl="1"/>
            <a:r>
              <a:rPr lang="en-US" sz="2400" dirty="0"/>
              <a:t>High Field Superconducting Magnet Technology</a:t>
            </a:r>
          </a:p>
          <a:p>
            <a:pPr lvl="1"/>
            <a:endParaRPr lang="en-US" sz="2400" dirty="0"/>
          </a:p>
          <a:p>
            <a:pPr lvl="1"/>
            <a:endParaRPr lang="en-US" sz="1800" dirty="0"/>
          </a:p>
        </p:txBody>
      </p:sp>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27</a:t>
            </a:fld>
            <a:endParaRPr lang="en-US" dirty="0">
              <a:solidFill>
                <a:prstClr val="black">
                  <a:tint val="75000"/>
                </a:prstClr>
              </a:solidFill>
            </a:endParaRPr>
          </a:p>
        </p:txBody>
      </p:sp>
      <p:pic>
        <p:nvPicPr>
          <p:cNvPr id="11" name="Picture 10">
            <a:extLst>
              <a:ext uri="{FF2B5EF4-FFF2-40B4-BE49-F238E27FC236}">
                <a16:creationId xmlns:a16="http://schemas.microsoft.com/office/drawing/2014/main" id="{982B7A99-FE1D-4791-9C52-AE6968013F2D}"/>
              </a:ext>
            </a:extLst>
          </p:cNvPr>
          <p:cNvPicPr>
            <a:picLocks noChangeAspect="1"/>
          </p:cNvPicPr>
          <p:nvPr/>
        </p:nvPicPr>
        <p:blipFill>
          <a:blip r:embed="rId4"/>
          <a:stretch>
            <a:fillRect/>
          </a:stretch>
        </p:blipFill>
        <p:spPr>
          <a:xfrm>
            <a:off x="5172448" y="1609408"/>
            <a:ext cx="4320408" cy="2901089"/>
          </a:xfrm>
          <a:prstGeom prst="rect">
            <a:avLst/>
          </a:prstGeom>
        </p:spPr>
      </p:pic>
      <p:pic>
        <p:nvPicPr>
          <p:cNvPr id="9" name="Picture 2" descr="Users setting up their experimental apparatus for research involving terahertz radiation and dielectric structures.">
            <a:extLst>
              <a:ext uri="{FF2B5EF4-FFF2-40B4-BE49-F238E27FC236}">
                <a16:creationId xmlns:a16="http://schemas.microsoft.com/office/drawing/2014/main" id="{51C5DB50-F197-4D79-8B48-859C40CA6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531" y="3897093"/>
            <a:ext cx="5557028" cy="22228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0BABD2E-85AB-4D2B-954E-A570971021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8643" y="245658"/>
            <a:ext cx="3731916" cy="2491054"/>
          </a:xfrm>
          <a:prstGeom prst="rect">
            <a:avLst/>
          </a:prstGeom>
        </p:spPr>
      </p:pic>
    </p:spTree>
    <p:extLst>
      <p:ext uri="{BB962C8B-B14F-4D97-AF65-F5344CB8AC3E}">
        <p14:creationId xmlns:p14="http://schemas.microsoft.com/office/powerpoint/2010/main" val="268949220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6935" y="-498764"/>
            <a:ext cx="6947856" cy="1744212"/>
          </a:xfrm>
        </p:spPr>
        <p:txBody>
          <a:bodyPr>
            <a:normAutofit/>
          </a:bodyPr>
          <a:lstStyle/>
          <a:p>
            <a:br>
              <a:rPr lang="en-US" sz="4000" b="0" dirty="0"/>
            </a:br>
            <a:r>
              <a:rPr lang="en-US" sz="4400" b="0" dirty="0">
                <a:solidFill>
                  <a:schemeClr val="accent3">
                    <a:lumMod val="75000"/>
                  </a:schemeClr>
                </a:solidFill>
              </a:rPr>
              <a:t>Office of Nuclear Energy</a:t>
            </a:r>
          </a:p>
        </p:txBody>
      </p:sp>
      <p:sp>
        <p:nvSpPr>
          <p:cNvPr id="3" name="Content Placeholder 2"/>
          <p:cNvSpPr>
            <a:spLocks noGrp="1"/>
          </p:cNvSpPr>
          <p:nvPr>
            <p:ph idx="1"/>
          </p:nvPr>
        </p:nvSpPr>
        <p:spPr>
          <a:xfrm>
            <a:off x="556950" y="1624012"/>
            <a:ext cx="5539050" cy="4525963"/>
          </a:xfrm>
        </p:spPr>
        <p:txBody>
          <a:bodyPr>
            <a:normAutofit/>
          </a:bodyPr>
          <a:lstStyle/>
          <a:p>
            <a:r>
              <a:rPr lang="en-US" sz="2800" dirty="0"/>
              <a:t>Website:  NE</a:t>
            </a:r>
          </a:p>
          <a:p>
            <a:r>
              <a:rPr lang="en-US" sz="2800" dirty="0"/>
              <a:t>Research Areas</a:t>
            </a:r>
          </a:p>
          <a:p>
            <a:pPr lvl="1"/>
            <a:r>
              <a:rPr lang="en-US" sz="2800" dirty="0"/>
              <a:t>Advanced Technologies for NE</a:t>
            </a:r>
          </a:p>
          <a:p>
            <a:pPr lvl="1"/>
            <a:r>
              <a:rPr lang="en-US" sz="2800" dirty="0"/>
              <a:t>Advanced Technologies for Nuclear Waste</a:t>
            </a:r>
          </a:p>
          <a:p>
            <a:pPr lvl="1"/>
            <a:r>
              <a:rPr lang="en-US" sz="2800" dirty="0"/>
              <a:t>Material Recovery and Waste Form</a:t>
            </a:r>
          </a:p>
          <a:p>
            <a:pPr lvl="1"/>
            <a:endParaRPr lang="en-US" sz="1600" dirty="0"/>
          </a:p>
          <a:p>
            <a:pPr lvl="1"/>
            <a:endParaRPr lang="en-US" sz="1800" dirty="0"/>
          </a:p>
        </p:txBody>
      </p:sp>
      <p:sp>
        <p:nvSpPr>
          <p:cNvPr id="10" name="Slide Number Placeholder 9">
            <a:extLst>
              <a:ext uri="{FF2B5EF4-FFF2-40B4-BE49-F238E27FC236}">
                <a16:creationId xmlns:a16="http://schemas.microsoft.com/office/drawing/2014/main" id="{1B181259-4FC7-4304-AD64-49D70F648E0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28</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AEF1B329-CD17-4796-BB92-1E2D51D80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052" y="1624935"/>
            <a:ext cx="4814954" cy="2262059"/>
          </a:xfrm>
          <a:prstGeom prst="rect">
            <a:avLst/>
          </a:prstGeom>
        </p:spPr>
      </p:pic>
      <p:pic>
        <p:nvPicPr>
          <p:cNvPr id="6" name="Picture 2" descr="A typical spent nuclear fuel cask sitting on a railcar.">
            <a:extLst>
              <a:ext uri="{FF2B5EF4-FFF2-40B4-BE49-F238E27FC236}">
                <a16:creationId xmlns:a16="http://schemas.microsoft.com/office/drawing/2014/main" id="{5196EB31-2C6D-496F-8E7F-22EA79C63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052" y="3938246"/>
            <a:ext cx="4814954" cy="226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82346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2" cstate="print"/>
          <a:srcRect t="12750" b="12499"/>
          <a:stretch/>
        </p:blipFill>
        <p:spPr bwMode="auto">
          <a:xfrm>
            <a:off x="20" y="10"/>
            <a:ext cx="12191980" cy="6857990"/>
          </a:xfrm>
          <a:prstGeom prst="rect">
            <a:avLst/>
          </a:prstGeom>
          <a:no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23875" y="5317240"/>
            <a:ext cx="11210925" cy="744836"/>
          </a:xfrm>
        </p:spPr>
        <p:txBody>
          <a:bodyPr vert="horz" lIns="91440" tIns="45720" rIns="91440" bIns="45720" rtlCol="0" anchor="ctr">
            <a:normAutofit/>
          </a:bodyPr>
          <a:lstStyle/>
          <a:p>
            <a:pPr>
              <a:lnSpc>
                <a:spcPct val="90000"/>
              </a:lnSpc>
            </a:pPr>
            <a:r>
              <a:rPr lang="en-US" sz="3600">
                <a:solidFill>
                  <a:schemeClr val="tx1">
                    <a:lumMod val="85000"/>
                    <a:lumOff val="15000"/>
                  </a:schemeClr>
                </a:solidFill>
              </a:rPr>
              <a:t>DOE SBIR &amp; STTR Programs:  Application &amp; Award Process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descr="http://www.ace-clipart.com/clipart/american_flag_photos/flag-o.jpg"/>
          <p:cNvPicPr>
            <a:picLocks noChangeAspect="1" noChangeArrowheads="1"/>
          </p:cNvPicPr>
          <p:nvPr/>
        </p:nvPicPr>
        <p:blipFill rotWithShape="1">
          <a:blip r:embed="rId2" cstate="print"/>
          <a:srcRect t="11640" b="9689"/>
          <a:stretch/>
        </p:blipFill>
        <p:spPr bwMode="auto">
          <a:xfrm>
            <a:off x="20" y="10"/>
            <a:ext cx="12191980" cy="6857990"/>
          </a:xfrm>
          <a:prstGeom prst="rect">
            <a:avLst/>
          </a:prstGeom>
          <a:noFill/>
        </p:spPr>
      </p:pic>
      <p:sp>
        <p:nvSpPr>
          <p:cNvPr id="2" name="Title 1"/>
          <p:cNvSpPr>
            <a:spLocks noGrp="1"/>
          </p:cNvSpPr>
          <p:nvPr>
            <p:ph type="ctrTitle" idx="4294967295"/>
          </p:nvPr>
        </p:nvSpPr>
        <p:spPr>
          <a:xfrm>
            <a:off x="981075" y="5316538"/>
            <a:ext cx="11210925" cy="746125"/>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Federal SBIR/STTR Programs Overview</a:t>
            </a:r>
          </a:p>
        </p:txBody>
      </p:sp>
      <p:sp>
        <p:nvSpPr>
          <p:cNvPr id="4" name="Slide Number Placeholder 3">
            <a:extLst>
              <a:ext uri="{FF2B5EF4-FFF2-40B4-BE49-F238E27FC236}">
                <a16:creationId xmlns:a16="http://schemas.microsoft.com/office/drawing/2014/main" id="{23C447C8-2908-44A0-A31A-1783ED62CE4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a:t>
            </a:fld>
            <a:endParaRPr lang="en-US" dirty="0">
              <a:solidFill>
                <a:prstClr val="black">
                  <a:tint val="75000"/>
                </a:prstClr>
              </a:solidFill>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147"/>
            <a:ext cx="12192000" cy="1143000"/>
          </a:xfrm>
        </p:spPr>
        <p:txBody>
          <a:bodyPr>
            <a:normAutofit/>
          </a:bodyPr>
          <a:lstStyle/>
          <a:p>
            <a:r>
              <a:rPr lang="en-US" dirty="0">
                <a:solidFill>
                  <a:schemeClr val="accent3">
                    <a:lumMod val="75000"/>
                  </a:schemeClr>
                </a:solidFill>
              </a:rPr>
              <a:t>Operation of the DOE SBIR and STTR Programs</a:t>
            </a:r>
          </a:p>
        </p:txBody>
      </p:sp>
      <p:sp>
        <p:nvSpPr>
          <p:cNvPr id="7" name="Content Placeholder 6"/>
          <p:cNvSpPr>
            <a:spLocks noGrp="1"/>
          </p:cNvSpPr>
          <p:nvPr>
            <p:ph sz="half" idx="4294967295"/>
          </p:nvPr>
        </p:nvSpPr>
        <p:spPr>
          <a:xfrm>
            <a:off x="2966224" y="4422081"/>
            <a:ext cx="5670970" cy="1882121"/>
          </a:xfrm>
          <a:solidFill>
            <a:schemeClr val="accent6">
              <a:lumMod val="20000"/>
              <a:lumOff val="80000"/>
            </a:schemeClr>
          </a:solidFill>
          <a:effectLst>
            <a:outerShdw blurRad="50800" dist="38100" dir="2700000" algn="tl" rotWithShape="0">
              <a:prstClr val="black">
                <a:alpha val="40000"/>
              </a:prstClr>
            </a:outerShdw>
          </a:effectLst>
        </p:spPr>
        <p:txBody>
          <a:bodyPr>
            <a:normAutofit/>
          </a:bodyPr>
          <a:lstStyle/>
          <a:p>
            <a:pPr marL="0" indent="0">
              <a:buNone/>
            </a:pPr>
            <a:r>
              <a:rPr lang="en-US" sz="1900" b="1" dirty="0"/>
              <a:t>DOE SBIR/STTR Programs Office</a:t>
            </a:r>
          </a:p>
          <a:p>
            <a:pPr lvl="1"/>
            <a:r>
              <a:rPr lang="en-US" sz="1800" dirty="0"/>
              <a:t>Develop Funding Opportunity Announcements</a:t>
            </a:r>
          </a:p>
          <a:p>
            <a:pPr lvl="1"/>
            <a:r>
              <a:rPr lang="en-US" sz="1800" dirty="0"/>
              <a:t>Administer Review and Selection Process</a:t>
            </a:r>
          </a:p>
          <a:p>
            <a:pPr lvl="1"/>
            <a:r>
              <a:rPr lang="en-US" sz="1800" dirty="0"/>
              <a:t>Ensure Compliance with SBIR/STTR Legislation</a:t>
            </a:r>
          </a:p>
          <a:p>
            <a:pPr lvl="1"/>
            <a:r>
              <a:rPr lang="en-US" sz="1800" dirty="0"/>
              <a:t>Conduct Outreach</a:t>
            </a:r>
          </a:p>
        </p:txBody>
      </p:sp>
      <p:sp>
        <p:nvSpPr>
          <p:cNvPr id="8" name="Left-Right Arrow 7"/>
          <p:cNvSpPr/>
          <p:nvPr/>
        </p:nvSpPr>
        <p:spPr>
          <a:xfrm rot="3056944">
            <a:off x="5095172" y="3118674"/>
            <a:ext cx="1070275" cy="482880"/>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6"/>
          <p:cNvSpPr txBox="1">
            <a:spLocks/>
          </p:cNvSpPr>
          <p:nvPr/>
        </p:nvSpPr>
        <p:spPr>
          <a:xfrm>
            <a:off x="7209880" y="1657805"/>
            <a:ext cx="3375493" cy="1944250"/>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45720" rIns="91440" bIns="45720" rtlCol="0">
            <a:normAutofit/>
          </a:bodyPr>
          <a:lstStyle/>
          <a:p>
            <a:pPr fontAlgn="auto">
              <a:spcBef>
                <a:spcPct val="20000"/>
              </a:spcBef>
              <a:spcAft>
                <a:spcPts val="0"/>
              </a:spcAft>
              <a:defRPr/>
            </a:pPr>
            <a:r>
              <a:rPr lang="en-US" sz="1800" b="1" dirty="0">
                <a:latin typeface="+mn-lt"/>
              </a:rPr>
              <a:t>DOE Chicago Office</a:t>
            </a:r>
          </a:p>
          <a:p>
            <a:pPr marL="742950" lvl="1" indent="-285750" fontAlgn="auto">
              <a:spcBef>
                <a:spcPct val="20000"/>
              </a:spcBef>
              <a:spcAft>
                <a:spcPts val="0"/>
              </a:spcAft>
              <a:buFont typeface="Arial" pitchFamily="34" charset="0"/>
              <a:buChar char="–"/>
              <a:defRPr/>
            </a:pPr>
            <a:r>
              <a:rPr lang="en-US" sz="1800" dirty="0">
                <a:latin typeface="+mn-lt"/>
              </a:rPr>
              <a:t>Negotiate Grants</a:t>
            </a:r>
          </a:p>
          <a:p>
            <a:pPr marL="742950" lvl="1" indent="-285750" fontAlgn="auto">
              <a:spcBef>
                <a:spcPct val="20000"/>
              </a:spcBef>
              <a:spcAft>
                <a:spcPts val="0"/>
              </a:spcAft>
              <a:buFont typeface="Arial" pitchFamily="34" charset="0"/>
              <a:buChar char="–"/>
              <a:defRPr/>
            </a:pPr>
            <a:r>
              <a:rPr lang="en-US" sz="1800" dirty="0">
                <a:latin typeface="+mn-lt"/>
              </a:rPr>
              <a:t>Issue New and Continuation Awards</a:t>
            </a:r>
          </a:p>
          <a:p>
            <a:pPr marL="742950" lvl="1" indent="-285750" fontAlgn="auto">
              <a:spcBef>
                <a:spcPct val="20000"/>
              </a:spcBef>
              <a:spcAft>
                <a:spcPts val="0"/>
              </a:spcAft>
              <a:buFont typeface="Arial" pitchFamily="34" charset="0"/>
              <a:buChar char="–"/>
              <a:defRPr/>
            </a:pPr>
            <a:r>
              <a:rPr lang="en-US" sz="1800" dirty="0">
                <a:latin typeface="+mn-lt"/>
              </a:rPr>
              <a:t>Grant Closeout</a:t>
            </a:r>
          </a:p>
        </p:txBody>
      </p:sp>
      <p:sp>
        <p:nvSpPr>
          <p:cNvPr id="10" name="Left-Right Arrow 9"/>
          <p:cNvSpPr/>
          <p:nvPr/>
        </p:nvSpPr>
        <p:spPr>
          <a:xfrm>
            <a:off x="5603578" y="2207555"/>
            <a:ext cx="1254759" cy="517455"/>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Right Arrow 11"/>
          <p:cNvSpPr/>
          <p:nvPr/>
        </p:nvSpPr>
        <p:spPr>
          <a:xfrm rot="18286146">
            <a:off x="6124416" y="3131277"/>
            <a:ext cx="1051791" cy="475877"/>
          </a:xfrm>
          <a:prstGeom prst="leftRightArrow">
            <a:avLst/>
          </a:prstGeom>
          <a:solidFill>
            <a:schemeClr val="bg1"/>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5"/>
          <p:cNvSpPr txBox="1">
            <a:spLocks/>
          </p:cNvSpPr>
          <p:nvPr/>
        </p:nvSpPr>
        <p:spPr>
          <a:xfrm>
            <a:off x="1315963" y="1629060"/>
            <a:ext cx="3849706" cy="1866466"/>
          </a:xfrm>
          <a:prstGeom prst="rect">
            <a:avLst/>
          </a:prstGeom>
          <a:solidFill>
            <a:srgbClr val="FF5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5" name="Content Placeholder 5"/>
          <p:cNvSpPr txBox="1">
            <a:spLocks/>
          </p:cNvSpPr>
          <p:nvPr/>
        </p:nvSpPr>
        <p:spPr>
          <a:xfrm>
            <a:off x="1220713" y="1705260"/>
            <a:ext cx="3849708" cy="1944250"/>
          </a:xfrm>
          <a:prstGeom prst="rect">
            <a:avLst/>
          </a:prstGeom>
          <a:solidFill>
            <a:srgbClr val="00B050"/>
          </a:solidFill>
          <a:effectLst>
            <a:outerShdw blurRad="50800" dist="38100" dir="2700000" algn="tl" rotWithShape="0">
              <a:prstClr val="black">
                <a:alpha val="40000"/>
              </a:prstClr>
            </a:outerShdw>
          </a:effectLst>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sz="1800" dirty="0">
                <a:solidFill>
                  <a:schemeClr val="bg1"/>
                </a:solidFill>
                <a:latin typeface="+mn-lt"/>
              </a:rPr>
              <a:t>DOE Program Offices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Identify Reviewers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Select Awardees</a:t>
            </a:r>
          </a:p>
          <a:p>
            <a:pPr marL="742950" lvl="1" indent="-285750" fontAlgn="auto">
              <a:spcBef>
                <a:spcPct val="20000"/>
              </a:spcBef>
              <a:spcAft>
                <a:spcPts val="0"/>
              </a:spcAft>
              <a:buFont typeface="Arial" pitchFamily="34" charset="0"/>
              <a:buChar char="–"/>
              <a:defRPr/>
            </a:pPr>
            <a:r>
              <a:rPr lang="en-US" sz="1600" dirty="0">
                <a:solidFill>
                  <a:schemeClr val="bg1"/>
                </a:solidFill>
                <a:latin typeface="+mn-lt"/>
              </a:rPr>
              <a:t>Manage Projects</a:t>
            </a:r>
          </a:p>
        </p:txBody>
      </p:sp>
      <p:sp>
        <p:nvSpPr>
          <p:cNvPr id="18" name="Content Placeholder 5"/>
          <p:cNvSpPr txBox="1">
            <a:spLocks/>
          </p:cNvSpPr>
          <p:nvPr/>
        </p:nvSpPr>
        <p:spPr>
          <a:xfrm>
            <a:off x="964420" y="1752885"/>
            <a:ext cx="3991702" cy="194425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oAutofit/>
          </a:bodyPr>
          <a:lstStyle/>
          <a:p>
            <a:pPr fontAlgn="auto">
              <a:spcBef>
                <a:spcPct val="20000"/>
              </a:spcBef>
              <a:spcAft>
                <a:spcPts val="0"/>
              </a:spcAft>
              <a:defRPr/>
            </a:pPr>
            <a:r>
              <a:rPr lang="en-US" sz="1800" b="1" dirty="0">
                <a:solidFill>
                  <a:schemeClr val="bg1"/>
                </a:solidFill>
                <a:latin typeface="+mn-lt"/>
              </a:rPr>
              <a:t>DOE Program Office</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Develop Topics</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Identify Reviewers (Scientific Peer Review)</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Recommend Awardees</a:t>
            </a:r>
          </a:p>
          <a:p>
            <a:pPr marL="742950" lvl="1" indent="-285750" fontAlgn="auto">
              <a:spcBef>
                <a:spcPct val="20000"/>
              </a:spcBef>
              <a:spcAft>
                <a:spcPts val="0"/>
              </a:spcAft>
              <a:buFont typeface="Arial" pitchFamily="34" charset="0"/>
              <a:buChar char="–"/>
              <a:defRPr/>
            </a:pPr>
            <a:r>
              <a:rPr lang="en-US" sz="1800" dirty="0">
                <a:solidFill>
                  <a:schemeClr val="bg1"/>
                </a:solidFill>
                <a:latin typeface="+mn-lt"/>
              </a:rPr>
              <a:t>Oversee Projects</a:t>
            </a:r>
          </a:p>
        </p:txBody>
      </p:sp>
      <p:sp>
        <p:nvSpPr>
          <p:cNvPr id="21" name="TextBox 20"/>
          <p:cNvSpPr txBox="1"/>
          <p:nvPr/>
        </p:nvSpPr>
        <p:spPr>
          <a:xfrm>
            <a:off x="6689014" y="1246188"/>
            <a:ext cx="3896360"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Single Grants Office for Awardees</a:t>
            </a:r>
          </a:p>
        </p:txBody>
      </p:sp>
      <p:sp>
        <p:nvSpPr>
          <p:cNvPr id="22" name="TextBox 21"/>
          <p:cNvSpPr txBox="1"/>
          <p:nvPr/>
        </p:nvSpPr>
        <p:spPr>
          <a:xfrm>
            <a:off x="594364" y="1220400"/>
            <a:ext cx="5636594"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Technical Expertise Leveraged Throughout DOE</a:t>
            </a:r>
          </a:p>
        </p:txBody>
      </p:sp>
      <p:sp>
        <p:nvSpPr>
          <p:cNvPr id="24" name="TextBox 23"/>
          <p:cNvSpPr txBox="1"/>
          <p:nvPr/>
        </p:nvSpPr>
        <p:spPr>
          <a:xfrm>
            <a:off x="3909320" y="4022695"/>
            <a:ext cx="4988306" cy="400110"/>
          </a:xfrm>
          <a:prstGeom prst="rect">
            <a:avLst/>
          </a:prstGeom>
          <a:noFill/>
        </p:spPr>
        <p:txBody>
          <a:bodyPr wrap="square" rtlCol="0">
            <a:spAutoFit/>
          </a:bodyPr>
          <a:lstStyle/>
          <a:p>
            <a:pPr algn="ctr"/>
            <a:r>
              <a:rPr lang="en-US" sz="2000" i="1" dirty="0">
                <a:solidFill>
                  <a:schemeClr val="tx1">
                    <a:lumMod val="65000"/>
                    <a:lumOff val="35000"/>
                  </a:schemeClr>
                </a:solidFill>
                <a:latin typeface="+mn-lt"/>
              </a:rPr>
              <a:t>Single Administrative Office for Applicants</a:t>
            </a:r>
          </a:p>
        </p:txBody>
      </p:sp>
      <p:sp>
        <p:nvSpPr>
          <p:cNvPr id="6" name="Slide Number Placeholder 5">
            <a:extLst>
              <a:ext uri="{FF2B5EF4-FFF2-40B4-BE49-F238E27FC236}">
                <a16:creationId xmlns:a16="http://schemas.microsoft.com/office/drawing/2014/main" id="{E3D236D4-E5A3-4607-A51B-A0811E0DD27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180255288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solidFill>
                  <a:schemeClr val="accent3">
                    <a:lumMod val="75000"/>
                  </a:schemeClr>
                </a:solidFill>
              </a:rPr>
              <a:t>Application &amp; Award Timelines</a:t>
            </a:r>
          </a:p>
        </p:txBody>
      </p:sp>
      <p:cxnSp>
        <p:nvCxnSpPr>
          <p:cNvPr id="10" name="Straight Connector 9"/>
          <p:cNvCxnSpPr/>
          <p:nvPr/>
        </p:nvCxnSpPr>
        <p:spPr>
          <a:xfrm>
            <a:off x="1752600" y="1905000"/>
            <a:ext cx="838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3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32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8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48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610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37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3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52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15000" y="1295400"/>
            <a:ext cx="990600" cy="338554"/>
          </a:xfrm>
          <a:prstGeom prst="rect">
            <a:avLst/>
          </a:prstGeom>
          <a:noFill/>
        </p:spPr>
        <p:txBody>
          <a:bodyPr wrap="square" rtlCol="0">
            <a:spAutoFit/>
          </a:bodyPr>
          <a:lstStyle/>
          <a:p>
            <a:r>
              <a:rPr lang="en-US" sz="1600" b="1" i="1" dirty="0">
                <a:solidFill>
                  <a:schemeClr val="bg1">
                    <a:lumMod val="50000"/>
                  </a:schemeClr>
                </a:solidFill>
                <a:latin typeface="+mn-lt"/>
              </a:rPr>
              <a:t>months</a:t>
            </a:r>
          </a:p>
        </p:txBody>
      </p:sp>
      <p:sp>
        <p:nvSpPr>
          <p:cNvPr id="24" name="TextBox 23"/>
          <p:cNvSpPr txBox="1"/>
          <p:nvPr/>
        </p:nvSpPr>
        <p:spPr>
          <a:xfrm>
            <a:off x="4648200" y="1600200"/>
            <a:ext cx="228600" cy="338554"/>
          </a:xfrm>
          <a:prstGeom prst="rect">
            <a:avLst/>
          </a:prstGeom>
          <a:noFill/>
        </p:spPr>
        <p:txBody>
          <a:bodyPr wrap="square" rtlCol="0">
            <a:spAutoFit/>
          </a:bodyPr>
          <a:lstStyle/>
          <a:p>
            <a:r>
              <a:rPr lang="en-US" sz="1600" b="1" dirty="0">
                <a:solidFill>
                  <a:schemeClr val="bg1">
                    <a:lumMod val="50000"/>
                  </a:schemeClr>
                </a:solidFill>
              </a:rPr>
              <a:t>1</a:t>
            </a:r>
          </a:p>
        </p:txBody>
      </p:sp>
      <p:sp>
        <p:nvSpPr>
          <p:cNvPr id="25" name="TextBox 24"/>
          <p:cNvSpPr txBox="1"/>
          <p:nvPr/>
        </p:nvSpPr>
        <p:spPr>
          <a:xfrm>
            <a:off x="5410200" y="1600200"/>
            <a:ext cx="228600" cy="338554"/>
          </a:xfrm>
          <a:prstGeom prst="rect">
            <a:avLst/>
          </a:prstGeom>
          <a:noFill/>
        </p:spPr>
        <p:txBody>
          <a:bodyPr wrap="square" rtlCol="0">
            <a:spAutoFit/>
          </a:bodyPr>
          <a:lstStyle/>
          <a:p>
            <a:r>
              <a:rPr lang="en-US" sz="1600" b="1" dirty="0">
                <a:solidFill>
                  <a:schemeClr val="bg1">
                    <a:lumMod val="50000"/>
                  </a:schemeClr>
                </a:solidFill>
              </a:rPr>
              <a:t>2</a:t>
            </a:r>
          </a:p>
        </p:txBody>
      </p:sp>
      <p:sp>
        <p:nvSpPr>
          <p:cNvPr id="26" name="TextBox 25"/>
          <p:cNvSpPr txBox="1"/>
          <p:nvPr/>
        </p:nvSpPr>
        <p:spPr>
          <a:xfrm>
            <a:off x="6172200" y="1600200"/>
            <a:ext cx="2286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27" name="TextBox 26"/>
          <p:cNvSpPr txBox="1"/>
          <p:nvPr/>
        </p:nvSpPr>
        <p:spPr>
          <a:xfrm>
            <a:off x="6934200" y="1600200"/>
            <a:ext cx="228600" cy="338554"/>
          </a:xfrm>
          <a:prstGeom prst="rect">
            <a:avLst/>
          </a:prstGeom>
          <a:noFill/>
        </p:spPr>
        <p:txBody>
          <a:bodyPr wrap="square" rtlCol="0">
            <a:spAutoFit/>
          </a:bodyPr>
          <a:lstStyle/>
          <a:p>
            <a:r>
              <a:rPr lang="en-US" sz="1600" b="1" dirty="0">
                <a:solidFill>
                  <a:schemeClr val="bg1">
                    <a:lumMod val="50000"/>
                  </a:schemeClr>
                </a:solidFill>
              </a:rPr>
              <a:t>4</a:t>
            </a:r>
          </a:p>
        </p:txBody>
      </p:sp>
      <p:sp>
        <p:nvSpPr>
          <p:cNvPr id="28" name="TextBox 27"/>
          <p:cNvSpPr txBox="1"/>
          <p:nvPr/>
        </p:nvSpPr>
        <p:spPr>
          <a:xfrm>
            <a:off x="7696200" y="1600200"/>
            <a:ext cx="228600" cy="338554"/>
          </a:xfrm>
          <a:prstGeom prst="rect">
            <a:avLst/>
          </a:prstGeom>
          <a:noFill/>
        </p:spPr>
        <p:txBody>
          <a:bodyPr wrap="square" rtlCol="0">
            <a:spAutoFit/>
          </a:bodyPr>
          <a:lstStyle/>
          <a:p>
            <a:r>
              <a:rPr lang="en-US" sz="1600" b="1" dirty="0">
                <a:solidFill>
                  <a:schemeClr val="bg1">
                    <a:lumMod val="50000"/>
                  </a:schemeClr>
                </a:solidFill>
              </a:rPr>
              <a:t>5</a:t>
            </a:r>
          </a:p>
        </p:txBody>
      </p:sp>
      <p:sp>
        <p:nvSpPr>
          <p:cNvPr id="29" name="TextBox 28"/>
          <p:cNvSpPr txBox="1"/>
          <p:nvPr/>
        </p:nvSpPr>
        <p:spPr>
          <a:xfrm>
            <a:off x="8458200" y="1600200"/>
            <a:ext cx="228600" cy="338554"/>
          </a:xfrm>
          <a:prstGeom prst="rect">
            <a:avLst/>
          </a:prstGeom>
          <a:noFill/>
        </p:spPr>
        <p:txBody>
          <a:bodyPr wrap="square" rtlCol="0">
            <a:spAutoFit/>
          </a:bodyPr>
          <a:lstStyle/>
          <a:p>
            <a:r>
              <a:rPr lang="en-US" sz="1600" b="1" dirty="0">
                <a:solidFill>
                  <a:schemeClr val="bg1">
                    <a:lumMod val="50000"/>
                  </a:schemeClr>
                </a:solidFill>
              </a:rPr>
              <a:t>6</a:t>
            </a:r>
          </a:p>
        </p:txBody>
      </p:sp>
      <p:sp>
        <p:nvSpPr>
          <p:cNvPr id="30" name="TextBox 29"/>
          <p:cNvSpPr txBox="1"/>
          <p:nvPr/>
        </p:nvSpPr>
        <p:spPr>
          <a:xfrm>
            <a:off x="9220200" y="1600200"/>
            <a:ext cx="228600" cy="338554"/>
          </a:xfrm>
          <a:prstGeom prst="rect">
            <a:avLst/>
          </a:prstGeom>
          <a:noFill/>
        </p:spPr>
        <p:txBody>
          <a:bodyPr wrap="square" rtlCol="0">
            <a:spAutoFit/>
          </a:bodyPr>
          <a:lstStyle/>
          <a:p>
            <a:r>
              <a:rPr lang="en-US" sz="1600" b="1" dirty="0">
                <a:solidFill>
                  <a:schemeClr val="bg1">
                    <a:lumMod val="50000"/>
                  </a:schemeClr>
                </a:solidFill>
              </a:rPr>
              <a:t>7</a:t>
            </a:r>
          </a:p>
        </p:txBody>
      </p:sp>
      <p:sp>
        <p:nvSpPr>
          <p:cNvPr id="31" name="TextBox 30"/>
          <p:cNvSpPr txBox="1"/>
          <p:nvPr/>
        </p:nvSpPr>
        <p:spPr>
          <a:xfrm>
            <a:off x="9982200" y="1600200"/>
            <a:ext cx="228600" cy="338554"/>
          </a:xfrm>
          <a:prstGeom prst="rect">
            <a:avLst/>
          </a:prstGeom>
          <a:noFill/>
        </p:spPr>
        <p:txBody>
          <a:bodyPr wrap="square" rtlCol="0">
            <a:spAutoFit/>
          </a:bodyPr>
          <a:lstStyle/>
          <a:p>
            <a:r>
              <a:rPr lang="en-US" sz="1600" b="1" dirty="0">
                <a:solidFill>
                  <a:schemeClr val="bg1">
                    <a:lumMod val="50000"/>
                  </a:schemeClr>
                </a:solidFill>
              </a:rPr>
              <a:t>8</a:t>
            </a:r>
          </a:p>
        </p:txBody>
      </p:sp>
      <p:sp>
        <p:nvSpPr>
          <p:cNvPr id="32" name="TextBox 31"/>
          <p:cNvSpPr txBox="1"/>
          <p:nvPr/>
        </p:nvSpPr>
        <p:spPr>
          <a:xfrm>
            <a:off x="1600200" y="1600200"/>
            <a:ext cx="381000" cy="338554"/>
          </a:xfrm>
          <a:prstGeom prst="rect">
            <a:avLst/>
          </a:prstGeom>
          <a:noFill/>
        </p:spPr>
        <p:txBody>
          <a:bodyPr wrap="square" rtlCol="0">
            <a:spAutoFit/>
          </a:bodyPr>
          <a:lstStyle/>
          <a:p>
            <a:r>
              <a:rPr lang="en-US" sz="1600" b="1" dirty="0">
                <a:solidFill>
                  <a:schemeClr val="bg1">
                    <a:lumMod val="50000"/>
                  </a:schemeClr>
                </a:solidFill>
              </a:rPr>
              <a:t>-3</a:t>
            </a:r>
          </a:p>
        </p:txBody>
      </p:sp>
      <p:sp>
        <p:nvSpPr>
          <p:cNvPr id="50" name="TextBox 49"/>
          <p:cNvSpPr txBox="1"/>
          <p:nvPr/>
        </p:nvSpPr>
        <p:spPr>
          <a:xfrm>
            <a:off x="3886200" y="1600200"/>
            <a:ext cx="228600" cy="338554"/>
          </a:xfrm>
          <a:prstGeom prst="rect">
            <a:avLst/>
          </a:prstGeom>
          <a:noFill/>
        </p:spPr>
        <p:txBody>
          <a:bodyPr wrap="square" rtlCol="0">
            <a:spAutoFit/>
          </a:bodyPr>
          <a:lstStyle/>
          <a:p>
            <a:r>
              <a:rPr lang="en-US" sz="1600" b="1" dirty="0">
                <a:solidFill>
                  <a:schemeClr val="bg1">
                    <a:lumMod val="50000"/>
                  </a:schemeClr>
                </a:solidFill>
              </a:rPr>
              <a:t>0</a:t>
            </a:r>
          </a:p>
        </p:txBody>
      </p:sp>
      <p:cxnSp>
        <p:nvCxnSpPr>
          <p:cNvPr id="52" name="Straight Connector 51"/>
          <p:cNvCxnSpPr/>
          <p:nvPr/>
        </p:nvCxnSpPr>
        <p:spPr>
          <a:xfrm>
            <a:off x="2514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286000" y="1600200"/>
            <a:ext cx="457200" cy="338554"/>
          </a:xfrm>
          <a:prstGeom prst="rect">
            <a:avLst/>
          </a:prstGeom>
          <a:noFill/>
        </p:spPr>
        <p:txBody>
          <a:bodyPr wrap="square" rtlCol="0">
            <a:spAutoFit/>
          </a:bodyPr>
          <a:lstStyle/>
          <a:p>
            <a:r>
              <a:rPr lang="en-US" sz="1600" b="1" dirty="0">
                <a:solidFill>
                  <a:schemeClr val="bg1">
                    <a:lumMod val="50000"/>
                  </a:schemeClr>
                </a:solidFill>
              </a:rPr>
              <a:t>-2</a:t>
            </a:r>
          </a:p>
        </p:txBody>
      </p:sp>
      <p:cxnSp>
        <p:nvCxnSpPr>
          <p:cNvPr id="56" name="Straight Connector 55"/>
          <p:cNvCxnSpPr/>
          <p:nvPr/>
        </p:nvCxnSpPr>
        <p:spPr>
          <a:xfrm>
            <a:off x="3276600" y="1905000"/>
            <a:ext cx="0" cy="1524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048000" y="1600200"/>
            <a:ext cx="457200" cy="338554"/>
          </a:xfrm>
          <a:prstGeom prst="rect">
            <a:avLst/>
          </a:prstGeom>
          <a:noFill/>
        </p:spPr>
        <p:txBody>
          <a:bodyPr wrap="square" rtlCol="0">
            <a:spAutoFit/>
          </a:bodyPr>
          <a:lstStyle/>
          <a:p>
            <a:r>
              <a:rPr lang="en-US" sz="1600" b="1" dirty="0">
                <a:solidFill>
                  <a:schemeClr val="bg1">
                    <a:lumMod val="50000"/>
                  </a:schemeClr>
                </a:solidFill>
              </a:rPr>
              <a:t>-1</a:t>
            </a:r>
          </a:p>
        </p:txBody>
      </p:sp>
      <p:grpSp>
        <p:nvGrpSpPr>
          <p:cNvPr id="134" name="Group 133"/>
          <p:cNvGrpSpPr/>
          <p:nvPr/>
        </p:nvGrpSpPr>
        <p:grpSpPr>
          <a:xfrm>
            <a:off x="1752600" y="1981200"/>
            <a:ext cx="8382000" cy="3886200"/>
            <a:chOff x="228600" y="1981200"/>
            <a:chExt cx="8382000" cy="3886200"/>
          </a:xfrm>
        </p:grpSpPr>
        <p:cxnSp>
          <p:nvCxnSpPr>
            <p:cNvPr id="9" name="Straight Connector 8"/>
            <p:cNvCxnSpPr/>
            <p:nvPr/>
          </p:nvCxnSpPr>
          <p:spPr>
            <a:xfrm>
              <a:off x="99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75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1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7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3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0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62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24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86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84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610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8600" y="1981200"/>
              <a:ext cx="0" cy="388620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4" name="Diamond 63"/>
          <p:cNvSpPr/>
          <p:nvPr/>
        </p:nvSpPr>
        <p:spPr>
          <a:xfrm>
            <a:off x="7155426" y="295184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339645" y="2419136"/>
            <a:ext cx="990600" cy="523220"/>
          </a:xfrm>
          <a:prstGeom prst="rect">
            <a:avLst/>
          </a:prstGeom>
          <a:noFill/>
        </p:spPr>
        <p:txBody>
          <a:bodyPr wrap="square" rtlCol="0">
            <a:spAutoFit/>
          </a:bodyPr>
          <a:lstStyle/>
          <a:p>
            <a:pPr algn="ctr"/>
            <a:r>
              <a:rPr lang="en-US" sz="1400" b="1" dirty="0">
                <a:solidFill>
                  <a:schemeClr val="accent1"/>
                </a:solidFill>
                <a:latin typeface="+mn-lt"/>
              </a:rPr>
              <a:t>Issue Topics</a:t>
            </a:r>
          </a:p>
        </p:txBody>
      </p:sp>
      <p:sp>
        <p:nvSpPr>
          <p:cNvPr id="66" name="TextBox 65"/>
          <p:cNvSpPr txBox="1"/>
          <p:nvPr/>
        </p:nvSpPr>
        <p:spPr>
          <a:xfrm>
            <a:off x="3490454" y="241387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67" name="TextBox 66"/>
          <p:cNvSpPr txBox="1"/>
          <p:nvPr/>
        </p:nvSpPr>
        <p:spPr>
          <a:xfrm>
            <a:off x="5525729" y="241387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68" name="TextBox 67"/>
          <p:cNvSpPr txBox="1"/>
          <p:nvPr/>
        </p:nvSpPr>
        <p:spPr>
          <a:xfrm>
            <a:off x="6517074" y="242364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82" name="TextBox 81"/>
          <p:cNvSpPr txBox="1"/>
          <p:nvPr/>
        </p:nvSpPr>
        <p:spPr>
          <a:xfrm>
            <a:off x="2057400" y="240436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01" name="Rectangle 100"/>
          <p:cNvSpPr/>
          <p:nvPr/>
        </p:nvSpPr>
        <p:spPr>
          <a:xfrm>
            <a:off x="2514600" y="3266820"/>
            <a:ext cx="1524000"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02" name="Rectangle 101"/>
          <p:cNvSpPr/>
          <p:nvPr/>
        </p:nvSpPr>
        <p:spPr>
          <a:xfrm>
            <a:off x="1752600" y="3266820"/>
            <a:ext cx="762000" cy="38100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TOPICS</a:t>
            </a:r>
          </a:p>
        </p:txBody>
      </p:sp>
      <p:sp>
        <p:nvSpPr>
          <p:cNvPr id="103" name="Rectangle 102"/>
          <p:cNvSpPr/>
          <p:nvPr/>
        </p:nvSpPr>
        <p:spPr>
          <a:xfrm>
            <a:off x="4038600" y="326682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04" name="Rectangle 103"/>
          <p:cNvSpPr/>
          <p:nvPr/>
        </p:nvSpPr>
        <p:spPr>
          <a:xfrm>
            <a:off x="6172200" y="326682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06" name="Diamond 105"/>
          <p:cNvSpPr/>
          <p:nvPr/>
        </p:nvSpPr>
        <p:spPr>
          <a:xfrm>
            <a:off x="1676400" y="2962020"/>
            <a:ext cx="228600" cy="2286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243840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9" name="Diamond 108"/>
          <p:cNvSpPr/>
          <p:nvPr/>
        </p:nvSpPr>
        <p:spPr>
          <a:xfrm>
            <a:off x="3918010" y="296202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6019800" y="296202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2971800" y="2962020"/>
            <a:ext cx="228600" cy="228600"/>
          </a:xfrm>
          <a:prstGeom prst="diamond">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2590799" y="2438454"/>
            <a:ext cx="990600" cy="523220"/>
          </a:xfrm>
          <a:prstGeom prst="rect">
            <a:avLst/>
          </a:prstGeom>
          <a:noFill/>
        </p:spPr>
        <p:txBody>
          <a:bodyPr wrap="square" rtlCol="0">
            <a:spAutoFit/>
          </a:bodyPr>
          <a:lstStyle/>
          <a:p>
            <a:pPr algn="ctr"/>
            <a:r>
              <a:rPr lang="en-US" sz="1400" b="1" dirty="0">
                <a:solidFill>
                  <a:schemeClr val="tx2"/>
                </a:solidFill>
                <a:latin typeface="+mn-lt"/>
              </a:rPr>
              <a:t>LOI</a:t>
            </a:r>
          </a:p>
          <a:p>
            <a:pPr algn="ctr"/>
            <a:r>
              <a:rPr lang="en-US" sz="1400" b="1" dirty="0">
                <a:solidFill>
                  <a:schemeClr val="tx2"/>
                </a:solidFill>
                <a:latin typeface="+mn-lt"/>
              </a:rPr>
              <a:t>Due</a:t>
            </a:r>
          </a:p>
        </p:txBody>
      </p:sp>
      <p:sp>
        <p:nvSpPr>
          <p:cNvPr id="121" name="TextBox 120"/>
          <p:cNvSpPr txBox="1"/>
          <p:nvPr/>
        </p:nvSpPr>
        <p:spPr>
          <a:xfrm>
            <a:off x="2133600" y="5731041"/>
            <a:ext cx="2855590" cy="461665"/>
          </a:xfrm>
          <a:prstGeom prst="rect">
            <a:avLst/>
          </a:prstGeom>
          <a:noFill/>
        </p:spPr>
        <p:txBody>
          <a:bodyPr wrap="none" rtlCol="0">
            <a:spAutoFit/>
          </a:bodyPr>
          <a:lstStyle/>
          <a:p>
            <a:r>
              <a:rPr lang="en-US" sz="1200" dirty="0">
                <a:solidFill>
                  <a:schemeClr val="tx2"/>
                </a:solidFill>
                <a:latin typeface="+mn-lt"/>
              </a:rPr>
              <a:t>FOA:  Funding Opportunity Announcement</a:t>
            </a:r>
          </a:p>
          <a:p>
            <a:r>
              <a:rPr lang="en-US" sz="1200" dirty="0">
                <a:solidFill>
                  <a:schemeClr val="tx2"/>
                </a:solidFill>
                <a:latin typeface="+mn-lt"/>
              </a:rPr>
              <a:t>LOI:  Letter of Intent</a:t>
            </a:r>
          </a:p>
        </p:txBody>
      </p:sp>
      <p:sp>
        <p:nvSpPr>
          <p:cNvPr id="92" name="Rectangle 91"/>
          <p:cNvSpPr/>
          <p:nvPr/>
        </p:nvSpPr>
        <p:spPr>
          <a:xfrm>
            <a:off x="7312742" y="3271738"/>
            <a:ext cx="2974258"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6-12 months</a:t>
            </a:r>
          </a:p>
        </p:txBody>
      </p:sp>
      <p:sp>
        <p:nvSpPr>
          <p:cNvPr id="96" name="TextBox 95"/>
          <p:cNvSpPr txBox="1"/>
          <p:nvPr/>
        </p:nvSpPr>
        <p:spPr>
          <a:xfrm>
            <a:off x="4119715" y="2190690"/>
            <a:ext cx="2123768" cy="400110"/>
          </a:xfrm>
          <a:prstGeom prst="rect">
            <a:avLst/>
          </a:prstGeom>
          <a:noFill/>
        </p:spPr>
        <p:txBody>
          <a:bodyPr wrap="square" rtlCol="0">
            <a:spAutoFit/>
          </a:bodyPr>
          <a:lstStyle/>
          <a:p>
            <a:pPr algn="ctr"/>
            <a:r>
              <a:rPr lang="en-US" sz="2000" b="1" dirty="0">
                <a:latin typeface="+mj-lt"/>
              </a:rPr>
              <a:t>Phase I </a:t>
            </a:r>
          </a:p>
        </p:txBody>
      </p:sp>
      <p:sp>
        <p:nvSpPr>
          <p:cNvPr id="98" name="Diamond 97"/>
          <p:cNvSpPr/>
          <p:nvPr/>
        </p:nvSpPr>
        <p:spPr>
          <a:xfrm>
            <a:off x="7111181" y="4714220"/>
            <a:ext cx="228600" cy="228600"/>
          </a:xfrm>
          <a:prstGeom prst="diamond">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3446209" y="4176252"/>
            <a:ext cx="1143000" cy="523220"/>
          </a:xfrm>
          <a:prstGeom prst="rect">
            <a:avLst/>
          </a:prstGeom>
          <a:noFill/>
        </p:spPr>
        <p:txBody>
          <a:bodyPr wrap="square" rtlCol="0">
            <a:spAutoFit/>
          </a:bodyPr>
          <a:lstStyle/>
          <a:p>
            <a:pPr algn="ctr"/>
            <a:r>
              <a:rPr lang="en-US" sz="1400" b="1" dirty="0">
                <a:solidFill>
                  <a:schemeClr val="tx2"/>
                </a:solidFill>
                <a:latin typeface="+mn-lt"/>
              </a:rPr>
              <a:t>Applications Due</a:t>
            </a:r>
          </a:p>
        </p:txBody>
      </p:sp>
      <p:sp>
        <p:nvSpPr>
          <p:cNvPr id="112" name="TextBox 111"/>
          <p:cNvSpPr txBox="1"/>
          <p:nvPr/>
        </p:nvSpPr>
        <p:spPr>
          <a:xfrm>
            <a:off x="5481484" y="4176253"/>
            <a:ext cx="1143000" cy="523220"/>
          </a:xfrm>
          <a:prstGeom prst="rect">
            <a:avLst/>
          </a:prstGeom>
          <a:noFill/>
        </p:spPr>
        <p:txBody>
          <a:bodyPr wrap="square" rtlCol="0">
            <a:spAutoFit/>
          </a:bodyPr>
          <a:lstStyle/>
          <a:p>
            <a:pPr algn="ctr"/>
            <a:r>
              <a:rPr lang="en-US" sz="1400" b="1" dirty="0">
                <a:solidFill>
                  <a:schemeClr val="bg1">
                    <a:lumMod val="50000"/>
                  </a:schemeClr>
                </a:solidFill>
                <a:latin typeface="+mn-lt"/>
              </a:rPr>
              <a:t>Award Notification</a:t>
            </a:r>
          </a:p>
        </p:txBody>
      </p:sp>
      <p:sp>
        <p:nvSpPr>
          <p:cNvPr id="116" name="TextBox 115"/>
          <p:cNvSpPr txBox="1"/>
          <p:nvPr/>
        </p:nvSpPr>
        <p:spPr>
          <a:xfrm>
            <a:off x="6472829" y="4186022"/>
            <a:ext cx="1363481"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n-lt"/>
              </a:rPr>
              <a:t>Start of Budget Period </a:t>
            </a:r>
          </a:p>
        </p:txBody>
      </p:sp>
      <p:sp>
        <p:nvSpPr>
          <p:cNvPr id="117" name="TextBox 116"/>
          <p:cNvSpPr txBox="1"/>
          <p:nvPr/>
        </p:nvSpPr>
        <p:spPr>
          <a:xfrm>
            <a:off x="2133600" y="4166740"/>
            <a:ext cx="990600" cy="523220"/>
          </a:xfrm>
          <a:prstGeom prst="rect">
            <a:avLst/>
          </a:prstGeom>
          <a:noFill/>
        </p:spPr>
        <p:txBody>
          <a:bodyPr wrap="square" rtlCol="0">
            <a:spAutoFit/>
          </a:bodyPr>
          <a:lstStyle/>
          <a:p>
            <a:pPr algn="ctr"/>
            <a:r>
              <a:rPr lang="en-US" sz="1400" b="1" dirty="0">
                <a:solidFill>
                  <a:schemeClr val="tx2"/>
                </a:solidFill>
                <a:latin typeface="+mn-lt"/>
              </a:rPr>
              <a:t>Issue</a:t>
            </a:r>
          </a:p>
          <a:p>
            <a:pPr algn="ctr"/>
            <a:r>
              <a:rPr lang="en-US" sz="1400" b="1" dirty="0">
                <a:solidFill>
                  <a:schemeClr val="tx2"/>
                </a:solidFill>
                <a:latin typeface="+mn-lt"/>
              </a:rPr>
              <a:t>FOA</a:t>
            </a:r>
          </a:p>
        </p:txBody>
      </p:sp>
      <p:sp>
        <p:nvSpPr>
          <p:cNvPr id="122" name="Rectangle 121"/>
          <p:cNvSpPr/>
          <p:nvPr/>
        </p:nvSpPr>
        <p:spPr>
          <a:xfrm>
            <a:off x="2590800" y="5029200"/>
            <a:ext cx="1403555" cy="3810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FOA</a:t>
            </a:r>
          </a:p>
        </p:txBody>
      </p:sp>
      <p:sp>
        <p:nvSpPr>
          <p:cNvPr id="124" name="Rectangle 123"/>
          <p:cNvSpPr/>
          <p:nvPr/>
        </p:nvSpPr>
        <p:spPr>
          <a:xfrm>
            <a:off x="3994355" y="5029200"/>
            <a:ext cx="2133600" cy="3810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REVIEW &amp; SELECTION</a:t>
            </a:r>
          </a:p>
        </p:txBody>
      </p:sp>
      <p:sp>
        <p:nvSpPr>
          <p:cNvPr id="125" name="Rectangle 124"/>
          <p:cNvSpPr/>
          <p:nvPr/>
        </p:nvSpPr>
        <p:spPr>
          <a:xfrm>
            <a:off x="6127955" y="5029200"/>
            <a:ext cx="1143000" cy="381000"/>
          </a:xfrm>
          <a:prstGeom prst="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NEGOTIATE</a:t>
            </a:r>
          </a:p>
        </p:txBody>
      </p:sp>
      <p:sp>
        <p:nvSpPr>
          <p:cNvPr id="127" name="Diamond 126"/>
          <p:cNvSpPr/>
          <p:nvPr/>
        </p:nvSpPr>
        <p:spPr>
          <a:xfrm>
            <a:off x="2514600"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8" name="Diamond 127"/>
          <p:cNvSpPr/>
          <p:nvPr/>
        </p:nvSpPr>
        <p:spPr>
          <a:xfrm>
            <a:off x="3918155" y="4724400"/>
            <a:ext cx="228600" cy="22860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5975555" y="4724400"/>
            <a:ext cx="228600" cy="22860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7268497" y="5034118"/>
            <a:ext cx="3060290" cy="37111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Budget Period: up to 24 months</a:t>
            </a:r>
          </a:p>
        </p:txBody>
      </p:sp>
      <p:sp>
        <p:nvSpPr>
          <p:cNvPr id="133" name="TextBox 132"/>
          <p:cNvSpPr txBox="1"/>
          <p:nvPr/>
        </p:nvSpPr>
        <p:spPr>
          <a:xfrm>
            <a:off x="4038600" y="3962400"/>
            <a:ext cx="2123768" cy="400110"/>
          </a:xfrm>
          <a:prstGeom prst="rect">
            <a:avLst/>
          </a:prstGeom>
          <a:noFill/>
        </p:spPr>
        <p:txBody>
          <a:bodyPr wrap="square" rtlCol="0">
            <a:spAutoFit/>
          </a:bodyPr>
          <a:lstStyle/>
          <a:p>
            <a:pPr algn="ctr"/>
            <a:r>
              <a:rPr lang="en-US" sz="2000" b="1" dirty="0">
                <a:latin typeface="+mj-lt"/>
              </a:rPr>
              <a:t>Phase II </a:t>
            </a:r>
          </a:p>
        </p:txBody>
      </p:sp>
      <p:sp>
        <p:nvSpPr>
          <p:cNvPr id="135" name="Isosceles Triangle 134"/>
          <p:cNvSpPr/>
          <p:nvPr/>
        </p:nvSpPr>
        <p:spPr>
          <a:xfrm rot="5400000">
            <a:off x="10162674" y="3368843"/>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rot="5400000">
            <a:off x="10218818" y="5121499"/>
            <a:ext cx="360949" cy="168440"/>
          </a:xfrm>
          <a:prstGeom prst="triangle">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7176589" y="3700790"/>
            <a:ext cx="3222703"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$200,000 or $250,000 (varies by topic)</a:t>
            </a:r>
          </a:p>
        </p:txBody>
      </p:sp>
      <p:sp>
        <p:nvSpPr>
          <p:cNvPr id="78" name="TextBox 77"/>
          <p:cNvSpPr txBox="1"/>
          <p:nvPr/>
        </p:nvSpPr>
        <p:spPr>
          <a:xfrm>
            <a:off x="7331543" y="5460192"/>
            <a:ext cx="3393712" cy="523220"/>
          </a:xfrm>
          <a:prstGeom prst="rect">
            <a:avLst/>
          </a:prstGeom>
          <a:noFill/>
        </p:spPr>
        <p:txBody>
          <a:bodyPr wrap="square" rtlCol="0">
            <a:spAutoFit/>
          </a:bodyPr>
          <a:lstStyle/>
          <a:p>
            <a:pPr algn="ctr"/>
            <a:r>
              <a:rPr lang="en-US" sz="1400" b="1" dirty="0">
                <a:latin typeface="+mn-lt"/>
              </a:rPr>
              <a:t>Maximum Award Amount: </a:t>
            </a:r>
          </a:p>
          <a:p>
            <a:pPr algn="ctr"/>
            <a:r>
              <a:rPr lang="en-US" sz="1400" b="1" dirty="0">
                <a:latin typeface="+mn-lt"/>
              </a:rPr>
              <a:t>$1,100,000 or $1,600,000 (varies by topic)</a:t>
            </a:r>
          </a:p>
        </p:txBody>
      </p:sp>
      <p:sp>
        <p:nvSpPr>
          <p:cNvPr id="80" name="TextBox 79"/>
          <p:cNvSpPr txBox="1"/>
          <p:nvPr/>
        </p:nvSpPr>
        <p:spPr>
          <a:xfrm>
            <a:off x="8798642" y="4257385"/>
            <a:ext cx="3222703" cy="523220"/>
          </a:xfrm>
          <a:prstGeom prst="rect">
            <a:avLst/>
          </a:prstGeom>
          <a:noFill/>
        </p:spPr>
        <p:txBody>
          <a:bodyPr wrap="square" rtlCol="0">
            <a:spAutoFit/>
          </a:bodyPr>
          <a:lstStyle/>
          <a:p>
            <a:pPr algn="ctr"/>
            <a:r>
              <a:rPr lang="en-US" sz="1400" b="1" i="1" dirty="0">
                <a:solidFill>
                  <a:schemeClr val="accent3">
                    <a:lumMod val="75000"/>
                  </a:schemeClr>
                </a:solidFill>
                <a:latin typeface="+mn-lt"/>
              </a:rPr>
              <a:t>Phase I &amp; II Award Amounts were increased in FY 2019</a:t>
            </a:r>
          </a:p>
        </p:txBody>
      </p:sp>
      <p:sp>
        <p:nvSpPr>
          <p:cNvPr id="6" name="Slide Number Placeholder 5">
            <a:extLst>
              <a:ext uri="{FF2B5EF4-FFF2-40B4-BE49-F238E27FC236}">
                <a16:creationId xmlns:a16="http://schemas.microsoft.com/office/drawing/2014/main" id="{1A7134EA-FFA5-439B-BCA6-C7F9427A2BF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418357509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7451" y="68646"/>
            <a:ext cx="10972800" cy="1143000"/>
          </a:xfrm>
        </p:spPr>
        <p:txBody>
          <a:bodyPr>
            <a:normAutofit/>
          </a:bodyPr>
          <a:lstStyle/>
          <a:p>
            <a:pPr algn="ctr" eaLnBrk="1" hangingPunct="1"/>
            <a:r>
              <a:rPr lang="en-US" sz="4000" b="0" dirty="0">
                <a:solidFill>
                  <a:schemeClr val="accent3">
                    <a:lumMod val="75000"/>
                  </a:schemeClr>
                </a:solidFill>
              </a:rPr>
              <a:t>Schedule:  FY 2022 Phase 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825818155"/>
              </p:ext>
            </p:extLst>
          </p:nvPr>
        </p:nvGraphicFramePr>
        <p:xfrm>
          <a:off x="609599" y="1583797"/>
          <a:ext cx="10756650" cy="3924221"/>
        </p:xfrm>
        <a:graphic>
          <a:graphicData uri="http://schemas.openxmlformats.org/drawingml/2006/table">
            <a:tbl>
              <a:tblPr firstRow="1" bandRow="1">
                <a:tableStyleId>{B301B821-A1FF-4177-AEE7-76D212191A09}</a:tableStyleId>
              </a:tblPr>
              <a:tblGrid>
                <a:gridCol w="3901441">
                  <a:extLst>
                    <a:ext uri="{9D8B030D-6E8A-4147-A177-3AD203B41FA5}">
                      <a16:colId xmlns:a16="http://schemas.microsoft.com/office/drawing/2014/main" val="20000"/>
                    </a:ext>
                  </a:extLst>
                </a:gridCol>
                <a:gridCol w="3070015">
                  <a:extLst>
                    <a:ext uri="{9D8B030D-6E8A-4147-A177-3AD203B41FA5}">
                      <a16:colId xmlns:a16="http://schemas.microsoft.com/office/drawing/2014/main" val="20001"/>
                    </a:ext>
                  </a:extLst>
                </a:gridCol>
                <a:gridCol w="3785194">
                  <a:extLst>
                    <a:ext uri="{9D8B030D-6E8A-4147-A177-3AD203B41FA5}">
                      <a16:colId xmlns:a16="http://schemas.microsoft.com/office/drawing/2014/main" val="20002"/>
                    </a:ext>
                  </a:extLst>
                </a:gridCol>
              </a:tblGrid>
              <a:tr h="388044">
                <a:tc>
                  <a:txBody>
                    <a:bodyPr/>
                    <a:lstStyle/>
                    <a:p>
                      <a:r>
                        <a:rPr lang="en-US" sz="1800" dirty="0">
                          <a:latin typeface="Calibri" pitchFamily="34" charset="0"/>
                        </a:rPr>
                        <a:t>Phase</a:t>
                      </a:r>
                      <a:r>
                        <a:rPr lang="en-US" sz="1800" baseline="0" dirty="0">
                          <a:latin typeface="Calibri" pitchFamily="34" charset="0"/>
                        </a:rPr>
                        <a:t> 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388044">
                <a:tc>
                  <a:txBody>
                    <a:bodyPr/>
                    <a:lstStyle/>
                    <a:p>
                      <a:r>
                        <a:rPr lang="en-US" sz="1800" b="0" dirty="0">
                          <a:latin typeface="+mn-lt"/>
                        </a:rPr>
                        <a:t>Topics Issued</a:t>
                      </a:r>
                    </a:p>
                  </a:txBody>
                  <a:tcPr anchor="ctr"/>
                </a:tc>
                <a:tc>
                  <a:txBody>
                    <a:bodyPr/>
                    <a:lstStyle/>
                    <a:p>
                      <a:r>
                        <a:rPr lang="en-US" sz="1800" b="0" dirty="0">
                          <a:latin typeface="+mn-lt"/>
                        </a:rPr>
                        <a:t>Monday, July 12, 2021</a:t>
                      </a:r>
                    </a:p>
                  </a:txBody>
                  <a:tcPr anchor="ctr"/>
                </a:tc>
                <a:tc>
                  <a:txBody>
                    <a:bodyPr/>
                    <a:lstStyle/>
                    <a:p>
                      <a:r>
                        <a:rPr lang="en-US" sz="1800" b="0" dirty="0">
                          <a:latin typeface="+mn-lt"/>
                        </a:rPr>
                        <a:t>Monday, November 8, 2021</a:t>
                      </a:r>
                    </a:p>
                  </a:txBody>
                  <a:tcPr anchor="ctr"/>
                </a:tc>
                <a:extLst>
                  <a:ext uri="{0D108BD9-81ED-4DB2-BD59-A6C34878D82A}">
                    <a16:rowId xmlns:a16="http://schemas.microsoft.com/office/drawing/2014/main" val="10001"/>
                  </a:ext>
                </a:extLst>
              </a:tr>
              <a:tr h="380832">
                <a:tc>
                  <a:txBody>
                    <a:bodyPr/>
                    <a:lstStyle/>
                    <a:p>
                      <a:r>
                        <a:rPr lang="en-US" sz="1800" b="0" dirty="0">
                          <a:latin typeface="+mn-lt"/>
                        </a:rPr>
                        <a:t>   </a:t>
                      </a:r>
                      <a:r>
                        <a:rPr lang="en-US" sz="1600" b="0" dirty="0">
                          <a:latin typeface="+mn-lt"/>
                        </a:rPr>
                        <a:t>Webinar(s)</a:t>
                      </a:r>
                    </a:p>
                  </a:txBody>
                  <a:tcPr anchor="ctr"/>
                </a:tc>
                <a:tc>
                  <a:txBody>
                    <a:bodyPr/>
                    <a:lstStyle/>
                    <a:p>
                      <a:r>
                        <a:rPr lang="en-US" sz="1800" b="0" dirty="0">
                          <a:latin typeface="+mn-lt"/>
                        </a:rPr>
                        <a:t>Week of July 19, 2021</a:t>
                      </a:r>
                    </a:p>
                  </a:txBody>
                  <a:tcPr anchor="ctr"/>
                </a:tc>
                <a:tc>
                  <a:txBody>
                    <a:bodyPr/>
                    <a:lstStyle/>
                    <a:p>
                      <a:r>
                        <a:rPr lang="en-US" sz="1800" b="0" dirty="0">
                          <a:latin typeface="+mn-lt"/>
                        </a:rPr>
                        <a:t>Week of November 15, 2021</a:t>
                      </a:r>
                    </a:p>
                  </a:txBody>
                  <a:tcPr anchor="ctr"/>
                </a:tc>
                <a:extLst>
                  <a:ext uri="{0D108BD9-81ED-4DB2-BD59-A6C34878D82A}">
                    <a16:rowId xmlns:a16="http://schemas.microsoft.com/office/drawing/2014/main" val="10002"/>
                  </a:ext>
                </a:extLst>
              </a:tr>
              <a:tr h="388044">
                <a:tc>
                  <a:txBody>
                    <a:bodyPr/>
                    <a:lstStyle/>
                    <a:p>
                      <a:r>
                        <a:rPr lang="en-US" sz="1800" b="0" dirty="0">
                          <a:latin typeface="+mn-lt"/>
                        </a:rPr>
                        <a:t>FOA Issued</a:t>
                      </a:r>
                    </a:p>
                  </a:txBody>
                  <a:tcPr anchor="ctr"/>
                </a:tc>
                <a:tc>
                  <a:txBody>
                    <a:bodyPr/>
                    <a:lstStyle/>
                    <a:p>
                      <a:r>
                        <a:rPr lang="en-US" sz="1800" b="0" strike="noStrike" baseline="0" dirty="0">
                          <a:latin typeface="+mn-lt"/>
                        </a:rPr>
                        <a:t>Monday, August 9, 2021</a:t>
                      </a:r>
                    </a:p>
                  </a:txBody>
                  <a:tcPr anchor="ctr"/>
                </a:tc>
                <a:tc>
                  <a:txBody>
                    <a:bodyPr/>
                    <a:lstStyle/>
                    <a:p>
                      <a:r>
                        <a:rPr lang="en-US" sz="1800" b="0" dirty="0">
                          <a:latin typeface="+mn-lt"/>
                        </a:rPr>
                        <a:t>Monday, December 13, 2021</a:t>
                      </a:r>
                    </a:p>
                  </a:txBody>
                  <a:tcPr anchor="ctr"/>
                </a:tc>
                <a:extLst>
                  <a:ext uri="{0D108BD9-81ED-4DB2-BD59-A6C34878D82A}">
                    <a16:rowId xmlns:a16="http://schemas.microsoft.com/office/drawing/2014/main" val="10003"/>
                  </a:ext>
                </a:extLst>
              </a:tr>
              <a:tr h="388044">
                <a:tc>
                  <a:txBody>
                    <a:bodyPr/>
                    <a:lstStyle/>
                    <a:p>
                      <a:r>
                        <a:rPr lang="en-US" sz="1600" b="0" dirty="0">
                          <a:latin typeface="+mn-lt"/>
                        </a:rPr>
                        <a:t>   Webinar(s)</a:t>
                      </a:r>
                    </a:p>
                  </a:txBody>
                  <a:tcPr anchor="ctr"/>
                </a:tc>
                <a:tc>
                  <a:txBody>
                    <a:bodyPr/>
                    <a:lstStyle/>
                    <a:p>
                      <a:r>
                        <a:rPr lang="en-US" sz="1800" b="0" strike="noStrike" baseline="0" dirty="0">
                          <a:latin typeface="+mn-lt"/>
                        </a:rPr>
                        <a:t>Friday, August 13, 2021</a:t>
                      </a:r>
                    </a:p>
                  </a:txBody>
                  <a:tcPr anchor="ctr"/>
                </a:tc>
                <a:tc>
                  <a:txBody>
                    <a:bodyPr/>
                    <a:lstStyle/>
                    <a:p>
                      <a:r>
                        <a:rPr lang="en-US" sz="1800" b="0" dirty="0">
                          <a:latin typeface="+mn-lt"/>
                        </a:rPr>
                        <a:t>Friday, December 17, 2021</a:t>
                      </a:r>
                    </a:p>
                  </a:txBody>
                  <a:tcPr anchor="ctr"/>
                </a:tc>
                <a:extLst>
                  <a:ext uri="{0D108BD9-81ED-4DB2-BD59-A6C34878D82A}">
                    <a16:rowId xmlns:a16="http://schemas.microsoft.com/office/drawing/2014/main" val="10004"/>
                  </a:ext>
                </a:extLst>
              </a:tr>
              <a:tr h="388044">
                <a:tc>
                  <a:txBody>
                    <a:bodyPr/>
                    <a:lstStyle/>
                    <a:p>
                      <a:r>
                        <a:rPr lang="en-US" sz="1800" b="0" dirty="0">
                          <a:latin typeface="+mn-lt"/>
                        </a:rPr>
                        <a:t>Letters of Intent (LOI) Due</a:t>
                      </a:r>
                    </a:p>
                  </a:txBody>
                  <a:tcPr anchor="ctr"/>
                </a:tc>
                <a:tc>
                  <a:txBody>
                    <a:bodyPr/>
                    <a:lstStyle/>
                    <a:p>
                      <a:r>
                        <a:rPr lang="en-US" sz="1800" b="0" strike="noStrike" baseline="0" dirty="0">
                          <a:latin typeface="+mn-lt"/>
                        </a:rPr>
                        <a:t>Monday, August 30, 2021</a:t>
                      </a:r>
                    </a:p>
                  </a:txBody>
                  <a:tcPr anchor="ctr"/>
                </a:tc>
                <a:tc>
                  <a:txBody>
                    <a:bodyPr/>
                    <a:lstStyle/>
                    <a:p>
                      <a:r>
                        <a:rPr lang="en-US" sz="1800" b="0" strike="noStrike" dirty="0">
                          <a:solidFill>
                            <a:schemeClr val="tx1"/>
                          </a:solidFill>
                          <a:latin typeface="+mn-lt"/>
                        </a:rPr>
                        <a:t>Monday, January</a:t>
                      </a:r>
                      <a:r>
                        <a:rPr lang="en-US" sz="1800" b="0" strike="noStrike" baseline="0" dirty="0">
                          <a:solidFill>
                            <a:schemeClr val="tx1"/>
                          </a:solidFill>
                          <a:latin typeface="+mn-lt"/>
                        </a:rPr>
                        <a:t> 3</a:t>
                      </a:r>
                      <a:r>
                        <a:rPr lang="en-US" sz="1800" b="0" strike="noStrike" dirty="0">
                          <a:solidFill>
                            <a:schemeClr val="tx1"/>
                          </a:solidFill>
                          <a:latin typeface="+mn-lt"/>
                        </a:rPr>
                        <a:t>, 2022</a:t>
                      </a:r>
                    </a:p>
                  </a:txBody>
                  <a:tcPr anchor="ctr"/>
                </a:tc>
                <a:extLst>
                  <a:ext uri="{0D108BD9-81ED-4DB2-BD59-A6C34878D82A}">
                    <a16:rowId xmlns:a16="http://schemas.microsoft.com/office/drawing/2014/main" val="10005"/>
                  </a:ext>
                </a:extLst>
              </a:tr>
              <a:tr h="439037">
                <a:tc>
                  <a:txBody>
                    <a:bodyPr/>
                    <a:lstStyle/>
                    <a:p>
                      <a:r>
                        <a:rPr lang="en-US" sz="1800" b="0" dirty="0">
                          <a:latin typeface="+mn-lt"/>
                        </a:rPr>
                        <a:t>Non-Responsive LOI Feedback Provided</a:t>
                      </a:r>
                    </a:p>
                  </a:txBody>
                  <a:tcPr anchor="ctr"/>
                </a:tc>
                <a:tc>
                  <a:txBody>
                    <a:bodyPr/>
                    <a:lstStyle/>
                    <a:p>
                      <a:r>
                        <a:rPr lang="en-US" sz="1800" b="0" strike="noStrike" baseline="0" dirty="0">
                          <a:latin typeface="+mn-lt"/>
                        </a:rPr>
                        <a:t>Monday, September 20, 2021</a:t>
                      </a:r>
                    </a:p>
                  </a:txBody>
                  <a:tcPr anchor="ctr"/>
                </a:tc>
                <a:tc>
                  <a:txBody>
                    <a:bodyPr/>
                    <a:lstStyle/>
                    <a:p>
                      <a:r>
                        <a:rPr lang="en-US" sz="1800" b="0" strike="noStrike" dirty="0">
                          <a:solidFill>
                            <a:schemeClr val="tx1"/>
                          </a:solidFill>
                          <a:latin typeface="+mn-lt"/>
                        </a:rPr>
                        <a:t>Monday, January 24,</a:t>
                      </a:r>
                      <a:r>
                        <a:rPr lang="en-US" sz="1800" b="0" strike="noStrike" baseline="0" dirty="0">
                          <a:solidFill>
                            <a:schemeClr val="tx1"/>
                          </a:solidFill>
                          <a:latin typeface="+mn-lt"/>
                        </a:rPr>
                        <a:t> 2022</a:t>
                      </a:r>
                      <a:endParaRPr lang="en-US" sz="1800" b="0" strike="noStrike" dirty="0">
                        <a:solidFill>
                          <a:schemeClr val="tx1"/>
                        </a:solidFill>
                        <a:latin typeface="+mn-lt"/>
                      </a:endParaRPr>
                    </a:p>
                  </a:txBody>
                  <a:tcPr anchor="ctr"/>
                </a:tc>
                <a:extLst>
                  <a:ext uri="{0D108BD9-81ED-4DB2-BD59-A6C34878D82A}">
                    <a16:rowId xmlns:a16="http://schemas.microsoft.com/office/drawing/2014/main" val="10006"/>
                  </a:ext>
                </a:extLst>
              </a:tr>
              <a:tr h="388044">
                <a:tc>
                  <a:txBody>
                    <a:bodyPr/>
                    <a:lstStyle/>
                    <a:p>
                      <a:r>
                        <a:rPr lang="en-US" sz="1800" b="0" dirty="0">
                          <a:latin typeface="+mn-lt"/>
                        </a:rPr>
                        <a:t>Applications Due</a:t>
                      </a:r>
                    </a:p>
                  </a:txBody>
                  <a:tcPr anchor="ctr"/>
                </a:tc>
                <a:tc>
                  <a:txBody>
                    <a:bodyPr/>
                    <a:lstStyle/>
                    <a:p>
                      <a:r>
                        <a:rPr lang="en-US" sz="1800" b="0" strike="noStrike" baseline="0" dirty="0">
                          <a:latin typeface="+mn-lt"/>
                        </a:rPr>
                        <a:t>Monday, October 12, 2021</a:t>
                      </a:r>
                    </a:p>
                  </a:txBody>
                  <a:tcPr anchor="ctr"/>
                </a:tc>
                <a:tc>
                  <a:txBody>
                    <a:bodyPr/>
                    <a:lstStyle/>
                    <a:p>
                      <a:r>
                        <a:rPr lang="en-US" sz="1800" b="1" strike="noStrike" baseline="0" dirty="0">
                          <a:solidFill>
                            <a:schemeClr val="tx1"/>
                          </a:solidFill>
                          <a:latin typeface="+mn-lt"/>
                        </a:rPr>
                        <a:t>Monday, February 22, 2022</a:t>
                      </a:r>
                    </a:p>
                  </a:txBody>
                  <a:tcPr anchor="ctr"/>
                </a:tc>
                <a:extLst>
                  <a:ext uri="{0D108BD9-81ED-4DB2-BD59-A6C34878D82A}">
                    <a16:rowId xmlns:a16="http://schemas.microsoft.com/office/drawing/2014/main" val="10007"/>
                  </a:ext>
                </a:extLst>
              </a:tr>
              <a:tr h="388044">
                <a:tc>
                  <a:txBody>
                    <a:bodyPr/>
                    <a:lstStyle/>
                    <a:p>
                      <a:r>
                        <a:rPr lang="en-US" sz="1800" b="0" dirty="0">
                          <a:latin typeface="+mn-lt"/>
                        </a:rPr>
                        <a:t>Award Notification</a:t>
                      </a:r>
                    </a:p>
                  </a:txBody>
                  <a:tcPr anchor="ctr"/>
                </a:tc>
                <a:tc>
                  <a:txBody>
                    <a:bodyPr/>
                    <a:lstStyle/>
                    <a:p>
                      <a:r>
                        <a:rPr lang="en-US" sz="1800" b="0" strike="noStrike" baseline="0" dirty="0">
                          <a:latin typeface="+mn-lt"/>
                        </a:rPr>
                        <a:t>Monday, January 03, 2022*</a:t>
                      </a:r>
                    </a:p>
                  </a:txBody>
                  <a:tcPr anchor="ctr"/>
                </a:tc>
                <a:tc>
                  <a:txBody>
                    <a:bodyPr/>
                    <a:lstStyle/>
                    <a:p>
                      <a:r>
                        <a:rPr lang="en-US" sz="1800" b="0" strike="noStrike" dirty="0">
                          <a:latin typeface="+mn-lt"/>
                        </a:rPr>
                        <a:t>Monday, May 16, 2022*</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8"/>
                  </a:ext>
                </a:extLst>
              </a:tr>
              <a:tr h="388044">
                <a:tc>
                  <a:txBody>
                    <a:bodyPr/>
                    <a:lstStyle/>
                    <a:p>
                      <a:r>
                        <a:rPr lang="en-US" sz="1800" b="0" dirty="0">
                          <a:latin typeface="+mn-lt"/>
                        </a:rPr>
                        <a:t>Projected Grant Start Date</a:t>
                      </a:r>
                    </a:p>
                  </a:txBody>
                  <a:tcPr anchor="ctr"/>
                </a:tc>
                <a:tc>
                  <a:txBody>
                    <a:bodyPr/>
                    <a:lstStyle/>
                    <a:p>
                      <a:r>
                        <a:rPr lang="en-US" sz="1800" b="0" strike="noStrike" baseline="0" dirty="0">
                          <a:latin typeface="+mn-lt"/>
                        </a:rPr>
                        <a:t>Monday, February 14, 2022</a:t>
                      </a:r>
                    </a:p>
                  </a:txBody>
                  <a:tcPr anchor="ctr"/>
                </a:tc>
                <a:tc>
                  <a:txBody>
                    <a:bodyPr/>
                    <a:lstStyle/>
                    <a:p>
                      <a:r>
                        <a:rPr lang="en-US" sz="1800" b="0" strike="noStrike" dirty="0">
                          <a:latin typeface="+mn-lt"/>
                        </a:rPr>
                        <a:t>Monday,</a:t>
                      </a:r>
                      <a:r>
                        <a:rPr lang="en-US" sz="1800" b="0" strike="noStrike" baseline="0" dirty="0">
                          <a:latin typeface="+mn-lt"/>
                        </a:rPr>
                        <a:t> June 27, 2022</a:t>
                      </a:r>
                      <a:endParaRPr lang="en-US" sz="1800" b="0" strike="noStrike" dirty="0">
                        <a:solidFill>
                          <a:srgbClr val="FF0000"/>
                        </a:solidFill>
                        <a:latin typeface="+mn-lt"/>
                      </a:endParaRPr>
                    </a:p>
                  </a:txBody>
                  <a:tcPr anchor="ctr"/>
                </a:tc>
                <a:extLst>
                  <a:ext uri="{0D108BD9-81ED-4DB2-BD59-A6C34878D82A}">
                    <a16:rowId xmlns:a16="http://schemas.microsoft.com/office/drawing/2014/main" val="10009"/>
                  </a:ext>
                </a:extLst>
              </a:tr>
            </a:tbl>
          </a:graphicData>
        </a:graphic>
      </p:graphicFrame>
      <p:sp>
        <p:nvSpPr>
          <p:cNvPr id="4" name="TextBox 3"/>
          <p:cNvSpPr txBox="1"/>
          <p:nvPr/>
        </p:nvSpPr>
        <p:spPr>
          <a:xfrm>
            <a:off x="517336" y="5637235"/>
            <a:ext cx="2824074"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2" name="Oval 1"/>
          <p:cNvSpPr/>
          <p:nvPr/>
        </p:nvSpPr>
        <p:spPr>
          <a:xfrm>
            <a:off x="7304049" y="1066876"/>
            <a:ext cx="3244500" cy="504399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81F15FFA-7AFC-4943-85CF-390AE879C4B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32</a:t>
            </a:fld>
            <a:endParaRPr lang="en-US" dirty="0">
              <a:solidFill>
                <a:prstClr val="black">
                  <a:tint val="75000"/>
                </a:prstClr>
              </a:solidFill>
            </a:endParaRPr>
          </a:p>
        </p:txBody>
      </p:sp>
      <p:sp>
        <p:nvSpPr>
          <p:cNvPr id="3" name="Speech Bubble: Rectangle with Corners Rounded 2">
            <a:extLst>
              <a:ext uri="{FF2B5EF4-FFF2-40B4-BE49-F238E27FC236}">
                <a16:creationId xmlns:a16="http://schemas.microsoft.com/office/drawing/2014/main" id="{6FDDE22E-5784-4C28-9470-C507D2CBC873}"/>
              </a:ext>
            </a:extLst>
          </p:cNvPr>
          <p:cNvSpPr/>
          <p:nvPr/>
        </p:nvSpPr>
        <p:spPr>
          <a:xfrm>
            <a:off x="10548549" y="4884234"/>
            <a:ext cx="1539373" cy="1060778"/>
          </a:xfrm>
          <a:prstGeom prst="wedgeRoundRectCallout">
            <a:avLst>
              <a:gd name="adj1" fmla="val -103969"/>
              <a:gd name="adj2" fmla="val -67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FOA has been updated</a:t>
            </a:r>
          </a:p>
        </p:txBody>
      </p:sp>
    </p:spTree>
    <p:extLst>
      <p:ext uri="{BB962C8B-B14F-4D97-AF65-F5344CB8AC3E}">
        <p14:creationId xmlns:p14="http://schemas.microsoft.com/office/powerpoint/2010/main" val="67002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lgn="ctr" eaLnBrk="1" hangingPunct="1"/>
            <a:r>
              <a:rPr lang="en-US" sz="4000" b="0" dirty="0">
                <a:solidFill>
                  <a:schemeClr val="accent3">
                    <a:lumMod val="75000"/>
                  </a:schemeClr>
                </a:solidFill>
              </a:rPr>
              <a:t>Schedule:  FY 2022 Phase II, Releases 1 &amp; 2</a:t>
            </a:r>
          </a:p>
        </p:txBody>
      </p:sp>
      <p:graphicFrame>
        <p:nvGraphicFramePr>
          <p:cNvPr id="8" name="Table 7"/>
          <p:cNvGraphicFramePr>
            <a:graphicFrameLocks noGrp="1"/>
          </p:cNvGraphicFramePr>
          <p:nvPr>
            <p:extLst>
              <p:ext uri="{D42A27DB-BD31-4B8C-83A1-F6EECF244321}">
                <p14:modId xmlns:p14="http://schemas.microsoft.com/office/powerpoint/2010/main" val="704470962"/>
              </p:ext>
            </p:extLst>
          </p:nvPr>
        </p:nvGraphicFramePr>
        <p:xfrm>
          <a:off x="1030224" y="1507525"/>
          <a:ext cx="10131551" cy="3899351"/>
        </p:xfrm>
        <a:graphic>
          <a:graphicData uri="http://schemas.openxmlformats.org/drawingml/2006/table">
            <a:tbl>
              <a:tblPr firstRow="1" bandRow="1">
                <a:tableStyleId>{B301B821-A1FF-4177-AEE7-76D212191A09}</a:tableStyleId>
              </a:tblPr>
              <a:tblGrid>
                <a:gridCol w="2924430">
                  <a:extLst>
                    <a:ext uri="{9D8B030D-6E8A-4147-A177-3AD203B41FA5}">
                      <a16:colId xmlns:a16="http://schemas.microsoft.com/office/drawing/2014/main" val="20000"/>
                    </a:ext>
                  </a:extLst>
                </a:gridCol>
                <a:gridCol w="3303890">
                  <a:extLst>
                    <a:ext uri="{9D8B030D-6E8A-4147-A177-3AD203B41FA5}">
                      <a16:colId xmlns:a16="http://schemas.microsoft.com/office/drawing/2014/main" val="20001"/>
                    </a:ext>
                  </a:extLst>
                </a:gridCol>
                <a:gridCol w="3903231">
                  <a:extLst>
                    <a:ext uri="{9D8B030D-6E8A-4147-A177-3AD203B41FA5}">
                      <a16:colId xmlns:a16="http://schemas.microsoft.com/office/drawing/2014/main" val="20002"/>
                    </a:ext>
                  </a:extLst>
                </a:gridCol>
              </a:tblGrid>
              <a:tr h="369766">
                <a:tc>
                  <a:txBody>
                    <a:bodyPr/>
                    <a:lstStyle/>
                    <a:p>
                      <a:r>
                        <a:rPr lang="en-US" sz="1800" dirty="0">
                          <a:latin typeface="Calibri" pitchFamily="34" charset="0"/>
                        </a:rPr>
                        <a:t>Phase</a:t>
                      </a:r>
                      <a:r>
                        <a:rPr lang="en-US" sz="1800" baseline="0" dirty="0">
                          <a:latin typeface="Calibri" pitchFamily="34" charset="0"/>
                        </a:rPr>
                        <a:t> II FOA Schedule</a:t>
                      </a:r>
                      <a:endParaRPr lang="en-US" sz="1800" dirty="0">
                        <a:latin typeface="Calibri" pitchFamily="34" charset="0"/>
                      </a:endParaRPr>
                    </a:p>
                  </a:txBody>
                  <a:tcPr>
                    <a:solidFill>
                      <a:schemeClr val="accent1"/>
                    </a:solidFill>
                  </a:tcPr>
                </a:tc>
                <a:tc>
                  <a:txBody>
                    <a:bodyPr/>
                    <a:lstStyle/>
                    <a:p>
                      <a:pPr algn="ctr"/>
                      <a:r>
                        <a:rPr lang="en-US" sz="1800" dirty="0"/>
                        <a:t>Release 1</a:t>
                      </a:r>
                      <a:endParaRPr lang="en-US" sz="1800" dirty="0">
                        <a:latin typeface="Calibri" pitchFamily="34" charset="0"/>
                      </a:endParaRPr>
                    </a:p>
                  </a:txBody>
                  <a:tcPr>
                    <a:solidFill>
                      <a:schemeClr val="accent1"/>
                    </a:solidFill>
                  </a:tcPr>
                </a:tc>
                <a:tc>
                  <a:txBody>
                    <a:bodyPr/>
                    <a:lstStyle/>
                    <a:p>
                      <a:pPr algn="ctr"/>
                      <a:r>
                        <a:rPr lang="en-US" sz="1800" dirty="0"/>
                        <a:t>Release</a:t>
                      </a:r>
                      <a:r>
                        <a:rPr lang="en-US" sz="1800" baseline="0" dirty="0"/>
                        <a:t> 2</a:t>
                      </a:r>
                      <a:endParaRPr lang="en-US" sz="1800" dirty="0">
                        <a:latin typeface="Calibri" pitchFamily="34" charset="0"/>
                      </a:endParaRPr>
                    </a:p>
                  </a:txBody>
                  <a:tcPr>
                    <a:solidFill>
                      <a:schemeClr val="accent1"/>
                    </a:solidFill>
                  </a:tcPr>
                </a:tc>
                <a:extLst>
                  <a:ext uri="{0D108BD9-81ED-4DB2-BD59-A6C34878D82A}">
                    <a16:rowId xmlns:a16="http://schemas.microsoft.com/office/drawing/2014/main" val="10000"/>
                  </a:ext>
                </a:extLst>
              </a:tr>
              <a:tr h="705917">
                <a:tc>
                  <a:txBody>
                    <a:bodyPr/>
                    <a:lstStyle/>
                    <a:p>
                      <a:r>
                        <a:rPr lang="en-US" sz="1800" b="0" dirty="0"/>
                        <a:t>FOA Issued</a:t>
                      </a:r>
                    </a:p>
                  </a:txBody>
                  <a:tcPr anchor="ctr"/>
                </a:tc>
                <a:tc>
                  <a:txBody>
                    <a:bodyPr/>
                    <a:lstStyle/>
                    <a:p>
                      <a:r>
                        <a:rPr lang="en-US" sz="1800" b="0" dirty="0">
                          <a:solidFill>
                            <a:schemeClr val="tx1"/>
                          </a:solidFill>
                        </a:rPr>
                        <a:t>Monday, October 18, 2021</a:t>
                      </a:r>
                    </a:p>
                  </a:txBody>
                  <a:tcPr anchor="ctr"/>
                </a:tc>
                <a:tc>
                  <a:txBody>
                    <a:bodyPr/>
                    <a:lstStyle/>
                    <a:p>
                      <a:r>
                        <a:rPr lang="en-US" sz="1800" b="0" dirty="0"/>
                        <a:t>Monday, February 28, 2022</a:t>
                      </a:r>
                    </a:p>
                  </a:txBody>
                  <a:tcPr anchor="ctr"/>
                </a:tc>
                <a:extLst>
                  <a:ext uri="{0D108BD9-81ED-4DB2-BD59-A6C34878D82A}">
                    <a16:rowId xmlns:a16="http://schemas.microsoft.com/office/drawing/2014/main" val="10001"/>
                  </a:ext>
                </a:extLst>
              </a:tr>
              <a:tr h="705917">
                <a:tc>
                  <a:txBody>
                    <a:bodyPr/>
                    <a:lstStyle/>
                    <a:p>
                      <a:r>
                        <a:rPr lang="en-US" sz="1800" b="0" dirty="0"/>
                        <a:t>Letters of Intent</a:t>
                      </a:r>
                      <a:r>
                        <a:rPr lang="en-US" sz="1800" b="0" baseline="0" dirty="0"/>
                        <a:t> </a:t>
                      </a:r>
                      <a:r>
                        <a:rPr lang="en-US" sz="1800" b="0" dirty="0"/>
                        <a:t>Due </a:t>
                      </a:r>
                      <a:r>
                        <a:rPr lang="en-US" sz="1600" b="0" dirty="0"/>
                        <a:t>(All </a:t>
                      </a:r>
                      <a:r>
                        <a:rPr lang="en-US" sz="1600" b="0" baseline="0" dirty="0"/>
                        <a:t>Phase II Applications)</a:t>
                      </a:r>
                      <a:endParaRPr lang="en-US" sz="1600" b="0" dirty="0">
                        <a:latin typeface="Calibri" pitchFamily="34" charset="0"/>
                      </a:endParaRPr>
                    </a:p>
                  </a:txBody>
                  <a:tcPr/>
                </a:tc>
                <a:tc>
                  <a:txBody>
                    <a:bodyPr/>
                    <a:lstStyle/>
                    <a:p>
                      <a:r>
                        <a:rPr lang="en-US" sz="1800" b="0" strike="noStrike" dirty="0">
                          <a:solidFill>
                            <a:schemeClr val="tx1"/>
                          </a:solidFill>
                        </a:rPr>
                        <a:t>Tuesday, November 9, 2021</a:t>
                      </a:r>
                    </a:p>
                  </a:txBody>
                  <a:tcPr anchor="ctr"/>
                </a:tc>
                <a:tc>
                  <a:txBody>
                    <a:bodyPr/>
                    <a:lstStyle/>
                    <a:p>
                      <a:r>
                        <a:rPr lang="en-US" sz="1800" b="0" strike="noStrike" dirty="0"/>
                        <a:t>Wednesday, March 30, 2022</a:t>
                      </a:r>
                    </a:p>
                  </a:txBody>
                  <a:tcPr anchor="ctr"/>
                </a:tc>
                <a:extLst>
                  <a:ext uri="{0D108BD9-81ED-4DB2-BD59-A6C34878D82A}">
                    <a16:rowId xmlns:a16="http://schemas.microsoft.com/office/drawing/2014/main" val="10002"/>
                  </a:ext>
                </a:extLst>
              </a:tr>
              <a:tr h="705917">
                <a:tc>
                  <a:txBody>
                    <a:bodyPr/>
                    <a:lstStyle/>
                    <a:p>
                      <a:r>
                        <a:rPr lang="en-US" sz="1800" b="0" dirty="0"/>
                        <a:t>Full Applications Due</a:t>
                      </a:r>
                      <a:endParaRPr lang="en-US" sz="1800" b="0" dirty="0">
                        <a:latin typeface="Calibri" pitchFamily="34" charset="0"/>
                      </a:endParaRPr>
                    </a:p>
                  </a:txBody>
                  <a:tcPr/>
                </a:tc>
                <a:tc>
                  <a:txBody>
                    <a:bodyPr/>
                    <a:lstStyle/>
                    <a:p>
                      <a:r>
                        <a:rPr lang="en-US" sz="1800" b="0" strike="noStrike" dirty="0"/>
                        <a:t>Tuesday, December 7, 2021</a:t>
                      </a:r>
                      <a:endParaRPr lang="en-US" sz="1800" b="0" strike="noStrike" dirty="0">
                        <a:solidFill>
                          <a:srgbClr val="FF0000"/>
                        </a:solidFill>
                      </a:endParaRPr>
                    </a:p>
                  </a:txBody>
                  <a:tcPr anchor="ctr"/>
                </a:tc>
                <a:tc>
                  <a:txBody>
                    <a:bodyPr/>
                    <a:lstStyle/>
                    <a:p>
                      <a:r>
                        <a:rPr lang="en-US" sz="1800" b="0" strike="noStrike" dirty="0"/>
                        <a:t>Tuesday, April 19, 2022</a:t>
                      </a:r>
                      <a:endParaRPr lang="en-US" sz="1800" b="0" strike="sngStrike" dirty="0"/>
                    </a:p>
                  </a:txBody>
                  <a:tcPr anchor="ctr"/>
                </a:tc>
                <a:extLst>
                  <a:ext uri="{0D108BD9-81ED-4DB2-BD59-A6C34878D82A}">
                    <a16:rowId xmlns:a16="http://schemas.microsoft.com/office/drawing/2014/main" val="10003"/>
                  </a:ext>
                </a:extLst>
              </a:tr>
              <a:tr h="705917">
                <a:tc>
                  <a:txBody>
                    <a:bodyPr/>
                    <a:lstStyle/>
                    <a:p>
                      <a:r>
                        <a:rPr lang="en-US" sz="1800" b="0" dirty="0"/>
                        <a:t>Award</a:t>
                      </a:r>
                      <a:r>
                        <a:rPr lang="en-US" sz="1800" b="0" baseline="0" dirty="0"/>
                        <a:t> Notification</a:t>
                      </a:r>
                      <a:endParaRPr lang="en-US" sz="1800" b="0" dirty="0">
                        <a:latin typeface="Calibri" pitchFamily="34" charset="0"/>
                      </a:endParaRPr>
                    </a:p>
                  </a:txBody>
                  <a:tcPr/>
                </a:tc>
                <a:tc>
                  <a:txBody>
                    <a:bodyPr/>
                    <a:lstStyle/>
                    <a:p>
                      <a:r>
                        <a:rPr lang="en-US" sz="1800" b="0" strike="noStrike" dirty="0"/>
                        <a:t>Tuesday, February 22, 2022</a:t>
                      </a:r>
                      <a:r>
                        <a:rPr lang="en-US" sz="1800" b="0" dirty="0"/>
                        <a:t>* </a:t>
                      </a:r>
                      <a:endParaRPr lang="en-US" sz="1800" b="0" dirty="0">
                        <a:solidFill>
                          <a:srgbClr val="FF0000"/>
                        </a:solidFill>
                      </a:endParaRPr>
                    </a:p>
                  </a:txBody>
                  <a:tcPr anchor="ctr"/>
                </a:tc>
                <a:tc>
                  <a:txBody>
                    <a:bodyPr/>
                    <a:lstStyle/>
                    <a:p>
                      <a:r>
                        <a:rPr lang="en-US" sz="1800" b="0" strike="noStrike" dirty="0"/>
                        <a:t>Monday, July 11, 2022*</a:t>
                      </a:r>
                      <a:endParaRPr lang="en-US" sz="1800" b="0" strike="sngStrike" dirty="0"/>
                    </a:p>
                  </a:txBody>
                  <a:tcPr anchor="ctr"/>
                </a:tc>
                <a:extLst>
                  <a:ext uri="{0D108BD9-81ED-4DB2-BD59-A6C34878D82A}">
                    <a16:rowId xmlns:a16="http://schemas.microsoft.com/office/drawing/2014/main" val="10004"/>
                  </a:ext>
                </a:extLst>
              </a:tr>
              <a:tr h="705917">
                <a:tc>
                  <a:txBody>
                    <a:bodyPr/>
                    <a:lstStyle/>
                    <a:p>
                      <a:r>
                        <a:rPr lang="en-US" sz="1800" b="0" dirty="0">
                          <a:latin typeface="Calibri" pitchFamily="34" charset="0"/>
                        </a:rPr>
                        <a:t>Grant Start Date</a:t>
                      </a:r>
                    </a:p>
                  </a:txBody>
                  <a:tcPr/>
                </a:tc>
                <a:tc>
                  <a:txBody>
                    <a:bodyPr/>
                    <a:lstStyle/>
                    <a:p>
                      <a:r>
                        <a:rPr lang="en-US" sz="1800" b="0" strike="noStrike" dirty="0"/>
                        <a:t>Monday,</a:t>
                      </a:r>
                      <a:r>
                        <a:rPr lang="en-US" sz="1800" b="0" strike="noStrike" baseline="0" dirty="0"/>
                        <a:t> April 4</a:t>
                      </a:r>
                      <a:r>
                        <a:rPr lang="en-US" sz="1800" b="0" strike="noStrike" dirty="0"/>
                        <a:t>, 2022</a:t>
                      </a:r>
                      <a:endParaRPr lang="en-US" sz="1800" b="0" dirty="0">
                        <a:solidFill>
                          <a:srgbClr val="FF0000"/>
                        </a:solidFill>
                      </a:endParaRPr>
                    </a:p>
                  </a:txBody>
                  <a:tcPr anchor="ctr"/>
                </a:tc>
                <a:tc>
                  <a:txBody>
                    <a:bodyPr/>
                    <a:lstStyle/>
                    <a:p>
                      <a:r>
                        <a:rPr lang="en-US" sz="1800" b="0" strike="noStrike" dirty="0"/>
                        <a:t>Monday, August 22, 2022</a:t>
                      </a:r>
                      <a:endParaRPr lang="en-US" sz="1800" b="0" strike="sngStrike" dirty="0"/>
                    </a:p>
                  </a:txBody>
                  <a:tcPr anchor="ctr"/>
                </a:tc>
                <a:extLst>
                  <a:ext uri="{0D108BD9-81ED-4DB2-BD59-A6C34878D82A}">
                    <a16:rowId xmlns:a16="http://schemas.microsoft.com/office/drawing/2014/main" val="10005"/>
                  </a:ext>
                </a:extLst>
              </a:tr>
            </a:tbl>
          </a:graphicData>
        </a:graphic>
      </p:graphicFrame>
      <p:sp>
        <p:nvSpPr>
          <p:cNvPr id="4" name="TextBox 3"/>
          <p:cNvSpPr txBox="1"/>
          <p:nvPr/>
        </p:nvSpPr>
        <p:spPr>
          <a:xfrm>
            <a:off x="1030224" y="5496763"/>
            <a:ext cx="2841612" cy="307777"/>
          </a:xfrm>
          <a:prstGeom prst="rect">
            <a:avLst/>
          </a:prstGeom>
          <a:noFill/>
        </p:spPr>
        <p:txBody>
          <a:bodyPr wrap="square" rtlCol="0">
            <a:spAutoFit/>
          </a:bodyPr>
          <a:lstStyle/>
          <a:p>
            <a:pPr algn="r" fontAlgn="base">
              <a:spcBef>
                <a:spcPct val="0"/>
              </a:spcBef>
              <a:spcAft>
                <a:spcPct val="0"/>
              </a:spcAft>
            </a:pPr>
            <a:r>
              <a:rPr lang="en-US" sz="1400" i="1" dirty="0">
                <a:solidFill>
                  <a:prstClr val="black"/>
                </a:solidFill>
              </a:rPr>
              <a:t>*preliminary dates subject to change</a:t>
            </a:r>
          </a:p>
        </p:txBody>
      </p:sp>
      <p:sp>
        <p:nvSpPr>
          <p:cNvPr id="6" name="Slide Number Placeholder 5">
            <a:extLst>
              <a:ext uri="{FF2B5EF4-FFF2-40B4-BE49-F238E27FC236}">
                <a16:creationId xmlns:a16="http://schemas.microsoft.com/office/drawing/2014/main" id="{E24793B9-8CEC-4AFD-A52F-6F365765CB3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2901854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150"/>
            <a:ext cx="10515600" cy="1325563"/>
          </a:xfrm>
        </p:spPr>
        <p:txBody>
          <a:bodyPr>
            <a:normAutofit/>
          </a:bodyPr>
          <a:lstStyle/>
          <a:p>
            <a:pPr algn="ctr"/>
            <a:r>
              <a:rPr lang="en-US" sz="4000" b="0" dirty="0">
                <a:solidFill>
                  <a:schemeClr val="accent3">
                    <a:lumMod val="75000"/>
                  </a:schemeClr>
                </a:solidFill>
              </a:rPr>
              <a:t>Free Application Assistance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2938004"/>
              </p:ext>
            </p:extLst>
          </p:nvPr>
        </p:nvGraphicFramePr>
        <p:xfrm>
          <a:off x="378372" y="925551"/>
          <a:ext cx="11508828" cy="4750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A250F712-B632-49F5-BCE6-3B81BAFC6DA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34</a:t>
            </a:fld>
            <a:endParaRPr lang="en-US" dirty="0">
              <a:solidFill>
                <a:prstClr val="black">
                  <a:tint val="75000"/>
                </a:prstClr>
              </a:solidFill>
            </a:endParaRPr>
          </a:p>
        </p:txBody>
      </p:sp>
      <p:grpSp>
        <p:nvGrpSpPr>
          <p:cNvPr id="10" name="Group 9">
            <a:extLst>
              <a:ext uri="{FF2B5EF4-FFF2-40B4-BE49-F238E27FC236}">
                <a16:creationId xmlns:a16="http://schemas.microsoft.com/office/drawing/2014/main" id="{5259DC1C-56C4-45B3-B931-371FD01673AE}"/>
              </a:ext>
            </a:extLst>
          </p:cNvPr>
          <p:cNvGrpSpPr/>
          <p:nvPr/>
        </p:nvGrpSpPr>
        <p:grpSpPr>
          <a:xfrm>
            <a:off x="8714905" y="4098329"/>
            <a:ext cx="2867494" cy="712335"/>
            <a:chOff x="7183796" y="5738922"/>
            <a:chExt cx="2256354" cy="712335"/>
          </a:xfrm>
        </p:grpSpPr>
        <p:sp>
          <p:nvSpPr>
            <p:cNvPr id="11" name="Rectangle 10">
              <a:extLst>
                <a:ext uri="{FF2B5EF4-FFF2-40B4-BE49-F238E27FC236}">
                  <a16:creationId xmlns:a16="http://schemas.microsoft.com/office/drawing/2014/main" id="{81DD4BA0-F665-4BA7-82C6-C77E88A19083}"/>
                </a:ext>
              </a:extLst>
            </p:cNvPr>
            <p:cNvSpPr/>
            <p:nvPr/>
          </p:nvSpPr>
          <p:spPr>
            <a:xfrm>
              <a:off x="7183796" y="5738922"/>
              <a:ext cx="2256354" cy="71233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2" name="TextBox 11">
              <a:extLst>
                <a:ext uri="{FF2B5EF4-FFF2-40B4-BE49-F238E27FC236}">
                  <a16:creationId xmlns:a16="http://schemas.microsoft.com/office/drawing/2014/main" id="{FD5EA076-AC1A-4FD4-A59D-E01B53C0C98C}"/>
                </a:ext>
              </a:extLst>
            </p:cNvPr>
            <p:cNvSpPr txBox="1"/>
            <p:nvPr/>
          </p:nvSpPr>
          <p:spPr>
            <a:xfrm>
              <a:off x="7183796" y="5774351"/>
              <a:ext cx="2256354" cy="6769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Phone: </a:t>
              </a:r>
              <a:r>
                <a:rPr lang="en-US" sz="2200" b="0" i="0" kern="1200" dirty="0"/>
                <a:t>(301) 903-5707</a:t>
              </a:r>
              <a:endParaRPr lang="en-US" sz="2200" kern="1200" dirty="0"/>
            </a:p>
          </p:txBody>
        </p:sp>
      </p:grpSp>
      <p:sp>
        <p:nvSpPr>
          <p:cNvPr id="7" name="Speech Bubble: Rectangle with Corners Rounded 6">
            <a:extLst>
              <a:ext uri="{FF2B5EF4-FFF2-40B4-BE49-F238E27FC236}">
                <a16:creationId xmlns:a16="http://schemas.microsoft.com/office/drawing/2014/main" id="{BECFFB89-4D0F-4116-BC1A-F44257F0B3A1}"/>
              </a:ext>
            </a:extLst>
          </p:cNvPr>
          <p:cNvSpPr/>
          <p:nvPr/>
        </p:nvSpPr>
        <p:spPr>
          <a:xfrm>
            <a:off x="2308302" y="5229921"/>
            <a:ext cx="2810877" cy="1126430"/>
          </a:xfrm>
          <a:prstGeom prst="wedgeRoundRectCallout">
            <a:avLst>
              <a:gd name="adj1" fmla="val -52218"/>
              <a:gd name="adj2" fmla="val -752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Webinar attendees will be invited. </a:t>
            </a:r>
          </a:p>
        </p:txBody>
      </p:sp>
    </p:spTree>
    <p:extLst>
      <p:ext uri="{BB962C8B-B14F-4D97-AF65-F5344CB8AC3E}">
        <p14:creationId xmlns:p14="http://schemas.microsoft.com/office/powerpoint/2010/main" val="66201444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DA547D-CF31-4B45-AC2E-C60FC0249CEC}"/>
              </a:ext>
            </a:extLst>
          </p:cNvPr>
          <p:cNvSpPr>
            <a:spLocks noGrp="1"/>
          </p:cNvSpPr>
          <p:nvPr>
            <p:ph type="title"/>
          </p:nvPr>
        </p:nvSpPr>
        <p:spPr>
          <a:xfrm>
            <a:off x="-345377" y="219947"/>
            <a:ext cx="12476921" cy="1325563"/>
          </a:xfrm>
        </p:spPr>
        <p:txBody>
          <a:bodyPr vert="horz" lIns="91440" tIns="45720" rIns="91440" bIns="45720" rtlCol="0" anchor="ctr">
            <a:normAutofit/>
          </a:bodyPr>
          <a:lstStyle/>
          <a:p>
            <a:pPr marL="0" indent="0" algn="ctr">
              <a:spcBef>
                <a:spcPts val="300"/>
              </a:spcBef>
              <a:buNone/>
            </a:pPr>
            <a:r>
              <a:rPr lang="en-US" sz="3600" b="0" dirty="0">
                <a:solidFill>
                  <a:schemeClr val="accent3">
                    <a:lumMod val="75000"/>
                  </a:schemeClr>
                </a:solidFill>
              </a:rPr>
              <a:t>Get Connected!</a:t>
            </a:r>
            <a:br>
              <a:rPr lang="en-US" sz="3600" b="0" dirty="0">
                <a:solidFill>
                  <a:schemeClr val="accent3">
                    <a:lumMod val="75000"/>
                  </a:schemeClr>
                </a:solidFill>
              </a:rPr>
            </a:br>
            <a:endParaRPr lang="en-US" sz="3600" b="0" dirty="0">
              <a:solidFill>
                <a:schemeClr val="accent3">
                  <a:lumMod val="75000"/>
                </a:schemeClr>
              </a:solidFill>
            </a:endParaRPr>
          </a:p>
        </p:txBody>
      </p:sp>
      <p:graphicFrame>
        <p:nvGraphicFramePr>
          <p:cNvPr id="9" name="TextBox 6">
            <a:extLst>
              <a:ext uri="{FF2B5EF4-FFF2-40B4-BE49-F238E27FC236}">
                <a16:creationId xmlns:a16="http://schemas.microsoft.com/office/drawing/2014/main" id="{466986F0-FA52-48A4-9F1A-88B32A120958}"/>
              </a:ext>
            </a:extLst>
          </p:cNvPr>
          <p:cNvGraphicFramePr/>
          <p:nvPr>
            <p:extLst>
              <p:ext uri="{D42A27DB-BD31-4B8C-83A1-F6EECF244321}">
                <p14:modId xmlns:p14="http://schemas.microsoft.com/office/powerpoint/2010/main" val="771097767"/>
              </p:ext>
            </p:extLst>
          </p:nvPr>
        </p:nvGraphicFramePr>
        <p:xfrm>
          <a:off x="674274" y="1494721"/>
          <a:ext cx="11292217" cy="3437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3" descr="Icon&#10;&#10;Description automatically generated">
            <a:hlinkClick r:id="rId7"/>
            <a:extLst>
              <a:ext uri="{FF2B5EF4-FFF2-40B4-BE49-F238E27FC236}">
                <a16:creationId xmlns:a16="http://schemas.microsoft.com/office/drawing/2014/main" id="{E40236E9-E3FE-4F92-A8E0-628857A6B6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4418" y="3980823"/>
            <a:ext cx="494000" cy="43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con&#10;&#10;Description automatically generated">
            <a:hlinkClick r:id="rId9"/>
            <a:extLst>
              <a:ext uri="{FF2B5EF4-FFF2-40B4-BE49-F238E27FC236}">
                <a16:creationId xmlns:a16="http://schemas.microsoft.com/office/drawing/2014/main" id="{A01CA3AE-3649-4C21-A656-000DD64CC1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0638" y="3980823"/>
            <a:ext cx="464889" cy="43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55B8500-B351-4AEE-A642-1514CA1E1721}"/>
              </a:ext>
            </a:extLst>
          </p:cNvPr>
          <p:cNvPicPr>
            <a:picLocks noChangeAspect="1"/>
          </p:cNvPicPr>
          <p:nvPr/>
        </p:nvPicPr>
        <p:blipFill>
          <a:blip r:embed="rId11"/>
          <a:stretch>
            <a:fillRect/>
          </a:stretch>
        </p:blipFill>
        <p:spPr>
          <a:xfrm>
            <a:off x="5781003" y="1779311"/>
            <a:ext cx="5241570" cy="872331"/>
          </a:xfrm>
          <a:prstGeom prst="rect">
            <a:avLst/>
          </a:prstGeom>
        </p:spPr>
      </p:pic>
      <p:sp>
        <p:nvSpPr>
          <p:cNvPr id="11" name="Arrow: Right 10">
            <a:extLst>
              <a:ext uri="{FF2B5EF4-FFF2-40B4-BE49-F238E27FC236}">
                <a16:creationId xmlns:a16="http://schemas.microsoft.com/office/drawing/2014/main" id="{7DF80A4C-E840-430A-8CEE-1BBA8B5976E0}"/>
              </a:ext>
            </a:extLst>
          </p:cNvPr>
          <p:cNvSpPr/>
          <p:nvPr/>
        </p:nvSpPr>
        <p:spPr>
          <a:xfrm>
            <a:off x="5163016" y="2063076"/>
            <a:ext cx="57338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36965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8929" y="0"/>
            <a:ext cx="4944152" cy="1622321"/>
          </a:xfrm>
        </p:spPr>
        <p:txBody>
          <a:bodyPr vert="horz" lIns="91440" tIns="45720" rIns="91440" bIns="45720" rtlCol="0" anchor="ctr">
            <a:normAutofit/>
          </a:bodyPr>
          <a:lstStyle/>
          <a:p>
            <a:pPr algn="l">
              <a:lnSpc>
                <a:spcPct val="90000"/>
              </a:lnSpc>
            </a:pPr>
            <a:r>
              <a:rPr lang="en-US" kern="1200" dirty="0">
                <a:solidFill>
                  <a:schemeClr val="accent3">
                    <a:lumMod val="75000"/>
                  </a:schemeClr>
                </a:solidFill>
                <a:latin typeface="+mj-lt"/>
                <a:ea typeface="+mj-ea"/>
                <a:cs typeface="+mj-cs"/>
              </a:rPr>
              <a:t>Topics</a:t>
            </a:r>
          </a:p>
        </p:txBody>
      </p:sp>
      <p:sp>
        <p:nvSpPr>
          <p:cNvPr id="3" name="Text Placeholder 2"/>
          <p:cNvSpPr>
            <a:spLocks noGrp="1"/>
          </p:cNvSpPr>
          <p:nvPr>
            <p:ph idx="4294967295"/>
          </p:nvPr>
        </p:nvSpPr>
        <p:spPr>
          <a:xfrm>
            <a:off x="417436" y="1275550"/>
            <a:ext cx="5347968" cy="4802521"/>
          </a:xfrm>
        </p:spPr>
        <p:txBody>
          <a:bodyPr vert="horz" lIns="91440" tIns="45720" rIns="91440" bIns="45720" rtlCol="0">
            <a:normAutofit fontScale="92500" lnSpcReduction="10000"/>
          </a:bodyPr>
          <a:lstStyle/>
          <a:p>
            <a:pPr indent="-228600">
              <a:lnSpc>
                <a:spcPct val="90000"/>
              </a:lnSpc>
            </a:pPr>
            <a:r>
              <a:rPr lang="en-US" sz="2400" dirty="0">
                <a:solidFill>
                  <a:schemeClr val="tx1"/>
                </a:solidFill>
              </a:rPr>
              <a:t>Topics Document</a:t>
            </a:r>
          </a:p>
          <a:p>
            <a:pPr lvl="1" indent="-228600">
              <a:lnSpc>
                <a:spcPct val="90000"/>
              </a:lnSpc>
              <a:buFont typeface="Arial" panose="020B0604020202020204" pitchFamily="34" charset="0"/>
              <a:buChar char="•"/>
            </a:pPr>
            <a:r>
              <a:rPr lang="en-US" sz="2400" dirty="0">
                <a:solidFill>
                  <a:schemeClr val="tx1"/>
                </a:solidFill>
              </a:rPr>
              <a:t>DOE primarily uses focused topics</a:t>
            </a:r>
          </a:p>
          <a:p>
            <a:pPr lvl="1" indent="-228600">
              <a:lnSpc>
                <a:spcPct val="90000"/>
              </a:lnSpc>
              <a:buFont typeface="Arial" panose="020B0604020202020204" pitchFamily="34" charset="0"/>
              <a:buChar char="•"/>
            </a:pPr>
            <a:r>
              <a:rPr lang="en-US" sz="2400" dirty="0">
                <a:solidFill>
                  <a:schemeClr val="tx1"/>
                </a:solidFill>
              </a:rPr>
              <a:t>Issued 4 weeks prior to the FOA</a:t>
            </a:r>
          </a:p>
          <a:p>
            <a:pPr indent="-228600">
              <a:lnSpc>
                <a:spcPct val="90000"/>
              </a:lnSpc>
            </a:pPr>
            <a:r>
              <a:rPr lang="en-US" sz="2400" dirty="0">
                <a:solidFill>
                  <a:schemeClr val="tx1"/>
                </a:solidFill>
              </a:rPr>
              <a:t>Communication with DOE program managers</a:t>
            </a:r>
          </a:p>
          <a:p>
            <a:pPr lvl="1" indent="-228600">
              <a:lnSpc>
                <a:spcPct val="90000"/>
              </a:lnSpc>
              <a:buFont typeface="Arial" panose="020B0604020202020204" pitchFamily="34" charset="0"/>
              <a:buChar char="•"/>
            </a:pPr>
            <a:r>
              <a:rPr lang="en-US" sz="2400" dirty="0">
                <a:solidFill>
                  <a:schemeClr val="tx1"/>
                </a:solidFill>
              </a:rPr>
              <a:t>Open communication permitted about </a:t>
            </a:r>
            <a:r>
              <a:rPr lang="en-US" sz="2400" u="sng" dirty="0">
                <a:solidFill>
                  <a:schemeClr val="tx1"/>
                </a:solidFill>
              </a:rPr>
              <a:t>topic scope</a:t>
            </a:r>
          </a:p>
          <a:p>
            <a:pPr indent="-228600">
              <a:lnSpc>
                <a:spcPct val="90000"/>
              </a:lnSpc>
            </a:pPr>
            <a:r>
              <a:rPr lang="en-US" sz="2400" dirty="0">
                <a:solidFill>
                  <a:schemeClr val="tx1"/>
                </a:solidFill>
              </a:rPr>
              <a:t>Webinar</a:t>
            </a:r>
          </a:p>
          <a:p>
            <a:pPr lvl="1" indent="-228600">
              <a:lnSpc>
                <a:spcPct val="90000"/>
              </a:lnSpc>
              <a:buFont typeface="Arial" panose="020B0604020202020204" pitchFamily="34" charset="0"/>
              <a:buChar char="•"/>
            </a:pPr>
            <a:r>
              <a:rPr lang="en-US" sz="2400" dirty="0">
                <a:solidFill>
                  <a:schemeClr val="tx1"/>
                </a:solidFill>
              </a:rPr>
              <a:t>DOE program managers discuss their topics</a:t>
            </a:r>
          </a:p>
          <a:p>
            <a:pPr lvl="1" indent="-228600">
              <a:lnSpc>
                <a:spcPct val="90000"/>
              </a:lnSpc>
              <a:buFont typeface="Arial" panose="020B0604020202020204" pitchFamily="34" charset="0"/>
              <a:buChar char="•"/>
            </a:pPr>
            <a:r>
              <a:rPr lang="en-US" sz="2400" dirty="0">
                <a:solidFill>
                  <a:schemeClr val="tx1"/>
                </a:solidFill>
              </a:rPr>
              <a:t>Applicants submit questions in advance or during the webinar</a:t>
            </a:r>
          </a:p>
          <a:p>
            <a:pPr lvl="1" indent="-228600">
              <a:lnSpc>
                <a:spcPct val="90000"/>
              </a:lnSpc>
              <a:buFont typeface="Arial" panose="020B0604020202020204" pitchFamily="34" charset="0"/>
              <a:buChar char="•"/>
            </a:pPr>
            <a:r>
              <a:rPr lang="en-US" sz="2400" dirty="0">
                <a:solidFill>
                  <a:schemeClr val="tx1"/>
                </a:solidFill>
              </a:rPr>
              <a:t>Webinars are recorded and available at our website</a:t>
            </a:r>
          </a:p>
          <a:p>
            <a:pPr lvl="1" indent="-228600">
              <a:lnSpc>
                <a:spcPct val="90000"/>
              </a:lnSpc>
              <a:buFont typeface="Arial" panose="020B0604020202020204" pitchFamily="34" charset="0"/>
              <a:buChar char="•"/>
            </a:pPr>
            <a:endParaRPr lang="en-US" sz="1700" dirty="0">
              <a:solidFill>
                <a:schemeClr val="tx1"/>
              </a:solidFill>
            </a:endParaRPr>
          </a:p>
          <a:p>
            <a:pPr indent="-228600">
              <a:lnSpc>
                <a:spcPct val="90000"/>
              </a:lnSpc>
            </a:pPr>
            <a:endParaRPr lang="en-US" sz="1700" dirty="0">
              <a:solidFill>
                <a:schemeClr val="tx1"/>
              </a:solidFill>
            </a:endParaRPr>
          </a:p>
        </p:txBody>
      </p:sp>
      <p:sp>
        <p:nvSpPr>
          <p:cNvPr id="18" name="Rectangle 1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F443FA00-283C-4043-ACC6-DB2B3AA0D4D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36</a:t>
            </a:fld>
            <a:endParaRPr lang="en-US" dirty="0">
              <a:solidFill>
                <a:prstClr val="black">
                  <a:tint val="75000"/>
                </a:prstClr>
              </a:solidFill>
            </a:endParaRPr>
          </a:p>
        </p:txBody>
      </p:sp>
      <p:pic>
        <p:nvPicPr>
          <p:cNvPr id="9" name="Picture 8" descr="Graphical user interface, text&#10;&#10;Description automatically generated">
            <a:extLst>
              <a:ext uri="{FF2B5EF4-FFF2-40B4-BE49-F238E27FC236}">
                <a16:creationId xmlns:a16="http://schemas.microsoft.com/office/drawing/2014/main" id="{4F06F66A-D002-47A0-B180-443B4894B7FC}"/>
              </a:ext>
            </a:extLst>
          </p:cNvPr>
          <p:cNvPicPr>
            <a:picLocks noChangeAspect="1"/>
          </p:cNvPicPr>
          <p:nvPr/>
        </p:nvPicPr>
        <p:blipFill rotWithShape="1">
          <a:blip r:embed="rId3"/>
          <a:srcRect l="34082" t="23035" r="35897" b="5537"/>
          <a:stretch/>
        </p:blipFill>
        <p:spPr bwMode="auto">
          <a:xfrm>
            <a:off x="6988267" y="871537"/>
            <a:ext cx="4313145" cy="5000625"/>
          </a:xfrm>
          <a:prstGeom prst="rect">
            <a:avLst/>
          </a:prstGeom>
          <a:ln>
            <a:noFill/>
          </a:ln>
          <a:extLst>
            <a:ext uri="{53640926-AAD7-44D8-BBD7-CCE9431645EC}">
              <a14:shadowObscured xmlns:a14="http://schemas.microsoft.com/office/drawing/2010/main"/>
            </a:ext>
          </a:extLst>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62912-9B59-4E29-A733-100CAD045ABC}"/>
              </a:ext>
            </a:extLst>
          </p:cNvPr>
          <p:cNvPicPr>
            <a:picLocks noChangeAspect="1"/>
          </p:cNvPicPr>
          <p:nvPr/>
        </p:nvPicPr>
        <p:blipFill>
          <a:blip r:embed="rId2"/>
          <a:stretch>
            <a:fillRect/>
          </a:stretch>
        </p:blipFill>
        <p:spPr>
          <a:xfrm>
            <a:off x="6435586" y="979489"/>
            <a:ext cx="5214152" cy="5741987"/>
          </a:xfrm>
          <a:prstGeom prst="rect">
            <a:avLst/>
          </a:prstGeom>
        </p:spPr>
      </p:pic>
      <p:sp>
        <p:nvSpPr>
          <p:cNvPr id="2" name="Title 1"/>
          <p:cNvSpPr>
            <a:spLocks noGrp="1"/>
          </p:cNvSpPr>
          <p:nvPr>
            <p:ph type="title" idx="4294967295"/>
          </p:nvPr>
        </p:nvSpPr>
        <p:spPr>
          <a:xfrm>
            <a:off x="0" y="-30162"/>
            <a:ext cx="10515600" cy="1325562"/>
          </a:xfrm>
        </p:spPr>
        <p:txBody>
          <a:bodyPr/>
          <a:lstStyle/>
          <a:p>
            <a:r>
              <a:rPr lang="en-US" dirty="0">
                <a:solidFill>
                  <a:schemeClr val="accent3">
                    <a:lumMod val="75000"/>
                  </a:schemeClr>
                </a:solidFill>
              </a:rPr>
              <a:t>More about Topics</a:t>
            </a:r>
          </a:p>
        </p:txBody>
      </p:sp>
      <p:sp>
        <p:nvSpPr>
          <p:cNvPr id="3" name="Content Placeholder 2"/>
          <p:cNvSpPr>
            <a:spLocks noGrp="1"/>
          </p:cNvSpPr>
          <p:nvPr>
            <p:ph idx="4294967295"/>
          </p:nvPr>
        </p:nvSpPr>
        <p:spPr>
          <a:xfrm>
            <a:off x="265431" y="1295400"/>
            <a:ext cx="6042190" cy="3978275"/>
          </a:xfrm>
        </p:spPr>
        <p:txBody>
          <a:bodyPr>
            <a:noAutofit/>
          </a:bodyPr>
          <a:lstStyle/>
          <a:p>
            <a:r>
              <a:rPr lang="en-US" sz="2400" dirty="0"/>
              <a:t>DOE Mission-Focused Specific Topics</a:t>
            </a:r>
          </a:p>
          <a:p>
            <a:r>
              <a:rPr lang="en-US" sz="2400" dirty="0"/>
              <a:t>Open communication permitted about the topic scope with DOE Technical Topic Managers</a:t>
            </a:r>
          </a:p>
          <a:p>
            <a:r>
              <a:rPr lang="en-US" sz="2400" dirty="0"/>
              <a:t>At Topic Webinar (recorded), DOE Program Managers discuss the topic then Q&amp;A</a:t>
            </a:r>
          </a:p>
          <a:p>
            <a:r>
              <a:rPr lang="en-US" sz="2400" dirty="0"/>
              <a:t>Letter of Intent and Application must specify same Topic and Subtopic</a:t>
            </a:r>
          </a:p>
          <a:p>
            <a:r>
              <a:rPr lang="en-US" sz="2400" dirty="0"/>
              <a:t>Do you understand what is being requested?</a:t>
            </a:r>
          </a:p>
          <a:p>
            <a:r>
              <a:rPr lang="en-US" sz="2400" b="1" i="1" dirty="0"/>
              <a:t>Reading references is highly recommended</a:t>
            </a:r>
          </a:p>
        </p:txBody>
      </p:sp>
      <p:sp>
        <p:nvSpPr>
          <p:cNvPr id="5" name="Rounded Rectangle 4"/>
          <p:cNvSpPr/>
          <p:nvPr/>
        </p:nvSpPr>
        <p:spPr>
          <a:xfrm>
            <a:off x="6435586" y="6043147"/>
            <a:ext cx="3334288" cy="3128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884379" y="1181100"/>
            <a:ext cx="6042190" cy="4078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92A3F58F-86F0-4A46-AC9B-31EC40F6C2D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37</a:t>
            </a:fld>
            <a:endParaRPr lang="en-US" dirty="0">
              <a:solidFill>
                <a:prstClr val="black">
                  <a:tint val="75000"/>
                </a:prstClr>
              </a:solidFill>
            </a:endParaRPr>
          </a:p>
        </p:txBody>
      </p:sp>
      <p:sp>
        <p:nvSpPr>
          <p:cNvPr id="8" name="Rounded Rectangle 4">
            <a:extLst>
              <a:ext uri="{FF2B5EF4-FFF2-40B4-BE49-F238E27FC236}">
                <a16:creationId xmlns:a16="http://schemas.microsoft.com/office/drawing/2014/main" id="{83BBC90A-8E7B-48AC-B3EA-2C8CA4EA6979}"/>
              </a:ext>
            </a:extLst>
          </p:cNvPr>
          <p:cNvSpPr/>
          <p:nvPr/>
        </p:nvSpPr>
        <p:spPr>
          <a:xfrm>
            <a:off x="6435586" y="6355959"/>
            <a:ext cx="668806" cy="3128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34623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268" y="148025"/>
            <a:ext cx="10972800" cy="1143000"/>
          </a:xfrm>
        </p:spPr>
        <p:txBody>
          <a:bodyPr/>
          <a:lstStyle/>
          <a:p>
            <a:r>
              <a:rPr lang="en-US" dirty="0">
                <a:solidFill>
                  <a:schemeClr val="accent3">
                    <a:lumMod val="75000"/>
                  </a:schemeClr>
                </a:solidFill>
              </a:rPr>
              <a:t>Technology Transfer Opportunities (TTOs)</a:t>
            </a:r>
          </a:p>
        </p:txBody>
      </p:sp>
      <p:sp>
        <p:nvSpPr>
          <p:cNvPr id="3" name="Content Placeholder 2"/>
          <p:cNvSpPr>
            <a:spLocks noGrp="1"/>
          </p:cNvSpPr>
          <p:nvPr>
            <p:ph idx="4294967295"/>
          </p:nvPr>
        </p:nvSpPr>
        <p:spPr>
          <a:xfrm>
            <a:off x="259502" y="1454921"/>
            <a:ext cx="7772400" cy="4310063"/>
          </a:xfrm>
        </p:spPr>
        <p:txBody>
          <a:bodyPr>
            <a:normAutofit fontScale="92500"/>
          </a:bodyPr>
          <a:lstStyle/>
          <a:p>
            <a:r>
              <a:rPr lang="en-US" sz="2400" dirty="0"/>
              <a:t>An opportunity to transfer inventions made by a DOE National Lab or university to your small business for commercialization</a:t>
            </a:r>
          </a:p>
          <a:p>
            <a:r>
              <a:rPr lang="en-US" sz="2400" dirty="0"/>
              <a:t>Awardees receive </a:t>
            </a:r>
          </a:p>
          <a:p>
            <a:pPr lvl="1"/>
            <a:r>
              <a:rPr lang="en-US" sz="2400" dirty="0"/>
              <a:t>an SBIR/STTR grant and </a:t>
            </a:r>
          </a:p>
          <a:p>
            <a:pPr lvl="1"/>
            <a:r>
              <a:rPr lang="en-US" sz="2400" dirty="0"/>
              <a:t>an option to license the technology </a:t>
            </a:r>
          </a:p>
          <a:p>
            <a:r>
              <a:rPr lang="en-US" sz="2400" dirty="0"/>
              <a:t>Please review TTO information section at the beginning of the topics document if you plan to submit an application to a TTO.</a:t>
            </a:r>
          </a:p>
          <a:p>
            <a:r>
              <a:rPr lang="en-US" sz="2400" dirty="0"/>
              <a:t>There are 3 TTO’s as subtopics in this FOA </a:t>
            </a:r>
          </a:p>
          <a:p>
            <a:pPr lvl="1"/>
            <a:r>
              <a:rPr lang="en-US" sz="2000" dirty="0"/>
              <a:t>Hydrogen and Fuel Cell Technologies (13a)</a:t>
            </a:r>
          </a:p>
          <a:p>
            <a:pPr lvl="1"/>
            <a:r>
              <a:rPr lang="en-US" sz="2000" dirty="0"/>
              <a:t>Solar Energy Technologies (15g &amp; 15h)</a:t>
            </a:r>
          </a:p>
        </p:txBody>
      </p:sp>
      <p:pic>
        <p:nvPicPr>
          <p:cNvPr id="6" name="Picture 6" descr="C:\Users\Public\Pictures\Sample Pictures\Brookhaven_NSLS_I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91404" y="1291025"/>
            <a:ext cx="3326994" cy="21923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C:\Users\Public\Pictures\Sample Pictures\university-of-wiscons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91404" y="3609953"/>
            <a:ext cx="3324224" cy="249316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DA68297A-134A-4277-9CA6-1E3273884420}"/>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346756965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8929" y="629266"/>
            <a:ext cx="4944152" cy="1622321"/>
          </a:xfrm>
        </p:spPr>
        <p:txBody>
          <a:bodyPr vert="horz" lIns="91440" tIns="45720" rIns="91440" bIns="45720" rtlCol="0" anchor="ctr">
            <a:normAutofit/>
          </a:bodyPr>
          <a:lstStyle/>
          <a:p>
            <a:pPr algn="l">
              <a:lnSpc>
                <a:spcPct val="90000"/>
              </a:lnSpc>
            </a:pPr>
            <a:r>
              <a:rPr lang="en-US" sz="3700" kern="1200" dirty="0">
                <a:solidFill>
                  <a:schemeClr val="accent3">
                    <a:lumMod val="75000"/>
                  </a:schemeClr>
                </a:solidFill>
                <a:latin typeface="+mj-lt"/>
                <a:ea typeface="+mj-ea"/>
                <a:cs typeface="+mj-cs"/>
              </a:rPr>
              <a:t>Technology Transfer Opportunity Topic</a:t>
            </a:r>
          </a:p>
        </p:txBody>
      </p:sp>
      <p:sp>
        <p:nvSpPr>
          <p:cNvPr id="3" name="Content Placeholder 2"/>
          <p:cNvSpPr>
            <a:spLocks noGrp="1"/>
          </p:cNvSpPr>
          <p:nvPr>
            <p:ph idx="4294967295"/>
          </p:nvPr>
        </p:nvSpPr>
        <p:spPr>
          <a:xfrm>
            <a:off x="484214" y="2438400"/>
            <a:ext cx="5108867" cy="3785419"/>
          </a:xfrm>
        </p:spPr>
        <p:txBody>
          <a:bodyPr vert="horz" lIns="91440" tIns="45720" rIns="91440" bIns="45720" rtlCol="0">
            <a:normAutofit/>
          </a:bodyPr>
          <a:lstStyle/>
          <a:p>
            <a:pPr indent="-228600">
              <a:lnSpc>
                <a:spcPct val="90000"/>
              </a:lnSpc>
            </a:pPr>
            <a:r>
              <a:rPr lang="en-US" sz="2000" dirty="0">
                <a:solidFill>
                  <a:schemeClr val="tx1"/>
                </a:solidFill>
              </a:rPr>
              <a:t>Technology Transfer Opportunity</a:t>
            </a:r>
          </a:p>
          <a:p>
            <a:pPr lvl="1" indent="-228600">
              <a:lnSpc>
                <a:spcPct val="90000"/>
              </a:lnSpc>
              <a:buFont typeface="Arial" panose="020B0604020202020204" pitchFamily="34" charset="0"/>
              <a:buChar char="•"/>
            </a:pPr>
            <a:r>
              <a:rPr lang="en-US" sz="2000" dirty="0">
                <a:solidFill>
                  <a:schemeClr val="tx1"/>
                </a:solidFill>
              </a:rPr>
              <a:t>The subtopic will be clearly labeled</a:t>
            </a:r>
          </a:p>
          <a:p>
            <a:pPr indent="-228600">
              <a:lnSpc>
                <a:spcPct val="90000"/>
              </a:lnSpc>
            </a:pPr>
            <a:r>
              <a:rPr lang="en-US" sz="2000" dirty="0">
                <a:solidFill>
                  <a:schemeClr val="tx1"/>
                </a:solidFill>
              </a:rPr>
              <a:t>Research Organization</a:t>
            </a:r>
          </a:p>
          <a:p>
            <a:pPr lvl="1" indent="-228600">
              <a:lnSpc>
                <a:spcPct val="90000"/>
              </a:lnSpc>
              <a:buFont typeface="Arial" panose="020B0604020202020204" pitchFamily="34" charset="0"/>
              <a:buChar char="•"/>
            </a:pPr>
            <a:r>
              <a:rPr lang="en-US" sz="2000" dirty="0">
                <a:solidFill>
                  <a:schemeClr val="tx1"/>
                </a:solidFill>
              </a:rPr>
              <a:t>The DOE National Lab or university responsible for the TTO is listed along with contact information and other references</a:t>
            </a:r>
          </a:p>
          <a:p>
            <a:pPr lvl="1" indent="-228600">
              <a:lnSpc>
                <a:spcPct val="90000"/>
              </a:lnSpc>
              <a:buFont typeface="Arial" panose="020B0604020202020204" pitchFamily="34" charset="0"/>
              <a:buChar char="•"/>
            </a:pPr>
            <a:r>
              <a:rPr lang="en-US" sz="2000" dirty="0">
                <a:solidFill>
                  <a:schemeClr val="tx1"/>
                </a:solidFill>
              </a:rPr>
              <a:t>Please contact the Lab or university to obtain information about the TTO</a:t>
            </a:r>
          </a:p>
          <a:p>
            <a:pPr indent="-228600">
              <a:lnSpc>
                <a:spcPct val="90000"/>
              </a:lnSpc>
            </a:pPr>
            <a:r>
              <a:rPr lang="en-US" sz="2000" dirty="0">
                <a:solidFill>
                  <a:schemeClr val="tx1"/>
                </a:solidFill>
              </a:rPr>
              <a:t>DOE Program Manager contact info is provided</a:t>
            </a:r>
          </a:p>
          <a:p>
            <a:pPr lvl="1" indent="-228600">
              <a:lnSpc>
                <a:spcPct val="90000"/>
              </a:lnSpc>
              <a:buFont typeface="Arial" panose="020B0604020202020204" pitchFamily="34" charset="0"/>
              <a:buChar char="•"/>
            </a:pPr>
            <a:endParaRPr lang="en-US" sz="2000" dirty="0">
              <a:solidFill>
                <a:schemeClr val="tx1"/>
              </a:solidFill>
            </a:endParaRPr>
          </a:p>
        </p:txBody>
      </p:sp>
      <p:sp>
        <p:nvSpPr>
          <p:cNvPr id="20" name="Rectangle 1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5A1B8881-1DDA-4A91-AA00-689552C09DF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39</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917F7622-9ACD-4031-8AD0-FA2A3D7664E0}"/>
              </a:ext>
            </a:extLst>
          </p:cNvPr>
          <p:cNvPicPr>
            <a:picLocks noChangeAspect="1"/>
          </p:cNvPicPr>
          <p:nvPr/>
        </p:nvPicPr>
        <p:blipFill>
          <a:blip r:embed="rId3"/>
          <a:stretch>
            <a:fillRect/>
          </a:stretch>
        </p:blipFill>
        <p:spPr>
          <a:xfrm>
            <a:off x="6661826" y="2734087"/>
            <a:ext cx="4961298" cy="2163623"/>
          </a:xfrm>
          <a:prstGeom prst="rect">
            <a:avLst/>
          </a:prstGeom>
        </p:spPr>
      </p:pic>
      <p:pic>
        <p:nvPicPr>
          <p:cNvPr id="8" name="Picture 7">
            <a:extLst>
              <a:ext uri="{FF2B5EF4-FFF2-40B4-BE49-F238E27FC236}">
                <a16:creationId xmlns:a16="http://schemas.microsoft.com/office/drawing/2014/main" id="{E23B2B9B-1D15-4247-93E5-A9CAE4B0D536}"/>
              </a:ext>
            </a:extLst>
          </p:cNvPr>
          <p:cNvPicPr>
            <a:picLocks noChangeAspect="1"/>
          </p:cNvPicPr>
          <p:nvPr/>
        </p:nvPicPr>
        <p:blipFill>
          <a:blip r:embed="rId4"/>
          <a:stretch>
            <a:fillRect/>
          </a:stretch>
        </p:blipFill>
        <p:spPr>
          <a:xfrm>
            <a:off x="6749197" y="757783"/>
            <a:ext cx="4793873" cy="1976304"/>
          </a:xfrm>
          <a:prstGeom prst="rect">
            <a:avLst/>
          </a:prstGeom>
        </p:spPr>
      </p:pic>
      <p:pic>
        <p:nvPicPr>
          <p:cNvPr id="10" name="Picture 9">
            <a:extLst>
              <a:ext uri="{FF2B5EF4-FFF2-40B4-BE49-F238E27FC236}">
                <a16:creationId xmlns:a16="http://schemas.microsoft.com/office/drawing/2014/main" id="{D5F09847-0391-4897-95B0-ACE6C256DDFD}"/>
              </a:ext>
            </a:extLst>
          </p:cNvPr>
          <p:cNvPicPr>
            <a:picLocks noChangeAspect="1"/>
          </p:cNvPicPr>
          <p:nvPr/>
        </p:nvPicPr>
        <p:blipFill>
          <a:blip r:embed="rId5"/>
          <a:stretch>
            <a:fillRect/>
          </a:stretch>
        </p:blipFill>
        <p:spPr>
          <a:xfrm>
            <a:off x="6704156" y="4756019"/>
            <a:ext cx="4961299" cy="1467800"/>
          </a:xfrm>
          <a:prstGeom prst="rect">
            <a:avLst/>
          </a:prstGeom>
        </p:spPr>
      </p:pic>
    </p:spTree>
    <p:extLst>
      <p:ext uri="{BB962C8B-B14F-4D97-AF65-F5344CB8AC3E}">
        <p14:creationId xmlns:p14="http://schemas.microsoft.com/office/powerpoint/2010/main" val="77665900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6838"/>
            <a:ext cx="10515600" cy="1325563"/>
          </a:xfrm>
        </p:spPr>
        <p:txBody>
          <a:bodyPr/>
          <a:lstStyle/>
          <a:p>
            <a:pPr algn="ctr"/>
            <a:r>
              <a:rPr lang="en-US" dirty="0">
                <a:solidFill>
                  <a:schemeClr val="accent3">
                    <a:lumMod val="75000"/>
                  </a:schemeClr>
                </a:solidFill>
              </a:rPr>
              <a:t>What is the Federal SBIR/STTR Program?</a:t>
            </a:r>
          </a:p>
        </p:txBody>
      </p:sp>
      <p:sp>
        <p:nvSpPr>
          <p:cNvPr id="3" name="Content Placeholder 2"/>
          <p:cNvSpPr>
            <a:spLocks noGrp="1"/>
          </p:cNvSpPr>
          <p:nvPr>
            <p:ph idx="4294967295"/>
          </p:nvPr>
        </p:nvSpPr>
        <p:spPr>
          <a:xfrm>
            <a:off x="307975" y="952267"/>
            <a:ext cx="10804525" cy="5273675"/>
          </a:xfrm>
        </p:spPr>
        <p:txBody>
          <a:bodyPr>
            <a:normAutofit lnSpcReduction="10000"/>
          </a:bodyPr>
          <a:lstStyle/>
          <a:p>
            <a:r>
              <a:rPr lang="en-US" sz="2200" dirty="0">
                <a:cs typeface="Calibri"/>
              </a:rPr>
              <a:t>A &gt;$3.5 Billion early stage nondilutive R&amp;D fund for small businesses*</a:t>
            </a:r>
          </a:p>
          <a:p>
            <a:r>
              <a:rPr lang="en-US" sz="2200" dirty="0">
                <a:cs typeface="Calibri"/>
              </a:rPr>
              <a:t>A mechanism to fund best early-stage high-risk innovation ideas</a:t>
            </a:r>
          </a:p>
          <a:p>
            <a:r>
              <a:rPr lang="en-US" sz="2200" dirty="0">
                <a:cs typeface="Calibri"/>
              </a:rPr>
              <a:t>Funds ideas that are too high risk for the private sector </a:t>
            </a:r>
          </a:p>
          <a:p>
            <a:r>
              <a:rPr lang="en-US" sz="2200" dirty="0">
                <a:cs typeface="Calibri"/>
              </a:rPr>
              <a:t>Stimulates technological innovation</a:t>
            </a:r>
          </a:p>
          <a:p>
            <a:pPr marL="0" indent="0">
              <a:buNone/>
            </a:pPr>
            <a:endParaRPr lang="en-US" sz="1300" dirty="0">
              <a:cs typeface="Calibri"/>
            </a:endParaRP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r>
              <a:rPr lang="en-US" sz="2200" dirty="0"/>
              <a:t>*“small business” is defined as a for-profit business with fewer than 500 employees, owned by one or more individuals who are citizens of, or permanent resident aliens in, the United States of America</a:t>
            </a:r>
            <a:r>
              <a:rPr lang="en-US" sz="1900" dirty="0"/>
              <a:t>.</a:t>
            </a:r>
            <a:endParaRPr lang="en-US" sz="1900" dirty="0">
              <a:cs typeface="Calibri"/>
            </a:endParaRPr>
          </a:p>
          <a:p>
            <a:pPr marL="0" indent="0">
              <a:buNone/>
            </a:pPr>
            <a:endParaRPr lang="en-US" sz="2000" dirty="0"/>
          </a:p>
          <a:p>
            <a:pPr marL="0" indent="0">
              <a:buNone/>
            </a:pPr>
            <a:endParaRPr lang="en-US" sz="2000" dirty="0"/>
          </a:p>
        </p:txBody>
      </p:sp>
      <p:pic>
        <p:nvPicPr>
          <p:cNvPr id="1026" name="Picture 2" descr="Government Icons - Download Free Vector Icon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79" y="3167984"/>
            <a:ext cx="1293900" cy="1293900"/>
          </a:xfrm>
          <a:prstGeom prst="rect">
            <a:avLst/>
          </a:prstGeom>
          <a:noFill/>
          <a:extLst>
            <a:ext uri="{909E8E84-426E-40DD-AFC4-6F175D3DCCD1}">
              <a14:hiddenFill xmlns:a14="http://schemas.microsoft.com/office/drawing/2010/main">
                <a:solidFill>
                  <a:srgbClr val="FFFFFF"/>
                </a:solidFill>
              </a14:hiddenFill>
            </a:ext>
          </a:extLst>
        </p:spPr>
      </p:pic>
      <p:sp>
        <p:nvSpPr>
          <p:cNvPr id="10" name="Bent Arrow 9"/>
          <p:cNvSpPr/>
          <p:nvPr/>
        </p:nvSpPr>
        <p:spPr>
          <a:xfrm rot="5400000">
            <a:off x="3622794" y="3573923"/>
            <a:ext cx="890106" cy="510973"/>
          </a:xfrm>
          <a:prstGeom prst="bentArrow">
            <a:avLst>
              <a:gd name="adj1" fmla="val 25000"/>
              <a:gd name="adj2" fmla="val 25000"/>
              <a:gd name="adj3" fmla="val 25000"/>
              <a:gd name="adj4" fmla="val 437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black"/>
              </a:solidFill>
            </a:endParaRPr>
          </a:p>
        </p:txBody>
      </p:sp>
      <p:sp>
        <p:nvSpPr>
          <p:cNvPr id="5" name="Right Arrow 4"/>
          <p:cNvSpPr/>
          <p:nvPr/>
        </p:nvSpPr>
        <p:spPr>
          <a:xfrm>
            <a:off x="2403745" y="2724705"/>
            <a:ext cx="4005690" cy="105727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Extramural R&amp;D ~$100B/year</a:t>
            </a:r>
          </a:p>
        </p:txBody>
      </p:sp>
      <p:pic>
        <p:nvPicPr>
          <p:cNvPr id="1028" name="Picture 4" descr="138,442 Science Lab Illustrations &amp; Clip Art - i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8069" y="2591691"/>
            <a:ext cx="723069" cy="7230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Icon of Line style - Available in SVG, PNG, EPS, AI &amp; Icon fon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9542" y="3829409"/>
            <a:ext cx="598449" cy="598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siness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2457" y="3329376"/>
            <a:ext cx="742506" cy="7425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390261" y="2553359"/>
            <a:ext cx="2580843" cy="830997"/>
          </a:xfrm>
          <a:prstGeom prst="rect">
            <a:avLst/>
          </a:prstGeom>
          <a:noFill/>
        </p:spPr>
        <p:txBody>
          <a:bodyPr wrap="square" rtlCol="0">
            <a:spAutoFit/>
          </a:bodyPr>
          <a:lstStyle/>
          <a:p>
            <a:r>
              <a:rPr lang="en-US" dirty="0">
                <a:latin typeface="+mn-lt"/>
              </a:rPr>
              <a:t>Federally Funded Laboratories</a:t>
            </a:r>
          </a:p>
        </p:txBody>
      </p:sp>
      <p:sp>
        <p:nvSpPr>
          <p:cNvPr id="17" name="TextBox 16"/>
          <p:cNvSpPr txBox="1"/>
          <p:nvPr/>
        </p:nvSpPr>
        <p:spPr>
          <a:xfrm>
            <a:off x="6854298" y="4362063"/>
            <a:ext cx="2580843" cy="461665"/>
          </a:xfrm>
          <a:prstGeom prst="rect">
            <a:avLst/>
          </a:prstGeom>
          <a:noFill/>
        </p:spPr>
        <p:txBody>
          <a:bodyPr wrap="square" rtlCol="0">
            <a:spAutoFit/>
          </a:bodyPr>
          <a:lstStyle/>
          <a:p>
            <a:r>
              <a:rPr lang="en-US" dirty="0">
                <a:latin typeface="+mn-lt"/>
              </a:rPr>
              <a:t>Universities</a:t>
            </a:r>
          </a:p>
        </p:txBody>
      </p:sp>
      <p:sp>
        <p:nvSpPr>
          <p:cNvPr id="18" name="TextBox 17"/>
          <p:cNvSpPr txBox="1"/>
          <p:nvPr/>
        </p:nvSpPr>
        <p:spPr>
          <a:xfrm>
            <a:off x="9006397" y="4087429"/>
            <a:ext cx="1613647" cy="461665"/>
          </a:xfrm>
          <a:prstGeom prst="rect">
            <a:avLst/>
          </a:prstGeom>
          <a:noFill/>
        </p:spPr>
        <p:txBody>
          <a:bodyPr wrap="square" rtlCol="0">
            <a:spAutoFit/>
          </a:bodyPr>
          <a:lstStyle/>
          <a:p>
            <a:r>
              <a:rPr lang="en-US" dirty="0">
                <a:latin typeface="+mn-lt"/>
              </a:rPr>
              <a:t>Businesses</a:t>
            </a:r>
          </a:p>
        </p:txBody>
      </p:sp>
      <p:sp>
        <p:nvSpPr>
          <p:cNvPr id="20" name="TextBox 19"/>
          <p:cNvSpPr txBox="1"/>
          <p:nvPr/>
        </p:nvSpPr>
        <p:spPr>
          <a:xfrm>
            <a:off x="4518405" y="4377304"/>
            <a:ext cx="2098651" cy="830997"/>
          </a:xfrm>
          <a:prstGeom prst="rect">
            <a:avLst/>
          </a:prstGeom>
          <a:noFill/>
        </p:spPr>
        <p:txBody>
          <a:bodyPr wrap="square" rtlCol="0">
            <a:spAutoFit/>
          </a:bodyPr>
          <a:lstStyle/>
          <a:p>
            <a:r>
              <a:rPr lang="en-US" dirty="0">
                <a:latin typeface="+mn-lt"/>
              </a:rPr>
              <a:t>Small Business R&amp;D</a:t>
            </a:r>
          </a:p>
        </p:txBody>
      </p:sp>
      <p:sp>
        <p:nvSpPr>
          <p:cNvPr id="21" name="TextBox 20"/>
          <p:cNvSpPr txBox="1"/>
          <p:nvPr/>
        </p:nvSpPr>
        <p:spPr>
          <a:xfrm>
            <a:off x="4323333" y="3812796"/>
            <a:ext cx="2293724" cy="461665"/>
          </a:xfrm>
          <a:prstGeom prst="rect">
            <a:avLst/>
          </a:prstGeom>
          <a:noFill/>
        </p:spPr>
        <p:txBody>
          <a:bodyPr wrap="square" rtlCol="0">
            <a:spAutoFit/>
          </a:bodyPr>
          <a:lstStyle/>
          <a:p>
            <a:r>
              <a:rPr lang="en-US" dirty="0">
                <a:latin typeface="+mn-lt"/>
              </a:rPr>
              <a:t>&gt; $3.5B/</a:t>
            </a:r>
            <a:r>
              <a:rPr lang="en-US" dirty="0" err="1">
                <a:latin typeface="+mn-lt"/>
              </a:rPr>
              <a:t>yr</a:t>
            </a:r>
            <a:r>
              <a:rPr lang="en-US" dirty="0">
                <a:latin typeface="+mn-lt"/>
              </a:rPr>
              <a:t> </a:t>
            </a:r>
          </a:p>
        </p:txBody>
      </p:sp>
      <p:sp>
        <p:nvSpPr>
          <p:cNvPr id="12" name="AutoShape 12" descr="Small Busines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Small Business Icon – Free Download, PNG and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943" y="4367955"/>
            <a:ext cx="659232" cy="65923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D0E4E831-7CED-4F3F-98F1-0CD2BAE17CE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418657945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214" y="9833"/>
            <a:ext cx="4944152" cy="1622321"/>
          </a:xfrm>
        </p:spPr>
        <p:txBody>
          <a:bodyPr vert="horz" lIns="91440" tIns="45720" rIns="91440" bIns="45720" rtlCol="0" anchor="ctr">
            <a:normAutofit/>
          </a:bodyPr>
          <a:lstStyle/>
          <a:p>
            <a:pPr algn="l">
              <a:lnSpc>
                <a:spcPct val="90000"/>
              </a:lnSpc>
            </a:pPr>
            <a:r>
              <a:rPr lang="en-US" sz="4100" kern="1200" dirty="0">
                <a:solidFill>
                  <a:schemeClr val="accent3">
                    <a:lumMod val="75000"/>
                  </a:schemeClr>
                </a:solidFill>
                <a:latin typeface="+mj-lt"/>
                <a:ea typeface="+mj-ea"/>
                <a:cs typeface="+mj-cs"/>
              </a:rPr>
              <a:t>Funding Opportunity Announcement (FOA)</a:t>
            </a:r>
          </a:p>
        </p:txBody>
      </p:sp>
      <p:sp>
        <p:nvSpPr>
          <p:cNvPr id="3" name="Content Placeholder 2"/>
          <p:cNvSpPr>
            <a:spLocks noGrp="1"/>
          </p:cNvSpPr>
          <p:nvPr>
            <p:ph idx="4294967295"/>
          </p:nvPr>
        </p:nvSpPr>
        <p:spPr>
          <a:xfrm>
            <a:off x="236334" y="1632154"/>
            <a:ext cx="5372402" cy="3785419"/>
          </a:xfrm>
        </p:spPr>
        <p:txBody>
          <a:bodyPr vert="horz" lIns="91440" tIns="45720" rIns="91440" bIns="45720" rtlCol="0">
            <a:noAutofit/>
          </a:bodyPr>
          <a:lstStyle/>
          <a:p>
            <a:pPr indent="-228600">
              <a:lnSpc>
                <a:spcPct val="90000"/>
              </a:lnSpc>
            </a:pPr>
            <a:r>
              <a:rPr lang="en-US" sz="2000" dirty="0">
                <a:solidFill>
                  <a:schemeClr val="tx1"/>
                </a:solidFill>
              </a:rPr>
              <a:t>FOA</a:t>
            </a:r>
          </a:p>
          <a:p>
            <a:pPr lvl="1" indent="-228600">
              <a:lnSpc>
                <a:spcPct val="90000"/>
              </a:lnSpc>
              <a:buFont typeface="Arial" panose="020B0604020202020204" pitchFamily="34" charset="0"/>
              <a:buChar char="•"/>
            </a:pPr>
            <a:r>
              <a:rPr lang="en-US" sz="2000" dirty="0">
                <a:solidFill>
                  <a:schemeClr val="tx1"/>
                </a:solidFill>
              </a:rPr>
              <a:t>Available at the </a:t>
            </a:r>
            <a:r>
              <a:rPr lang="en-US" sz="2000" dirty="0">
                <a:solidFill>
                  <a:schemeClr val="tx1"/>
                </a:solidFill>
                <a:hlinkClick r:id="rId3">
                  <a:extLst>
                    <a:ext uri="{A12FA001-AC4F-418D-AE19-62706E023703}">
                      <ahyp:hlinkClr xmlns:ahyp="http://schemas.microsoft.com/office/drawing/2018/hyperlinkcolor" val="tx"/>
                    </a:ext>
                  </a:extLst>
                </a:hlinkClick>
              </a:rPr>
              <a:t>DOE SBIR website </a:t>
            </a:r>
            <a:r>
              <a:rPr lang="en-US" sz="2000" dirty="0">
                <a:solidFill>
                  <a:schemeClr val="tx1"/>
                </a:solidFill>
              </a:rPr>
              <a:t>or </a:t>
            </a:r>
            <a:r>
              <a:rPr lang="en-US" sz="2000" dirty="0">
                <a:solidFill>
                  <a:schemeClr val="tx1"/>
                </a:solidFill>
                <a:hlinkClick r:id="rId4">
                  <a:extLst>
                    <a:ext uri="{A12FA001-AC4F-418D-AE19-62706E023703}">
                      <ahyp:hlinkClr xmlns:ahyp="http://schemas.microsoft.com/office/drawing/2018/hyperlinkcolor" val="tx"/>
                    </a:ext>
                  </a:extLst>
                </a:hlinkClick>
              </a:rPr>
              <a:t>Grants.gov</a:t>
            </a:r>
            <a:r>
              <a:rPr lang="en-US" sz="2000" dirty="0">
                <a:solidFill>
                  <a:schemeClr val="tx1"/>
                </a:solidFill>
              </a:rPr>
              <a:t> and includes information on</a:t>
            </a:r>
          </a:p>
          <a:p>
            <a:pPr lvl="2">
              <a:lnSpc>
                <a:spcPct val="90000"/>
              </a:lnSpc>
            </a:pPr>
            <a:r>
              <a:rPr lang="en-US" sz="2000" dirty="0">
                <a:solidFill>
                  <a:schemeClr val="tx1"/>
                </a:solidFill>
              </a:rPr>
              <a:t>Anticipated number of awards and funding available</a:t>
            </a:r>
          </a:p>
          <a:p>
            <a:pPr lvl="2">
              <a:lnSpc>
                <a:spcPct val="90000"/>
              </a:lnSpc>
            </a:pPr>
            <a:r>
              <a:rPr lang="en-US" sz="2000" dirty="0">
                <a:solidFill>
                  <a:schemeClr val="tx1"/>
                </a:solidFill>
              </a:rPr>
              <a:t>Eligibility</a:t>
            </a:r>
          </a:p>
          <a:p>
            <a:pPr lvl="2">
              <a:lnSpc>
                <a:spcPct val="90000"/>
              </a:lnSpc>
            </a:pPr>
            <a:r>
              <a:rPr lang="en-US" sz="2000" dirty="0">
                <a:solidFill>
                  <a:schemeClr val="tx1"/>
                </a:solidFill>
              </a:rPr>
              <a:t>Application Requirements</a:t>
            </a:r>
          </a:p>
          <a:p>
            <a:pPr lvl="2">
              <a:lnSpc>
                <a:spcPct val="90000"/>
              </a:lnSpc>
            </a:pPr>
            <a:r>
              <a:rPr lang="en-US" sz="2000" dirty="0">
                <a:solidFill>
                  <a:schemeClr val="tx1"/>
                </a:solidFill>
              </a:rPr>
              <a:t>Review Criteria</a:t>
            </a:r>
          </a:p>
          <a:p>
            <a:pPr lvl="2">
              <a:lnSpc>
                <a:spcPct val="90000"/>
              </a:lnSpc>
            </a:pPr>
            <a:r>
              <a:rPr lang="en-US" sz="2000" dirty="0">
                <a:solidFill>
                  <a:schemeClr val="tx1"/>
                </a:solidFill>
              </a:rPr>
              <a:t>Award Administration</a:t>
            </a:r>
          </a:p>
          <a:p>
            <a:pPr lvl="1" indent="-228600">
              <a:lnSpc>
                <a:spcPct val="90000"/>
              </a:lnSpc>
              <a:buFont typeface="Arial" panose="020B0604020202020204" pitchFamily="34" charset="0"/>
              <a:buChar char="•"/>
            </a:pPr>
            <a:r>
              <a:rPr lang="en-US" sz="2000" dirty="0">
                <a:solidFill>
                  <a:schemeClr val="tx1"/>
                </a:solidFill>
              </a:rPr>
              <a:t>Open for approximately 9 weeks</a:t>
            </a:r>
          </a:p>
          <a:p>
            <a:pPr indent="-228600">
              <a:lnSpc>
                <a:spcPct val="90000"/>
              </a:lnSpc>
            </a:pPr>
            <a:r>
              <a:rPr lang="en-US" sz="2000" dirty="0">
                <a:solidFill>
                  <a:schemeClr val="tx1"/>
                </a:solidFill>
              </a:rPr>
              <a:t>Communications with DOE program managers</a:t>
            </a:r>
          </a:p>
          <a:p>
            <a:pPr lvl="1" indent="-228600">
              <a:lnSpc>
                <a:spcPct val="90000"/>
              </a:lnSpc>
              <a:buFont typeface="Arial" panose="020B0604020202020204" pitchFamily="34" charset="0"/>
              <a:buChar char="•"/>
            </a:pPr>
            <a:r>
              <a:rPr lang="en-US" sz="2000" dirty="0">
                <a:solidFill>
                  <a:schemeClr val="tx1"/>
                </a:solidFill>
              </a:rPr>
              <a:t>Open communication permitted to clarify the </a:t>
            </a:r>
            <a:r>
              <a:rPr lang="en-US" sz="2000" u="sng" dirty="0">
                <a:solidFill>
                  <a:schemeClr val="tx1"/>
                </a:solidFill>
              </a:rPr>
              <a:t>scope of the topic</a:t>
            </a:r>
            <a:r>
              <a:rPr lang="en-US" sz="2000" dirty="0">
                <a:solidFill>
                  <a:schemeClr val="tx1"/>
                </a:solidFill>
              </a:rPr>
              <a:t> and subtopic prior to submitting an application</a:t>
            </a:r>
          </a:p>
        </p:txBody>
      </p:sp>
      <p:sp>
        <p:nvSpPr>
          <p:cNvPr id="12"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7304AF56-2A34-46CB-A5AB-74C835BBB87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40</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DB31DD5F-C85E-47AE-B11D-2EBD80B737D1}"/>
              </a:ext>
            </a:extLst>
          </p:cNvPr>
          <p:cNvPicPr>
            <a:picLocks noChangeAspect="1"/>
          </p:cNvPicPr>
          <p:nvPr/>
        </p:nvPicPr>
        <p:blipFill>
          <a:blip r:embed="rId5"/>
          <a:stretch>
            <a:fillRect/>
          </a:stretch>
        </p:blipFill>
        <p:spPr>
          <a:xfrm>
            <a:off x="6939384" y="718590"/>
            <a:ext cx="4181986" cy="5417573"/>
          </a:xfrm>
          <a:prstGeom prst="rect">
            <a:avLst/>
          </a:prstGeom>
        </p:spPr>
      </p:pic>
      <p:sp>
        <p:nvSpPr>
          <p:cNvPr id="9" name="Multiplication Sign 8">
            <a:extLst>
              <a:ext uri="{FF2B5EF4-FFF2-40B4-BE49-F238E27FC236}">
                <a16:creationId xmlns:a16="http://schemas.microsoft.com/office/drawing/2014/main" id="{ED9A67CB-847D-442E-81BA-D56FC530F031}"/>
              </a:ext>
            </a:extLst>
          </p:cNvPr>
          <p:cNvSpPr/>
          <p:nvPr/>
        </p:nvSpPr>
        <p:spPr>
          <a:xfrm>
            <a:off x="9474200" y="5664200"/>
            <a:ext cx="133350" cy="146050"/>
          </a:xfrm>
          <a:prstGeom prst="mathMultiply">
            <a:avLst/>
          </a:prstGeom>
          <a:solidFill>
            <a:srgbClr val="FF0000"/>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Rectangle with Corners Rounded 12">
            <a:extLst>
              <a:ext uri="{FF2B5EF4-FFF2-40B4-BE49-F238E27FC236}">
                <a16:creationId xmlns:a16="http://schemas.microsoft.com/office/drawing/2014/main" id="{9DD22E23-D07A-45EF-AC00-28135ECC3AFB}"/>
              </a:ext>
            </a:extLst>
          </p:cNvPr>
          <p:cNvSpPr/>
          <p:nvPr/>
        </p:nvSpPr>
        <p:spPr>
          <a:xfrm>
            <a:off x="9709150" y="5892800"/>
            <a:ext cx="1412220" cy="243363"/>
          </a:xfrm>
          <a:prstGeom prst="wedgeRoundRectCallout">
            <a:avLst>
              <a:gd name="adj1" fmla="val -59754"/>
              <a:gd name="adj2" fmla="val -862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February 22</a:t>
            </a:r>
          </a:p>
        </p:txBody>
      </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75"/>
            <a:ext cx="10972800" cy="1143000"/>
          </a:xfrm>
        </p:spPr>
        <p:txBody>
          <a:bodyPr>
            <a:normAutofit/>
          </a:bodyPr>
          <a:lstStyle/>
          <a:p>
            <a:r>
              <a:rPr lang="en-US" dirty="0">
                <a:solidFill>
                  <a:schemeClr val="accent3">
                    <a:lumMod val="75000"/>
                  </a:schemeClr>
                </a:solidFill>
              </a:rPr>
              <a:t>Letters of Intent  (LOI)</a:t>
            </a:r>
          </a:p>
        </p:txBody>
      </p:sp>
      <p:sp>
        <p:nvSpPr>
          <p:cNvPr id="3" name="Content Placeholder 2"/>
          <p:cNvSpPr>
            <a:spLocks noGrp="1"/>
          </p:cNvSpPr>
          <p:nvPr>
            <p:ph idx="4294967295"/>
          </p:nvPr>
        </p:nvSpPr>
        <p:spPr>
          <a:xfrm>
            <a:off x="0" y="1358862"/>
            <a:ext cx="6383338" cy="4525962"/>
          </a:xfrm>
        </p:spPr>
        <p:txBody>
          <a:bodyPr>
            <a:noAutofit/>
          </a:bodyPr>
          <a:lstStyle/>
          <a:p>
            <a:r>
              <a:rPr lang="en-US" sz="1800" dirty="0"/>
              <a:t>Requirement</a:t>
            </a:r>
          </a:p>
          <a:p>
            <a:pPr lvl="1"/>
            <a:r>
              <a:rPr lang="en-US" sz="1600" dirty="0"/>
              <a:t>You must submit an LOI by the due date to be eligible to submit an application</a:t>
            </a:r>
          </a:p>
          <a:p>
            <a:r>
              <a:rPr lang="en-US" sz="1800" dirty="0"/>
              <a:t>Primary purpose</a:t>
            </a:r>
          </a:p>
          <a:p>
            <a:pPr lvl="1"/>
            <a:r>
              <a:rPr lang="en-US" sz="1600" dirty="0"/>
              <a:t>begin reviewer assignment to reduce award selection time</a:t>
            </a:r>
          </a:p>
          <a:p>
            <a:pPr lvl="1"/>
            <a:r>
              <a:rPr lang="en-US" sz="1600" dirty="0"/>
              <a:t>due 3 weeks after FOA is issued</a:t>
            </a:r>
          </a:p>
          <a:p>
            <a:r>
              <a:rPr lang="en-US" sz="1800" dirty="0"/>
              <a:t>Secondary purpose</a:t>
            </a:r>
          </a:p>
          <a:p>
            <a:pPr lvl="1"/>
            <a:r>
              <a:rPr lang="en-US" sz="1600" dirty="0"/>
              <a:t>provide email notification to applicants who appear to be  non-responsive; you may submit an application if you receive this notification</a:t>
            </a:r>
          </a:p>
          <a:p>
            <a:pPr lvl="1"/>
            <a:r>
              <a:rPr lang="en-US" sz="1600" dirty="0"/>
              <a:t>Applicants whose LOI appears responsive will NOT receive a notification</a:t>
            </a:r>
          </a:p>
          <a:p>
            <a:r>
              <a:rPr lang="en-US" sz="1800" dirty="0"/>
              <a:t>Limits</a:t>
            </a:r>
          </a:p>
          <a:p>
            <a:pPr lvl="1"/>
            <a:r>
              <a:rPr lang="en-US" sz="1600" dirty="0"/>
              <a:t>Small businesses may submit only 10 letters of intent (and 10 applications) per solicitation</a:t>
            </a:r>
          </a:p>
          <a:p>
            <a:pPr lvl="1"/>
            <a:r>
              <a:rPr lang="en-US" sz="1600" dirty="0"/>
              <a:t>Each letter of intent and application must be unique</a:t>
            </a:r>
          </a:p>
          <a:p>
            <a:pPr lvl="1"/>
            <a:endParaRPr lang="en-US" sz="1600" dirty="0"/>
          </a:p>
          <a:p>
            <a:pPr lvl="1"/>
            <a:endParaRPr lang="en-US" sz="1600" dirty="0"/>
          </a:p>
        </p:txBody>
      </p:sp>
      <p:sp>
        <p:nvSpPr>
          <p:cNvPr id="4" name="Content Placeholder 3"/>
          <p:cNvSpPr>
            <a:spLocks noGrp="1"/>
          </p:cNvSpPr>
          <p:nvPr>
            <p:ph sz="half" idx="4294967295"/>
          </p:nvPr>
        </p:nvSpPr>
        <p:spPr>
          <a:xfrm>
            <a:off x="7433818" y="1554417"/>
            <a:ext cx="4273550" cy="4525962"/>
          </a:xfrm>
          <a:solidFill>
            <a:schemeClr val="bg1"/>
          </a:solidFill>
          <a:ln>
            <a:noFill/>
          </a:ln>
          <a:effectLst>
            <a:outerShdw blurRad="50800" dist="38100" dir="2700000" algn="tl" rotWithShape="0">
              <a:prstClr val="black">
                <a:alpha val="40000"/>
              </a:prstClr>
            </a:outerShdw>
          </a:effectLst>
        </p:spPr>
        <p:txBody>
          <a:bodyPr>
            <a:normAutofit/>
          </a:bodyPr>
          <a:lstStyle/>
          <a:p>
            <a:pPr marL="0" indent="0">
              <a:buNone/>
              <a:tabLst>
                <a:tab pos="228600" algn="l"/>
              </a:tabLst>
            </a:pPr>
            <a:r>
              <a:rPr lang="en-US" sz="1800" dirty="0">
                <a:solidFill>
                  <a:schemeClr val="tx2"/>
                </a:solidFill>
              </a:rPr>
              <a:t>Content of LOI</a:t>
            </a:r>
          </a:p>
          <a:p>
            <a:pPr>
              <a:tabLst>
                <a:tab pos="228600" algn="l"/>
              </a:tabLst>
            </a:pPr>
            <a:r>
              <a:rPr lang="en-US" sz="1800" dirty="0">
                <a:solidFill>
                  <a:schemeClr val="tx2"/>
                </a:solidFill>
              </a:rPr>
              <a:t>Title</a:t>
            </a:r>
          </a:p>
          <a:p>
            <a:r>
              <a:rPr lang="en-US" sz="1800" dirty="0">
                <a:solidFill>
                  <a:schemeClr val="tx2"/>
                </a:solidFill>
              </a:rPr>
              <a:t>Topic and Subtopic</a:t>
            </a:r>
          </a:p>
          <a:p>
            <a:r>
              <a:rPr lang="en-US" sz="1800" dirty="0">
                <a:solidFill>
                  <a:schemeClr val="tx2"/>
                </a:solidFill>
              </a:rPr>
              <a:t>Abstract (&lt;500 words)</a:t>
            </a:r>
          </a:p>
          <a:p>
            <a:pPr marL="741363" lvl="1"/>
            <a:r>
              <a:rPr lang="en-US" sz="1600" b="1" i="1" dirty="0">
                <a:solidFill>
                  <a:schemeClr val="accent3">
                    <a:lumMod val="75000"/>
                  </a:schemeClr>
                </a:solidFill>
              </a:rPr>
              <a:t>Provide sufficient technical detail to enable reviewer assignment</a:t>
            </a:r>
          </a:p>
          <a:p>
            <a:pPr marL="741363" lvl="1"/>
            <a:r>
              <a:rPr lang="en-US" sz="1600" dirty="0">
                <a:solidFill>
                  <a:schemeClr val="tx2"/>
                </a:solidFill>
              </a:rPr>
              <a:t>Non-proprietary</a:t>
            </a:r>
          </a:p>
          <a:p>
            <a:r>
              <a:rPr lang="en-US" sz="1800" dirty="0">
                <a:solidFill>
                  <a:schemeClr val="tx2"/>
                </a:solidFill>
              </a:rPr>
              <a:t>List of Collaborators</a:t>
            </a:r>
          </a:p>
          <a:p>
            <a:r>
              <a:rPr lang="en-US" sz="1800" dirty="0">
                <a:solidFill>
                  <a:schemeClr val="tx2"/>
                </a:solidFill>
              </a:rPr>
              <a:t>Small Business Information</a:t>
            </a:r>
          </a:p>
          <a:p>
            <a:pPr marL="741363" lvl="1"/>
            <a:r>
              <a:rPr lang="en-US" sz="1600" dirty="0">
                <a:solidFill>
                  <a:schemeClr val="tx2"/>
                </a:solidFill>
              </a:rPr>
              <a:t>Name, address</a:t>
            </a:r>
          </a:p>
          <a:p>
            <a:pPr marL="741363" lvl="1"/>
            <a:r>
              <a:rPr lang="en-US" sz="1600" dirty="0">
                <a:solidFill>
                  <a:schemeClr val="tx2"/>
                </a:solidFill>
              </a:rPr>
              <a:t>Business Official and contact information</a:t>
            </a:r>
          </a:p>
          <a:p>
            <a:pPr marL="741363" lvl="1"/>
            <a:r>
              <a:rPr lang="en-US" sz="1600" dirty="0">
                <a:solidFill>
                  <a:schemeClr val="tx2"/>
                </a:solidFill>
              </a:rPr>
              <a:t>Principal Investigator</a:t>
            </a:r>
          </a:p>
          <a:p>
            <a:pPr marL="0" indent="0">
              <a:buNone/>
            </a:pPr>
            <a:endParaRPr lang="en-US" sz="1800" dirty="0">
              <a:solidFill>
                <a:schemeClr val="tx2"/>
              </a:solidFill>
            </a:endParaRPr>
          </a:p>
        </p:txBody>
      </p:sp>
      <p:sp>
        <p:nvSpPr>
          <p:cNvPr id="9" name="Slide Number Placeholder 8">
            <a:extLst>
              <a:ext uri="{FF2B5EF4-FFF2-40B4-BE49-F238E27FC236}">
                <a16:creationId xmlns:a16="http://schemas.microsoft.com/office/drawing/2014/main" id="{E3544DD5-2C3D-47BF-A83D-06BDBAFEC877}"/>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41</a:t>
            </a:fld>
            <a:endParaRPr lang="en-US" dirty="0">
              <a:solidFill>
                <a:prstClr val="black">
                  <a:tint val="75000"/>
                </a:prstClr>
              </a:solidFill>
            </a:endParaRPr>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214" y="410191"/>
            <a:ext cx="4944152" cy="1622321"/>
          </a:xfrm>
        </p:spPr>
        <p:txBody>
          <a:bodyPr vert="horz" lIns="91440" tIns="45720" rIns="91440" bIns="45720" rtlCol="0" anchor="ctr">
            <a:normAutofit/>
          </a:bodyPr>
          <a:lstStyle/>
          <a:p>
            <a:pPr algn="l">
              <a:lnSpc>
                <a:spcPct val="90000"/>
              </a:lnSpc>
            </a:pPr>
            <a:r>
              <a:rPr lang="en-US" kern="1200" dirty="0">
                <a:solidFill>
                  <a:schemeClr val="accent3">
                    <a:lumMod val="75000"/>
                  </a:schemeClr>
                </a:solidFill>
                <a:latin typeface="+mj-lt"/>
                <a:ea typeface="+mj-ea"/>
                <a:cs typeface="+mj-cs"/>
              </a:rPr>
              <a:t>Letter of Intent (LOI) Submission</a:t>
            </a:r>
          </a:p>
        </p:txBody>
      </p:sp>
      <p:sp>
        <p:nvSpPr>
          <p:cNvPr id="4" name="Content Placeholder 3"/>
          <p:cNvSpPr>
            <a:spLocks noGrp="1"/>
          </p:cNvSpPr>
          <p:nvPr>
            <p:ph idx="4294967295"/>
          </p:nvPr>
        </p:nvSpPr>
        <p:spPr>
          <a:xfrm>
            <a:off x="484215" y="2181225"/>
            <a:ext cx="4944151" cy="3785419"/>
          </a:xfrm>
        </p:spPr>
        <p:txBody>
          <a:bodyPr vert="horz" lIns="91440" tIns="45720" rIns="91440" bIns="45720" rtlCol="0">
            <a:normAutofit/>
          </a:bodyPr>
          <a:lstStyle/>
          <a:p>
            <a:pPr indent="-228600">
              <a:lnSpc>
                <a:spcPct val="90000"/>
              </a:lnSpc>
            </a:pPr>
            <a:r>
              <a:rPr lang="en-US" sz="1700" dirty="0">
                <a:solidFill>
                  <a:schemeClr val="tx1"/>
                </a:solidFill>
              </a:rPr>
              <a:t>Submit LOI online directly to the DOE Portfolio Analysis and Management System (PAMS) website:  </a:t>
            </a:r>
            <a:r>
              <a:rPr lang="en-US" sz="1700" dirty="0">
                <a:solidFill>
                  <a:schemeClr val="tx1"/>
                </a:solidFill>
                <a:hlinkClick r:id="rId2"/>
              </a:rPr>
              <a:t>https://pamspublic.science.energy.gov/</a:t>
            </a:r>
            <a:endParaRPr lang="en-US" sz="1700" dirty="0">
              <a:solidFill>
                <a:schemeClr val="tx1"/>
              </a:solidFill>
            </a:endParaRPr>
          </a:p>
          <a:p>
            <a:pPr indent="-228600">
              <a:lnSpc>
                <a:spcPct val="90000"/>
              </a:lnSpc>
            </a:pPr>
            <a:endParaRPr lang="en-US" sz="1700" dirty="0">
              <a:solidFill>
                <a:schemeClr val="tx1"/>
              </a:solidFill>
            </a:endParaRPr>
          </a:p>
          <a:p>
            <a:pPr lvl="1" indent="-228600">
              <a:lnSpc>
                <a:spcPct val="90000"/>
              </a:lnSpc>
              <a:buFont typeface="Arial" panose="020B0604020202020204" pitchFamily="34" charset="0"/>
              <a:buChar char="•"/>
            </a:pPr>
            <a:r>
              <a:rPr lang="en-US" sz="1700" dirty="0">
                <a:solidFill>
                  <a:schemeClr val="tx1"/>
                </a:solidFill>
              </a:rPr>
              <a:t>Select “Create New PAMS Account” (if you do not have an account) </a:t>
            </a:r>
          </a:p>
          <a:p>
            <a:pPr lvl="2">
              <a:lnSpc>
                <a:spcPct val="90000"/>
              </a:lnSpc>
            </a:pPr>
            <a:r>
              <a:rPr lang="en-US" sz="1700" dirty="0">
                <a:solidFill>
                  <a:schemeClr val="tx1"/>
                </a:solidFill>
              </a:rPr>
              <a:t>No prior registrations (SAM, etc.) are required to submit a LOI</a:t>
            </a:r>
          </a:p>
          <a:p>
            <a:pPr lvl="1" indent="-228600">
              <a:lnSpc>
                <a:spcPct val="90000"/>
              </a:lnSpc>
              <a:buFont typeface="Arial" panose="020B0604020202020204" pitchFamily="34" charset="0"/>
              <a:buChar char="•"/>
            </a:pPr>
            <a:r>
              <a:rPr lang="en-US" sz="1700" dirty="0">
                <a:solidFill>
                  <a:schemeClr val="tx1"/>
                </a:solidFill>
              </a:rPr>
              <a:t>Submit your abstract as a PDF file</a:t>
            </a:r>
          </a:p>
          <a:p>
            <a:pPr lvl="1" indent="-228600">
              <a:lnSpc>
                <a:spcPct val="90000"/>
              </a:lnSpc>
              <a:buFont typeface="Arial" panose="020B0604020202020204" pitchFamily="34" charset="0"/>
              <a:buChar char="•"/>
            </a:pPr>
            <a:r>
              <a:rPr lang="en-US" sz="1700" dirty="0">
                <a:solidFill>
                  <a:schemeClr val="tx1"/>
                </a:solidFill>
              </a:rPr>
              <a:t>Utilize the </a:t>
            </a:r>
            <a:r>
              <a:rPr lang="en-US" sz="1700" dirty="0">
                <a:solidFill>
                  <a:schemeClr val="tx1"/>
                </a:solidFill>
                <a:hlinkClick r:id="rId3"/>
              </a:rPr>
              <a:t>LOI instructions </a:t>
            </a:r>
            <a:r>
              <a:rPr lang="en-US" sz="1700" dirty="0">
                <a:solidFill>
                  <a:schemeClr val="tx1"/>
                </a:solidFill>
              </a:rPr>
              <a:t>available at the DOE website to ensure that you submit all the required information</a:t>
            </a:r>
          </a:p>
          <a:p>
            <a:pPr lvl="1" indent="-228600">
              <a:lnSpc>
                <a:spcPct val="90000"/>
              </a:lnSpc>
              <a:buFont typeface="Arial" panose="020B0604020202020204" pitchFamily="34" charset="0"/>
              <a:buChar char="•"/>
            </a:pPr>
            <a:r>
              <a:rPr lang="en-US" sz="1700" dirty="0">
                <a:solidFill>
                  <a:schemeClr val="tx1"/>
                </a:solidFill>
              </a:rPr>
              <a:t>For additional details on the LOI submission process, see the FOA</a:t>
            </a:r>
          </a:p>
          <a:p>
            <a:pPr marL="457200" lvl="1" indent="-228600">
              <a:lnSpc>
                <a:spcPct val="90000"/>
              </a:lnSpc>
              <a:buFont typeface="Arial" panose="020B0604020202020204" pitchFamily="34" charset="0"/>
              <a:buChar char="•"/>
            </a:pPr>
            <a:endParaRPr lang="en-US" sz="1700" dirty="0">
              <a:solidFill>
                <a:schemeClr val="tx1"/>
              </a:solidFill>
            </a:endParaRPr>
          </a:p>
        </p:txBody>
      </p:sp>
      <p:sp>
        <p:nvSpPr>
          <p:cNvPr id="71" name="Rectangle 7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tretch/>
        </p:blipFill>
        <p:spPr bwMode="auto">
          <a:xfrm>
            <a:off x="6904709" y="1832968"/>
            <a:ext cx="4475531" cy="3188817"/>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a:extLst>
              <a:ext uri="{FF2B5EF4-FFF2-40B4-BE49-F238E27FC236}">
                <a16:creationId xmlns:a16="http://schemas.microsoft.com/office/drawing/2014/main" id="{FF739030-E0E6-4376-901A-0157D2016FE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42</a:t>
            </a:fld>
            <a:endParaRPr lang="en-US" dirty="0">
              <a:solidFill>
                <a:prstClr val="black">
                  <a:tint val="75000"/>
                </a:prstClr>
              </a:solidFill>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solidFill>
                  <a:schemeClr val="accent3">
                    <a:lumMod val="75000"/>
                  </a:schemeClr>
                </a:solidFill>
              </a:rPr>
              <a:t>Letter of Intent: Sample Abstract</a:t>
            </a:r>
          </a:p>
        </p:txBody>
      </p:sp>
      <p:sp>
        <p:nvSpPr>
          <p:cNvPr id="3" name="Content Placeholder 2"/>
          <p:cNvSpPr>
            <a:spLocks noGrp="1"/>
          </p:cNvSpPr>
          <p:nvPr>
            <p:ph idx="4294967295"/>
          </p:nvPr>
        </p:nvSpPr>
        <p:spPr>
          <a:xfrm>
            <a:off x="502227" y="1506344"/>
            <a:ext cx="7810500" cy="4525963"/>
          </a:xfrm>
          <a:ln w="19050">
            <a:solidFill>
              <a:schemeClr val="tx1"/>
            </a:solidFill>
          </a:ln>
        </p:spPr>
        <p:txBody>
          <a:bodyPr>
            <a:noAutofit/>
          </a:bodyPr>
          <a:lstStyle/>
          <a:p>
            <a:pPr marL="0" indent="0">
              <a:buNone/>
            </a:pPr>
            <a:r>
              <a:rPr lang="en-US" sz="1600" dirty="0"/>
              <a:t>ABC LLC will develop a new class of low cost battery separator materials for lithium ion batteries. It is anticipated that the cost of this separator will be 70% lower than separator materials available today and will be a critical factor in reaching the $150/kWh cost target specified in topic 4b for lithium ion batteries for electric vehicle applications. </a:t>
            </a:r>
          </a:p>
          <a:p>
            <a:pPr marL="0" indent="0">
              <a:buNone/>
            </a:pPr>
            <a:endParaRPr lang="en-US" sz="1600" dirty="0"/>
          </a:p>
          <a:p>
            <a:pPr marL="0" indent="0">
              <a:buNone/>
            </a:pPr>
            <a:r>
              <a:rPr lang="en-US" sz="1600" dirty="0"/>
              <a:t>These separators will utilize a new optically-activated method of producing pores in </a:t>
            </a:r>
            <a:r>
              <a:rPr lang="en-US" sz="1600" dirty="0" err="1"/>
              <a:t>nano</a:t>
            </a:r>
            <a:r>
              <a:rPr lang="en-US" sz="1600" dirty="0"/>
              <a:t>-structured polyolefin films. This optical pore formation method results in a 10x increase in the speed of creating porous films. During Phase I, ABC LLC will (1) develop the compositions and methodology for formulating the dense </a:t>
            </a:r>
            <a:r>
              <a:rPr lang="en-US" sz="1600" dirty="0" err="1"/>
              <a:t>nano</a:t>
            </a:r>
            <a:r>
              <a:rPr lang="en-US" sz="1600" dirty="0"/>
              <a:t>-structured polyolefin films and (2) carry out preliminary feasibility studies to characterize the appropriate optical intensities and wavelengths to achieve uniform, high speed, pore formation. It is anticipated that multiple iterations will be required to optimize the composition and nanostructure of the precursor films to achieve the desired porosity and process speeds. All processing work will be carried out at ABC LLC but polymer characterization will leverage capabilities of the Polymer Lab at State University to evaluate the structure, porosity, tortuosity, and thermal properties of the polymer films. In addition we will be collaborating with Lion Battery Inc. who will do preliminary battery testing of our separator materials to identify any manufacturing or performance issues of the separators. </a:t>
            </a:r>
          </a:p>
        </p:txBody>
      </p:sp>
      <p:sp>
        <p:nvSpPr>
          <p:cNvPr id="5" name="Right Brace 4"/>
          <p:cNvSpPr/>
          <p:nvPr/>
        </p:nvSpPr>
        <p:spPr>
          <a:xfrm>
            <a:off x="8419605" y="1647825"/>
            <a:ext cx="285008" cy="9173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8918369" y="1506344"/>
            <a:ext cx="2386940" cy="1200329"/>
          </a:xfrm>
          <a:prstGeom prst="rect">
            <a:avLst/>
          </a:prstGeom>
          <a:noFill/>
        </p:spPr>
        <p:txBody>
          <a:bodyPr wrap="square" rtlCol="0">
            <a:spAutoFit/>
          </a:bodyPr>
          <a:lstStyle/>
          <a:p>
            <a:r>
              <a:rPr lang="en-US" sz="1800" b="1" i="1" dirty="0">
                <a:solidFill>
                  <a:schemeClr val="tx1">
                    <a:lumMod val="65000"/>
                    <a:lumOff val="35000"/>
                  </a:schemeClr>
                </a:solidFill>
                <a:latin typeface="+mn-lt"/>
              </a:rPr>
              <a:t>Clearly explain why the proposed R&amp;D is responsive to the subtopic</a:t>
            </a:r>
          </a:p>
        </p:txBody>
      </p:sp>
      <p:sp>
        <p:nvSpPr>
          <p:cNvPr id="7" name="Right Brace 6"/>
          <p:cNvSpPr/>
          <p:nvPr/>
        </p:nvSpPr>
        <p:spPr>
          <a:xfrm>
            <a:off x="8419605" y="3055824"/>
            <a:ext cx="285008" cy="28098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918369" y="2936860"/>
            <a:ext cx="2505694" cy="2862322"/>
          </a:xfrm>
          <a:prstGeom prst="rect">
            <a:avLst/>
          </a:prstGeom>
          <a:noFill/>
        </p:spPr>
        <p:txBody>
          <a:bodyPr wrap="square" rtlCol="0">
            <a:spAutoFit/>
          </a:bodyPr>
          <a:lstStyle/>
          <a:p>
            <a:r>
              <a:rPr lang="en-US" sz="1800" b="1" i="1" dirty="0">
                <a:solidFill>
                  <a:schemeClr val="tx1">
                    <a:lumMod val="65000"/>
                    <a:lumOff val="35000"/>
                  </a:schemeClr>
                </a:solidFill>
                <a:latin typeface="+mn-lt"/>
              </a:rPr>
              <a:t>Provide sufficient technical detail about the R&amp;D so that DOE program managers can select reviewers with appropriate technical expertise.  </a:t>
            </a:r>
          </a:p>
          <a:p>
            <a:r>
              <a:rPr lang="en-US" sz="1800" b="1" i="1" dirty="0">
                <a:solidFill>
                  <a:srgbClr val="FF0000"/>
                </a:solidFill>
                <a:latin typeface="+mn-lt"/>
              </a:rPr>
              <a:t>Do not include proprietary information in a letter of intent.  </a:t>
            </a:r>
          </a:p>
        </p:txBody>
      </p:sp>
      <p:sp>
        <p:nvSpPr>
          <p:cNvPr id="12" name="Slide Number Placeholder 11">
            <a:extLst>
              <a:ext uri="{FF2B5EF4-FFF2-40B4-BE49-F238E27FC236}">
                <a16:creationId xmlns:a16="http://schemas.microsoft.com/office/drawing/2014/main" id="{1FCFA8F4-7D3B-4AE9-966D-AC9DC1CFA12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299615043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2775" y="222250"/>
            <a:ext cx="4535528" cy="1622425"/>
          </a:xfrm>
        </p:spPr>
        <p:txBody>
          <a:bodyPr vert="horz" lIns="91440" tIns="45720" rIns="91440" bIns="45720" rtlCol="0" anchor="ctr">
            <a:normAutofit/>
          </a:bodyPr>
          <a:lstStyle/>
          <a:p>
            <a:pPr algn="l">
              <a:lnSpc>
                <a:spcPct val="90000"/>
              </a:lnSpc>
            </a:pPr>
            <a:r>
              <a:rPr lang="en-US" sz="3700" b="0" kern="1200" dirty="0">
                <a:solidFill>
                  <a:schemeClr val="accent3">
                    <a:lumMod val="75000"/>
                  </a:schemeClr>
                </a:solidFill>
                <a:latin typeface="+mj-lt"/>
                <a:ea typeface="+mj-ea"/>
                <a:cs typeface="+mj-cs"/>
              </a:rPr>
              <a:t>Application Process:  Registrations</a:t>
            </a:r>
          </a:p>
        </p:txBody>
      </p:sp>
      <p:sp>
        <p:nvSpPr>
          <p:cNvPr id="3" name="Content Placeholder 2"/>
          <p:cNvSpPr>
            <a:spLocks noGrp="1"/>
          </p:cNvSpPr>
          <p:nvPr>
            <p:ph idx="4294967295"/>
          </p:nvPr>
        </p:nvSpPr>
        <p:spPr>
          <a:xfrm>
            <a:off x="199785" y="1928813"/>
            <a:ext cx="5839866" cy="4295775"/>
          </a:xfrm>
        </p:spPr>
        <p:txBody>
          <a:bodyPr vert="horz" lIns="91440" tIns="45720" rIns="91440" bIns="45720" rtlCol="0">
            <a:normAutofit/>
          </a:bodyPr>
          <a:lstStyle/>
          <a:p>
            <a:pPr indent="-228600">
              <a:lnSpc>
                <a:spcPct val="90000"/>
              </a:lnSpc>
            </a:pPr>
            <a:r>
              <a:rPr lang="en-US" sz="1600" dirty="0">
                <a:solidFill>
                  <a:schemeClr val="tx1"/>
                </a:solidFill>
              </a:rPr>
              <a:t>Applications must be submitted through </a:t>
            </a:r>
            <a:r>
              <a:rPr lang="en-US" sz="1600" dirty="0">
                <a:solidFill>
                  <a:schemeClr val="tx1"/>
                </a:solidFill>
                <a:hlinkClick r:id="rId3"/>
              </a:rPr>
              <a:t>Grants.gov</a:t>
            </a:r>
            <a:endParaRPr lang="en-US" sz="1600" dirty="0">
              <a:solidFill>
                <a:schemeClr val="tx1"/>
              </a:solidFill>
            </a:endParaRPr>
          </a:p>
          <a:p>
            <a:pPr indent="-228600">
              <a:lnSpc>
                <a:spcPct val="90000"/>
              </a:lnSpc>
            </a:pPr>
            <a:r>
              <a:rPr lang="en-US" sz="1600" dirty="0">
                <a:solidFill>
                  <a:schemeClr val="tx1"/>
                </a:solidFill>
              </a:rPr>
              <a:t>Registration at Grants.gov is a 3 step process</a:t>
            </a:r>
          </a:p>
          <a:p>
            <a:pPr marL="800100" lvl="1" indent="-228600">
              <a:lnSpc>
                <a:spcPct val="90000"/>
              </a:lnSpc>
              <a:buFont typeface="Arial" panose="020B0604020202020204" pitchFamily="34" charset="0"/>
              <a:buChar char="•"/>
            </a:pPr>
            <a:r>
              <a:rPr lang="en-US" sz="1600" dirty="0">
                <a:solidFill>
                  <a:schemeClr val="tx1"/>
                </a:solidFill>
              </a:rPr>
              <a:t>Obtain a DUNS number (This will be replaced by a </a:t>
            </a:r>
            <a:r>
              <a:rPr lang="en-US" sz="1600" dirty="0">
                <a:solidFill>
                  <a:schemeClr val="tx1"/>
                </a:solidFill>
                <a:hlinkClick r:id="rId4"/>
              </a:rPr>
              <a:t>Unique Entity Identifier</a:t>
            </a:r>
            <a:r>
              <a:rPr lang="en-US" sz="1600" dirty="0">
                <a:solidFill>
                  <a:schemeClr val="tx1"/>
                </a:solidFill>
              </a:rPr>
              <a:t> (UEI) in the near future.) </a:t>
            </a:r>
          </a:p>
          <a:p>
            <a:pPr marL="800100" lvl="1" indent="-228600">
              <a:lnSpc>
                <a:spcPct val="90000"/>
              </a:lnSpc>
              <a:buFont typeface="Arial" panose="020B0604020202020204" pitchFamily="34" charset="0"/>
              <a:buChar char="•"/>
            </a:pPr>
            <a:r>
              <a:rPr lang="en-US" sz="1600" dirty="0">
                <a:solidFill>
                  <a:schemeClr val="tx1"/>
                </a:solidFill>
              </a:rPr>
              <a:t>Complete a SAM registration.  </a:t>
            </a:r>
          </a:p>
          <a:p>
            <a:pPr marL="1200150" lvl="2">
              <a:lnSpc>
                <a:spcPct val="90000"/>
              </a:lnSpc>
            </a:pPr>
            <a:r>
              <a:rPr lang="en-US" sz="1600" dirty="0">
                <a:solidFill>
                  <a:schemeClr val="tx1"/>
                </a:solidFill>
              </a:rPr>
              <a:t>Must be updated annually</a:t>
            </a:r>
          </a:p>
          <a:p>
            <a:pPr marL="800100" lvl="1" indent="-228600">
              <a:lnSpc>
                <a:spcPct val="90000"/>
              </a:lnSpc>
              <a:buFont typeface="Arial" panose="020B0604020202020204" pitchFamily="34" charset="0"/>
              <a:buChar char="•"/>
            </a:pPr>
            <a:r>
              <a:rPr lang="en-US" sz="1600" dirty="0">
                <a:solidFill>
                  <a:schemeClr val="tx1"/>
                </a:solidFill>
              </a:rPr>
              <a:t>Complete </a:t>
            </a:r>
            <a:r>
              <a:rPr lang="en-US" sz="1600" dirty="0">
                <a:solidFill>
                  <a:schemeClr val="tx1"/>
                </a:solidFill>
                <a:hlinkClick r:id="rId5" action="ppaction://hlinkfile"/>
              </a:rPr>
              <a:t>Grants.gov</a:t>
            </a:r>
            <a:r>
              <a:rPr lang="en-US" sz="1600" dirty="0">
                <a:solidFill>
                  <a:schemeClr val="tx1"/>
                </a:solidFill>
              </a:rPr>
              <a:t> registration</a:t>
            </a:r>
          </a:p>
          <a:p>
            <a:pPr marL="1085850" lvl="2">
              <a:lnSpc>
                <a:spcPct val="90000"/>
              </a:lnSpc>
            </a:pPr>
            <a:r>
              <a:rPr lang="en-US" sz="1600" dirty="0">
                <a:solidFill>
                  <a:schemeClr val="tx1"/>
                </a:solidFill>
              </a:rPr>
              <a:t>Start this process as early as possible!</a:t>
            </a:r>
          </a:p>
          <a:p>
            <a:pPr indent="-228600">
              <a:lnSpc>
                <a:spcPct val="90000"/>
              </a:lnSpc>
            </a:pPr>
            <a:r>
              <a:rPr lang="en-US" sz="1600" dirty="0">
                <a:solidFill>
                  <a:schemeClr val="tx1"/>
                </a:solidFill>
              </a:rPr>
              <a:t>See the </a:t>
            </a:r>
            <a:r>
              <a:rPr lang="en-US" sz="1600" dirty="0">
                <a:solidFill>
                  <a:schemeClr val="tx1"/>
                </a:solidFill>
                <a:hlinkClick r:id="rId5" action="ppaction://hlinkfile"/>
              </a:rPr>
              <a:t>Grants.gov</a:t>
            </a:r>
            <a:r>
              <a:rPr lang="en-US" sz="1600" dirty="0">
                <a:solidFill>
                  <a:schemeClr val="tx1"/>
                </a:solidFill>
              </a:rPr>
              <a:t> website for instructions</a:t>
            </a:r>
          </a:p>
          <a:p>
            <a:pPr indent="-228600">
              <a:lnSpc>
                <a:spcPct val="90000"/>
              </a:lnSpc>
            </a:pPr>
            <a:r>
              <a:rPr lang="en-US" sz="1600" dirty="0">
                <a:solidFill>
                  <a:schemeClr val="tx1"/>
                </a:solidFill>
              </a:rPr>
              <a:t>Small Business Administration (SBA) company registry</a:t>
            </a:r>
          </a:p>
          <a:p>
            <a:pPr lvl="1" indent="-228600">
              <a:lnSpc>
                <a:spcPct val="90000"/>
              </a:lnSpc>
              <a:buFont typeface="Arial" panose="020B0604020202020204" pitchFamily="34" charset="0"/>
              <a:buChar char="•"/>
            </a:pPr>
            <a:r>
              <a:rPr lang="en-US" sz="1600" dirty="0">
                <a:solidFill>
                  <a:schemeClr val="tx1"/>
                </a:solidFill>
              </a:rPr>
              <a:t>Small businesses must register at the SBA company registry (</a:t>
            </a:r>
            <a:r>
              <a:rPr lang="en-US" sz="1600" dirty="0">
                <a:solidFill>
                  <a:schemeClr val="tx1"/>
                </a:solidFill>
                <a:hlinkClick r:id="rId6"/>
              </a:rPr>
              <a:t>http://www.sbir.gov/registration</a:t>
            </a:r>
            <a:r>
              <a:rPr lang="en-US" sz="1600" dirty="0">
                <a:solidFill>
                  <a:schemeClr val="tx1"/>
                </a:solidFill>
              </a:rPr>
              <a:t> ) and submit a copy of their registration with their grants.gov application</a:t>
            </a:r>
          </a:p>
          <a:p>
            <a:pPr marL="0" indent="-228600">
              <a:lnSpc>
                <a:spcPct val="90000"/>
              </a:lnSpc>
            </a:pPr>
            <a:endParaRPr lang="en-US" sz="1100" dirty="0">
              <a:solidFill>
                <a:schemeClr val="tx1"/>
              </a:solidFill>
            </a:endParaRPr>
          </a:p>
        </p:txBody>
      </p:sp>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tretch/>
        </p:blipFill>
        <p:spPr>
          <a:xfrm>
            <a:off x="6214908" y="807593"/>
            <a:ext cx="4401238" cy="5239568"/>
          </a:xfrm>
          <a:prstGeom prst="rect">
            <a:avLst/>
          </a:prstGeom>
          <a:effectLst/>
        </p:spPr>
      </p:pic>
      <p:sp>
        <p:nvSpPr>
          <p:cNvPr id="9" name="Slide Number Placeholder 8">
            <a:extLst>
              <a:ext uri="{FF2B5EF4-FFF2-40B4-BE49-F238E27FC236}">
                <a16:creationId xmlns:a16="http://schemas.microsoft.com/office/drawing/2014/main" id="{84B2E955-5889-4113-ADD3-C7289FE8199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44</a:t>
            </a:fld>
            <a:endParaRPr lang="en-US" dirty="0">
              <a:solidFill>
                <a:prstClr val="black">
                  <a:tint val="75000"/>
                </a:prstClr>
              </a:solidFill>
            </a:endParaRPr>
          </a:p>
        </p:txBody>
      </p: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solidFill>
                  <a:schemeClr val="accent3">
                    <a:lumMod val="75000"/>
                  </a:schemeClr>
                </a:solidFill>
              </a:rPr>
              <a:t>Completing a Grants.gov Application</a:t>
            </a:r>
          </a:p>
        </p:txBody>
      </p:sp>
      <p:sp>
        <p:nvSpPr>
          <p:cNvPr id="3" name="Content Placeholder 2"/>
          <p:cNvSpPr>
            <a:spLocks noGrp="1"/>
          </p:cNvSpPr>
          <p:nvPr>
            <p:ph idx="4294967295"/>
          </p:nvPr>
        </p:nvSpPr>
        <p:spPr>
          <a:xfrm>
            <a:off x="447675" y="1624013"/>
            <a:ext cx="5486400" cy="4525963"/>
          </a:xfrm>
        </p:spPr>
        <p:txBody>
          <a:bodyPr/>
          <a:lstStyle/>
          <a:p>
            <a:r>
              <a:rPr lang="en-US" dirty="0"/>
              <a:t>Workspace </a:t>
            </a:r>
          </a:p>
          <a:p>
            <a:pPr lvl="1"/>
            <a:r>
              <a:rPr lang="en-US" dirty="0"/>
              <a:t>Online application completion and submission</a:t>
            </a:r>
          </a:p>
          <a:p>
            <a:pPr lvl="1"/>
            <a:r>
              <a:rPr lang="en-US" dirty="0"/>
              <a:t>Online tutorials are available</a:t>
            </a:r>
          </a:p>
          <a:p>
            <a:pPr lvl="1"/>
            <a:r>
              <a:rPr lang="en-US" dirty="0">
                <a:hlinkClick r:id="rId3"/>
              </a:rPr>
              <a:t>https://www.grants.gov/applicants/workspace-overview.html</a:t>
            </a:r>
            <a:r>
              <a:rPr lang="en-US" dirty="0"/>
              <a:t> </a:t>
            </a:r>
          </a:p>
          <a:p>
            <a:endParaRPr lang="en-US" dirty="0"/>
          </a:p>
          <a:p>
            <a:endParaRPr lang="en-US" dirty="0"/>
          </a:p>
          <a:p>
            <a:endParaRPr lang="en-US"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2266"/>
          <a:stretch/>
        </p:blipFill>
        <p:spPr>
          <a:xfrm>
            <a:off x="6420022" y="1777421"/>
            <a:ext cx="3163785" cy="176405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57468" y="3901254"/>
            <a:ext cx="3126339" cy="1764050"/>
          </a:xfrm>
          <a:prstGeom prst="rect">
            <a:avLst/>
          </a:prstGeom>
        </p:spPr>
      </p:pic>
      <p:sp>
        <p:nvSpPr>
          <p:cNvPr id="9" name="Slide Number Placeholder 8">
            <a:extLst>
              <a:ext uri="{FF2B5EF4-FFF2-40B4-BE49-F238E27FC236}">
                <a16:creationId xmlns:a16="http://schemas.microsoft.com/office/drawing/2014/main" id="{5B22A003-AE5D-4E15-9B54-81C8BF4EFF65}"/>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45</a:t>
            </a:fld>
            <a:endParaRPr lang="en-US" dirty="0">
              <a:solidFill>
                <a:prstClr val="black">
                  <a:tint val="75000"/>
                </a:prstClr>
              </a:solidFill>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7617" y="32567"/>
            <a:ext cx="4944152" cy="1622321"/>
          </a:xfrm>
        </p:spPr>
        <p:txBody>
          <a:bodyPr vert="horz" lIns="91440" tIns="45720" rIns="91440" bIns="45720" rtlCol="0" anchor="ctr">
            <a:normAutofit/>
          </a:bodyPr>
          <a:lstStyle/>
          <a:p>
            <a:pPr algn="l">
              <a:lnSpc>
                <a:spcPct val="90000"/>
              </a:lnSpc>
            </a:pPr>
            <a:r>
              <a:rPr lang="en-US" sz="4000" kern="1200" dirty="0">
                <a:solidFill>
                  <a:schemeClr val="accent3">
                    <a:lumMod val="75000"/>
                  </a:schemeClr>
                </a:solidFill>
                <a:latin typeface="+mj-lt"/>
                <a:ea typeface="+mj-ea"/>
                <a:cs typeface="+mj-cs"/>
              </a:rPr>
              <a:t>Elements of Your Application</a:t>
            </a:r>
          </a:p>
        </p:txBody>
      </p:sp>
      <p:sp>
        <p:nvSpPr>
          <p:cNvPr id="3" name="Content Placeholder 2"/>
          <p:cNvSpPr>
            <a:spLocks noGrp="1"/>
          </p:cNvSpPr>
          <p:nvPr>
            <p:ph idx="4294967295"/>
          </p:nvPr>
        </p:nvSpPr>
        <p:spPr>
          <a:xfrm>
            <a:off x="447617" y="1534667"/>
            <a:ext cx="5455247" cy="3785419"/>
          </a:xfrm>
        </p:spPr>
        <p:txBody>
          <a:bodyPr vert="horz" lIns="91440" tIns="45720" rIns="91440" bIns="45720" rtlCol="0">
            <a:noAutofit/>
          </a:bodyPr>
          <a:lstStyle/>
          <a:p>
            <a:pPr indent="-228600">
              <a:lnSpc>
                <a:spcPct val="90000"/>
              </a:lnSpc>
            </a:pPr>
            <a:r>
              <a:rPr lang="en-US" sz="1600" dirty="0">
                <a:solidFill>
                  <a:schemeClr val="tx1"/>
                </a:solidFill>
              </a:rPr>
              <a:t>Project Narrative  </a:t>
            </a:r>
          </a:p>
          <a:p>
            <a:pPr lvl="1" indent="-228600">
              <a:lnSpc>
                <a:spcPct val="90000"/>
              </a:lnSpc>
              <a:buFont typeface="Arial" panose="020B0604020202020204" pitchFamily="34" charset="0"/>
              <a:buChar char="•"/>
            </a:pPr>
            <a:r>
              <a:rPr lang="en-US" sz="1600" dirty="0">
                <a:solidFill>
                  <a:schemeClr val="tx1"/>
                </a:solidFill>
              </a:rPr>
              <a:t>Page and word limits</a:t>
            </a:r>
          </a:p>
          <a:p>
            <a:pPr lvl="2">
              <a:lnSpc>
                <a:spcPct val="90000"/>
              </a:lnSpc>
            </a:pPr>
            <a:r>
              <a:rPr lang="en-US" sz="1600" dirty="0">
                <a:solidFill>
                  <a:schemeClr val="tx1"/>
                </a:solidFill>
              </a:rPr>
              <a:t>Phase I:  15 pages, 7,500 words</a:t>
            </a:r>
          </a:p>
          <a:p>
            <a:pPr lvl="2">
              <a:lnSpc>
                <a:spcPct val="90000"/>
              </a:lnSpc>
            </a:pPr>
            <a:r>
              <a:rPr lang="en-US" sz="1600" dirty="0">
                <a:solidFill>
                  <a:schemeClr val="tx1"/>
                </a:solidFill>
              </a:rPr>
              <a:t>Phase II:  20 pages, 10,000 words</a:t>
            </a:r>
          </a:p>
          <a:p>
            <a:pPr lvl="2">
              <a:lnSpc>
                <a:spcPct val="90000"/>
              </a:lnSpc>
            </a:pPr>
            <a:r>
              <a:rPr lang="en-US" sz="1600" dirty="0">
                <a:solidFill>
                  <a:schemeClr val="tx1"/>
                </a:solidFill>
              </a:rPr>
              <a:t>Minimum font size is 10</a:t>
            </a:r>
          </a:p>
          <a:p>
            <a:pPr indent="-228600">
              <a:lnSpc>
                <a:spcPct val="90000"/>
              </a:lnSpc>
            </a:pPr>
            <a:r>
              <a:rPr lang="en-US" sz="1600" dirty="0">
                <a:solidFill>
                  <a:schemeClr val="tx1"/>
                </a:solidFill>
              </a:rPr>
              <a:t>Budget  &amp; Budget Justification</a:t>
            </a:r>
          </a:p>
          <a:p>
            <a:pPr indent="-228600">
              <a:lnSpc>
                <a:spcPct val="90000"/>
              </a:lnSpc>
            </a:pPr>
            <a:r>
              <a:rPr lang="en-US" sz="1600" dirty="0">
                <a:solidFill>
                  <a:schemeClr val="tx1"/>
                </a:solidFill>
              </a:rPr>
              <a:t>Key Personnel</a:t>
            </a:r>
          </a:p>
          <a:p>
            <a:pPr lvl="1" indent="-228600">
              <a:lnSpc>
                <a:spcPct val="90000"/>
              </a:lnSpc>
              <a:buFont typeface="Arial" panose="020B0604020202020204" pitchFamily="34" charset="0"/>
              <a:buChar char="•"/>
            </a:pPr>
            <a:r>
              <a:rPr lang="en-US" sz="1600" dirty="0">
                <a:solidFill>
                  <a:schemeClr val="tx1"/>
                </a:solidFill>
              </a:rPr>
              <a:t>Provide a resume for each person listed on the budget form</a:t>
            </a:r>
          </a:p>
          <a:p>
            <a:pPr indent="-228600">
              <a:lnSpc>
                <a:spcPct val="90000"/>
              </a:lnSpc>
            </a:pPr>
            <a:r>
              <a:rPr lang="en-US" sz="1600" dirty="0">
                <a:solidFill>
                  <a:schemeClr val="tx1"/>
                </a:solidFill>
              </a:rPr>
              <a:t>Commercialization Plans</a:t>
            </a:r>
          </a:p>
          <a:p>
            <a:pPr lvl="1" indent="-228600">
              <a:lnSpc>
                <a:spcPct val="90000"/>
              </a:lnSpc>
              <a:buFont typeface="Arial" panose="020B0604020202020204" pitchFamily="34" charset="0"/>
              <a:buChar char="•"/>
            </a:pPr>
            <a:r>
              <a:rPr lang="en-US" sz="1600" dirty="0">
                <a:solidFill>
                  <a:schemeClr val="tx1"/>
                </a:solidFill>
              </a:rPr>
              <a:t>Phase I commercialization plan (2000 words)</a:t>
            </a:r>
          </a:p>
          <a:p>
            <a:pPr lvl="2">
              <a:lnSpc>
                <a:spcPct val="90000"/>
              </a:lnSpc>
            </a:pPr>
            <a:r>
              <a:rPr lang="en-US" sz="1600" dirty="0">
                <a:solidFill>
                  <a:schemeClr val="tx1"/>
                </a:solidFill>
              </a:rPr>
              <a:t>an example can be found here at </a:t>
            </a:r>
            <a:r>
              <a:rPr lang="en-US" sz="1600" dirty="0">
                <a:solidFill>
                  <a:schemeClr val="tx1"/>
                </a:solidFill>
                <a:hlinkClick r:id="rId3"/>
              </a:rPr>
              <a:t>https://science.osti.gov/sbir/Applicant-Resources/Grant-Application</a:t>
            </a:r>
            <a:r>
              <a:rPr lang="en-US" sz="1600" dirty="0">
                <a:solidFill>
                  <a:schemeClr val="tx1"/>
                </a:solidFill>
              </a:rPr>
              <a:t> </a:t>
            </a:r>
          </a:p>
          <a:p>
            <a:pPr lvl="1" indent="-228600">
              <a:lnSpc>
                <a:spcPct val="90000"/>
              </a:lnSpc>
              <a:buFont typeface="Arial" panose="020B0604020202020204" pitchFamily="34" charset="0"/>
              <a:buChar char="•"/>
            </a:pPr>
            <a:r>
              <a:rPr lang="en-US" sz="1600" dirty="0">
                <a:solidFill>
                  <a:schemeClr val="tx1"/>
                </a:solidFill>
              </a:rPr>
              <a:t>Phase II commercialization plan (7,500 words)</a:t>
            </a:r>
          </a:p>
          <a:p>
            <a:pPr lvl="1" indent="-228600">
              <a:lnSpc>
                <a:spcPct val="90000"/>
              </a:lnSpc>
              <a:buFont typeface="Arial" panose="020B0604020202020204" pitchFamily="34" charset="0"/>
              <a:buChar char="•"/>
            </a:pPr>
            <a:r>
              <a:rPr lang="en-US" sz="1600" dirty="0">
                <a:solidFill>
                  <a:schemeClr val="tx1"/>
                </a:solidFill>
              </a:rPr>
              <a:t>Minimum font size is 10</a:t>
            </a:r>
          </a:p>
          <a:p>
            <a:pPr indent="-228600">
              <a:lnSpc>
                <a:spcPct val="90000"/>
              </a:lnSpc>
            </a:pPr>
            <a:r>
              <a:rPr lang="en-US" sz="1600" dirty="0">
                <a:solidFill>
                  <a:schemeClr val="tx1"/>
                </a:solidFill>
              </a:rPr>
              <a:t>SBIR/STTR Information form</a:t>
            </a:r>
          </a:p>
          <a:p>
            <a:pPr indent="-228600">
              <a:lnSpc>
                <a:spcPct val="90000"/>
              </a:lnSpc>
            </a:pPr>
            <a:r>
              <a:rPr lang="en-US" sz="1600" dirty="0">
                <a:solidFill>
                  <a:schemeClr val="tx1"/>
                </a:solidFill>
              </a:rPr>
              <a:t>Data Management Plan</a:t>
            </a:r>
          </a:p>
        </p:txBody>
      </p:sp>
      <p:sp>
        <p:nvSpPr>
          <p:cNvPr id="21" name="Rectangle 2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E4B73D0-7F95-4600-8FD7-93905562F52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46</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B32E67ED-3FB7-44B8-8329-2D442F841C56}"/>
              </a:ext>
            </a:extLst>
          </p:cNvPr>
          <p:cNvPicPr>
            <a:picLocks noChangeAspect="1"/>
          </p:cNvPicPr>
          <p:nvPr/>
        </p:nvPicPr>
        <p:blipFill>
          <a:blip r:embed="rId4"/>
          <a:stretch>
            <a:fillRect/>
          </a:stretch>
        </p:blipFill>
        <p:spPr>
          <a:xfrm>
            <a:off x="6957753" y="652044"/>
            <a:ext cx="4189298" cy="5550666"/>
          </a:xfrm>
          <a:prstGeom prst="rect">
            <a:avLst/>
          </a:prstGeom>
        </p:spPr>
      </p:pic>
      <p:sp>
        <p:nvSpPr>
          <p:cNvPr id="10" name="Rounded Rectangle 5">
            <a:extLst>
              <a:ext uri="{FF2B5EF4-FFF2-40B4-BE49-F238E27FC236}">
                <a16:creationId xmlns:a16="http://schemas.microsoft.com/office/drawing/2014/main" id="{AA1FE015-0F51-4F23-9E9D-C23F369510F4}"/>
              </a:ext>
            </a:extLst>
          </p:cNvPr>
          <p:cNvSpPr/>
          <p:nvPr/>
        </p:nvSpPr>
        <p:spPr>
          <a:xfrm>
            <a:off x="6957753" y="4459558"/>
            <a:ext cx="4316131" cy="4078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5">
            <a:extLst>
              <a:ext uri="{FF2B5EF4-FFF2-40B4-BE49-F238E27FC236}">
                <a16:creationId xmlns:a16="http://schemas.microsoft.com/office/drawing/2014/main" id="{1B0F0B25-78D6-473C-A8F5-F3EB71348CA9}"/>
              </a:ext>
            </a:extLst>
          </p:cNvPr>
          <p:cNvSpPr/>
          <p:nvPr/>
        </p:nvSpPr>
        <p:spPr>
          <a:xfrm>
            <a:off x="6984409" y="5841975"/>
            <a:ext cx="4316131" cy="4078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B745B5-1867-41A6-BCD2-BC8C5775228C}"/>
              </a:ext>
            </a:extLst>
          </p:cNvPr>
          <p:cNvPicPr>
            <a:picLocks noChangeAspect="1"/>
          </p:cNvPicPr>
          <p:nvPr/>
        </p:nvPicPr>
        <p:blipFill>
          <a:blip r:embed="rId3"/>
          <a:stretch>
            <a:fillRect/>
          </a:stretch>
        </p:blipFill>
        <p:spPr>
          <a:xfrm>
            <a:off x="5212119" y="1339904"/>
            <a:ext cx="2815312" cy="3260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7CE28A8-3AB8-4683-A94C-DA06951CEEED}"/>
              </a:ext>
            </a:extLst>
          </p:cNvPr>
          <p:cNvPicPr>
            <a:picLocks noChangeAspect="1"/>
          </p:cNvPicPr>
          <p:nvPr/>
        </p:nvPicPr>
        <p:blipFill>
          <a:blip r:embed="rId4"/>
          <a:stretch>
            <a:fillRect/>
          </a:stretch>
        </p:blipFill>
        <p:spPr>
          <a:xfrm>
            <a:off x="7460974" y="1674022"/>
            <a:ext cx="2674192" cy="3486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idx="4294967295"/>
          </p:nvPr>
        </p:nvSpPr>
        <p:spPr>
          <a:xfrm>
            <a:off x="0" y="274638"/>
            <a:ext cx="10972800" cy="1143000"/>
          </a:xfrm>
        </p:spPr>
        <p:txBody>
          <a:bodyPr/>
          <a:lstStyle/>
          <a:p>
            <a:r>
              <a:rPr lang="en-US" dirty="0">
                <a:solidFill>
                  <a:schemeClr val="accent3">
                    <a:lumMod val="75000"/>
                  </a:schemeClr>
                </a:solidFill>
              </a:rPr>
              <a:t>Completing an Application</a:t>
            </a:r>
          </a:p>
        </p:txBody>
      </p:sp>
      <p:sp>
        <p:nvSpPr>
          <p:cNvPr id="3" name="Content Placeholder 2"/>
          <p:cNvSpPr>
            <a:spLocks noGrp="1"/>
          </p:cNvSpPr>
          <p:nvPr>
            <p:ph idx="4294967295"/>
          </p:nvPr>
        </p:nvSpPr>
        <p:spPr>
          <a:xfrm>
            <a:off x="70128" y="1417638"/>
            <a:ext cx="4660900" cy="4310063"/>
          </a:xfrm>
        </p:spPr>
        <p:txBody>
          <a:bodyPr>
            <a:normAutofit fontScale="92500" lnSpcReduction="20000"/>
          </a:bodyPr>
          <a:lstStyle/>
          <a:p>
            <a:r>
              <a:rPr lang="en-US" dirty="0"/>
              <a:t>Important documents to assist you with completing the application package</a:t>
            </a:r>
          </a:p>
          <a:p>
            <a:pPr lvl="1"/>
            <a:r>
              <a:rPr lang="en-US" dirty="0"/>
              <a:t>Topics Document, Funding Opportunity Announcement, &amp; Instructions are available at the </a:t>
            </a:r>
            <a:r>
              <a:rPr lang="en-US" dirty="0">
                <a:hlinkClick r:id="rId5"/>
              </a:rPr>
              <a:t>DOE SBIR/STTR website</a:t>
            </a:r>
            <a:endParaRPr lang="en-US" dirty="0"/>
          </a:p>
          <a:p>
            <a:pPr lvl="1"/>
            <a:r>
              <a:rPr lang="en-US" dirty="0"/>
              <a:t>Online tutorials are available at </a:t>
            </a:r>
            <a:r>
              <a:rPr lang="en-US" dirty="0">
                <a:hlinkClick r:id="rId6"/>
              </a:rPr>
              <a:t>http://www.doesbirlearning.com/</a:t>
            </a:r>
            <a:r>
              <a:rPr lang="en-US" dirty="0"/>
              <a:t> </a:t>
            </a:r>
          </a:p>
          <a:p>
            <a:pPr lvl="1"/>
            <a:endParaRPr lang="en-US" dirty="0"/>
          </a:p>
          <a:p>
            <a:pPr>
              <a:buNone/>
            </a:pPr>
            <a:endParaRPr lang="en-US" dirty="0"/>
          </a:p>
          <a:p>
            <a:endParaRPr lang="en-US" dirty="0"/>
          </a:p>
          <a:p>
            <a:endParaRPr lang="en-US" dirty="0"/>
          </a:p>
        </p:txBody>
      </p:sp>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49480" y="3388553"/>
            <a:ext cx="2251398" cy="2951103"/>
          </a:xfrm>
          <a:prstGeom prst="rect">
            <a:avLst/>
          </a:prstGeom>
          <a:ln w="12700">
            <a:solidFill>
              <a:schemeClr val="accent1"/>
            </a:solidFill>
          </a:ln>
        </p:spPr>
      </p:pic>
      <p:sp>
        <p:nvSpPr>
          <p:cNvPr id="11" name="Slide Number Placeholder 10">
            <a:extLst>
              <a:ext uri="{FF2B5EF4-FFF2-40B4-BE49-F238E27FC236}">
                <a16:creationId xmlns:a16="http://schemas.microsoft.com/office/drawing/2014/main" id="{A517E399-E661-4410-A887-5FFE4C758C93}"/>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47</a:t>
            </a:fld>
            <a:endParaRPr lang="en-US" dirty="0">
              <a:solidFill>
                <a:prstClr val="black">
                  <a:tint val="75000"/>
                </a:prstClr>
              </a:solidFill>
            </a:endParaRPr>
          </a:p>
        </p:txBody>
      </p:sp>
    </p:spTree>
    <p:extLst>
      <p:ext uri="{BB962C8B-B14F-4D97-AF65-F5344CB8AC3E}">
        <p14:creationId xmlns:p14="http://schemas.microsoft.com/office/powerpoint/2010/main" val="2279363027"/>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solidFill>
                  <a:schemeClr val="accent3">
                    <a:lumMod val="75000"/>
                  </a:schemeClr>
                </a:solidFill>
              </a:rPr>
              <a:t>Data Management Plan</a:t>
            </a:r>
          </a:p>
        </p:txBody>
      </p:sp>
      <p:sp>
        <p:nvSpPr>
          <p:cNvPr id="3" name="Content Placeholder 2"/>
          <p:cNvSpPr>
            <a:spLocks noGrp="1"/>
          </p:cNvSpPr>
          <p:nvPr>
            <p:ph idx="4294967295"/>
          </p:nvPr>
        </p:nvSpPr>
        <p:spPr>
          <a:xfrm>
            <a:off x="155448" y="1417638"/>
            <a:ext cx="10972800" cy="4525963"/>
          </a:xfrm>
        </p:spPr>
        <p:txBody>
          <a:bodyPr>
            <a:normAutofit fontScale="77500" lnSpcReduction="20000"/>
          </a:bodyPr>
          <a:lstStyle/>
          <a:p>
            <a:r>
              <a:rPr lang="en-US" sz="2600" dirty="0"/>
              <a:t>Purpose – Disseminate, as widely as possible, data generated with public funding</a:t>
            </a:r>
          </a:p>
          <a:p>
            <a:pPr lvl="0"/>
            <a:endParaRPr lang="en-US" sz="2600" dirty="0"/>
          </a:p>
          <a:p>
            <a:pPr lvl="0"/>
            <a:r>
              <a:rPr lang="en-US" sz="2600" dirty="0"/>
              <a:t>Requirement –  All SBIR and STTR applications must select one of the two Data Management Plan (DMP) options below: </a:t>
            </a:r>
          </a:p>
          <a:p>
            <a:pPr lvl="1"/>
            <a:r>
              <a:rPr lang="en-US" sz="2600" dirty="0"/>
              <a:t>Option 1</a:t>
            </a:r>
          </a:p>
          <a:p>
            <a:pPr lvl="2"/>
            <a:r>
              <a:rPr lang="en-US" sz="2600" dirty="0"/>
              <a:t>The Option 1 DMP is:  “It is anticipated that all generated digital data will be protected as SBIR/STTR data and therefore will not be publicly shared during the applicable SBIR/STTR data protection period.”  If any data generated under this award are published, an effort will be made to also release any related digital data that is not protected SBIR/STTR data.”</a:t>
            </a:r>
          </a:p>
          <a:p>
            <a:pPr lvl="2"/>
            <a:r>
              <a:rPr lang="en-US" sz="2600" i="1" u="sng" dirty="0"/>
              <a:t>Please note that if you do not include a DMP with your application, Option 1 for the DMP will be assumed for your application.  However, If </a:t>
            </a:r>
            <a:r>
              <a:rPr lang="en-US" sz="2600" u="sng" dirty="0"/>
              <a:t>you plan to publicly disclose generated digital data, you must provide a DMP under Option 2</a:t>
            </a:r>
            <a:r>
              <a:rPr lang="en-US" sz="2600" i="1" u="sng" dirty="0"/>
              <a:t>. </a:t>
            </a:r>
            <a:endParaRPr lang="en-US" sz="2600" dirty="0"/>
          </a:p>
          <a:p>
            <a:pPr lvl="1"/>
            <a:r>
              <a:rPr lang="en-US" sz="2600" dirty="0"/>
              <a:t>Option 2</a:t>
            </a:r>
          </a:p>
          <a:p>
            <a:pPr lvl="2"/>
            <a:r>
              <a:rPr lang="en-US" sz="2600" dirty="0"/>
              <a:t>If you plan to publicly disclose technical data during the data protection period or, for data not expected to be asserted as protected SBIR/STTR rights data, please submit a DMP.  Use the DMP requirements outlined in the FOA.  </a:t>
            </a:r>
          </a:p>
          <a:p>
            <a:pPr lvl="2"/>
            <a:endParaRPr lang="en-US" sz="1600" dirty="0"/>
          </a:p>
          <a:p>
            <a:endParaRPr lang="en-US" dirty="0"/>
          </a:p>
        </p:txBody>
      </p:sp>
      <p:sp>
        <p:nvSpPr>
          <p:cNvPr id="8" name="Slide Number Placeholder 7">
            <a:extLst>
              <a:ext uri="{FF2B5EF4-FFF2-40B4-BE49-F238E27FC236}">
                <a16:creationId xmlns:a16="http://schemas.microsoft.com/office/drawing/2014/main" id="{E4B0E672-E227-49E5-B5D6-EAFF25AC256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48</a:t>
            </a:fld>
            <a:endParaRPr lang="en-US" dirty="0">
              <a:solidFill>
                <a:prstClr val="black">
                  <a:tint val="75000"/>
                </a:prstClr>
              </a:solidFill>
            </a:endParaRPr>
          </a:p>
        </p:txBody>
      </p:sp>
    </p:spTree>
    <p:extLst>
      <p:ext uri="{BB962C8B-B14F-4D97-AF65-F5344CB8AC3E}">
        <p14:creationId xmlns:p14="http://schemas.microsoft.com/office/powerpoint/2010/main" val="2258188799"/>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969962"/>
          </a:xfrm>
        </p:spPr>
        <p:txBody>
          <a:bodyPr/>
          <a:lstStyle/>
          <a:p>
            <a:r>
              <a:rPr lang="en-US" dirty="0">
                <a:solidFill>
                  <a:srgbClr val="FF0000"/>
                </a:solidFill>
              </a:rPr>
              <a:t>Top Application Errors</a:t>
            </a:r>
          </a:p>
        </p:txBody>
      </p:sp>
      <p:graphicFrame>
        <p:nvGraphicFramePr>
          <p:cNvPr id="5" name="Table 5">
            <a:extLst>
              <a:ext uri="{FF2B5EF4-FFF2-40B4-BE49-F238E27FC236}">
                <a16:creationId xmlns:a16="http://schemas.microsoft.com/office/drawing/2014/main" id="{36594341-E972-4614-BB18-2783ED70FB35}"/>
              </a:ext>
            </a:extLst>
          </p:cNvPr>
          <p:cNvGraphicFramePr>
            <a:graphicFrameLocks noGrp="1"/>
          </p:cNvGraphicFramePr>
          <p:nvPr>
            <p:extLst>
              <p:ext uri="{D42A27DB-BD31-4B8C-83A1-F6EECF244321}">
                <p14:modId xmlns:p14="http://schemas.microsoft.com/office/powerpoint/2010/main" val="1164482309"/>
              </p:ext>
            </p:extLst>
          </p:nvPr>
        </p:nvGraphicFramePr>
        <p:xfrm>
          <a:off x="1088724" y="1244600"/>
          <a:ext cx="9445164" cy="4865309"/>
        </p:xfrm>
        <a:graphic>
          <a:graphicData uri="http://schemas.openxmlformats.org/drawingml/2006/table">
            <a:tbl>
              <a:tblPr firstRow="1" bandRow="1">
                <a:tableStyleId>{3B4B98B0-60AC-42C2-AFA5-B58CD77FA1E5}</a:tableStyleId>
              </a:tblPr>
              <a:tblGrid>
                <a:gridCol w="9445164">
                  <a:extLst>
                    <a:ext uri="{9D8B030D-6E8A-4147-A177-3AD203B41FA5}">
                      <a16:colId xmlns:a16="http://schemas.microsoft.com/office/drawing/2014/main" val="3566128861"/>
                    </a:ext>
                  </a:extLst>
                </a:gridCol>
              </a:tblGrid>
              <a:tr h="370840">
                <a:tc>
                  <a:txBody>
                    <a:bodyPr/>
                    <a:lstStyle/>
                    <a:p>
                      <a:r>
                        <a:rPr lang="en-US" sz="2000" b="0" dirty="0"/>
                        <a:t>Updating SAM registration at the last minute – and unable to submit on Grants.gov</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94939098"/>
                  </a:ext>
                </a:extLst>
              </a:tr>
              <a:tr h="370840">
                <a:tc>
                  <a:txBody>
                    <a:bodyPr/>
                    <a:lstStyle/>
                    <a:p>
                      <a:r>
                        <a:rPr lang="en-US" sz="2000" dirty="0"/>
                        <a:t>Fail to submit letter of intent by the deadline</a:t>
                      </a:r>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794114130"/>
                  </a:ext>
                </a:extLst>
              </a:tr>
              <a:tr h="370840">
                <a:tc>
                  <a:txBody>
                    <a:bodyPr/>
                    <a:lstStyle/>
                    <a:p>
                      <a:r>
                        <a:rPr lang="en-US" sz="2000" dirty="0"/>
                        <a:t>Fail to check level of effort is compliant (see slide 6) </a:t>
                      </a:r>
                    </a:p>
                  </a:txBody>
                  <a:tcPr>
                    <a:lnT>
                      <a:noFill/>
                    </a:lnT>
                  </a:tcPr>
                </a:tc>
                <a:extLst>
                  <a:ext uri="{0D108BD9-81ED-4DB2-BD59-A6C34878D82A}">
                    <a16:rowId xmlns:a16="http://schemas.microsoft.com/office/drawing/2014/main" val="702631756"/>
                  </a:ext>
                </a:extLst>
              </a:tr>
              <a:tr h="370840">
                <a:tc>
                  <a:txBody>
                    <a:bodyPr/>
                    <a:lstStyle/>
                    <a:p>
                      <a:r>
                        <a:rPr lang="en-US" sz="2000" dirty="0"/>
                        <a:t>Fail to meet PI effort requirements (a minimum of 3 hours/week on average)</a:t>
                      </a:r>
                    </a:p>
                  </a:txBody>
                  <a:tcPr/>
                </a:tc>
                <a:extLst>
                  <a:ext uri="{0D108BD9-81ED-4DB2-BD59-A6C34878D82A}">
                    <a16:rowId xmlns:a16="http://schemas.microsoft.com/office/drawing/2014/main" val="1504296862"/>
                  </a:ext>
                </a:extLst>
              </a:tr>
              <a:tr h="506669">
                <a:tc>
                  <a:txBody>
                    <a:bodyPr/>
                    <a:lstStyle/>
                    <a:p>
                      <a:r>
                        <a:rPr lang="en-US" sz="2000" dirty="0"/>
                        <a:t>Incorrect/missing marking of proprietary data. Instructions in FOA.</a:t>
                      </a:r>
                    </a:p>
                  </a:txBody>
                  <a:tcPr/>
                </a:tc>
                <a:extLst>
                  <a:ext uri="{0D108BD9-81ED-4DB2-BD59-A6C34878D82A}">
                    <a16:rowId xmlns:a16="http://schemas.microsoft.com/office/drawing/2014/main" val="3449373301"/>
                  </a:ext>
                </a:extLst>
              </a:tr>
              <a:tr h="370840">
                <a:tc>
                  <a:txBody>
                    <a:bodyPr/>
                    <a:lstStyle/>
                    <a:p>
                      <a:r>
                        <a:rPr lang="en-US" sz="2000" dirty="0"/>
                        <a:t>Missing letters of commitment, required for each consultant and subaward </a:t>
                      </a:r>
                    </a:p>
                  </a:txBody>
                  <a:tcPr/>
                </a:tc>
                <a:extLst>
                  <a:ext uri="{0D108BD9-81ED-4DB2-BD59-A6C34878D82A}">
                    <a16:rowId xmlns:a16="http://schemas.microsoft.com/office/drawing/2014/main" val="4125400689"/>
                  </a:ext>
                </a:extLst>
              </a:tr>
              <a:tr h="370840">
                <a:tc>
                  <a:txBody>
                    <a:bodyPr/>
                    <a:lstStyle/>
                    <a:p>
                      <a:r>
                        <a:rPr lang="en-US" sz="2000" dirty="0"/>
                        <a:t>Proposing a technology that is not new</a:t>
                      </a:r>
                    </a:p>
                  </a:txBody>
                  <a:tcPr/>
                </a:tc>
                <a:extLst>
                  <a:ext uri="{0D108BD9-81ED-4DB2-BD59-A6C34878D82A}">
                    <a16:rowId xmlns:a16="http://schemas.microsoft.com/office/drawing/2014/main" val="1363505626"/>
                  </a:ext>
                </a:extLst>
              </a:tr>
              <a:tr h="221257">
                <a:tc>
                  <a:txBody>
                    <a:bodyPr/>
                    <a:lstStyle/>
                    <a:p>
                      <a:r>
                        <a:rPr lang="en-US" sz="2000" dirty="0"/>
                        <a:t>Unresponsive to the subtopic/ Not clearly addressing technology need</a:t>
                      </a:r>
                    </a:p>
                  </a:txBody>
                  <a:tcPr/>
                </a:tc>
                <a:extLst>
                  <a:ext uri="{0D108BD9-81ED-4DB2-BD59-A6C34878D82A}">
                    <a16:rowId xmlns:a16="http://schemas.microsoft.com/office/drawing/2014/main" val="588498457"/>
                  </a:ext>
                </a:extLst>
              </a:tr>
              <a:tr h="221257">
                <a:tc>
                  <a:txBody>
                    <a:bodyPr/>
                    <a:lstStyle/>
                    <a:p>
                      <a:r>
                        <a:rPr lang="en-US" sz="2000" dirty="0"/>
                        <a:t>Not including the required documents</a:t>
                      </a:r>
                    </a:p>
                  </a:txBody>
                  <a:tcPr/>
                </a:tc>
                <a:extLst>
                  <a:ext uri="{0D108BD9-81ED-4DB2-BD59-A6C34878D82A}">
                    <a16:rowId xmlns:a16="http://schemas.microsoft.com/office/drawing/2014/main" val="2164748771"/>
                  </a:ext>
                </a:extLst>
              </a:tr>
              <a:tr h="327278">
                <a:tc>
                  <a:txBody>
                    <a:bodyPr/>
                    <a:lstStyle/>
                    <a:p>
                      <a:r>
                        <a:rPr lang="en-US" sz="2000" dirty="0"/>
                        <a:t>Proposal reflects unfamiliarity with the current literature</a:t>
                      </a:r>
                    </a:p>
                  </a:txBody>
                  <a:tcPr/>
                </a:tc>
                <a:extLst>
                  <a:ext uri="{0D108BD9-81ED-4DB2-BD59-A6C34878D82A}">
                    <a16:rowId xmlns:a16="http://schemas.microsoft.com/office/drawing/2014/main" val="256239781"/>
                  </a:ext>
                </a:extLst>
              </a:tr>
              <a:tr h="327278">
                <a:tc>
                  <a:txBody>
                    <a:bodyPr/>
                    <a:lstStyle/>
                    <a:p>
                      <a:r>
                        <a:rPr lang="en-US" sz="2000" dirty="0"/>
                        <a:t>Budget form and budget justification are in agreement (to the penny). Subawards too!</a:t>
                      </a:r>
                    </a:p>
                  </a:txBody>
                  <a:tcPr/>
                </a:tc>
                <a:extLst>
                  <a:ext uri="{0D108BD9-81ED-4DB2-BD59-A6C34878D82A}">
                    <a16:rowId xmlns:a16="http://schemas.microsoft.com/office/drawing/2014/main" val="4094340375"/>
                  </a:ext>
                </a:extLst>
              </a:tr>
              <a:tr h="221257">
                <a:tc>
                  <a:txBody>
                    <a:bodyPr/>
                    <a:lstStyle/>
                    <a:p>
                      <a:r>
                        <a:rPr lang="en-US" sz="2000" b="1" dirty="0"/>
                        <a:t>Not fully reading the FOA!</a:t>
                      </a:r>
                      <a:endParaRPr lang="en-US" sz="2000" b="1" i="1" dirty="0"/>
                    </a:p>
                  </a:txBody>
                  <a:tcPr/>
                </a:tc>
                <a:extLst>
                  <a:ext uri="{0D108BD9-81ED-4DB2-BD59-A6C34878D82A}">
                    <a16:rowId xmlns:a16="http://schemas.microsoft.com/office/drawing/2014/main" val="1938325624"/>
                  </a:ext>
                </a:extLst>
              </a:tr>
            </a:tbl>
          </a:graphicData>
        </a:graphic>
      </p:graphicFrame>
      <p:pic>
        <p:nvPicPr>
          <p:cNvPr id="7" name="Picture 6">
            <a:extLst>
              <a:ext uri="{FF2B5EF4-FFF2-40B4-BE49-F238E27FC236}">
                <a16:creationId xmlns:a16="http://schemas.microsoft.com/office/drawing/2014/main" id="{7BB956E7-1019-46C7-8BF1-B464E408AEB6}"/>
              </a:ext>
            </a:extLst>
          </p:cNvPr>
          <p:cNvPicPr>
            <a:picLocks noChangeAspect="1"/>
          </p:cNvPicPr>
          <p:nvPr/>
        </p:nvPicPr>
        <p:blipFill>
          <a:blip r:embed="rId3"/>
          <a:stretch>
            <a:fillRect/>
          </a:stretch>
        </p:blipFill>
        <p:spPr>
          <a:xfrm>
            <a:off x="8287302" y="274638"/>
            <a:ext cx="848690" cy="848978"/>
          </a:xfrm>
          <a:prstGeom prst="rect">
            <a:avLst/>
          </a:prstGeom>
        </p:spPr>
      </p:pic>
      <p:sp>
        <p:nvSpPr>
          <p:cNvPr id="11" name="Slide Number Placeholder 10">
            <a:extLst>
              <a:ext uri="{FF2B5EF4-FFF2-40B4-BE49-F238E27FC236}">
                <a16:creationId xmlns:a16="http://schemas.microsoft.com/office/drawing/2014/main" id="{52484876-937F-4185-9EDA-898805510BBE}"/>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49</a:t>
            </a:fld>
            <a:endParaRPr lang="en-US" dirty="0">
              <a:solidFill>
                <a:prstClr val="black">
                  <a:tint val="75000"/>
                </a:prstClr>
              </a:solidFill>
            </a:endParaRPr>
          </a:p>
        </p:txBody>
      </p:sp>
    </p:spTree>
    <p:extLst>
      <p:ext uri="{BB962C8B-B14F-4D97-AF65-F5344CB8AC3E}">
        <p14:creationId xmlns:p14="http://schemas.microsoft.com/office/powerpoint/2010/main" val="278302662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1125"/>
            <a:ext cx="11242675" cy="1325563"/>
          </a:xfrm>
        </p:spPr>
        <p:txBody>
          <a:bodyPr>
            <a:normAutofit/>
          </a:bodyPr>
          <a:lstStyle/>
          <a:p>
            <a:pPr algn="ctr"/>
            <a:r>
              <a:rPr lang="en-US" sz="4000" b="0"/>
              <a:t>SBIR vs STTR</a:t>
            </a:r>
            <a:endParaRPr lang="en-US" sz="4000" b="0" dirty="0"/>
          </a:p>
        </p:txBody>
      </p:sp>
      <p:graphicFrame>
        <p:nvGraphicFramePr>
          <p:cNvPr id="3" name="Table 3">
            <a:extLst>
              <a:ext uri="{FF2B5EF4-FFF2-40B4-BE49-F238E27FC236}">
                <a16:creationId xmlns:a16="http://schemas.microsoft.com/office/drawing/2014/main" id="{E3469226-A0DA-4C4F-9A4A-2955A54179C3}"/>
              </a:ext>
            </a:extLst>
          </p:cNvPr>
          <p:cNvGraphicFramePr>
            <a:graphicFrameLocks noGrp="1"/>
          </p:cNvGraphicFramePr>
          <p:nvPr>
            <p:extLst>
              <p:ext uri="{D42A27DB-BD31-4B8C-83A1-F6EECF244321}">
                <p14:modId xmlns:p14="http://schemas.microsoft.com/office/powerpoint/2010/main" val="2528672555"/>
              </p:ext>
            </p:extLst>
          </p:nvPr>
        </p:nvGraphicFramePr>
        <p:xfrm>
          <a:off x="896418" y="1158240"/>
          <a:ext cx="10399164" cy="4541520"/>
        </p:xfrm>
        <a:graphic>
          <a:graphicData uri="http://schemas.openxmlformats.org/drawingml/2006/table">
            <a:tbl>
              <a:tblPr firstRow="1" bandRow="1">
                <a:tableStyleId>{5940675A-B579-460E-94D1-54222C63F5DA}</a:tableStyleId>
              </a:tblPr>
              <a:tblGrid>
                <a:gridCol w="4806550">
                  <a:extLst>
                    <a:ext uri="{9D8B030D-6E8A-4147-A177-3AD203B41FA5}">
                      <a16:colId xmlns:a16="http://schemas.microsoft.com/office/drawing/2014/main" val="2854278233"/>
                    </a:ext>
                  </a:extLst>
                </a:gridCol>
                <a:gridCol w="5592614">
                  <a:extLst>
                    <a:ext uri="{9D8B030D-6E8A-4147-A177-3AD203B41FA5}">
                      <a16:colId xmlns:a16="http://schemas.microsoft.com/office/drawing/2014/main" val="342155940"/>
                    </a:ext>
                  </a:extLst>
                </a:gridCol>
              </a:tblGrid>
              <a:tr h="49104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dirty="0">
                          <a:solidFill>
                            <a:schemeClr val="accent3">
                              <a:lumMod val="75000"/>
                            </a:schemeClr>
                          </a:solidFill>
                        </a:rPr>
                        <a:t>Small Business Innovation Research (SBIR)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est. 1982</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b="1" dirty="0">
                          <a:solidFill>
                            <a:schemeClr val="accent3">
                              <a:lumMod val="75000"/>
                            </a:schemeClr>
                          </a:solidFill>
                        </a:rPr>
                        <a:t>Small Business Technology Transfer (STTR)</a:t>
                      </a:r>
                      <a:r>
                        <a:rPr lang="en-US" sz="2000" dirty="0">
                          <a:solidFill>
                            <a:schemeClr val="accent3">
                              <a:lumMod val="75000"/>
                            </a:schemeClr>
                          </a:solidFill>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2000" dirty="0">
                          <a:solidFill>
                            <a:schemeClr val="tx1">
                              <a:lumMod val="65000"/>
                              <a:lumOff val="35000"/>
                            </a:schemeClr>
                          </a:solidFill>
                        </a:rPr>
                        <a:t>est. 1992</a:t>
                      </a:r>
                      <a:r>
                        <a:rPr lang="en-US" sz="2000" b="1" dirty="0">
                          <a:solidFill>
                            <a:schemeClr val="tx1">
                              <a:lumMod val="65000"/>
                              <a:lumOff val="35000"/>
                            </a:schemeClr>
                          </a:solidFill>
                        </a:rPr>
                        <a:t> </a:t>
                      </a:r>
                      <a:endParaRPr lang="en-US" sz="2000" dirty="0">
                        <a:solidFill>
                          <a:schemeClr val="tx1">
                            <a:lumMod val="65000"/>
                            <a:lumOff val="35000"/>
                          </a:schemeClr>
                        </a:solidFill>
                      </a:endParaRPr>
                    </a:p>
                  </a:txBody>
                  <a:tcPr/>
                </a:tc>
                <a:extLst>
                  <a:ext uri="{0D108BD9-81ED-4DB2-BD59-A6C34878D82A}">
                    <a16:rowId xmlns:a16="http://schemas.microsoft.com/office/drawing/2014/main" val="4120059154"/>
                  </a:ext>
                </a:extLst>
              </a:tr>
              <a:tr h="1231885">
                <a:tc>
                  <a:txBody>
                    <a:bodyPr/>
                    <a:lstStyle/>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Allows non-profit research institution partner</a:t>
                      </a: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Principal Investigator (PI) employee of small business</a:t>
                      </a:r>
                    </a:p>
                    <a:p>
                      <a:pPr marL="285750" indent="-285750">
                        <a:buFont typeface="Arial" panose="020B0604020202020204" pitchFamily="34" charset="0"/>
                        <a:buChar char="•"/>
                      </a:pPr>
                      <a:endParaRPr lang="en-US" sz="2000" dirty="0">
                        <a:solidFill>
                          <a:schemeClr val="tx1">
                            <a:lumMod val="65000"/>
                            <a:lumOff val="35000"/>
                          </a:schemeClr>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tx1">
                              <a:lumMod val="65000"/>
                              <a:lumOff val="35000"/>
                            </a:schemeClr>
                          </a:solidFill>
                        </a:rPr>
                        <a:t>Foster technology transfer between small business concerns and research institutions</a:t>
                      </a: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Requires non-profit research institution (RI) partner</a:t>
                      </a:r>
                    </a:p>
                    <a:p>
                      <a:pPr marL="285750" indent="-285750">
                        <a:buFont typeface="Arial" panose="020B0604020202020204" pitchFamily="34" charset="0"/>
                        <a:buChar char="•"/>
                      </a:pPr>
                      <a:endParaRPr lang="en-US" sz="2000" dirty="0">
                        <a:solidFill>
                          <a:schemeClr val="tx1">
                            <a:lumMod val="65000"/>
                            <a:lumOff val="35000"/>
                          </a:schemeClr>
                        </a:solidFill>
                      </a:endParaRPr>
                    </a:p>
                    <a:p>
                      <a:pPr marL="285750" indent="-285750">
                        <a:buFont typeface="Arial" panose="020B0604020202020204" pitchFamily="34" charset="0"/>
                        <a:buChar char="•"/>
                      </a:pPr>
                      <a:r>
                        <a:rPr lang="en-US" sz="2000" dirty="0">
                          <a:solidFill>
                            <a:schemeClr val="tx1">
                              <a:lumMod val="65000"/>
                              <a:lumOff val="35000"/>
                            </a:schemeClr>
                          </a:solidFill>
                        </a:rPr>
                        <a:t>PI can be employee of either small business or RI</a:t>
                      </a:r>
                    </a:p>
                  </a:txBody>
                  <a:tcPr/>
                </a:tc>
                <a:extLst>
                  <a:ext uri="{0D108BD9-81ED-4DB2-BD59-A6C34878D82A}">
                    <a16:rowId xmlns:a16="http://schemas.microsoft.com/office/drawing/2014/main" val="1375049990"/>
                  </a:ext>
                </a:extLst>
              </a:tr>
              <a:tr h="1231885">
                <a:tc gridSpan="2">
                  <a:txBody>
                    <a:bodyPr/>
                    <a:lstStyle/>
                    <a:p>
                      <a:pPr marL="0" indent="0" algn="ctr">
                        <a:buFont typeface="Arial" panose="020B0604020202020204" pitchFamily="34" charset="0"/>
                        <a:buNone/>
                      </a:pPr>
                      <a:endParaRPr lang="en-US" sz="2000" i="1" dirty="0">
                        <a:solidFill>
                          <a:schemeClr val="tx1">
                            <a:lumMod val="65000"/>
                            <a:lumOff val="35000"/>
                          </a:schemeClr>
                        </a:solidFill>
                      </a:endParaRPr>
                    </a:p>
                    <a:p>
                      <a:pPr marL="0" indent="0" algn="ctr">
                        <a:buFont typeface="Arial" panose="020B0604020202020204" pitchFamily="34" charset="0"/>
                        <a:buNone/>
                      </a:pPr>
                      <a:r>
                        <a:rPr lang="en-US" sz="2000" i="1" dirty="0">
                          <a:solidFill>
                            <a:schemeClr val="tx1">
                              <a:lumMod val="65000"/>
                              <a:lumOff val="35000"/>
                            </a:schemeClr>
                          </a:solidFill>
                        </a:rPr>
                        <a:t>If you fulfill requirements of SBIR &amp; STIR, you can submit the same application to both programs</a:t>
                      </a:r>
                    </a:p>
                    <a:p>
                      <a:pPr marL="0" indent="0" algn="ctr">
                        <a:buFont typeface="Arial" panose="020B0604020202020204" pitchFamily="34" charset="0"/>
                        <a:buNone/>
                      </a:pPr>
                      <a:endParaRPr lang="en-US" sz="2000" i="1" dirty="0">
                        <a:solidFill>
                          <a:schemeClr val="tx1">
                            <a:lumMod val="65000"/>
                            <a:lumOff val="35000"/>
                          </a:schemeClr>
                        </a:solidFill>
                      </a:endParaRPr>
                    </a:p>
                    <a:p>
                      <a:pPr marL="0" indent="0" algn="ctr">
                        <a:buFont typeface="Arial" panose="020B0604020202020204" pitchFamily="34" charset="0"/>
                        <a:buNone/>
                      </a:pPr>
                      <a:r>
                        <a:rPr lang="en-US" sz="2000" i="1" dirty="0">
                          <a:solidFill>
                            <a:schemeClr val="tx1">
                              <a:lumMod val="65000"/>
                              <a:lumOff val="35000"/>
                            </a:schemeClr>
                          </a:solidFill>
                        </a:rPr>
                        <a:t>They are two pots of funding</a:t>
                      </a:r>
                    </a:p>
                    <a:p>
                      <a:pPr marL="0" indent="0" algn="ctr">
                        <a:buFont typeface="Arial" panose="020B0604020202020204" pitchFamily="34" charset="0"/>
                        <a:buNone/>
                      </a:pPr>
                      <a:endParaRPr lang="en-US" sz="2000" i="1" dirty="0">
                        <a:solidFill>
                          <a:schemeClr val="tx1">
                            <a:lumMod val="65000"/>
                            <a:lumOff val="35000"/>
                          </a:schemeClr>
                        </a:solidFill>
                      </a:endParaRPr>
                    </a:p>
                  </a:txBody>
                  <a:tcPr/>
                </a:tc>
                <a:tc hMerge="1">
                  <a:txBody>
                    <a:bodyPr/>
                    <a:lstStyle/>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chemeClr val="tx1">
                            <a:lumMod val="65000"/>
                            <a:lumOff val="35000"/>
                          </a:schemeClr>
                        </a:solidFill>
                      </a:endParaRPr>
                    </a:p>
                  </a:txBody>
                  <a:tcPr/>
                </a:tc>
                <a:extLst>
                  <a:ext uri="{0D108BD9-81ED-4DB2-BD59-A6C34878D82A}">
                    <a16:rowId xmlns:a16="http://schemas.microsoft.com/office/drawing/2014/main" val="3885954902"/>
                  </a:ext>
                </a:extLst>
              </a:tr>
            </a:tbl>
          </a:graphicData>
        </a:graphic>
      </p:graphicFrame>
      <p:sp>
        <p:nvSpPr>
          <p:cNvPr id="4" name="Rectangle 3">
            <a:extLst>
              <a:ext uri="{FF2B5EF4-FFF2-40B4-BE49-F238E27FC236}">
                <a16:creationId xmlns:a16="http://schemas.microsoft.com/office/drawing/2014/main" id="{E7BDA2A6-8EE6-4D68-BA25-051DCA5CCE6E}"/>
              </a:ext>
            </a:extLst>
          </p:cNvPr>
          <p:cNvSpPr/>
          <p:nvPr/>
        </p:nvSpPr>
        <p:spPr>
          <a:xfrm>
            <a:off x="896418" y="5825763"/>
            <a:ext cx="9402614" cy="369332"/>
          </a:xfrm>
          <a:prstGeom prst="rect">
            <a:avLst/>
          </a:prstGeom>
        </p:spPr>
        <p:txBody>
          <a:bodyPr wrap="square">
            <a:spAutoFit/>
          </a:bodyPr>
          <a:lstStyle/>
          <a:p>
            <a:pPr fontAlgn="auto">
              <a:spcBef>
                <a:spcPts val="0"/>
              </a:spcBef>
              <a:spcAft>
                <a:spcPts val="0"/>
              </a:spcAft>
            </a:pPr>
            <a:r>
              <a:rPr lang="en-US" sz="1800" i="1" dirty="0">
                <a:solidFill>
                  <a:prstClr val="black">
                    <a:lumMod val="65000"/>
                    <a:lumOff val="35000"/>
                  </a:prstClr>
                </a:solidFill>
                <a:latin typeface="Calibri"/>
              </a:rPr>
              <a:t>SBIR and STTR were reauthorized on December 23, 2016 (P.L. 114-840) through September 30, 2022</a:t>
            </a:r>
          </a:p>
        </p:txBody>
      </p:sp>
      <p:sp>
        <p:nvSpPr>
          <p:cNvPr id="13" name="Slide Number Placeholder 12">
            <a:extLst>
              <a:ext uri="{FF2B5EF4-FFF2-40B4-BE49-F238E27FC236}">
                <a16:creationId xmlns:a16="http://schemas.microsoft.com/office/drawing/2014/main" id="{DA7F7A4F-A755-4373-A913-7716C200966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234832996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solidFill>
                  <a:schemeClr val="accent3">
                    <a:lumMod val="75000"/>
                  </a:schemeClr>
                </a:solidFill>
              </a:rPr>
              <a:t>Review and Selection of Applications</a:t>
            </a:r>
          </a:p>
        </p:txBody>
      </p:sp>
      <p:sp>
        <p:nvSpPr>
          <p:cNvPr id="3" name="Content Placeholder 2"/>
          <p:cNvSpPr>
            <a:spLocks noGrp="1"/>
          </p:cNvSpPr>
          <p:nvPr>
            <p:ph idx="4294967295"/>
          </p:nvPr>
        </p:nvSpPr>
        <p:spPr>
          <a:xfrm>
            <a:off x="0" y="1600200"/>
            <a:ext cx="10972800" cy="4525963"/>
          </a:xfrm>
        </p:spPr>
        <p:txBody>
          <a:bodyPr>
            <a:normAutofit/>
          </a:bodyPr>
          <a:lstStyle/>
          <a:p>
            <a:r>
              <a:rPr lang="en-US" sz="2000" dirty="0"/>
              <a:t>DOE primarily uses external peer review to evaluate your applications</a:t>
            </a:r>
          </a:p>
          <a:p>
            <a:pPr lvl="1"/>
            <a:r>
              <a:rPr lang="en-US" sz="1800" dirty="0"/>
              <a:t>Typically at least 3 technical reviewers</a:t>
            </a:r>
          </a:p>
          <a:p>
            <a:pPr lvl="1"/>
            <a:r>
              <a:rPr lang="en-US" sz="1800" dirty="0"/>
              <a:t>1 reviewer for the Phase II commercialization plan</a:t>
            </a:r>
          </a:p>
          <a:p>
            <a:r>
              <a:rPr lang="en-US" sz="2000" dirty="0"/>
              <a:t>Review Criteria  (equally weighted)</a:t>
            </a:r>
          </a:p>
          <a:p>
            <a:pPr lvl="1"/>
            <a:r>
              <a:rPr lang="en-US" sz="1800" dirty="0"/>
              <a:t>Strength of the Scientific/Technical Approach</a:t>
            </a:r>
          </a:p>
          <a:p>
            <a:pPr lvl="1"/>
            <a:r>
              <a:rPr lang="en-US" sz="1800" dirty="0"/>
              <a:t>Ability to Carry Out the Project  </a:t>
            </a:r>
          </a:p>
          <a:p>
            <a:pPr lvl="1"/>
            <a:r>
              <a:rPr lang="en-US" sz="1800" dirty="0"/>
              <a:t>Impact </a:t>
            </a:r>
          </a:p>
          <a:p>
            <a:r>
              <a:rPr lang="en-US" sz="2200" dirty="0"/>
              <a:t>Selection</a:t>
            </a:r>
          </a:p>
          <a:p>
            <a:pPr lvl="1"/>
            <a:r>
              <a:rPr lang="en-US" sz="1800" u="sng" dirty="0">
                <a:solidFill>
                  <a:schemeClr val="accent3">
                    <a:lumMod val="75000"/>
                  </a:schemeClr>
                </a:solidFill>
              </a:rPr>
              <a:t>DOE ranks the most meritorious applications—award selections are made based on available funding</a:t>
            </a:r>
          </a:p>
          <a:p>
            <a:r>
              <a:rPr lang="en-US" sz="2000" dirty="0"/>
              <a:t>You will be notified of the decision on your application within 90 days of the application deadline</a:t>
            </a:r>
          </a:p>
          <a:p>
            <a:pPr lvl="1"/>
            <a:r>
              <a:rPr lang="en-US" sz="1800" dirty="0"/>
              <a:t>Reviewer comments will be made available to you through PAMS.  Use this feedback constructively to improve future applications</a:t>
            </a:r>
          </a:p>
        </p:txBody>
      </p:sp>
      <p:pic>
        <p:nvPicPr>
          <p:cNvPr id="5" name="Picture 2" descr="C:\Users\Public\Pictures\Sample Pictures\md_XBD201401-00244-06_TIF.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2222"/>
          <a:stretch/>
        </p:blipFill>
        <p:spPr bwMode="auto">
          <a:xfrm>
            <a:off x="7810246" y="1705114"/>
            <a:ext cx="3772154" cy="23867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1256C3F6-75B5-44C7-88CD-A9CF2E2B20D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111223125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solidFill>
                  <a:schemeClr val="accent3">
                    <a:lumMod val="75000"/>
                  </a:schemeClr>
                </a:solidFill>
              </a:rPr>
              <a:t>Phase I Application &amp; Award Statistics for FY 2021 </a:t>
            </a:r>
          </a:p>
        </p:txBody>
      </p:sp>
      <p:sp>
        <p:nvSpPr>
          <p:cNvPr id="6" name="Content Placeholder 2"/>
          <p:cNvSpPr>
            <a:spLocks noGrp="1"/>
          </p:cNvSpPr>
          <p:nvPr>
            <p:ph idx="1"/>
          </p:nvPr>
        </p:nvSpPr>
        <p:spPr/>
        <p:txBody>
          <a:bodyPr/>
          <a:lstStyle/>
          <a:p>
            <a:r>
              <a:rPr lang="en-US" dirty="0"/>
              <a:t>Phase I</a:t>
            </a:r>
          </a:p>
          <a:p>
            <a:pPr lvl="1"/>
            <a:r>
              <a:rPr lang="en-US" dirty="0"/>
              <a:t>2,084 applications</a:t>
            </a:r>
          </a:p>
          <a:p>
            <a:pPr lvl="1"/>
            <a:r>
              <a:rPr lang="en-US" dirty="0"/>
              <a:t> 439 awards</a:t>
            </a:r>
          </a:p>
        </p:txBody>
      </p:sp>
      <p:graphicFrame>
        <p:nvGraphicFramePr>
          <p:cNvPr id="11" name="Chart 10"/>
          <p:cNvGraphicFramePr/>
          <p:nvPr/>
        </p:nvGraphicFramePr>
        <p:xfrm>
          <a:off x="3910939" y="2200176"/>
          <a:ext cx="6052457" cy="3631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3803099" y="2030585"/>
          <a:ext cx="7009064" cy="43344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986897616"/>
              </p:ext>
            </p:extLst>
          </p:nvPr>
        </p:nvGraphicFramePr>
        <p:xfrm>
          <a:off x="4021494" y="1718933"/>
          <a:ext cx="6790669" cy="3631474"/>
        </p:xfrm>
        <a:graphic>
          <a:graphicData uri="http://schemas.openxmlformats.org/drawingml/2006/chart">
            <c:chart xmlns:c="http://schemas.openxmlformats.org/drawingml/2006/chart" xmlns:r="http://schemas.openxmlformats.org/officeDocument/2006/relationships" r:id="rId5"/>
          </a:graphicData>
        </a:graphic>
      </p:graphicFrame>
      <p:sp>
        <p:nvSpPr>
          <p:cNvPr id="7" name="Slide Number Placeholder 6">
            <a:extLst>
              <a:ext uri="{FF2B5EF4-FFF2-40B4-BE49-F238E27FC236}">
                <a16:creationId xmlns:a16="http://schemas.microsoft.com/office/drawing/2014/main" id="{84BA2292-9F47-4F7F-B885-48BBA460E55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51</a:t>
            </a:fld>
            <a:endParaRPr lang="en-US" dirty="0">
              <a:solidFill>
                <a:prstClr val="black">
                  <a:tint val="75000"/>
                </a:prstClr>
              </a:solidFill>
            </a:endParaRPr>
          </a:p>
        </p:txBody>
      </p:sp>
    </p:spTree>
    <p:extLst>
      <p:ext uri="{BB962C8B-B14F-4D97-AF65-F5344CB8AC3E}">
        <p14:creationId xmlns:p14="http://schemas.microsoft.com/office/powerpoint/2010/main" val="1031633777"/>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1803063" cy="1143000"/>
          </a:xfrm>
        </p:spPr>
        <p:txBody>
          <a:bodyPr>
            <a:normAutofit/>
          </a:bodyPr>
          <a:lstStyle/>
          <a:p>
            <a:r>
              <a:rPr lang="en-US" sz="4000" dirty="0">
                <a:solidFill>
                  <a:schemeClr val="accent3">
                    <a:lumMod val="75000"/>
                  </a:schemeClr>
                </a:solidFill>
              </a:rPr>
              <a:t>Phase II Application &amp; Award Statistics for FY 2021 </a:t>
            </a:r>
          </a:p>
        </p:txBody>
      </p:sp>
      <p:sp>
        <p:nvSpPr>
          <p:cNvPr id="7" name="Content Placeholder 3"/>
          <p:cNvSpPr>
            <a:spLocks noGrp="1"/>
          </p:cNvSpPr>
          <p:nvPr>
            <p:ph idx="4294967295"/>
          </p:nvPr>
        </p:nvSpPr>
        <p:spPr>
          <a:xfrm>
            <a:off x="0" y="1417638"/>
            <a:ext cx="10972800" cy="4525962"/>
          </a:xfrm>
        </p:spPr>
        <p:txBody>
          <a:bodyPr>
            <a:normAutofit/>
          </a:bodyPr>
          <a:lstStyle/>
          <a:p>
            <a:r>
              <a:rPr lang="en-US" sz="2000" dirty="0"/>
              <a:t>Phase II</a:t>
            </a:r>
          </a:p>
          <a:p>
            <a:pPr lvl="1"/>
            <a:r>
              <a:rPr lang="en-US" sz="1800"/>
              <a:t>358 applications</a:t>
            </a:r>
            <a:endParaRPr lang="en-US" sz="1800" dirty="0"/>
          </a:p>
          <a:p>
            <a:pPr lvl="1"/>
            <a:r>
              <a:rPr lang="en-US" sz="1800" dirty="0"/>
              <a:t>146 awards</a:t>
            </a:r>
          </a:p>
        </p:txBody>
      </p:sp>
      <p:sp>
        <p:nvSpPr>
          <p:cNvPr id="6" name="Content Placeholder 3">
            <a:extLst>
              <a:ext uri="{FF2B5EF4-FFF2-40B4-BE49-F238E27FC236}">
                <a16:creationId xmlns:a16="http://schemas.microsoft.com/office/drawing/2014/main" id="{673F67E4-9A04-4E45-A147-B2E49D4B6E4A}"/>
              </a:ext>
            </a:extLst>
          </p:cNvPr>
          <p:cNvSpPr txBox="1">
            <a:spLocks/>
          </p:cNvSpPr>
          <p:nvPr/>
        </p:nvSpPr>
        <p:spPr>
          <a:xfrm>
            <a:off x="6315075" y="1543051"/>
            <a:ext cx="4038600" cy="45427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IIA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31</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18 awards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Phase IIB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83 applications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600" dirty="0">
                <a:solidFill>
                  <a:prstClr val="black">
                    <a:lumMod val="65000"/>
                    <a:lumOff val="35000"/>
                  </a:prstClr>
                </a:solidFill>
                <a:latin typeface="Calibri"/>
              </a:rPr>
              <a:t>28</a:t>
            </a: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 awards</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aphicFrame>
        <p:nvGraphicFramePr>
          <p:cNvPr id="8" name="Chart 7">
            <a:extLst>
              <a:ext uri="{FF2B5EF4-FFF2-40B4-BE49-F238E27FC236}">
                <a16:creationId xmlns:a16="http://schemas.microsoft.com/office/drawing/2014/main" id="{FBE87B02-A764-43BD-A235-233E8010BFF6}"/>
              </a:ext>
            </a:extLst>
          </p:cNvPr>
          <p:cNvGraphicFramePr>
            <a:graphicFrameLocks/>
          </p:cNvGraphicFramePr>
          <p:nvPr/>
        </p:nvGraphicFramePr>
        <p:xfrm>
          <a:off x="8001001" y="1905000"/>
          <a:ext cx="2187575"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F15B9FF9-64D7-4F1A-B9D6-A1C360F57350}"/>
              </a:ext>
            </a:extLst>
          </p:cNvPr>
          <p:cNvGraphicFramePr>
            <a:graphicFrameLocks/>
          </p:cNvGraphicFramePr>
          <p:nvPr/>
        </p:nvGraphicFramePr>
        <p:xfrm>
          <a:off x="9131808" y="1955037"/>
          <a:ext cx="1106044" cy="1812354"/>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a:extLst>
              <a:ext uri="{FF2B5EF4-FFF2-40B4-BE49-F238E27FC236}">
                <a16:creationId xmlns:a16="http://schemas.microsoft.com/office/drawing/2014/main" id="{2DDBDB24-4069-4BA6-B78F-2CD110B822B8}"/>
              </a:ext>
            </a:extLst>
          </p:cNvPr>
          <p:cNvPicPr>
            <a:picLocks noChangeAspect="1"/>
          </p:cNvPicPr>
          <p:nvPr/>
        </p:nvPicPr>
        <p:blipFill>
          <a:blip r:embed="rId5"/>
          <a:stretch>
            <a:fillRect/>
          </a:stretch>
        </p:blipFill>
        <p:spPr>
          <a:xfrm>
            <a:off x="635214" y="2631233"/>
            <a:ext cx="5381335" cy="3088432"/>
          </a:xfrm>
          <a:prstGeom prst="rect">
            <a:avLst/>
          </a:prstGeom>
        </p:spPr>
      </p:pic>
      <p:pic>
        <p:nvPicPr>
          <p:cNvPr id="11" name="Picture 10">
            <a:extLst>
              <a:ext uri="{FF2B5EF4-FFF2-40B4-BE49-F238E27FC236}">
                <a16:creationId xmlns:a16="http://schemas.microsoft.com/office/drawing/2014/main" id="{23ED9A79-31CA-40E4-A1D3-EF9404B0CC1B}"/>
              </a:ext>
            </a:extLst>
          </p:cNvPr>
          <p:cNvPicPr>
            <a:picLocks noChangeAspect="1"/>
          </p:cNvPicPr>
          <p:nvPr/>
        </p:nvPicPr>
        <p:blipFill>
          <a:blip r:embed="rId6"/>
          <a:stretch>
            <a:fillRect/>
          </a:stretch>
        </p:blipFill>
        <p:spPr>
          <a:xfrm>
            <a:off x="8529891" y="1272508"/>
            <a:ext cx="3117576" cy="1956943"/>
          </a:xfrm>
          <a:prstGeom prst="rect">
            <a:avLst/>
          </a:prstGeom>
        </p:spPr>
      </p:pic>
      <p:pic>
        <p:nvPicPr>
          <p:cNvPr id="13" name="Picture 12">
            <a:extLst>
              <a:ext uri="{FF2B5EF4-FFF2-40B4-BE49-F238E27FC236}">
                <a16:creationId xmlns:a16="http://schemas.microsoft.com/office/drawing/2014/main" id="{89D60FDE-ED84-4288-8544-FCB54CEEFC43}"/>
              </a:ext>
            </a:extLst>
          </p:cNvPr>
          <p:cNvPicPr>
            <a:picLocks noChangeAspect="1"/>
          </p:cNvPicPr>
          <p:nvPr/>
        </p:nvPicPr>
        <p:blipFill>
          <a:blip r:embed="rId7"/>
          <a:stretch>
            <a:fillRect/>
          </a:stretch>
        </p:blipFill>
        <p:spPr>
          <a:xfrm>
            <a:off x="8529891" y="3949410"/>
            <a:ext cx="3154318" cy="1956943"/>
          </a:xfrm>
          <a:prstGeom prst="rect">
            <a:avLst/>
          </a:prstGeom>
        </p:spPr>
      </p:pic>
      <p:sp>
        <p:nvSpPr>
          <p:cNvPr id="14" name="Slide Number Placeholder 13">
            <a:extLst>
              <a:ext uri="{FF2B5EF4-FFF2-40B4-BE49-F238E27FC236}">
                <a16:creationId xmlns:a16="http://schemas.microsoft.com/office/drawing/2014/main" id="{BEA95173-27F3-4535-B2B2-BE34EB98D90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52</a:t>
            </a:fld>
            <a:endParaRPr lang="en-US" dirty="0">
              <a:solidFill>
                <a:prstClr val="black">
                  <a:tint val="75000"/>
                </a:prstClr>
              </a:solidFill>
            </a:endParaRPr>
          </a:p>
        </p:txBody>
      </p:sp>
    </p:spTree>
    <p:extLst>
      <p:ext uri="{BB962C8B-B14F-4D97-AF65-F5344CB8AC3E}">
        <p14:creationId xmlns:p14="http://schemas.microsoft.com/office/powerpoint/2010/main" val="3999761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dirty="0">
                <a:solidFill>
                  <a:schemeClr val="accent3">
                    <a:lumMod val="75000"/>
                  </a:schemeClr>
                </a:solidFill>
              </a:rPr>
              <a:t>Phase I Principal Investigator Meeting</a:t>
            </a:r>
          </a:p>
        </p:txBody>
      </p:sp>
      <p:sp>
        <p:nvSpPr>
          <p:cNvPr id="3" name="Content Placeholder 2"/>
          <p:cNvSpPr>
            <a:spLocks noGrp="1"/>
          </p:cNvSpPr>
          <p:nvPr>
            <p:ph idx="4294967295"/>
          </p:nvPr>
        </p:nvSpPr>
        <p:spPr>
          <a:xfrm>
            <a:off x="448056" y="1417638"/>
            <a:ext cx="10972800" cy="4525963"/>
          </a:xfrm>
        </p:spPr>
        <p:txBody>
          <a:bodyPr>
            <a:normAutofit/>
          </a:bodyPr>
          <a:lstStyle/>
          <a:p>
            <a:r>
              <a:rPr lang="en-US" sz="2000" dirty="0"/>
              <a:t>Phase I Principal Investigators are expected to attend a two-day DOE SBIR/STTR Principal Investigator Meeting held in the DC area</a:t>
            </a:r>
          </a:p>
          <a:p>
            <a:pPr lvl="1"/>
            <a:r>
              <a:rPr lang="en-US" sz="2000" dirty="0"/>
              <a:t>Release 1:  June </a:t>
            </a:r>
          </a:p>
          <a:p>
            <a:pPr lvl="1"/>
            <a:r>
              <a:rPr lang="en-US" sz="2000" dirty="0"/>
              <a:t>Release 2:  October </a:t>
            </a:r>
          </a:p>
          <a:p>
            <a:r>
              <a:rPr lang="en-US" sz="2000" dirty="0"/>
              <a:t>Objectives</a:t>
            </a:r>
          </a:p>
          <a:p>
            <a:pPr lvl="1"/>
            <a:r>
              <a:rPr lang="en-US" sz="2000" dirty="0"/>
              <a:t>In-person meetings with DOE program managers and DOE Commercialization Assistance provider</a:t>
            </a:r>
          </a:p>
          <a:p>
            <a:pPr lvl="1"/>
            <a:r>
              <a:rPr lang="en-US" sz="2000" dirty="0"/>
              <a:t>Presentations relating to Phase II and Commercialization</a:t>
            </a:r>
          </a:p>
          <a:p>
            <a:pPr lvl="1"/>
            <a:r>
              <a:rPr lang="en-US" sz="2000" dirty="0"/>
              <a:t>Small business networking</a:t>
            </a:r>
          </a:p>
          <a:p>
            <a:r>
              <a:rPr lang="en-US" sz="2000" dirty="0"/>
              <a:t>You should include the cost for the trip (registration, travel) in your Phase I budget</a:t>
            </a:r>
          </a:p>
          <a:p>
            <a:r>
              <a:rPr lang="en-US" sz="2000" dirty="0"/>
              <a:t>Exceptions</a:t>
            </a:r>
          </a:p>
          <a:p>
            <a:pPr lvl="1"/>
            <a:r>
              <a:rPr lang="en-US" sz="2000" dirty="0"/>
              <a:t>If the DOE program office that funds your topic has a separate principal investigator meeting, you will be notified that your participation in the Phase I PI meeting is optional</a:t>
            </a:r>
          </a:p>
        </p:txBody>
      </p:sp>
      <p:sp>
        <p:nvSpPr>
          <p:cNvPr id="8" name="Slide Number Placeholder 7">
            <a:extLst>
              <a:ext uri="{FF2B5EF4-FFF2-40B4-BE49-F238E27FC236}">
                <a16:creationId xmlns:a16="http://schemas.microsoft.com/office/drawing/2014/main" id="{1203B8DA-3981-4B1D-A14A-48999E147A27}"/>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53</a:t>
            </a:fld>
            <a:endParaRPr lang="en-US" dirty="0">
              <a:solidFill>
                <a:prstClr val="black">
                  <a:tint val="75000"/>
                </a:prstClr>
              </a:solidFill>
            </a:endParaRPr>
          </a:p>
        </p:txBody>
      </p:sp>
    </p:spTree>
    <p:extLst>
      <p:ext uri="{BB962C8B-B14F-4D97-AF65-F5344CB8AC3E}">
        <p14:creationId xmlns:p14="http://schemas.microsoft.com/office/powerpoint/2010/main" val="2246432292"/>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idx="4294967295"/>
          </p:nvPr>
        </p:nvSpPr>
        <p:spPr>
          <a:xfrm>
            <a:off x="0" y="274638"/>
            <a:ext cx="10972800" cy="825500"/>
          </a:xfrm>
        </p:spPr>
        <p:txBody>
          <a:bodyPr/>
          <a:lstStyle/>
          <a:p>
            <a:r>
              <a:rPr lang="en-US" dirty="0">
                <a:solidFill>
                  <a:schemeClr val="accent3">
                    <a:lumMod val="75000"/>
                  </a:schemeClr>
                </a:solidFill>
              </a:rPr>
              <a:t>Technical and Business Assistance</a:t>
            </a:r>
          </a:p>
        </p:txBody>
      </p:sp>
      <p:sp>
        <p:nvSpPr>
          <p:cNvPr id="9220" name="Rectangle 3"/>
          <p:cNvSpPr>
            <a:spLocks noGrp="1" noChangeArrowheads="1"/>
          </p:cNvSpPr>
          <p:nvPr>
            <p:ph idx="4294967295"/>
          </p:nvPr>
        </p:nvSpPr>
        <p:spPr>
          <a:xfrm>
            <a:off x="457334" y="1985992"/>
            <a:ext cx="11400263" cy="3895725"/>
          </a:xfrm>
        </p:spPr>
        <p:txBody>
          <a:bodyPr>
            <a:noAutofit/>
          </a:bodyPr>
          <a:lstStyle/>
          <a:p>
            <a:r>
              <a:rPr lang="en-US" sz="1800" dirty="0"/>
              <a:t>DOE Vendor Provides Commercialization Assistance Program</a:t>
            </a:r>
          </a:p>
          <a:p>
            <a:pPr lvl="1"/>
            <a:r>
              <a:rPr lang="en-US" sz="1800" b="1" dirty="0"/>
              <a:t>Option for Phase I only</a:t>
            </a:r>
          </a:p>
          <a:p>
            <a:pPr lvl="1"/>
            <a:r>
              <a:rPr lang="en-US" sz="1800" dirty="0"/>
              <a:t>Assistance with development of Phase II commercialization plans</a:t>
            </a:r>
          </a:p>
          <a:p>
            <a:pPr lvl="1"/>
            <a:r>
              <a:rPr lang="en-US" sz="1800" dirty="0"/>
              <a:t>Or, Industry-specific business consultant</a:t>
            </a:r>
          </a:p>
          <a:p>
            <a:pPr lvl="1"/>
            <a:r>
              <a:rPr lang="en-US" sz="1800" dirty="0"/>
              <a:t>Vendor website:  </a:t>
            </a:r>
            <a:r>
              <a:rPr lang="en-US" sz="1800" dirty="0">
                <a:hlinkClick r:id="rId3"/>
              </a:rPr>
              <a:t>http://www.larta.org/doecap</a:t>
            </a:r>
            <a:r>
              <a:rPr lang="en-US" sz="1800" dirty="0"/>
              <a:t> </a:t>
            </a:r>
          </a:p>
          <a:p>
            <a:r>
              <a:rPr lang="en-US" sz="1800" dirty="0"/>
              <a:t>Company-selected commercialization assistance vendor</a:t>
            </a:r>
          </a:p>
          <a:p>
            <a:pPr lvl="1"/>
            <a:r>
              <a:rPr lang="en-US" sz="1800" dirty="0"/>
              <a:t>Option for Phase I</a:t>
            </a:r>
          </a:p>
          <a:p>
            <a:pPr lvl="1"/>
            <a:r>
              <a:rPr lang="en-US" sz="1800" b="1" dirty="0"/>
              <a:t>Only option for use of TABA funds for Phase II</a:t>
            </a:r>
          </a:p>
          <a:p>
            <a:pPr lvl="1"/>
            <a:r>
              <a:rPr lang="en-US" sz="1800" dirty="0"/>
              <a:t>Companies may select their own vendor(s) to provide commercialization assistance</a:t>
            </a:r>
          </a:p>
          <a:p>
            <a:pPr lvl="1"/>
            <a:r>
              <a:rPr lang="en-US" sz="1800" u="sng" dirty="0">
                <a:solidFill>
                  <a:schemeClr val="accent3">
                    <a:lumMod val="75000"/>
                  </a:schemeClr>
                </a:solidFill>
              </a:rPr>
              <a:t>Company must include this vendor(s) as a subcontractor or consultant in their Phase I or II application</a:t>
            </a:r>
          </a:p>
          <a:p>
            <a:pPr lvl="1"/>
            <a:r>
              <a:rPr lang="en-US" sz="1800" dirty="0"/>
              <a:t>Up to $6,500 for Phase I </a:t>
            </a:r>
          </a:p>
          <a:p>
            <a:r>
              <a:rPr lang="en-US" sz="1800" dirty="0"/>
              <a:t> Energy I-Corps for SBIR/STTR</a:t>
            </a:r>
          </a:p>
          <a:p>
            <a:pPr lvl="1"/>
            <a:r>
              <a:rPr lang="en-US" sz="1800" dirty="0"/>
              <a:t>New program for Phase I awardees with a focus on customer discovery</a:t>
            </a:r>
          </a:p>
        </p:txBody>
      </p:sp>
      <p:pic>
        <p:nvPicPr>
          <p:cNvPr id="1026" name="Picture 2" descr="http://www.larta.org/Media/Default/Program%20Banners/doecap-banner-970x9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2621" y="976283"/>
            <a:ext cx="9239250" cy="86677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8464FFF-2704-47F8-BCB8-33EF2885705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54</a:t>
            </a:fld>
            <a:endParaRPr lang="en-US" dirty="0">
              <a:solidFill>
                <a:prstClr val="black">
                  <a:tint val="75000"/>
                </a:prstClr>
              </a:solidFill>
            </a:endParaRPr>
          </a:p>
        </p:txBody>
      </p:sp>
    </p:spTree>
    <p:extLst>
      <p:ext uri="{BB962C8B-B14F-4D97-AF65-F5344CB8AC3E}">
        <p14:creationId xmlns:p14="http://schemas.microsoft.com/office/powerpoint/2010/main" val="632097324"/>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829216" y="297241"/>
            <a:ext cx="10972800" cy="1143000"/>
          </a:xfrm>
        </p:spPr>
        <p:txBody>
          <a:bodyPr/>
          <a:lstStyle/>
          <a:p>
            <a:r>
              <a:rPr lang="en-US" dirty="0">
                <a:solidFill>
                  <a:schemeClr val="accent3">
                    <a:lumMod val="75000"/>
                  </a:schemeClr>
                </a:solidFill>
              </a:rPr>
              <a:t>Commercialization</a:t>
            </a:r>
          </a:p>
        </p:txBody>
      </p:sp>
      <p:sp>
        <p:nvSpPr>
          <p:cNvPr id="6" name="Content Placeholder 5"/>
          <p:cNvSpPr>
            <a:spLocks noGrp="1"/>
          </p:cNvSpPr>
          <p:nvPr>
            <p:ph idx="4294967295"/>
          </p:nvPr>
        </p:nvSpPr>
        <p:spPr>
          <a:xfrm>
            <a:off x="609600" y="2012950"/>
            <a:ext cx="10972800" cy="4525963"/>
          </a:xfrm>
        </p:spPr>
        <p:txBody>
          <a:bodyPr>
            <a:normAutofit/>
          </a:bodyPr>
          <a:lstStyle/>
          <a:p>
            <a:r>
              <a:rPr lang="en-US" sz="2400" dirty="0"/>
              <a:t>DOE topics are drafted by program managers who are aware of the important technology roadblocks that are preventing progress in their mission areas  </a:t>
            </a:r>
          </a:p>
          <a:p>
            <a:r>
              <a:rPr lang="en-US" sz="2400" dirty="0"/>
              <a:t>Small business applicants are expected to address the commercialization challenges and ensure that there is a profitable, self-sustaining, business opportunity</a:t>
            </a:r>
          </a:p>
          <a:p>
            <a:pPr lvl="1"/>
            <a:r>
              <a:rPr lang="en-US" sz="2400" dirty="0"/>
              <a:t>Phase I &amp; II Applications must include Commercialization Plans </a:t>
            </a:r>
          </a:p>
          <a:p>
            <a:pPr lvl="1"/>
            <a:r>
              <a:rPr lang="en-US" sz="2400" dirty="0"/>
              <a:t>Commercialization Plans can accommodate long commercialization timeframes</a:t>
            </a:r>
          </a:p>
          <a:p>
            <a:pPr lvl="1"/>
            <a:r>
              <a:rPr lang="en-US" sz="2400" dirty="0"/>
              <a:t>Ability to address adjacent markets can also be included in your commercialization plan</a:t>
            </a:r>
          </a:p>
          <a:p>
            <a:r>
              <a:rPr lang="en-US" sz="2400" dirty="0"/>
              <a:t>DOE performs follow-up surveys to track commercialization outcomes of its SBIR/STTR awards</a:t>
            </a:r>
          </a:p>
        </p:txBody>
      </p:sp>
      <p:pic>
        <p:nvPicPr>
          <p:cNvPr id="4098" name="Picture 2" descr="C:\Users\Public\Pictures\Sample Pictures\large_manufacturing.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108742" y="195280"/>
            <a:ext cx="3628286" cy="16458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42274AF4-C95E-46B5-A906-237564F7495F}"/>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55</a:t>
            </a:fld>
            <a:endParaRPr lang="en-US" dirty="0">
              <a:solidFill>
                <a:prstClr val="black">
                  <a:tint val="75000"/>
                </a:prstClr>
              </a:solidFill>
            </a:endParaRPr>
          </a:p>
        </p:txBody>
      </p:sp>
    </p:spTree>
    <p:extLst>
      <p:ext uri="{BB962C8B-B14F-4D97-AF65-F5344CB8AC3E}">
        <p14:creationId xmlns:p14="http://schemas.microsoft.com/office/powerpoint/2010/main" val="65159438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15296" r="3" b="3"/>
          <a:stretch/>
        </p:blipFill>
        <p:spPr>
          <a:xfrm>
            <a:off x="156001" y="0"/>
            <a:ext cx="12192000" cy="6858000"/>
          </a:xfrm>
          <a:prstGeom prst="rect">
            <a:avLst/>
          </a:prstGeom>
        </p:spPr>
      </p:pic>
      <p:sp>
        <p:nvSpPr>
          <p:cNvPr id="5" name="Title 4"/>
          <p:cNvSpPr>
            <a:spLocks noGrp="1"/>
          </p:cNvSpPr>
          <p:nvPr>
            <p:ph type="ctrTitle"/>
          </p:nvPr>
        </p:nvSpPr>
        <p:spPr>
          <a:xfrm>
            <a:off x="568714" y="3910064"/>
            <a:ext cx="4349208" cy="2220985"/>
          </a:xfrm>
        </p:spPr>
        <p:txBody>
          <a:bodyPr vert="horz" lIns="91440" tIns="45720" rIns="91440" bIns="45720" rtlCol="0" anchor="ctr">
            <a:noAutofit/>
          </a:bodyPr>
          <a:lstStyle/>
          <a:p>
            <a:pPr>
              <a:lnSpc>
                <a:spcPct val="90000"/>
              </a:lnSpc>
            </a:pPr>
            <a:r>
              <a:rPr lang="en-US" sz="2400" dirty="0">
                <a:solidFill>
                  <a:schemeClr val="tx1">
                    <a:lumMod val="85000"/>
                    <a:lumOff val="15000"/>
                  </a:schemeClr>
                </a:solidFill>
              </a:rPr>
              <a:t>DOE SBIR &amp; STTR Programs:  Examples of Phase III Success</a:t>
            </a:r>
            <a:br>
              <a:rPr lang="en-US" sz="2400" dirty="0">
                <a:solidFill>
                  <a:schemeClr val="tx1">
                    <a:lumMod val="85000"/>
                    <a:lumOff val="15000"/>
                  </a:schemeClr>
                </a:solidFill>
              </a:rPr>
            </a:br>
            <a:r>
              <a:rPr lang="en-US" sz="2400" dirty="0">
                <a:solidFill>
                  <a:schemeClr val="tx1">
                    <a:lumMod val="85000"/>
                    <a:lumOff val="15000"/>
                  </a:schemeClr>
                </a:solidFill>
                <a:hlinkClick r:id="rId4"/>
              </a:rPr>
              <a:t>https://science.osti.gov/sbir/SBIR-STTR-Phase-III-Success-Stories</a:t>
            </a:r>
            <a:r>
              <a:rPr lang="en-US" sz="2400" dirty="0">
                <a:solidFill>
                  <a:schemeClr val="tx1">
                    <a:lumMod val="85000"/>
                    <a:lumOff val="15000"/>
                  </a:schemeClr>
                </a:solidFill>
              </a:rPr>
              <a:t> </a:t>
            </a:r>
          </a:p>
        </p:txBody>
      </p:sp>
      <p:sp>
        <p:nvSpPr>
          <p:cNvPr id="6" name="TextBox 5">
            <a:extLst>
              <a:ext uri="{FF2B5EF4-FFF2-40B4-BE49-F238E27FC236}">
                <a16:creationId xmlns:a16="http://schemas.microsoft.com/office/drawing/2014/main" id="{6B891EB2-8405-4DD4-8198-D43C8A116ACB}"/>
              </a:ext>
            </a:extLst>
          </p:cNvPr>
          <p:cNvSpPr txBox="1"/>
          <p:nvPr/>
        </p:nvSpPr>
        <p:spPr>
          <a:xfrm>
            <a:off x="2934967" y="499911"/>
            <a:ext cx="3640874" cy="1938992"/>
          </a:xfrm>
          <a:prstGeom prst="rect">
            <a:avLst/>
          </a:prstGeom>
          <a:noFill/>
        </p:spPr>
        <p:txBody>
          <a:bodyPr wrap="square">
            <a:spAutoFit/>
          </a:bodyPr>
          <a:lstStyle/>
          <a:p>
            <a:r>
              <a:rPr lang="en-US" sz="4000" dirty="0">
                <a:solidFill>
                  <a:schemeClr val="bg1"/>
                </a:solidFill>
              </a:rPr>
              <a:t>What does success look like?</a:t>
            </a:r>
          </a:p>
        </p:txBody>
      </p:sp>
      <p:pic>
        <p:nvPicPr>
          <p:cNvPr id="7" name="Picture 6">
            <a:extLst>
              <a:ext uri="{FF2B5EF4-FFF2-40B4-BE49-F238E27FC236}">
                <a16:creationId xmlns:a16="http://schemas.microsoft.com/office/drawing/2014/main" id="{074DA9E2-11C2-497B-A81A-FE70919B9CE4}"/>
              </a:ext>
            </a:extLst>
          </p:cNvPr>
          <p:cNvPicPr>
            <a:picLocks noChangeAspect="1"/>
          </p:cNvPicPr>
          <p:nvPr/>
        </p:nvPicPr>
        <p:blipFill>
          <a:blip r:embed="rId5"/>
          <a:stretch>
            <a:fillRect/>
          </a:stretch>
        </p:blipFill>
        <p:spPr>
          <a:xfrm>
            <a:off x="156001" y="0"/>
            <a:ext cx="2522370" cy="3512634"/>
          </a:xfrm>
          <a:prstGeom prst="rect">
            <a:avLst/>
          </a:prstGeom>
        </p:spPr>
      </p:pic>
    </p:spTree>
    <p:extLst>
      <p:ext uri="{BB962C8B-B14F-4D97-AF65-F5344CB8AC3E}">
        <p14:creationId xmlns:p14="http://schemas.microsoft.com/office/powerpoint/2010/main" val="2982946486"/>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7" y="4191990"/>
            <a:ext cx="3803073" cy="266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jjie.org/wp-content/uploads/2012/04/3336handcuffs-300x199.jpg">
            <a:hlinkClick r:id="rId2"/>
          </p:cNvPr>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984663" y="1035039"/>
            <a:ext cx="7885215" cy="5822961"/>
          </a:xfrm>
          <a:prstGeom prst="rect">
            <a:avLst/>
          </a:prstGeom>
          <a:noFill/>
        </p:spPr>
      </p:pic>
      <p:sp>
        <p:nvSpPr>
          <p:cNvPr id="5" name="Title 4"/>
          <p:cNvSpPr>
            <a:spLocks noGrp="1"/>
          </p:cNvSpPr>
          <p:nvPr>
            <p:ph type="ctrTitle" idx="4294967295"/>
          </p:nvPr>
        </p:nvSpPr>
        <p:spPr>
          <a:xfrm>
            <a:off x="0" y="0"/>
            <a:ext cx="7469188" cy="1470025"/>
          </a:xfrm>
          <a:solidFill>
            <a:schemeClr val="accent1">
              <a:lumMod val="40000"/>
              <a:lumOff val="60000"/>
            </a:schemeClr>
          </a:solidFill>
        </p:spPr>
        <p:txBody>
          <a:bodyPr>
            <a:normAutofit/>
          </a:bodyPr>
          <a:lstStyle/>
          <a:p>
            <a:pPr algn="l"/>
            <a:r>
              <a:rPr lang="en-US" sz="4000" b="0" dirty="0"/>
              <a:t>DOE Office of Inspector General: </a:t>
            </a:r>
            <a:br>
              <a:rPr lang="en-US" sz="4000" b="0" dirty="0"/>
            </a:br>
            <a:r>
              <a:rPr lang="en-US" sz="4000" b="0" dirty="0"/>
              <a:t>Fraud, Waste &amp; Abuse</a:t>
            </a:r>
          </a:p>
        </p:txBody>
      </p:sp>
      <p:sp>
        <p:nvSpPr>
          <p:cNvPr id="8" name="Slide Number Placeholder 7">
            <a:extLst>
              <a:ext uri="{FF2B5EF4-FFF2-40B4-BE49-F238E27FC236}">
                <a16:creationId xmlns:a16="http://schemas.microsoft.com/office/drawing/2014/main" id="{78B434A5-201B-460D-8EC7-8BDB19ECF05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57</a:t>
            </a:fld>
            <a:endParaRPr lang="en-US" dirty="0">
              <a:solidFill>
                <a:prstClr val="black">
                  <a:tint val="75000"/>
                </a:prstClr>
              </a:solidFill>
            </a:endParaRPr>
          </a:p>
        </p:txBody>
      </p:sp>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Combating Fraud</a:t>
            </a:r>
          </a:p>
        </p:txBody>
      </p:sp>
      <p:sp>
        <p:nvSpPr>
          <p:cNvPr id="6" name="Content Placeholder 5"/>
          <p:cNvSpPr>
            <a:spLocks noGrp="1"/>
          </p:cNvSpPr>
          <p:nvPr>
            <p:ph idx="4294967295"/>
          </p:nvPr>
        </p:nvSpPr>
        <p:spPr>
          <a:xfrm>
            <a:off x="253573" y="1507992"/>
            <a:ext cx="10972800" cy="4525963"/>
          </a:xfrm>
        </p:spPr>
        <p:txBody>
          <a:bodyPr>
            <a:normAutofit/>
          </a:bodyPr>
          <a:lstStyle/>
          <a:p>
            <a:r>
              <a:rPr lang="en-US" sz="2000" b="1" i="1" dirty="0"/>
              <a:t>What types of fraud are found in the SBIR Program?</a:t>
            </a:r>
            <a:endParaRPr lang="en-US" sz="2000" dirty="0"/>
          </a:p>
          <a:p>
            <a:r>
              <a:rPr lang="en-US" sz="2000" dirty="0"/>
              <a:t>Application Process</a:t>
            </a:r>
          </a:p>
          <a:p>
            <a:pPr lvl="1"/>
            <a:r>
              <a:rPr lang="en-US" sz="1800" dirty="0"/>
              <a:t>submitting  a plagiarized proposal</a:t>
            </a:r>
          </a:p>
          <a:p>
            <a:pPr lvl="1"/>
            <a:r>
              <a:rPr lang="en-US" sz="1800" dirty="0"/>
              <a:t>providing false information regarding the company, the Principal Investigator (PI), or work to be performed</a:t>
            </a:r>
          </a:p>
          <a:p>
            <a:pPr lvl="1"/>
            <a:r>
              <a:rPr lang="en-US" sz="1800" dirty="0"/>
              <a:t>seeking funding for work that has already been completed</a:t>
            </a:r>
          </a:p>
          <a:p>
            <a:r>
              <a:rPr lang="en-US" sz="2000" dirty="0"/>
              <a:t>During Award </a:t>
            </a:r>
          </a:p>
          <a:p>
            <a:pPr lvl="1"/>
            <a:r>
              <a:rPr lang="en-US" sz="1800" dirty="0"/>
              <a:t>using award funds for personal use or for any use other than the proposed activities</a:t>
            </a:r>
          </a:p>
          <a:p>
            <a:pPr lvl="1"/>
            <a:r>
              <a:rPr lang="en-US" sz="1800" dirty="0"/>
              <a:t>submitting plagiarized reports or reports falsely claiming work has been completed</a:t>
            </a:r>
          </a:p>
          <a:p>
            <a:pPr lvl="1"/>
            <a:r>
              <a:rPr lang="en-US" sz="1800" dirty="0"/>
              <a:t>claiming results for an award that were funded by a different source</a:t>
            </a:r>
          </a:p>
        </p:txBody>
      </p:sp>
      <p:sp>
        <p:nvSpPr>
          <p:cNvPr id="8" name="Slide Number Placeholder 7">
            <a:extLst>
              <a:ext uri="{FF2B5EF4-FFF2-40B4-BE49-F238E27FC236}">
                <a16:creationId xmlns:a16="http://schemas.microsoft.com/office/drawing/2014/main" id="{D2348534-31CC-4596-B7FB-90A19323F36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58</a:t>
            </a:fld>
            <a:endParaRPr lang="en-US" dirty="0">
              <a:solidFill>
                <a:prstClr val="black">
                  <a:tint val="75000"/>
                </a:prstClr>
              </a:solidFill>
            </a:endParaRPr>
          </a:p>
        </p:txBody>
      </p:sp>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Knowing the Rules</a:t>
            </a:r>
            <a:endParaRPr lang="en-US" sz="4000" dirty="0"/>
          </a:p>
        </p:txBody>
      </p:sp>
      <p:sp>
        <p:nvSpPr>
          <p:cNvPr id="3" name="Content Placeholder 2"/>
          <p:cNvSpPr>
            <a:spLocks noGrp="1"/>
          </p:cNvSpPr>
          <p:nvPr>
            <p:ph idx="4294967295"/>
          </p:nvPr>
        </p:nvSpPr>
        <p:spPr>
          <a:xfrm>
            <a:off x="376518" y="1417638"/>
            <a:ext cx="10596282" cy="4708525"/>
          </a:xfrm>
        </p:spPr>
        <p:txBody>
          <a:bodyPr>
            <a:normAutofit/>
          </a:bodyPr>
          <a:lstStyle/>
          <a:p>
            <a:r>
              <a:rPr lang="en-US" sz="2000" b="1" i="1" dirty="0"/>
              <a:t>Which SBIR rules should you be particularly familiar with?</a:t>
            </a:r>
            <a:endParaRPr lang="en-US" sz="2000" dirty="0"/>
          </a:p>
          <a:p>
            <a:pPr lvl="1"/>
            <a:r>
              <a:rPr lang="en-US" sz="1800" dirty="0"/>
              <a:t>Duplicate or overlapping proposals may not be submitted to multiple agencies without full disclosure to all agencies.</a:t>
            </a:r>
          </a:p>
          <a:p>
            <a:pPr lvl="1"/>
            <a:r>
              <a:rPr lang="en-US" sz="1800" dirty="0"/>
              <a:t>The company must meet SBA’s requirements for a small business, including being majority American owned and have 500 employees or fewer.</a:t>
            </a:r>
          </a:p>
          <a:p>
            <a:pPr lvl="1"/>
            <a:r>
              <a:rPr lang="en-US" sz="1800" dirty="0"/>
              <a:t>For SBIR:  The PI’s primary employment must be with the company during the grant period. The PI may not be employed full time elsewhere.</a:t>
            </a:r>
          </a:p>
          <a:p>
            <a:pPr lvl="1"/>
            <a:r>
              <a:rPr lang="en-US" sz="1800" dirty="0"/>
              <a:t>For SBIR:  For Phase I, a minimum of two thirds of the research effort must be performed by the grantee company; for Phase II, a minimum of one-half of the research effort must be performed by the grantee company.  Work performed by a university research lab is NOT work completed by the grantee company.</a:t>
            </a:r>
          </a:p>
          <a:p>
            <a:pPr lvl="1"/>
            <a:r>
              <a:rPr lang="en-US" sz="1800" dirty="0"/>
              <a:t>University employees participating on an SBIR award should disclose their involvement to the university as well as their use of university facilities.</a:t>
            </a:r>
          </a:p>
          <a:p>
            <a:pPr lvl="1"/>
            <a:r>
              <a:rPr lang="en-US" sz="1800" dirty="0"/>
              <a:t>R&amp;D must be performed in the United States. </a:t>
            </a:r>
          </a:p>
          <a:p>
            <a:endParaRPr lang="en-US" sz="2000" dirty="0"/>
          </a:p>
        </p:txBody>
      </p:sp>
      <p:sp>
        <p:nvSpPr>
          <p:cNvPr id="8" name="Slide Number Placeholder 7">
            <a:extLst>
              <a:ext uri="{FF2B5EF4-FFF2-40B4-BE49-F238E27FC236}">
                <a16:creationId xmlns:a16="http://schemas.microsoft.com/office/drawing/2014/main" id="{C6A21530-0723-4BC2-99B3-53F6541A2BC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59</a:t>
            </a:fld>
            <a:endParaRPr lang="en-US" dirty="0">
              <a:solidFill>
                <a:prstClr val="black">
                  <a:tint val="75000"/>
                </a:prstClr>
              </a:solidFill>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4659-A172-445B-8094-0091C09ABD2E}"/>
              </a:ext>
            </a:extLst>
          </p:cNvPr>
          <p:cNvSpPr>
            <a:spLocks noGrp="1"/>
          </p:cNvSpPr>
          <p:nvPr>
            <p:ph type="title" idx="4294967295"/>
          </p:nvPr>
        </p:nvSpPr>
        <p:spPr>
          <a:xfrm>
            <a:off x="0" y="365125"/>
            <a:ext cx="10723563" cy="1325563"/>
          </a:xfrm>
        </p:spPr>
        <p:txBody>
          <a:bodyPr>
            <a:normAutofit/>
          </a:bodyPr>
          <a:lstStyle/>
          <a:p>
            <a:r>
              <a:rPr lang="en-US" sz="3600" b="0" dirty="0">
                <a:solidFill>
                  <a:schemeClr val="accent3">
                    <a:lumMod val="75000"/>
                  </a:schemeClr>
                </a:solidFill>
              </a:rPr>
              <a:t>SBIR vs STTR – R&amp;D expenditure or Level of Effort requirements in %</a:t>
            </a:r>
          </a:p>
        </p:txBody>
      </p:sp>
      <p:graphicFrame>
        <p:nvGraphicFramePr>
          <p:cNvPr id="7" name="Content Placeholder 6">
            <a:extLst>
              <a:ext uri="{FF2B5EF4-FFF2-40B4-BE49-F238E27FC236}">
                <a16:creationId xmlns:a16="http://schemas.microsoft.com/office/drawing/2014/main" id="{90A12290-3A4C-49A9-9BC2-25538821EF79}"/>
              </a:ext>
            </a:extLst>
          </p:cNvPr>
          <p:cNvGraphicFramePr>
            <a:graphicFrameLocks noGrp="1"/>
          </p:cNvGraphicFramePr>
          <p:nvPr>
            <p:ph sz="half" idx="4294967295"/>
            <p:extLst>
              <p:ext uri="{D42A27DB-BD31-4B8C-83A1-F6EECF244321}">
                <p14:modId xmlns:p14="http://schemas.microsoft.com/office/powerpoint/2010/main" val="4081959785"/>
              </p:ext>
            </p:extLst>
          </p:nvPr>
        </p:nvGraphicFramePr>
        <p:xfrm>
          <a:off x="0" y="1452563"/>
          <a:ext cx="5181600" cy="39528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6">
            <a:extLst>
              <a:ext uri="{FF2B5EF4-FFF2-40B4-BE49-F238E27FC236}">
                <a16:creationId xmlns:a16="http://schemas.microsoft.com/office/drawing/2014/main" id="{E65F40E9-AAED-4021-A84D-EDAB70684195}"/>
              </a:ext>
            </a:extLst>
          </p:cNvPr>
          <p:cNvGraphicFramePr>
            <a:graphicFrameLocks/>
          </p:cNvGraphicFramePr>
          <p:nvPr>
            <p:extLst>
              <p:ext uri="{D42A27DB-BD31-4B8C-83A1-F6EECF244321}">
                <p14:modId xmlns:p14="http://schemas.microsoft.com/office/powerpoint/2010/main" val="3797700785"/>
              </p:ext>
            </p:extLst>
          </p:nvPr>
        </p:nvGraphicFramePr>
        <p:xfrm>
          <a:off x="6172200" y="1452562"/>
          <a:ext cx="5181600" cy="3952875"/>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1EC0023A-75C6-41F2-B9B2-6D213BDCD7AE}"/>
              </a:ext>
            </a:extLst>
          </p:cNvPr>
          <p:cNvSpPr txBox="1"/>
          <p:nvPr/>
        </p:nvSpPr>
        <p:spPr>
          <a:xfrm>
            <a:off x="810039" y="5537784"/>
            <a:ext cx="10194201" cy="707886"/>
          </a:xfrm>
          <a:prstGeom prst="rect">
            <a:avLst/>
          </a:prstGeom>
          <a:noFill/>
        </p:spPr>
        <p:txBody>
          <a:bodyPr wrap="none" rtlCol="0">
            <a:spAutoFit/>
          </a:bodyPr>
          <a:lstStyle/>
          <a:p>
            <a:r>
              <a:rPr lang="en-US" sz="2000" dirty="0">
                <a:latin typeface="+mn-lt"/>
              </a:rPr>
              <a:t>Our </a:t>
            </a:r>
            <a:r>
              <a:rPr lang="en-US" sz="2000" dirty="0">
                <a:latin typeface="+mn-lt"/>
                <a:hlinkClick r:id="rId5"/>
              </a:rPr>
              <a:t>level of effort workbook </a:t>
            </a:r>
            <a:r>
              <a:rPr lang="en-US" sz="2000" dirty="0">
                <a:latin typeface="+mn-lt"/>
              </a:rPr>
              <a:t>can be used to ensure compliance prior to submitting your proposal</a:t>
            </a:r>
          </a:p>
          <a:p>
            <a:endParaRPr lang="en-US" sz="2000" dirty="0">
              <a:latin typeface="+mn-lt"/>
            </a:endParaRPr>
          </a:p>
        </p:txBody>
      </p:sp>
      <p:sp>
        <p:nvSpPr>
          <p:cNvPr id="10" name="Slide Number Placeholder 9">
            <a:extLst>
              <a:ext uri="{FF2B5EF4-FFF2-40B4-BE49-F238E27FC236}">
                <a16:creationId xmlns:a16="http://schemas.microsoft.com/office/drawing/2014/main" id="{A4378B26-227C-4AAA-9E21-BA1C0F03E148}"/>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1251793036"/>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Consequences</a:t>
            </a:r>
            <a:endParaRPr lang="en-US" sz="4000" dirty="0"/>
          </a:p>
        </p:txBody>
      </p:sp>
      <p:sp>
        <p:nvSpPr>
          <p:cNvPr id="3" name="Content Placeholder 2"/>
          <p:cNvSpPr>
            <a:spLocks noGrp="1"/>
          </p:cNvSpPr>
          <p:nvPr>
            <p:ph idx="4294967295"/>
          </p:nvPr>
        </p:nvSpPr>
        <p:spPr>
          <a:xfrm>
            <a:off x="384202" y="1475335"/>
            <a:ext cx="10588597" cy="4650830"/>
          </a:xfrm>
        </p:spPr>
        <p:txBody>
          <a:bodyPr>
            <a:normAutofit/>
          </a:bodyPr>
          <a:lstStyle/>
          <a:p>
            <a:r>
              <a:rPr lang="en-US" b="1" i="1" dirty="0"/>
              <a:t>What Happens If You Break the Rules? </a:t>
            </a:r>
          </a:p>
          <a:p>
            <a:pPr lvl="1"/>
            <a:r>
              <a:rPr lang="en-US" sz="1800" dirty="0"/>
              <a:t>If you commit fraud or other wrongdoing in applying for or carrying out an SBIR award, we will investigate.</a:t>
            </a:r>
          </a:p>
          <a:p>
            <a:pPr lvl="1"/>
            <a:r>
              <a:rPr lang="en-US" sz="1800" dirty="0"/>
              <a:t>We refer violations of civil or criminal law to the Department of Justice (DOJ).  If DOJ prosecutes you for fraud or false statements, you may be sentenced to prison and required to pay full restitution.  If DOJ pursues a civil action under the False Claims Act, you may have to pay treble damages and $11,000 for each false claim.  In addition, DOE may terminate your awards and debar you from receiving grants or contracts from any federal agency.</a:t>
            </a:r>
          </a:p>
          <a:p>
            <a:endParaRPr lang="en-US" sz="3200" dirty="0"/>
          </a:p>
        </p:txBody>
      </p:sp>
      <p:sp>
        <p:nvSpPr>
          <p:cNvPr id="8" name="Slide Number Placeholder 7">
            <a:extLst>
              <a:ext uri="{FF2B5EF4-FFF2-40B4-BE49-F238E27FC236}">
                <a16:creationId xmlns:a16="http://schemas.microsoft.com/office/drawing/2014/main" id="{67EBBCE4-F27C-43E4-B39E-6FACEFB1A88C}"/>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60</a:t>
            </a:fld>
            <a:endParaRPr lang="en-US" dirty="0">
              <a:solidFill>
                <a:prstClr val="black">
                  <a:tint val="75000"/>
                </a:prstClr>
              </a:solidFill>
            </a:endParaRPr>
          </a:p>
        </p:txBody>
      </p:sp>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092" y="123555"/>
            <a:ext cx="4819650" cy="392626"/>
          </a:xfrm>
        </p:spPr>
        <p:txBody>
          <a:bodyPr>
            <a:noAutofit/>
          </a:bodyPr>
          <a:lstStyle/>
          <a:p>
            <a:r>
              <a:rPr lang="en-US" sz="4000" b="0" dirty="0"/>
              <a:t>Recent Prosecution  </a:t>
            </a:r>
          </a:p>
        </p:txBody>
      </p:sp>
      <p:sp>
        <p:nvSpPr>
          <p:cNvPr id="8" name="Rectangle 7"/>
          <p:cNvSpPr/>
          <p:nvPr/>
        </p:nvSpPr>
        <p:spPr>
          <a:xfrm>
            <a:off x="2469922" y="5681205"/>
            <a:ext cx="7880471" cy="692497"/>
          </a:xfrm>
          <a:prstGeom prst="rect">
            <a:avLst/>
          </a:prstGeom>
        </p:spPr>
        <p:txBody>
          <a:bodyPr wrap="square">
            <a:spAutoFit/>
          </a:bodyPr>
          <a:lstStyle/>
          <a:p>
            <a:r>
              <a:rPr lang="en-US" sz="1400" dirty="0">
                <a:latin typeface="+mn-lt"/>
                <a:hlinkClick r:id="rId2"/>
              </a:rPr>
              <a:t>https://www.justice.gov/usao-mdfl/pr/scientists-sentenced-prison-defrauding-small-business-innovation-research-program</a:t>
            </a:r>
            <a:endParaRPr lang="en-US" sz="1400" dirty="0">
              <a:latin typeface="+mn-lt"/>
            </a:endParaRPr>
          </a:p>
          <a:p>
            <a:endParaRPr lang="en-US" sz="1100" dirty="0">
              <a:latin typeface="+mn-lt"/>
            </a:endParaRPr>
          </a:p>
        </p:txBody>
      </p:sp>
      <p:sp>
        <p:nvSpPr>
          <p:cNvPr id="11" name="TextBox 10"/>
          <p:cNvSpPr txBox="1"/>
          <p:nvPr/>
        </p:nvSpPr>
        <p:spPr>
          <a:xfrm>
            <a:off x="3045786" y="1038226"/>
            <a:ext cx="5720262" cy="461665"/>
          </a:xfrm>
          <a:prstGeom prst="rect">
            <a:avLst/>
          </a:prstGeom>
          <a:noFill/>
        </p:spPr>
        <p:txBody>
          <a:bodyPr wrap="square" rtlCol="0">
            <a:spAutoFit/>
          </a:bodyPr>
          <a:lstStyle/>
          <a:p>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9922" y="630195"/>
            <a:ext cx="7007710" cy="5152440"/>
          </a:xfrm>
          <a:prstGeom prst="rect">
            <a:avLst/>
          </a:prstGeom>
        </p:spPr>
      </p:pic>
      <p:sp>
        <p:nvSpPr>
          <p:cNvPr id="6" name="Slide Number Placeholder 5">
            <a:extLst>
              <a:ext uri="{FF2B5EF4-FFF2-40B4-BE49-F238E27FC236}">
                <a16:creationId xmlns:a16="http://schemas.microsoft.com/office/drawing/2014/main" id="{7E713D2C-6031-44B8-A59E-23E65D2DD75B}"/>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61</a:t>
            </a:fld>
            <a:endParaRPr lang="en-US" dirty="0">
              <a:solidFill>
                <a:prstClr val="black">
                  <a:tint val="75000"/>
                </a:prstClr>
              </a:solidFill>
            </a:endParaRPr>
          </a:p>
        </p:txBody>
      </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p:spPr>
        <p:txBody>
          <a:bodyPr/>
          <a:lstStyle/>
          <a:p>
            <a:r>
              <a:rPr lang="en-US" sz="2400" dirty="0">
                <a:solidFill>
                  <a:srgbClr val="C00000"/>
                </a:solidFill>
              </a:rPr>
              <a:t>DOE Office of Inspector General</a:t>
            </a:r>
            <a:br>
              <a:rPr lang="en-US" dirty="0"/>
            </a:br>
            <a:r>
              <a:rPr lang="en-US" sz="4000" b="0" dirty="0"/>
              <a:t>Reporting Fraud</a:t>
            </a:r>
            <a:endParaRPr lang="en-US" sz="4000" dirty="0"/>
          </a:p>
        </p:txBody>
      </p:sp>
      <p:sp>
        <p:nvSpPr>
          <p:cNvPr id="3" name="Content Placeholder 2"/>
          <p:cNvSpPr>
            <a:spLocks noGrp="1"/>
          </p:cNvSpPr>
          <p:nvPr>
            <p:ph idx="4294967295"/>
          </p:nvPr>
        </p:nvSpPr>
        <p:spPr>
          <a:xfrm>
            <a:off x="0" y="1600200"/>
            <a:ext cx="10972800" cy="4525963"/>
          </a:xfrm>
        </p:spPr>
        <p:txBody>
          <a:bodyPr>
            <a:normAutofit fontScale="55000" lnSpcReduction="20000"/>
          </a:bodyPr>
          <a:lstStyle/>
          <a:p>
            <a:r>
              <a:rPr lang="en-US" dirty="0"/>
              <a:t>The Department of Energy’s Office of Inspector General (OIG) promotes the effective, efficient, and economical operation of DOE’s programs and operations through audits, inspections, investigations, and other reviews.</a:t>
            </a:r>
          </a:p>
          <a:p>
            <a:r>
              <a:rPr lang="en-US" dirty="0"/>
              <a:t>Within DOE OIG, the Office of Investigations is responsible for investigating any fraudulent acts involving DOE, its contractors or subcontractors, or any crime affecting the programs, operations, Government funds, or employees of those entities.</a:t>
            </a:r>
          </a:p>
          <a:p>
            <a:endParaRPr lang="en-US" dirty="0"/>
          </a:p>
          <a:p>
            <a:r>
              <a:rPr lang="en-US" b="1" i="1" dirty="0"/>
              <a:t>If you want additional information or to report wrongdoing:</a:t>
            </a:r>
          </a:p>
          <a:p>
            <a:pPr lvl="1">
              <a:buNone/>
            </a:pPr>
            <a:r>
              <a:rPr lang="en-US" dirty="0"/>
              <a:t>	</a:t>
            </a:r>
            <a:r>
              <a:rPr lang="en-US" b="1" dirty="0"/>
              <a:t>Internet:</a:t>
            </a:r>
            <a:r>
              <a:rPr lang="en-US" dirty="0"/>
              <a:t>  ig.energy.gov    </a:t>
            </a:r>
            <a:br>
              <a:rPr lang="en-US" dirty="0"/>
            </a:br>
            <a:r>
              <a:rPr lang="en-US" b="1" dirty="0"/>
              <a:t>E-mail: </a:t>
            </a:r>
            <a:r>
              <a:rPr lang="fr-FR" dirty="0">
                <a:hlinkClick r:id="rId2"/>
              </a:rPr>
              <a:t>ighotline@hq.doe.gov</a:t>
            </a:r>
            <a:r>
              <a:rPr lang="fr-FR" dirty="0"/>
              <a:t>  </a:t>
            </a:r>
            <a:br>
              <a:rPr lang="fr-FR" dirty="0"/>
            </a:br>
            <a:r>
              <a:rPr lang="en-US" b="1" dirty="0"/>
              <a:t>Telephone:</a:t>
            </a:r>
            <a:r>
              <a:rPr lang="en-US" dirty="0"/>
              <a:t> 202-586-4073</a:t>
            </a:r>
            <a:br>
              <a:rPr lang="en-US" dirty="0"/>
            </a:br>
            <a:r>
              <a:rPr lang="en-US" b="1" dirty="0"/>
              <a:t>Hotline: </a:t>
            </a:r>
            <a:r>
              <a:rPr lang="en-US" dirty="0"/>
              <a:t>800-541-1625</a:t>
            </a:r>
            <a:br>
              <a:rPr lang="en-US" dirty="0"/>
            </a:br>
            <a:r>
              <a:rPr lang="en-US" b="1" dirty="0"/>
              <a:t>Fax: </a:t>
            </a:r>
            <a:r>
              <a:rPr lang="en-US" dirty="0"/>
              <a:t>202-586-5697</a:t>
            </a:r>
            <a:endParaRPr lang="en-US" b="1" dirty="0"/>
          </a:p>
          <a:p>
            <a:pPr lvl="1">
              <a:buNone/>
            </a:pPr>
            <a:r>
              <a:rPr lang="en-US" b="1" dirty="0"/>
              <a:t>	</a:t>
            </a:r>
          </a:p>
          <a:p>
            <a:pPr lvl="1" indent="0">
              <a:buNone/>
            </a:pPr>
            <a:r>
              <a:rPr lang="en-US" b="1" dirty="0"/>
              <a:t>U.S. DEPARTMENT OF ENERGY</a:t>
            </a:r>
            <a:br>
              <a:rPr lang="en-US" b="1" dirty="0"/>
            </a:br>
            <a:r>
              <a:rPr lang="en-US" b="1" dirty="0"/>
              <a:t>OFFICE OF INSPECTOR GENERAL</a:t>
            </a:r>
            <a:br>
              <a:rPr lang="en-US" b="1" dirty="0"/>
            </a:br>
            <a:r>
              <a:rPr lang="en-US" b="1" dirty="0"/>
              <a:t>ATTN:  OFFICE OF INSPECTIONS</a:t>
            </a:r>
            <a:br>
              <a:rPr lang="en-US" b="1" dirty="0"/>
            </a:br>
            <a:r>
              <a:rPr lang="en-US" b="1" dirty="0"/>
              <a:t>1000 INDEPENDENCE AVENUE, SW</a:t>
            </a:r>
            <a:br>
              <a:rPr lang="en-US" b="1" dirty="0"/>
            </a:br>
            <a:r>
              <a:rPr lang="en-US" b="1" dirty="0"/>
              <a:t>MAIL STOP 5D-031</a:t>
            </a:r>
            <a:br>
              <a:rPr lang="en-US" b="1" dirty="0"/>
            </a:br>
            <a:r>
              <a:rPr lang="en-US" b="1" dirty="0"/>
              <a:t>WASHINGTON, DC  20585</a:t>
            </a:r>
            <a:endParaRPr lang="en-US" dirty="0"/>
          </a:p>
          <a:p>
            <a:endParaRPr lang="en-US" dirty="0"/>
          </a:p>
        </p:txBody>
      </p:sp>
      <p:sp>
        <p:nvSpPr>
          <p:cNvPr id="8" name="Slide Number Placeholder 7">
            <a:extLst>
              <a:ext uri="{FF2B5EF4-FFF2-40B4-BE49-F238E27FC236}">
                <a16:creationId xmlns:a16="http://schemas.microsoft.com/office/drawing/2014/main" id="{76B9BC7E-7F67-4EA1-B395-A400299110DD}"/>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62</a:t>
            </a:fld>
            <a:endParaRPr lang="en-US" dirty="0">
              <a:solidFill>
                <a:prstClr val="black">
                  <a:tint val="75000"/>
                </a:prstClr>
              </a:solidFill>
            </a:endParaRPr>
          </a:p>
        </p:txBody>
      </p:sp>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325563"/>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accent3">
                    <a:lumMod val="75000"/>
                  </a:schemeClr>
                </a:solidFill>
                <a:effectLst/>
                <a:uLnTx/>
                <a:uFillTx/>
                <a:latin typeface="Calibri Light" panose="020F0302020204030204"/>
                <a:ea typeface="+mj-ea"/>
                <a:cs typeface="+mj-cs"/>
              </a:rPr>
              <a:t>Support Programs along the Path to Technology Commercialization </a:t>
            </a:r>
          </a:p>
        </p:txBody>
      </p:sp>
      <p:graphicFrame>
        <p:nvGraphicFramePr>
          <p:cNvPr id="10" name="Diagram 9"/>
          <p:cNvGraphicFramePr/>
          <p:nvPr>
            <p:extLst>
              <p:ext uri="{D42A27DB-BD31-4B8C-83A1-F6EECF244321}">
                <p14:modId xmlns:p14="http://schemas.microsoft.com/office/powerpoint/2010/main" val="1383206566"/>
              </p:ext>
            </p:extLst>
          </p:nvPr>
        </p:nvGraphicFramePr>
        <p:xfrm>
          <a:off x="609600" y="399222"/>
          <a:ext cx="11133220" cy="2575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Table 1"/>
          <p:cNvGraphicFramePr>
            <a:graphicFrameLocks noGrp="1"/>
          </p:cNvGraphicFramePr>
          <p:nvPr/>
        </p:nvGraphicFramePr>
        <p:xfrm>
          <a:off x="640280" y="2231381"/>
          <a:ext cx="11071860" cy="3694740"/>
        </p:xfrm>
        <a:graphic>
          <a:graphicData uri="http://schemas.openxmlformats.org/drawingml/2006/table">
            <a:tbl>
              <a:tblPr firstRow="1" bandRow="1">
                <a:tableStyleId>{5C22544A-7EE6-4342-B048-85BDC9FD1C3A}</a:tableStyleId>
              </a:tblPr>
              <a:tblGrid>
                <a:gridCol w="2205199">
                  <a:extLst>
                    <a:ext uri="{9D8B030D-6E8A-4147-A177-3AD203B41FA5}">
                      <a16:colId xmlns:a16="http://schemas.microsoft.com/office/drawing/2014/main" val="20000"/>
                    </a:ext>
                  </a:extLst>
                </a:gridCol>
                <a:gridCol w="2167309">
                  <a:extLst>
                    <a:ext uri="{9D8B030D-6E8A-4147-A177-3AD203B41FA5}">
                      <a16:colId xmlns:a16="http://schemas.microsoft.com/office/drawing/2014/main" val="20001"/>
                    </a:ext>
                  </a:extLst>
                </a:gridCol>
                <a:gridCol w="1163422">
                  <a:extLst>
                    <a:ext uri="{9D8B030D-6E8A-4147-A177-3AD203B41FA5}">
                      <a16:colId xmlns:a16="http://schemas.microsoft.com/office/drawing/2014/main" val="20002"/>
                    </a:ext>
                  </a:extLst>
                </a:gridCol>
                <a:gridCol w="5535930">
                  <a:extLst>
                    <a:ext uri="{9D8B030D-6E8A-4147-A177-3AD203B41FA5}">
                      <a16:colId xmlns:a16="http://schemas.microsoft.com/office/drawing/2014/main" val="3450345559"/>
                    </a:ext>
                  </a:extLst>
                </a:gridCol>
              </a:tblGrid>
              <a:tr h="335946">
                <a:tc>
                  <a:txBody>
                    <a:bodyPr/>
                    <a:lstStyle/>
                    <a:p>
                      <a:r>
                        <a:rPr lang="en-US" sz="1600" dirty="0">
                          <a:solidFill>
                            <a:schemeClr val="tx1">
                              <a:lumMod val="75000"/>
                              <a:lumOff val="25000"/>
                            </a:schemeClr>
                          </a:solidFill>
                        </a:rPr>
                        <a:t>Phase I Grant</a:t>
                      </a:r>
                    </a:p>
                  </a:txBody>
                  <a:tcPr>
                    <a:solidFill>
                      <a:schemeClr val="bg1">
                        <a:lumMod val="85000"/>
                      </a:schemeClr>
                    </a:solidFill>
                  </a:tcPr>
                </a:tc>
                <a:tc>
                  <a:txBody>
                    <a:bodyPr/>
                    <a:lstStyle/>
                    <a:p>
                      <a:r>
                        <a:rPr lang="en-US" sz="1600" dirty="0">
                          <a:solidFill>
                            <a:schemeClr val="tx1">
                              <a:lumMod val="75000"/>
                              <a:lumOff val="25000"/>
                            </a:schemeClr>
                          </a:solidFill>
                        </a:rPr>
                        <a:t>Phase II, II</a:t>
                      </a:r>
                      <a:r>
                        <a:rPr lang="en-US" sz="1600" baseline="0" dirty="0">
                          <a:solidFill>
                            <a:schemeClr val="tx1">
                              <a:lumMod val="75000"/>
                              <a:lumOff val="25000"/>
                            </a:schemeClr>
                          </a:solidFill>
                        </a:rPr>
                        <a:t>A Grants</a:t>
                      </a:r>
                      <a:endParaRPr lang="en-US" sz="1600" dirty="0">
                        <a:solidFill>
                          <a:schemeClr val="tx1">
                            <a:lumMod val="75000"/>
                            <a:lumOff val="25000"/>
                          </a:schemeClr>
                        </a:solidFill>
                      </a:endParaRPr>
                    </a:p>
                  </a:txBody>
                  <a:tcPr>
                    <a:solidFill>
                      <a:schemeClr val="bg1">
                        <a:lumMod val="85000"/>
                      </a:schemeClr>
                    </a:solidFill>
                  </a:tcPr>
                </a:tc>
                <a:tc gridSpan="2">
                  <a:txBody>
                    <a:bodyPr/>
                    <a:lstStyle/>
                    <a:p>
                      <a:r>
                        <a:rPr lang="en-US" sz="1600" dirty="0">
                          <a:solidFill>
                            <a:schemeClr val="tx1">
                              <a:lumMod val="75000"/>
                              <a:lumOff val="25000"/>
                            </a:schemeClr>
                          </a:solidFill>
                        </a:rPr>
                        <a:t>Phase IIB, IIC Grants</a:t>
                      </a:r>
                    </a:p>
                  </a:txBody>
                  <a:tcPr>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335946">
                <a:tc gridSpan="4">
                  <a:txBody>
                    <a:bodyPr/>
                    <a:lstStyle/>
                    <a:p>
                      <a:pPr algn="ctr"/>
                      <a:r>
                        <a:rPr lang="en-US" sz="1600" dirty="0">
                          <a:solidFill>
                            <a:schemeClr val="tx1">
                              <a:lumMod val="65000"/>
                              <a:lumOff val="35000"/>
                            </a:schemeClr>
                          </a:solidFill>
                        </a:rPr>
                        <a:t>Topics, Funding Opportunity and Q&amp;A Webinars</a:t>
                      </a:r>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35946">
                <a:tc>
                  <a:txBody>
                    <a:bodyPr/>
                    <a:lstStyle/>
                    <a:p>
                      <a:pPr algn="ctr"/>
                      <a:r>
                        <a:rPr lang="en-US" sz="1600" dirty="0">
                          <a:solidFill>
                            <a:schemeClr val="tx1">
                              <a:lumMod val="65000"/>
                              <a:lumOff val="35000"/>
                            </a:schemeClr>
                          </a:solidFill>
                        </a:rPr>
                        <a:t>Phase 0 Assistance</a:t>
                      </a:r>
                    </a:p>
                  </a:txBody>
                  <a:tcPr>
                    <a:solidFill>
                      <a:schemeClr val="accent1">
                        <a:lumMod val="20000"/>
                        <a:lumOff val="80000"/>
                      </a:schemeClr>
                    </a:solidFill>
                  </a:tcPr>
                </a:tc>
                <a:tc>
                  <a:txBody>
                    <a:bodyPr/>
                    <a:lstStyle/>
                    <a:p>
                      <a:endParaRPr lang="en-US" sz="1600" dirty="0">
                        <a:solidFill>
                          <a:schemeClr val="tx1">
                            <a:lumMod val="65000"/>
                            <a:lumOff val="35000"/>
                          </a:schemeClr>
                        </a:solidFill>
                      </a:endParaRPr>
                    </a:p>
                  </a:txBody>
                  <a:tcPr>
                    <a:solidFill>
                      <a:schemeClr val="accent1">
                        <a:lumMod val="20000"/>
                        <a:lumOff val="80000"/>
                      </a:schemeClr>
                    </a:solidFill>
                  </a:tcPr>
                </a:tc>
                <a:tc gridSpan="2">
                  <a:txBody>
                    <a:bodyPr/>
                    <a:lstStyle/>
                    <a:p>
                      <a:endParaRPr lang="en-US" sz="1600" dirty="0">
                        <a:solidFill>
                          <a:schemeClr val="tx1">
                            <a:lumMod val="65000"/>
                            <a:lumOff val="35000"/>
                          </a:schemeClr>
                        </a:solidFill>
                      </a:endParaRPr>
                    </a:p>
                  </a:txBody>
                  <a:tcP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3"/>
                  </a:ext>
                </a:extLst>
              </a:tr>
              <a:tr h="335946">
                <a:tc gridSpan="4">
                  <a:txBody>
                    <a:bodyPr/>
                    <a:lstStyle/>
                    <a:p>
                      <a:pPr algn="ctr"/>
                      <a:r>
                        <a:rPr lang="en-US" sz="1600" dirty="0">
                          <a:solidFill>
                            <a:schemeClr val="tx1">
                              <a:lumMod val="65000"/>
                              <a:lumOff val="35000"/>
                            </a:schemeClr>
                          </a:solidFill>
                        </a:rPr>
                        <a:t>Online learning center and application resources</a:t>
                      </a:r>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35946">
                <a:tc gridSpan="2">
                  <a:txBody>
                    <a:bodyPr/>
                    <a:lstStyle/>
                    <a:p>
                      <a:pPr algn="ctr"/>
                      <a:r>
                        <a:rPr lang="en-US" sz="1600" dirty="0">
                          <a:solidFill>
                            <a:schemeClr val="tx1">
                              <a:lumMod val="65000"/>
                              <a:lumOff val="35000"/>
                            </a:schemeClr>
                          </a:solidFill>
                        </a:rPr>
                        <a:t>National Laboratories collaboration resource</a:t>
                      </a:r>
                    </a:p>
                  </a:txBody>
                  <a:tcPr>
                    <a:solidFill>
                      <a:schemeClr val="accent1">
                        <a:lumMod val="20000"/>
                        <a:lumOff val="80000"/>
                      </a:schemeClr>
                    </a:solidFill>
                  </a:tcPr>
                </a:tc>
                <a:tc hMerge="1">
                  <a:txBody>
                    <a:bodyPr/>
                    <a:lstStyle/>
                    <a:p>
                      <a:endParaRPr lang="en-US"/>
                    </a:p>
                  </a:txBody>
                  <a:tcPr/>
                </a:tc>
                <a:tc gridSpan="2">
                  <a:txBody>
                    <a:bodyPr/>
                    <a:lstStyle/>
                    <a:p>
                      <a:endParaRPr lang="en-US" sz="1600" dirty="0">
                        <a:solidFill>
                          <a:schemeClr val="tx1">
                            <a:lumMod val="65000"/>
                            <a:lumOff val="35000"/>
                          </a:schemeClr>
                        </a:solidFill>
                      </a:endParaRPr>
                    </a:p>
                  </a:txBody>
                  <a:tcPr>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0005"/>
                  </a:ext>
                </a:extLst>
              </a:tr>
              <a:tr h="0">
                <a:tc gridSpan="3">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600" dirty="0">
                          <a:solidFill>
                            <a:schemeClr val="tx1">
                              <a:lumMod val="65000"/>
                              <a:lumOff val="35000"/>
                            </a:schemeClr>
                          </a:solidFill>
                        </a:rPr>
                        <a:t>Partnering</a:t>
                      </a:r>
                      <a:endParaRPr lang="en-US" sz="1600" b="0" dirty="0">
                        <a:solidFill>
                          <a:schemeClr val="tx1">
                            <a:lumMod val="65000"/>
                            <a:lumOff val="35000"/>
                          </a:schemeClr>
                        </a:solidFill>
                      </a:endParaRPr>
                    </a:p>
                  </a:txBody>
                  <a:tcPr>
                    <a:solidFill>
                      <a:schemeClr val="accent1">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solidFill>
                            <a:schemeClr val="tx1">
                              <a:lumMod val="65000"/>
                              <a:lumOff val="35000"/>
                            </a:schemeClr>
                          </a:solidFill>
                        </a:rPr>
                        <a:t>Assistance</a:t>
                      </a:r>
                      <a:endParaRPr lang="en-US" sz="1600" b="0" dirty="0">
                        <a:solidFill>
                          <a:schemeClr val="tx1">
                            <a:lumMod val="65000"/>
                            <a:lumOff val="35000"/>
                          </a:schemeClr>
                        </a:solidFill>
                      </a:endParaRPr>
                    </a:p>
                  </a:txBody>
                  <a:tcPr>
                    <a:solidFill>
                      <a:schemeClr val="bg1">
                        <a:lumMod val="95000"/>
                      </a:schemeClr>
                    </a:solidFill>
                  </a:tcPr>
                </a:tc>
                <a:extLst>
                  <a:ext uri="{0D108BD9-81ED-4DB2-BD59-A6C34878D82A}">
                    <a16:rowId xmlns:a16="http://schemas.microsoft.com/office/drawing/2014/main" val="1316832385"/>
                  </a:ext>
                </a:extLst>
              </a:tr>
              <a:tr h="335946">
                <a:tc gridSpan="4">
                  <a:txBody>
                    <a:bodyPr/>
                    <a:lstStyle/>
                    <a:p>
                      <a:pPr algn="ctr"/>
                      <a:r>
                        <a:rPr lang="en-US" sz="1600" b="0" dirty="0">
                          <a:solidFill>
                            <a:schemeClr val="tx1">
                              <a:lumMod val="65000"/>
                              <a:lumOff val="35000"/>
                            </a:schemeClr>
                          </a:solidFill>
                        </a:rPr>
                        <a:t>Technical and Business Assistance (TABA)</a:t>
                      </a:r>
                    </a:p>
                  </a:txBody>
                  <a:tcP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35946">
                <a:tc>
                  <a:txBody>
                    <a:bodyPr/>
                    <a:lstStyle/>
                    <a:p>
                      <a:r>
                        <a:rPr lang="en-US" sz="1600" b="0" dirty="0">
                          <a:solidFill>
                            <a:schemeClr val="tx1">
                              <a:lumMod val="65000"/>
                              <a:lumOff val="35000"/>
                            </a:schemeClr>
                          </a:solidFill>
                        </a:rPr>
                        <a:t>Energy I-Corps</a:t>
                      </a:r>
                    </a:p>
                  </a:txBody>
                  <a:tcPr>
                    <a:solidFill>
                      <a:schemeClr val="bg1">
                        <a:lumMod val="95000"/>
                      </a:schemeClr>
                    </a:solidFill>
                  </a:tcPr>
                </a:tc>
                <a:tc>
                  <a:txBody>
                    <a:bodyPr/>
                    <a:lstStyle/>
                    <a:p>
                      <a:endParaRPr lang="en-US" sz="1600" b="0" dirty="0">
                        <a:solidFill>
                          <a:schemeClr val="tx1">
                            <a:lumMod val="65000"/>
                            <a:lumOff val="35000"/>
                          </a:schemeClr>
                        </a:solidFill>
                      </a:endParaRPr>
                    </a:p>
                  </a:txBody>
                  <a:tcPr>
                    <a:solidFill>
                      <a:schemeClr val="bg1">
                        <a:lumMod val="95000"/>
                      </a:schemeClr>
                    </a:solidFill>
                  </a:tcPr>
                </a:tc>
                <a:tc gridSpan="2">
                  <a:txBody>
                    <a:bodyPr/>
                    <a:lstStyle/>
                    <a:p>
                      <a:endParaRPr lang="en-US" sz="1600" dirty="0">
                        <a:solidFill>
                          <a:schemeClr val="tx1">
                            <a:lumMod val="65000"/>
                            <a:lumOff val="35000"/>
                          </a:schemeClr>
                        </a:solidFill>
                      </a:endParaRPr>
                    </a:p>
                  </a:txBody>
                  <a:tcPr>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7"/>
                  </a:ext>
                </a:extLst>
              </a:tr>
              <a:tr h="335946">
                <a:tc>
                  <a:txBody>
                    <a:bodyPr/>
                    <a:lstStyle/>
                    <a:p>
                      <a:r>
                        <a:rPr lang="en-US" sz="1600" b="0" dirty="0">
                          <a:solidFill>
                            <a:schemeClr val="tx1">
                              <a:lumMod val="65000"/>
                              <a:lumOff val="35000"/>
                            </a:schemeClr>
                          </a:solidFill>
                        </a:rPr>
                        <a:t>PI </a:t>
                      </a:r>
                      <a:r>
                        <a:rPr lang="en-US" sz="1600" b="0" baseline="0" dirty="0">
                          <a:solidFill>
                            <a:schemeClr val="tx1">
                              <a:lumMod val="65000"/>
                              <a:lumOff val="35000"/>
                            </a:schemeClr>
                          </a:solidFill>
                        </a:rPr>
                        <a:t>Meeting</a:t>
                      </a:r>
                      <a:endParaRPr lang="en-US" sz="1600" b="0" dirty="0">
                        <a:solidFill>
                          <a:schemeClr val="tx1">
                            <a:lumMod val="65000"/>
                            <a:lumOff val="35000"/>
                          </a:schemeClr>
                        </a:solidFill>
                      </a:endParaRPr>
                    </a:p>
                  </a:txBody>
                  <a:tcPr>
                    <a:solidFill>
                      <a:schemeClr val="bg1">
                        <a:lumMod val="95000"/>
                      </a:schemeClr>
                    </a:solidFill>
                  </a:tcPr>
                </a:tc>
                <a:tc>
                  <a:txBody>
                    <a:bodyPr/>
                    <a:lstStyle/>
                    <a:p>
                      <a:endParaRPr lang="en-US" sz="1600" b="0" dirty="0">
                        <a:solidFill>
                          <a:schemeClr val="tx1">
                            <a:lumMod val="65000"/>
                            <a:lumOff val="35000"/>
                          </a:schemeClr>
                        </a:solidFill>
                      </a:endParaRPr>
                    </a:p>
                  </a:txBody>
                  <a:tcPr>
                    <a:solidFill>
                      <a:schemeClr val="bg1">
                        <a:lumMod val="95000"/>
                      </a:schemeClr>
                    </a:solidFill>
                  </a:tcPr>
                </a:tc>
                <a:tc gridSpan="2">
                  <a:txBody>
                    <a:bodyPr/>
                    <a:lstStyle/>
                    <a:p>
                      <a:endParaRPr lang="en-US" sz="1600" dirty="0">
                        <a:solidFill>
                          <a:schemeClr val="tx1">
                            <a:lumMod val="65000"/>
                            <a:lumOff val="35000"/>
                          </a:schemeClr>
                        </a:solidFill>
                      </a:endParaRPr>
                    </a:p>
                  </a:txBody>
                  <a:tcPr>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8"/>
                  </a:ext>
                </a:extLst>
              </a:tr>
              <a:tr h="335946">
                <a:tc gridSpan="4">
                  <a:txBody>
                    <a:bodyPr/>
                    <a:lstStyle/>
                    <a:p>
                      <a:pPr algn="ctr"/>
                      <a:r>
                        <a:rPr lang="en-US" sz="1600" b="0" dirty="0">
                          <a:solidFill>
                            <a:schemeClr val="tx1">
                              <a:lumMod val="65000"/>
                              <a:lumOff val="35000"/>
                            </a:schemeClr>
                          </a:solidFill>
                        </a:rPr>
                        <a:t>NERSC Computing Resource</a:t>
                      </a:r>
                    </a:p>
                  </a:txBody>
                  <a:tcPr>
                    <a:solidFill>
                      <a:schemeClr val="bg1">
                        <a:lumMod val="95000"/>
                      </a:schemeClr>
                    </a:solidFill>
                  </a:tcPr>
                </a:tc>
                <a:tc hMerge="1">
                  <a:txBody>
                    <a:bodyPr/>
                    <a:lstStyle/>
                    <a:p>
                      <a:endParaRPr lang="en-US" sz="1600" b="0" dirty="0"/>
                    </a:p>
                  </a:txBody>
                  <a:tcPr>
                    <a:solidFill>
                      <a:schemeClr val="accent2">
                        <a:lumMod val="20000"/>
                        <a:lumOff val="80000"/>
                      </a:schemeClr>
                    </a:solidFill>
                  </a:tcPr>
                </a:tc>
                <a:tc hMerge="1">
                  <a:txBody>
                    <a:bodyPr/>
                    <a:lstStyle/>
                    <a:p>
                      <a:endParaRPr lang="en-US" sz="1600" dirty="0"/>
                    </a:p>
                  </a:txBody>
                  <a:tcPr>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182009908"/>
                  </a:ext>
                </a:extLst>
              </a:tr>
              <a:tr h="335946">
                <a:tc>
                  <a:txBody>
                    <a:bodyPr/>
                    <a:lstStyle/>
                    <a:p>
                      <a:endParaRPr lang="en-US" sz="1600" b="0" dirty="0"/>
                    </a:p>
                  </a:txBody>
                  <a:tcPr>
                    <a:solidFill>
                      <a:schemeClr val="bg1">
                        <a:lumMod val="95000"/>
                      </a:schemeClr>
                    </a:solidFill>
                  </a:tcPr>
                </a:tc>
                <a:tc>
                  <a:txBody>
                    <a:bodyPr/>
                    <a:lstStyle/>
                    <a:p>
                      <a:r>
                        <a:rPr lang="en-US" sz="1600" b="0" dirty="0">
                          <a:solidFill>
                            <a:schemeClr val="tx1">
                              <a:lumMod val="65000"/>
                              <a:lumOff val="35000"/>
                            </a:schemeClr>
                          </a:solidFill>
                        </a:rPr>
                        <a:t>Diversity Supplement</a:t>
                      </a:r>
                    </a:p>
                  </a:txBody>
                  <a:tcPr>
                    <a:solidFill>
                      <a:schemeClr val="bg1">
                        <a:lumMod val="95000"/>
                      </a:schemeClr>
                    </a:solidFill>
                  </a:tcPr>
                </a:tc>
                <a:tc gridSpan="2">
                  <a:txBody>
                    <a:bodyPr/>
                    <a:lstStyle/>
                    <a:p>
                      <a:endParaRPr lang="en-US" sz="1600" dirty="0">
                        <a:solidFill>
                          <a:schemeClr val="tx1">
                            <a:lumMod val="65000"/>
                            <a:lumOff val="35000"/>
                          </a:schemeClr>
                        </a:solidFill>
                      </a:endParaRPr>
                    </a:p>
                  </a:txBody>
                  <a:tcPr>
                    <a:solidFill>
                      <a:schemeClr val="bg1">
                        <a:lumMod val="95000"/>
                      </a:schemeClr>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graphicFrame>
        <p:nvGraphicFramePr>
          <p:cNvPr id="4" name="Table 3"/>
          <p:cNvGraphicFramePr>
            <a:graphicFrameLocks noGrp="1"/>
          </p:cNvGraphicFramePr>
          <p:nvPr/>
        </p:nvGraphicFramePr>
        <p:xfrm>
          <a:off x="8724047" y="3633115"/>
          <a:ext cx="2988093" cy="914400"/>
        </p:xfrm>
        <a:graphic>
          <a:graphicData uri="http://schemas.openxmlformats.org/drawingml/2006/table">
            <a:tbl>
              <a:tblPr firstRow="1" bandRow="1">
                <a:tableStyleId>{69CF1AB2-1976-4502-BF36-3FF5EA218861}</a:tableStyleId>
              </a:tblPr>
              <a:tblGrid>
                <a:gridCol w="2988093">
                  <a:extLst>
                    <a:ext uri="{9D8B030D-6E8A-4147-A177-3AD203B41FA5}">
                      <a16:colId xmlns:a16="http://schemas.microsoft.com/office/drawing/2014/main" val="20000"/>
                    </a:ext>
                  </a:extLst>
                </a:gridCol>
              </a:tblGrid>
              <a:tr h="370840">
                <a:tc>
                  <a:txBody>
                    <a:bodyPr/>
                    <a:lstStyle/>
                    <a:p>
                      <a:r>
                        <a:rPr lang="en-US" sz="2400" b="0" i="1" dirty="0"/>
                        <a:t>Application Assistance </a:t>
                      </a: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r>
                        <a:rPr lang="en-US" sz="2400" b="0" i="1" dirty="0"/>
                        <a:t>Awardee Resources</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5" name="Up Arrow 4"/>
          <p:cNvSpPr/>
          <p:nvPr/>
        </p:nvSpPr>
        <p:spPr>
          <a:xfrm>
            <a:off x="8368661" y="3633115"/>
            <a:ext cx="355386" cy="4059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8368661" y="4134321"/>
            <a:ext cx="355386" cy="387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E4441C5-8E57-4BBA-A3AC-F910C5FF9D62}"/>
              </a:ext>
            </a:extLst>
          </p:cNvPr>
          <p:cNvSpPr>
            <a:spLocks noGrp="1"/>
          </p:cNvSpPr>
          <p:nvPr>
            <p:ph type="sldNum" sz="quarter" idx="12"/>
          </p:nvPr>
        </p:nvSpPr>
        <p:spPr>
          <a:xfrm>
            <a:off x="10436087" y="6466814"/>
            <a:ext cx="2743200" cy="365125"/>
          </a:xfrm>
        </p:spPr>
        <p:txBody>
          <a:bodyPr/>
          <a:lstStyle/>
          <a:p>
            <a:fld id="{7095E747-9657-4DB4-B1B0-824A61E48864}" type="slidenum">
              <a:rPr lang="en-US" smtClean="0"/>
              <a:t>63</a:t>
            </a:fld>
            <a:endParaRPr lang="en-US"/>
          </a:p>
        </p:txBody>
      </p:sp>
    </p:spTree>
    <p:extLst>
      <p:ext uri="{BB962C8B-B14F-4D97-AF65-F5344CB8AC3E}">
        <p14:creationId xmlns:p14="http://schemas.microsoft.com/office/powerpoint/2010/main" val="3749489901"/>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97744"/>
            <a:ext cx="10515600" cy="1325562"/>
          </a:xfrm>
        </p:spPr>
        <p:txBody>
          <a:bodyPr>
            <a:normAutofit fontScale="90000"/>
          </a:bodyPr>
          <a:lstStyle/>
          <a:p>
            <a:r>
              <a:rPr lang="en-US" dirty="0">
                <a:solidFill>
                  <a:schemeClr val="accent3">
                    <a:lumMod val="75000"/>
                  </a:schemeClr>
                </a:solidFill>
              </a:rPr>
              <a:t>Final Reminders!</a:t>
            </a:r>
            <a:br>
              <a:rPr lang="en-US" dirty="0">
                <a:solidFill>
                  <a:schemeClr val="accent3">
                    <a:lumMod val="75000"/>
                  </a:schemeClr>
                </a:solidFill>
              </a:rPr>
            </a:br>
            <a:endParaRPr lang="en-US" dirty="0">
              <a:solidFill>
                <a:schemeClr val="accent3">
                  <a:lumMod val="75000"/>
                </a:schemeClr>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3744783608"/>
              </p:ext>
            </p:extLst>
          </p:nvPr>
        </p:nvGraphicFramePr>
        <p:xfrm>
          <a:off x="464820" y="1042990"/>
          <a:ext cx="11072649" cy="4016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ABAF49E-1321-4807-8177-AB5623FC2D8F}"/>
              </a:ext>
            </a:extLst>
          </p:cNvPr>
          <p:cNvSpPr txBox="1"/>
          <p:nvPr/>
        </p:nvSpPr>
        <p:spPr>
          <a:xfrm>
            <a:off x="2233649" y="4947257"/>
            <a:ext cx="6801853" cy="1009551"/>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endParaRPr lang="en-US" sz="2400" kern="1200" dirty="0">
              <a:solidFill>
                <a:schemeClr val="tx1"/>
              </a:solidFill>
            </a:endParaRPr>
          </a:p>
          <a:p>
            <a:pPr marL="0" lvl="0" indent="0" algn="ctr" defTabSz="1066800">
              <a:lnSpc>
                <a:spcPct val="90000"/>
              </a:lnSpc>
              <a:spcBef>
                <a:spcPct val="0"/>
              </a:spcBef>
              <a:spcAft>
                <a:spcPct val="35000"/>
              </a:spcAft>
              <a:buNone/>
            </a:pPr>
            <a:r>
              <a:rPr lang="en-US" sz="2400" kern="1200" dirty="0">
                <a:solidFill>
                  <a:schemeClr val="tx1"/>
                </a:solidFill>
              </a:rPr>
              <a:t>Funding Opportunities Page: </a:t>
            </a:r>
            <a:r>
              <a:rPr lang="en-US" sz="2400" kern="1200" dirty="0">
                <a:solidFill>
                  <a:schemeClr val="tx1"/>
                </a:solidFill>
                <a:hlinkClick r:id="rId8"/>
              </a:rPr>
              <a:t>https://science.osti.gov/sbir/Funding-Opportunities</a:t>
            </a:r>
            <a:endParaRPr lang="en-US" sz="2400" kern="1200" dirty="0">
              <a:solidFill>
                <a:schemeClr val="tx1"/>
              </a:solidFill>
            </a:endParaRPr>
          </a:p>
          <a:p>
            <a:pPr marL="0" lvl="0" indent="0" algn="ctr" defTabSz="1066800">
              <a:lnSpc>
                <a:spcPct val="90000"/>
              </a:lnSpc>
              <a:spcBef>
                <a:spcPct val="0"/>
              </a:spcBef>
              <a:spcAft>
                <a:spcPct val="35000"/>
              </a:spcAft>
              <a:buNone/>
            </a:pPr>
            <a:endParaRPr lang="en-US" sz="2400" kern="1200" dirty="0">
              <a:solidFill>
                <a:schemeClr val="tx1"/>
              </a:solidFill>
            </a:endParaRPr>
          </a:p>
          <a:p>
            <a:pPr marL="0" lvl="0" indent="0" algn="ctr" defTabSz="1066800">
              <a:lnSpc>
                <a:spcPct val="90000"/>
              </a:lnSpc>
              <a:spcBef>
                <a:spcPct val="0"/>
              </a:spcBef>
              <a:spcAft>
                <a:spcPct val="35000"/>
              </a:spcAft>
              <a:buNone/>
            </a:pPr>
            <a:endParaRPr lang="en-US" sz="2400" kern="1200" dirty="0"/>
          </a:p>
        </p:txBody>
      </p:sp>
      <p:sp>
        <p:nvSpPr>
          <p:cNvPr id="8" name="TextBox 7">
            <a:extLst>
              <a:ext uri="{FF2B5EF4-FFF2-40B4-BE49-F238E27FC236}">
                <a16:creationId xmlns:a16="http://schemas.microsoft.com/office/drawing/2014/main" id="{EB6D7287-3452-41E3-8133-0AC2BABC9CEB}"/>
              </a:ext>
            </a:extLst>
          </p:cNvPr>
          <p:cNvSpPr txBox="1"/>
          <p:nvPr/>
        </p:nvSpPr>
        <p:spPr>
          <a:xfrm>
            <a:off x="5170615" y="6096384"/>
            <a:ext cx="6097162" cy="541046"/>
          </a:xfrm>
          <a:prstGeom prst="rect">
            <a:avLst/>
          </a:prstGeom>
          <a:noFill/>
        </p:spPr>
        <p:txBody>
          <a:bodyPr wrap="square">
            <a:spAutoFit/>
          </a:bodyPr>
          <a:lstStyle/>
          <a:p>
            <a:pPr lvl="0">
              <a:lnSpc>
                <a:spcPct val="80000"/>
              </a:lnSpc>
              <a:buClr>
                <a:prstClr val="black"/>
              </a:buClr>
            </a:pPr>
            <a:r>
              <a:rPr lang="en-US" sz="1800" dirty="0">
                <a:solidFill>
                  <a:schemeClr val="tx1">
                    <a:lumMod val="65000"/>
                    <a:lumOff val="35000"/>
                  </a:schemeClr>
                </a:solidFill>
                <a:latin typeface="+mn-lt"/>
              </a:rPr>
              <a:t>Submit suggestions for improving the SBIR &amp; STTR Programs: </a:t>
            </a:r>
            <a:r>
              <a:rPr lang="en-US" sz="1800" dirty="0">
                <a:solidFill>
                  <a:schemeClr val="tx1">
                    <a:lumMod val="65000"/>
                    <a:lumOff val="35000"/>
                  </a:schemeClr>
                </a:solidFill>
                <a:latin typeface="+mn-lt"/>
                <a:hlinkClick r:id="rId9"/>
              </a:rPr>
              <a:t>https://science.osti.gov/sbir/Anonymous-Feedback</a:t>
            </a:r>
            <a:r>
              <a:rPr lang="en-US" sz="1800" dirty="0">
                <a:solidFill>
                  <a:schemeClr val="tx1">
                    <a:lumMod val="65000"/>
                    <a:lumOff val="35000"/>
                  </a:schemeClr>
                </a:solidFill>
                <a:latin typeface="+mn-lt"/>
              </a:rPr>
              <a:t> </a:t>
            </a:r>
            <a:endParaRPr lang="en-US" sz="1800" dirty="0">
              <a:latin typeface="+mn-lt"/>
            </a:endParaRPr>
          </a:p>
        </p:txBody>
      </p:sp>
      <p:sp>
        <p:nvSpPr>
          <p:cNvPr id="3" name="Speech Bubble: Rectangle with Corners Rounded 2">
            <a:extLst>
              <a:ext uri="{FF2B5EF4-FFF2-40B4-BE49-F238E27FC236}">
                <a16:creationId xmlns:a16="http://schemas.microsoft.com/office/drawing/2014/main" id="{E4752525-700B-4185-95A2-49F3DCC5F1DD}"/>
              </a:ext>
            </a:extLst>
          </p:cNvPr>
          <p:cNvSpPr/>
          <p:nvPr/>
        </p:nvSpPr>
        <p:spPr>
          <a:xfrm>
            <a:off x="9792049" y="4073671"/>
            <a:ext cx="2180844" cy="1613452"/>
          </a:xfrm>
          <a:prstGeom prst="wedgeRoundRectCallout">
            <a:avLst>
              <a:gd name="adj1" fmla="val -83154"/>
              <a:gd name="adj2" fmla="val 299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chemeClr val="bg1"/>
                </a:solidFill>
                <a:latin typeface="Calibri" pitchFamily="34" charset="0"/>
              </a:rPr>
              <a:t>Documents and Webinars for Topics and FOAs are posted here</a:t>
            </a:r>
          </a:p>
        </p:txBody>
      </p:sp>
      <p:sp>
        <p:nvSpPr>
          <p:cNvPr id="12" name="Slide Number Placeholder 11">
            <a:extLst>
              <a:ext uri="{FF2B5EF4-FFF2-40B4-BE49-F238E27FC236}">
                <a16:creationId xmlns:a16="http://schemas.microsoft.com/office/drawing/2014/main" id="{B443711A-A885-4E87-AD7F-94C7E5D4CDDF}"/>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64</a:t>
            </a:fld>
            <a:endParaRPr lang="en-US" dirty="0">
              <a:solidFill>
                <a:prstClr val="black">
                  <a:tint val="75000"/>
                </a:prstClr>
              </a:solidFill>
            </a:endParaRPr>
          </a:p>
        </p:txBody>
      </p:sp>
      <p:pic>
        <p:nvPicPr>
          <p:cNvPr id="9" name="Picture 3" descr="Icon&#10;&#10;Description automatically generated">
            <a:hlinkClick r:id="rId10"/>
            <a:extLst>
              <a:ext uri="{FF2B5EF4-FFF2-40B4-BE49-F238E27FC236}">
                <a16:creationId xmlns:a16="http://schemas.microsoft.com/office/drawing/2014/main" id="{8ABA851C-B4DA-409D-88C5-4F851F9400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4995" y="4305862"/>
            <a:ext cx="494000" cy="43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Icon&#10;&#10;Description automatically generated">
            <a:hlinkClick r:id="rId12"/>
            <a:extLst>
              <a:ext uri="{FF2B5EF4-FFF2-40B4-BE49-F238E27FC236}">
                <a16:creationId xmlns:a16="http://schemas.microsoft.com/office/drawing/2014/main" id="{E4953A58-5231-45F4-B720-DCF4B658BB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72515" y="4305862"/>
            <a:ext cx="464889" cy="43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20600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344" y="0"/>
            <a:ext cx="10972800" cy="1143000"/>
          </a:xfrm>
        </p:spPr>
        <p:txBody>
          <a:bodyPr/>
          <a:lstStyle/>
          <a:p>
            <a:r>
              <a:rPr lang="en-US" dirty="0">
                <a:solidFill>
                  <a:schemeClr val="accent3">
                    <a:lumMod val="75000"/>
                  </a:schemeClr>
                </a:solidFill>
              </a:rPr>
              <a:t>SBIR &amp; STTR Funding Levels</a:t>
            </a:r>
          </a:p>
        </p:txBody>
      </p:sp>
      <p:sp>
        <p:nvSpPr>
          <p:cNvPr id="3" name="Content Placeholder 2"/>
          <p:cNvSpPr>
            <a:spLocks noGrp="1"/>
          </p:cNvSpPr>
          <p:nvPr>
            <p:ph idx="4294967295"/>
          </p:nvPr>
        </p:nvSpPr>
        <p:spPr>
          <a:xfrm>
            <a:off x="438398" y="1260721"/>
            <a:ext cx="10972800" cy="4183062"/>
          </a:xfrm>
        </p:spPr>
        <p:txBody>
          <a:bodyPr>
            <a:normAutofit/>
          </a:bodyPr>
          <a:lstStyle/>
          <a:p>
            <a:r>
              <a:rPr lang="en-US" sz="2200" dirty="0"/>
              <a:t>Agencies allocate a percentage of their extramural R/R&amp;D budgets for the SBIR &amp; STTR programs</a:t>
            </a:r>
          </a:p>
          <a:p>
            <a:pPr lvl="1"/>
            <a:r>
              <a:rPr lang="en-US" sz="2200" dirty="0"/>
              <a:t>SBIR:   3.2% (FY 2020), for agencies with &gt;$100M in extramural R/R&amp;D</a:t>
            </a:r>
          </a:p>
          <a:p>
            <a:pPr lvl="1"/>
            <a:r>
              <a:rPr lang="en-US" sz="2200" dirty="0"/>
              <a:t>STTR:  0.45% (FY 2020), for agencies with &gt;$1B in extramural R/R&amp;D</a:t>
            </a:r>
          </a:p>
          <a:p>
            <a:r>
              <a:rPr lang="en-US" sz="2200" dirty="0"/>
              <a:t>Congress has increased the allocation percentages since the programs were initiated </a:t>
            </a:r>
          </a:p>
        </p:txBody>
      </p:sp>
      <p:sp>
        <p:nvSpPr>
          <p:cNvPr id="10" name="TextBox 9"/>
          <p:cNvSpPr txBox="1"/>
          <p:nvPr/>
        </p:nvSpPr>
        <p:spPr>
          <a:xfrm>
            <a:off x="4969042" y="3441032"/>
            <a:ext cx="3452308" cy="430887"/>
          </a:xfrm>
          <a:prstGeom prst="rect">
            <a:avLst/>
          </a:prstGeom>
          <a:noFill/>
        </p:spPr>
        <p:txBody>
          <a:bodyPr wrap="square" rtlCol="0">
            <a:spAutoFit/>
          </a:bodyPr>
          <a:lstStyle/>
          <a:p>
            <a:pPr fontAlgn="auto">
              <a:spcBef>
                <a:spcPts val="0"/>
              </a:spcBef>
              <a:spcAft>
                <a:spcPts val="0"/>
              </a:spcAft>
            </a:pPr>
            <a:r>
              <a:rPr lang="en-US" sz="2200" cap="small" dirty="0">
                <a:solidFill>
                  <a:prstClr val="black">
                    <a:lumMod val="65000"/>
                    <a:lumOff val="35000"/>
                  </a:prstClr>
                </a:solidFill>
                <a:latin typeface="Calibri"/>
              </a:rPr>
              <a:t>Allocation Percentage</a:t>
            </a:r>
          </a:p>
        </p:txBody>
      </p:sp>
      <p:graphicFrame>
        <p:nvGraphicFramePr>
          <p:cNvPr id="13" name="Chart 12"/>
          <p:cNvGraphicFramePr>
            <a:graphicFrameLocks/>
          </p:cNvGraphicFramePr>
          <p:nvPr>
            <p:extLst>
              <p:ext uri="{D42A27DB-BD31-4B8C-83A1-F6EECF244321}">
                <p14:modId xmlns:p14="http://schemas.microsoft.com/office/powerpoint/2010/main" val="1148985926"/>
              </p:ext>
            </p:extLst>
          </p:nvPr>
        </p:nvGraphicFramePr>
        <p:xfrm>
          <a:off x="3816562" y="3744160"/>
          <a:ext cx="5569528" cy="2794753"/>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a:extLst>
              <a:ext uri="{FF2B5EF4-FFF2-40B4-BE49-F238E27FC236}">
                <a16:creationId xmlns:a16="http://schemas.microsoft.com/office/drawing/2014/main" id="{E54452C9-9020-49A8-A810-58FA56C9B894}"/>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98219914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7570" y="124705"/>
            <a:ext cx="9556530" cy="3705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a:solidFill>
                  <a:schemeClr val="accent3">
                    <a:lumMod val="75000"/>
                  </a:schemeClr>
                </a:solidFill>
              </a:rPr>
              <a:t>Estimated SBIR/STTR Budgets by Agency, FY 2019</a:t>
            </a:r>
          </a:p>
        </p:txBody>
      </p:sp>
      <p:pic>
        <p:nvPicPr>
          <p:cNvPr id="3" name="Picture 2"/>
          <p:cNvPicPr>
            <a:picLocks noChangeAspect="1"/>
          </p:cNvPicPr>
          <p:nvPr/>
        </p:nvPicPr>
        <p:blipFill>
          <a:blip r:embed="rId3"/>
          <a:stretch>
            <a:fillRect/>
          </a:stretch>
        </p:blipFill>
        <p:spPr>
          <a:xfrm>
            <a:off x="7399003" y="662817"/>
            <a:ext cx="4022412" cy="3421503"/>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4188310623"/>
              </p:ext>
            </p:extLst>
          </p:nvPr>
        </p:nvGraphicFramePr>
        <p:xfrm>
          <a:off x="312234" y="662817"/>
          <a:ext cx="5944187" cy="5217427"/>
        </p:xfrm>
        <a:graphic>
          <a:graphicData uri="http://schemas.openxmlformats.org/drawingml/2006/table">
            <a:tbl>
              <a:tblPr>
                <a:tableStyleId>{5C22544A-7EE6-4342-B048-85BDC9FD1C3A}</a:tableStyleId>
              </a:tblPr>
              <a:tblGrid>
                <a:gridCol w="4884234">
                  <a:extLst>
                    <a:ext uri="{9D8B030D-6E8A-4147-A177-3AD203B41FA5}">
                      <a16:colId xmlns:a16="http://schemas.microsoft.com/office/drawing/2014/main" val="20000"/>
                    </a:ext>
                  </a:extLst>
                </a:gridCol>
                <a:gridCol w="1059953">
                  <a:extLst>
                    <a:ext uri="{9D8B030D-6E8A-4147-A177-3AD203B41FA5}">
                      <a16:colId xmlns:a16="http://schemas.microsoft.com/office/drawing/2014/main" val="20001"/>
                    </a:ext>
                  </a:extLst>
                </a:gridCol>
              </a:tblGrid>
              <a:tr h="496896">
                <a:tc>
                  <a:txBody>
                    <a:bodyPr/>
                    <a:lstStyle/>
                    <a:p>
                      <a:pPr algn="l" fontAlgn="b"/>
                      <a:r>
                        <a:rPr lang="en-US" sz="1600" b="1" u="none" strike="noStrike" dirty="0">
                          <a:effectLst/>
                        </a:rPr>
                        <a:t>Agency</a:t>
                      </a:r>
                      <a:endParaRPr lang="en-US" sz="1600" b="1" i="0" u="none" strike="noStrike" dirty="0">
                        <a:solidFill>
                          <a:srgbClr val="000000"/>
                        </a:solidFill>
                        <a:effectLst/>
                        <a:latin typeface="Calibri" panose="020F0502020204030204" pitchFamily="34" charset="0"/>
                      </a:endParaRPr>
                    </a:p>
                  </a:txBody>
                  <a:tcPr marL="7038" marR="7038" marT="7038" marB="0" anchor="b"/>
                </a:tc>
                <a:tc>
                  <a:txBody>
                    <a:bodyPr/>
                    <a:lstStyle/>
                    <a:p>
                      <a:pPr algn="ctr" fontAlgn="b"/>
                      <a:r>
                        <a:rPr lang="en-US" sz="1600" b="1" u="none" strike="noStrike" dirty="0">
                          <a:effectLst/>
                        </a:rPr>
                        <a:t>Budget (Millions)</a:t>
                      </a:r>
                      <a:endParaRPr lang="en-US" sz="1600" b="1" i="0" u="none" strike="noStrike" dirty="0">
                        <a:solidFill>
                          <a:srgbClr val="000000"/>
                        </a:solidFill>
                        <a:effectLst/>
                        <a:latin typeface="Calibri" panose="020F0502020204030204" pitchFamily="34" charset="0"/>
                      </a:endParaRPr>
                    </a:p>
                  </a:txBody>
                  <a:tcPr marL="7038" marR="7038" marT="7038" marB="0" anchor="b"/>
                </a:tc>
                <a:extLst>
                  <a:ext uri="{0D108BD9-81ED-4DB2-BD59-A6C34878D82A}">
                    <a16:rowId xmlns:a16="http://schemas.microsoft.com/office/drawing/2014/main" val="10000"/>
                  </a:ext>
                </a:extLst>
              </a:tr>
              <a:tr h="496896">
                <a:tc>
                  <a:txBody>
                    <a:bodyPr/>
                    <a:lstStyle/>
                    <a:p>
                      <a:pPr algn="l" fontAlgn="b"/>
                      <a:r>
                        <a:rPr lang="en-US" sz="1600" u="none" strike="noStrike" dirty="0">
                          <a:effectLst/>
                        </a:rPr>
                        <a:t>Department of Defense (DoD)</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1,800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1"/>
                  </a:ext>
                </a:extLst>
              </a:tr>
              <a:tr h="518976">
                <a:tc>
                  <a:txBody>
                    <a:bodyPr/>
                    <a:lstStyle/>
                    <a:p>
                      <a:pPr algn="l" fontAlgn="b"/>
                      <a:r>
                        <a:rPr lang="en-US" sz="1600" u="none" strike="noStrike" dirty="0">
                          <a:effectLst/>
                        </a:rPr>
                        <a:t>Department of Health and Human Services (HHS), incl. National Institute of Health (NIH)</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accent2">
                        <a:lumMod val="20000"/>
                        <a:lumOff val="80000"/>
                      </a:schemeClr>
                    </a:solidFill>
                  </a:tcPr>
                </a:tc>
                <a:tc>
                  <a:txBody>
                    <a:bodyPr/>
                    <a:lstStyle/>
                    <a:p>
                      <a:pPr algn="r" fontAlgn="ctr"/>
                      <a:r>
                        <a:rPr lang="en-US" sz="1600" u="none" strike="noStrike" dirty="0">
                          <a:effectLst/>
                        </a:rPr>
                        <a:t> $      1,150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accent2">
                        <a:lumMod val="20000"/>
                        <a:lumOff val="80000"/>
                      </a:schemeClr>
                    </a:solidFill>
                  </a:tcPr>
                </a:tc>
                <a:extLst>
                  <a:ext uri="{0D108BD9-81ED-4DB2-BD59-A6C34878D82A}">
                    <a16:rowId xmlns:a16="http://schemas.microsoft.com/office/drawing/2014/main" val="10002"/>
                  </a:ext>
                </a:extLst>
              </a:tr>
              <a:tr h="512322">
                <a:tc>
                  <a:txBody>
                    <a:bodyPr/>
                    <a:lstStyle/>
                    <a:p>
                      <a:pPr algn="l" fontAlgn="b"/>
                      <a:r>
                        <a:rPr lang="en-US" sz="1800" b="1" u="none" strike="noStrike" dirty="0">
                          <a:effectLst/>
                        </a:rPr>
                        <a:t>Department of Energy (DOE), incl. Advanced Research Projects Agency (ARPA -E)</a:t>
                      </a:r>
                      <a:endParaRPr lang="en-US" sz="1800" b="1"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a:t>
                      </a:r>
                      <a:r>
                        <a:rPr lang="en-US" sz="1800" b="1" u="none" strike="noStrike" dirty="0">
                          <a:effectLst/>
                        </a:rPr>
                        <a:t>$         308 </a:t>
                      </a:r>
                      <a:endParaRPr lang="en-US" sz="1800" b="1"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3"/>
                  </a:ext>
                </a:extLst>
              </a:tr>
              <a:tr h="326023">
                <a:tc>
                  <a:txBody>
                    <a:bodyPr/>
                    <a:lstStyle/>
                    <a:p>
                      <a:pPr algn="l" fontAlgn="b"/>
                      <a:r>
                        <a:rPr lang="en-US" sz="1600" u="none" strike="noStrike" dirty="0">
                          <a:effectLst/>
                        </a:rPr>
                        <a:t>National Science Foundation (NSF)</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212 </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4"/>
                  </a:ext>
                </a:extLst>
              </a:tr>
              <a:tr h="332677">
                <a:tc>
                  <a:txBody>
                    <a:bodyPr/>
                    <a:lstStyle/>
                    <a:p>
                      <a:pPr algn="l" fontAlgn="b"/>
                      <a:r>
                        <a:rPr lang="en-US" sz="1600" u="none" strike="noStrike" dirty="0">
                          <a:effectLst/>
                        </a:rPr>
                        <a:t>National Aeronautics and Space Administration (NASA)</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183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5"/>
                  </a:ext>
                </a:extLst>
              </a:tr>
              <a:tr h="372599">
                <a:tc>
                  <a:txBody>
                    <a:bodyPr/>
                    <a:lstStyle/>
                    <a:p>
                      <a:pPr algn="l" fontAlgn="b"/>
                      <a:r>
                        <a:rPr lang="en-US" sz="1600" u="none" strike="noStrike" dirty="0">
                          <a:effectLst/>
                        </a:rPr>
                        <a:t>Department of Agriculture (USDA)</a:t>
                      </a:r>
                      <a:endParaRPr lang="en-US" sz="1600" b="0" i="0" u="none" strike="noStrike" dirty="0">
                        <a:solidFill>
                          <a:srgbClr val="000000"/>
                        </a:solidFill>
                        <a:effectLst/>
                        <a:latin typeface="Calibri" panose="020F0502020204030204" pitchFamily="34" charset="0"/>
                      </a:endParaRPr>
                    </a:p>
                  </a:txBody>
                  <a:tcPr marL="7038" marR="7038" marT="7038" marB="0" anchor="b"/>
                </a:tc>
                <a:tc>
                  <a:txBody>
                    <a:bodyPr/>
                    <a:lstStyle/>
                    <a:p>
                      <a:pPr algn="r" fontAlgn="ctr"/>
                      <a:r>
                        <a:rPr lang="en-US" sz="1600" u="none" strike="noStrike" dirty="0">
                          <a:effectLst/>
                        </a:rPr>
                        <a:t> $           30 </a:t>
                      </a:r>
                      <a:endParaRPr lang="en-US" sz="1600" b="0" i="0" u="none" strike="noStrike" dirty="0">
                        <a:solidFill>
                          <a:srgbClr val="000000"/>
                        </a:solidFill>
                        <a:effectLst/>
                        <a:latin typeface="Calibri" panose="020F0502020204030204" pitchFamily="34" charset="0"/>
                      </a:endParaRPr>
                    </a:p>
                  </a:txBody>
                  <a:tcPr marL="7038" marR="7038" marT="7038" marB="0" anchor="ctr"/>
                </a:tc>
                <a:extLst>
                  <a:ext uri="{0D108BD9-81ED-4DB2-BD59-A6C34878D82A}">
                    <a16:rowId xmlns:a16="http://schemas.microsoft.com/office/drawing/2014/main" val="10006"/>
                  </a:ext>
                </a:extLst>
              </a:tr>
              <a:tr h="326023">
                <a:tc>
                  <a:txBody>
                    <a:bodyPr/>
                    <a:lstStyle/>
                    <a:p>
                      <a:pPr algn="l" fontAlgn="b"/>
                      <a:r>
                        <a:rPr lang="en-US" sz="1600" u="none" strike="noStrike" dirty="0">
                          <a:effectLst/>
                        </a:rPr>
                        <a:t>Department of Homeland Security (DHS)</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17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7"/>
                  </a:ext>
                </a:extLst>
              </a:tr>
              <a:tr h="565551">
                <a:tc>
                  <a:txBody>
                    <a:bodyPr/>
                    <a:lstStyle/>
                    <a:p>
                      <a:pPr algn="l" fontAlgn="b"/>
                      <a:r>
                        <a:rPr lang="en-US" sz="1600" u="none" strike="noStrike" dirty="0">
                          <a:effectLst/>
                        </a:rPr>
                        <a:t>Department of Commerce, National Oceanic and Atmospheric Administration (NOAA), National Institute of Standards and Technology (NIST)</a:t>
                      </a:r>
                      <a:endParaRPr lang="en-US" sz="1600" b="0" i="0" u="none" strike="noStrike" dirty="0">
                        <a:solidFill>
                          <a:srgbClr val="000000"/>
                        </a:solidFill>
                        <a:effectLst/>
                        <a:latin typeface="Calibri" panose="020F0502020204030204" pitchFamily="34" charset="0"/>
                      </a:endParaRPr>
                    </a:p>
                  </a:txBody>
                  <a:tcPr marL="7038" marR="7038" marT="7038" marB="0" anchor="b">
                    <a:solidFill>
                      <a:srgbClr val="EAEFF7"/>
                    </a:solidFill>
                  </a:tcPr>
                </a:tc>
                <a:tc>
                  <a:txBody>
                    <a:bodyPr/>
                    <a:lstStyle/>
                    <a:p>
                      <a:pPr marL="0" indent="0" algn="r" fontAlgn="ctr">
                        <a:tabLst>
                          <a:tab pos="55563" algn="l"/>
                        </a:tabLst>
                      </a:pPr>
                      <a:r>
                        <a:rPr lang="en-US" sz="1600" u="none" strike="noStrike" dirty="0">
                          <a:effectLst/>
                        </a:rPr>
                        <a:t>$           13 </a:t>
                      </a:r>
                      <a:endParaRPr lang="en-US" sz="1600" b="0" i="0" u="none" strike="noStrike" dirty="0">
                        <a:solidFill>
                          <a:srgbClr val="000000"/>
                        </a:solidFill>
                        <a:effectLst/>
                        <a:latin typeface="Calibri" panose="020F0502020204030204" pitchFamily="34" charset="0"/>
                      </a:endParaRPr>
                    </a:p>
                  </a:txBody>
                  <a:tcPr marL="7038" marR="7038" marT="7038" marB="0" anchor="ctr">
                    <a:solidFill>
                      <a:srgbClr val="EAEFF7"/>
                    </a:solidFill>
                  </a:tcPr>
                </a:tc>
                <a:extLst>
                  <a:ext uri="{0D108BD9-81ED-4DB2-BD59-A6C34878D82A}">
                    <a16:rowId xmlns:a16="http://schemas.microsoft.com/office/drawing/2014/main" val="10008"/>
                  </a:ext>
                </a:extLst>
              </a:tr>
              <a:tr h="352638">
                <a:tc>
                  <a:txBody>
                    <a:bodyPr/>
                    <a:lstStyle/>
                    <a:p>
                      <a:pPr algn="l" fontAlgn="b"/>
                      <a:r>
                        <a:rPr lang="en-US" sz="1600" u="none" strike="noStrike" dirty="0">
                          <a:effectLst/>
                        </a:rPr>
                        <a:t>Department of Education (ED)</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8.4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09"/>
                  </a:ext>
                </a:extLst>
              </a:tr>
              <a:tr h="326023">
                <a:tc>
                  <a:txBody>
                    <a:bodyPr/>
                    <a:lstStyle/>
                    <a:p>
                      <a:pPr algn="l" fontAlgn="b"/>
                      <a:r>
                        <a:rPr lang="en-US" sz="1600" u="none" strike="noStrike" dirty="0">
                          <a:effectLst/>
                        </a:rPr>
                        <a:t>Department of Transportation (DOT)</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5.2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10"/>
                  </a:ext>
                </a:extLst>
              </a:tr>
              <a:tr h="374440">
                <a:tc>
                  <a:txBody>
                    <a:bodyPr/>
                    <a:lstStyle/>
                    <a:p>
                      <a:pPr algn="l" fontAlgn="b"/>
                      <a:endParaRPr lang="en-US" sz="800" u="none" strike="noStrike" dirty="0">
                        <a:effectLst/>
                      </a:endParaRPr>
                    </a:p>
                    <a:p>
                      <a:pPr algn="l" fontAlgn="b"/>
                      <a:r>
                        <a:rPr lang="en-US" sz="1600" u="none" strike="noStrike" dirty="0">
                          <a:effectLst/>
                        </a:rPr>
                        <a:t>Environmental Protection Agency (EPA)</a:t>
                      </a:r>
                      <a:endParaRPr lang="en-US" sz="1600" b="0" i="0" u="none" strike="noStrike" dirty="0">
                        <a:solidFill>
                          <a:srgbClr val="000000"/>
                        </a:solidFill>
                        <a:effectLst/>
                        <a:latin typeface="Calibri" panose="020F0502020204030204" pitchFamily="34" charset="0"/>
                      </a:endParaRPr>
                    </a:p>
                  </a:txBody>
                  <a:tcPr marL="7038" marR="7038" marT="7038" marB="0" anchor="b">
                    <a:solidFill>
                      <a:schemeClr val="bg1">
                        <a:lumMod val="85000"/>
                      </a:schemeClr>
                    </a:solidFill>
                  </a:tcPr>
                </a:tc>
                <a:tc>
                  <a:txBody>
                    <a:bodyPr/>
                    <a:lstStyle/>
                    <a:p>
                      <a:pPr algn="r" fontAlgn="ctr"/>
                      <a:r>
                        <a:rPr lang="en-US" sz="1600" u="none" strike="noStrike" dirty="0">
                          <a:effectLst/>
                        </a:rPr>
                        <a:t> $          3.6 </a:t>
                      </a:r>
                      <a:endParaRPr lang="en-US" sz="1600" b="0" i="0" u="none" strike="noStrike" dirty="0">
                        <a:solidFill>
                          <a:srgbClr val="000000"/>
                        </a:solidFill>
                        <a:effectLst/>
                        <a:latin typeface="Calibri" panose="020F0502020204030204" pitchFamily="34" charset="0"/>
                      </a:endParaRPr>
                    </a:p>
                  </a:txBody>
                  <a:tcPr marL="7038" marR="7038" marT="7038" marB="0" anchor="c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15" name="TextBox 14"/>
          <p:cNvSpPr txBox="1"/>
          <p:nvPr/>
        </p:nvSpPr>
        <p:spPr>
          <a:xfrm>
            <a:off x="8184848" y="4069080"/>
            <a:ext cx="3405009" cy="830997"/>
          </a:xfrm>
          <a:prstGeom prst="rect">
            <a:avLst/>
          </a:prstGeom>
          <a:noFill/>
        </p:spPr>
        <p:txBody>
          <a:bodyPr wrap="square" rtlCol="0">
            <a:spAutoFit/>
          </a:bodyPr>
          <a:lstStyle/>
          <a:p>
            <a:r>
              <a:rPr lang="en-US" dirty="0">
                <a:latin typeface="+mn-lt"/>
              </a:rPr>
              <a:t>SBIR: $3.28 Billion</a:t>
            </a:r>
          </a:p>
          <a:p>
            <a:r>
              <a:rPr lang="en-US" dirty="0">
                <a:latin typeface="+mn-lt"/>
              </a:rPr>
              <a:t>STTR: $453 Million</a:t>
            </a:r>
          </a:p>
        </p:txBody>
      </p:sp>
      <p:graphicFrame>
        <p:nvGraphicFramePr>
          <p:cNvPr id="17" name="Table 16"/>
          <p:cNvGraphicFramePr>
            <a:graphicFrameLocks noGrp="1"/>
          </p:cNvGraphicFramePr>
          <p:nvPr>
            <p:extLst>
              <p:ext uri="{D42A27DB-BD31-4B8C-83A1-F6EECF244321}">
                <p14:modId xmlns:p14="http://schemas.microsoft.com/office/powerpoint/2010/main" val="4074698951"/>
              </p:ext>
            </p:extLst>
          </p:nvPr>
        </p:nvGraphicFramePr>
        <p:xfrm>
          <a:off x="7274260" y="5355985"/>
          <a:ext cx="3405009" cy="1236518"/>
        </p:xfrm>
        <a:graphic>
          <a:graphicData uri="http://schemas.openxmlformats.org/drawingml/2006/table">
            <a:tbl>
              <a:tblPr firstRow="1" bandRow="1">
                <a:tableStyleId>{5C22544A-7EE6-4342-B048-85BDC9FD1C3A}</a:tableStyleId>
              </a:tblPr>
              <a:tblGrid>
                <a:gridCol w="3405009">
                  <a:extLst>
                    <a:ext uri="{9D8B030D-6E8A-4147-A177-3AD203B41FA5}">
                      <a16:colId xmlns:a16="http://schemas.microsoft.com/office/drawing/2014/main" val="20000"/>
                    </a:ext>
                  </a:extLst>
                </a:gridCol>
              </a:tblGrid>
              <a:tr h="155280">
                <a:tc>
                  <a:txBody>
                    <a:bodyPr/>
                    <a:lstStyle/>
                    <a:p>
                      <a:r>
                        <a:rPr lang="en-US" sz="2000" b="0" dirty="0">
                          <a:solidFill>
                            <a:schemeClr val="tx1"/>
                          </a:solidFill>
                        </a:rPr>
                        <a:t>Contracting agency</a:t>
                      </a:r>
                    </a:p>
                  </a:txBody>
                  <a:tcPr>
                    <a:solidFill>
                      <a:schemeClr val="bg1">
                        <a:lumMod val="85000"/>
                      </a:schemeClr>
                    </a:solidFill>
                  </a:tcPr>
                </a:tc>
                <a:extLst>
                  <a:ext uri="{0D108BD9-81ED-4DB2-BD59-A6C34878D82A}">
                    <a16:rowId xmlns:a16="http://schemas.microsoft.com/office/drawing/2014/main" val="10000"/>
                  </a:ext>
                </a:extLst>
              </a:tr>
              <a:tr h="444038">
                <a:tc>
                  <a:txBody>
                    <a:bodyPr/>
                    <a:lstStyle/>
                    <a:p>
                      <a:r>
                        <a:rPr lang="en-US" sz="2000" dirty="0"/>
                        <a:t>Granting</a:t>
                      </a:r>
                      <a:r>
                        <a:rPr lang="en-US" sz="2000" baseline="0" dirty="0"/>
                        <a:t> agency</a:t>
                      </a:r>
                      <a:endParaRPr lang="en-US" sz="2000" dirty="0"/>
                    </a:p>
                  </a:txBody>
                  <a:tcPr>
                    <a:solidFill>
                      <a:srgbClr val="EAEFF7"/>
                    </a:solidFill>
                  </a:tcPr>
                </a:tc>
                <a:extLst>
                  <a:ext uri="{0D108BD9-81ED-4DB2-BD59-A6C34878D82A}">
                    <a16:rowId xmlns:a16="http://schemas.microsoft.com/office/drawing/2014/main" val="10001"/>
                  </a:ext>
                </a:extLst>
              </a:tr>
              <a:tr h="370840">
                <a:tc>
                  <a:txBody>
                    <a:bodyPr/>
                    <a:lstStyle/>
                    <a:p>
                      <a:r>
                        <a:rPr lang="en-US" sz="2000" dirty="0"/>
                        <a:t>Both</a:t>
                      </a:r>
                    </a:p>
                  </a:txBody>
                  <a:tcP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8" name="Slide Number Placeholder 7">
            <a:extLst>
              <a:ext uri="{FF2B5EF4-FFF2-40B4-BE49-F238E27FC236}">
                <a16:creationId xmlns:a16="http://schemas.microsoft.com/office/drawing/2014/main" id="{614B0489-0734-4DF3-83AF-EC754AC70B89}"/>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48534983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85344" y="52054"/>
            <a:ext cx="9166940" cy="1307513"/>
          </a:xfrm>
        </p:spPr>
        <p:txBody>
          <a:bodyPr>
            <a:normAutofit fontScale="90000"/>
          </a:bodyPr>
          <a:lstStyle/>
          <a:p>
            <a:r>
              <a:rPr lang="en-US" dirty="0">
                <a:solidFill>
                  <a:schemeClr val="accent3">
                    <a:lumMod val="75000"/>
                  </a:schemeClr>
                </a:solidFill>
              </a:rPr>
              <a:t>Small Business Eligibility for SBIR &amp; STTR</a:t>
            </a:r>
          </a:p>
        </p:txBody>
      </p:sp>
      <p:sp>
        <p:nvSpPr>
          <p:cNvPr id="11" name="Content Placeholder 10"/>
          <p:cNvSpPr>
            <a:spLocks noGrp="1"/>
          </p:cNvSpPr>
          <p:nvPr>
            <p:ph idx="4294967295"/>
          </p:nvPr>
        </p:nvSpPr>
        <p:spPr>
          <a:xfrm>
            <a:off x="721895" y="1552073"/>
            <a:ext cx="10972800" cy="4525963"/>
          </a:xfrm>
        </p:spPr>
        <p:txBody>
          <a:bodyPr>
            <a:normAutofit lnSpcReduction="10000"/>
          </a:bodyPr>
          <a:lstStyle/>
          <a:p>
            <a:r>
              <a:rPr lang="en-US" sz="2000" dirty="0"/>
              <a:t>For-profit U.S. business</a:t>
            </a:r>
          </a:p>
          <a:p>
            <a:r>
              <a:rPr lang="en-US" sz="2000" dirty="0"/>
              <a:t>500 employees or fewer, including affiliates</a:t>
            </a:r>
          </a:p>
          <a:p>
            <a:r>
              <a:rPr lang="en-US" sz="2000" dirty="0"/>
              <a:t>Ownership </a:t>
            </a:r>
            <a:r>
              <a:rPr lang="en-US" sz="2000" i="1" dirty="0"/>
              <a:t>(applies to all agencies)</a:t>
            </a:r>
          </a:p>
          <a:p>
            <a:pPr lvl="1"/>
            <a:r>
              <a:rPr lang="en-US" sz="1800" dirty="0"/>
              <a:t>Be a concern which is more than 50% directly owned and controlled by one or more individuals (who are citizens or permanent resident aliens of the United States), other small business concerns (each of which is more than 50% directly owned and controlled by individuals who are citizens or permanent resident aliens of the United States), or any combination of these</a:t>
            </a:r>
          </a:p>
          <a:p>
            <a:pPr lvl="1"/>
            <a:r>
              <a:rPr lang="en-US" sz="1800" dirty="0"/>
              <a:t>Joint ventures where the entities meet the requirements above</a:t>
            </a:r>
          </a:p>
          <a:p>
            <a:r>
              <a:rPr lang="en-US" sz="2000" dirty="0"/>
              <a:t>Portfolio Companies </a:t>
            </a:r>
            <a:r>
              <a:rPr lang="en-US" sz="2000" i="1" dirty="0"/>
              <a:t>(some agencies, </a:t>
            </a:r>
            <a:r>
              <a:rPr lang="en-US" sz="2000" b="1" i="1" dirty="0"/>
              <a:t>not DOE</a:t>
            </a:r>
            <a:r>
              <a:rPr lang="en-US" sz="2000" i="1" dirty="0"/>
              <a:t>)</a:t>
            </a:r>
          </a:p>
          <a:p>
            <a:pPr lvl="1"/>
            <a:r>
              <a:rPr lang="en-US" sz="1800" dirty="0"/>
              <a:t>Be a concern which is more than 50% owned by multiple venture capital operating companies, hedge funds, private equity firms, or any combination of these.  No single venture capital operating company, hedge fund, or private equity firm may own more than 50% of the concern.</a:t>
            </a:r>
          </a:p>
          <a:p>
            <a:r>
              <a:rPr lang="en-US" sz="2200" dirty="0"/>
              <a:t>Performance of R&amp;D</a:t>
            </a:r>
          </a:p>
          <a:p>
            <a:pPr lvl="1"/>
            <a:r>
              <a:rPr lang="en-US" sz="1800" dirty="0"/>
              <a:t>All R&amp;D must be performed in the United States</a:t>
            </a:r>
          </a:p>
          <a:p>
            <a:pPr lvl="1"/>
            <a:endParaRPr lang="en-US" sz="1800" dirty="0"/>
          </a:p>
          <a:p>
            <a:endParaRPr lang="en-US" sz="2000" dirty="0"/>
          </a:p>
        </p:txBody>
      </p:sp>
      <p:pic>
        <p:nvPicPr>
          <p:cNvPr id="6" name="Picture 10" descr="C:\Users\Public\Pictures\Sample Pictures\Niowave-school-1024x69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23305" y="124492"/>
            <a:ext cx="2683351" cy="18264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3669775-B889-4402-B677-74CA08206711}"/>
              </a:ext>
            </a:extLst>
          </p:cNvPr>
          <p:cNvSpPr>
            <a:spLocks noGrp="1"/>
          </p:cNvSpPr>
          <p:nvPr>
            <p:ph type="sldNum" sz="quarter" idx="12"/>
          </p:nvPr>
        </p:nvSpPr>
        <p:spPr/>
        <p:txBody>
          <a:bodyPr/>
          <a:lstStyle/>
          <a:p>
            <a:fld id="{4338C4E9-21C8-4C18-A92E-A26AA5FEEEDA}"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680343028"/>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615C9E-6068-4D3E-92C6-2422160EDF4E}">
  <ds:schemaRefs>
    <ds:schemaRef ds:uri="http://schemas.microsoft.com/sharepoint/v3/contenttype/forms"/>
  </ds:schemaRefs>
</ds:datastoreItem>
</file>

<file path=customXml/itemProps2.xml><?xml version="1.0" encoding="utf-8"?>
<ds:datastoreItem xmlns:ds="http://schemas.openxmlformats.org/officeDocument/2006/customXml" ds:itemID="{B7741198-6030-4278-BD6B-39D91112C1C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964A7E5-A088-41B8-9429-BF50A22EFC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6797</Words>
  <Application>Microsoft Office PowerPoint</Application>
  <PresentationFormat>Widescreen</PresentationFormat>
  <Paragraphs>918</Paragraphs>
  <Slides>64</Slides>
  <Notes>45</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PowerPoint Presentation</vt:lpstr>
      <vt:lpstr>DOE’s  Small Business Innovation Research (SBIR) and Small Business Technology Transfer (STTR) Programs </vt:lpstr>
      <vt:lpstr>Federal SBIR/STTR Programs Overview</vt:lpstr>
      <vt:lpstr>What is the Federal SBIR/STTR Program?</vt:lpstr>
      <vt:lpstr>SBIR vs STTR</vt:lpstr>
      <vt:lpstr>SBIR vs STTR – R&amp;D expenditure or Level of Effort requirements in %</vt:lpstr>
      <vt:lpstr>SBIR &amp; STTR Funding Levels</vt:lpstr>
      <vt:lpstr>PowerPoint Presentation</vt:lpstr>
      <vt:lpstr>Small Business Eligibility for SBIR &amp; STTR</vt:lpstr>
      <vt:lpstr>How does our funding work?</vt:lpstr>
      <vt:lpstr>SBIR and STTR Awards</vt:lpstr>
      <vt:lpstr>Intellectual Property</vt:lpstr>
      <vt:lpstr>Data Protection</vt:lpstr>
      <vt:lpstr>Technical and Business Assistance</vt:lpstr>
      <vt:lpstr>U. S. Department of Energy Mission &amp; Program Offices</vt:lpstr>
      <vt:lpstr>Specific Topics Aligned with DOE Mission</vt:lpstr>
      <vt:lpstr>DOE SBIR &amp; STTR Programs:  Technology Areas</vt:lpstr>
      <vt:lpstr>Phase I Release 1 Program Offices</vt:lpstr>
      <vt:lpstr>DOE SBIR &amp; STTR Programs:  Technology Areas</vt:lpstr>
      <vt:lpstr>FY2022 Phase I Release 2 Program Offices</vt:lpstr>
      <vt:lpstr> Office of Cybersecurity, Energy Security and Emergency Response</vt:lpstr>
      <vt:lpstr> Office of Defense Nuclear Nonproliferation</vt:lpstr>
      <vt:lpstr> Office of Electricity</vt:lpstr>
      <vt:lpstr> Office of Energy Efficiency and Renewable Energy</vt:lpstr>
      <vt:lpstr> Office of Fossil Energy and Carbon Management</vt:lpstr>
      <vt:lpstr> Office of Fusion Energy Sciences</vt:lpstr>
      <vt:lpstr> Office of High Energy Physics</vt:lpstr>
      <vt:lpstr> Office of Nuclear Energy</vt:lpstr>
      <vt:lpstr>DOE SBIR &amp; STTR Programs:  Application &amp; Award Process</vt:lpstr>
      <vt:lpstr>Operation of the DOE SBIR and STTR Programs</vt:lpstr>
      <vt:lpstr>Application &amp; Award Timelines</vt:lpstr>
      <vt:lpstr>Schedule:  FY 2022 Phase I, Releases 1 &amp; 2</vt:lpstr>
      <vt:lpstr>Schedule:  FY 2022 Phase II, Releases 1 &amp; 2</vt:lpstr>
      <vt:lpstr>Free Application Assistance</vt:lpstr>
      <vt:lpstr>Get Connected! </vt:lpstr>
      <vt:lpstr>Topics</vt:lpstr>
      <vt:lpstr>More about Topics</vt:lpstr>
      <vt:lpstr>Technology Transfer Opportunities (TTOs)</vt:lpstr>
      <vt:lpstr>Technology Transfer Opportunity Topic</vt:lpstr>
      <vt:lpstr>Funding Opportunity Announcement (FOA)</vt:lpstr>
      <vt:lpstr>Letters of Intent  (LOI)</vt:lpstr>
      <vt:lpstr>Letter of Intent (LOI) Submission</vt:lpstr>
      <vt:lpstr>Letter of Intent: Sample Abstract</vt:lpstr>
      <vt:lpstr>Application Process:  Registrations</vt:lpstr>
      <vt:lpstr>Completing a Grants.gov Application</vt:lpstr>
      <vt:lpstr>Elements of Your Application</vt:lpstr>
      <vt:lpstr>Completing an Application</vt:lpstr>
      <vt:lpstr>Data Management Plan</vt:lpstr>
      <vt:lpstr>Top Application Errors</vt:lpstr>
      <vt:lpstr>Review and Selection of Applications</vt:lpstr>
      <vt:lpstr>Phase I Application &amp; Award Statistics for FY 2021 </vt:lpstr>
      <vt:lpstr>Phase II Application &amp; Award Statistics for FY 2021 </vt:lpstr>
      <vt:lpstr>Phase I Principal Investigator Meeting</vt:lpstr>
      <vt:lpstr>Technical and Business Assistance</vt:lpstr>
      <vt:lpstr>Commercialization</vt:lpstr>
      <vt:lpstr>DOE SBIR &amp; STTR Programs:  Examples of Phase III Success https://science.osti.gov/sbir/SBIR-STTR-Phase-III-Success-Stories </vt:lpstr>
      <vt:lpstr>DOE Office of Inspector General:  Fraud, Waste &amp; Abuse</vt:lpstr>
      <vt:lpstr>DOE Office of Inspector General Combating Fraud</vt:lpstr>
      <vt:lpstr>DOE Office of Inspector General Knowing the Rules</vt:lpstr>
      <vt:lpstr>DOE Office of Inspector General Consequences</vt:lpstr>
      <vt:lpstr>Recent Prosecution  </vt:lpstr>
      <vt:lpstr>DOE Office of Inspector General Reporting Fraud</vt:lpstr>
      <vt:lpstr>PowerPoint Presentation</vt:lpstr>
      <vt:lpstr>Final Reminders!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2019-12-17T21:02:54Z</dcterms:created>
  <dcterms:modified xsi:type="dcterms:W3CDTF">2021-12-21T15:30:41Z</dcterms:modified>
</cp:coreProperties>
</file>