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notesSlides/notesSlide9.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7.xml" ContentType="application/vnd.openxmlformats-officedocument.themeOverride+xml"/>
  <Override PartName="/ppt/charts/chart10.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8.xml" ContentType="application/vnd.openxmlformats-officedocument.themeOverr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2" r:id="rId1"/>
    <p:sldMasterId id="2147483697" r:id="rId2"/>
    <p:sldMasterId id="2147483711" r:id="rId3"/>
  </p:sldMasterIdLst>
  <p:notesMasterIdLst>
    <p:notesMasterId r:id="rId35"/>
  </p:notesMasterIdLst>
  <p:handoutMasterIdLst>
    <p:handoutMasterId r:id="rId36"/>
  </p:handoutMasterIdLst>
  <p:sldIdLst>
    <p:sldId id="521" r:id="rId4"/>
    <p:sldId id="527" r:id="rId5"/>
    <p:sldId id="448" r:id="rId6"/>
    <p:sldId id="535" r:id="rId7"/>
    <p:sldId id="556" r:id="rId8"/>
    <p:sldId id="536" r:id="rId9"/>
    <p:sldId id="537" r:id="rId10"/>
    <p:sldId id="538" r:id="rId11"/>
    <p:sldId id="571" r:id="rId12"/>
    <p:sldId id="540" r:id="rId13"/>
    <p:sldId id="559" r:id="rId14"/>
    <p:sldId id="560" r:id="rId15"/>
    <p:sldId id="561" r:id="rId16"/>
    <p:sldId id="562" r:id="rId17"/>
    <p:sldId id="564" r:id="rId18"/>
    <p:sldId id="565" r:id="rId19"/>
    <p:sldId id="566" r:id="rId20"/>
    <p:sldId id="567" r:id="rId21"/>
    <p:sldId id="570" r:id="rId22"/>
    <p:sldId id="572" r:id="rId23"/>
    <p:sldId id="545" r:id="rId24"/>
    <p:sldId id="557" r:id="rId25"/>
    <p:sldId id="547" r:id="rId26"/>
    <p:sldId id="548" r:id="rId27"/>
    <p:sldId id="549" r:id="rId28"/>
    <p:sldId id="550" r:id="rId29"/>
    <p:sldId id="551" r:id="rId30"/>
    <p:sldId id="552" r:id="rId31"/>
    <p:sldId id="568" r:id="rId32"/>
    <p:sldId id="555" r:id="rId33"/>
    <p:sldId id="336" r:id="rId34"/>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gwinc" initials="o"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4A02A"/>
    <a:srgbClr val="0000FF"/>
    <a:srgbClr val="FF5050"/>
    <a:srgbClr val="3366FF"/>
    <a:srgbClr val="9999FF"/>
    <a:srgbClr val="9FBFDF"/>
    <a:srgbClr val="6699FF"/>
    <a:srgbClr val="035D18"/>
    <a:srgbClr val="414020"/>
    <a:srgbClr val="97BF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67664A-96BB-4010-9F27-90F62091100A}" v="355" dt="2021-10-22T17:42:25.9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1776" autoAdjust="0"/>
  </p:normalViewPr>
  <p:slideViewPr>
    <p:cSldViewPr>
      <p:cViewPr varScale="1">
        <p:scale>
          <a:sx n="114" d="100"/>
          <a:sy n="114" d="100"/>
        </p:scale>
        <p:origin x="432" y="12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14" y="78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42" Type="http://schemas.microsoft.com/office/2016/11/relationships/changesInfo" Target="changesInfos/changesInfo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45" Type="http://schemas.openxmlformats.org/officeDocument/2006/relationships/customXml" Target="../customXml/item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customXml" Target="../customXml/item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43" Type="http://schemas.microsoft.com/office/2015/10/relationships/revisionInfo" Target="revisionInfo.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46" Type="http://schemas.openxmlformats.org/officeDocument/2006/relationships/customXml" Target="../customXml/item3.xml"/><Relationship Id="rId20" Type="http://schemas.openxmlformats.org/officeDocument/2006/relationships/slide" Target="slides/slide17.xml"/><Relationship Id="rId4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nt, Eileen" userId="92565b7b-2233-4a4c-97a9-44b026d16b96" providerId="ADAL" clId="{0D67664A-96BB-4010-9F27-90F62091100A}"/>
    <pc:docChg chg="undo custSel addSld delSld modSld">
      <pc:chgData name="Chant, Eileen" userId="92565b7b-2233-4a4c-97a9-44b026d16b96" providerId="ADAL" clId="{0D67664A-96BB-4010-9F27-90F62091100A}" dt="2021-10-22T17:42:03.995" v="551"/>
      <pc:docMkLst>
        <pc:docMk/>
      </pc:docMkLst>
      <pc:sldChg chg="addSp modSp add mod modTransition modClrScheme chgLayout">
        <pc:chgData name="Chant, Eileen" userId="92565b7b-2233-4a4c-97a9-44b026d16b96" providerId="ADAL" clId="{0D67664A-96BB-4010-9F27-90F62091100A}" dt="2021-10-22T17:42:03.995" v="551"/>
        <pc:sldMkLst>
          <pc:docMk/>
          <pc:sldMk cId="662014440" sldId="336"/>
        </pc:sldMkLst>
        <pc:spChg chg="mod ord">
          <ac:chgData name="Chant, Eileen" userId="92565b7b-2233-4a4c-97a9-44b026d16b96" providerId="ADAL" clId="{0D67664A-96BB-4010-9F27-90F62091100A}" dt="2021-10-21T15:13:42.231" v="122" actId="1076"/>
          <ac:spMkLst>
            <pc:docMk/>
            <pc:sldMk cId="662014440" sldId="336"/>
            <ac:spMk id="2" creationId="{00000000-0000-0000-0000-000000000000}"/>
          </ac:spMkLst>
        </pc:spChg>
        <pc:spChg chg="mod ord">
          <ac:chgData name="Chant, Eileen" userId="92565b7b-2233-4a4c-97a9-44b026d16b96" providerId="ADAL" clId="{0D67664A-96BB-4010-9F27-90F62091100A}" dt="2021-10-21T15:13:36.697" v="121" actId="700"/>
          <ac:spMkLst>
            <pc:docMk/>
            <pc:sldMk cId="662014440" sldId="336"/>
            <ac:spMk id="3" creationId="{90666CAC-483F-4E62-9647-5D03E5DEC7CF}"/>
          </ac:spMkLst>
        </pc:spChg>
        <pc:spChg chg="add mod">
          <ac:chgData name="Chant, Eileen" userId="92565b7b-2233-4a4c-97a9-44b026d16b96" providerId="ADAL" clId="{0D67664A-96BB-4010-9F27-90F62091100A}" dt="2021-10-21T15:22:27.427" v="377" actId="1076"/>
          <ac:spMkLst>
            <pc:docMk/>
            <pc:sldMk cId="662014440" sldId="336"/>
            <ac:spMk id="8" creationId="{737AE119-FAFF-4C5B-ACE9-572347BD1441}"/>
          </ac:spMkLst>
        </pc:spChg>
        <pc:spChg chg="add mod">
          <ac:chgData name="Chant, Eileen" userId="92565b7b-2233-4a4c-97a9-44b026d16b96" providerId="ADAL" clId="{0D67664A-96BB-4010-9F27-90F62091100A}" dt="2021-10-21T15:25:31.115" v="441" actId="1076"/>
          <ac:spMkLst>
            <pc:docMk/>
            <pc:sldMk cId="662014440" sldId="336"/>
            <ac:spMk id="11" creationId="{CEAE8FC1-829F-4EA8-8769-9F4F718DF683}"/>
          </ac:spMkLst>
        </pc:spChg>
        <pc:graphicFrameChg chg="mod ord">
          <ac:chgData name="Chant, Eileen" userId="92565b7b-2233-4a4c-97a9-44b026d16b96" providerId="ADAL" clId="{0D67664A-96BB-4010-9F27-90F62091100A}" dt="2021-10-22T17:42:03.995" v="551"/>
          <ac:graphicFrameMkLst>
            <pc:docMk/>
            <pc:sldMk cId="662014440" sldId="336"/>
            <ac:graphicFrameMk id="4" creationId="{00000000-0000-0000-0000-000000000000}"/>
          </ac:graphicFrameMkLst>
        </pc:graphicFrameChg>
        <pc:picChg chg="add mod">
          <ac:chgData name="Chant, Eileen" userId="92565b7b-2233-4a4c-97a9-44b026d16b96" providerId="ADAL" clId="{0D67664A-96BB-4010-9F27-90F62091100A}" dt="2021-10-21T15:24:17.499" v="430" actId="1076"/>
          <ac:picMkLst>
            <pc:docMk/>
            <pc:sldMk cId="662014440" sldId="336"/>
            <ac:picMk id="5" creationId="{ABCF7A54-D3E5-43FB-B57C-E05BA355FBB0}"/>
          </ac:picMkLst>
        </pc:picChg>
        <pc:picChg chg="add mod">
          <ac:chgData name="Chant, Eileen" userId="92565b7b-2233-4a4c-97a9-44b026d16b96" providerId="ADAL" clId="{0D67664A-96BB-4010-9F27-90F62091100A}" dt="2021-10-21T15:24:25.574" v="433" actId="1076"/>
          <ac:picMkLst>
            <pc:docMk/>
            <pc:sldMk cId="662014440" sldId="336"/>
            <ac:picMk id="6" creationId="{B5982CF8-FBF6-4804-9FB1-D09B2BA7D045}"/>
          </ac:picMkLst>
        </pc:picChg>
        <pc:picChg chg="add mod">
          <ac:chgData name="Chant, Eileen" userId="92565b7b-2233-4a4c-97a9-44b026d16b96" providerId="ADAL" clId="{0D67664A-96BB-4010-9F27-90F62091100A}" dt="2021-10-21T15:25:35.215" v="442" actId="1076"/>
          <ac:picMkLst>
            <pc:docMk/>
            <pc:sldMk cId="662014440" sldId="336"/>
            <ac:picMk id="10" creationId="{ECF38DB3-974F-4421-82F5-57566D0BFE45}"/>
          </ac:picMkLst>
        </pc:picChg>
      </pc:sldChg>
      <pc:sldChg chg="delSp modSp del mod">
        <pc:chgData name="Chant, Eileen" userId="92565b7b-2233-4a4c-97a9-44b026d16b96" providerId="ADAL" clId="{0D67664A-96BB-4010-9F27-90F62091100A}" dt="2021-10-21T15:24:31.185" v="434" actId="47"/>
        <pc:sldMkLst>
          <pc:docMk/>
          <pc:sldMk cId="1351558908" sldId="509"/>
        </pc:sldMkLst>
        <pc:spChg chg="mod">
          <ac:chgData name="Chant, Eileen" userId="92565b7b-2233-4a4c-97a9-44b026d16b96" providerId="ADAL" clId="{0D67664A-96BB-4010-9F27-90F62091100A}" dt="2021-10-21T14:57:22.236" v="108" actId="1076"/>
          <ac:spMkLst>
            <pc:docMk/>
            <pc:sldMk cId="1351558908" sldId="509"/>
            <ac:spMk id="9" creationId="{E4BE0F73-149F-427A-AFDD-8D9DE61F99D7}"/>
          </ac:spMkLst>
        </pc:spChg>
        <pc:picChg chg="del">
          <ac:chgData name="Chant, Eileen" userId="92565b7b-2233-4a4c-97a9-44b026d16b96" providerId="ADAL" clId="{0D67664A-96BB-4010-9F27-90F62091100A}" dt="2021-10-21T14:57:06.841" v="95" actId="478"/>
          <ac:picMkLst>
            <pc:docMk/>
            <pc:sldMk cId="1351558908" sldId="509"/>
            <ac:picMk id="6" creationId="{00000000-0000-0000-0000-000000000000}"/>
          </ac:picMkLst>
        </pc:picChg>
      </pc:sldChg>
      <pc:sldChg chg="modSp mod">
        <pc:chgData name="Chant, Eileen" userId="92565b7b-2233-4a4c-97a9-44b026d16b96" providerId="ADAL" clId="{0D67664A-96BB-4010-9F27-90F62091100A}" dt="2021-10-22T17:37:16.247" v="544"/>
        <pc:sldMkLst>
          <pc:docMk/>
          <pc:sldMk cId="925816134" sldId="521"/>
        </pc:sldMkLst>
        <pc:spChg chg="mod">
          <ac:chgData name="Chant, Eileen" userId="92565b7b-2233-4a4c-97a9-44b026d16b96" providerId="ADAL" clId="{0D67664A-96BB-4010-9F27-90F62091100A}" dt="2021-10-22T17:37:16.247" v="544"/>
          <ac:spMkLst>
            <pc:docMk/>
            <pc:sldMk cId="925816134" sldId="521"/>
            <ac:spMk id="7" creationId="{00000000-0000-0000-0000-000000000000}"/>
          </ac:spMkLst>
        </pc:spChg>
      </pc:sldChg>
      <pc:sldChg chg="modSp mod">
        <pc:chgData name="Chant, Eileen" userId="92565b7b-2233-4a4c-97a9-44b026d16b96" providerId="ADAL" clId="{0D67664A-96BB-4010-9F27-90F62091100A}" dt="2021-10-21T13:34:34.878" v="44" actId="20577"/>
        <pc:sldMkLst>
          <pc:docMk/>
          <pc:sldMk cId="3710187482" sldId="527"/>
        </pc:sldMkLst>
        <pc:spChg chg="mod">
          <ac:chgData name="Chant, Eileen" userId="92565b7b-2233-4a4c-97a9-44b026d16b96" providerId="ADAL" clId="{0D67664A-96BB-4010-9F27-90F62091100A}" dt="2021-10-21T13:34:34.878" v="44" actId="20577"/>
          <ac:spMkLst>
            <pc:docMk/>
            <pc:sldMk cId="3710187482" sldId="527"/>
            <ac:spMk id="3" creationId="{00000000-0000-0000-0000-000000000000}"/>
          </ac:spMkLst>
        </pc:spChg>
      </pc:sldChg>
      <pc:sldChg chg="modSp mod">
        <pc:chgData name="Chant, Eileen" userId="92565b7b-2233-4a4c-97a9-44b026d16b96" providerId="ADAL" clId="{0D67664A-96BB-4010-9F27-90F62091100A}" dt="2021-10-21T14:15:11.224" v="49" actId="20577"/>
        <pc:sldMkLst>
          <pc:docMk/>
          <pc:sldMk cId="3425080332" sldId="538"/>
        </pc:sldMkLst>
        <pc:spChg chg="mod">
          <ac:chgData name="Chant, Eileen" userId="92565b7b-2233-4a4c-97a9-44b026d16b96" providerId="ADAL" clId="{0D67664A-96BB-4010-9F27-90F62091100A}" dt="2021-10-21T14:15:11.224" v="49" actId="20577"/>
          <ac:spMkLst>
            <pc:docMk/>
            <pc:sldMk cId="3425080332" sldId="538"/>
            <ac:spMk id="3" creationId="{00000000-0000-0000-0000-000000000000}"/>
          </ac:spMkLst>
        </pc:spChg>
      </pc:sldChg>
      <pc:sldChg chg="modSp mod">
        <pc:chgData name="Chant, Eileen" userId="92565b7b-2233-4a4c-97a9-44b026d16b96" providerId="ADAL" clId="{0D67664A-96BB-4010-9F27-90F62091100A}" dt="2021-10-21T14:17:20.827" v="68" actId="20577"/>
        <pc:sldMkLst>
          <pc:docMk/>
          <pc:sldMk cId="2193898011" sldId="540"/>
        </pc:sldMkLst>
        <pc:spChg chg="mod">
          <ac:chgData name="Chant, Eileen" userId="92565b7b-2233-4a4c-97a9-44b026d16b96" providerId="ADAL" clId="{0D67664A-96BB-4010-9F27-90F62091100A}" dt="2021-10-21T14:17:20.827" v="68" actId="20577"/>
          <ac:spMkLst>
            <pc:docMk/>
            <pc:sldMk cId="2193898011" sldId="540"/>
            <ac:spMk id="3" creationId="{00000000-0000-0000-0000-000000000000}"/>
          </ac:spMkLst>
        </pc:spChg>
      </pc:sldChg>
      <pc:sldChg chg="modSp mod">
        <pc:chgData name="Chant, Eileen" userId="92565b7b-2233-4a4c-97a9-44b026d16b96" providerId="ADAL" clId="{0D67664A-96BB-4010-9F27-90F62091100A}" dt="2021-10-22T17:39:56.172" v="547" actId="20577"/>
        <pc:sldMkLst>
          <pc:docMk/>
          <pc:sldMk cId="3860637985" sldId="550"/>
        </pc:sldMkLst>
        <pc:spChg chg="mod">
          <ac:chgData name="Chant, Eileen" userId="92565b7b-2233-4a4c-97a9-44b026d16b96" providerId="ADAL" clId="{0D67664A-96BB-4010-9F27-90F62091100A}" dt="2021-10-22T17:39:56.172" v="547" actId="20577"/>
          <ac:spMkLst>
            <pc:docMk/>
            <pc:sldMk cId="3860637985" sldId="550"/>
            <ac:spMk id="3" creationId="{00000000-0000-0000-0000-000000000000}"/>
          </ac:spMkLst>
        </pc:spChg>
      </pc:sldChg>
      <pc:sldChg chg="modSp mod modClrScheme chgLayout">
        <pc:chgData name="Chant, Eileen" userId="92565b7b-2233-4a4c-97a9-44b026d16b96" providerId="ADAL" clId="{0D67664A-96BB-4010-9F27-90F62091100A}" dt="2021-10-22T17:41:26.860" v="550" actId="20577"/>
        <pc:sldMkLst>
          <pc:docMk/>
          <pc:sldMk cId="1688673844" sldId="555"/>
        </pc:sldMkLst>
        <pc:spChg chg="mod ord">
          <ac:chgData name="Chant, Eileen" userId="92565b7b-2233-4a4c-97a9-44b026d16b96" providerId="ADAL" clId="{0D67664A-96BB-4010-9F27-90F62091100A}" dt="2021-10-21T15:28:21.094" v="444" actId="700"/>
          <ac:spMkLst>
            <pc:docMk/>
            <pc:sldMk cId="1688673844" sldId="555"/>
            <ac:spMk id="2" creationId="{00000000-0000-0000-0000-000000000000}"/>
          </ac:spMkLst>
        </pc:spChg>
        <pc:spChg chg="mod ord">
          <ac:chgData name="Chant, Eileen" userId="92565b7b-2233-4a4c-97a9-44b026d16b96" providerId="ADAL" clId="{0D67664A-96BB-4010-9F27-90F62091100A}" dt="2021-10-22T17:41:26.860" v="550" actId="20577"/>
          <ac:spMkLst>
            <pc:docMk/>
            <pc:sldMk cId="1688673844" sldId="555"/>
            <ac:spMk id="3" creationId="{00000000-0000-0000-0000-000000000000}"/>
          </ac:spMkLst>
        </pc:spChg>
        <pc:spChg chg="mod ord">
          <ac:chgData name="Chant, Eileen" userId="92565b7b-2233-4a4c-97a9-44b026d16b96" providerId="ADAL" clId="{0D67664A-96BB-4010-9F27-90F62091100A}" dt="2021-10-21T15:28:21.094" v="444" actId="700"/>
          <ac:spMkLst>
            <pc:docMk/>
            <pc:sldMk cId="1688673844" sldId="555"/>
            <ac:spMk id="4" creationId="{00000000-0000-0000-0000-000000000000}"/>
          </ac:spMkLst>
        </pc:spChg>
        <pc:spChg chg="mod">
          <ac:chgData name="Chant, Eileen" userId="92565b7b-2233-4a4c-97a9-44b026d16b96" providerId="ADAL" clId="{0D67664A-96BB-4010-9F27-90F62091100A}" dt="2021-10-22T17:41:20.612" v="549" actId="20577"/>
          <ac:spMkLst>
            <pc:docMk/>
            <pc:sldMk cId="1688673844" sldId="555"/>
            <ac:spMk id="6" creationId="{00000000-0000-0000-0000-000000000000}"/>
          </ac:spMkLst>
        </pc:spChg>
        <pc:spChg chg="mod">
          <ac:chgData name="Chant, Eileen" userId="92565b7b-2233-4a4c-97a9-44b026d16b96" providerId="ADAL" clId="{0D67664A-96BB-4010-9F27-90F62091100A}" dt="2021-10-22T17:41:17.033" v="548" actId="20577"/>
          <ac:spMkLst>
            <pc:docMk/>
            <pc:sldMk cId="1688673844" sldId="555"/>
            <ac:spMk id="7" creationId="{00000000-0000-0000-0000-000000000000}"/>
          </ac:spMkLst>
        </pc:spChg>
      </pc:sldChg>
      <pc:sldChg chg="modSp mod">
        <pc:chgData name="Chant, Eileen" userId="92565b7b-2233-4a4c-97a9-44b026d16b96" providerId="ADAL" clId="{0D67664A-96BB-4010-9F27-90F62091100A}" dt="2021-10-21T14:40:02.617" v="92" actId="6549"/>
        <pc:sldMkLst>
          <pc:docMk/>
          <pc:sldMk cId="2682728532" sldId="559"/>
        </pc:sldMkLst>
        <pc:graphicFrameChg chg="modGraphic">
          <ac:chgData name="Chant, Eileen" userId="92565b7b-2233-4a4c-97a9-44b026d16b96" providerId="ADAL" clId="{0D67664A-96BB-4010-9F27-90F62091100A}" dt="2021-10-21T14:40:02.617" v="92" actId="6549"/>
          <ac:graphicFrameMkLst>
            <pc:docMk/>
            <pc:sldMk cId="2682728532" sldId="559"/>
            <ac:graphicFrameMk id="5" creationId="{00000000-0000-0000-0000-000000000000}"/>
          </ac:graphicFrameMkLst>
        </pc:graphicFrameChg>
      </pc:sldChg>
      <pc:sldChg chg="modSp mod">
        <pc:chgData name="Chant, Eileen" userId="92565b7b-2233-4a4c-97a9-44b026d16b96" providerId="ADAL" clId="{0D67664A-96BB-4010-9F27-90F62091100A}" dt="2021-10-22T17:20:23.479" v="491" actId="20577"/>
        <pc:sldMkLst>
          <pc:docMk/>
          <pc:sldMk cId="2714560356" sldId="566"/>
        </pc:sldMkLst>
        <pc:spChg chg="mod">
          <ac:chgData name="Chant, Eileen" userId="92565b7b-2233-4a4c-97a9-44b026d16b96" providerId="ADAL" clId="{0D67664A-96BB-4010-9F27-90F62091100A}" dt="2021-10-22T17:20:23.479" v="491" actId="20577"/>
          <ac:spMkLst>
            <pc:docMk/>
            <pc:sldMk cId="2714560356" sldId="566"/>
            <ac:spMk id="6" creationId="{00000000-0000-0000-0000-000000000000}"/>
          </ac:spMkLst>
        </pc:spChg>
        <pc:spChg chg="mod">
          <ac:chgData name="Chant, Eileen" userId="92565b7b-2233-4a4c-97a9-44b026d16b96" providerId="ADAL" clId="{0D67664A-96BB-4010-9F27-90F62091100A}" dt="2021-10-22T17:20:20.614" v="490" actId="20577"/>
          <ac:spMkLst>
            <pc:docMk/>
            <pc:sldMk cId="2714560356" sldId="566"/>
            <ac:spMk id="7" creationId="{00000000-0000-0000-0000-000000000000}"/>
          </ac:spMkLst>
        </pc:spChg>
      </pc:sldChg>
      <pc:sldChg chg="modSp mod">
        <pc:chgData name="Chant, Eileen" userId="92565b7b-2233-4a4c-97a9-44b026d16b96" providerId="ADAL" clId="{0D67664A-96BB-4010-9F27-90F62091100A}" dt="2021-10-22T17:20:48.216" v="494" actId="20577"/>
        <pc:sldMkLst>
          <pc:docMk/>
          <pc:sldMk cId="3227644009" sldId="567"/>
        </pc:sldMkLst>
        <pc:spChg chg="mod">
          <ac:chgData name="Chant, Eileen" userId="92565b7b-2233-4a4c-97a9-44b026d16b96" providerId="ADAL" clId="{0D67664A-96BB-4010-9F27-90F62091100A}" dt="2021-10-22T17:20:48.216" v="494" actId="20577"/>
          <ac:spMkLst>
            <pc:docMk/>
            <pc:sldMk cId="3227644009" sldId="567"/>
            <ac:spMk id="6" creationId="{00000000-0000-0000-0000-000000000000}"/>
          </ac:spMkLst>
        </pc:spChg>
        <pc:spChg chg="mod">
          <ac:chgData name="Chant, Eileen" userId="92565b7b-2233-4a4c-97a9-44b026d16b96" providerId="ADAL" clId="{0D67664A-96BB-4010-9F27-90F62091100A}" dt="2021-10-22T17:20:39.268" v="492" actId="20577"/>
          <ac:spMkLst>
            <pc:docMk/>
            <pc:sldMk cId="3227644009" sldId="567"/>
            <ac:spMk id="7" creationId="{00000000-0000-0000-0000-000000000000}"/>
          </ac:spMkLst>
        </pc:spChg>
        <pc:spChg chg="mod">
          <ac:chgData name="Chant, Eileen" userId="92565b7b-2233-4a4c-97a9-44b026d16b96" providerId="ADAL" clId="{0D67664A-96BB-4010-9F27-90F62091100A}" dt="2021-10-22T17:20:41.662" v="493" actId="20577"/>
          <ac:spMkLst>
            <pc:docMk/>
            <pc:sldMk cId="3227644009" sldId="567"/>
            <ac:spMk id="11" creationId="{00000000-0000-0000-0000-000000000000}"/>
          </ac:spMkLst>
        </pc:spChg>
        <pc:spChg chg="mod">
          <ac:chgData name="Chant, Eileen" userId="92565b7b-2233-4a4c-97a9-44b026d16b96" providerId="ADAL" clId="{0D67664A-96BB-4010-9F27-90F62091100A}" dt="2021-10-21T14:43:48.783" v="94" actId="20577"/>
          <ac:spMkLst>
            <pc:docMk/>
            <pc:sldMk cId="3227644009" sldId="567"/>
            <ac:spMk id="14" creationId="{00000000-0000-0000-0000-000000000000}"/>
          </ac:spMkLst>
        </pc:spChg>
      </pc:sldChg>
    </pc:docChg>
  </pc:docChgLst>
  <pc:docChgLst>
    <pc:chgData name="Chant, Eileen" userId="92565b7b-2233-4a4c-97a9-44b026d16b96" providerId="ADAL" clId="{4755D756-B3DA-402C-A0FA-D5CB2FE16531}"/>
    <pc:docChg chg="undo custSel modSld">
      <pc:chgData name="Chant, Eileen" userId="92565b7b-2233-4a4c-97a9-44b026d16b96" providerId="ADAL" clId="{4755D756-B3DA-402C-A0FA-D5CB2FE16531}" dt="2021-10-15T13:48:35.514" v="215"/>
      <pc:docMkLst>
        <pc:docMk/>
      </pc:docMkLst>
      <pc:sldChg chg="modSp mod">
        <pc:chgData name="Chant, Eileen" userId="92565b7b-2233-4a4c-97a9-44b026d16b96" providerId="ADAL" clId="{4755D756-B3DA-402C-A0FA-D5CB2FE16531}" dt="2021-10-15T12:38:09.981" v="16" actId="20577"/>
        <pc:sldMkLst>
          <pc:docMk/>
          <pc:sldMk cId="3710187482" sldId="527"/>
        </pc:sldMkLst>
        <pc:spChg chg="mod">
          <ac:chgData name="Chant, Eileen" userId="92565b7b-2233-4a4c-97a9-44b026d16b96" providerId="ADAL" clId="{4755D756-B3DA-402C-A0FA-D5CB2FE16531}" dt="2021-10-15T12:38:09.981" v="16" actId="20577"/>
          <ac:spMkLst>
            <pc:docMk/>
            <pc:sldMk cId="3710187482" sldId="527"/>
            <ac:spMk id="3" creationId="{00000000-0000-0000-0000-000000000000}"/>
          </ac:spMkLst>
        </pc:spChg>
      </pc:sldChg>
      <pc:sldChg chg="modSp mod">
        <pc:chgData name="Chant, Eileen" userId="92565b7b-2233-4a4c-97a9-44b026d16b96" providerId="ADAL" clId="{4755D756-B3DA-402C-A0FA-D5CB2FE16531}" dt="2021-10-15T13:00:32.218" v="53" actId="20577"/>
        <pc:sldMkLst>
          <pc:docMk/>
          <pc:sldMk cId="2004963811" sldId="537"/>
        </pc:sldMkLst>
        <pc:spChg chg="mod">
          <ac:chgData name="Chant, Eileen" userId="92565b7b-2233-4a4c-97a9-44b026d16b96" providerId="ADAL" clId="{4755D756-B3DA-402C-A0FA-D5CB2FE16531}" dt="2021-10-15T13:00:32.218" v="53" actId="20577"/>
          <ac:spMkLst>
            <pc:docMk/>
            <pc:sldMk cId="2004963811" sldId="537"/>
            <ac:spMk id="12" creationId="{00000000-0000-0000-0000-000000000000}"/>
          </ac:spMkLst>
        </pc:spChg>
        <pc:spChg chg="mod">
          <ac:chgData name="Chant, Eileen" userId="92565b7b-2233-4a4c-97a9-44b026d16b96" providerId="ADAL" clId="{4755D756-B3DA-402C-A0FA-D5CB2FE16531}" dt="2021-10-15T13:00:06.673" v="50" actId="20577"/>
          <ac:spMkLst>
            <pc:docMk/>
            <pc:sldMk cId="2004963811" sldId="537"/>
            <ac:spMk id="13" creationId="{00000000-0000-0000-0000-000000000000}"/>
          </ac:spMkLst>
        </pc:spChg>
        <pc:spChg chg="mod">
          <ac:chgData name="Chant, Eileen" userId="92565b7b-2233-4a4c-97a9-44b026d16b96" providerId="ADAL" clId="{4755D756-B3DA-402C-A0FA-D5CB2FE16531}" dt="2021-10-15T13:00:27.740" v="52" actId="20577"/>
          <ac:spMkLst>
            <pc:docMk/>
            <pc:sldMk cId="2004963811" sldId="537"/>
            <ac:spMk id="14" creationId="{00000000-0000-0000-0000-000000000000}"/>
          </ac:spMkLst>
        </pc:spChg>
      </pc:sldChg>
      <pc:sldChg chg="modSp mod">
        <pc:chgData name="Chant, Eileen" userId="92565b7b-2233-4a4c-97a9-44b026d16b96" providerId="ADAL" clId="{4755D756-B3DA-402C-A0FA-D5CB2FE16531}" dt="2021-10-15T13:20:46.348" v="174" actId="6549"/>
        <pc:sldMkLst>
          <pc:docMk/>
          <pc:sldMk cId="1688673844" sldId="555"/>
        </pc:sldMkLst>
        <pc:spChg chg="mod">
          <ac:chgData name="Chant, Eileen" userId="92565b7b-2233-4a4c-97a9-44b026d16b96" providerId="ADAL" clId="{4755D756-B3DA-402C-A0FA-D5CB2FE16531}" dt="2021-10-15T13:20:46.348" v="174" actId="6549"/>
          <ac:spMkLst>
            <pc:docMk/>
            <pc:sldMk cId="1688673844" sldId="555"/>
            <ac:spMk id="3" creationId="{00000000-0000-0000-0000-000000000000}"/>
          </ac:spMkLst>
        </pc:spChg>
        <pc:spChg chg="mod">
          <ac:chgData name="Chant, Eileen" userId="92565b7b-2233-4a4c-97a9-44b026d16b96" providerId="ADAL" clId="{4755D756-B3DA-402C-A0FA-D5CB2FE16531}" dt="2021-10-15T13:10:32.476" v="145" actId="20577"/>
          <ac:spMkLst>
            <pc:docMk/>
            <pc:sldMk cId="1688673844" sldId="555"/>
            <ac:spMk id="6" creationId="{00000000-0000-0000-0000-000000000000}"/>
          </ac:spMkLst>
        </pc:spChg>
        <pc:spChg chg="mod">
          <ac:chgData name="Chant, Eileen" userId="92565b7b-2233-4a4c-97a9-44b026d16b96" providerId="ADAL" clId="{4755D756-B3DA-402C-A0FA-D5CB2FE16531}" dt="2021-10-15T13:20:33.411" v="163" actId="20577"/>
          <ac:spMkLst>
            <pc:docMk/>
            <pc:sldMk cId="1688673844" sldId="555"/>
            <ac:spMk id="7" creationId="{00000000-0000-0000-0000-000000000000}"/>
          </ac:spMkLst>
        </pc:spChg>
      </pc:sldChg>
      <pc:sldChg chg="modSp mod">
        <pc:chgData name="Chant, Eileen" userId="92565b7b-2233-4a4c-97a9-44b026d16b96" providerId="ADAL" clId="{4755D756-B3DA-402C-A0FA-D5CB2FE16531}" dt="2021-10-15T12:40:42.339" v="18" actId="20577"/>
        <pc:sldMkLst>
          <pc:docMk/>
          <pc:sldMk cId="2389397291" sldId="561"/>
        </pc:sldMkLst>
        <pc:graphicFrameChg chg="modGraphic">
          <ac:chgData name="Chant, Eileen" userId="92565b7b-2233-4a4c-97a9-44b026d16b96" providerId="ADAL" clId="{4755D756-B3DA-402C-A0FA-D5CB2FE16531}" dt="2021-10-15T12:40:42.339" v="18" actId="20577"/>
          <ac:graphicFrameMkLst>
            <pc:docMk/>
            <pc:sldMk cId="2389397291" sldId="561"/>
            <ac:graphicFrameMk id="5" creationId="{00000000-0000-0000-0000-000000000000}"/>
          </ac:graphicFrameMkLst>
        </pc:graphicFrameChg>
      </pc:sldChg>
      <pc:sldChg chg="modSp mod">
        <pc:chgData name="Chant, Eileen" userId="92565b7b-2233-4a4c-97a9-44b026d16b96" providerId="ADAL" clId="{4755D756-B3DA-402C-A0FA-D5CB2FE16531}" dt="2021-10-15T12:40:49.998" v="20" actId="20577"/>
        <pc:sldMkLst>
          <pc:docMk/>
          <pc:sldMk cId="1186651696" sldId="562"/>
        </pc:sldMkLst>
        <pc:graphicFrameChg chg="modGraphic">
          <ac:chgData name="Chant, Eileen" userId="92565b7b-2233-4a4c-97a9-44b026d16b96" providerId="ADAL" clId="{4755D756-B3DA-402C-A0FA-D5CB2FE16531}" dt="2021-10-15T12:40:49.998" v="20" actId="20577"/>
          <ac:graphicFrameMkLst>
            <pc:docMk/>
            <pc:sldMk cId="1186651696" sldId="562"/>
            <ac:graphicFrameMk id="11" creationId="{00000000-0000-0000-0000-000000000000}"/>
          </ac:graphicFrameMkLst>
        </pc:graphicFrameChg>
      </pc:sldChg>
      <pc:sldChg chg="modSp mod">
        <pc:chgData name="Chant, Eileen" userId="92565b7b-2233-4a4c-97a9-44b026d16b96" providerId="ADAL" clId="{4755D756-B3DA-402C-A0FA-D5CB2FE16531}" dt="2021-10-15T13:46:45.922" v="214" actId="20577"/>
        <pc:sldMkLst>
          <pc:docMk/>
          <pc:sldMk cId="1460620880" sldId="565"/>
        </pc:sldMkLst>
        <pc:spChg chg="mod">
          <ac:chgData name="Chant, Eileen" userId="92565b7b-2233-4a4c-97a9-44b026d16b96" providerId="ADAL" clId="{4755D756-B3DA-402C-A0FA-D5CB2FE16531}" dt="2021-10-15T13:46:45.922" v="214" actId="20577"/>
          <ac:spMkLst>
            <pc:docMk/>
            <pc:sldMk cId="1460620880" sldId="565"/>
            <ac:spMk id="3" creationId="{00000000-0000-0000-0000-000000000000}"/>
          </ac:spMkLst>
        </pc:spChg>
      </pc:sldChg>
      <pc:sldChg chg="modSp mod">
        <pc:chgData name="Chant, Eileen" userId="92565b7b-2233-4a4c-97a9-44b026d16b96" providerId="ADAL" clId="{4755D756-B3DA-402C-A0FA-D5CB2FE16531}" dt="2021-10-15T13:07:10.884" v="108" actId="20577"/>
        <pc:sldMkLst>
          <pc:docMk/>
          <pc:sldMk cId="2714560356" sldId="566"/>
        </pc:sldMkLst>
        <pc:spChg chg="mod">
          <ac:chgData name="Chant, Eileen" userId="92565b7b-2233-4a4c-97a9-44b026d16b96" providerId="ADAL" clId="{4755D756-B3DA-402C-A0FA-D5CB2FE16531}" dt="2021-10-15T13:05:50.194" v="82" actId="6549"/>
          <ac:spMkLst>
            <pc:docMk/>
            <pc:sldMk cId="2714560356" sldId="566"/>
            <ac:spMk id="6" creationId="{00000000-0000-0000-0000-000000000000}"/>
          </ac:spMkLst>
        </pc:spChg>
        <pc:spChg chg="mod">
          <ac:chgData name="Chant, Eileen" userId="92565b7b-2233-4a4c-97a9-44b026d16b96" providerId="ADAL" clId="{4755D756-B3DA-402C-A0FA-D5CB2FE16531}" dt="2021-10-15T13:07:10.884" v="108" actId="20577"/>
          <ac:spMkLst>
            <pc:docMk/>
            <pc:sldMk cId="2714560356" sldId="566"/>
            <ac:spMk id="7" creationId="{00000000-0000-0000-0000-000000000000}"/>
          </ac:spMkLst>
        </pc:spChg>
        <pc:spChg chg="mod">
          <ac:chgData name="Chant, Eileen" userId="92565b7b-2233-4a4c-97a9-44b026d16b96" providerId="ADAL" clId="{4755D756-B3DA-402C-A0FA-D5CB2FE16531}" dt="2021-10-15T13:05:59.525" v="84" actId="20577"/>
          <ac:spMkLst>
            <pc:docMk/>
            <pc:sldMk cId="2714560356" sldId="566"/>
            <ac:spMk id="12" creationId="{00000000-0000-0000-0000-000000000000}"/>
          </ac:spMkLst>
        </pc:spChg>
        <pc:spChg chg="mod">
          <ac:chgData name="Chant, Eileen" userId="92565b7b-2233-4a4c-97a9-44b026d16b96" providerId="ADAL" clId="{4755D756-B3DA-402C-A0FA-D5CB2FE16531}" dt="2021-10-15T13:02:38.296" v="69" actId="20577"/>
          <ac:spMkLst>
            <pc:docMk/>
            <pc:sldMk cId="2714560356" sldId="566"/>
            <ac:spMk id="13" creationId="{00000000-0000-0000-0000-000000000000}"/>
          </ac:spMkLst>
        </pc:spChg>
        <pc:spChg chg="mod">
          <ac:chgData name="Chant, Eileen" userId="92565b7b-2233-4a4c-97a9-44b026d16b96" providerId="ADAL" clId="{4755D756-B3DA-402C-A0FA-D5CB2FE16531}" dt="2021-10-15T13:02:42.318" v="73" actId="20577"/>
          <ac:spMkLst>
            <pc:docMk/>
            <pc:sldMk cId="2714560356" sldId="566"/>
            <ac:spMk id="14" creationId="{00000000-0000-0000-0000-000000000000}"/>
          </ac:spMkLst>
        </pc:spChg>
      </pc:sldChg>
      <pc:sldChg chg="modSp mod">
        <pc:chgData name="Chant, Eileen" userId="92565b7b-2233-4a4c-97a9-44b026d16b96" providerId="ADAL" clId="{4755D756-B3DA-402C-A0FA-D5CB2FE16531}" dt="2021-10-15T13:09:11.501" v="138" actId="20577"/>
        <pc:sldMkLst>
          <pc:docMk/>
          <pc:sldMk cId="3227644009" sldId="567"/>
        </pc:sldMkLst>
        <pc:spChg chg="mod">
          <ac:chgData name="Chant, Eileen" userId="92565b7b-2233-4a4c-97a9-44b026d16b96" providerId="ADAL" clId="{4755D756-B3DA-402C-A0FA-D5CB2FE16531}" dt="2021-10-15T13:08:42.727" v="123" actId="6549"/>
          <ac:spMkLst>
            <pc:docMk/>
            <pc:sldMk cId="3227644009" sldId="567"/>
            <ac:spMk id="6" creationId="{00000000-0000-0000-0000-000000000000}"/>
          </ac:spMkLst>
        </pc:spChg>
        <pc:spChg chg="mod">
          <ac:chgData name="Chant, Eileen" userId="92565b7b-2233-4a4c-97a9-44b026d16b96" providerId="ADAL" clId="{4755D756-B3DA-402C-A0FA-D5CB2FE16531}" dt="2021-10-15T13:07:19.775" v="115" actId="20577"/>
          <ac:spMkLst>
            <pc:docMk/>
            <pc:sldMk cId="3227644009" sldId="567"/>
            <ac:spMk id="7" creationId="{00000000-0000-0000-0000-000000000000}"/>
          </ac:spMkLst>
        </pc:spChg>
        <pc:spChg chg="mod">
          <ac:chgData name="Chant, Eileen" userId="92565b7b-2233-4a4c-97a9-44b026d16b96" providerId="ADAL" clId="{4755D756-B3DA-402C-A0FA-D5CB2FE16531}" dt="2021-10-15T13:09:11.501" v="138" actId="20577"/>
          <ac:spMkLst>
            <pc:docMk/>
            <pc:sldMk cId="3227644009" sldId="567"/>
            <ac:spMk id="11" creationId="{00000000-0000-0000-0000-000000000000}"/>
          </ac:spMkLst>
        </pc:spChg>
        <pc:spChg chg="mod">
          <ac:chgData name="Chant, Eileen" userId="92565b7b-2233-4a4c-97a9-44b026d16b96" providerId="ADAL" clId="{4755D756-B3DA-402C-A0FA-D5CB2FE16531}" dt="2021-10-15T13:08:57.876" v="129" actId="20577"/>
          <ac:spMkLst>
            <pc:docMk/>
            <pc:sldMk cId="3227644009" sldId="567"/>
            <ac:spMk id="14" creationId="{00000000-0000-0000-0000-000000000000}"/>
          </ac:spMkLst>
        </pc:spChg>
        <pc:spChg chg="mod">
          <ac:chgData name="Chant, Eileen" userId="92565b7b-2233-4a4c-97a9-44b026d16b96" providerId="ADAL" clId="{4755D756-B3DA-402C-A0FA-D5CB2FE16531}" dt="2021-10-15T13:09:04.621" v="131" actId="20577"/>
          <ac:spMkLst>
            <pc:docMk/>
            <pc:sldMk cId="3227644009" sldId="567"/>
            <ac:spMk id="20" creationId="{00000000-0000-0000-0000-000000000000}"/>
          </ac:spMkLst>
        </pc:spChg>
        <pc:spChg chg="mod">
          <ac:chgData name="Chant, Eileen" userId="92565b7b-2233-4a4c-97a9-44b026d16b96" providerId="ADAL" clId="{4755D756-B3DA-402C-A0FA-D5CB2FE16531}" dt="2021-10-15T13:07:03.573" v="106" actId="20577"/>
          <ac:spMkLst>
            <pc:docMk/>
            <pc:sldMk cId="3227644009" sldId="567"/>
            <ac:spMk id="21" creationId="{00000000-0000-0000-0000-000000000000}"/>
          </ac:spMkLst>
        </pc:spChg>
        <pc:spChg chg="mod">
          <ac:chgData name="Chant, Eileen" userId="92565b7b-2233-4a4c-97a9-44b026d16b96" providerId="ADAL" clId="{4755D756-B3DA-402C-A0FA-D5CB2FE16531}" dt="2021-10-15T13:06:43.617" v="93" actId="20577"/>
          <ac:spMkLst>
            <pc:docMk/>
            <pc:sldMk cId="3227644009" sldId="567"/>
            <ac:spMk id="23" creationId="{00000000-0000-0000-0000-000000000000}"/>
          </ac:spMkLst>
        </pc:spChg>
        <pc:spChg chg="mod">
          <ac:chgData name="Chant, Eileen" userId="92565b7b-2233-4a4c-97a9-44b026d16b96" providerId="ADAL" clId="{4755D756-B3DA-402C-A0FA-D5CB2FE16531}" dt="2021-10-15T13:07:24.701" v="117" actId="20577"/>
          <ac:spMkLst>
            <pc:docMk/>
            <pc:sldMk cId="3227644009" sldId="567"/>
            <ac:spMk id="24" creationId="{00000000-0000-0000-0000-000000000000}"/>
          </ac:spMkLst>
        </pc:spChg>
        <pc:spChg chg="mod">
          <ac:chgData name="Chant, Eileen" userId="92565b7b-2233-4a4c-97a9-44b026d16b96" providerId="ADAL" clId="{4755D756-B3DA-402C-A0FA-D5CB2FE16531}" dt="2021-10-15T13:06:50.573" v="97" actId="20577"/>
          <ac:spMkLst>
            <pc:docMk/>
            <pc:sldMk cId="3227644009" sldId="567"/>
            <ac:spMk id="25" creationId="{00000000-0000-0000-0000-000000000000}"/>
          </ac:spMkLst>
        </pc:spChg>
        <pc:spChg chg="mod">
          <ac:chgData name="Chant, Eileen" userId="92565b7b-2233-4a4c-97a9-44b026d16b96" providerId="ADAL" clId="{4755D756-B3DA-402C-A0FA-D5CB2FE16531}" dt="2021-10-15T13:07:28.749" v="119" actId="20577"/>
          <ac:spMkLst>
            <pc:docMk/>
            <pc:sldMk cId="3227644009" sldId="567"/>
            <ac:spMk id="26" creationId="{00000000-0000-0000-0000-000000000000}"/>
          </ac:spMkLst>
        </pc:spChg>
      </pc:sldChg>
      <pc:sldChg chg="modSp mod">
        <pc:chgData name="Chant, Eileen" userId="92565b7b-2233-4a4c-97a9-44b026d16b96" providerId="ADAL" clId="{4755D756-B3DA-402C-A0FA-D5CB2FE16531}" dt="2021-10-15T13:48:35.514" v="215"/>
        <pc:sldMkLst>
          <pc:docMk/>
          <pc:sldMk cId="2238847352" sldId="568"/>
        </pc:sldMkLst>
        <pc:spChg chg="mod">
          <ac:chgData name="Chant, Eileen" userId="92565b7b-2233-4a4c-97a9-44b026d16b96" providerId="ADAL" clId="{4755D756-B3DA-402C-A0FA-D5CB2FE16531}" dt="2021-10-15T13:48:35.514" v="215"/>
          <ac:spMkLst>
            <pc:docMk/>
            <pc:sldMk cId="2238847352" sldId="568"/>
            <ac:spMk id="3" creationId="{00000000-0000-0000-0000-000000000000}"/>
          </ac:spMkLst>
        </pc:spChg>
      </pc:sldChg>
      <pc:sldChg chg="modSp mod">
        <pc:chgData name="Chant, Eileen" userId="92565b7b-2233-4a4c-97a9-44b026d16b96" providerId="ADAL" clId="{4755D756-B3DA-402C-A0FA-D5CB2FE16531}" dt="2021-10-15T13:01:06.527" v="67" actId="20577"/>
        <pc:sldMkLst>
          <pc:docMk/>
          <pc:sldMk cId="3310957381" sldId="571"/>
        </pc:sldMkLst>
        <pc:spChg chg="mod">
          <ac:chgData name="Chant, Eileen" userId="92565b7b-2233-4a4c-97a9-44b026d16b96" providerId="ADAL" clId="{4755D756-B3DA-402C-A0FA-D5CB2FE16531}" dt="2021-10-15T13:01:06.527" v="67" actId="20577"/>
          <ac:spMkLst>
            <pc:docMk/>
            <pc:sldMk cId="3310957381" sldId="571"/>
            <ac:spMk id="21" creationId="{00000000-0000-0000-0000-000000000000}"/>
          </ac:spMkLst>
        </pc:spChg>
        <pc:spChg chg="mod">
          <ac:chgData name="Chant, Eileen" userId="92565b7b-2233-4a4c-97a9-44b026d16b96" providerId="ADAL" clId="{4755D756-B3DA-402C-A0FA-D5CB2FE16531}" dt="2021-10-15T13:00:55.983" v="61" actId="20577"/>
          <ac:spMkLst>
            <pc:docMk/>
            <pc:sldMk cId="3310957381" sldId="571"/>
            <ac:spMk id="22" creationId="{00000000-0000-0000-0000-000000000000}"/>
          </ac:spMkLst>
        </pc:spChg>
        <pc:spChg chg="mod">
          <ac:chgData name="Chant, Eileen" userId="92565b7b-2233-4a4c-97a9-44b026d16b96" providerId="ADAL" clId="{4755D756-B3DA-402C-A0FA-D5CB2FE16531}" dt="2021-10-15T13:00:45.672" v="55" actId="20577"/>
          <ac:spMkLst>
            <pc:docMk/>
            <pc:sldMk cId="3310957381" sldId="571"/>
            <ac:spMk id="24" creationId="{00000000-0000-0000-0000-000000000000}"/>
          </ac:spMkLst>
        </pc:spChg>
        <pc:spChg chg="mod">
          <ac:chgData name="Chant, Eileen" userId="92565b7b-2233-4a4c-97a9-44b026d16b96" providerId="ADAL" clId="{4755D756-B3DA-402C-A0FA-D5CB2FE16531}" dt="2021-10-15T13:00:59.235" v="63" actId="20577"/>
          <ac:spMkLst>
            <pc:docMk/>
            <pc:sldMk cId="3310957381" sldId="571"/>
            <ac:spMk id="25" creationId="{00000000-0000-0000-0000-000000000000}"/>
          </ac:spMkLst>
        </pc:spChg>
        <pc:spChg chg="mod">
          <ac:chgData name="Chant, Eileen" userId="92565b7b-2233-4a4c-97a9-44b026d16b96" providerId="ADAL" clId="{4755D756-B3DA-402C-A0FA-D5CB2FE16531}" dt="2021-10-15T13:00:50.244" v="59" actId="20577"/>
          <ac:spMkLst>
            <pc:docMk/>
            <pc:sldMk cId="3310957381" sldId="571"/>
            <ac:spMk id="27" creationId="{00000000-0000-0000-0000-000000000000}"/>
          </ac:spMkLst>
        </pc:spChg>
        <pc:spChg chg="mod">
          <ac:chgData name="Chant, Eileen" userId="92565b7b-2233-4a4c-97a9-44b026d16b96" providerId="ADAL" clId="{4755D756-B3DA-402C-A0FA-D5CB2FE16531}" dt="2021-10-15T13:01:03.278" v="65" actId="20577"/>
          <ac:spMkLst>
            <pc:docMk/>
            <pc:sldMk cId="3310957381" sldId="571"/>
            <ac:spMk id="28" creationId="{00000000-0000-0000-0000-000000000000}"/>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3.xlsx"/></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osccifs.osc.doe.gov\HDrive\olivman\SBIR%20Outreach\FY%202021%20Webinars\FY20%20Phase%20II%20Stats.xls"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osccifs.osc.doe.gov\HDrive\olivman\SBIR%20Outreach\FY%202021%20Webinars\FY20%20Phase%20II%20Stats.xls"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1.xlsx"/></Relationships>
</file>

<file path=ppt/charts/_rels/chart7.xml.rels><?xml version="1.0" encoding="UTF-8" standalone="yes"?>
<Relationships xmlns="http://schemas.openxmlformats.org/package/2006/relationships"><Relationship Id="rId2" Type="http://schemas.openxmlformats.org/officeDocument/2006/relationships/oleObject" Target="Chart%20in%20Microsoft%20PowerPoint" TargetMode="External"/><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21434830805800945"/>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1111111111111109E-2"/>
          <c:y val="0.19594972067039107"/>
          <c:w val="0.93888888888888888"/>
          <c:h val="0.59804359301456034"/>
        </c:manualLayout>
      </c:layout>
      <c:pie3DChart>
        <c:varyColors val="1"/>
        <c:ser>
          <c:idx val="0"/>
          <c:order val="0"/>
          <c:spPr>
            <a:ln>
              <a:noFill/>
            </a:ln>
          </c:spPr>
          <c:explosion val="21"/>
          <c:dPt>
            <c:idx val="0"/>
            <c:bubble3D val="0"/>
            <c:explosion val="0"/>
            <c:spPr>
              <a:solidFill>
                <a:schemeClr val="accent6">
                  <a:lumMod val="75000"/>
                </a:schemeClr>
              </a:solidFill>
              <a:ln w="25400">
                <a:noFill/>
              </a:ln>
              <a:effectLst/>
              <a:sp3d/>
            </c:spPr>
            <c:extLst>
              <c:ext xmlns:c16="http://schemas.microsoft.com/office/drawing/2014/chart" uri="{C3380CC4-5D6E-409C-BE32-E72D297353CC}">
                <c16:uniqueId val="{00000001-1ED0-4E6F-BD5A-A1BD4F2B07A6}"/>
              </c:ext>
            </c:extLst>
          </c:dPt>
          <c:dPt>
            <c:idx val="1"/>
            <c:bubble3D val="0"/>
            <c:explosion val="0"/>
            <c:spPr>
              <a:solidFill>
                <a:schemeClr val="tx1"/>
              </a:solidFill>
              <a:ln w="25400">
                <a:noFill/>
              </a:ln>
              <a:effectLst/>
              <a:sp3d/>
            </c:spPr>
            <c:extLst>
              <c:ext xmlns:c16="http://schemas.microsoft.com/office/drawing/2014/chart" uri="{C3380CC4-5D6E-409C-BE32-E72D297353CC}">
                <c16:uniqueId val="{00000003-1ED0-4E6F-BD5A-A1BD4F2B07A6}"/>
              </c:ext>
            </c:extLst>
          </c:dPt>
          <c:dPt>
            <c:idx val="2"/>
            <c:bubble3D val="0"/>
            <c:explosion val="0"/>
            <c:spPr>
              <a:solidFill>
                <a:schemeClr val="bg1">
                  <a:lumMod val="95000"/>
                </a:schemeClr>
              </a:solidFill>
              <a:ln w="25400">
                <a:noFill/>
              </a:ln>
              <a:effectLst/>
              <a:sp3d/>
            </c:spPr>
            <c:extLst>
              <c:ext xmlns:c16="http://schemas.microsoft.com/office/drawing/2014/chart" uri="{C3380CC4-5D6E-409C-BE32-E72D297353CC}">
                <c16:uniqueId val="{00000005-1ED0-4E6F-BD5A-A1BD4F2B07A6}"/>
              </c:ext>
            </c:extLst>
          </c:dPt>
          <c:dPt>
            <c:idx val="3"/>
            <c:bubble3D val="0"/>
            <c:explosion val="0"/>
            <c:spPr>
              <a:solidFill>
                <a:schemeClr val="accent6">
                  <a:lumMod val="60000"/>
                  <a:lumOff val="40000"/>
                </a:schemeClr>
              </a:solidFill>
              <a:ln w="25400">
                <a:noFill/>
              </a:ln>
              <a:effectLst/>
              <a:sp3d/>
            </c:spPr>
            <c:extLst>
              <c:ext xmlns:c16="http://schemas.microsoft.com/office/drawing/2014/chart" uri="{C3380CC4-5D6E-409C-BE32-E72D297353CC}">
                <c16:uniqueId val="{00000007-1ED0-4E6F-BD5A-A1BD4F2B07A6}"/>
              </c:ext>
            </c:extLst>
          </c:dPt>
          <c:dLbls>
            <c:dLbl>
              <c:idx val="0"/>
              <c:layout>
                <c:manualLayout>
                  <c:x val="-1.9669728783902013E-3"/>
                  <c:y val="-4.0021847827680757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ED0-4E6F-BD5A-A1BD4F2B07A6}"/>
                </c:ext>
              </c:extLst>
            </c:dLbl>
            <c:dLbl>
              <c:idx val="1"/>
              <c:delete val="1"/>
              <c:extLst>
                <c:ext xmlns:c15="http://schemas.microsoft.com/office/drawing/2012/chart" uri="{CE6537A1-D6FC-4f65-9D91-7224C49458BB}"/>
                <c:ext xmlns:c16="http://schemas.microsoft.com/office/drawing/2014/chart" uri="{C3380CC4-5D6E-409C-BE32-E72D297353CC}">
                  <c16:uniqueId val="{00000003-1ED0-4E6F-BD5A-A1BD4F2B07A6}"/>
                </c:ext>
              </c:extLst>
            </c:dLbl>
            <c:dLbl>
              <c:idx val="2"/>
              <c:delete val="1"/>
              <c:extLst>
                <c:ext xmlns:c15="http://schemas.microsoft.com/office/drawing/2012/chart" uri="{CE6537A1-D6FC-4f65-9D91-7224C49458BB}"/>
                <c:ext xmlns:c16="http://schemas.microsoft.com/office/drawing/2014/chart" uri="{C3380CC4-5D6E-409C-BE32-E72D297353CC}">
                  <c16:uniqueId val="{00000005-1ED0-4E6F-BD5A-A1BD4F2B07A6}"/>
                </c:ext>
              </c:extLst>
            </c:dLbl>
            <c:dLbl>
              <c:idx val="3"/>
              <c:layout>
                <c:manualLayout>
                  <c:x val="-2.7671406182140944E-2"/>
                  <c:y val="1.2285850632307256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ED0-4E6F-BD5A-A1BD4F2B07A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Stats!$B$33:$E$33</c:f>
              <c:strCache>
                <c:ptCount val="4"/>
                <c:pt idx="0">
                  <c:v>Awarded</c:v>
                </c:pt>
                <c:pt idx="1">
                  <c:v>Declined without Review</c:v>
                </c:pt>
                <c:pt idx="2">
                  <c:v>SBIR Declined – Not Recommended</c:v>
                </c:pt>
                <c:pt idx="3">
                  <c:v>SBIR Declined – Recommended</c:v>
                </c:pt>
              </c:strCache>
            </c:strRef>
          </c:cat>
          <c:val>
            <c:numRef>
              <c:f>Stats!$B$34:$E$34</c:f>
              <c:numCache>
                <c:formatCode>General</c:formatCode>
                <c:ptCount val="4"/>
                <c:pt idx="0">
                  <c:v>2</c:v>
                </c:pt>
                <c:pt idx="1">
                  <c:v>0</c:v>
                </c:pt>
                <c:pt idx="2">
                  <c:v>0</c:v>
                </c:pt>
                <c:pt idx="3">
                  <c:v>4</c:v>
                </c:pt>
              </c:numCache>
            </c:numRef>
          </c:val>
          <c:extLst>
            <c:ext xmlns:c16="http://schemas.microsoft.com/office/drawing/2014/chart" uri="{C3380CC4-5D6E-409C-BE32-E72D297353CC}">
              <c16:uniqueId val="{00000008-1ED0-4E6F-BD5A-A1BD4F2B07A6}"/>
            </c:ext>
          </c:extLst>
        </c:ser>
        <c:dLbls>
          <c:showLegendKey val="0"/>
          <c:showVal val="0"/>
          <c:showCatName val="0"/>
          <c:showSerName val="0"/>
          <c:showPercent val="0"/>
          <c:showBubbleSize val="0"/>
          <c:showLeaderLines val="0"/>
        </c:dLbls>
      </c:pie3DChart>
      <c:spPr>
        <a:noFill/>
        <a:ln>
          <a:noFill/>
        </a:ln>
        <a:effectLst/>
      </c:spPr>
    </c:plotArea>
    <c:legend>
      <c:legendPos val="b"/>
      <c:legendEntry>
        <c:idx val="1"/>
        <c:delete val="1"/>
      </c:legendEntry>
      <c:legendEntry>
        <c:idx val="2"/>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200"/>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ln>
              <a:noFill/>
            </a:ln>
          </c:spPr>
          <c:dPt>
            <c:idx val="0"/>
            <c:bubble3D val="0"/>
            <c:spPr>
              <a:solidFill>
                <a:schemeClr val="accent6">
                  <a:lumMod val="75000"/>
                </a:schemeClr>
              </a:solidFill>
              <a:ln w="25400">
                <a:noFill/>
              </a:ln>
              <a:effectLst/>
              <a:sp3d/>
            </c:spPr>
            <c:extLst>
              <c:ext xmlns:c16="http://schemas.microsoft.com/office/drawing/2014/chart" uri="{C3380CC4-5D6E-409C-BE32-E72D297353CC}">
                <c16:uniqueId val="{00000001-5EB6-4B87-8EEE-331E9E105D25}"/>
              </c:ext>
            </c:extLst>
          </c:dPt>
          <c:dPt>
            <c:idx val="1"/>
            <c:bubble3D val="0"/>
            <c:spPr>
              <a:solidFill>
                <a:schemeClr val="tx1"/>
              </a:solidFill>
              <a:ln w="25400">
                <a:noFill/>
              </a:ln>
              <a:effectLst/>
              <a:sp3d/>
            </c:spPr>
            <c:extLst>
              <c:ext xmlns:c16="http://schemas.microsoft.com/office/drawing/2014/chart" uri="{C3380CC4-5D6E-409C-BE32-E72D297353CC}">
                <c16:uniqueId val="{00000003-5EB6-4B87-8EEE-331E9E105D25}"/>
              </c:ext>
            </c:extLst>
          </c:dPt>
          <c:dPt>
            <c:idx val="2"/>
            <c:bubble3D val="0"/>
            <c:spPr>
              <a:solidFill>
                <a:schemeClr val="bg1">
                  <a:lumMod val="75000"/>
                </a:schemeClr>
              </a:solidFill>
              <a:ln w="25400">
                <a:noFill/>
              </a:ln>
              <a:effectLst/>
              <a:sp3d/>
            </c:spPr>
            <c:extLst>
              <c:ext xmlns:c16="http://schemas.microsoft.com/office/drawing/2014/chart" uri="{C3380CC4-5D6E-409C-BE32-E72D297353CC}">
                <c16:uniqueId val="{00000005-5EB6-4B87-8EEE-331E9E105D25}"/>
              </c:ext>
            </c:extLst>
          </c:dPt>
          <c:dPt>
            <c:idx val="3"/>
            <c:bubble3D val="0"/>
            <c:spPr>
              <a:solidFill>
                <a:schemeClr val="accent6">
                  <a:lumMod val="60000"/>
                  <a:lumOff val="40000"/>
                </a:schemeClr>
              </a:solidFill>
              <a:ln w="25400">
                <a:noFill/>
              </a:ln>
              <a:effectLst/>
              <a:sp3d/>
            </c:spPr>
            <c:extLst>
              <c:ext xmlns:c16="http://schemas.microsoft.com/office/drawing/2014/chart" uri="{C3380CC4-5D6E-409C-BE32-E72D297353CC}">
                <c16:uniqueId val="{00000007-5EB6-4B87-8EEE-331E9E105D25}"/>
              </c:ext>
            </c:extLst>
          </c:dPt>
          <c:dLbls>
            <c:dLbl>
              <c:idx val="0"/>
              <c:layout>
                <c:manualLayout>
                  <c:x val="-2.7847769028871393E-3"/>
                  <c:y val="-2.3765675123942842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EB6-4B87-8EEE-331E9E105D25}"/>
                </c:ext>
              </c:extLst>
            </c:dLbl>
            <c:dLbl>
              <c:idx val="2"/>
              <c:layout>
                <c:manualLayout>
                  <c:x val="4.6013123359580049E-2"/>
                  <c:y val="2.8470330839517919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5EB6-4B87-8EEE-331E9E105D25}"/>
                </c:ext>
              </c:extLst>
            </c:dLbl>
            <c:dLbl>
              <c:idx val="3"/>
              <c:layout>
                <c:manualLayout>
                  <c:x val="8.2640419947506566E-2"/>
                  <c:y val="-6.188677054026008E-2"/>
                </c:manualLayout>
              </c:layout>
              <c:tx>
                <c:rich>
                  <a:bodyPr/>
                  <a:lstStyle/>
                  <a:p>
                    <a:r>
                      <a:rPr lang="en-US" dirty="0"/>
                      <a:t>28%</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7-5EB6-4B87-8EEE-331E9E105D2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Stats!$B$38:$E$38</c:f>
              <c:strCache>
                <c:ptCount val="4"/>
                <c:pt idx="0">
                  <c:v>Awarded</c:v>
                </c:pt>
                <c:pt idx="1">
                  <c:v>Declined without Review</c:v>
                </c:pt>
                <c:pt idx="2">
                  <c:v>SBIR Declined – Not Recommended</c:v>
                </c:pt>
                <c:pt idx="3">
                  <c:v>SBIR Declined – Recommended</c:v>
                </c:pt>
              </c:strCache>
            </c:strRef>
          </c:cat>
          <c:val>
            <c:numRef>
              <c:f>Stats!$B$39:$E$39</c:f>
              <c:numCache>
                <c:formatCode>General</c:formatCode>
                <c:ptCount val="4"/>
                <c:pt idx="0">
                  <c:v>146</c:v>
                </c:pt>
                <c:pt idx="1">
                  <c:v>1</c:v>
                </c:pt>
                <c:pt idx="2">
                  <c:v>108</c:v>
                </c:pt>
                <c:pt idx="3">
                  <c:v>101</c:v>
                </c:pt>
              </c:numCache>
            </c:numRef>
          </c:val>
          <c:extLst>
            <c:ext xmlns:c16="http://schemas.microsoft.com/office/drawing/2014/chart" uri="{C3380CC4-5D6E-409C-BE32-E72D297353CC}">
              <c16:uniqueId val="{00000008-5EB6-4B87-8EEE-331E9E105D25}"/>
            </c:ext>
          </c:extLst>
        </c:ser>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583333333333334E-2"/>
          <c:y val="0.21096602508019832"/>
          <c:w val="0.81388888888888888"/>
          <c:h val="0.51251130067074946"/>
        </c:manualLayout>
      </c:layout>
      <c:pie3DChart>
        <c:varyColors val="1"/>
        <c:ser>
          <c:idx val="0"/>
          <c:order val="0"/>
          <c:spPr>
            <a:ln>
              <a:noFill/>
            </a:ln>
          </c:spPr>
          <c:dPt>
            <c:idx val="0"/>
            <c:bubble3D val="0"/>
            <c:spPr>
              <a:solidFill>
                <a:schemeClr val="accent6">
                  <a:lumMod val="75000"/>
                </a:schemeClr>
              </a:solidFill>
              <a:ln w="25400">
                <a:noFill/>
              </a:ln>
              <a:effectLst/>
              <a:sp3d/>
            </c:spPr>
            <c:extLst>
              <c:ext xmlns:c16="http://schemas.microsoft.com/office/drawing/2014/chart" uri="{C3380CC4-5D6E-409C-BE32-E72D297353CC}">
                <c16:uniqueId val="{00000001-02C9-43C8-B492-7BDEC73BD238}"/>
              </c:ext>
            </c:extLst>
          </c:dPt>
          <c:dPt>
            <c:idx val="1"/>
            <c:bubble3D val="0"/>
            <c:spPr>
              <a:solidFill>
                <a:schemeClr val="tx1"/>
              </a:solidFill>
              <a:ln w="25400">
                <a:noFill/>
              </a:ln>
              <a:effectLst/>
              <a:sp3d/>
            </c:spPr>
            <c:extLst>
              <c:ext xmlns:c16="http://schemas.microsoft.com/office/drawing/2014/chart" uri="{C3380CC4-5D6E-409C-BE32-E72D297353CC}">
                <c16:uniqueId val="{00000003-02C9-43C8-B492-7BDEC73BD238}"/>
              </c:ext>
            </c:extLst>
          </c:dPt>
          <c:dPt>
            <c:idx val="2"/>
            <c:bubble3D val="0"/>
            <c:spPr>
              <a:solidFill>
                <a:schemeClr val="accent3"/>
              </a:solidFill>
              <a:ln w="25400">
                <a:noFill/>
              </a:ln>
              <a:effectLst/>
              <a:sp3d/>
            </c:spPr>
            <c:extLst>
              <c:ext xmlns:c16="http://schemas.microsoft.com/office/drawing/2014/chart" uri="{C3380CC4-5D6E-409C-BE32-E72D297353CC}">
                <c16:uniqueId val="{00000005-02C9-43C8-B492-7BDEC73BD238}"/>
              </c:ext>
            </c:extLst>
          </c:dPt>
          <c:dPt>
            <c:idx val="3"/>
            <c:bubble3D val="0"/>
            <c:spPr>
              <a:solidFill>
                <a:schemeClr val="accent6">
                  <a:lumMod val="60000"/>
                  <a:lumOff val="40000"/>
                </a:schemeClr>
              </a:solidFill>
              <a:ln w="25400">
                <a:noFill/>
              </a:ln>
              <a:effectLst/>
              <a:sp3d/>
            </c:spPr>
            <c:extLst>
              <c:ext xmlns:c16="http://schemas.microsoft.com/office/drawing/2014/chart" uri="{C3380CC4-5D6E-409C-BE32-E72D297353CC}">
                <c16:uniqueId val="{00000007-02C9-43C8-B492-7BDEC73BD238}"/>
              </c:ext>
            </c:extLst>
          </c:dPt>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dirty="0"/>
                      <a:t>58%</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5.1201830591367861E-2"/>
                      <c:h val="6.8359984674382923E-2"/>
                    </c:manualLayout>
                  </c15:layout>
                  <c15:showDataLabelsRange val="0"/>
                </c:ext>
                <c:ext xmlns:c16="http://schemas.microsoft.com/office/drawing/2014/chart" uri="{C3380CC4-5D6E-409C-BE32-E72D297353CC}">
                  <c16:uniqueId val="{00000001-02C9-43C8-B492-7BDEC73BD238}"/>
                </c:ext>
              </c:extLst>
            </c:dLbl>
            <c:dLbl>
              <c:idx val="1"/>
              <c:delete val="1"/>
              <c:extLst>
                <c:ext xmlns:c15="http://schemas.microsoft.com/office/drawing/2012/chart" uri="{CE6537A1-D6FC-4f65-9D91-7224C49458BB}"/>
                <c:ext xmlns:c16="http://schemas.microsoft.com/office/drawing/2014/chart" uri="{C3380CC4-5D6E-409C-BE32-E72D297353CC}">
                  <c16:uniqueId val="{00000003-02C9-43C8-B492-7BDEC73BD238}"/>
                </c:ext>
              </c:extLst>
            </c:dLbl>
            <c:dLbl>
              <c:idx val="2"/>
              <c:layout>
                <c:manualLayout>
                  <c:x val="0"/>
                  <c:y val="4.6296296296296294E-3"/>
                </c:manualLayout>
              </c:layout>
              <c:tx>
                <c:rich>
                  <a:bodyPr/>
                  <a:lstStyle/>
                  <a:p>
                    <a:r>
                      <a:rPr lang="en-US"/>
                      <a:t>23%</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02C9-43C8-B492-7BDEC73BD238}"/>
                </c:ext>
              </c:extLst>
            </c:dLbl>
            <c:dLbl>
              <c:idx val="3"/>
              <c:tx>
                <c:rich>
                  <a:bodyPr/>
                  <a:lstStyle/>
                  <a:p>
                    <a:r>
                      <a:rPr lang="en-US"/>
                      <a:t>19%</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02C9-43C8-B492-7BDEC73BD23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Stats!$B$27:$E$27</c:f>
              <c:strCache>
                <c:ptCount val="4"/>
                <c:pt idx="0">
                  <c:v>Awarded</c:v>
                </c:pt>
                <c:pt idx="1">
                  <c:v>Declined without Review</c:v>
                </c:pt>
                <c:pt idx="2">
                  <c:v>SBIR Declined – Not Recommended</c:v>
                </c:pt>
                <c:pt idx="3">
                  <c:v>SBIR Declined – Recommended</c:v>
                </c:pt>
              </c:strCache>
            </c:strRef>
          </c:cat>
          <c:val>
            <c:numRef>
              <c:f>Stats!$B$28:$E$28</c:f>
              <c:numCache>
                <c:formatCode>General</c:formatCode>
                <c:ptCount val="4"/>
                <c:pt idx="0">
                  <c:v>18</c:v>
                </c:pt>
                <c:pt idx="1">
                  <c:v>0</c:v>
                </c:pt>
                <c:pt idx="2">
                  <c:v>7</c:v>
                </c:pt>
                <c:pt idx="3">
                  <c:v>6</c:v>
                </c:pt>
              </c:numCache>
            </c:numRef>
          </c:val>
          <c:extLst>
            <c:ext xmlns:c16="http://schemas.microsoft.com/office/drawing/2014/chart" uri="{C3380CC4-5D6E-409C-BE32-E72D297353CC}">
              <c16:uniqueId val="{00000008-02C9-43C8-B492-7BDEC73BD238}"/>
            </c:ext>
          </c:extLst>
        </c:ser>
        <c:dLbls>
          <c:showLegendKey val="0"/>
          <c:showVal val="0"/>
          <c:showCatName val="0"/>
          <c:showSerName val="0"/>
          <c:showPercent val="0"/>
          <c:showBubbleSize val="0"/>
          <c:showLeaderLines val="0"/>
        </c:dLbls>
      </c:pie3DChart>
      <c:spPr>
        <a:noFill/>
        <a:ln>
          <a:noFill/>
        </a:ln>
        <a:effectLst/>
      </c:spPr>
    </c:plotArea>
    <c:legend>
      <c:legendPos val="b"/>
      <c:legendEntry>
        <c:idx val="1"/>
        <c:delete val="1"/>
      </c:legendEntry>
      <c:layout>
        <c:manualLayout>
          <c:xMode val="edge"/>
          <c:yMode val="edge"/>
          <c:x val="6.3150277313868269E-2"/>
          <c:y val="0.8234150456615289"/>
          <c:w val="0.87369944537226341"/>
          <c:h val="0.1524366495209476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view3D>
    <c:floor>
      <c:thickness val="0"/>
    </c:floor>
    <c:sideWall>
      <c:thickness val="0"/>
    </c:sideWall>
    <c:backWall>
      <c:thickness val="0"/>
    </c:backWall>
    <c:plotArea>
      <c:layout>
        <c:manualLayout>
          <c:layoutTarget val="inner"/>
          <c:xMode val="edge"/>
          <c:yMode val="edge"/>
          <c:x val="0.21434830805800945"/>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0.25498669258208084"/>
          <c:y val="4.1666666666666664E-2"/>
          <c:w val="0.61666688538932635"/>
          <c:h val="0.89814814814814814"/>
        </c:manualLayout>
      </c:layout>
      <c:pie3DChart>
        <c:varyColors val="1"/>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spPr>
            <a:ln>
              <a:noFill/>
            </a:ln>
          </c:spPr>
          <c:dPt>
            <c:idx val="0"/>
            <c:bubble3D val="0"/>
            <c:spPr>
              <a:solidFill>
                <a:schemeClr val="accent6">
                  <a:lumMod val="75000"/>
                </a:schemeClr>
              </a:solidFill>
              <a:ln w="25400">
                <a:noFill/>
              </a:ln>
              <a:effectLst/>
              <a:sp3d/>
            </c:spPr>
            <c:extLst>
              <c:ext xmlns:c16="http://schemas.microsoft.com/office/drawing/2014/chart" uri="{C3380CC4-5D6E-409C-BE32-E72D297353CC}">
                <c16:uniqueId val="{00000001-8A18-44FA-B988-675E205F4354}"/>
              </c:ext>
            </c:extLst>
          </c:dPt>
          <c:dPt>
            <c:idx val="1"/>
            <c:bubble3D val="0"/>
            <c:spPr>
              <a:solidFill>
                <a:schemeClr val="tx1"/>
              </a:solidFill>
              <a:ln w="25400">
                <a:noFill/>
              </a:ln>
              <a:effectLst/>
              <a:sp3d/>
            </c:spPr>
            <c:extLst>
              <c:ext xmlns:c16="http://schemas.microsoft.com/office/drawing/2014/chart" uri="{C3380CC4-5D6E-409C-BE32-E72D297353CC}">
                <c16:uniqueId val="{00000003-8A18-44FA-B988-675E205F4354}"/>
              </c:ext>
            </c:extLst>
          </c:dPt>
          <c:dPt>
            <c:idx val="2"/>
            <c:bubble3D val="0"/>
            <c:spPr>
              <a:solidFill>
                <a:schemeClr val="accent3"/>
              </a:solidFill>
              <a:ln w="25400">
                <a:noFill/>
              </a:ln>
              <a:effectLst/>
              <a:sp3d/>
            </c:spPr>
            <c:extLst>
              <c:ext xmlns:c16="http://schemas.microsoft.com/office/drawing/2014/chart" uri="{C3380CC4-5D6E-409C-BE32-E72D297353CC}">
                <c16:uniqueId val="{00000005-8A18-44FA-B988-675E205F4354}"/>
              </c:ext>
            </c:extLst>
          </c:dPt>
          <c:dPt>
            <c:idx val="3"/>
            <c:bubble3D val="0"/>
            <c:spPr>
              <a:solidFill>
                <a:schemeClr val="accent6">
                  <a:lumMod val="40000"/>
                  <a:lumOff val="60000"/>
                </a:schemeClr>
              </a:solidFill>
              <a:ln w="25400">
                <a:noFill/>
              </a:ln>
              <a:effectLst/>
              <a:sp3d/>
            </c:spPr>
            <c:extLst>
              <c:ext xmlns:c16="http://schemas.microsoft.com/office/drawing/2014/chart" uri="{C3380CC4-5D6E-409C-BE32-E72D297353CC}">
                <c16:uniqueId val="{00000007-8A18-44FA-B988-675E205F4354}"/>
              </c:ext>
            </c:extLst>
          </c:dPt>
          <c:dLbls>
            <c:dLbl>
              <c:idx val="0"/>
              <c:layout>
                <c:manualLayout>
                  <c:x val="1.8407152230971127E-2"/>
                  <c:y val="1.199146981627296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A18-44FA-B988-675E205F4354}"/>
                </c:ext>
              </c:extLst>
            </c:dLbl>
            <c:dLbl>
              <c:idx val="1"/>
              <c:tx>
                <c:rich>
                  <a:bodyPr/>
                  <a:lstStyle/>
                  <a:p>
                    <a:r>
                      <a:rPr lang="en-US" dirty="0"/>
                      <a:t>3%</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8A18-44FA-B988-675E205F4354}"/>
                </c:ext>
              </c:extLst>
            </c:dLbl>
            <c:dLbl>
              <c:idx val="2"/>
              <c:layout>
                <c:manualLayout>
                  <c:x val="6.995327897378345E-2"/>
                  <c:y val="3.1855276811328818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8A18-44FA-B988-675E205F4354}"/>
                </c:ext>
              </c:extLst>
            </c:dLbl>
            <c:dLbl>
              <c:idx val="3"/>
              <c:layout>
                <c:manualLayout>
                  <c:x val="-1.2043730512886822E-2"/>
                  <c:y val="-3.1883354696941972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5.7184062794930914E-2"/>
                      <c:h val="6.1957516938289693E-2"/>
                    </c:manualLayout>
                  </c15:layout>
                </c:ext>
                <c:ext xmlns:c16="http://schemas.microsoft.com/office/drawing/2014/chart" uri="{C3380CC4-5D6E-409C-BE32-E72D297353CC}">
                  <c16:uniqueId val="{00000007-8A18-44FA-B988-675E205F435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0"/>
            <c:extLst>
              <c:ext xmlns:c15="http://schemas.microsoft.com/office/drawing/2012/chart" uri="{CE6537A1-D6FC-4f65-9D91-7224C49458BB}"/>
            </c:extLst>
          </c:dLbls>
          <c:cat>
            <c:strRef>
              <c:f>Stats!$B$30:$E$30</c:f>
              <c:strCache>
                <c:ptCount val="4"/>
                <c:pt idx="0">
                  <c:v>Awarded</c:v>
                </c:pt>
                <c:pt idx="1">
                  <c:v>Declined without Review</c:v>
                </c:pt>
                <c:pt idx="2">
                  <c:v>SBIR Declined – Not Recommended</c:v>
                </c:pt>
                <c:pt idx="3">
                  <c:v>SBIR Declined – Recommended</c:v>
                </c:pt>
              </c:strCache>
            </c:strRef>
          </c:cat>
          <c:val>
            <c:numRef>
              <c:f>Stats!$B$31:$E$31</c:f>
              <c:numCache>
                <c:formatCode>General</c:formatCode>
                <c:ptCount val="4"/>
                <c:pt idx="0">
                  <c:v>28</c:v>
                </c:pt>
                <c:pt idx="1">
                  <c:v>2</c:v>
                </c:pt>
                <c:pt idx="2">
                  <c:v>37</c:v>
                </c:pt>
                <c:pt idx="3">
                  <c:v>17</c:v>
                </c:pt>
              </c:numCache>
            </c:numRef>
          </c:val>
          <c:extLst>
            <c:ext xmlns:c16="http://schemas.microsoft.com/office/drawing/2014/chart" uri="{C3380CC4-5D6E-409C-BE32-E72D297353CC}">
              <c16:uniqueId val="{00000008-8A18-44FA-B988-675E205F4354}"/>
            </c:ext>
          </c:extLst>
        </c:ser>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tx1">
          <a:lumMod val="15000"/>
          <a:lumOff val="85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hyperlink" Target="mailto:Carol.Rabke@science.doe.gov" TargetMode="External"/><Relationship Id="rId2" Type="http://schemas.openxmlformats.org/officeDocument/2006/relationships/hyperlink" Target="https://science.osti.gov/sbir" TargetMode="External"/><Relationship Id="rId1" Type="http://schemas.openxmlformats.org/officeDocument/2006/relationships/hyperlink" Target="mailto:sbir-sttr@science.doe.gov"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science.osti.gov/sbir" TargetMode="External"/><Relationship Id="rId2" Type="http://schemas.openxmlformats.org/officeDocument/2006/relationships/hyperlink" Target="mailto:sbir-sttr@science.doe.gov" TargetMode="External"/><Relationship Id="rId1" Type="http://schemas.openxmlformats.org/officeDocument/2006/relationships/hyperlink" Target="mailto:Carol.Rabke@science.doe.gov"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617941-1BFC-4A65-9AEF-8A99A658FFF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44929D7-E052-4DA0-82BA-8537A188161D}">
      <dgm:prSet phldrT="[Text]"/>
      <dgm:spPr>
        <a:solidFill>
          <a:schemeClr val="accent1">
            <a:lumMod val="20000"/>
            <a:lumOff val="80000"/>
          </a:schemeClr>
        </a:solidFill>
      </dgm:spPr>
      <dgm:t>
        <a:bodyPr/>
        <a:lstStyle/>
        <a:p>
          <a:r>
            <a:rPr lang="en-US" dirty="0">
              <a:solidFill>
                <a:schemeClr val="tx1"/>
              </a:solidFill>
            </a:rPr>
            <a:t>Email us!</a:t>
          </a:r>
        </a:p>
        <a:p>
          <a:r>
            <a:rPr lang="en-US" b="0" i="0" dirty="0">
              <a:hlinkClick xmlns:r="http://schemas.openxmlformats.org/officeDocument/2006/relationships" r:id="rId1"/>
            </a:rPr>
            <a:t>sbir-sttr@science.doe.gov</a:t>
          </a:r>
          <a:endParaRPr lang="en-US" b="0" i="0" dirty="0"/>
        </a:p>
        <a:p>
          <a:endParaRPr lang="en-US" dirty="0"/>
        </a:p>
      </dgm:t>
    </dgm:pt>
    <dgm:pt modelId="{8E94F085-F84D-4C4F-B97A-F80EDF86BAA7}" type="parTrans" cxnId="{DD14D77C-958C-4590-9F07-F244D407E790}">
      <dgm:prSet/>
      <dgm:spPr/>
      <dgm:t>
        <a:bodyPr/>
        <a:lstStyle/>
        <a:p>
          <a:endParaRPr lang="en-US"/>
        </a:p>
      </dgm:t>
    </dgm:pt>
    <dgm:pt modelId="{933060A0-B147-4AF4-BDD9-7E47911173ED}" type="sibTrans" cxnId="{DD14D77C-958C-4590-9F07-F244D407E790}">
      <dgm:prSet/>
      <dgm:spPr/>
      <dgm:t>
        <a:bodyPr/>
        <a:lstStyle/>
        <a:p>
          <a:endParaRPr lang="en-US"/>
        </a:p>
      </dgm:t>
    </dgm:pt>
    <dgm:pt modelId="{09344D55-3247-4D43-8148-F80E51D14343}">
      <dgm:prSet phldrT="[Text]" custT="1"/>
      <dgm:spPr>
        <a:solidFill>
          <a:schemeClr val="accent6">
            <a:lumMod val="20000"/>
            <a:lumOff val="80000"/>
          </a:schemeClr>
        </a:solidFill>
      </dgm:spPr>
      <dgm:t>
        <a:bodyPr/>
        <a:lstStyle/>
        <a:p>
          <a:endParaRPr lang="en-US" sz="2400" dirty="0"/>
        </a:p>
        <a:p>
          <a:r>
            <a:rPr lang="en-US" sz="2400" dirty="0">
              <a:solidFill>
                <a:schemeClr val="tx1"/>
              </a:solidFill>
            </a:rPr>
            <a:t>Join our mailing list! </a:t>
          </a:r>
        </a:p>
        <a:p>
          <a:r>
            <a:rPr lang="en-US" sz="2400" dirty="0">
              <a:solidFill>
                <a:schemeClr val="tx1"/>
              </a:solidFill>
            </a:rPr>
            <a:t>Home page: </a:t>
          </a:r>
          <a:r>
            <a:rPr lang="en-US" sz="2400" dirty="0">
              <a:solidFill>
                <a:schemeClr val="tx1"/>
              </a:solidFill>
              <a:hlinkClick xmlns:r="http://schemas.openxmlformats.org/officeDocument/2006/relationships" r:id="rId2"/>
            </a:rPr>
            <a:t>https://science.osti.gov/sbir</a:t>
          </a:r>
          <a:endParaRPr lang="en-US" sz="1500" dirty="0">
            <a:solidFill>
              <a:schemeClr val="tx1"/>
            </a:solidFill>
          </a:endParaRPr>
        </a:p>
        <a:p>
          <a:r>
            <a:rPr lang="en-US" sz="2400" dirty="0">
              <a:solidFill>
                <a:schemeClr val="tx1"/>
              </a:solidFill>
            </a:rPr>
            <a:t>Follow us on Twitter and LinkedIn!</a:t>
          </a:r>
          <a:r>
            <a:rPr lang="en-US" sz="2400" dirty="0">
              <a:solidFill>
                <a:schemeClr val="accent5">
                  <a:lumMod val="75000"/>
                </a:schemeClr>
              </a:solidFill>
            </a:rPr>
            <a:t>  </a:t>
          </a:r>
        </a:p>
        <a:p>
          <a:endParaRPr lang="en-US" sz="2400" dirty="0">
            <a:solidFill>
              <a:schemeClr val="accent5">
                <a:lumMod val="75000"/>
              </a:schemeClr>
            </a:solidFill>
          </a:endParaRPr>
        </a:p>
        <a:p>
          <a:endParaRPr lang="en-US" sz="1500" dirty="0"/>
        </a:p>
        <a:p>
          <a:endParaRPr lang="en-US" sz="1500" dirty="0"/>
        </a:p>
      </dgm:t>
    </dgm:pt>
    <dgm:pt modelId="{762A4409-45E3-498A-96F0-58C06B6B62A4}" type="parTrans" cxnId="{4459638D-3927-47DF-97B2-AFA915998268}">
      <dgm:prSet/>
      <dgm:spPr/>
      <dgm:t>
        <a:bodyPr/>
        <a:lstStyle/>
        <a:p>
          <a:endParaRPr lang="en-US"/>
        </a:p>
      </dgm:t>
    </dgm:pt>
    <dgm:pt modelId="{E3D830F7-EC57-4BA1-86A7-6F163CCDA731}" type="sibTrans" cxnId="{4459638D-3927-47DF-97B2-AFA915998268}">
      <dgm:prSet/>
      <dgm:spPr/>
      <dgm:t>
        <a:bodyPr/>
        <a:lstStyle/>
        <a:p>
          <a:endParaRPr lang="en-US"/>
        </a:p>
      </dgm:t>
    </dgm:pt>
    <dgm:pt modelId="{BEF390BE-D150-4297-A59D-ECE875C41B70}">
      <dgm:prSet/>
      <dgm:spPr>
        <a:solidFill>
          <a:schemeClr val="bg1">
            <a:lumMod val="95000"/>
          </a:schemeClr>
        </a:solidFill>
      </dgm:spPr>
      <dgm:t>
        <a:bodyPr/>
        <a:lstStyle/>
        <a:p>
          <a:r>
            <a:rPr lang="en-US" dirty="0">
              <a:solidFill>
                <a:schemeClr val="tx1"/>
              </a:solidFill>
            </a:rPr>
            <a:t>Application Process Q&amp;A Webinars</a:t>
          </a:r>
        </a:p>
        <a:p>
          <a:r>
            <a:rPr lang="en-US" dirty="0">
              <a:solidFill>
                <a:schemeClr val="tx1"/>
              </a:solidFill>
            </a:rPr>
            <a:t>November 3, 2021 @ 2 PM ET</a:t>
          </a:r>
        </a:p>
        <a:p>
          <a:r>
            <a:rPr lang="en-US" dirty="0">
              <a:solidFill>
                <a:schemeClr val="tx1"/>
              </a:solidFill>
            </a:rPr>
            <a:t>Phase II eligible will receive an invitation</a:t>
          </a:r>
        </a:p>
      </dgm:t>
    </dgm:pt>
    <dgm:pt modelId="{A4AA8963-48E7-4329-AAF7-2B86A600D23A}" type="parTrans" cxnId="{201CDEDA-8FDE-495F-AC5B-A86424F0C46C}">
      <dgm:prSet/>
      <dgm:spPr/>
      <dgm:t>
        <a:bodyPr/>
        <a:lstStyle/>
        <a:p>
          <a:endParaRPr lang="en-US"/>
        </a:p>
      </dgm:t>
    </dgm:pt>
    <dgm:pt modelId="{31F9F958-98FE-4504-B499-7F41D3AE1BA6}" type="sibTrans" cxnId="{201CDEDA-8FDE-495F-AC5B-A86424F0C46C}">
      <dgm:prSet/>
      <dgm:spPr/>
      <dgm:t>
        <a:bodyPr/>
        <a:lstStyle/>
        <a:p>
          <a:endParaRPr lang="en-US"/>
        </a:p>
      </dgm:t>
    </dgm:pt>
    <dgm:pt modelId="{2BA37C4A-BBF7-4EAE-B6FD-88FB34C5D8F9}">
      <dgm:prSet custT="1"/>
      <dgm:spPr>
        <a:solidFill>
          <a:schemeClr val="accent1">
            <a:lumMod val="20000"/>
            <a:lumOff val="80000"/>
          </a:schemeClr>
        </a:solidFill>
      </dgm:spPr>
      <dgm:t>
        <a:bodyPr/>
        <a:lstStyle/>
        <a:p>
          <a:r>
            <a:rPr lang="en-US" sz="2000" dirty="0">
              <a:solidFill>
                <a:schemeClr val="tx1"/>
              </a:solidFill>
            </a:rPr>
            <a:t>Partnering needs?</a:t>
          </a:r>
        </a:p>
        <a:p>
          <a:r>
            <a:rPr lang="en-US" sz="2000" dirty="0">
              <a:solidFill>
                <a:schemeClr val="tx1"/>
              </a:solidFill>
            </a:rPr>
            <a:t>New Tech-2-Market Advisor</a:t>
          </a:r>
        </a:p>
        <a:p>
          <a:r>
            <a:rPr lang="en-US" sz="2000" dirty="0">
              <a:solidFill>
                <a:schemeClr val="tx1"/>
              </a:solidFill>
              <a:hlinkClick xmlns:r="http://schemas.openxmlformats.org/officeDocument/2006/relationships" r:id="rId3"/>
            </a:rPr>
            <a:t>Carol.Rabke@science.doe.gov</a:t>
          </a:r>
          <a:endParaRPr lang="en-US" sz="2000" dirty="0">
            <a:solidFill>
              <a:schemeClr val="tx1"/>
            </a:solidFill>
          </a:endParaRPr>
        </a:p>
        <a:p>
          <a:endParaRPr lang="en-US" sz="2000" dirty="0">
            <a:solidFill>
              <a:schemeClr val="tx1"/>
            </a:solidFill>
          </a:endParaRPr>
        </a:p>
      </dgm:t>
    </dgm:pt>
    <dgm:pt modelId="{4A36C8AA-F6C2-4E85-A59B-D38717493BD5}" type="parTrans" cxnId="{E35BF519-137F-4899-B6A4-12697DF11EE7}">
      <dgm:prSet/>
      <dgm:spPr/>
      <dgm:t>
        <a:bodyPr/>
        <a:lstStyle/>
        <a:p>
          <a:endParaRPr lang="en-US"/>
        </a:p>
      </dgm:t>
    </dgm:pt>
    <dgm:pt modelId="{60356421-93BE-4383-92A6-673F4340B63A}" type="sibTrans" cxnId="{E35BF519-137F-4899-B6A4-12697DF11EE7}">
      <dgm:prSet/>
      <dgm:spPr/>
      <dgm:t>
        <a:bodyPr/>
        <a:lstStyle/>
        <a:p>
          <a:endParaRPr lang="en-US"/>
        </a:p>
      </dgm:t>
    </dgm:pt>
    <dgm:pt modelId="{F4EA1E66-6238-4F76-97AD-20730987D90F}">
      <dgm:prSet/>
      <dgm:spPr/>
      <dgm:t>
        <a:bodyPr/>
        <a:lstStyle/>
        <a:p>
          <a:r>
            <a:rPr lang="en-US" dirty="0"/>
            <a:t>Phone:</a:t>
          </a:r>
        </a:p>
        <a:p>
          <a:r>
            <a:rPr lang="en-US" b="0" i="0" dirty="0"/>
            <a:t>(301) 903-5707</a:t>
          </a:r>
          <a:endParaRPr lang="en-US" dirty="0"/>
        </a:p>
      </dgm:t>
    </dgm:pt>
    <dgm:pt modelId="{3303FBD5-F8EB-4403-A226-67E93ED98AC9}" type="parTrans" cxnId="{D0C0FA15-587F-4A8C-9D23-821B8100E08A}">
      <dgm:prSet/>
      <dgm:spPr/>
      <dgm:t>
        <a:bodyPr/>
        <a:lstStyle/>
        <a:p>
          <a:endParaRPr lang="en-US"/>
        </a:p>
      </dgm:t>
    </dgm:pt>
    <dgm:pt modelId="{981E637D-242F-490D-945E-3A5A7F07E580}" type="sibTrans" cxnId="{D0C0FA15-587F-4A8C-9D23-821B8100E08A}">
      <dgm:prSet/>
      <dgm:spPr/>
      <dgm:t>
        <a:bodyPr/>
        <a:lstStyle/>
        <a:p>
          <a:endParaRPr lang="en-US"/>
        </a:p>
      </dgm:t>
    </dgm:pt>
    <dgm:pt modelId="{74E29941-9884-4389-B910-33B4D062E4A8}" type="pres">
      <dgm:prSet presAssocID="{FD617941-1BFC-4A65-9AEF-8A99A658FFF9}" presName="diagram" presStyleCnt="0">
        <dgm:presLayoutVars>
          <dgm:dir/>
          <dgm:resizeHandles val="exact"/>
        </dgm:presLayoutVars>
      </dgm:prSet>
      <dgm:spPr/>
    </dgm:pt>
    <dgm:pt modelId="{6061F80C-219A-40C4-91F2-C27C39D8BC95}" type="pres">
      <dgm:prSet presAssocID="{2BA37C4A-BBF7-4EAE-B6FD-88FB34C5D8F9}" presName="node" presStyleLbl="node1" presStyleIdx="0" presStyleCnt="5" custScaleX="183013" custScaleY="150969" custLinFactNeighborX="-8186" custLinFactNeighborY="6092">
        <dgm:presLayoutVars>
          <dgm:bulletEnabled val="1"/>
        </dgm:presLayoutVars>
      </dgm:prSet>
      <dgm:spPr/>
    </dgm:pt>
    <dgm:pt modelId="{B7CFB30A-8995-4584-A731-8235A7BB6340}" type="pres">
      <dgm:prSet presAssocID="{60356421-93BE-4383-92A6-673F4340B63A}" presName="sibTrans" presStyleCnt="0"/>
      <dgm:spPr/>
    </dgm:pt>
    <dgm:pt modelId="{EBDE617E-151B-48A6-AF27-B62D4DBB7A25}" type="pres">
      <dgm:prSet presAssocID="{BEF390BE-D150-4297-A59D-ECE875C41B70}" presName="node" presStyleLbl="node1" presStyleIdx="1" presStyleCnt="5" custScaleX="162800" custScaleY="159299" custLinFactNeighborX="1437" custLinFactNeighborY="3154">
        <dgm:presLayoutVars>
          <dgm:bulletEnabled val="1"/>
        </dgm:presLayoutVars>
      </dgm:prSet>
      <dgm:spPr/>
    </dgm:pt>
    <dgm:pt modelId="{C042372F-EBD8-4EBC-A6C8-095200663D8B}" type="pres">
      <dgm:prSet presAssocID="{31F9F958-98FE-4504-B499-7F41D3AE1BA6}" presName="sibTrans" presStyleCnt="0"/>
      <dgm:spPr/>
    </dgm:pt>
    <dgm:pt modelId="{49BB1197-FE0C-476C-8EEA-491B066CDFBD}" type="pres">
      <dgm:prSet presAssocID="{344929D7-E052-4DA0-82BA-8537A188161D}" presName="node" presStyleLbl="node1" presStyleIdx="2" presStyleCnt="5" custScaleX="134532" custScaleY="141649" custLinFactNeighborX="4557" custLinFactNeighborY="1322">
        <dgm:presLayoutVars>
          <dgm:bulletEnabled val="1"/>
        </dgm:presLayoutVars>
      </dgm:prSet>
      <dgm:spPr/>
    </dgm:pt>
    <dgm:pt modelId="{D701B9EF-FDC0-439E-A755-F2FD48BB2036}" type="pres">
      <dgm:prSet presAssocID="{933060A0-B147-4AF4-BDD9-7E47911173ED}" presName="sibTrans" presStyleCnt="0"/>
      <dgm:spPr/>
    </dgm:pt>
    <dgm:pt modelId="{6555FDB2-CCE5-4CB7-BEDA-1050C056CCF7}" type="pres">
      <dgm:prSet presAssocID="{09344D55-3247-4D43-8148-F80E51D14343}" presName="node" presStyleLbl="node1" presStyleIdx="3" presStyleCnt="5" custScaleX="275881" custScaleY="178869" custLinFactX="-13596" custLinFactNeighborX="-100000" custLinFactNeighborY="-4670">
        <dgm:presLayoutVars>
          <dgm:bulletEnabled val="1"/>
        </dgm:presLayoutVars>
      </dgm:prSet>
      <dgm:spPr/>
    </dgm:pt>
    <dgm:pt modelId="{408CBDE9-458E-4644-B3E8-3C30B90AFC60}" type="pres">
      <dgm:prSet presAssocID="{E3D830F7-EC57-4BA1-86A7-6F163CCDA731}" presName="sibTrans" presStyleCnt="0"/>
      <dgm:spPr/>
    </dgm:pt>
    <dgm:pt modelId="{0F46C7EB-4023-47A9-8C21-6C1A7AB9A51E}" type="pres">
      <dgm:prSet presAssocID="{F4EA1E66-6238-4F76-97AD-20730987D90F}" presName="node" presStyleLbl="node1" presStyleIdx="4" presStyleCnt="5" custLinFactNeighborX="-3446" custLinFactNeighborY="22069">
        <dgm:presLayoutVars>
          <dgm:bulletEnabled val="1"/>
        </dgm:presLayoutVars>
      </dgm:prSet>
      <dgm:spPr/>
    </dgm:pt>
  </dgm:ptLst>
  <dgm:cxnLst>
    <dgm:cxn modelId="{C93E5D14-F443-4E3E-B8D3-C3B152E2FC61}" type="presOf" srcId="{344929D7-E052-4DA0-82BA-8537A188161D}" destId="{49BB1197-FE0C-476C-8EEA-491B066CDFBD}" srcOrd="0" destOrd="0" presId="urn:microsoft.com/office/officeart/2005/8/layout/default"/>
    <dgm:cxn modelId="{D0C0FA15-587F-4A8C-9D23-821B8100E08A}" srcId="{FD617941-1BFC-4A65-9AEF-8A99A658FFF9}" destId="{F4EA1E66-6238-4F76-97AD-20730987D90F}" srcOrd="4" destOrd="0" parTransId="{3303FBD5-F8EB-4403-A226-67E93ED98AC9}" sibTransId="{981E637D-242F-490D-945E-3A5A7F07E580}"/>
    <dgm:cxn modelId="{E35BF519-137F-4899-B6A4-12697DF11EE7}" srcId="{FD617941-1BFC-4A65-9AEF-8A99A658FFF9}" destId="{2BA37C4A-BBF7-4EAE-B6FD-88FB34C5D8F9}" srcOrd="0" destOrd="0" parTransId="{4A36C8AA-F6C2-4E85-A59B-D38717493BD5}" sibTransId="{60356421-93BE-4383-92A6-673F4340B63A}"/>
    <dgm:cxn modelId="{C5223E1C-32A6-4812-A53E-7B037D33E40F}" type="presOf" srcId="{BEF390BE-D150-4297-A59D-ECE875C41B70}" destId="{EBDE617E-151B-48A6-AF27-B62D4DBB7A25}" srcOrd="0" destOrd="0" presId="urn:microsoft.com/office/officeart/2005/8/layout/default"/>
    <dgm:cxn modelId="{A8912E35-3D34-4E9A-ABCF-939F33B7F122}" type="presOf" srcId="{2BA37C4A-BBF7-4EAE-B6FD-88FB34C5D8F9}" destId="{6061F80C-219A-40C4-91F2-C27C39D8BC95}" srcOrd="0" destOrd="0" presId="urn:microsoft.com/office/officeart/2005/8/layout/default"/>
    <dgm:cxn modelId="{DD14D77C-958C-4590-9F07-F244D407E790}" srcId="{FD617941-1BFC-4A65-9AEF-8A99A658FFF9}" destId="{344929D7-E052-4DA0-82BA-8537A188161D}" srcOrd="2" destOrd="0" parTransId="{8E94F085-F84D-4C4F-B97A-F80EDF86BAA7}" sibTransId="{933060A0-B147-4AF4-BDD9-7E47911173ED}"/>
    <dgm:cxn modelId="{4459638D-3927-47DF-97B2-AFA915998268}" srcId="{FD617941-1BFC-4A65-9AEF-8A99A658FFF9}" destId="{09344D55-3247-4D43-8148-F80E51D14343}" srcOrd="3" destOrd="0" parTransId="{762A4409-45E3-498A-96F0-58C06B6B62A4}" sibTransId="{E3D830F7-EC57-4BA1-86A7-6F163CCDA731}"/>
    <dgm:cxn modelId="{D32717A5-9938-4821-915B-119C62656C40}" type="presOf" srcId="{F4EA1E66-6238-4F76-97AD-20730987D90F}" destId="{0F46C7EB-4023-47A9-8C21-6C1A7AB9A51E}" srcOrd="0" destOrd="0" presId="urn:microsoft.com/office/officeart/2005/8/layout/default"/>
    <dgm:cxn modelId="{F15BFBA9-E354-44F4-89F8-3B8B6B9D6EE6}" type="presOf" srcId="{09344D55-3247-4D43-8148-F80E51D14343}" destId="{6555FDB2-CCE5-4CB7-BEDA-1050C056CCF7}" srcOrd="0" destOrd="0" presId="urn:microsoft.com/office/officeart/2005/8/layout/default"/>
    <dgm:cxn modelId="{D29ABBCE-070F-4BED-B838-4926A99C5F2E}" type="presOf" srcId="{FD617941-1BFC-4A65-9AEF-8A99A658FFF9}" destId="{74E29941-9884-4389-B910-33B4D062E4A8}" srcOrd="0" destOrd="0" presId="urn:microsoft.com/office/officeart/2005/8/layout/default"/>
    <dgm:cxn modelId="{201CDEDA-8FDE-495F-AC5B-A86424F0C46C}" srcId="{FD617941-1BFC-4A65-9AEF-8A99A658FFF9}" destId="{BEF390BE-D150-4297-A59D-ECE875C41B70}" srcOrd="1" destOrd="0" parTransId="{A4AA8963-48E7-4329-AAF7-2B86A600D23A}" sibTransId="{31F9F958-98FE-4504-B499-7F41D3AE1BA6}"/>
    <dgm:cxn modelId="{207B7B12-0E1D-4B6A-958B-3AC25B6FA99F}" type="presParOf" srcId="{74E29941-9884-4389-B910-33B4D062E4A8}" destId="{6061F80C-219A-40C4-91F2-C27C39D8BC95}" srcOrd="0" destOrd="0" presId="urn:microsoft.com/office/officeart/2005/8/layout/default"/>
    <dgm:cxn modelId="{09189B99-E7B3-4E02-882E-21F44764C4A8}" type="presParOf" srcId="{74E29941-9884-4389-B910-33B4D062E4A8}" destId="{B7CFB30A-8995-4584-A731-8235A7BB6340}" srcOrd="1" destOrd="0" presId="urn:microsoft.com/office/officeart/2005/8/layout/default"/>
    <dgm:cxn modelId="{31B2A5B2-43E7-4F7A-8377-9B0397C4B52B}" type="presParOf" srcId="{74E29941-9884-4389-B910-33B4D062E4A8}" destId="{EBDE617E-151B-48A6-AF27-B62D4DBB7A25}" srcOrd="2" destOrd="0" presId="urn:microsoft.com/office/officeart/2005/8/layout/default"/>
    <dgm:cxn modelId="{6133D63B-530D-47FC-B19F-6F4FC5C07FCE}" type="presParOf" srcId="{74E29941-9884-4389-B910-33B4D062E4A8}" destId="{C042372F-EBD8-4EBC-A6C8-095200663D8B}" srcOrd="3" destOrd="0" presId="urn:microsoft.com/office/officeart/2005/8/layout/default"/>
    <dgm:cxn modelId="{AAB486DF-C196-4724-B474-9DBA7A59B0CE}" type="presParOf" srcId="{74E29941-9884-4389-B910-33B4D062E4A8}" destId="{49BB1197-FE0C-476C-8EEA-491B066CDFBD}" srcOrd="4" destOrd="0" presId="urn:microsoft.com/office/officeart/2005/8/layout/default"/>
    <dgm:cxn modelId="{43D74E39-053C-4C39-A915-EC9463365915}" type="presParOf" srcId="{74E29941-9884-4389-B910-33B4D062E4A8}" destId="{D701B9EF-FDC0-439E-A755-F2FD48BB2036}" srcOrd="5" destOrd="0" presId="urn:microsoft.com/office/officeart/2005/8/layout/default"/>
    <dgm:cxn modelId="{AB916F19-2D29-4685-8FAB-02AD7632F27E}" type="presParOf" srcId="{74E29941-9884-4389-B910-33B4D062E4A8}" destId="{6555FDB2-CCE5-4CB7-BEDA-1050C056CCF7}" srcOrd="6" destOrd="0" presId="urn:microsoft.com/office/officeart/2005/8/layout/default"/>
    <dgm:cxn modelId="{60E9FCA5-4540-495D-9D8B-C8A7DA4C05DB}" type="presParOf" srcId="{74E29941-9884-4389-B910-33B4D062E4A8}" destId="{408CBDE9-458E-4644-B3E8-3C30B90AFC60}" srcOrd="7" destOrd="0" presId="urn:microsoft.com/office/officeart/2005/8/layout/default"/>
    <dgm:cxn modelId="{DA6315EE-6A77-40B4-863C-A71E96080FFB}" type="presParOf" srcId="{74E29941-9884-4389-B910-33B4D062E4A8}" destId="{0F46C7EB-4023-47A9-8C21-6C1A7AB9A51E}"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61F80C-219A-40C4-91F2-C27C39D8BC95}">
      <dsp:nvSpPr>
        <dsp:cNvPr id="0" name=""/>
        <dsp:cNvSpPr/>
      </dsp:nvSpPr>
      <dsp:spPr>
        <a:xfrm>
          <a:off x="0" y="141231"/>
          <a:ext cx="4129422" cy="2043837"/>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Partnering needs?</a:t>
          </a:r>
        </a:p>
        <a:p>
          <a:pPr marL="0" lvl="0" indent="0" algn="ctr" defTabSz="889000">
            <a:lnSpc>
              <a:spcPct val="90000"/>
            </a:lnSpc>
            <a:spcBef>
              <a:spcPct val="0"/>
            </a:spcBef>
            <a:spcAft>
              <a:spcPct val="35000"/>
            </a:spcAft>
            <a:buNone/>
          </a:pPr>
          <a:r>
            <a:rPr lang="en-US" sz="2000" kern="1200" dirty="0">
              <a:solidFill>
                <a:schemeClr val="tx1"/>
              </a:solidFill>
            </a:rPr>
            <a:t>New Tech-2-Market Advisor</a:t>
          </a:r>
        </a:p>
        <a:p>
          <a:pPr marL="0" lvl="0" indent="0" algn="ctr" defTabSz="889000">
            <a:lnSpc>
              <a:spcPct val="90000"/>
            </a:lnSpc>
            <a:spcBef>
              <a:spcPct val="0"/>
            </a:spcBef>
            <a:spcAft>
              <a:spcPct val="35000"/>
            </a:spcAft>
            <a:buNone/>
          </a:pPr>
          <a:r>
            <a:rPr lang="en-US" sz="2000" kern="1200" dirty="0">
              <a:solidFill>
                <a:schemeClr val="tx1"/>
              </a:solidFill>
              <a:hlinkClick xmlns:r="http://schemas.openxmlformats.org/officeDocument/2006/relationships" r:id="rId1"/>
            </a:rPr>
            <a:t>Carol.Rabke@science.doe.gov</a:t>
          </a:r>
          <a:endParaRPr lang="en-US" sz="2000" kern="1200" dirty="0">
            <a:solidFill>
              <a:schemeClr val="tx1"/>
            </a:solidFill>
          </a:endParaRPr>
        </a:p>
        <a:p>
          <a:pPr marL="0" lvl="0" indent="0" algn="ctr" defTabSz="889000">
            <a:lnSpc>
              <a:spcPct val="90000"/>
            </a:lnSpc>
            <a:spcBef>
              <a:spcPct val="0"/>
            </a:spcBef>
            <a:spcAft>
              <a:spcPct val="35000"/>
            </a:spcAft>
            <a:buNone/>
          </a:pPr>
          <a:endParaRPr lang="en-US" sz="2000" kern="1200" dirty="0">
            <a:solidFill>
              <a:schemeClr val="tx1"/>
            </a:solidFill>
          </a:endParaRPr>
        </a:p>
      </dsp:txBody>
      <dsp:txXfrm>
        <a:off x="0" y="141231"/>
        <a:ext cx="4129422" cy="2043837"/>
      </dsp:txXfrm>
    </dsp:sp>
    <dsp:sp modelId="{EBDE617E-151B-48A6-AF27-B62D4DBB7A25}">
      <dsp:nvSpPr>
        <dsp:cNvPr id="0" name=""/>
        <dsp:cNvSpPr/>
      </dsp:nvSpPr>
      <dsp:spPr>
        <a:xfrm>
          <a:off x="4497390" y="45069"/>
          <a:ext cx="3673345" cy="2156610"/>
        </a:xfrm>
        <a:prstGeom prst="rect">
          <a:avLst/>
        </a:prstGeom>
        <a:solidFill>
          <a:schemeClr val="bg1">
            <a:lumMod val="9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1"/>
              </a:solidFill>
            </a:rPr>
            <a:t>Application Process Q&amp;A Webinars</a:t>
          </a:r>
        </a:p>
        <a:p>
          <a:pPr marL="0" lvl="0" indent="0" algn="ctr" defTabSz="977900">
            <a:lnSpc>
              <a:spcPct val="90000"/>
            </a:lnSpc>
            <a:spcBef>
              <a:spcPct val="0"/>
            </a:spcBef>
            <a:spcAft>
              <a:spcPct val="35000"/>
            </a:spcAft>
            <a:buNone/>
          </a:pPr>
          <a:r>
            <a:rPr lang="en-US" sz="2200" kern="1200" dirty="0">
              <a:solidFill>
                <a:schemeClr val="tx1"/>
              </a:solidFill>
            </a:rPr>
            <a:t>November 3, 2021 @ 2 PM ET</a:t>
          </a:r>
        </a:p>
        <a:p>
          <a:pPr marL="0" lvl="0" indent="0" algn="ctr" defTabSz="977900">
            <a:lnSpc>
              <a:spcPct val="90000"/>
            </a:lnSpc>
            <a:spcBef>
              <a:spcPct val="0"/>
            </a:spcBef>
            <a:spcAft>
              <a:spcPct val="35000"/>
            </a:spcAft>
            <a:buNone/>
          </a:pPr>
          <a:r>
            <a:rPr lang="en-US" sz="2200" kern="1200" dirty="0">
              <a:solidFill>
                <a:schemeClr val="tx1"/>
              </a:solidFill>
            </a:rPr>
            <a:t>Phase II eligible will receive an invitation</a:t>
          </a:r>
        </a:p>
      </dsp:txBody>
      <dsp:txXfrm>
        <a:off x="4497390" y="45069"/>
        <a:ext cx="3673345" cy="2156610"/>
      </dsp:txXfrm>
    </dsp:sp>
    <dsp:sp modelId="{49BB1197-FE0C-476C-8EEA-491B066CDFBD}">
      <dsp:nvSpPr>
        <dsp:cNvPr id="0" name=""/>
        <dsp:cNvSpPr/>
      </dsp:nvSpPr>
      <dsp:spPr>
        <a:xfrm>
          <a:off x="8466769" y="139741"/>
          <a:ext cx="3035518" cy="1917662"/>
        </a:xfrm>
        <a:prstGeom prst="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tx1"/>
              </a:solidFill>
            </a:rPr>
            <a:t>Email us!</a:t>
          </a:r>
        </a:p>
        <a:p>
          <a:pPr marL="0" lvl="0" indent="0" algn="ctr" defTabSz="977900">
            <a:lnSpc>
              <a:spcPct val="90000"/>
            </a:lnSpc>
            <a:spcBef>
              <a:spcPct val="0"/>
            </a:spcBef>
            <a:spcAft>
              <a:spcPct val="35000"/>
            </a:spcAft>
            <a:buNone/>
          </a:pPr>
          <a:r>
            <a:rPr lang="en-US" sz="2200" b="0" i="0" kern="1200" dirty="0">
              <a:hlinkClick xmlns:r="http://schemas.openxmlformats.org/officeDocument/2006/relationships" r:id="rId2"/>
            </a:rPr>
            <a:t>sbir-sttr@science.doe.gov</a:t>
          </a:r>
          <a:endParaRPr lang="en-US" sz="2200" b="0" i="0" kern="1200" dirty="0"/>
        </a:p>
        <a:p>
          <a:pPr marL="0" lvl="0" indent="0" algn="ctr" defTabSz="977900">
            <a:lnSpc>
              <a:spcPct val="90000"/>
            </a:lnSpc>
            <a:spcBef>
              <a:spcPct val="0"/>
            </a:spcBef>
            <a:spcAft>
              <a:spcPct val="35000"/>
            </a:spcAft>
            <a:buNone/>
          </a:pPr>
          <a:endParaRPr lang="en-US" sz="2200" kern="1200" dirty="0"/>
        </a:p>
      </dsp:txBody>
      <dsp:txXfrm>
        <a:off x="8466769" y="139741"/>
        <a:ext cx="3035518" cy="1917662"/>
      </dsp:txXfrm>
    </dsp:sp>
    <dsp:sp modelId="{6555FDB2-CCE5-4CB7-BEDA-1050C056CCF7}">
      <dsp:nvSpPr>
        <dsp:cNvPr id="0" name=""/>
        <dsp:cNvSpPr/>
      </dsp:nvSpPr>
      <dsp:spPr>
        <a:xfrm>
          <a:off x="0" y="2321393"/>
          <a:ext cx="6224853" cy="2421551"/>
        </a:xfrm>
        <a:prstGeom prst="rect">
          <a:avLst/>
        </a:prstGeom>
        <a:solidFill>
          <a:schemeClr val="accent6">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US" sz="2400" kern="1200" dirty="0"/>
        </a:p>
        <a:p>
          <a:pPr marL="0" lvl="0" indent="0" algn="ctr" defTabSz="1066800">
            <a:lnSpc>
              <a:spcPct val="90000"/>
            </a:lnSpc>
            <a:spcBef>
              <a:spcPct val="0"/>
            </a:spcBef>
            <a:spcAft>
              <a:spcPct val="35000"/>
            </a:spcAft>
            <a:buNone/>
          </a:pPr>
          <a:r>
            <a:rPr lang="en-US" sz="2400" kern="1200" dirty="0">
              <a:solidFill>
                <a:schemeClr val="tx1"/>
              </a:solidFill>
            </a:rPr>
            <a:t>Join our mailing list! </a:t>
          </a:r>
        </a:p>
        <a:p>
          <a:pPr marL="0" lvl="0" indent="0" algn="ctr" defTabSz="1066800">
            <a:lnSpc>
              <a:spcPct val="90000"/>
            </a:lnSpc>
            <a:spcBef>
              <a:spcPct val="0"/>
            </a:spcBef>
            <a:spcAft>
              <a:spcPct val="35000"/>
            </a:spcAft>
            <a:buNone/>
          </a:pPr>
          <a:r>
            <a:rPr lang="en-US" sz="2400" kern="1200" dirty="0">
              <a:solidFill>
                <a:schemeClr val="tx1"/>
              </a:solidFill>
            </a:rPr>
            <a:t>Home page: </a:t>
          </a:r>
          <a:r>
            <a:rPr lang="en-US" sz="2400" kern="1200" dirty="0">
              <a:solidFill>
                <a:schemeClr val="tx1"/>
              </a:solidFill>
              <a:hlinkClick xmlns:r="http://schemas.openxmlformats.org/officeDocument/2006/relationships" r:id="rId3"/>
            </a:rPr>
            <a:t>https://science.osti.gov/sbir</a:t>
          </a:r>
          <a:endParaRPr lang="en-US" sz="1500" kern="1200" dirty="0">
            <a:solidFill>
              <a:schemeClr val="tx1"/>
            </a:solidFill>
          </a:endParaRPr>
        </a:p>
        <a:p>
          <a:pPr marL="0" lvl="0" indent="0" algn="ctr" defTabSz="1066800">
            <a:lnSpc>
              <a:spcPct val="90000"/>
            </a:lnSpc>
            <a:spcBef>
              <a:spcPct val="0"/>
            </a:spcBef>
            <a:spcAft>
              <a:spcPct val="35000"/>
            </a:spcAft>
            <a:buNone/>
          </a:pPr>
          <a:r>
            <a:rPr lang="en-US" sz="2400" kern="1200" dirty="0">
              <a:solidFill>
                <a:schemeClr val="tx1"/>
              </a:solidFill>
            </a:rPr>
            <a:t>Follow us on Twitter and LinkedIn!</a:t>
          </a:r>
          <a:r>
            <a:rPr lang="en-US" sz="2400" kern="1200" dirty="0">
              <a:solidFill>
                <a:schemeClr val="accent5">
                  <a:lumMod val="75000"/>
                </a:schemeClr>
              </a:solidFill>
            </a:rPr>
            <a:t>  </a:t>
          </a:r>
        </a:p>
        <a:p>
          <a:pPr marL="0" lvl="0" indent="0" algn="ctr" defTabSz="1066800">
            <a:lnSpc>
              <a:spcPct val="90000"/>
            </a:lnSpc>
            <a:spcBef>
              <a:spcPct val="0"/>
            </a:spcBef>
            <a:spcAft>
              <a:spcPct val="35000"/>
            </a:spcAft>
            <a:buNone/>
          </a:pPr>
          <a:endParaRPr lang="en-US" sz="2400" kern="1200" dirty="0">
            <a:solidFill>
              <a:schemeClr val="accent5">
                <a:lumMod val="75000"/>
              </a:schemeClr>
            </a:solidFill>
          </a:endParaRPr>
        </a:p>
        <a:p>
          <a:pPr marL="0" lvl="0" indent="0" algn="ctr" defTabSz="1066800">
            <a:lnSpc>
              <a:spcPct val="90000"/>
            </a:lnSpc>
            <a:spcBef>
              <a:spcPct val="0"/>
            </a:spcBef>
            <a:spcAft>
              <a:spcPct val="35000"/>
            </a:spcAft>
            <a:buNone/>
          </a:pPr>
          <a:endParaRPr lang="en-US" sz="1500" kern="1200" dirty="0"/>
        </a:p>
        <a:p>
          <a:pPr marL="0" lvl="0" indent="0" algn="ctr" defTabSz="1066800">
            <a:lnSpc>
              <a:spcPct val="90000"/>
            </a:lnSpc>
            <a:spcBef>
              <a:spcPct val="0"/>
            </a:spcBef>
            <a:spcAft>
              <a:spcPct val="35000"/>
            </a:spcAft>
            <a:buNone/>
          </a:pPr>
          <a:endParaRPr lang="en-US" sz="1500" kern="1200" dirty="0"/>
        </a:p>
      </dsp:txBody>
      <dsp:txXfrm>
        <a:off x="0" y="2321393"/>
        <a:ext cx="6224853" cy="2421551"/>
      </dsp:txXfrm>
    </dsp:sp>
    <dsp:sp modelId="{0F46C7EB-4023-47A9-8C21-6C1A7AB9A51E}">
      <dsp:nvSpPr>
        <dsp:cNvPr id="0" name=""/>
        <dsp:cNvSpPr/>
      </dsp:nvSpPr>
      <dsp:spPr>
        <a:xfrm>
          <a:off x="7774000" y="3217258"/>
          <a:ext cx="2256354" cy="135381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Phone:</a:t>
          </a:r>
        </a:p>
        <a:p>
          <a:pPr marL="0" lvl="0" indent="0" algn="ctr" defTabSz="977900">
            <a:lnSpc>
              <a:spcPct val="90000"/>
            </a:lnSpc>
            <a:spcBef>
              <a:spcPct val="0"/>
            </a:spcBef>
            <a:spcAft>
              <a:spcPct val="35000"/>
            </a:spcAft>
            <a:buNone/>
          </a:pPr>
          <a:r>
            <a:rPr lang="en-US" sz="2200" b="0" i="0" kern="1200" dirty="0"/>
            <a:t>(301) 903-5707</a:t>
          </a:r>
          <a:endParaRPr lang="en-US" sz="2200" kern="1200" dirty="0"/>
        </a:p>
      </dsp:txBody>
      <dsp:txXfrm>
        <a:off x="7774000" y="3217258"/>
        <a:ext cx="2256354" cy="135381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0210"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defRPr sz="1200">
                <a:latin typeface="Arial" charset="0"/>
              </a:defRPr>
            </a:lvl1pPr>
          </a:lstStyle>
          <a:p>
            <a:pPr>
              <a:defRPr/>
            </a:pPr>
            <a:endParaRPr lang="en-US"/>
          </a:p>
        </p:txBody>
      </p:sp>
      <p:sp>
        <p:nvSpPr>
          <p:cNvPr id="350211" name="Rectangle 3"/>
          <p:cNvSpPr>
            <a:spLocks noGrp="1" noChangeArrowheads="1"/>
          </p:cNvSpPr>
          <p:nvPr>
            <p:ph type="dt" sz="quarter" idx="1"/>
          </p:nvPr>
        </p:nvSpPr>
        <p:spPr bwMode="auto">
          <a:xfrm>
            <a:off x="3971183" y="0"/>
            <a:ext cx="3037628" cy="464740"/>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r">
              <a:defRPr sz="1200">
                <a:latin typeface="Arial" charset="0"/>
              </a:defRPr>
            </a:lvl1pPr>
          </a:lstStyle>
          <a:p>
            <a:pPr>
              <a:defRPr/>
            </a:pPr>
            <a:endParaRPr lang="en-US"/>
          </a:p>
        </p:txBody>
      </p:sp>
      <p:sp>
        <p:nvSpPr>
          <p:cNvPr id="350212" name="Rectangle 4"/>
          <p:cNvSpPr>
            <a:spLocks noGrp="1" noChangeArrowheads="1"/>
          </p:cNvSpPr>
          <p:nvPr>
            <p:ph type="ftr" sz="quarter" idx="2"/>
          </p:nvPr>
        </p:nvSpPr>
        <p:spPr bwMode="auto">
          <a:xfrm>
            <a:off x="0"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defRPr sz="1200">
                <a:latin typeface="Arial" charset="0"/>
              </a:defRPr>
            </a:lvl1pPr>
          </a:lstStyle>
          <a:p>
            <a:pPr>
              <a:defRPr/>
            </a:pPr>
            <a:endParaRPr lang="en-US"/>
          </a:p>
        </p:txBody>
      </p:sp>
      <p:sp>
        <p:nvSpPr>
          <p:cNvPr id="350213" name="Rectangle 5"/>
          <p:cNvSpPr>
            <a:spLocks noGrp="1" noChangeArrowheads="1"/>
          </p:cNvSpPr>
          <p:nvPr>
            <p:ph type="sldNum" sz="quarter" idx="3"/>
          </p:nvPr>
        </p:nvSpPr>
        <p:spPr bwMode="auto">
          <a:xfrm>
            <a:off x="3971183" y="8830068"/>
            <a:ext cx="3037628" cy="464740"/>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r">
              <a:defRPr sz="1200">
                <a:latin typeface="Arial" charset="0"/>
              </a:defRPr>
            </a:lvl1pPr>
          </a:lstStyle>
          <a:p>
            <a:pPr>
              <a:defRPr/>
            </a:pPr>
            <a:fld id="{4CC5008B-C7C6-4DBB-937F-E22DEA9EDAFC}" type="slidenum">
              <a:rPr lang="en-US"/>
              <a:pPr>
                <a:defRPr/>
              </a:pPr>
              <a:t>‹#›</a:t>
            </a:fld>
            <a:endParaRPr lang="en-US"/>
          </a:p>
        </p:txBody>
      </p:sp>
    </p:spTree>
    <p:extLst>
      <p:ext uri="{BB962C8B-B14F-4D97-AF65-F5344CB8AC3E}">
        <p14:creationId xmlns:p14="http://schemas.microsoft.com/office/powerpoint/2010/main" val="1048000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defTabSz="933913">
              <a:defRPr sz="1200">
                <a:latin typeface="Arial" charset="0"/>
              </a:defRPr>
            </a:lvl1pPr>
          </a:lstStyle>
          <a:p>
            <a:pPr>
              <a:defRPr/>
            </a:pPr>
            <a:endParaRPr lang="en-US"/>
          </a:p>
        </p:txBody>
      </p:sp>
      <p:sp>
        <p:nvSpPr>
          <p:cNvPr id="107523" name="Rectangle 3"/>
          <p:cNvSpPr>
            <a:spLocks noGrp="1" noChangeArrowheads="1"/>
          </p:cNvSpPr>
          <p:nvPr>
            <p:ph type="dt" idx="1"/>
          </p:nvPr>
        </p:nvSpPr>
        <p:spPr bwMode="auto">
          <a:xfrm>
            <a:off x="3971183" y="0"/>
            <a:ext cx="3037628" cy="464740"/>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lvl1pPr algn="r" defTabSz="933913">
              <a:defRPr sz="1200">
                <a:latin typeface="Arial"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107525" name="Rectangle 5"/>
          <p:cNvSpPr>
            <a:spLocks noGrp="1" noChangeArrowheads="1"/>
          </p:cNvSpPr>
          <p:nvPr>
            <p:ph type="body" sz="quarter" idx="3"/>
          </p:nvPr>
        </p:nvSpPr>
        <p:spPr bwMode="auto">
          <a:xfrm>
            <a:off x="699768" y="4413443"/>
            <a:ext cx="5610865" cy="4185847"/>
          </a:xfrm>
          <a:prstGeom prst="rect">
            <a:avLst/>
          </a:prstGeom>
          <a:noFill/>
          <a:ln w="9525">
            <a:noFill/>
            <a:miter lim="800000"/>
            <a:headEnd/>
            <a:tailEnd/>
          </a:ln>
          <a:effectLst/>
        </p:spPr>
        <p:txBody>
          <a:bodyPr vert="horz" wrap="square" lIns="93165" tIns="46582" rIns="93165" bIns="4658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defTabSz="933913">
              <a:defRPr sz="1200">
                <a:latin typeface="Arial" charset="0"/>
              </a:defRPr>
            </a:lvl1pPr>
          </a:lstStyle>
          <a:p>
            <a:pPr>
              <a:defRPr/>
            </a:pPr>
            <a:endParaRPr lang="en-US"/>
          </a:p>
        </p:txBody>
      </p:sp>
      <p:sp>
        <p:nvSpPr>
          <p:cNvPr id="107527" name="Rectangle 7"/>
          <p:cNvSpPr>
            <a:spLocks noGrp="1" noChangeArrowheads="1"/>
          </p:cNvSpPr>
          <p:nvPr>
            <p:ph type="sldNum" sz="quarter" idx="5"/>
          </p:nvPr>
        </p:nvSpPr>
        <p:spPr bwMode="auto">
          <a:xfrm>
            <a:off x="3971183" y="8830068"/>
            <a:ext cx="3037628" cy="464740"/>
          </a:xfrm>
          <a:prstGeom prst="rect">
            <a:avLst/>
          </a:prstGeom>
          <a:noFill/>
          <a:ln w="9525">
            <a:noFill/>
            <a:miter lim="800000"/>
            <a:headEnd/>
            <a:tailEnd/>
          </a:ln>
          <a:effectLst/>
        </p:spPr>
        <p:txBody>
          <a:bodyPr vert="horz" wrap="square" lIns="93165" tIns="46582" rIns="93165" bIns="46582" numCol="1" anchor="b" anchorCtr="0" compatLnSpc="1">
            <a:prstTxWarp prst="textNoShape">
              <a:avLst/>
            </a:prstTxWarp>
          </a:bodyPr>
          <a:lstStyle>
            <a:lvl1pPr algn="r" defTabSz="933913">
              <a:defRPr sz="1200">
                <a:latin typeface="Arial" charset="0"/>
              </a:defRPr>
            </a:lvl1pPr>
          </a:lstStyle>
          <a:p>
            <a:pPr>
              <a:defRPr/>
            </a:pPr>
            <a:fld id="{81F5482D-8731-4877-92D8-AEAC4A93C1C3}" type="slidenum">
              <a:rPr lang="en-US"/>
              <a:pPr>
                <a:defRPr/>
              </a:pPr>
              <a:t>‹#›</a:t>
            </a:fld>
            <a:endParaRPr lang="en-US"/>
          </a:p>
        </p:txBody>
      </p:sp>
    </p:spTree>
    <p:extLst>
      <p:ext uri="{BB962C8B-B14F-4D97-AF65-F5344CB8AC3E}">
        <p14:creationId xmlns:p14="http://schemas.microsoft.com/office/powerpoint/2010/main" val="3828314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797382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30</a:t>
            </a:fld>
            <a:endParaRPr lang="en-US"/>
          </a:p>
        </p:txBody>
      </p:sp>
    </p:spTree>
    <p:extLst>
      <p:ext uri="{BB962C8B-B14F-4D97-AF65-F5344CB8AC3E}">
        <p14:creationId xmlns:p14="http://schemas.microsoft.com/office/powerpoint/2010/main" val="2822241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34730DE5-0765-42AD-AA28-B52654704702}" type="slidenum">
              <a:rPr lang="en-US" smtClean="0">
                <a:solidFill>
                  <a:prstClr val="black"/>
                </a:solidFill>
              </a:rPr>
              <a:pPr/>
              <a:t>2</a:t>
            </a:fld>
            <a:endParaRPr lang="en-US">
              <a:solidFill>
                <a:prstClr val="black"/>
              </a:solidFill>
            </a:endParaRPr>
          </a:p>
        </p:txBody>
      </p:sp>
      <p:sp>
        <p:nvSpPr>
          <p:cNvPr id="21507" name="Rectangle 2"/>
          <p:cNvSpPr>
            <a:spLocks noGrp="1" noRot="1" noChangeAspect="1" noChangeArrowheads="1" noTextEdit="1"/>
          </p:cNvSpPr>
          <p:nvPr>
            <p:ph type="sldImg"/>
          </p:nvPr>
        </p:nvSpPr>
        <p:spPr>
          <a:xfrm>
            <a:off x="406400" y="696913"/>
            <a:ext cx="6197600" cy="3486150"/>
          </a:xfrm>
          <a:ln/>
        </p:spPr>
      </p:sp>
      <p:sp>
        <p:nvSpPr>
          <p:cNvPr id="21508" name="Rectangle 3"/>
          <p:cNvSpPr>
            <a:spLocks noGrp="1" noChangeArrowheads="1"/>
          </p:cNvSpPr>
          <p:nvPr>
            <p:ph type="body" idx="1"/>
          </p:nvPr>
        </p:nvSpPr>
        <p:spPr>
          <a:xfrm>
            <a:off x="701359" y="4415034"/>
            <a:ext cx="5607684" cy="4184256"/>
          </a:xfrm>
          <a:noFill/>
          <a:ln/>
        </p:spPr>
        <p:txBody>
          <a:bodyPr/>
          <a:lstStyle/>
          <a:p>
            <a:pPr eaLnBrk="1" hangingPunct="1"/>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349391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Funding is for R&amp;D</a:t>
            </a:r>
            <a:r>
              <a:rPr lang="en-US" baseline="0" dirty="0"/>
              <a:t> with commercial potential.  Basic science and deployment are not funded.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3</a:t>
            </a:fld>
            <a:endParaRPr lang="en-US"/>
          </a:p>
        </p:txBody>
      </p:sp>
    </p:spTree>
    <p:extLst>
      <p:ext uri="{BB962C8B-B14F-4D97-AF65-F5344CB8AC3E}">
        <p14:creationId xmlns:p14="http://schemas.microsoft.com/office/powerpoint/2010/main" val="2551738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5</a:t>
            </a:fld>
            <a:endParaRPr lang="en-US"/>
          </a:p>
        </p:txBody>
      </p:sp>
    </p:spTree>
    <p:extLst>
      <p:ext uri="{BB962C8B-B14F-4D97-AF65-F5344CB8AC3E}">
        <p14:creationId xmlns:p14="http://schemas.microsoft.com/office/powerpoint/2010/main" val="4093076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11</a:t>
            </a:fld>
            <a:endParaRPr lang="en-US"/>
          </a:p>
        </p:txBody>
      </p:sp>
    </p:spTree>
    <p:extLst>
      <p:ext uri="{BB962C8B-B14F-4D97-AF65-F5344CB8AC3E}">
        <p14:creationId xmlns:p14="http://schemas.microsoft.com/office/powerpoint/2010/main" val="4280223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17</a:t>
            </a:fld>
            <a:endParaRPr lang="en-US"/>
          </a:p>
        </p:txBody>
      </p:sp>
    </p:spTree>
    <p:extLst>
      <p:ext uri="{BB962C8B-B14F-4D97-AF65-F5344CB8AC3E}">
        <p14:creationId xmlns:p14="http://schemas.microsoft.com/office/powerpoint/2010/main" val="1972626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18</a:t>
            </a:fld>
            <a:endParaRPr lang="en-US"/>
          </a:p>
        </p:txBody>
      </p:sp>
    </p:spTree>
    <p:extLst>
      <p:ext uri="{BB962C8B-B14F-4D97-AF65-F5344CB8AC3E}">
        <p14:creationId xmlns:p14="http://schemas.microsoft.com/office/powerpoint/2010/main" val="4207959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Awards per topic:  Generally 0</a:t>
            </a:r>
            <a:r>
              <a:rPr lang="en-US" baseline="0" dirty="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19</a:t>
            </a:fld>
            <a:endParaRPr lang="en-US" dirty="0"/>
          </a:p>
        </p:txBody>
      </p:sp>
    </p:spTree>
    <p:extLst>
      <p:ext uri="{BB962C8B-B14F-4D97-AF65-F5344CB8AC3E}">
        <p14:creationId xmlns:p14="http://schemas.microsoft.com/office/powerpoint/2010/main" val="1811043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Awards per topic:  Generally 0</a:t>
            </a:r>
            <a:r>
              <a:rPr lang="en-US" baseline="0" dirty="0"/>
              <a:t> to many.  It varies greatly by program.  Some programs that are interested in many diverse areas will put out more topics than they plan to make awards.  Others such as EERE have only two topics this year and I would expect each topic to have greater than 10 awards.  </a:t>
            </a:r>
            <a:endParaRPr lang="en-US" dirty="0"/>
          </a:p>
        </p:txBody>
      </p:sp>
      <p:sp>
        <p:nvSpPr>
          <p:cNvPr id="4" name="Slide Number Placeholder 3"/>
          <p:cNvSpPr>
            <a:spLocks noGrp="1"/>
          </p:cNvSpPr>
          <p:nvPr>
            <p:ph type="sldNum" sz="quarter" idx="10"/>
          </p:nvPr>
        </p:nvSpPr>
        <p:spPr/>
        <p:txBody>
          <a:bodyPr/>
          <a:lstStyle/>
          <a:p>
            <a:pPr>
              <a:defRPr/>
            </a:pPr>
            <a:fld id="{81F5482D-8731-4877-92D8-AEAC4A93C1C3}" type="slidenum">
              <a:rPr lang="en-US" smtClean="0"/>
              <a:pPr>
                <a:defRPr/>
              </a:pPr>
              <a:t>20</a:t>
            </a:fld>
            <a:endParaRPr lang="en-US" dirty="0"/>
          </a:p>
        </p:txBody>
      </p:sp>
    </p:spTree>
    <p:extLst>
      <p:ext uri="{BB962C8B-B14F-4D97-AF65-F5344CB8AC3E}">
        <p14:creationId xmlns:p14="http://schemas.microsoft.com/office/powerpoint/2010/main" val="17459648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cience.energy.gov/sbir/funding-opportunities/"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3"/>
          <p:cNvSpPr>
            <a:spLocks noGrp="1" noChangeArrowheads="1"/>
          </p:cNvSpPr>
          <p:nvPr>
            <p:ph type="sldNum" sz="quarter" idx="11"/>
          </p:nvPr>
        </p:nvSpPr>
        <p:spPr>
          <a:ln/>
        </p:spPr>
        <p:txBody>
          <a:bodyPr/>
          <a:lstStyle>
            <a:lvl1pPr>
              <a:defRPr/>
            </a:lvl1pPr>
          </a:lstStyle>
          <a:p>
            <a:pPr>
              <a:defRPr/>
            </a:pPr>
            <a:fld id="{180561E4-745D-4CB7-AD9C-B4547170F673}"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1"/>
          </p:nvPr>
        </p:nvSpPr>
        <p:spPr>
          <a:ln/>
        </p:spPr>
        <p:txBody>
          <a:bodyPr/>
          <a:lstStyle>
            <a:lvl1pPr>
              <a:defRPr/>
            </a:lvl1pPr>
          </a:lstStyle>
          <a:p>
            <a:pPr>
              <a:defRPr/>
            </a:pPr>
            <a:fld id="{807BBC0C-5D8A-42AA-B13D-5AF11D9B810A}"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57200"/>
            <a:ext cx="27432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57200"/>
            <a:ext cx="80264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1"/>
          </p:nvPr>
        </p:nvSpPr>
        <p:spPr>
          <a:ln/>
        </p:spPr>
        <p:txBody>
          <a:bodyPr/>
          <a:lstStyle>
            <a:lvl1pPr>
              <a:defRPr/>
            </a:lvl1pPr>
          </a:lstStyle>
          <a:p>
            <a:pPr>
              <a:defRPr/>
            </a:pPr>
            <a:fld id="{8259B4B0-E9B4-480A-8B53-20DB36DAD70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a:t>Click to edit Master title style</a:t>
            </a:r>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3"/>
          <p:cNvSpPr>
            <a:spLocks noGrp="1" noChangeArrowheads="1"/>
          </p:cNvSpPr>
          <p:nvPr>
            <p:ph type="sldNum" sz="quarter" idx="11"/>
          </p:nvPr>
        </p:nvSpPr>
        <p:spPr>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0005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sldNum" sz="quarter" idx="11"/>
          </p:nvPr>
        </p:nvSpPr>
        <p:spPr>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a:latin typeface="Cambria" pitchFamily="18" charset="0"/>
              </a:defRPr>
            </a:lvl1pPr>
          </a:lstStyle>
          <a:p>
            <a:r>
              <a:rPr lang="en-US"/>
              <a:t>Click to edit Master title style</a:t>
            </a:r>
          </a:p>
        </p:txBody>
      </p:sp>
      <p:sp>
        <p:nvSpPr>
          <p:cNvPr id="3" name="Table Placeholder 2"/>
          <p:cNvSpPr>
            <a:spLocks noGrp="1"/>
          </p:cNvSpPr>
          <p:nvPr>
            <p:ph type="tbl" idx="1"/>
          </p:nvPr>
        </p:nvSpPr>
        <p:spPr>
          <a:xfrm>
            <a:off x="609600" y="1981200"/>
            <a:ext cx="10972800" cy="3886200"/>
          </a:xfrm>
        </p:spPr>
        <p:txBody>
          <a:bodyPr/>
          <a:lstStyle/>
          <a:p>
            <a:pPr lvl="0"/>
            <a:endParaRPr lang="en-US" noProof="0"/>
          </a:p>
        </p:txBody>
      </p:sp>
      <p:sp>
        <p:nvSpPr>
          <p:cNvPr id="5" name="Rectangle 3"/>
          <p:cNvSpPr>
            <a:spLocks noGrp="1" noChangeArrowheads="1"/>
          </p:cNvSpPr>
          <p:nvPr>
            <p:ph type="sldNum" sz="quarter" idx="11"/>
          </p:nvPr>
        </p:nvSpPr>
        <p:spPr>
          <a:ln/>
        </p:spPr>
        <p:txBody>
          <a:bodyPr/>
          <a:lstStyle>
            <a:lvl1pPr>
              <a:defRPr/>
            </a:lvl1pPr>
          </a:lstStyle>
          <a:p>
            <a:pPr>
              <a:defRPr/>
            </a:pPr>
            <a:fld id="{66ADE7E5-3EC8-48D9-8F01-E77CBDC9EA29}"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10436352" y="6356351"/>
            <a:ext cx="1146048" cy="365125"/>
          </a:xfrm>
        </p:spPr>
        <p:txBody>
          <a:bodyPr/>
          <a:lstStyle/>
          <a:p>
            <a:pPr>
              <a:defRPr/>
            </a:pPr>
            <a:fld id="{180561E4-745D-4CB7-AD9C-B4547170F673}" type="slidenum">
              <a:rPr lang="en-US" smtClean="0"/>
              <a:pPr>
                <a:defRPr/>
              </a:pPr>
              <a:t>‹#›</a:t>
            </a:fld>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508000" y="1524000"/>
            <a:ext cx="11176000" cy="472440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normAutofit/>
          </a:bodyPr>
          <a:lstStyle>
            <a:lvl1pPr>
              <a:defRPr sz="3200" b="1"/>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a:xfrm>
            <a:off x="9656064" y="6356351"/>
            <a:ext cx="1926336" cy="365125"/>
          </a:xfrm>
        </p:spPr>
        <p:txBody>
          <a:bodyPr/>
          <a:lstStyle/>
          <a:p>
            <a:pPr>
              <a:defRPr/>
            </a:pPr>
            <a:fld id="{CFB0700A-AA3D-461B-A3B6-39C39373F01C}" type="slidenum">
              <a:rPr lang="en-US" smtClean="0"/>
              <a:pPr>
                <a:defRPr/>
              </a:pPr>
              <a:t>‹#›</a:t>
            </a:fld>
            <a:endParaRPr lang="en-US" dirty="0"/>
          </a:p>
        </p:txBody>
      </p:sp>
      <p:sp>
        <p:nvSpPr>
          <p:cNvPr id="8" name="Footer Placeholder 4"/>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4" name="Picture 13" descr="Text&#10;&#10;Description automatically generated">
            <a:extLst>
              <a:ext uri="{FF2B5EF4-FFF2-40B4-BE49-F238E27FC236}">
                <a16:creationId xmlns:a16="http://schemas.microsoft.com/office/drawing/2014/main" id="{AAD10EC8-AA62-4267-B014-41D2412D10A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4706112" y="6356351"/>
            <a:ext cx="4730496" cy="365125"/>
          </a:xfrm>
        </p:spPr>
        <p:txBody>
          <a:bodyPr/>
          <a:lstStyle>
            <a:lvl1pPr>
              <a:defRPr>
                <a:latin typeface="Arial Narrow" pitchFamily="34" charset="0"/>
              </a:defRPr>
            </a:lvl1pPr>
          </a:lstStyle>
          <a:p>
            <a:pPr>
              <a:defRPr/>
            </a:pPr>
            <a:r>
              <a:rPr lang="en-US" dirty="0"/>
              <a:t>http://science.energy.gov/sbir/funding-opportunities/ </a:t>
            </a:r>
          </a:p>
        </p:txBody>
      </p:sp>
      <p:sp>
        <p:nvSpPr>
          <p:cNvPr id="6" name="Slide Number Placeholder 5"/>
          <p:cNvSpPr>
            <a:spLocks noGrp="1"/>
          </p:cNvSpPr>
          <p:nvPr>
            <p:ph type="sldNum" sz="quarter" idx="12"/>
          </p:nvPr>
        </p:nvSpPr>
        <p:spPr>
          <a:xfrm>
            <a:off x="9948672" y="6356351"/>
            <a:ext cx="1633728" cy="365125"/>
          </a:xfrm>
        </p:spPr>
        <p:txBody>
          <a:bodyPr/>
          <a:lstStyle/>
          <a:p>
            <a:pPr>
              <a:defRPr/>
            </a:pPr>
            <a:fld id="{0F93D773-B35F-4FB7-8D60-3A0370754F72}" type="slidenum">
              <a:rPr lang="en-US" smtClean="0"/>
              <a:pPr>
                <a:defRPr/>
              </a:pPr>
              <a:t>‹#›</a:t>
            </a:fld>
            <a:endParaRPr lang="en-US"/>
          </a:p>
        </p:txBody>
      </p:sp>
      <p:sp>
        <p:nvSpPr>
          <p:cNvPr id="11" name="Footer Placeholder 4">
            <a:extLst>
              <a:ext uri="{FF2B5EF4-FFF2-40B4-BE49-F238E27FC236}">
                <a16:creationId xmlns:a16="http://schemas.microsoft.com/office/drawing/2014/main" id="{5EEB1296-642C-43C5-83D0-F5E888FE4280}"/>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2" name="Picture 11" descr="Text&#10;&#10;Description automatically generated">
            <a:extLst>
              <a:ext uri="{FF2B5EF4-FFF2-40B4-BE49-F238E27FC236}">
                <a16:creationId xmlns:a16="http://schemas.microsoft.com/office/drawing/2014/main" id="{BBC959E4-A25A-413D-8CB6-079ED4F3DD0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777728" y="6356351"/>
            <a:ext cx="804672" cy="365125"/>
          </a:xfrm>
        </p:spPr>
        <p:txBody>
          <a:bodyPr/>
          <a:lstStyle/>
          <a:p>
            <a:pPr>
              <a:defRPr/>
            </a:pPr>
            <a:fld id="{F2898D1E-D11C-45C6-A7D1-F709A31F086A}" type="slidenum">
              <a:rPr lang="en-US" smtClean="0"/>
              <a:pPr>
                <a:defRPr/>
              </a:pPr>
              <a:t>‹#›</a:t>
            </a:fld>
            <a:endParaRPr lang="en-US"/>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
        <p:nvSpPr>
          <p:cNvPr id="13" name="Footer Placeholder 4">
            <a:extLst>
              <a:ext uri="{FF2B5EF4-FFF2-40B4-BE49-F238E27FC236}">
                <a16:creationId xmlns:a16="http://schemas.microsoft.com/office/drawing/2014/main" id="{3DB2072D-A948-44E7-AE00-7BB7E18A2014}"/>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4" name="Picture 13" descr="Text&#10;&#10;Description automatically generated">
            <a:extLst>
              <a:ext uri="{FF2B5EF4-FFF2-40B4-BE49-F238E27FC236}">
                <a16:creationId xmlns:a16="http://schemas.microsoft.com/office/drawing/2014/main" id="{67BC02B2-4077-4FE0-87D6-F9CF9DE37DD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2"/>
          </p:nvPr>
        </p:nvSpPr>
        <p:spPr>
          <a:xfrm>
            <a:off x="10765536" y="6356351"/>
            <a:ext cx="816864" cy="365125"/>
          </a:xfrm>
        </p:spPr>
        <p:txBody>
          <a:bodyPr/>
          <a:lstStyle/>
          <a:p>
            <a:pPr>
              <a:defRPr/>
            </a:pPr>
            <a:fld id="{51495A43-CCF2-4517-9B2B-A16D7D619FAF}" type="slidenum">
              <a:rPr lang="en-US" smtClean="0"/>
              <a:pPr>
                <a:defRPr/>
              </a:pPr>
              <a:t>‹#›</a:t>
            </a:fld>
            <a:endParaRPr lang="en-US"/>
          </a:p>
        </p:txBody>
      </p:sp>
      <p:sp>
        <p:nvSpPr>
          <p:cNvPr id="11"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sldNum" sz="quarter" idx="11"/>
          </p:nvPr>
        </p:nvSpPr>
        <p:spPr>
          <a:xfrm>
            <a:off x="10326624" y="6248400"/>
            <a:ext cx="1255776" cy="457200"/>
          </a:xfrm>
          <a:ln/>
        </p:spPr>
        <p:txBody>
          <a:bodyPr/>
          <a:lstStyle>
            <a:lvl1pPr>
              <a:defRPr/>
            </a:lvl1pPr>
          </a:lstStyle>
          <a:p>
            <a:pPr>
              <a:defRPr/>
            </a:pPr>
            <a:fld id="{CFB0700A-AA3D-461B-A3B6-39C39373F01C}"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lvl1p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5" name="Slide Number Placeholder 4"/>
          <p:cNvSpPr>
            <a:spLocks noGrp="1"/>
          </p:cNvSpPr>
          <p:nvPr>
            <p:ph type="sldNum" sz="quarter" idx="12"/>
          </p:nvPr>
        </p:nvSpPr>
        <p:spPr>
          <a:xfrm>
            <a:off x="10619232" y="6356351"/>
            <a:ext cx="963168" cy="365125"/>
          </a:xfrm>
        </p:spPr>
        <p:txBody>
          <a:bodyPr/>
          <a:lstStyle/>
          <a:p>
            <a:pPr>
              <a:defRPr/>
            </a:pPr>
            <a:fld id="{05049ED1-3483-43B8-8DF2-5521B918A34E}" type="slidenum">
              <a:rPr lang="en-US" smtClean="0"/>
              <a:pPr>
                <a:defRPr/>
              </a:pPr>
              <a:t>‹#›</a:t>
            </a:fld>
            <a:endParaRPr lang="en-US"/>
          </a:p>
        </p:txBody>
      </p:sp>
      <p:sp>
        <p:nvSpPr>
          <p:cNvPr id="10" name="Footer Placeholder 4">
            <a:extLst>
              <a:ext uri="{FF2B5EF4-FFF2-40B4-BE49-F238E27FC236}">
                <a16:creationId xmlns:a16="http://schemas.microsoft.com/office/drawing/2014/main" id="{D35F7BFF-F17B-4D9D-8C71-ECD1A781FDB7}"/>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1" name="Picture 10" descr="Text&#10;&#10;Description automatically generated">
            <a:extLst>
              <a:ext uri="{FF2B5EF4-FFF2-40B4-BE49-F238E27FC236}">
                <a16:creationId xmlns:a16="http://schemas.microsoft.com/office/drawing/2014/main" id="{BF692186-FFF4-48A4-88AB-4F5BF77E1A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cSld>
  <p:clrMapOvr>
    <a:masterClrMapping/>
  </p:clrMapOvr>
  <p:transition spd="slow">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4" name="Slide Number Placeholder 3"/>
          <p:cNvSpPr>
            <a:spLocks noGrp="1"/>
          </p:cNvSpPr>
          <p:nvPr>
            <p:ph type="sldNum" sz="quarter" idx="12"/>
          </p:nvPr>
        </p:nvSpPr>
        <p:spPr>
          <a:xfrm>
            <a:off x="10533888" y="6356351"/>
            <a:ext cx="1048512" cy="365125"/>
          </a:xfrm>
        </p:spPr>
        <p:txBody>
          <a:bodyPr/>
          <a:lstStyle/>
          <a:p>
            <a:pPr>
              <a:defRPr/>
            </a:pPr>
            <a:fld id="{1D6C4B29-14BB-4B14-B5AA-B94BB29F99A3}" type="slidenum">
              <a:rPr lang="en-US" smtClean="0"/>
              <a:pPr>
                <a:defRPr/>
              </a:pPr>
              <a:t>‹#›</a:t>
            </a:fld>
            <a:endParaRPr lang="en-US"/>
          </a:p>
        </p:txBody>
      </p:sp>
      <p:sp>
        <p:nvSpPr>
          <p:cNvPr id="9" name="Footer Placeholder 4">
            <a:extLst>
              <a:ext uri="{FF2B5EF4-FFF2-40B4-BE49-F238E27FC236}">
                <a16:creationId xmlns:a16="http://schemas.microsoft.com/office/drawing/2014/main" id="{B47B31C0-91C2-4D4C-B913-DB96F99493F4}"/>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0" name="Picture 9" descr="Text&#10;&#10;Description automatically generated">
            <a:extLst>
              <a:ext uri="{FF2B5EF4-FFF2-40B4-BE49-F238E27FC236}">
                <a16:creationId xmlns:a16="http://schemas.microsoft.com/office/drawing/2014/main" id="{B5E3603A-4056-40C1-944F-6DE2CEE53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cSld>
  <p:clrMapOvr>
    <a:masterClrMapping/>
  </p:clrMapOvr>
  <p:transition spd="slow">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887456" y="6356351"/>
            <a:ext cx="694944" cy="365125"/>
          </a:xfrm>
        </p:spPr>
        <p:txBody>
          <a:bodyPr/>
          <a:lstStyle/>
          <a:p>
            <a:pPr>
              <a:defRPr/>
            </a:pPr>
            <a:fld id="{1F841290-C250-4FDF-A292-3556F08F4707}" type="slidenum">
              <a:rPr lang="en-US" smtClean="0"/>
              <a:pPr>
                <a:defRPr/>
              </a:pPr>
              <a:t>‹#›</a:t>
            </a:fld>
            <a:endParaRPr lang="en-US"/>
          </a:p>
        </p:txBody>
      </p:sp>
    </p:spTree>
  </p:cSld>
  <p:clrMapOvr>
    <a:masterClrMapping/>
  </p:clrMapOvr>
  <p:transition spd="slow">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a:xfrm>
            <a:off x="10509504" y="6356351"/>
            <a:ext cx="1072896" cy="365125"/>
          </a:xfrm>
        </p:spPr>
        <p:txBody>
          <a:bodyPr/>
          <a:lstStyle/>
          <a:p>
            <a:pPr>
              <a:defRPr/>
            </a:pPr>
            <a:fld id="{848E3D4D-A005-49AE-9582-16EC829995D5}" type="slidenum">
              <a:rPr lang="en-US" smtClean="0"/>
              <a:pPr>
                <a:defRPr/>
              </a:pPr>
              <a:t>‹#›</a:t>
            </a:fld>
            <a:endParaRPr lang="en-US"/>
          </a:p>
        </p:txBody>
      </p:sp>
    </p:spTree>
  </p:cSld>
  <p:clrMapOvr>
    <a:masterClrMapping/>
  </p:clrMapOvr>
  <p:transition spd="slow">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07BBC0C-5D8A-42AA-B13D-5AF11D9B810A}" type="slidenum">
              <a:rPr lang="en-US" smtClean="0"/>
              <a:pPr>
                <a:defRPr/>
              </a:pPr>
              <a:t>‹#›</a:t>
            </a:fld>
            <a:endParaRPr lang="en-US"/>
          </a:p>
        </p:txBody>
      </p:sp>
    </p:spTree>
  </p:cSld>
  <p:clrMapOvr>
    <a:masterClrMapping/>
  </p:clrMapOvr>
  <p:transition spd="slow">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59B4B0-E9B4-480A-8B53-20DB36DAD709}" type="slidenum">
              <a:rPr lang="en-US" smtClean="0"/>
              <a:pPr>
                <a:defRPr/>
              </a:pPr>
              <a:t>‹#›</a:t>
            </a:fld>
            <a:endParaRPr lang="en-US"/>
          </a:p>
        </p:txBody>
      </p:sp>
    </p:spTree>
  </p:cSld>
  <p:clrMapOvr>
    <a:masterClrMapping/>
  </p:clrMapOvr>
  <p:transition spd="slow">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lvl1pPr>
              <a:defRPr sz="3200" b="1">
                <a:latin typeface="Cambria" pitchFamily="18" charset="0"/>
              </a:defRPr>
            </a:lvl1pPr>
          </a:lstStyle>
          <a:p>
            <a:r>
              <a:rPr lang="en-US" dirty="0"/>
              <a:t>Click to edit Master title style</a:t>
            </a:r>
          </a:p>
        </p:txBody>
      </p:sp>
      <p:sp>
        <p:nvSpPr>
          <p:cNvPr id="3" name="Text Placeholder 2"/>
          <p:cNvSpPr>
            <a:spLocks noGrp="1"/>
          </p:cNvSpPr>
          <p:nvPr>
            <p:ph type="body" sz="half" idx="1"/>
          </p:nvPr>
        </p:nvSpPr>
        <p:spPr>
          <a:xfrm>
            <a:off x="609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981200"/>
            <a:ext cx="5384800" cy="3886200"/>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3"/>
          <p:cNvSpPr>
            <a:spLocks noGrp="1" noChangeArrowheads="1"/>
          </p:cNvSpPr>
          <p:nvPr>
            <p:ph type="sldNum" sz="quarter" idx="11"/>
          </p:nvPr>
        </p:nvSpPr>
        <p:spPr>
          <a:xfrm>
            <a:off x="9826752" y="6356351"/>
            <a:ext cx="1755648" cy="365125"/>
          </a:xfrm>
          <a:ln/>
        </p:spPr>
        <p:txBody>
          <a:bodyPr/>
          <a:lstStyle>
            <a:lvl1pPr>
              <a:defRPr/>
            </a:lvl1pPr>
          </a:lstStyle>
          <a:p>
            <a:pPr>
              <a:defRPr/>
            </a:pPr>
            <a:fld id="{BBAFF6DD-E697-44D3-B473-45CF239FEBE6}"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023360" y="635762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t>http://science.energy.gov/sbir/funding-opportunities/ </a:t>
            </a:r>
          </a:p>
        </p:txBody>
      </p:sp>
    </p:spTree>
  </p:cSld>
  <p:clrMapOvr>
    <a:masterClrMapping/>
  </p:clrMapOvr>
  <p:transition spd="slow">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641600" y="457200"/>
            <a:ext cx="8940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4000500"/>
            <a:ext cx="53848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sldNum" sz="quarter" idx="11"/>
          </p:nvPr>
        </p:nvSpPr>
        <p:spPr>
          <a:xfrm>
            <a:off x="9973056" y="6356351"/>
            <a:ext cx="1609344" cy="365125"/>
          </a:xfrm>
          <a:ln/>
        </p:spPr>
        <p:txBody>
          <a:bodyPr/>
          <a:lstStyle>
            <a:lvl1pPr>
              <a:defRPr/>
            </a:lvl1pPr>
          </a:lstStyle>
          <a:p>
            <a:pPr>
              <a:defRPr/>
            </a:pPr>
            <a:fld id="{04F5CB06-5FE7-4B57-9060-90159B6FEB8A}" type="slidenum">
              <a:rPr lang="en-US"/>
              <a:pPr>
                <a:defRPr/>
              </a:pPr>
              <a:t>‹#›</a:t>
            </a:fld>
            <a:endParaRPr lang="en-US"/>
          </a:p>
        </p:txBody>
      </p:sp>
      <p:sp>
        <p:nvSpPr>
          <p:cNvPr id="8" name="Rectangle 16"/>
          <p:cNvSpPr>
            <a:spLocks noGrp="1" noChangeArrowheads="1"/>
          </p:cNvSpPr>
          <p:nvPr>
            <p:ph type="dt" sz="half" idx="12"/>
          </p:nvPr>
        </p:nvSpPr>
        <p:spPr>
          <a:ln/>
        </p:spPr>
        <p:txBody>
          <a:bodyPr/>
          <a:lstStyle>
            <a:lvl1pPr>
              <a:defRPr/>
            </a:lvl1pPr>
          </a:lstStyle>
          <a:p>
            <a:pPr>
              <a:defRPr/>
            </a:pPr>
            <a:endParaRPr lang="en-US"/>
          </a:p>
        </p:txBody>
      </p:sp>
      <p:sp>
        <p:nvSpPr>
          <p:cNvPr id="9" name="Footer Placeholder 4"/>
          <p:cNvSpPr txBox="1">
            <a:spLocks/>
          </p:cNvSpPr>
          <p:nvPr userDrawn="1"/>
        </p:nvSpPr>
        <p:spPr>
          <a:xfrm>
            <a:off x="3938016" y="6356350"/>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t>http://science.energy.gov/sbir/funding-opportunities/ </a:t>
            </a:r>
          </a:p>
        </p:txBody>
      </p:sp>
    </p:spTree>
  </p:cSld>
  <p:clrMapOvr>
    <a:masterClrMapping/>
  </p:clrMapOvr>
  <p:transition spd="slow">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1727200" y="3810000"/>
            <a:ext cx="8737600" cy="19050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36765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508000" y="1524000"/>
            <a:ext cx="11176000" cy="472440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800">
              <a:solidFill>
                <a:prstClr val="white"/>
              </a:solidFill>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6ABD75-5EE3-4D08-8E88-6A0D846CE0E6}" type="datetime1">
              <a:rPr lang="en-US" smtClean="0">
                <a:solidFill>
                  <a:prstClr val="black">
                    <a:tint val="75000"/>
                  </a:prstClr>
                </a:solidFill>
              </a:rPr>
              <a:pPr/>
              <a:t>10/22/2021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accent1">
                    <a:lumMod val="75000"/>
                  </a:schemeClr>
                </a:solidFill>
              </a:defRPr>
            </a:lvl1pPr>
          </a:lstStyle>
          <a:p>
            <a:endParaRPr lang="en-US" dirty="0">
              <a:solidFill>
                <a:srgbClr val="4F81BD">
                  <a:lumMod val="75000"/>
                </a:srgbClr>
              </a:solidFill>
            </a:endParaRPr>
          </a:p>
        </p:txBody>
      </p:sp>
      <p:sp>
        <p:nvSpPr>
          <p:cNvPr id="6" name="Slide Number Placeholder 5"/>
          <p:cNvSpPr>
            <a:spLocks noGrp="1"/>
          </p:cNvSpPr>
          <p:nvPr>
            <p:ph type="sldNum" sz="quarter" idx="12"/>
          </p:nvPr>
        </p:nvSpPr>
        <p:spPr>
          <a:xfrm>
            <a:off x="8331200" y="6356351"/>
            <a:ext cx="2844800" cy="365125"/>
          </a:xfrm>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2" name="Footer Placeholder 4">
            <a:extLst>
              <a:ext uri="{FF2B5EF4-FFF2-40B4-BE49-F238E27FC236}">
                <a16:creationId xmlns:a16="http://schemas.microsoft.com/office/drawing/2014/main" id="{9FB284B7-9018-4829-9F26-41E0EF9D266E}"/>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3" name="Picture 12" descr="Text&#10;&#10;Description automatically generated">
            <a:extLst>
              <a:ext uri="{FF2B5EF4-FFF2-40B4-BE49-F238E27FC236}">
                <a16:creationId xmlns:a16="http://schemas.microsoft.com/office/drawing/2014/main" id="{F54616D3-EAF7-4FBA-B74F-6977D4DA675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extLst>
      <p:ext uri="{BB962C8B-B14F-4D97-AF65-F5344CB8AC3E}">
        <p14:creationId xmlns:p14="http://schemas.microsoft.com/office/powerpoint/2010/main" val="358586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3"/>
          <p:cNvSpPr>
            <a:spLocks noGrp="1" noChangeArrowheads="1"/>
          </p:cNvSpPr>
          <p:nvPr>
            <p:ph type="sldNum" sz="quarter" idx="11"/>
          </p:nvPr>
        </p:nvSpPr>
        <p:spPr>
          <a:xfrm>
            <a:off x="10716768" y="6248400"/>
            <a:ext cx="865632" cy="457200"/>
          </a:xfrm>
          <a:ln/>
        </p:spPr>
        <p:txBody>
          <a:bodyPr/>
          <a:lstStyle>
            <a:lvl1pPr>
              <a:defRPr/>
            </a:lvl1pPr>
          </a:lstStyle>
          <a:p>
            <a:pPr>
              <a:defRPr/>
            </a:pPr>
            <a:fld id="{0F93D773-B35F-4FB7-8D60-3A0370754F72}" type="slidenum">
              <a:rPr lang="en-US"/>
              <a:pPr>
                <a:defRPr/>
              </a:pPr>
              <a:t>‹#›</a:t>
            </a:fld>
            <a:endParaRPr lang="en-US"/>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
        <p:nvSpPr>
          <p:cNvPr id="7"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11142E-B65E-47A6-B771-F3D19058AC3C}" type="datetime1">
              <a:rPr lang="en-US" smtClean="0">
                <a:solidFill>
                  <a:prstClr val="black">
                    <a:tint val="75000"/>
                  </a:prstClr>
                </a:solidFill>
              </a:rPr>
              <a:pPr/>
              <a:t>10/22/2021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5026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4B5008-8F95-4195-ACAD-141C9838A519}" type="datetime1">
              <a:rPr lang="en-US" smtClean="0">
                <a:solidFill>
                  <a:prstClr val="black">
                    <a:tint val="75000"/>
                  </a:prstClr>
                </a:solidFill>
              </a:rPr>
              <a:pPr/>
              <a:t>10/22/2021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8"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10/22/2021</a:t>
            </a:fld>
            <a:endParaRPr lang="en-US" sz="1200">
              <a:solidFill>
                <a:prstClr val="black">
                  <a:tint val="75000"/>
                </a:prstClr>
              </a:solidFill>
            </a:endParaRPr>
          </a:p>
        </p:txBody>
      </p:sp>
    </p:spTree>
    <p:extLst>
      <p:ext uri="{BB962C8B-B14F-4D97-AF65-F5344CB8AC3E}">
        <p14:creationId xmlns:p14="http://schemas.microsoft.com/office/powerpoint/2010/main" val="1965523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EB35D4-8F41-470F-8864-6CADD3C48DFB}" type="datetime1">
              <a:rPr lang="en-US" smtClean="0">
                <a:solidFill>
                  <a:prstClr val="black">
                    <a:tint val="75000"/>
                  </a:prstClr>
                </a:solidFill>
              </a:rPr>
              <a:pPr/>
              <a:t>10/22/2021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10"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10/22/2021</a:t>
            </a:fld>
            <a:endParaRPr lang="en-US" sz="1200">
              <a:solidFill>
                <a:prstClr val="black">
                  <a:tint val="75000"/>
                </a:prstClr>
              </a:solidFill>
            </a:endParaRPr>
          </a:p>
        </p:txBody>
      </p:sp>
      <p:sp>
        <p:nvSpPr>
          <p:cNvPr id="13" name="Footer Placeholder 4">
            <a:extLst>
              <a:ext uri="{FF2B5EF4-FFF2-40B4-BE49-F238E27FC236}">
                <a16:creationId xmlns:a16="http://schemas.microsoft.com/office/drawing/2014/main" id="{5279B46B-2589-4A50-B4E2-BE585CEBF9C2}"/>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4" name="Picture 13" descr="Text&#10;&#10;Description automatically generated">
            <a:extLst>
              <a:ext uri="{FF2B5EF4-FFF2-40B4-BE49-F238E27FC236}">
                <a16:creationId xmlns:a16="http://schemas.microsoft.com/office/drawing/2014/main" id="{45990E98-9840-4B79-B8B9-79BD98FD13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extLst>
      <p:ext uri="{BB962C8B-B14F-4D97-AF65-F5344CB8AC3E}">
        <p14:creationId xmlns:p14="http://schemas.microsoft.com/office/powerpoint/2010/main" val="26402191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97ABC4-3DA5-4F75-B54C-2A9292BAF18C}" type="datetime1">
              <a:rPr lang="en-US" smtClean="0">
                <a:solidFill>
                  <a:prstClr val="black">
                    <a:tint val="75000"/>
                  </a:prstClr>
                </a:solidFill>
              </a:rPr>
              <a:pPr/>
              <a:t>10/22/2021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6"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10/22/2021</a:t>
            </a:fld>
            <a:endParaRPr lang="en-US" sz="1200">
              <a:solidFill>
                <a:prstClr val="black">
                  <a:tint val="75000"/>
                </a:prstClr>
              </a:solidFill>
            </a:endParaRPr>
          </a:p>
        </p:txBody>
      </p:sp>
    </p:spTree>
    <p:extLst>
      <p:ext uri="{BB962C8B-B14F-4D97-AF65-F5344CB8AC3E}">
        <p14:creationId xmlns:p14="http://schemas.microsoft.com/office/powerpoint/2010/main" val="6479326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CC891-5C4E-4887-B069-3EF3D28C3AC3}" type="datetime1">
              <a:rPr lang="en-US" smtClean="0">
                <a:solidFill>
                  <a:prstClr val="black">
                    <a:tint val="75000"/>
                  </a:prstClr>
                </a:solidFill>
              </a:rPr>
              <a:pPr/>
              <a:t>10/22/2021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
        <p:nvSpPr>
          <p:cNvPr id="5" name="Date Placeholder 3"/>
          <p:cNvSpPr txBox="1">
            <a:spLocks/>
          </p:cNvSpPr>
          <p:nvPr userDrawn="1"/>
        </p:nvSpPr>
        <p:spPr>
          <a:xfrm>
            <a:off x="609600" y="6356351"/>
            <a:ext cx="28448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1200" smtClean="0">
                <a:solidFill>
                  <a:prstClr val="black">
                    <a:tint val="75000"/>
                  </a:prstClr>
                </a:solidFill>
              </a:rPr>
              <a:pPr/>
              <a:t>10/22/2021</a:t>
            </a:fld>
            <a:endParaRPr lang="en-US" sz="1200">
              <a:solidFill>
                <a:prstClr val="black">
                  <a:tint val="75000"/>
                </a:prstClr>
              </a:solidFill>
            </a:endParaRPr>
          </a:p>
        </p:txBody>
      </p:sp>
    </p:spTree>
    <p:extLst>
      <p:ext uri="{BB962C8B-B14F-4D97-AF65-F5344CB8AC3E}">
        <p14:creationId xmlns:p14="http://schemas.microsoft.com/office/powerpoint/2010/main" val="874235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DFBFCC-E9E4-42C2-8D0F-98457DEA1A10}" type="datetime1">
              <a:rPr lang="en-US" smtClean="0">
                <a:solidFill>
                  <a:prstClr val="black">
                    <a:tint val="75000"/>
                  </a:prstClr>
                </a:solidFill>
              </a:rPr>
              <a:pPr/>
              <a:t>10/22/2021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37985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C559E1-B66F-4168-8BA1-A1773243D454}" type="datetime1">
              <a:rPr lang="en-US" smtClean="0">
                <a:solidFill>
                  <a:prstClr val="black">
                    <a:tint val="75000"/>
                  </a:prstClr>
                </a:solidFill>
              </a:rPr>
              <a:pPr/>
              <a:t>10/22/2021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04418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D0259C-5691-46C3-9342-E7B03C6C4175}" type="datetime1">
              <a:rPr lang="en-US" smtClean="0">
                <a:solidFill>
                  <a:prstClr val="black">
                    <a:tint val="75000"/>
                  </a:prstClr>
                </a:solidFill>
              </a:rPr>
              <a:pPr/>
              <a:t>10/22/2021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129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4FD51-547C-49A6-9470-6A7B809BCBB8}" type="datetime1">
              <a:rPr lang="en-US" smtClean="0">
                <a:solidFill>
                  <a:prstClr val="black">
                    <a:tint val="75000"/>
                  </a:prstClr>
                </a:solidFill>
              </a:rPr>
              <a:pPr/>
              <a:t>10/22/2021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38C4E9-21C8-4C18-A92E-A26AA5FEEE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6762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3"/>
          <p:cNvSpPr>
            <a:spLocks noGrp="1" noChangeArrowheads="1"/>
          </p:cNvSpPr>
          <p:nvPr>
            <p:ph type="sldNum" sz="quarter" idx="11"/>
          </p:nvPr>
        </p:nvSpPr>
        <p:spPr>
          <a:ln/>
        </p:spPr>
        <p:txBody>
          <a:bodyPr/>
          <a:lstStyle>
            <a:lvl1pPr>
              <a:defRPr/>
            </a:lvl1pPr>
          </a:lstStyle>
          <a:p>
            <a:pPr>
              <a:defRPr/>
            </a:pPr>
            <a:fld id="{F2898D1E-D11C-45C6-A7D1-F709A31F086A}"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
        <p:nvSpPr>
          <p:cNvPr id="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3"/>
          <p:cNvSpPr>
            <a:spLocks noGrp="1" noChangeArrowheads="1"/>
          </p:cNvSpPr>
          <p:nvPr>
            <p:ph type="sldNum" sz="quarter" idx="11"/>
          </p:nvPr>
        </p:nvSpPr>
        <p:spPr>
          <a:ln/>
        </p:spPr>
        <p:txBody>
          <a:bodyPr/>
          <a:lstStyle>
            <a:lvl1pPr>
              <a:defRPr/>
            </a:lvl1pPr>
          </a:lstStyle>
          <a:p>
            <a:pPr>
              <a:defRPr/>
            </a:pPr>
            <a:fld id="{51495A43-CCF2-4517-9B2B-A16D7D619FAF}" type="slidenum">
              <a:rPr lang="en-US"/>
              <a:pPr>
                <a:defRPr/>
              </a:pPr>
              <a:t>‹#›</a:t>
            </a:fld>
            <a:endParaRPr lang="en-US"/>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
        <p:nvSpPr>
          <p:cNvPr id="10"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a:spLocks noGrp="1" noChangeArrowheads="1"/>
          </p:cNvSpPr>
          <p:nvPr>
            <p:ph type="sldNum" sz="quarter" idx="11"/>
          </p:nvPr>
        </p:nvSpPr>
        <p:spPr>
          <a:ln/>
        </p:spPr>
        <p:txBody>
          <a:bodyPr/>
          <a:lstStyle>
            <a:lvl1pPr>
              <a:defRPr/>
            </a:lvl1pPr>
          </a:lstStyle>
          <a:p>
            <a:pPr>
              <a:defRPr/>
            </a:pPr>
            <a:fld id="{05049ED1-3483-43B8-8DF2-5521B918A34E}" type="slidenum">
              <a:rPr lang="en-US"/>
              <a:pPr>
                <a:defRPr/>
              </a:pPr>
              <a:t>‹#›</a:t>
            </a:fld>
            <a:endParaRPr lang="en-US"/>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
        <p:nvSpPr>
          <p:cNvPr id="6"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2"/>
              </a:rPr>
              <a:t>http://science.energy.gov/sbir/funding-opportunities/ </a:t>
            </a:r>
            <a:endParaRPr lang="en-US" sz="1200" dirty="0"/>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3"/>
          <p:cNvSpPr>
            <a:spLocks noGrp="1" noChangeArrowheads="1"/>
          </p:cNvSpPr>
          <p:nvPr>
            <p:ph type="sldNum" sz="quarter" idx="11"/>
          </p:nvPr>
        </p:nvSpPr>
        <p:spPr>
          <a:ln/>
        </p:spPr>
        <p:txBody>
          <a:bodyPr/>
          <a:lstStyle>
            <a:lvl1pPr>
              <a:defRPr/>
            </a:lvl1pPr>
          </a:lstStyle>
          <a:p>
            <a:pPr>
              <a:defRPr/>
            </a:pPr>
            <a:fld id="{1D6C4B29-14BB-4B14-B5AA-B94BB29F99A3}" type="slidenum">
              <a:rPr lang="en-US"/>
              <a:pPr>
                <a:defRPr/>
              </a:pPr>
              <a:t>‹#›</a:t>
            </a:fld>
            <a:endParaRPr lang="en-US"/>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1F841290-C250-4FDF-A292-3556F08F4707}"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3"/>
          <p:cNvSpPr>
            <a:spLocks noGrp="1" noChangeArrowheads="1"/>
          </p:cNvSpPr>
          <p:nvPr>
            <p:ph type="sldNum" sz="quarter" idx="11"/>
          </p:nvPr>
        </p:nvSpPr>
        <p:spPr>
          <a:ln/>
        </p:spPr>
        <p:txBody>
          <a:bodyPr/>
          <a:lstStyle>
            <a:lvl1pPr>
              <a:defRPr/>
            </a:lvl1pPr>
          </a:lstStyle>
          <a:p>
            <a:pPr>
              <a:defRPr/>
            </a:pPr>
            <a:fld id="{848E3D4D-A005-49AE-9582-16EC829995D5}" type="slidenum">
              <a:rPr lang="en-US"/>
              <a:pPr>
                <a:defRPr/>
              </a:pPr>
              <a:t>‹#›</a:t>
            </a:fld>
            <a:endParaRPr lang="en-US"/>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science.energy.gov/sbir/funding-opportunities/"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image" Target="../media/image1.pn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1" name="Rectangle 3"/>
          <p:cNvSpPr>
            <a:spLocks noGrp="1" noChangeArrowheads="1"/>
          </p:cNvSpPr>
          <p:nvPr>
            <p:ph type="sldNum" sz="quarter" idx="4"/>
          </p:nvPr>
        </p:nvSpPr>
        <p:spPr bwMode="auto">
          <a:xfrm>
            <a:off x="9814560" y="6248400"/>
            <a:ext cx="176784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7A76098-7D4E-4604-B8FB-201F4C05C3A2}" type="slidenum">
              <a:rPr lang="en-US"/>
              <a:pPr>
                <a:defRPr/>
              </a:pPr>
              <a:t>‹#›</a:t>
            </a:fld>
            <a:endParaRPr lang="en-US"/>
          </a:p>
        </p:txBody>
      </p:sp>
      <p:grpSp>
        <p:nvGrpSpPr>
          <p:cNvPr id="1028" name="Group 4"/>
          <p:cNvGrpSpPr>
            <a:grpSpLocks/>
          </p:cNvGrpSpPr>
          <p:nvPr/>
        </p:nvGrpSpPr>
        <p:grpSpPr bwMode="auto">
          <a:xfrm>
            <a:off x="0" y="0"/>
            <a:ext cx="12192000" cy="546100"/>
            <a:chOff x="0" y="0"/>
            <a:chExt cx="5760" cy="344"/>
          </a:xfrm>
        </p:grpSpPr>
        <p:sp>
          <p:nvSpPr>
            <p:cNvPr id="3789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US" sz="2400"/>
            </a:p>
          </p:txBody>
        </p:sp>
        <p:sp>
          <p:nvSpPr>
            <p:cNvPr id="3789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US" sz="2400"/>
            </a:p>
          </p:txBody>
        </p:sp>
        <p:sp>
          <p:nvSpPr>
            <p:cNvPr id="3789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89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US" sz="1800">
                <a:solidFill>
                  <a:schemeClr val="hlink"/>
                </a:solidFill>
                <a:latin typeface="Arial" charset="0"/>
              </a:endParaRPr>
            </a:p>
          </p:txBody>
        </p:sp>
        <p:sp>
          <p:nvSpPr>
            <p:cNvPr id="3789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US" sz="2400"/>
            </a:p>
          </p:txBody>
        </p:sp>
        <p:sp>
          <p:nvSpPr>
            <p:cNvPr id="3790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sp>
          <p:nvSpPr>
            <p:cNvPr id="3790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US" sz="1800">
                <a:solidFill>
                  <a:schemeClr val="accent2"/>
                </a:solidFill>
                <a:latin typeface="Arial" charset="0"/>
              </a:endParaRPr>
            </a:p>
          </p:txBody>
        </p:sp>
      </p:grpSp>
      <p:sp>
        <p:nvSpPr>
          <p:cNvPr id="1029" name="Rectangle 14"/>
          <p:cNvSpPr>
            <a:spLocks noGrp="1" noChangeArrowheads="1"/>
          </p:cNvSpPr>
          <p:nvPr>
            <p:ph type="title"/>
          </p:nvPr>
        </p:nvSpPr>
        <p:spPr bwMode="auto">
          <a:xfrm>
            <a:off x="595085" y="457200"/>
            <a:ext cx="10987315"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30" name="Rectangle 15"/>
          <p:cNvSpPr>
            <a:spLocks noGrp="1" noChangeArrowheads="1"/>
          </p:cNvSpPr>
          <p:nvPr>
            <p:ph type="body" idx="1"/>
          </p:nvPr>
        </p:nvSpPr>
        <p:spPr bwMode="auto">
          <a:xfrm>
            <a:off x="609600" y="1981200"/>
            <a:ext cx="109728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904" name="Rectangle 1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8" name="Footer Placeholder 4"/>
          <p:cNvSpPr txBox="1">
            <a:spLocks/>
          </p:cNvSpPr>
          <p:nvPr userDrawn="1"/>
        </p:nvSpPr>
        <p:spPr>
          <a:xfrm>
            <a:off x="4706112" y="6356351"/>
            <a:ext cx="4730496"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r>
              <a:rPr lang="en-US" sz="1200" dirty="0">
                <a:hlinkClick r:id="rId16"/>
              </a:rPr>
              <a:t>http://science.energy.gov/sbir/funding-opportunities/ </a:t>
            </a:r>
            <a:endParaRPr lang="en-US" sz="1200"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transition spd="slow">
    <p:fade/>
  </p:transition>
  <p:hf hdr="0" ftr="0" dt="0"/>
  <p:txStyles>
    <p:titleStyle>
      <a:lvl1pPr algn="l" rtl="0" eaLnBrk="0" fontAlgn="base" hangingPunct="0">
        <a:spcBef>
          <a:spcPct val="0"/>
        </a:spcBef>
        <a:spcAft>
          <a:spcPct val="0"/>
        </a:spcAft>
        <a:defRPr sz="3200" b="1">
          <a:solidFill>
            <a:schemeClr val="tx1"/>
          </a:solidFill>
          <a:latin typeface="Cambria" pitchFamily="18" charset="0"/>
          <a:ea typeface="+mj-ea"/>
          <a:cs typeface="+mj-cs"/>
        </a:defRPr>
      </a:lvl1pPr>
      <a:lvl2pPr algn="l" rtl="0" eaLnBrk="0" fontAlgn="base" hangingPunct="0">
        <a:spcBef>
          <a:spcPct val="0"/>
        </a:spcBef>
        <a:spcAft>
          <a:spcPct val="0"/>
        </a:spcAft>
        <a:defRPr sz="3600">
          <a:solidFill>
            <a:schemeClr val="tx1"/>
          </a:solidFill>
          <a:latin typeface="Times New Roman" pitchFamily="18" charset="0"/>
        </a:defRPr>
      </a:lvl2pPr>
      <a:lvl3pPr algn="l" rtl="0" eaLnBrk="0" fontAlgn="base" hangingPunct="0">
        <a:spcBef>
          <a:spcPct val="0"/>
        </a:spcBef>
        <a:spcAft>
          <a:spcPct val="0"/>
        </a:spcAft>
        <a:defRPr sz="3600">
          <a:solidFill>
            <a:schemeClr val="tx1"/>
          </a:solidFill>
          <a:latin typeface="Times New Roman" pitchFamily="18" charset="0"/>
        </a:defRPr>
      </a:lvl3pPr>
      <a:lvl4pPr algn="l" rtl="0" eaLnBrk="0" fontAlgn="base" hangingPunct="0">
        <a:spcBef>
          <a:spcPct val="0"/>
        </a:spcBef>
        <a:spcAft>
          <a:spcPct val="0"/>
        </a:spcAft>
        <a:defRPr sz="3600">
          <a:solidFill>
            <a:schemeClr val="tx1"/>
          </a:solidFill>
          <a:latin typeface="Times New Roman" pitchFamily="18" charset="0"/>
        </a:defRPr>
      </a:lvl4pPr>
      <a:lvl5pPr algn="l" rtl="0" eaLnBrk="0" fontAlgn="base" hangingPunct="0">
        <a:spcBef>
          <a:spcPct val="0"/>
        </a:spcBef>
        <a:spcAft>
          <a:spcPct val="0"/>
        </a:spcAft>
        <a:defRPr sz="3600">
          <a:solidFill>
            <a:schemeClr val="tx1"/>
          </a:solidFill>
          <a:latin typeface="Times New Roman" pitchFamily="18" charset="0"/>
        </a:defRPr>
      </a:lvl5pPr>
      <a:lvl6pPr marL="457200" algn="l" rtl="0" fontAlgn="base">
        <a:spcBef>
          <a:spcPct val="0"/>
        </a:spcBef>
        <a:spcAft>
          <a:spcPct val="0"/>
        </a:spcAft>
        <a:defRPr sz="3600">
          <a:solidFill>
            <a:schemeClr val="tx1"/>
          </a:solidFill>
          <a:latin typeface="Times New Roman" pitchFamily="18" charset="0"/>
        </a:defRPr>
      </a:lvl6pPr>
      <a:lvl7pPr marL="914400" algn="l" rtl="0" fontAlgn="base">
        <a:spcBef>
          <a:spcPct val="0"/>
        </a:spcBef>
        <a:spcAft>
          <a:spcPct val="0"/>
        </a:spcAft>
        <a:defRPr sz="3600">
          <a:solidFill>
            <a:schemeClr val="tx1"/>
          </a:solidFill>
          <a:latin typeface="Times New Roman" pitchFamily="18" charset="0"/>
        </a:defRPr>
      </a:lvl7pPr>
      <a:lvl8pPr marL="1371600" algn="l" rtl="0" fontAlgn="base">
        <a:spcBef>
          <a:spcPct val="0"/>
        </a:spcBef>
        <a:spcAft>
          <a:spcPct val="0"/>
        </a:spcAft>
        <a:defRPr sz="3600">
          <a:solidFill>
            <a:schemeClr val="tx1"/>
          </a:solidFill>
          <a:latin typeface="Times New Roman" pitchFamily="18" charset="0"/>
        </a:defRPr>
      </a:lvl8pPr>
      <a:lvl9pPr marL="1828800" algn="l" rtl="0" fontAlgn="base">
        <a:spcBef>
          <a:spcPct val="0"/>
        </a:spcBef>
        <a:spcAft>
          <a:spcPct val="0"/>
        </a:spcAft>
        <a:defRPr sz="3600">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000">
          <a:solidFill>
            <a:schemeClr val="tx1"/>
          </a:solidFill>
          <a:latin typeface="Calibri" pitchFamily="34" charset="0"/>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1800">
          <a:solidFill>
            <a:schemeClr val="tx1"/>
          </a:solidFill>
          <a:latin typeface="Calibri" pitchFamily="34" charset="0"/>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1600">
          <a:solidFill>
            <a:schemeClr val="tx1"/>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7A76098-7D4E-4604-B8FB-201F4C05C3A2}"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Lst>
  <p:transition spd="slow">
    <p:fad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C27FE1B-2489-42A0-A50F-A5C54FFE0E64}" type="datetime1">
              <a:rPr lang="en-US" smtClean="0">
                <a:solidFill>
                  <a:prstClr val="black">
                    <a:tint val="75000"/>
                  </a:prstClr>
                </a:solidFill>
                <a:latin typeface="Calibri"/>
              </a:rPr>
              <a:pPr fontAlgn="auto">
                <a:spcBef>
                  <a:spcPts val="0"/>
                </a:spcBef>
                <a:spcAft>
                  <a:spcPts val="0"/>
                </a:spcAft>
              </a:pPr>
              <a:t>10/22/2021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4338C4E9-21C8-4C18-A92E-A26AA5FEEEDA}"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
        <p:nvSpPr>
          <p:cNvPr id="7" name="Date Placeholder 3"/>
          <p:cNvSpPr txBox="1">
            <a:spLocks/>
          </p:cNvSpPr>
          <p:nvPr userDrawn="1"/>
        </p:nvSpPr>
        <p:spPr>
          <a:xfrm>
            <a:off x="609600" y="6356351"/>
            <a:ext cx="2844800" cy="365125"/>
          </a:xfrm>
          <a:prstGeom prst="rect">
            <a:avLst/>
          </a:prstGeom>
        </p:spPr>
        <p:txBody>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636ABD75-5EE3-4D08-8E88-6A0D846CE0E6}" type="datetime1">
              <a:rPr lang="en-US" sz="2400" smtClean="0">
                <a:solidFill>
                  <a:prstClr val="black">
                    <a:tint val="75000"/>
                  </a:prstClr>
                </a:solidFill>
              </a:rPr>
              <a:pPr/>
              <a:t>10/22/2021</a:t>
            </a:fld>
            <a:endParaRPr lang="en-US" sz="2400">
              <a:solidFill>
                <a:prstClr val="black">
                  <a:tint val="75000"/>
                </a:prstClr>
              </a:solidFill>
            </a:endParaRPr>
          </a:p>
        </p:txBody>
      </p:sp>
      <p:sp>
        <p:nvSpPr>
          <p:cNvPr id="12" name="Footer Placeholder 4">
            <a:extLst>
              <a:ext uri="{FF2B5EF4-FFF2-40B4-BE49-F238E27FC236}">
                <a16:creationId xmlns:a16="http://schemas.microsoft.com/office/drawing/2014/main" id="{9D767553-4A2E-4BC1-8607-B584DC73F0B5}"/>
              </a:ext>
            </a:extLst>
          </p:cNvPr>
          <p:cNvSpPr txBox="1">
            <a:spLocks/>
          </p:cNvSpPr>
          <p:nvPr userDrawn="1"/>
        </p:nvSpPr>
        <p:spPr>
          <a:xfrm>
            <a:off x="1981200" y="6312768"/>
            <a:ext cx="1930400" cy="441325"/>
          </a:xfrm>
          <a:prstGeom prst="rect">
            <a:avLst/>
          </a:prstGeom>
          <a:solidFill>
            <a:schemeClr val="bg1"/>
          </a:solidFill>
        </p:spPr>
        <p:txBody>
          <a:bodyPr vert="horz" lIns="91440" tIns="45720" rIns="91440" bIns="45720" rtlCol="0" anchor="ctr"/>
          <a:lstStyle>
            <a:lvl1pPr algn="l">
              <a:defRPr sz="1200" b="1">
                <a:solidFill>
                  <a:srgbClr val="2C8458"/>
                </a:solidFill>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2C8458"/>
                </a:solidFill>
                <a:effectLst/>
                <a:uLnTx/>
                <a:uFillTx/>
                <a:latin typeface="Arial" pitchFamily="34" charset="0"/>
                <a:ea typeface="+mn-ea"/>
                <a:cs typeface="Arial" pitchFamily="34" charset="0"/>
              </a:rPr>
              <a:t>Office of SBIR/STTR Programs</a:t>
            </a:r>
          </a:p>
        </p:txBody>
      </p:sp>
      <p:pic>
        <p:nvPicPr>
          <p:cNvPr id="13" name="Picture 12" descr="Text&#10;&#10;Description automatically generated">
            <a:extLst>
              <a:ext uri="{FF2B5EF4-FFF2-40B4-BE49-F238E27FC236}">
                <a16:creationId xmlns:a16="http://schemas.microsoft.com/office/drawing/2014/main" id="{1150F6CB-2091-4325-8665-FFDD5737F8D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508000" y="6296399"/>
            <a:ext cx="1473200" cy="535709"/>
          </a:xfrm>
          <a:prstGeom prst="rect">
            <a:avLst/>
          </a:prstGeom>
        </p:spPr>
      </p:pic>
    </p:spTree>
    <p:extLst>
      <p:ext uri="{BB962C8B-B14F-4D97-AF65-F5344CB8AC3E}">
        <p14:creationId xmlns:p14="http://schemas.microsoft.com/office/powerpoint/2010/main" val="52596078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ctr" defTabSz="914400" rtl="0" eaLnBrk="1" latinLnBrk="0" hangingPunct="1">
        <a:spcBef>
          <a:spcPct val="0"/>
        </a:spcBef>
        <a:buNone/>
        <a:defRPr sz="3200" b="1"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cience.osti.gov/sbir/Funding-Opportunities" TargetMode="External"/><Relationship Id="rId2" Type="http://schemas.openxmlformats.org/officeDocument/2006/relationships/notesSlide" Target="../notesSlides/notesSlide1.xml"/><Relationship Id="rId1" Type="http://schemas.openxmlformats.org/officeDocument/2006/relationships/slideLayout" Target="../slideLayouts/slideLayout20.xml"/><Relationship Id="rId4" Type="http://schemas.openxmlformats.org/officeDocument/2006/relationships/hyperlink" Target="mailto:sbir-sttr@science.doe.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16.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16.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hyperlink" Target="https://twitter.com/doesbir" TargetMode="External"/><Relationship Id="rId2" Type="http://schemas.openxmlformats.org/officeDocument/2006/relationships/diagramData" Target="../diagrams/data1.xml"/><Relationship Id="rId1" Type="http://schemas.openxmlformats.org/officeDocument/2006/relationships/slideLayout" Target="../slideLayouts/slideLayout21.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0" Type="http://schemas.openxmlformats.org/officeDocument/2006/relationships/image" Target="../media/image4.png"/><Relationship Id="rId4" Type="http://schemas.openxmlformats.org/officeDocument/2006/relationships/diagramQuickStyle" Target="../diagrams/quickStyle1.xml"/><Relationship Id="rId9" Type="http://schemas.openxmlformats.org/officeDocument/2006/relationships/hyperlink" Target="https://www.linkedin.com/company/u-s-department-of-energy-office-of-sbir-sttr-program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28800" y="304801"/>
            <a:ext cx="7308154" cy="461665"/>
          </a:xfrm>
          <a:prstGeom prst="rect">
            <a:avLst/>
          </a:prstGeom>
          <a:noFill/>
        </p:spPr>
        <p:txBody>
          <a:bodyPr wrap="none" rtlCol="0">
            <a:spAutoFit/>
          </a:bodyPr>
          <a:lstStyle/>
          <a:p>
            <a:r>
              <a:rPr lang="en-US" b="1" i="1" dirty="0">
                <a:solidFill>
                  <a:schemeClr val="tx2"/>
                </a:solidFill>
                <a:latin typeface="+mn-lt"/>
              </a:rPr>
              <a:t>The DOE Webinar is scheduled to begin at 2:00 p.m. ET </a:t>
            </a:r>
          </a:p>
        </p:txBody>
      </p:sp>
      <p:sp>
        <p:nvSpPr>
          <p:cNvPr id="7" name="Content Placeholder 6"/>
          <p:cNvSpPr>
            <a:spLocks noGrp="1"/>
          </p:cNvSpPr>
          <p:nvPr>
            <p:ph idx="4294967295"/>
          </p:nvPr>
        </p:nvSpPr>
        <p:spPr>
          <a:xfrm>
            <a:off x="533400" y="990600"/>
            <a:ext cx="10744200" cy="5105400"/>
          </a:xfrm>
        </p:spPr>
        <p:txBody>
          <a:bodyPr>
            <a:normAutofit/>
          </a:bodyPr>
          <a:lstStyle/>
          <a:p>
            <a:pPr marL="228600" indent="-228600"/>
            <a:r>
              <a:rPr lang="en-US" sz="2200" b="1" dirty="0">
                <a:solidFill>
                  <a:prstClr val="black"/>
                </a:solidFill>
              </a:rPr>
              <a:t>Why is there no sound?</a:t>
            </a:r>
          </a:p>
          <a:p>
            <a:pPr marL="687387" indent="-285750">
              <a:buFont typeface="Symbol" panose="05050102010706020507" pitchFamily="18" charset="2"/>
              <a:buChar char="-"/>
            </a:pPr>
            <a:r>
              <a:rPr lang="en-US" sz="1700" dirty="0">
                <a:solidFill>
                  <a:prstClr val="black"/>
                </a:solidFill>
              </a:rPr>
              <a:t>This webinar is broadcast via your computer.  You may need to turn your volume on or up as the sound for this webinar comes through your computer speakers.  </a:t>
            </a:r>
          </a:p>
          <a:p>
            <a:pPr marL="687387" indent="-285750">
              <a:buFont typeface="Symbol" panose="05050102010706020507" pitchFamily="18" charset="2"/>
              <a:buChar char="-"/>
            </a:pPr>
            <a:r>
              <a:rPr lang="en-US" sz="1700" dirty="0">
                <a:solidFill>
                  <a:prstClr val="black"/>
                </a:solidFill>
              </a:rPr>
              <a:t>We recommend using Google Chrome for this and other DOE SBIR webinars.  </a:t>
            </a:r>
          </a:p>
          <a:p>
            <a:pPr marL="687387" indent="-285750">
              <a:buFont typeface="Symbol" panose="05050102010706020507" pitchFamily="18" charset="2"/>
              <a:buChar char="-"/>
            </a:pPr>
            <a:r>
              <a:rPr lang="en-US" sz="1700" dirty="0">
                <a:solidFill>
                  <a:prstClr val="black"/>
                </a:solidFill>
              </a:rPr>
              <a:t>There is no dial-in number.</a:t>
            </a:r>
          </a:p>
          <a:p>
            <a:pPr marL="228600" indent="-228600"/>
            <a:r>
              <a:rPr lang="en-US" sz="2200" b="1" dirty="0">
                <a:solidFill>
                  <a:prstClr val="black"/>
                </a:solidFill>
              </a:rPr>
              <a:t>Will DOE provide access to the recorded webinar after the meeting?</a:t>
            </a:r>
          </a:p>
          <a:p>
            <a:pPr marL="685800" lvl="1">
              <a:buFont typeface="Symbol" panose="05050102010706020507" pitchFamily="18" charset="2"/>
              <a:buChar char="-"/>
            </a:pPr>
            <a:r>
              <a:rPr lang="en-US" sz="1700" dirty="0">
                <a:solidFill>
                  <a:prstClr val="black"/>
                </a:solidFill>
              </a:rPr>
              <a:t>Yes, we will post the slides and the recorded webinar on the DOE SBIR/STTR web site.</a:t>
            </a:r>
          </a:p>
          <a:p>
            <a:pPr marL="228600" indent="-228600"/>
            <a:r>
              <a:rPr lang="en-US" sz="2200" b="1" dirty="0">
                <a:solidFill>
                  <a:prstClr val="black"/>
                </a:solidFill>
              </a:rPr>
              <a:t>Where can I find the FOA being discussed today?</a:t>
            </a:r>
          </a:p>
          <a:p>
            <a:pPr marL="685800" lvl="1">
              <a:buFont typeface="Symbol" panose="05050102010706020507" pitchFamily="18" charset="2"/>
              <a:buChar char=""/>
            </a:pPr>
            <a:r>
              <a:rPr lang="en-US" sz="1700" dirty="0">
                <a:solidFill>
                  <a:prstClr val="black"/>
                </a:solidFill>
              </a:rPr>
              <a:t>This link will take you to the FY 2022 Phase II Release 1 FOA: </a:t>
            </a:r>
            <a:r>
              <a:rPr lang="en-US" sz="1700" dirty="0">
                <a:solidFill>
                  <a:srgbClr val="FF0000"/>
                </a:solidFill>
                <a:hlinkClick r:id="rId3"/>
              </a:rPr>
              <a:t>https://science.osti.gov/sbir/Funding-Opportunities</a:t>
            </a:r>
            <a:endParaRPr lang="en-US" sz="1700" dirty="0">
              <a:solidFill>
                <a:srgbClr val="FF0000"/>
              </a:solidFill>
            </a:endParaRPr>
          </a:p>
          <a:p>
            <a:pPr marL="228600" indent="-228600"/>
            <a:r>
              <a:rPr lang="en-US" sz="2400" b="1" dirty="0">
                <a:solidFill>
                  <a:prstClr val="black"/>
                </a:solidFill>
              </a:rPr>
              <a:t>Q&amp;A</a:t>
            </a:r>
          </a:p>
          <a:p>
            <a:pPr marL="628650" lvl="1" indent="-228600"/>
            <a:r>
              <a:rPr lang="en-US" sz="1700" dirty="0">
                <a:solidFill>
                  <a:prstClr val="black"/>
                </a:solidFill>
              </a:rPr>
              <a:t>Please contact us by email at </a:t>
            </a:r>
            <a:r>
              <a:rPr lang="en-US" sz="1700" dirty="0">
                <a:solidFill>
                  <a:prstClr val="black"/>
                </a:solidFill>
                <a:hlinkClick r:id="rId4"/>
              </a:rPr>
              <a:t>sbir-sttr@science.doe.gov</a:t>
            </a:r>
            <a:r>
              <a:rPr lang="en-US" sz="1700" dirty="0">
                <a:solidFill>
                  <a:prstClr val="black"/>
                </a:solidFill>
              </a:rPr>
              <a:t> if your question was not answered during today’s webinar.  </a:t>
            </a:r>
          </a:p>
          <a:p>
            <a:pPr marL="628650" lvl="1" indent="-228600"/>
            <a:r>
              <a:rPr lang="en-US" sz="1700" dirty="0">
                <a:ea typeface="+mj-ea"/>
                <a:cs typeface="+mj-cs"/>
              </a:rPr>
              <a:t>Put your questions in the Q&amp;A box</a:t>
            </a:r>
          </a:p>
          <a:p>
            <a:pPr marL="628650" lvl="1" indent="-228600"/>
            <a:r>
              <a:rPr lang="en-US" sz="1700" dirty="0">
                <a:ea typeface="+mj-ea"/>
                <a:cs typeface="+mj-cs"/>
              </a:rPr>
              <a:t>Don’t use the chat box! It will be used by our Administrative Support Specialist for information and relevant links.</a:t>
            </a:r>
          </a:p>
          <a:p>
            <a:endParaRPr lang="en-US" dirty="0"/>
          </a:p>
        </p:txBody>
      </p:sp>
    </p:spTree>
    <p:extLst>
      <p:ext uri="{BB962C8B-B14F-4D97-AF65-F5344CB8AC3E}">
        <p14:creationId xmlns:p14="http://schemas.microsoft.com/office/powerpoint/2010/main" val="92581613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IIA &amp; IIB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duration require justification</a:t>
            </a:r>
          </a:p>
          <a:p>
            <a:r>
              <a:rPr lang="en-US" sz="2000" dirty="0"/>
              <a:t>Available Funding</a:t>
            </a:r>
          </a:p>
          <a:p>
            <a:pPr lvl="1"/>
            <a:r>
              <a:rPr lang="en-US" sz="1600" dirty="0"/>
              <a:t>Is there separate funding for Phase IIA &amp; IIB awards? </a:t>
            </a:r>
          </a:p>
          <a:p>
            <a:pPr lvl="2"/>
            <a:r>
              <a:rPr lang="en-US" sz="1400" dirty="0"/>
              <a:t>NO, second Phase II award funding is obtained from DOE SBIR &amp; STTR allocations used to make Phase I and initial Phase II awards </a:t>
            </a:r>
          </a:p>
          <a:p>
            <a:r>
              <a:rPr lang="en-US" sz="2000" dirty="0"/>
              <a:t>Number of Awards</a:t>
            </a:r>
          </a:p>
          <a:p>
            <a:pPr lvl="1"/>
            <a:r>
              <a:rPr lang="en-US" sz="1600" dirty="0"/>
              <a:t>There is no target number of awards for Phase IIA or Phase IIB</a:t>
            </a:r>
          </a:p>
          <a:p>
            <a:pPr lvl="1"/>
            <a:r>
              <a:rPr lang="en-US" sz="1600" dirty="0"/>
              <a:t>The number will depend on the number and quality of applications received under the FOA</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10</a:t>
            </a:fld>
            <a:endParaRPr lang="en-US" dirty="0"/>
          </a:p>
        </p:txBody>
      </p:sp>
    </p:spTree>
    <p:extLst>
      <p:ext uri="{BB962C8B-B14F-4D97-AF65-F5344CB8AC3E}">
        <p14:creationId xmlns:p14="http://schemas.microsoft.com/office/powerpoint/2010/main" val="2193898011"/>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80040"/>
          </a:xfrm>
        </p:spPr>
        <p:txBody>
          <a:bodyPr>
            <a:normAutofit fontScale="90000"/>
          </a:bodyPr>
          <a:lstStyle/>
          <a:p>
            <a:r>
              <a:rPr lang="en-US" sz="2400" dirty="0"/>
              <a:t>FY 2022 Phase II Release 1 FOA, DE-FOA-0002571</a:t>
            </a:r>
            <a:br>
              <a:rPr lang="en-US" dirty="0"/>
            </a:br>
            <a:r>
              <a:rPr lang="en-US" sz="3600" u="sng" dirty="0"/>
              <a:t>Phase IIA</a:t>
            </a:r>
          </a:p>
        </p:txBody>
      </p:sp>
      <p:sp>
        <p:nvSpPr>
          <p:cNvPr id="3" name="Content Placeholder 2"/>
          <p:cNvSpPr>
            <a:spLocks noGrp="1"/>
          </p:cNvSpPr>
          <p:nvPr>
            <p:ph idx="1"/>
          </p:nvPr>
        </p:nvSpPr>
        <p:spPr>
          <a:xfrm>
            <a:off x="533400" y="1524000"/>
            <a:ext cx="10972800" cy="4724400"/>
          </a:xfrm>
        </p:spPr>
        <p:txBody>
          <a:bodyPr>
            <a:normAutofit lnSpcReduction="10000"/>
          </a:bodyPr>
          <a:lstStyle/>
          <a:p>
            <a:r>
              <a:rPr lang="en-US" sz="2000" dirty="0"/>
              <a:t>Eligibility Criteria</a:t>
            </a:r>
          </a:p>
          <a:p>
            <a:pPr lvl="1"/>
            <a:r>
              <a:rPr lang="en-US" sz="1600" dirty="0"/>
              <a:t>DOE program managers have selected which topics and subtopics that received Phase II awards in FY 2020 that are eligible to apply </a:t>
            </a:r>
          </a:p>
          <a:p>
            <a:pPr lvl="1"/>
            <a:r>
              <a:rPr lang="en-US" sz="1600" dirty="0"/>
              <a:t>Eligible Phase II grantees or Fast-Track grantees must complete their Phase II grants (including No Cost Extensions) to be eligible to receive a Phase IIA grant</a:t>
            </a:r>
          </a:p>
          <a:p>
            <a:pPr marL="514350" lvl="1" indent="0">
              <a:buNone/>
            </a:pPr>
            <a:endParaRPr lang="en-US" sz="1800" dirty="0"/>
          </a:p>
          <a:p>
            <a:pPr lvl="1"/>
            <a:endParaRPr lang="en-US" sz="1800" dirty="0"/>
          </a:p>
          <a:p>
            <a:pPr lvl="1"/>
            <a:endParaRPr lang="en-US" sz="1800" dirty="0"/>
          </a:p>
          <a:p>
            <a:pPr marL="457200" lvl="1" indent="0">
              <a:buNone/>
            </a:pPr>
            <a:endParaRPr lang="en-US" sz="1800" dirty="0"/>
          </a:p>
          <a:p>
            <a:pPr marL="0" indent="0">
              <a:buNone/>
            </a:pPr>
            <a:endParaRPr lang="en-US" sz="2000" dirty="0"/>
          </a:p>
          <a:p>
            <a:pPr marL="0" indent="0">
              <a:buNone/>
            </a:pPr>
            <a:endParaRPr lang="en-US" sz="2000" dirty="0"/>
          </a:p>
          <a:p>
            <a:pPr marL="0" indent="0">
              <a:buNone/>
            </a:pPr>
            <a:r>
              <a:rPr lang="en-US" sz="1400" dirty="0"/>
              <a:t>	</a:t>
            </a:r>
          </a:p>
          <a:p>
            <a:pPr marL="0" indent="0">
              <a:buNone/>
            </a:pPr>
            <a:endParaRPr lang="en-US" sz="1400" dirty="0"/>
          </a:p>
          <a:p>
            <a:pPr marL="0" indent="0">
              <a:buNone/>
            </a:pPr>
            <a:endParaRPr lang="en-US" sz="1400" dirty="0"/>
          </a:p>
          <a:p>
            <a:pPr marL="0" indent="0">
              <a:buNone/>
            </a:pPr>
            <a:r>
              <a:rPr lang="en-US" sz="1400" dirty="0"/>
              <a:t>                  DE-FOA-0002155 = FY 2020 SBIR/STTR Phase II Release 1 FOA</a:t>
            </a:r>
          </a:p>
          <a:p>
            <a:pPr marL="0" indent="0">
              <a:buNone/>
            </a:pPr>
            <a:r>
              <a:rPr lang="en-US" sz="1400" dirty="0"/>
              <a:t>	</a:t>
            </a:r>
            <a:endParaRPr lang="en-US" sz="1600" dirty="0"/>
          </a:p>
          <a:p>
            <a:pPr lvl="1"/>
            <a:endParaRPr lang="en-US" sz="1600" dirty="0"/>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47748357"/>
              </p:ext>
            </p:extLst>
          </p:nvPr>
        </p:nvGraphicFramePr>
        <p:xfrm>
          <a:off x="1371600" y="3048000"/>
          <a:ext cx="9348787" cy="1736347"/>
        </p:xfrm>
        <a:graphic>
          <a:graphicData uri="http://schemas.openxmlformats.org/drawingml/2006/table">
            <a:tbl>
              <a:tblPr firstRow="1" firstCol="1" bandRow="1"/>
              <a:tblGrid>
                <a:gridCol w="28956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3252787">
                  <a:extLst>
                    <a:ext uri="{9D8B030D-6E8A-4147-A177-3AD203B41FA5}">
                      <a16:colId xmlns:a16="http://schemas.microsoft.com/office/drawing/2014/main" val="20002"/>
                    </a:ext>
                  </a:extLst>
                </a:gridCol>
              </a:tblGrid>
              <a:tr h="412457">
                <a:tc>
                  <a:txBody>
                    <a:bodyPr/>
                    <a:lstStyle/>
                    <a:p>
                      <a:pPr algn="l"/>
                      <a:r>
                        <a:rPr lang="en-US" sz="1100" b="1" dirty="0">
                          <a:effectLst/>
                          <a:latin typeface="+mn-lt"/>
                        </a:rPr>
                        <a:t>Eligible FY 2020 Phase II FOA</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Eligible Topic(s)</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l"/>
                      <a:r>
                        <a:rPr lang="en-US" sz="1100" b="1" dirty="0">
                          <a:effectLst/>
                          <a:latin typeface="+mn-lt"/>
                        </a:rPr>
                        <a:t>DOE SBIR/STTR Funding Program</a:t>
                      </a:r>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273343">
                <a:tc>
                  <a:txBody>
                    <a:bodyPr/>
                    <a:lstStyle/>
                    <a:p>
                      <a:pPr marL="0" marR="0" algn="l">
                        <a:spcBef>
                          <a:spcPts val="0"/>
                        </a:spcBef>
                        <a:spcAft>
                          <a:spcPts val="0"/>
                        </a:spcAft>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2155 </a:t>
                      </a:r>
                      <a:r>
                        <a:rPr lang="en-US" sz="1100" dirty="0">
                          <a:effectLst/>
                          <a:latin typeface="+mn-lt"/>
                          <a:ea typeface="Times New Roman" panose="02020603050405020304" pitchFamily="18" charset="0"/>
                        </a:rPr>
                        <a:t>(refer to DE-FOA-0001940)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1a, 2b, 3a, 3b, 4a, 5a, 6a, 6b, 7b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Advanced Scientific Computing Research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99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2155 </a:t>
                      </a:r>
                      <a:r>
                        <a:rPr lang="en-US" sz="1100" dirty="0">
                          <a:effectLst/>
                          <a:latin typeface="+mn-lt"/>
                          <a:ea typeface="Times New Roman" panose="02020603050405020304" pitchFamily="18" charset="0"/>
                        </a:rPr>
                        <a:t>(refer to DE-FOA-0001940)</a:t>
                      </a:r>
                    </a:p>
                    <a:p>
                      <a:pPr marL="0" marR="0" algn="l">
                        <a:spcBef>
                          <a:spcPts val="0"/>
                        </a:spcBef>
                        <a:spcAft>
                          <a:spcPts val="0"/>
                        </a:spcAft>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8a, 9a, 9b, 12a, 13a, 14a, 15c, 15d, 16a, 17a, 17b, 18a, 19a, 19b, 19c, 20a, 20e, 21b, 22a, 22c, 22d, 23b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Basic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8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2155 </a:t>
                      </a:r>
                      <a:r>
                        <a:rPr lang="en-US" sz="1100" dirty="0">
                          <a:effectLst/>
                          <a:latin typeface="+mn-lt"/>
                          <a:ea typeface="Times New Roman" panose="02020603050405020304" pitchFamily="18" charset="0"/>
                        </a:rPr>
                        <a:t>(refer to DE-FOA-0001940)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24a,24c, 25b, 26a, 27a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Biological and Environmental Research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ea typeface="Times New Roman" panose="02020603050405020304" pitchFamily="18" charset="0"/>
                        </a:rPr>
                        <a:t>DE-FOA-000</a:t>
                      </a:r>
                      <a:r>
                        <a:rPr lang="en-US" sz="1100" b="0" dirty="0">
                          <a:effectLst/>
                          <a:latin typeface="+mn-lt"/>
                          <a:ea typeface="Times New Roman" panose="02020603050405020304" pitchFamily="18" charset="0"/>
                        </a:rPr>
                        <a:t>2155 </a:t>
                      </a:r>
                      <a:r>
                        <a:rPr lang="en-US" sz="1100" dirty="0">
                          <a:effectLst/>
                          <a:latin typeface="+mn-lt"/>
                          <a:ea typeface="Times New Roman" panose="02020603050405020304" pitchFamily="18" charset="0"/>
                        </a:rPr>
                        <a:t>(refer to DE-FOA-0001940)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effectLst/>
                          <a:latin typeface="+mn-lt"/>
                          <a:ea typeface="Times New Roman" panose="02020603050405020304" pitchFamily="18" charset="0"/>
                          <a:cs typeface="Times New Roman" panose="02020603050405020304" pitchFamily="18" charset="0"/>
                        </a:rPr>
                        <a:t>28b, 29b, 29d, 30a, 30c, 30e, 30f, 31d, 32b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100" dirty="0">
                          <a:solidFill>
                            <a:srgbClr val="000000"/>
                          </a:solidFill>
                          <a:effectLst/>
                          <a:latin typeface="+mn-lt"/>
                          <a:ea typeface="Times New Roman" panose="02020603050405020304" pitchFamily="18" charset="0"/>
                        </a:rPr>
                        <a:t>Nuclear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8272853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2022 Phase II Release 1 FOA, DE-FOA-0002571</a:t>
            </a:r>
            <a:br>
              <a:rPr lang="en-US" dirty="0"/>
            </a:br>
            <a:r>
              <a:rPr lang="en-US" u="sng" dirty="0"/>
              <a:t>Phase IIA</a:t>
            </a:r>
          </a:p>
        </p:txBody>
      </p:sp>
      <p:sp>
        <p:nvSpPr>
          <p:cNvPr id="3" name="Content Placeholder 2"/>
          <p:cNvSpPr>
            <a:spLocks noGrp="1"/>
          </p:cNvSpPr>
          <p:nvPr>
            <p:ph idx="1"/>
          </p:nvPr>
        </p:nvSpPr>
        <p:spPr>
          <a:xfrm>
            <a:off x="533400" y="1600200"/>
            <a:ext cx="10972800" cy="2362199"/>
          </a:xfrm>
        </p:spPr>
        <p:txBody>
          <a:bodyPr>
            <a:normAutofit/>
          </a:bodyPr>
          <a:lstStyle/>
          <a:p>
            <a:pPr lvl="0"/>
            <a:r>
              <a:rPr lang="en-US" dirty="0">
                <a:solidFill>
                  <a:prstClr val="black"/>
                </a:solidFill>
              </a:rPr>
              <a:t>Review Criteria</a:t>
            </a:r>
          </a:p>
          <a:p>
            <a:pPr lvl="1"/>
            <a:r>
              <a:rPr lang="en-US" dirty="0">
                <a:solidFill>
                  <a:prstClr val="black"/>
                </a:solidFill>
              </a:rPr>
              <a:t>The review criteria for Phase IIA is largely identical to that for </a:t>
            </a:r>
            <a:r>
              <a:rPr lang="en-US" u="sng" dirty="0">
                <a:solidFill>
                  <a:prstClr val="black"/>
                </a:solidFill>
              </a:rPr>
              <a:t>initial</a:t>
            </a:r>
            <a:r>
              <a:rPr lang="en-US" dirty="0">
                <a:solidFill>
                  <a:prstClr val="black"/>
                </a:solidFill>
              </a:rPr>
              <a:t> Phase II with the following difference:   </a:t>
            </a:r>
          </a:p>
          <a:p>
            <a:pPr lvl="2"/>
            <a:r>
              <a:rPr lang="en-US" dirty="0">
                <a:solidFill>
                  <a:prstClr val="black"/>
                </a:solidFill>
              </a:rPr>
              <a:t>Phase IIA:   Phase I &amp; II project performance is reviewed </a:t>
            </a:r>
          </a:p>
          <a:p>
            <a:pPr lvl="2"/>
            <a:r>
              <a:rPr lang="en-US" dirty="0">
                <a:solidFill>
                  <a:prstClr val="black"/>
                </a:solidFill>
              </a:rPr>
              <a:t>Initial Phase II:  Only Phase I project performance is reviewed</a:t>
            </a:r>
            <a:endParaRPr lang="en-US" sz="2000" dirty="0">
              <a:solidFill>
                <a:prstClr val="black"/>
              </a:solidFill>
            </a:endParaRP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12</a:t>
            </a:fld>
            <a:endParaRPr lang="en-US" dirty="0"/>
          </a:p>
        </p:txBody>
      </p:sp>
    </p:spTree>
    <p:extLst>
      <p:ext uri="{BB962C8B-B14F-4D97-AF65-F5344CB8AC3E}">
        <p14:creationId xmlns:p14="http://schemas.microsoft.com/office/powerpoint/2010/main" val="294392412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200" dirty="0"/>
              <a:t>FY 2022 Phase II Release 1, DE-FOA-0002571</a:t>
            </a:r>
            <a:br>
              <a:rPr lang="en-US" sz="2200" dirty="0"/>
            </a:br>
            <a:r>
              <a:rPr lang="en-US" u="sng" dirty="0"/>
              <a:t>Phase IIB</a:t>
            </a:r>
          </a:p>
        </p:txBody>
      </p:sp>
      <p:sp>
        <p:nvSpPr>
          <p:cNvPr id="3" name="Content Placeholder 2"/>
          <p:cNvSpPr>
            <a:spLocks noGrp="1"/>
          </p:cNvSpPr>
          <p:nvPr>
            <p:ph idx="1"/>
          </p:nvPr>
        </p:nvSpPr>
        <p:spPr>
          <a:xfrm>
            <a:off x="609600" y="1600201"/>
            <a:ext cx="10972800" cy="4648199"/>
          </a:xfrm>
        </p:spPr>
        <p:txBody>
          <a:bodyPr/>
          <a:lstStyle/>
          <a:p>
            <a:r>
              <a:rPr lang="en-US" dirty="0"/>
              <a:t>Eligibility Criteria</a:t>
            </a:r>
          </a:p>
          <a:p>
            <a:pPr lvl="1"/>
            <a:r>
              <a:rPr lang="en-US" dirty="0"/>
              <a:t>Only grantees from the following </a:t>
            </a:r>
            <a:r>
              <a:rPr lang="en-US" b="1" dirty="0"/>
              <a:t>FY 2019 and FY 2020 </a:t>
            </a:r>
            <a:r>
              <a:rPr lang="en-US" dirty="0"/>
              <a:t>SBIR/STTR Phase II FOAs </a:t>
            </a:r>
            <a:r>
              <a:rPr lang="en-US" b="1" dirty="0"/>
              <a:t>AND</a:t>
            </a:r>
            <a:r>
              <a:rPr lang="en-US" dirty="0"/>
              <a:t> topics may apply for Phase IIB awards</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marL="457200" lvl="1" indent="0">
              <a:buNone/>
            </a:pPr>
            <a:endParaRPr lang="en-US" dirty="0"/>
          </a:p>
          <a:p>
            <a:pPr marL="0" indent="0">
              <a:buNone/>
            </a:pPr>
            <a:r>
              <a:rPr lang="en-US" sz="1400" dirty="0"/>
              <a:t>            DE-FOA-0001975 = FY 2019 SBIR/STTR Phase II Release 1 FOA</a:t>
            </a:r>
          </a:p>
          <a:p>
            <a:pPr marL="0" indent="0">
              <a:buNone/>
            </a:pPr>
            <a:r>
              <a:rPr lang="en-US" sz="1400" dirty="0"/>
              <a:t>	</a:t>
            </a:r>
            <a:endParaRPr lang="en-US" dirty="0"/>
          </a:p>
          <a:p>
            <a:pPr lvl="1"/>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07722215"/>
              </p:ext>
            </p:extLst>
          </p:nvPr>
        </p:nvGraphicFramePr>
        <p:xfrm>
          <a:off x="1143000" y="2895600"/>
          <a:ext cx="9524999" cy="1634751"/>
        </p:xfrm>
        <a:graphic>
          <a:graphicData uri="http://schemas.openxmlformats.org/drawingml/2006/table">
            <a:tbl>
              <a:tblPr firstRow="1" firstCol="1" bandRow="1"/>
              <a:tblGrid>
                <a:gridCol w="29718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200399">
                  <a:extLst>
                    <a:ext uri="{9D8B030D-6E8A-4147-A177-3AD203B41FA5}">
                      <a16:colId xmlns:a16="http://schemas.microsoft.com/office/drawing/2014/main" val="20002"/>
                    </a:ext>
                  </a:extLst>
                </a:gridCol>
              </a:tblGrid>
              <a:tr h="363846">
                <a:tc>
                  <a:txBody>
                    <a:bodyPr/>
                    <a:lstStyle/>
                    <a:p>
                      <a:r>
                        <a:rPr lang="en-US" sz="1100" b="1" dirty="0">
                          <a:effectLst/>
                          <a:latin typeface="+mn-lt"/>
                        </a:rPr>
                        <a:t>Eligible FY 2019 Phase II FOA</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a:effectLst/>
                          <a:latin typeface="+mn-lt"/>
                        </a:rPr>
                        <a:t>Eligible Topic(s)</a:t>
                      </a:r>
                      <a:endParaRPr lang="en-US" sz="110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r>
                        <a:rPr lang="en-US" sz="1100" b="1" dirty="0">
                          <a:effectLst/>
                          <a:latin typeface="+mn-lt"/>
                        </a:rPr>
                        <a:t>DOE SBIR/STTR Funding Program</a:t>
                      </a:r>
                      <a:endParaRPr lang="en-US" sz="1100" dirty="0">
                        <a:effectLst/>
                        <a:latin typeface="+mn-l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000"/>
                  </a:ext>
                </a:extLst>
              </a:tr>
              <a:tr h="200115">
                <a:tc>
                  <a:txBody>
                    <a:bodyPr/>
                    <a:lstStyle/>
                    <a:p>
                      <a:r>
                        <a:rPr lang="en-US" sz="1100" dirty="0">
                          <a:effectLst/>
                          <a:latin typeface="+mn-lt"/>
                        </a:rPr>
                        <a:t>DE-FOA-0001975 (refer to DOE-FOA-0001770)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1a, 1c, 1d, 1e, 2a, 3a, 3b, 4a, 6b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Advanced Scientific Computing Research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00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DE-FOA-0001975 (refer to DOE-FOA-0001770)</a:t>
                      </a:r>
                    </a:p>
                    <a:p>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8a, 9a, 9b, 10a, 11a, 12a, 12b, 13a, 13d, 14b, 15a, 16b, 17a, 17b, 17c, 17d, 17f, 19b, 19c, 19d, 19e, 20a, 20b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Basic Energy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002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DE-FOA-0001975 (refer to DOE-FOA-0001770)</a:t>
                      </a:r>
                    </a:p>
                    <a:p>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22a, 22b, 23a, 23b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Biological and Environmental Research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19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mn-lt"/>
                        </a:rPr>
                        <a:t>DE-FOA-0001975 (refer to DOE-FOA-0001770)</a:t>
                      </a:r>
                    </a:p>
                    <a:p>
                      <a:endParaRPr lang="en-US" sz="11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r>
                        <a:rPr lang="en-US" sz="1100" dirty="0">
                          <a:effectLst/>
                          <a:latin typeface="+mn-lt"/>
                        </a:rPr>
                        <a:t>27a, 27b, 28a, 28b, 29e, 29i, 30f, 31b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mn-lt"/>
                          <a:ea typeface="Times New Roman" panose="02020603050405020304" pitchFamily="18" charset="0"/>
                        </a:rPr>
                        <a:t>Nuclear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8939729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2022 Phase II  Release 1 FOA, DE-FOA-0002571</a:t>
            </a:r>
            <a:br>
              <a:rPr lang="en-US" dirty="0"/>
            </a:br>
            <a:r>
              <a:rPr lang="en-US" u="sng" dirty="0"/>
              <a:t>Phase IIB</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14</a:t>
            </a:fld>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422570628"/>
              </p:ext>
            </p:extLst>
          </p:nvPr>
        </p:nvGraphicFramePr>
        <p:xfrm>
          <a:off x="1066800" y="2423954"/>
          <a:ext cx="9753600" cy="1798320"/>
        </p:xfrm>
        <a:graphic>
          <a:graphicData uri="http://schemas.openxmlformats.org/drawingml/2006/table">
            <a:tbl>
              <a:tblPr firstRow="1" bandRow="1">
                <a:tableStyleId>{7E9639D4-E3E2-4D34-9284-5A2195B3D0D7}</a:tableStyleId>
              </a:tblPr>
              <a:tblGrid>
                <a:gridCol w="2887066">
                  <a:extLst>
                    <a:ext uri="{9D8B030D-6E8A-4147-A177-3AD203B41FA5}">
                      <a16:colId xmlns:a16="http://schemas.microsoft.com/office/drawing/2014/main" val="20000"/>
                    </a:ext>
                  </a:extLst>
                </a:gridCol>
                <a:gridCol w="3199181">
                  <a:extLst>
                    <a:ext uri="{9D8B030D-6E8A-4147-A177-3AD203B41FA5}">
                      <a16:colId xmlns:a16="http://schemas.microsoft.com/office/drawing/2014/main" val="20001"/>
                    </a:ext>
                  </a:extLst>
                </a:gridCol>
                <a:gridCol w="3667353">
                  <a:extLst>
                    <a:ext uri="{9D8B030D-6E8A-4147-A177-3AD203B41FA5}">
                      <a16:colId xmlns:a16="http://schemas.microsoft.com/office/drawing/2014/main" val="20002"/>
                    </a:ext>
                  </a:extLst>
                </a:gridCol>
              </a:tblGrid>
              <a:tr h="254858">
                <a:tc>
                  <a:txBody>
                    <a:bodyPr/>
                    <a:lstStyle/>
                    <a:p>
                      <a:r>
                        <a:rPr lang="en-US" sz="1100" dirty="0">
                          <a:solidFill>
                            <a:sysClr val="windowText" lastClr="000000"/>
                          </a:solidFill>
                          <a:latin typeface="+mn-lt"/>
                        </a:rPr>
                        <a:t>Eligible FY 2020 Phase II FOA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ysClr val="windowText" lastClr="000000"/>
                          </a:solidFill>
                          <a:latin typeface="+mn-lt"/>
                        </a:rPr>
                        <a:t>Eligible Topic(s)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1100" dirty="0">
                          <a:solidFill>
                            <a:schemeClr val="tx1"/>
                          </a:solidFill>
                          <a:latin typeface="+mn-lt"/>
                        </a:rPr>
                        <a:t>DOE SBIR/STTR Funding 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198120">
                <a:tc>
                  <a:txBody>
                    <a:bodyPr/>
                    <a:lstStyle/>
                    <a:p>
                      <a:r>
                        <a:rPr lang="en-US" sz="1100" dirty="0">
                          <a:latin typeface="+mn-lt"/>
                        </a:rPr>
                        <a:t>DE-FOA-0002155 (refer to DOE-FOA-0001940)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1a, 2b, 3a, 3b, 4a, 5a, 6a, 6b, 7b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Advanced Scientific Computing Research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98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DE-FOA-0002155 (refer to DOE-FOA-0001940)</a:t>
                      </a:r>
                    </a:p>
                    <a:p>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8a, 9a, 9b, 12a, 13a, 14a, 15c, 15d, 16a, 17a, 17b, 18a, 19a, 19b, 19c, 20a, 20e, 21b, 22a, 22c, 22d, 23b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Basic Energy Sciences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13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DE-FOA-0002155 (refer to DOE-FOA-0001940)</a:t>
                      </a:r>
                    </a:p>
                    <a:p>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24a, 24c, 25b, 26a, 27a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Biological and Environmental Research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DE-FOA-0002155 (refer to DOE-FOA-0001940)</a:t>
                      </a:r>
                    </a:p>
                    <a:p>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28b, 29b, 29d, 30a, 30c, 30e, 30f, 31d, 32b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dirty="0">
                          <a:latin typeface="+mn-lt"/>
                        </a:rPr>
                        <a:t>Nuclear Physics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4591718"/>
                  </a:ext>
                </a:extLst>
              </a:tr>
            </a:tbl>
          </a:graphicData>
        </a:graphic>
      </p:graphicFrame>
      <p:sp>
        <p:nvSpPr>
          <p:cNvPr id="5" name="Rectangle 4"/>
          <p:cNvSpPr/>
          <p:nvPr/>
        </p:nvSpPr>
        <p:spPr>
          <a:xfrm>
            <a:off x="641927" y="5271246"/>
            <a:ext cx="6096000" cy="523220"/>
          </a:xfrm>
          <a:prstGeom prst="rect">
            <a:avLst/>
          </a:prstGeom>
        </p:spPr>
        <p:txBody>
          <a:bodyPr>
            <a:spAutoFit/>
          </a:bodyPr>
          <a:lstStyle/>
          <a:p>
            <a:r>
              <a:rPr lang="en-US" sz="1400" dirty="0">
                <a:latin typeface="+mj-lt"/>
              </a:rPr>
              <a:t>       DE-FOA-0002155 = FY 2020 SBIR/STTR Phase II Release 1 FOA</a:t>
            </a:r>
          </a:p>
          <a:p>
            <a:r>
              <a:rPr lang="en-US" sz="1400" dirty="0">
                <a:latin typeface="+mj-lt"/>
              </a:rPr>
              <a:t>	</a:t>
            </a:r>
            <a:r>
              <a:rPr lang="en-US" sz="1400" dirty="0">
                <a:highlight>
                  <a:srgbClr val="FFFF00"/>
                </a:highlight>
                <a:latin typeface="+mj-lt"/>
              </a:rPr>
              <a:t>	</a:t>
            </a:r>
          </a:p>
        </p:txBody>
      </p:sp>
    </p:spTree>
    <p:extLst>
      <p:ext uri="{BB962C8B-B14F-4D97-AF65-F5344CB8AC3E}">
        <p14:creationId xmlns:p14="http://schemas.microsoft.com/office/powerpoint/2010/main" val="1186651696"/>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FY 2022 Phase II Release 1 FOA, DE-FOA-0002571</a:t>
            </a:r>
            <a:br>
              <a:rPr lang="en-US" dirty="0"/>
            </a:br>
            <a:r>
              <a:rPr lang="en-US" u="sng" dirty="0"/>
              <a:t>Phase IIB</a:t>
            </a:r>
          </a:p>
        </p:txBody>
      </p:sp>
      <p:sp>
        <p:nvSpPr>
          <p:cNvPr id="3" name="Content Placeholder 2"/>
          <p:cNvSpPr>
            <a:spLocks noGrp="1"/>
          </p:cNvSpPr>
          <p:nvPr>
            <p:ph idx="1"/>
          </p:nvPr>
        </p:nvSpPr>
        <p:spPr>
          <a:xfrm>
            <a:off x="609600" y="1981200"/>
            <a:ext cx="10972800" cy="4144964"/>
          </a:xfrm>
        </p:spPr>
        <p:txBody>
          <a:bodyPr>
            <a:normAutofit/>
          </a:bodyPr>
          <a:lstStyle/>
          <a:p>
            <a:r>
              <a:rPr lang="en-US" sz="2000" dirty="0"/>
              <a:t>Review Criteria</a:t>
            </a:r>
          </a:p>
          <a:p>
            <a:pPr lvl="1"/>
            <a:r>
              <a:rPr lang="en-US" sz="1800" dirty="0"/>
              <a:t>The weighting of the review criteria for Phase IIB reflects the greater importance placed on </a:t>
            </a:r>
            <a:r>
              <a:rPr lang="en-US" sz="1800" b="1" u="sng" dirty="0"/>
              <a:t>Impact</a:t>
            </a:r>
            <a:r>
              <a:rPr lang="en-US" sz="1800" dirty="0"/>
              <a:t>: </a:t>
            </a:r>
          </a:p>
          <a:p>
            <a:pPr lvl="2"/>
            <a:endParaRPr lang="en-US" sz="1400" dirty="0"/>
          </a:p>
          <a:p>
            <a:pPr lvl="3"/>
            <a:endParaRPr lang="en-US" sz="1200" dirty="0"/>
          </a:p>
          <a:p>
            <a:pPr lvl="1"/>
            <a:endParaRPr lang="en-US" sz="1800" dirty="0"/>
          </a:p>
          <a:p>
            <a:pPr lvl="1"/>
            <a:endParaRPr lang="en-US" sz="1800" dirty="0"/>
          </a:p>
          <a:p>
            <a:pPr lvl="1"/>
            <a:endParaRPr lang="en-US" sz="1800" dirty="0"/>
          </a:p>
          <a:p>
            <a:pPr lvl="1"/>
            <a:endParaRPr lang="en-US" sz="1800" dirty="0"/>
          </a:p>
          <a:p>
            <a:pPr lvl="1"/>
            <a:r>
              <a:rPr lang="en-US" sz="1800" dirty="0"/>
              <a:t>Applicants are strongly encouraged to include </a:t>
            </a:r>
            <a:r>
              <a:rPr lang="en-US" sz="1800" b="1" dirty="0"/>
              <a:t>Phase II Funding Commitments </a:t>
            </a:r>
            <a:r>
              <a:rPr lang="en-US" sz="1800" dirty="0"/>
              <a:t>and </a:t>
            </a:r>
            <a:r>
              <a:rPr lang="en-US" sz="1800" b="1" dirty="0"/>
              <a:t>Phase III Follow-on Funding Commitments </a:t>
            </a:r>
            <a:r>
              <a:rPr lang="en-US" sz="1800" dirty="0"/>
              <a:t>in their applications  </a:t>
            </a:r>
          </a:p>
          <a:p>
            <a:pPr lvl="2"/>
            <a:r>
              <a:rPr lang="en-US" sz="1600" dirty="0"/>
              <a:t>These will receive significant emphasis in the evaluation of </a:t>
            </a:r>
            <a:r>
              <a:rPr lang="en-US" sz="1600" b="1" dirty="0"/>
              <a:t>Impact</a:t>
            </a:r>
          </a:p>
          <a:p>
            <a:pPr lvl="1"/>
            <a:endParaRPr lang="en-US" sz="1600" dirty="0"/>
          </a:p>
          <a:p>
            <a:pPr lvl="1"/>
            <a:endParaRPr lang="en-US" sz="16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15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55365889"/>
              </p:ext>
            </p:extLst>
          </p:nvPr>
        </p:nvGraphicFramePr>
        <p:xfrm>
          <a:off x="2514600" y="3048000"/>
          <a:ext cx="7010400" cy="912495"/>
        </p:xfrm>
        <a:graphic>
          <a:graphicData uri="http://schemas.openxmlformats.org/drawingml/2006/table">
            <a:tbl>
              <a:tblPr>
                <a:tableStyleId>{69CF1AB2-1976-4502-BF36-3FF5EA218861}</a:tableStyleId>
              </a:tblPr>
              <a:tblGrid>
                <a:gridCol w="13716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tblGrid>
              <a:tr h="295275">
                <a:tc>
                  <a:txBody>
                    <a:bodyPr/>
                    <a:lstStyle/>
                    <a:p>
                      <a:pPr algn="ctr" fontAlgn="b"/>
                      <a:r>
                        <a:rPr lang="en-US" sz="1400" b="1" u="none" strike="noStrike" dirty="0">
                          <a:effectLst/>
                        </a:rPr>
                        <a:t>Award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b="1" u="none" strike="noStrike" dirty="0">
                          <a:effectLst/>
                        </a:rPr>
                        <a:t>Strength of the Scientific/Technical Approach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400" b="1" u="none" strike="noStrike" dirty="0">
                          <a:effectLst/>
                        </a:rPr>
                        <a:t>Ability to Carry Out the Project in a Cost Effective Manner </a:t>
                      </a:r>
                      <a:endParaRPr lang="en-US" sz="1400" b="1" i="0" u="none" strike="noStrike" dirty="0">
                        <a:solidFill>
                          <a:srgbClr val="1F497D"/>
                        </a:solidFill>
                        <a:effectLst/>
                        <a:latin typeface="Arial Narrow"/>
                      </a:endParaRPr>
                    </a:p>
                  </a:txBody>
                  <a:tcPr marL="9525" marR="9525" marT="9525" marB="0" anchor="b"/>
                </a:tc>
                <a:tc>
                  <a:txBody>
                    <a:bodyPr/>
                    <a:lstStyle/>
                    <a:p>
                      <a:pPr algn="ctr" fontAlgn="b"/>
                      <a:r>
                        <a:rPr lang="en-US" sz="1600" b="1" u="none" strike="noStrike" dirty="0">
                          <a:effectLst/>
                        </a:rPr>
                        <a:t>Impact</a:t>
                      </a:r>
                      <a:r>
                        <a:rPr lang="en-US" sz="1400" b="1" u="none" strike="noStrike" dirty="0">
                          <a:effectLst/>
                        </a:rPr>
                        <a:t> </a:t>
                      </a:r>
                      <a:endParaRPr lang="en-US" sz="1400" b="1" i="0" u="none" strike="noStrike" dirty="0">
                        <a:solidFill>
                          <a:srgbClr val="1F497D"/>
                        </a:solidFill>
                        <a:effectLst/>
                        <a:latin typeface="Arial Narrow"/>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en-US" sz="1400" u="none" strike="noStrike" dirty="0">
                          <a:effectLst/>
                        </a:rPr>
                        <a:t>Phase II, Phase IIA</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dirty="0">
                          <a:effectLst/>
                        </a:rPr>
                        <a:t>1/3</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400" u="none" strike="noStrike">
                          <a:effectLst/>
                        </a:rPr>
                        <a:t>1/3</a:t>
                      </a:r>
                      <a:endParaRPr lang="en-US" sz="1400" b="0" i="0" u="none" strike="noStrike">
                        <a:solidFill>
                          <a:srgbClr val="1F497D"/>
                        </a:solidFill>
                        <a:effectLst/>
                        <a:latin typeface="Calibri"/>
                      </a:endParaRPr>
                    </a:p>
                  </a:txBody>
                  <a:tcPr marL="9525" marR="9525" marT="9525" marB="0" anchor="b"/>
                </a:tc>
                <a:extLst>
                  <a:ext uri="{0D108BD9-81ED-4DB2-BD59-A6C34878D82A}">
                    <a16:rowId xmlns:a16="http://schemas.microsoft.com/office/drawing/2014/main" val="10001"/>
                  </a:ext>
                </a:extLst>
              </a:tr>
              <a:tr h="190500">
                <a:tc>
                  <a:txBody>
                    <a:bodyPr/>
                    <a:lstStyle/>
                    <a:p>
                      <a:pPr algn="l" fontAlgn="b"/>
                      <a:r>
                        <a:rPr lang="en-US" sz="1400" b="1" u="none" strike="noStrike" dirty="0">
                          <a:effectLst/>
                        </a:rPr>
                        <a:t>Phase IIB </a:t>
                      </a:r>
                      <a:endParaRPr lang="en-US" sz="1400" b="1"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dirty="0">
                          <a:effectLst/>
                        </a:rPr>
                        <a:t>1/4</a:t>
                      </a:r>
                      <a:endParaRPr lang="en-US" sz="1400" b="0" i="0" u="none" strike="noStrike" dirty="0">
                        <a:solidFill>
                          <a:srgbClr val="1F497D"/>
                        </a:solidFill>
                        <a:effectLst/>
                        <a:latin typeface="Calibri"/>
                      </a:endParaRPr>
                    </a:p>
                  </a:txBody>
                  <a:tcPr marL="9525" marR="9525" marT="9525" marB="0" anchor="b"/>
                </a:tc>
                <a:tc>
                  <a:txBody>
                    <a:bodyPr/>
                    <a:lstStyle/>
                    <a:p>
                      <a:pPr algn="ctr" fontAlgn="b"/>
                      <a:r>
                        <a:rPr lang="en-US" sz="1400" u="none" strike="noStrike">
                          <a:effectLst/>
                        </a:rPr>
                        <a:t>1/4</a:t>
                      </a:r>
                      <a:endParaRPr lang="en-US" sz="1400" b="0" i="0" u="none" strike="noStrike">
                        <a:solidFill>
                          <a:srgbClr val="1F497D"/>
                        </a:solidFill>
                        <a:effectLst/>
                        <a:latin typeface="Calibri"/>
                      </a:endParaRPr>
                    </a:p>
                  </a:txBody>
                  <a:tcPr marL="9525" marR="9525" marT="9525" marB="0" anchor="b"/>
                </a:tc>
                <a:tc>
                  <a:txBody>
                    <a:bodyPr/>
                    <a:lstStyle/>
                    <a:p>
                      <a:pPr algn="ctr" fontAlgn="b"/>
                      <a:r>
                        <a:rPr lang="en-US" sz="1600" b="1" u="none" strike="noStrike" dirty="0">
                          <a:effectLst/>
                        </a:rPr>
                        <a:t>1/2</a:t>
                      </a:r>
                      <a:endParaRPr lang="en-US" sz="1600" b="1" i="0" u="none" strike="noStrike" dirty="0">
                        <a:solidFill>
                          <a:srgbClr val="1F497D"/>
                        </a:solidFill>
                        <a:effectLst/>
                        <a:latin typeface="Calibri"/>
                      </a:endParaRPr>
                    </a:p>
                  </a:txBody>
                  <a:tcPr marL="9525" marR="9525" marT="9525"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93896946"/>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a:xfrm>
            <a:off x="457200" y="1600201"/>
            <a:ext cx="11125200" cy="4525963"/>
          </a:xfrm>
        </p:spPr>
        <p:txBody>
          <a:bodyPr>
            <a:normAutofit/>
          </a:bodyPr>
          <a:lstStyle/>
          <a:p>
            <a:r>
              <a:rPr lang="en-US" sz="2000" b="1" u="sng" dirty="0"/>
              <a:t>Second</a:t>
            </a:r>
            <a:r>
              <a:rPr lang="en-US" sz="2000" dirty="0"/>
              <a:t>  All Phase II applicants are required to submit a LOI through PAMS</a:t>
            </a:r>
          </a:p>
          <a:p>
            <a:pPr lvl="1"/>
            <a:r>
              <a:rPr lang="en-US" sz="1800" dirty="0"/>
              <a:t>LOI Deadline: Tuesday, November 9, 2021 by 5:00 pm ET </a:t>
            </a:r>
          </a:p>
          <a:p>
            <a:pPr lvl="1"/>
            <a:r>
              <a:rPr lang="en-US" sz="1800" dirty="0"/>
              <a:t>Application Deadline: Tuesday, December 7, 2021 by 11:59pm ET</a:t>
            </a:r>
          </a:p>
          <a:p>
            <a:pPr lvl="1"/>
            <a:r>
              <a:rPr lang="en-US" sz="1800" dirty="0"/>
              <a:t>Content:</a:t>
            </a:r>
          </a:p>
          <a:p>
            <a:pPr marL="971550" lvl="2"/>
            <a:r>
              <a:rPr lang="en-US" sz="1600" dirty="0"/>
              <a:t>Business Official name and contact information (telephone number and email address)</a:t>
            </a:r>
          </a:p>
          <a:p>
            <a:pPr marL="971550" lvl="2"/>
            <a:r>
              <a:rPr lang="en-US" sz="1600" dirty="0"/>
              <a:t>Name(s) of any proposed subcontractor(s) or consultant(s), if any</a:t>
            </a:r>
          </a:p>
          <a:p>
            <a:pPr marL="971550" lvl="2"/>
            <a:r>
              <a:rPr lang="en-US" sz="1600" dirty="0"/>
              <a:t>DOE Phase II Award Number  DE-SC000XXXX</a:t>
            </a:r>
          </a:p>
          <a:p>
            <a:pPr marL="971550" lvl="2"/>
            <a:r>
              <a:rPr lang="en-US" sz="1600" dirty="0"/>
              <a:t>Type of Second Phase II submission:  Phase IIA or Phase IIB  </a:t>
            </a:r>
          </a:p>
          <a:p>
            <a:pPr marL="971550" lvl="2"/>
            <a:r>
              <a:rPr lang="en-US" sz="1600" dirty="0"/>
              <a:t>Second Phase II Project Title (same as your Initial Phase II project title)</a:t>
            </a:r>
          </a:p>
          <a:p>
            <a:pPr marL="971550" lvl="2"/>
            <a:r>
              <a:rPr lang="en-US" sz="1600" dirty="0"/>
              <a:t>Phase I topic and subtopic number (same as your Phase I and Initial Phase II)</a:t>
            </a:r>
          </a:p>
          <a:p>
            <a:pPr marL="97155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p:txBody>
      </p:sp>
      <p:sp>
        <p:nvSpPr>
          <p:cNvPr id="4" name="Slide Number Placeholder 3"/>
          <p:cNvSpPr>
            <a:spLocks noGrp="1"/>
          </p:cNvSpPr>
          <p:nvPr>
            <p:ph type="sldNum" sz="quarter" idx="12"/>
          </p:nvPr>
        </p:nvSpPr>
        <p:spPr/>
        <p:txBody>
          <a:bodyPr/>
          <a:lstStyle/>
          <a:p>
            <a:fld id="{CFB0700A-AA3D-461B-A3B6-39C39373F01C}" type="slidenum">
              <a:rPr lang="en-US" smtClean="0"/>
              <a:pPr/>
              <a:t>16</a:t>
            </a:fld>
            <a:endParaRPr lang="en-US" dirty="0"/>
          </a:p>
        </p:txBody>
      </p:sp>
    </p:spTree>
    <p:extLst>
      <p:ext uri="{BB962C8B-B14F-4D97-AF65-F5344CB8AC3E}">
        <p14:creationId xmlns:p14="http://schemas.microsoft.com/office/powerpoint/2010/main" val="1460620880"/>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612396" y="1609943"/>
            <a:ext cx="10972800" cy="4144964"/>
          </a:xfrm>
        </p:spPr>
        <p:txBody>
          <a:bodyPr>
            <a:normAutofit/>
          </a:bodyPr>
          <a:lstStyle/>
          <a:p>
            <a:r>
              <a:rPr lang="en-US" sz="2000" dirty="0"/>
              <a:t>Please note that a small business is eligible to receive a Phase IIA or IIB award only if their Initial Phase II project has completed  </a:t>
            </a:r>
          </a:p>
          <a:p>
            <a:pPr lvl="1"/>
            <a:r>
              <a:rPr lang="en-US" sz="1800" dirty="0"/>
              <a:t>Requests for No Cost Extensions should not conflict with the Phase IIA award start date (approximately 8/19/21 to 8/23/21)</a:t>
            </a:r>
          </a:p>
        </p:txBody>
      </p:sp>
      <p:sp>
        <p:nvSpPr>
          <p:cNvPr id="4" name="Slide Number Placeholder 3"/>
          <p:cNvSpPr>
            <a:spLocks noGrp="1"/>
          </p:cNvSpPr>
          <p:nvPr>
            <p:ph type="sldNum" sz="quarter" idx="12"/>
          </p:nvPr>
        </p:nvSpPr>
        <p:spPr/>
        <p:txBody>
          <a:bodyPr/>
          <a:lstStyle/>
          <a:p>
            <a:fld id="{2BA9E7EC-3D06-47D0-A832-F6F185DA02B9}" type="slidenum">
              <a:rPr lang="en-US" smtClean="0"/>
              <a:pPr/>
              <a:t>17</a:t>
            </a:fld>
            <a:endParaRPr lang="en-US" dirty="0"/>
          </a:p>
        </p:txBody>
      </p:sp>
      <p:sp>
        <p:nvSpPr>
          <p:cNvPr id="5" name="Rectangle 4"/>
          <p:cNvSpPr/>
          <p:nvPr/>
        </p:nvSpPr>
        <p:spPr>
          <a:xfrm>
            <a:off x="2626614" y="3858344"/>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4379214" y="3858344"/>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~4/3/22)</a:t>
            </a:r>
          </a:p>
        </p:txBody>
      </p:sp>
      <p:sp>
        <p:nvSpPr>
          <p:cNvPr id="7" name="Rectangle 6"/>
          <p:cNvSpPr/>
          <p:nvPr/>
        </p:nvSpPr>
        <p:spPr>
          <a:xfrm>
            <a:off x="6817614" y="3858344"/>
            <a:ext cx="28384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(starts ~4/4/22)</a:t>
            </a:r>
          </a:p>
        </p:txBody>
      </p:sp>
      <p:sp>
        <p:nvSpPr>
          <p:cNvPr id="8" name="TextBox 7"/>
          <p:cNvSpPr txBox="1"/>
          <p:nvPr/>
        </p:nvSpPr>
        <p:spPr>
          <a:xfrm>
            <a:off x="2664716" y="4258395"/>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4988815" y="4256906"/>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751066" y="4258395"/>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303264" y="4424041"/>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88851" y="4596058"/>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2022</a:t>
            </a:r>
          </a:p>
        </p:txBody>
      </p:sp>
      <p:sp>
        <p:nvSpPr>
          <p:cNvPr id="13" name="TextBox 12"/>
          <p:cNvSpPr txBox="1"/>
          <p:nvPr/>
        </p:nvSpPr>
        <p:spPr>
          <a:xfrm>
            <a:off x="2724668" y="3250770"/>
            <a:ext cx="1070719" cy="584775"/>
          </a:xfrm>
          <a:prstGeom prst="rect">
            <a:avLst/>
          </a:prstGeom>
          <a:noFill/>
        </p:spPr>
        <p:txBody>
          <a:bodyPr wrap="square" rtlCol="0">
            <a:spAutoFit/>
          </a:bodyPr>
          <a:lstStyle/>
          <a:p>
            <a:pPr algn="ctr"/>
            <a:r>
              <a:rPr lang="en-US" sz="1600" dirty="0">
                <a:latin typeface="+mn-lt"/>
              </a:rPr>
              <a:t>Awarded in FY 2019</a:t>
            </a:r>
          </a:p>
        </p:txBody>
      </p:sp>
      <p:sp>
        <p:nvSpPr>
          <p:cNvPr id="14" name="TextBox 13"/>
          <p:cNvSpPr txBox="1"/>
          <p:nvPr/>
        </p:nvSpPr>
        <p:spPr>
          <a:xfrm>
            <a:off x="4912615" y="3250770"/>
            <a:ext cx="1070719" cy="584775"/>
          </a:xfrm>
          <a:prstGeom prst="rect">
            <a:avLst/>
          </a:prstGeom>
          <a:noFill/>
        </p:spPr>
        <p:txBody>
          <a:bodyPr wrap="square" rtlCol="0">
            <a:spAutoFit/>
          </a:bodyPr>
          <a:lstStyle/>
          <a:p>
            <a:pPr algn="ctr"/>
            <a:r>
              <a:rPr lang="en-US" sz="1600" dirty="0">
                <a:latin typeface="+mn-lt"/>
              </a:rPr>
              <a:t>Awarded in FY 2020</a:t>
            </a:r>
          </a:p>
        </p:txBody>
      </p:sp>
    </p:spTree>
    <p:extLst>
      <p:ext uri="{BB962C8B-B14F-4D97-AF65-F5344CB8AC3E}">
        <p14:creationId xmlns:p14="http://schemas.microsoft.com/office/powerpoint/2010/main" val="2714560356"/>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Cost Extensions</a:t>
            </a:r>
          </a:p>
        </p:txBody>
      </p:sp>
      <p:sp>
        <p:nvSpPr>
          <p:cNvPr id="3" name="Content Placeholder 2"/>
          <p:cNvSpPr>
            <a:spLocks noGrp="1"/>
          </p:cNvSpPr>
          <p:nvPr>
            <p:ph idx="1"/>
          </p:nvPr>
        </p:nvSpPr>
        <p:spPr>
          <a:xfrm>
            <a:off x="559454" y="1581706"/>
            <a:ext cx="10972800" cy="4221164"/>
          </a:xfrm>
        </p:spPr>
        <p:txBody>
          <a:bodyPr>
            <a:normAutofit/>
          </a:bodyPr>
          <a:lstStyle/>
          <a:p>
            <a:r>
              <a:rPr lang="en-US" sz="2000" dirty="0"/>
              <a:t>Phase IIB applicants should not request No Cost Extensions to their Phase II award that would overlap with the anticipated start date of the Phase IIB award  (approximately 8/19/21 to 8/23/21)</a:t>
            </a:r>
          </a:p>
        </p:txBody>
      </p:sp>
      <p:sp>
        <p:nvSpPr>
          <p:cNvPr id="4" name="Slide Number Placeholder 3"/>
          <p:cNvSpPr>
            <a:spLocks noGrp="1"/>
          </p:cNvSpPr>
          <p:nvPr>
            <p:ph type="sldNum" sz="quarter" idx="12"/>
          </p:nvPr>
        </p:nvSpPr>
        <p:spPr/>
        <p:txBody>
          <a:bodyPr/>
          <a:lstStyle/>
          <a:p>
            <a:fld id="{2BA9E7EC-3D06-47D0-A832-F6F185DA02B9}" type="slidenum">
              <a:rPr lang="en-US" smtClean="0"/>
              <a:pPr/>
              <a:t>18</a:t>
            </a:fld>
            <a:endParaRPr lang="en-US" dirty="0"/>
          </a:p>
        </p:txBody>
      </p:sp>
      <p:sp>
        <p:nvSpPr>
          <p:cNvPr id="5" name="Rectangle 4"/>
          <p:cNvSpPr/>
          <p:nvPr/>
        </p:nvSpPr>
        <p:spPr>
          <a:xfrm>
            <a:off x="3583641" y="3373371"/>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6" name="Rectangle 5"/>
          <p:cNvSpPr/>
          <p:nvPr/>
        </p:nvSpPr>
        <p:spPr>
          <a:xfrm>
            <a:off x="5336241" y="3373371"/>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(ends ~4/3/22)</a:t>
            </a:r>
          </a:p>
        </p:txBody>
      </p:sp>
      <p:sp>
        <p:nvSpPr>
          <p:cNvPr id="7" name="Rectangle 6"/>
          <p:cNvSpPr/>
          <p:nvPr/>
        </p:nvSpPr>
        <p:spPr>
          <a:xfrm>
            <a:off x="7715250" y="337337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~4/4/22)</a:t>
            </a:r>
          </a:p>
        </p:txBody>
      </p:sp>
      <p:sp>
        <p:nvSpPr>
          <p:cNvPr id="8" name="TextBox 7"/>
          <p:cNvSpPr txBox="1"/>
          <p:nvPr/>
        </p:nvSpPr>
        <p:spPr>
          <a:xfrm>
            <a:off x="3621743" y="3773422"/>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945842" y="3771933"/>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24850" y="3775020"/>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91450" y="5077481"/>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IIB (starts ~4/4/22)</a:t>
            </a:r>
          </a:p>
        </p:txBody>
      </p:sp>
      <p:sp>
        <p:nvSpPr>
          <p:cNvPr id="12" name="TextBox 11"/>
          <p:cNvSpPr txBox="1"/>
          <p:nvPr/>
        </p:nvSpPr>
        <p:spPr>
          <a:xfrm>
            <a:off x="8365192" y="542990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2031066" y="5096531"/>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a:t>
            </a:r>
          </a:p>
        </p:txBody>
      </p:sp>
      <p:sp>
        <p:nvSpPr>
          <p:cNvPr id="14" name="Rectangle 13"/>
          <p:cNvSpPr/>
          <p:nvPr/>
        </p:nvSpPr>
        <p:spPr>
          <a:xfrm>
            <a:off x="3513046" y="5096531"/>
            <a:ext cx="2532809"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 (ended ~5/28/21)</a:t>
            </a:r>
          </a:p>
        </p:txBody>
      </p:sp>
      <p:sp>
        <p:nvSpPr>
          <p:cNvPr id="15" name="TextBox 14"/>
          <p:cNvSpPr txBox="1"/>
          <p:nvPr/>
        </p:nvSpPr>
        <p:spPr>
          <a:xfrm>
            <a:off x="2069168" y="5496582"/>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64667" y="5495093"/>
            <a:ext cx="1200149" cy="307777"/>
          </a:xfrm>
          <a:prstGeom prst="rect">
            <a:avLst/>
          </a:prstGeom>
          <a:noFill/>
        </p:spPr>
        <p:txBody>
          <a:bodyPr wrap="square" rtlCol="0">
            <a:spAutoFit/>
          </a:bodyPr>
          <a:lstStyle/>
          <a:p>
            <a:pPr algn="ctr"/>
            <a:r>
              <a:rPr lang="en-US" sz="1400" i="1" dirty="0">
                <a:latin typeface="+mn-lt"/>
              </a:rPr>
              <a:t>2 years</a:t>
            </a:r>
          </a:p>
        </p:txBody>
      </p:sp>
      <p:cxnSp>
        <p:nvCxnSpPr>
          <p:cNvPr id="17" name="Straight Arrow Connector 16"/>
          <p:cNvCxnSpPr>
            <a:stCxn id="14" idx="3"/>
            <a:endCxn id="11" idx="1"/>
          </p:cNvCxnSpPr>
          <p:nvPr/>
        </p:nvCxnSpPr>
        <p:spPr>
          <a:xfrm flipV="1">
            <a:off x="6045854" y="5277506"/>
            <a:ext cx="1745596"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376149" y="5281946"/>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19" name="Straight Arrow Connector 18"/>
          <p:cNvCxnSpPr/>
          <p:nvPr/>
        </p:nvCxnSpPr>
        <p:spPr>
          <a:xfrm flipV="1">
            <a:off x="7246002" y="5494900"/>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231589" y="5648980"/>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 2022</a:t>
            </a:r>
          </a:p>
        </p:txBody>
      </p:sp>
      <p:sp>
        <p:nvSpPr>
          <p:cNvPr id="21" name="TextBox 20"/>
          <p:cNvSpPr txBox="1"/>
          <p:nvPr/>
        </p:nvSpPr>
        <p:spPr>
          <a:xfrm>
            <a:off x="6207778" y="4115642"/>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2022</a:t>
            </a:r>
          </a:p>
        </p:txBody>
      </p:sp>
      <p:cxnSp>
        <p:nvCxnSpPr>
          <p:cNvPr id="22" name="Straight Arrow Connector 21"/>
          <p:cNvCxnSpPr/>
          <p:nvPr/>
        </p:nvCxnSpPr>
        <p:spPr>
          <a:xfrm flipV="1">
            <a:off x="7222191" y="3916297"/>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681695" y="2742758"/>
            <a:ext cx="1070719" cy="584775"/>
          </a:xfrm>
          <a:prstGeom prst="rect">
            <a:avLst/>
          </a:prstGeom>
          <a:noFill/>
        </p:spPr>
        <p:txBody>
          <a:bodyPr wrap="square" rtlCol="0">
            <a:spAutoFit/>
          </a:bodyPr>
          <a:lstStyle/>
          <a:p>
            <a:pPr algn="ctr"/>
            <a:r>
              <a:rPr lang="en-US" sz="1600" dirty="0">
                <a:latin typeface="+mn-lt"/>
              </a:rPr>
              <a:t>Awarded in FY 2019</a:t>
            </a:r>
          </a:p>
        </p:txBody>
      </p:sp>
      <p:sp>
        <p:nvSpPr>
          <p:cNvPr id="24" name="TextBox 23"/>
          <p:cNvSpPr txBox="1"/>
          <p:nvPr/>
        </p:nvSpPr>
        <p:spPr>
          <a:xfrm>
            <a:off x="2129120" y="4437598"/>
            <a:ext cx="1070719" cy="584775"/>
          </a:xfrm>
          <a:prstGeom prst="rect">
            <a:avLst/>
          </a:prstGeom>
          <a:noFill/>
        </p:spPr>
        <p:txBody>
          <a:bodyPr wrap="square" rtlCol="0">
            <a:spAutoFit/>
          </a:bodyPr>
          <a:lstStyle/>
          <a:p>
            <a:pPr algn="ctr"/>
            <a:r>
              <a:rPr lang="en-US" sz="1600" dirty="0">
                <a:latin typeface="+mn-lt"/>
              </a:rPr>
              <a:t>Awarded in FY 2018</a:t>
            </a:r>
          </a:p>
        </p:txBody>
      </p:sp>
      <p:sp>
        <p:nvSpPr>
          <p:cNvPr id="25" name="TextBox 24"/>
          <p:cNvSpPr txBox="1"/>
          <p:nvPr/>
        </p:nvSpPr>
        <p:spPr>
          <a:xfrm>
            <a:off x="5945842" y="2750497"/>
            <a:ext cx="1070719" cy="584775"/>
          </a:xfrm>
          <a:prstGeom prst="rect">
            <a:avLst/>
          </a:prstGeom>
          <a:noFill/>
        </p:spPr>
        <p:txBody>
          <a:bodyPr wrap="square" rtlCol="0">
            <a:spAutoFit/>
          </a:bodyPr>
          <a:lstStyle/>
          <a:p>
            <a:pPr algn="ctr"/>
            <a:r>
              <a:rPr lang="en-US" sz="1600" dirty="0">
                <a:latin typeface="+mn-lt"/>
              </a:rPr>
              <a:t>Awarded in FY 2020</a:t>
            </a:r>
          </a:p>
        </p:txBody>
      </p:sp>
      <p:sp>
        <p:nvSpPr>
          <p:cNvPr id="26" name="TextBox 25"/>
          <p:cNvSpPr txBox="1"/>
          <p:nvPr/>
        </p:nvSpPr>
        <p:spPr>
          <a:xfrm>
            <a:off x="4182596" y="4437597"/>
            <a:ext cx="1070719" cy="584775"/>
          </a:xfrm>
          <a:prstGeom prst="rect">
            <a:avLst/>
          </a:prstGeom>
          <a:noFill/>
        </p:spPr>
        <p:txBody>
          <a:bodyPr wrap="square" rtlCol="0">
            <a:spAutoFit/>
          </a:bodyPr>
          <a:lstStyle/>
          <a:p>
            <a:pPr algn="ctr"/>
            <a:r>
              <a:rPr lang="en-US" sz="1600" dirty="0">
                <a:latin typeface="+mn-lt"/>
              </a:rPr>
              <a:t>Awarded in FY 2019</a:t>
            </a:r>
          </a:p>
        </p:txBody>
      </p:sp>
    </p:spTree>
    <p:extLst>
      <p:ext uri="{BB962C8B-B14F-4D97-AF65-F5344CB8AC3E}">
        <p14:creationId xmlns:p14="http://schemas.microsoft.com/office/powerpoint/2010/main" val="3227644009"/>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 Application &amp; Award Statistics </a:t>
            </a:r>
            <a:br>
              <a:rPr lang="en-US" dirty="0"/>
            </a:br>
            <a:r>
              <a:rPr lang="en-US" dirty="0"/>
              <a:t>for FY 2021  </a:t>
            </a:r>
          </a:p>
        </p:txBody>
      </p:sp>
      <p:sp>
        <p:nvSpPr>
          <p:cNvPr id="7" name="Content Placeholder 3"/>
          <p:cNvSpPr>
            <a:spLocks noGrp="1"/>
          </p:cNvSpPr>
          <p:nvPr>
            <p:ph idx="1"/>
          </p:nvPr>
        </p:nvSpPr>
        <p:spPr/>
        <p:txBody>
          <a:bodyPr>
            <a:normAutofit/>
          </a:bodyPr>
          <a:lstStyle/>
          <a:p>
            <a:r>
              <a:rPr lang="en-US" sz="2000" dirty="0"/>
              <a:t>Phase II</a:t>
            </a:r>
          </a:p>
          <a:p>
            <a:pPr lvl="1"/>
            <a:r>
              <a:rPr lang="en-US" sz="1800" dirty="0"/>
              <a:t>356 applications</a:t>
            </a:r>
          </a:p>
          <a:p>
            <a:pPr lvl="1"/>
            <a:r>
              <a:rPr lang="en-US" sz="1800" dirty="0"/>
              <a:t>146 awards</a:t>
            </a:r>
          </a:p>
        </p:txBody>
      </p:sp>
      <p:sp>
        <p:nvSpPr>
          <p:cNvPr id="8" name="Slide Number Placeholder 7"/>
          <p:cNvSpPr>
            <a:spLocks noGrp="1"/>
          </p:cNvSpPr>
          <p:nvPr>
            <p:ph type="sldNum" sz="quarter" idx="12"/>
          </p:nvPr>
        </p:nvSpPr>
        <p:spPr/>
        <p:txBody>
          <a:bodyPr/>
          <a:lstStyle/>
          <a:p>
            <a:fld id="{2BA9E7EC-3D06-47D0-A832-F6F185DA02B9}" type="slidenum">
              <a:rPr lang="en-US" smtClean="0"/>
              <a:pPr/>
              <a:t>19</a:t>
            </a:fld>
            <a:endParaRPr lang="en-US" dirty="0"/>
          </a:p>
        </p:txBody>
      </p:sp>
      <p:sp>
        <p:nvSpPr>
          <p:cNvPr id="6" name="Content Placeholder 3"/>
          <p:cNvSpPr>
            <a:spLocks noGrp="1"/>
          </p:cNvSpPr>
          <p:nvPr>
            <p:ph sz="half" idx="4294967295"/>
          </p:nvPr>
        </p:nvSpPr>
        <p:spPr>
          <a:xfrm>
            <a:off x="5549138" y="1583406"/>
            <a:ext cx="4038600" cy="4542758"/>
          </a:xfrm>
        </p:spPr>
        <p:txBody>
          <a:bodyPr>
            <a:normAutofit/>
          </a:bodyPr>
          <a:lstStyle/>
          <a:p>
            <a:r>
              <a:rPr lang="en-US" sz="2000" dirty="0"/>
              <a:t>Phase IIA </a:t>
            </a:r>
          </a:p>
          <a:p>
            <a:pPr lvl="1"/>
            <a:r>
              <a:rPr lang="en-US" sz="1800" dirty="0"/>
              <a:t>31 applications</a:t>
            </a:r>
          </a:p>
          <a:p>
            <a:pPr lvl="1"/>
            <a:r>
              <a:rPr lang="en-US" sz="1800" dirty="0"/>
              <a:t>18 awards</a:t>
            </a:r>
          </a:p>
        </p:txBody>
      </p:sp>
      <p:graphicFrame>
        <p:nvGraphicFramePr>
          <p:cNvPr id="15" name="Chart 14"/>
          <p:cNvGraphicFramePr>
            <a:graphicFrameLocks/>
          </p:cNvGraphicFramePr>
          <p:nvPr/>
        </p:nvGraphicFramePr>
        <p:xfrm>
          <a:off x="8001001" y="1905000"/>
          <a:ext cx="2187575" cy="1828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1501726813"/>
              </p:ext>
            </p:extLst>
          </p:nvPr>
        </p:nvGraphicFramePr>
        <p:xfrm>
          <a:off x="676750" y="2861215"/>
          <a:ext cx="5609452" cy="320267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Chart 16"/>
          <p:cNvGraphicFramePr>
            <a:graphicFrameLocks/>
          </p:cNvGraphicFramePr>
          <p:nvPr>
            <p:extLst>
              <p:ext uri="{D42A27DB-BD31-4B8C-83A1-F6EECF244321}">
                <p14:modId xmlns:p14="http://schemas.microsoft.com/office/powerpoint/2010/main" val="3457966608"/>
              </p:ext>
            </p:extLst>
          </p:nvPr>
        </p:nvGraphicFramePr>
        <p:xfrm>
          <a:off x="6400800" y="2861214"/>
          <a:ext cx="4901737" cy="320267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Chart 9">
            <a:extLst>
              <a:ext uri="{FF2B5EF4-FFF2-40B4-BE49-F238E27FC236}">
                <a16:creationId xmlns:a16="http://schemas.microsoft.com/office/drawing/2014/main" id="{75039C94-E516-4868-B0E2-3D4D0D3DB7D8}"/>
              </a:ext>
            </a:extLst>
          </p:cNvPr>
          <p:cNvGraphicFramePr>
            <a:graphicFrameLocks/>
          </p:cNvGraphicFramePr>
          <p:nvPr>
            <p:extLst>
              <p:ext uri="{D42A27DB-BD31-4B8C-83A1-F6EECF244321}">
                <p14:modId xmlns:p14="http://schemas.microsoft.com/office/powerpoint/2010/main" val="3219638654"/>
              </p:ext>
            </p:extLst>
          </p:nvPr>
        </p:nvGraphicFramePr>
        <p:xfrm>
          <a:off x="829037" y="2631028"/>
          <a:ext cx="4572000" cy="320312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1" name="Chart 10">
            <a:extLst>
              <a:ext uri="{FF2B5EF4-FFF2-40B4-BE49-F238E27FC236}">
                <a16:creationId xmlns:a16="http://schemas.microsoft.com/office/drawing/2014/main" id="{DD94449C-6AE8-4C2F-9740-B3EDC096ABAF}"/>
              </a:ext>
            </a:extLst>
          </p:cNvPr>
          <p:cNvGraphicFramePr>
            <a:graphicFrameLocks/>
          </p:cNvGraphicFramePr>
          <p:nvPr>
            <p:extLst>
              <p:ext uri="{D42A27DB-BD31-4B8C-83A1-F6EECF244321}">
                <p14:modId xmlns:p14="http://schemas.microsoft.com/office/powerpoint/2010/main" val="160315711"/>
              </p:ext>
            </p:extLst>
          </p:nvPr>
        </p:nvGraphicFramePr>
        <p:xfrm>
          <a:off x="6096000" y="2209801"/>
          <a:ext cx="5346469" cy="3624352"/>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822428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noFill/>
        </p:spPr>
        <p:txBody>
          <a:bodyPr>
            <a:normAutofit/>
          </a:bodyPr>
          <a:lstStyle/>
          <a:p>
            <a:pPr>
              <a:lnSpc>
                <a:spcPct val="80000"/>
              </a:lnSpc>
            </a:pPr>
            <a:r>
              <a:rPr lang="en-US" sz="3600" dirty="0">
                <a:solidFill>
                  <a:prstClr val="black">
                    <a:lumMod val="65000"/>
                    <a:lumOff val="35000"/>
                  </a:prstClr>
                </a:solidFill>
                <a:latin typeface="Calibri" pitchFamily="34" charset="0"/>
              </a:rPr>
              <a:t>DOE Phase II Webinar:  </a:t>
            </a:r>
            <a:br>
              <a:rPr lang="en-US" sz="3600" dirty="0">
                <a:solidFill>
                  <a:prstClr val="black">
                    <a:lumMod val="65000"/>
                    <a:lumOff val="35000"/>
                  </a:prstClr>
                </a:solidFill>
                <a:latin typeface="Calibri" pitchFamily="34" charset="0"/>
              </a:rPr>
            </a:br>
            <a:r>
              <a:rPr lang="en-US" sz="3600" dirty="0">
                <a:solidFill>
                  <a:prstClr val="black">
                    <a:lumMod val="65000"/>
                    <a:lumOff val="35000"/>
                  </a:prstClr>
                </a:solidFill>
                <a:latin typeface="Calibri" pitchFamily="34" charset="0"/>
              </a:rPr>
              <a:t>Phase IIA, IIB, and IIC Awards</a:t>
            </a:r>
            <a:br>
              <a:rPr lang="en-US" i="1" dirty="0"/>
            </a:br>
            <a:endParaRPr lang="en-US" sz="1700" dirty="0"/>
          </a:p>
        </p:txBody>
      </p:sp>
      <p:sp>
        <p:nvSpPr>
          <p:cNvPr id="6" name="Rectangle 5"/>
          <p:cNvSpPr/>
          <p:nvPr/>
        </p:nvSpPr>
        <p:spPr>
          <a:xfrm>
            <a:off x="3209926" y="3905250"/>
            <a:ext cx="5800725" cy="1703070"/>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a:solidFill>
                <a:prstClr val="white"/>
              </a:solidFill>
            </a:endParaRPr>
          </a:p>
        </p:txBody>
      </p:sp>
      <p:sp>
        <p:nvSpPr>
          <p:cNvPr id="3" name="TextBox 4"/>
          <p:cNvSpPr txBox="1">
            <a:spLocks noChangeArrowheads="1"/>
          </p:cNvSpPr>
          <p:nvPr/>
        </p:nvSpPr>
        <p:spPr bwMode="auto">
          <a:xfrm>
            <a:off x="2676525" y="4030564"/>
            <a:ext cx="6781800" cy="923330"/>
          </a:xfrm>
          <a:prstGeom prst="rect">
            <a:avLst/>
          </a:prstGeom>
          <a:noFill/>
          <a:ln w="9525">
            <a:noFill/>
            <a:miter lim="800000"/>
            <a:headEnd/>
            <a:tailEnd/>
          </a:ln>
        </p:spPr>
        <p:txBody>
          <a:bodyPr wrap="square">
            <a:spAutoFit/>
          </a:bodyPr>
          <a:lstStyle/>
          <a:p>
            <a:pPr algn="ctr">
              <a:spcBef>
                <a:spcPts val="0"/>
              </a:spcBef>
            </a:pPr>
            <a:r>
              <a:rPr lang="en-US" sz="1800" b="1" i="1" dirty="0">
                <a:solidFill>
                  <a:prstClr val="black">
                    <a:lumMod val="65000"/>
                    <a:lumOff val="35000"/>
                  </a:prstClr>
                </a:solidFill>
                <a:latin typeface="Calibri" pitchFamily="34" charset="0"/>
              </a:rPr>
              <a:t>Eileen Chant</a:t>
            </a:r>
          </a:p>
          <a:p>
            <a:pPr algn="ctr">
              <a:spcBef>
                <a:spcPts val="0"/>
              </a:spcBef>
            </a:pPr>
            <a:r>
              <a:rPr lang="en-US" sz="1800" b="1" i="1">
                <a:solidFill>
                  <a:prstClr val="black">
                    <a:lumMod val="65000"/>
                    <a:lumOff val="35000"/>
                  </a:prstClr>
                </a:solidFill>
                <a:latin typeface="Calibri" pitchFamily="34" charset="0"/>
              </a:rPr>
              <a:t>Outreach Manager</a:t>
            </a:r>
          </a:p>
          <a:p>
            <a:pPr algn="ctr">
              <a:spcBef>
                <a:spcPts val="0"/>
              </a:spcBef>
            </a:pPr>
            <a:r>
              <a:rPr lang="en-US" sz="1800" b="1" i="1">
                <a:solidFill>
                  <a:prstClr val="black">
                    <a:lumMod val="65000"/>
                    <a:lumOff val="35000"/>
                  </a:prstClr>
                </a:solidFill>
                <a:latin typeface="Calibri" pitchFamily="34" charset="0"/>
              </a:rPr>
              <a:t>Office </a:t>
            </a:r>
            <a:r>
              <a:rPr lang="en-US" sz="1800" b="1" i="1" dirty="0">
                <a:solidFill>
                  <a:prstClr val="black">
                    <a:lumMod val="65000"/>
                    <a:lumOff val="35000"/>
                  </a:prstClr>
                </a:solidFill>
                <a:latin typeface="Calibri" pitchFamily="34" charset="0"/>
              </a:rPr>
              <a:t>of DOE SBIR/STTR Programs</a:t>
            </a:r>
          </a:p>
        </p:txBody>
      </p:sp>
      <p:sp>
        <p:nvSpPr>
          <p:cNvPr id="9" name="TextBox 4"/>
          <p:cNvSpPr txBox="1">
            <a:spLocks noChangeArrowheads="1"/>
          </p:cNvSpPr>
          <p:nvPr/>
        </p:nvSpPr>
        <p:spPr bwMode="auto">
          <a:xfrm>
            <a:off x="4167188" y="4981694"/>
            <a:ext cx="3886200" cy="369332"/>
          </a:xfrm>
          <a:prstGeom prst="rect">
            <a:avLst/>
          </a:prstGeom>
          <a:noFill/>
          <a:ln w="9525">
            <a:noFill/>
            <a:miter lim="800000"/>
            <a:headEnd/>
            <a:tailEnd/>
          </a:ln>
        </p:spPr>
        <p:txBody>
          <a:bodyPr wrap="square">
            <a:spAutoFit/>
          </a:bodyPr>
          <a:lstStyle/>
          <a:p>
            <a:pPr algn="ctr">
              <a:spcBef>
                <a:spcPts val="0"/>
              </a:spcBef>
            </a:pPr>
            <a:r>
              <a:rPr lang="en-US" sz="1800" b="1" dirty="0">
                <a:solidFill>
                  <a:prstClr val="black">
                    <a:lumMod val="65000"/>
                    <a:lumOff val="35000"/>
                  </a:prstClr>
                </a:solidFill>
                <a:latin typeface="Calibri" pitchFamily="34" charset="0"/>
              </a:rPr>
              <a:t>October 22, 2021</a:t>
            </a:r>
          </a:p>
        </p:txBody>
      </p:sp>
      <p:pic>
        <p:nvPicPr>
          <p:cNvPr id="10" name="Picture 3" descr="C:\Users\Public\Pictures\Sample Pictures\New_DOE_Seal_Color_04280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2286" y="281218"/>
            <a:ext cx="1380940" cy="1380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0187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 Application &amp; Award Statistics </a:t>
            </a:r>
            <a:br>
              <a:rPr lang="en-US" dirty="0"/>
            </a:br>
            <a:r>
              <a:rPr lang="en-US" dirty="0"/>
              <a:t>for FY 2021  </a:t>
            </a:r>
          </a:p>
        </p:txBody>
      </p:sp>
      <p:sp>
        <p:nvSpPr>
          <p:cNvPr id="7" name="Content Placeholder 3"/>
          <p:cNvSpPr>
            <a:spLocks noGrp="1"/>
          </p:cNvSpPr>
          <p:nvPr>
            <p:ph idx="1"/>
          </p:nvPr>
        </p:nvSpPr>
        <p:spPr/>
        <p:txBody>
          <a:bodyPr>
            <a:normAutofit/>
          </a:bodyPr>
          <a:lstStyle/>
          <a:p>
            <a:r>
              <a:rPr lang="en-US" sz="2000" dirty="0"/>
              <a:t>Phase IIB</a:t>
            </a:r>
          </a:p>
          <a:p>
            <a:pPr lvl="1"/>
            <a:r>
              <a:rPr lang="en-US" sz="1800" dirty="0"/>
              <a:t>84 applications</a:t>
            </a:r>
          </a:p>
          <a:p>
            <a:pPr lvl="1"/>
            <a:r>
              <a:rPr lang="en-US" sz="1800" dirty="0"/>
              <a:t>28 awards</a:t>
            </a:r>
          </a:p>
        </p:txBody>
      </p:sp>
      <p:sp>
        <p:nvSpPr>
          <p:cNvPr id="8" name="Slide Number Placeholder 7"/>
          <p:cNvSpPr>
            <a:spLocks noGrp="1"/>
          </p:cNvSpPr>
          <p:nvPr>
            <p:ph type="sldNum" sz="quarter" idx="12"/>
          </p:nvPr>
        </p:nvSpPr>
        <p:spPr/>
        <p:txBody>
          <a:bodyPr/>
          <a:lstStyle/>
          <a:p>
            <a:fld id="{2BA9E7EC-3D06-47D0-A832-F6F185DA02B9}" type="slidenum">
              <a:rPr lang="en-US" smtClean="0"/>
              <a:pPr/>
              <a:t>20</a:t>
            </a:fld>
            <a:endParaRPr lang="en-US" dirty="0"/>
          </a:p>
        </p:txBody>
      </p:sp>
      <p:sp>
        <p:nvSpPr>
          <p:cNvPr id="6" name="Content Placeholder 3"/>
          <p:cNvSpPr>
            <a:spLocks noGrp="1"/>
          </p:cNvSpPr>
          <p:nvPr>
            <p:ph sz="half" idx="4294967295"/>
          </p:nvPr>
        </p:nvSpPr>
        <p:spPr>
          <a:xfrm>
            <a:off x="5549138" y="1583406"/>
            <a:ext cx="4038600" cy="4542758"/>
          </a:xfrm>
        </p:spPr>
        <p:txBody>
          <a:bodyPr>
            <a:normAutofit/>
          </a:bodyPr>
          <a:lstStyle/>
          <a:p>
            <a:r>
              <a:rPr lang="en-US" sz="2000" dirty="0"/>
              <a:t>Phase IIC</a:t>
            </a:r>
          </a:p>
          <a:p>
            <a:pPr lvl="1"/>
            <a:r>
              <a:rPr lang="en-US" sz="1800" dirty="0"/>
              <a:t>6 applications</a:t>
            </a:r>
          </a:p>
          <a:p>
            <a:pPr lvl="1"/>
            <a:r>
              <a:rPr lang="en-US" sz="1800" dirty="0"/>
              <a:t>4 awards</a:t>
            </a:r>
          </a:p>
          <a:p>
            <a:pPr marL="457200" lvl="1" indent="0">
              <a:buNone/>
            </a:pPr>
            <a:endParaRPr lang="en-US" sz="1600" dirty="0"/>
          </a:p>
        </p:txBody>
      </p:sp>
      <p:graphicFrame>
        <p:nvGraphicFramePr>
          <p:cNvPr id="15" name="Chart 14"/>
          <p:cNvGraphicFramePr>
            <a:graphicFrameLocks/>
          </p:cNvGraphicFramePr>
          <p:nvPr/>
        </p:nvGraphicFramePr>
        <p:xfrm>
          <a:off x="8001001" y="1905000"/>
          <a:ext cx="2187575" cy="1828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9131808" y="1955037"/>
          <a:ext cx="1106044" cy="181235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D95ADD0E-B984-454C-85F4-1B1F7B6BF544}"/>
              </a:ext>
            </a:extLst>
          </p:cNvPr>
          <p:cNvGraphicFramePr>
            <a:graphicFrameLocks/>
          </p:cNvGraphicFramePr>
          <p:nvPr>
            <p:extLst>
              <p:ext uri="{D42A27DB-BD31-4B8C-83A1-F6EECF244321}">
                <p14:modId xmlns:p14="http://schemas.microsoft.com/office/powerpoint/2010/main" val="4186572175"/>
              </p:ext>
            </p:extLst>
          </p:nvPr>
        </p:nvGraphicFramePr>
        <p:xfrm>
          <a:off x="762000" y="2590800"/>
          <a:ext cx="4787138" cy="3276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a:extLst>
              <a:ext uri="{FF2B5EF4-FFF2-40B4-BE49-F238E27FC236}">
                <a16:creationId xmlns:a16="http://schemas.microsoft.com/office/drawing/2014/main" id="{56C328B9-7C32-4FFE-A7C6-3598641ACDA6}"/>
              </a:ext>
            </a:extLst>
          </p:cNvPr>
          <p:cNvGraphicFramePr>
            <a:graphicFrameLocks/>
          </p:cNvGraphicFramePr>
          <p:nvPr>
            <p:extLst>
              <p:ext uri="{D42A27DB-BD31-4B8C-83A1-F6EECF244321}">
                <p14:modId xmlns:p14="http://schemas.microsoft.com/office/powerpoint/2010/main" val="1423520071"/>
              </p:ext>
            </p:extLst>
          </p:nvPr>
        </p:nvGraphicFramePr>
        <p:xfrm>
          <a:off x="6019800" y="2514600"/>
          <a:ext cx="5295900" cy="33528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622098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a:t>
            </a:r>
          </a:p>
        </p:txBody>
      </p:sp>
      <p:sp>
        <p:nvSpPr>
          <p:cNvPr id="3" name="Content Placeholder 2"/>
          <p:cNvSpPr>
            <a:spLocks noGrp="1"/>
          </p:cNvSpPr>
          <p:nvPr>
            <p:ph idx="1"/>
          </p:nvPr>
        </p:nvSpPr>
        <p:spPr/>
        <p:txBody>
          <a:bodyPr>
            <a:normAutofit/>
          </a:bodyPr>
          <a:lstStyle/>
          <a:p>
            <a:r>
              <a:rPr lang="en-US" sz="2000" dirty="0"/>
              <a:t>If I’m eligible for both Phase IIA and Phase IIB, can I apply for both?  </a:t>
            </a:r>
          </a:p>
          <a:p>
            <a:pPr lvl="1"/>
            <a:r>
              <a:rPr lang="en-US" sz="1600" dirty="0"/>
              <a:t>NO, you may submit only one Second Phase II application per Phase II project</a:t>
            </a:r>
          </a:p>
          <a:p>
            <a:r>
              <a:rPr lang="en-US" sz="2000" dirty="0"/>
              <a:t>If I apply for a Phase IIA award this year and do not receive an award, may I apply for a Phase IIB next year?</a:t>
            </a:r>
          </a:p>
          <a:p>
            <a:pPr lvl="1"/>
            <a:r>
              <a:rPr lang="en-US" sz="1600" dirty="0"/>
              <a:t>YES</a:t>
            </a:r>
          </a:p>
          <a:p>
            <a:r>
              <a:rPr lang="en-US" sz="2000" dirty="0"/>
              <a:t>If I receive a Phase IIA award, will I be eligible to receive a Phase IIB award in the future as I transition to commercialization?</a:t>
            </a:r>
          </a:p>
          <a:p>
            <a:pPr lvl="1"/>
            <a:r>
              <a:rPr lang="en-US" sz="1600" dirty="0"/>
              <a:t>NO, you may receive only one Second Phase II award per Phase II project</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21</a:t>
            </a:fld>
            <a:endParaRPr lang="en-US" dirty="0"/>
          </a:p>
        </p:txBody>
      </p:sp>
    </p:spTree>
    <p:extLst>
      <p:ext uri="{BB962C8B-B14F-4D97-AF65-F5344CB8AC3E}">
        <p14:creationId xmlns:p14="http://schemas.microsoft.com/office/powerpoint/2010/main" val="397976605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Third Phase II awards</a:t>
            </a:r>
          </a:p>
        </p:txBody>
      </p:sp>
      <p:sp>
        <p:nvSpPr>
          <p:cNvPr id="6" name="Text Placeholder 5"/>
          <p:cNvSpPr>
            <a:spLocks noGrp="1"/>
          </p:cNvSpPr>
          <p:nvPr>
            <p:ph type="body" idx="1"/>
          </p:nvPr>
        </p:nvSpPr>
        <p:spPr/>
        <p:txBody>
          <a:bodyPr/>
          <a:lstStyle/>
          <a:p>
            <a:r>
              <a:rPr lang="en-US" dirty="0"/>
              <a:t>Phase IIC</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22</a:t>
            </a:fld>
            <a:endParaRPr lang="en-US" dirty="0"/>
          </a:p>
        </p:txBody>
      </p:sp>
    </p:spTree>
    <p:extLst>
      <p:ext uri="{BB962C8B-B14F-4D97-AF65-F5344CB8AC3E}">
        <p14:creationId xmlns:p14="http://schemas.microsoft.com/office/powerpoint/2010/main" val="377188343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IIC</a:t>
            </a:r>
          </a:p>
        </p:txBody>
      </p:sp>
      <p:sp>
        <p:nvSpPr>
          <p:cNvPr id="3" name="Content Placeholder 2"/>
          <p:cNvSpPr>
            <a:spLocks noGrp="1"/>
          </p:cNvSpPr>
          <p:nvPr>
            <p:ph idx="1"/>
          </p:nvPr>
        </p:nvSpPr>
        <p:spPr>
          <a:xfrm>
            <a:off x="533400" y="1600201"/>
            <a:ext cx="11049000" cy="4525963"/>
          </a:xfrm>
        </p:spPr>
        <p:txBody>
          <a:bodyPr>
            <a:normAutofit/>
          </a:bodyPr>
          <a:lstStyle/>
          <a:p>
            <a:pPr marL="231775" indent="-231775"/>
            <a:r>
              <a:rPr lang="en-US" sz="2000" dirty="0"/>
              <a:t>Phase IIC awards are available under a Congressionally mandated Commercialization Assistance Pilot Program, 5 U.S.C. § 638(</a:t>
            </a:r>
            <a:r>
              <a:rPr lang="en-US" sz="2000" dirty="0" err="1"/>
              <a:t>uu</a:t>
            </a:r>
            <a:r>
              <a:rPr lang="en-US" sz="2000" dirty="0"/>
              <a:t>).  The program ends on September 30, 2022.  The intent of the program is reflected in the statutory considerations agencies must consider in making these awards:</a:t>
            </a:r>
          </a:p>
          <a:p>
            <a:pPr marL="463550" lvl="1" indent="-239713"/>
            <a:r>
              <a:rPr lang="en-US" sz="1600" dirty="0"/>
              <a:t>(A) the extent to which such award could aid the eligible entity in commercializing the research funded under the eligible entity’s Phase II program; </a:t>
            </a:r>
          </a:p>
          <a:p>
            <a:pPr marL="463550" lvl="1" indent="-239713"/>
            <a:r>
              <a:rPr lang="en-US" sz="1600" dirty="0"/>
              <a:t>(B) whether the updated Phase II commercialization plan submitted with the application provides a sound approach for establishing technical feasibility that could lead to commercialization of such research;</a:t>
            </a:r>
          </a:p>
          <a:p>
            <a:pPr marL="463550" lvl="1" indent="-239713"/>
            <a:r>
              <a:rPr lang="en-US" sz="1600" dirty="0"/>
              <a:t>(C) whether the proposed activities to be conducted under such updated Phase II commercialization plan further improve the likelihood that such research will provide societal benefits; </a:t>
            </a:r>
          </a:p>
          <a:p>
            <a:pPr marL="463550" lvl="1" indent="-239713"/>
            <a:r>
              <a:rPr lang="en-US" sz="1600" dirty="0"/>
              <a:t>(D) whether the small business concern has progressed satisfactorily in Phase II to justify receipt of a subsequent Phase II SBIR award; </a:t>
            </a:r>
          </a:p>
          <a:p>
            <a:pPr marL="463550" lvl="1" indent="-239713"/>
            <a:r>
              <a:rPr lang="en-US" sz="1600" dirty="0"/>
              <a:t>(E) the expectations of the eligible third party investor that provides matching funding; and </a:t>
            </a:r>
          </a:p>
          <a:p>
            <a:pPr marL="463550" lvl="1" indent="-239713"/>
            <a:r>
              <a:rPr lang="en-US" sz="1600" dirty="0"/>
              <a:t>(F) the likelihood that the proposed activities to be conducted under such updated Phase II commercialization plan using matching funding provided by such eligible third-party investor will lead to commercial and societal benefit. </a:t>
            </a:r>
          </a:p>
          <a:p>
            <a:pPr lvl="1"/>
            <a:endParaRPr lang="en-US" sz="1600" dirty="0"/>
          </a:p>
          <a:p>
            <a:endParaRPr lang="en-US" sz="2000"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23</a:t>
            </a:fld>
            <a:endParaRPr lang="en-US" dirty="0"/>
          </a:p>
        </p:txBody>
      </p:sp>
    </p:spTree>
    <p:extLst>
      <p:ext uri="{BB962C8B-B14F-4D97-AF65-F5344CB8AC3E}">
        <p14:creationId xmlns:p14="http://schemas.microsoft.com/office/powerpoint/2010/main" val="1226676776"/>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a:t>
            </a:r>
          </a:p>
        </p:txBody>
      </p:sp>
      <p:sp>
        <p:nvSpPr>
          <p:cNvPr id="3" name="Content Placeholder 2"/>
          <p:cNvSpPr>
            <a:spLocks noGrp="1"/>
          </p:cNvSpPr>
          <p:nvPr>
            <p:ph idx="1"/>
          </p:nvPr>
        </p:nvSpPr>
        <p:spPr>
          <a:xfrm>
            <a:off x="609600" y="1676400"/>
            <a:ext cx="10972800" cy="4449764"/>
          </a:xfrm>
        </p:spPr>
        <p:txBody>
          <a:bodyPr>
            <a:normAutofit/>
          </a:bodyPr>
          <a:lstStyle/>
          <a:p>
            <a:r>
              <a:rPr lang="en-US" dirty="0"/>
              <a:t>A small business concern must meet the following eligibility criteria:</a:t>
            </a:r>
          </a:p>
          <a:p>
            <a:pPr lvl="1"/>
            <a:r>
              <a:rPr lang="en-US" sz="1800" dirty="0"/>
              <a:t>Have received an SBIR Phase II award and an SBIR Phase IIA or IIB award as specified in the FOA</a:t>
            </a:r>
          </a:p>
          <a:p>
            <a:pPr lvl="1"/>
            <a:r>
              <a:rPr lang="en-US" sz="1800" dirty="0"/>
              <a:t>The SBIR Phase IIA or IIB award will have been issued two fiscal years prior to the time of eligibility for a Phase IIC award</a:t>
            </a:r>
          </a:p>
          <a:p>
            <a:pPr marL="457200" lvl="1" indent="0">
              <a:buNone/>
            </a:pPr>
            <a:endParaRPr lang="en-US" sz="1800" dirty="0"/>
          </a:p>
          <a:p>
            <a:pPr marL="457200" lvl="1" indent="0">
              <a:buNone/>
            </a:pPr>
            <a:r>
              <a:rPr lang="en-US" sz="1800" dirty="0"/>
              <a:t>Note:  Phase IIC awards are limited by statute to the SBIR program.  No Phase IIC awards will be made under the STTR program.  Also to be eligible for Phase IIC your prior Phase II and Phase IIA or IIB awards must be SBIR (not STTR) awards.    </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24</a:t>
            </a:fld>
            <a:endParaRPr lang="en-US" dirty="0"/>
          </a:p>
        </p:txBody>
      </p:sp>
    </p:spTree>
    <p:extLst>
      <p:ext uri="{BB962C8B-B14F-4D97-AF65-F5344CB8AC3E}">
        <p14:creationId xmlns:p14="http://schemas.microsoft.com/office/powerpoint/2010/main" val="3088452990"/>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p:cNvGrpSpPr/>
          <p:nvPr/>
        </p:nvGrpSpPr>
        <p:grpSpPr>
          <a:xfrm>
            <a:off x="1500036" y="1938457"/>
            <a:ext cx="8944989" cy="2709743"/>
            <a:chOff x="1500036" y="1938457"/>
            <a:chExt cx="8944989" cy="3672813"/>
          </a:xfrm>
        </p:grpSpPr>
        <p:cxnSp>
          <p:nvCxnSpPr>
            <p:cNvPr id="55" name="Straight Connector 54"/>
            <p:cNvCxnSpPr/>
            <p:nvPr/>
          </p:nvCxnSpPr>
          <p:spPr>
            <a:xfrm>
              <a:off x="1500036" y="213136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2566966" y="2116757"/>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556001" y="2116756"/>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545036" y="2116755"/>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534071" y="2116754"/>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523106" y="2116753"/>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7512141" y="2116752"/>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01176" y="2116751"/>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9490211" y="2116750"/>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0432325" y="2116749"/>
              <a:ext cx="12700" cy="3479909"/>
            </a:xfrm>
            <a:prstGeom prst="line">
              <a:avLst/>
            </a:prstGeom>
            <a:ln w="3175">
              <a:prstDash val="sysDot"/>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1623762" y="1946695"/>
              <a:ext cx="818388" cy="461665"/>
            </a:xfrm>
            <a:prstGeom prst="rect">
              <a:avLst/>
            </a:prstGeom>
            <a:noFill/>
          </p:spPr>
          <p:txBody>
            <a:bodyPr wrap="square" rtlCol="0">
              <a:spAutoFit/>
            </a:bodyPr>
            <a:lstStyle/>
            <a:p>
              <a:pPr algn="ctr"/>
              <a:r>
                <a:rPr lang="en-US" dirty="0">
                  <a:solidFill>
                    <a:srgbClr val="5B9BD5"/>
                  </a:solidFill>
                  <a:latin typeface="+mn-lt"/>
                </a:rPr>
                <a:t>1</a:t>
              </a:r>
            </a:p>
          </p:txBody>
        </p:sp>
        <p:sp>
          <p:nvSpPr>
            <p:cNvPr id="74" name="TextBox 73"/>
            <p:cNvSpPr txBox="1"/>
            <p:nvPr/>
          </p:nvSpPr>
          <p:spPr>
            <a:xfrm>
              <a:off x="2665978" y="1946695"/>
              <a:ext cx="818388" cy="461665"/>
            </a:xfrm>
            <a:prstGeom prst="rect">
              <a:avLst/>
            </a:prstGeom>
            <a:noFill/>
          </p:spPr>
          <p:txBody>
            <a:bodyPr wrap="square" rtlCol="0">
              <a:spAutoFit/>
            </a:bodyPr>
            <a:lstStyle/>
            <a:p>
              <a:pPr algn="ctr"/>
              <a:r>
                <a:rPr lang="en-US" dirty="0">
                  <a:solidFill>
                    <a:srgbClr val="5B9BD5"/>
                  </a:solidFill>
                  <a:latin typeface="+mn-lt"/>
                </a:rPr>
                <a:t>2</a:t>
              </a:r>
            </a:p>
          </p:txBody>
        </p:sp>
        <p:sp>
          <p:nvSpPr>
            <p:cNvPr id="75" name="TextBox 74"/>
            <p:cNvSpPr txBox="1"/>
            <p:nvPr/>
          </p:nvSpPr>
          <p:spPr>
            <a:xfrm>
              <a:off x="3675242" y="1946695"/>
              <a:ext cx="818388" cy="461665"/>
            </a:xfrm>
            <a:prstGeom prst="rect">
              <a:avLst/>
            </a:prstGeom>
            <a:noFill/>
          </p:spPr>
          <p:txBody>
            <a:bodyPr wrap="square" rtlCol="0">
              <a:spAutoFit/>
            </a:bodyPr>
            <a:lstStyle/>
            <a:p>
              <a:pPr algn="ctr"/>
              <a:r>
                <a:rPr lang="en-US" dirty="0">
                  <a:solidFill>
                    <a:srgbClr val="5B9BD5"/>
                  </a:solidFill>
                  <a:latin typeface="+mn-lt"/>
                </a:rPr>
                <a:t>3</a:t>
              </a:r>
            </a:p>
          </p:txBody>
        </p:sp>
        <p:sp>
          <p:nvSpPr>
            <p:cNvPr id="76" name="TextBox 75"/>
            <p:cNvSpPr txBox="1"/>
            <p:nvPr/>
          </p:nvSpPr>
          <p:spPr>
            <a:xfrm>
              <a:off x="4633328" y="1947890"/>
              <a:ext cx="818388" cy="461665"/>
            </a:xfrm>
            <a:prstGeom prst="rect">
              <a:avLst/>
            </a:prstGeom>
            <a:noFill/>
          </p:spPr>
          <p:txBody>
            <a:bodyPr wrap="square" rtlCol="0">
              <a:spAutoFit/>
            </a:bodyPr>
            <a:lstStyle/>
            <a:p>
              <a:pPr algn="ctr"/>
              <a:r>
                <a:rPr lang="en-US" dirty="0">
                  <a:solidFill>
                    <a:srgbClr val="5B9BD5"/>
                  </a:solidFill>
                  <a:latin typeface="+mn-lt"/>
                </a:rPr>
                <a:t>4</a:t>
              </a:r>
            </a:p>
          </p:txBody>
        </p:sp>
        <p:sp>
          <p:nvSpPr>
            <p:cNvPr id="77" name="TextBox 76"/>
            <p:cNvSpPr txBox="1"/>
            <p:nvPr/>
          </p:nvSpPr>
          <p:spPr>
            <a:xfrm>
              <a:off x="5627868" y="1938457"/>
              <a:ext cx="818388" cy="461665"/>
            </a:xfrm>
            <a:prstGeom prst="rect">
              <a:avLst/>
            </a:prstGeom>
            <a:noFill/>
          </p:spPr>
          <p:txBody>
            <a:bodyPr wrap="square" rtlCol="0">
              <a:spAutoFit/>
            </a:bodyPr>
            <a:lstStyle/>
            <a:p>
              <a:pPr algn="ctr"/>
              <a:r>
                <a:rPr lang="en-US" dirty="0">
                  <a:solidFill>
                    <a:srgbClr val="5B9BD5"/>
                  </a:solidFill>
                  <a:latin typeface="+mn-lt"/>
                </a:rPr>
                <a:t>5</a:t>
              </a:r>
            </a:p>
          </p:txBody>
        </p:sp>
        <p:sp>
          <p:nvSpPr>
            <p:cNvPr id="78" name="TextBox 77"/>
            <p:cNvSpPr txBox="1"/>
            <p:nvPr/>
          </p:nvSpPr>
          <p:spPr>
            <a:xfrm>
              <a:off x="6612423" y="1946695"/>
              <a:ext cx="818388" cy="461665"/>
            </a:xfrm>
            <a:prstGeom prst="rect">
              <a:avLst/>
            </a:prstGeom>
            <a:noFill/>
          </p:spPr>
          <p:txBody>
            <a:bodyPr wrap="square" rtlCol="0">
              <a:spAutoFit/>
            </a:bodyPr>
            <a:lstStyle/>
            <a:p>
              <a:pPr algn="ctr"/>
              <a:r>
                <a:rPr lang="en-US" dirty="0">
                  <a:solidFill>
                    <a:srgbClr val="5B9BD5"/>
                  </a:solidFill>
                  <a:latin typeface="+mn-lt"/>
                </a:rPr>
                <a:t>6</a:t>
              </a:r>
            </a:p>
          </p:txBody>
        </p:sp>
        <p:sp>
          <p:nvSpPr>
            <p:cNvPr id="79" name="TextBox 78"/>
            <p:cNvSpPr txBox="1"/>
            <p:nvPr/>
          </p:nvSpPr>
          <p:spPr>
            <a:xfrm>
              <a:off x="7629919" y="1946695"/>
              <a:ext cx="818388" cy="461665"/>
            </a:xfrm>
            <a:prstGeom prst="rect">
              <a:avLst/>
            </a:prstGeom>
            <a:noFill/>
          </p:spPr>
          <p:txBody>
            <a:bodyPr wrap="square" rtlCol="0">
              <a:spAutoFit/>
            </a:bodyPr>
            <a:lstStyle/>
            <a:p>
              <a:pPr algn="ctr"/>
              <a:r>
                <a:rPr lang="en-US" dirty="0">
                  <a:solidFill>
                    <a:srgbClr val="5B9BD5"/>
                  </a:solidFill>
                  <a:latin typeface="+mn-lt"/>
                </a:rPr>
                <a:t>7</a:t>
              </a:r>
            </a:p>
          </p:txBody>
        </p:sp>
        <p:sp>
          <p:nvSpPr>
            <p:cNvPr id="80" name="TextBox 79"/>
            <p:cNvSpPr txBox="1"/>
            <p:nvPr/>
          </p:nvSpPr>
          <p:spPr>
            <a:xfrm>
              <a:off x="8581527" y="1946695"/>
              <a:ext cx="818388" cy="461665"/>
            </a:xfrm>
            <a:prstGeom prst="rect">
              <a:avLst/>
            </a:prstGeom>
            <a:noFill/>
          </p:spPr>
          <p:txBody>
            <a:bodyPr wrap="square" rtlCol="0">
              <a:spAutoFit/>
            </a:bodyPr>
            <a:lstStyle/>
            <a:p>
              <a:pPr algn="ctr"/>
              <a:r>
                <a:rPr lang="en-US" dirty="0">
                  <a:solidFill>
                    <a:srgbClr val="5B9BD5"/>
                  </a:solidFill>
                  <a:latin typeface="+mn-lt"/>
                </a:rPr>
                <a:t>8</a:t>
              </a:r>
            </a:p>
          </p:txBody>
        </p:sp>
        <p:sp>
          <p:nvSpPr>
            <p:cNvPr id="81" name="TextBox 80"/>
            <p:cNvSpPr txBox="1"/>
            <p:nvPr/>
          </p:nvSpPr>
          <p:spPr>
            <a:xfrm>
              <a:off x="9549476" y="1950811"/>
              <a:ext cx="818388" cy="461665"/>
            </a:xfrm>
            <a:prstGeom prst="rect">
              <a:avLst/>
            </a:prstGeom>
            <a:noFill/>
          </p:spPr>
          <p:txBody>
            <a:bodyPr wrap="square" rtlCol="0">
              <a:spAutoFit/>
            </a:bodyPr>
            <a:lstStyle/>
            <a:p>
              <a:pPr algn="ctr"/>
              <a:r>
                <a:rPr lang="en-US" dirty="0">
                  <a:solidFill>
                    <a:srgbClr val="5B9BD5"/>
                  </a:solidFill>
                  <a:latin typeface="+mn-lt"/>
                </a:rPr>
                <a:t>9</a:t>
              </a:r>
            </a:p>
          </p:txBody>
        </p:sp>
      </p:grpSp>
      <p:sp>
        <p:nvSpPr>
          <p:cNvPr id="2" name="Title 1"/>
          <p:cNvSpPr>
            <a:spLocks noGrp="1"/>
          </p:cNvSpPr>
          <p:nvPr>
            <p:ph type="title"/>
          </p:nvPr>
        </p:nvSpPr>
        <p:spPr/>
        <p:txBody>
          <a:bodyPr>
            <a:normAutofit/>
          </a:bodyPr>
          <a:lstStyle/>
          <a:p>
            <a:r>
              <a:rPr lang="en-US" sz="3600" dirty="0"/>
              <a:t>Phase IIC Timeline</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25</a:t>
            </a:fld>
            <a:endParaRPr lang="en-US" dirty="0"/>
          </a:p>
        </p:txBody>
      </p:sp>
      <p:sp>
        <p:nvSpPr>
          <p:cNvPr id="5" name="Rectangle 4"/>
          <p:cNvSpPr/>
          <p:nvPr/>
        </p:nvSpPr>
        <p:spPr>
          <a:xfrm>
            <a:off x="1861022" y="3109260"/>
            <a:ext cx="875116"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a:t>
            </a:r>
            <a:endParaRPr lang="en-US" sz="1600" i="1" dirty="0">
              <a:solidFill>
                <a:prstClr val="black">
                  <a:lumMod val="65000"/>
                  <a:lumOff val="35000"/>
                </a:prstClr>
              </a:solidFill>
            </a:endParaRPr>
          </a:p>
        </p:txBody>
      </p:sp>
      <p:sp>
        <p:nvSpPr>
          <p:cNvPr id="6" name="Rectangle 5"/>
          <p:cNvSpPr/>
          <p:nvPr/>
        </p:nvSpPr>
        <p:spPr>
          <a:xfrm>
            <a:off x="3093847" y="3111382"/>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t>
            </a:r>
            <a:endParaRPr lang="en-US" sz="1600" i="1" dirty="0">
              <a:solidFill>
                <a:prstClr val="black">
                  <a:lumMod val="65000"/>
                  <a:lumOff val="35000"/>
                </a:prstClr>
              </a:solidFill>
            </a:endParaRPr>
          </a:p>
        </p:txBody>
      </p:sp>
      <p:sp>
        <p:nvSpPr>
          <p:cNvPr id="7" name="TextBox 6"/>
          <p:cNvSpPr txBox="1"/>
          <p:nvPr/>
        </p:nvSpPr>
        <p:spPr>
          <a:xfrm>
            <a:off x="5425893" y="1413275"/>
            <a:ext cx="818388" cy="461665"/>
          </a:xfrm>
          <a:prstGeom prst="rect">
            <a:avLst/>
          </a:prstGeom>
          <a:noFill/>
        </p:spPr>
        <p:txBody>
          <a:bodyPr wrap="square" rtlCol="0">
            <a:spAutoFit/>
          </a:bodyPr>
          <a:lstStyle/>
          <a:p>
            <a:pPr algn="ctr"/>
            <a:r>
              <a:rPr lang="en-US" dirty="0">
                <a:solidFill>
                  <a:srgbClr val="5B9BD5"/>
                </a:solidFill>
                <a:latin typeface="+mn-lt"/>
              </a:rPr>
              <a:t>Year</a:t>
            </a:r>
          </a:p>
        </p:txBody>
      </p:sp>
      <p:cxnSp>
        <p:nvCxnSpPr>
          <p:cNvPr id="8" name="Elbow Connector 7"/>
          <p:cNvCxnSpPr>
            <a:stCxn id="5" idx="3"/>
            <a:endCxn id="6" idx="1"/>
          </p:cNvCxnSpPr>
          <p:nvPr/>
        </p:nvCxnSpPr>
        <p:spPr>
          <a:xfrm>
            <a:off x="2736138" y="3275948"/>
            <a:ext cx="357709" cy="212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5976698" y="3723820"/>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IIB</a:t>
            </a:r>
            <a:endParaRPr lang="en-US" sz="1600" i="1" dirty="0">
              <a:solidFill>
                <a:prstClr val="black">
                  <a:lumMod val="65000"/>
                  <a:lumOff val="35000"/>
                </a:prstClr>
              </a:solidFill>
            </a:endParaRPr>
          </a:p>
        </p:txBody>
      </p:sp>
      <p:sp>
        <p:nvSpPr>
          <p:cNvPr id="69" name="Rectangle 68"/>
          <p:cNvSpPr/>
          <p:nvPr/>
        </p:nvSpPr>
        <p:spPr>
          <a:xfrm>
            <a:off x="7953701" y="3723819"/>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cxnSp>
        <p:nvCxnSpPr>
          <p:cNvPr id="54" name="Elbow Connector 53"/>
          <p:cNvCxnSpPr>
            <a:stCxn id="66" idx="1"/>
            <a:endCxn id="68" idx="1"/>
          </p:cNvCxnSpPr>
          <p:nvPr/>
        </p:nvCxnSpPr>
        <p:spPr>
          <a:xfrm rot="10800000" flipH="1" flipV="1">
            <a:off x="5083250" y="3284186"/>
            <a:ext cx="893447" cy="606322"/>
          </a:xfrm>
          <a:prstGeom prst="bentConnector3">
            <a:avLst>
              <a:gd name="adj1" fmla="val -1613"/>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083251" y="3117498"/>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IIA or IIB</a:t>
            </a:r>
            <a:endParaRPr lang="en-US" sz="1600" i="1" dirty="0">
              <a:solidFill>
                <a:prstClr val="black">
                  <a:lumMod val="65000"/>
                  <a:lumOff val="35000"/>
                </a:prstClr>
              </a:solidFill>
            </a:endParaRPr>
          </a:p>
        </p:txBody>
      </p:sp>
      <p:sp>
        <p:nvSpPr>
          <p:cNvPr id="10" name="TextBox 9"/>
          <p:cNvSpPr txBox="1"/>
          <p:nvPr/>
        </p:nvSpPr>
        <p:spPr>
          <a:xfrm>
            <a:off x="1219200" y="4801985"/>
            <a:ext cx="9802964" cy="707886"/>
          </a:xfrm>
          <a:prstGeom prst="rect">
            <a:avLst/>
          </a:prstGeom>
          <a:noFill/>
        </p:spPr>
        <p:txBody>
          <a:bodyPr wrap="square" rtlCol="0">
            <a:spAutoFit/>
          </a:bodyPr>
          <a:lstStyle/>
          <a:p>
            <a:r>
              <a:rPr lang="en-US" sz="2000" dirty="0">
                <a:latin typeface="+mn-lt"/>
              </a:rPr>
              <a:t>Phase IIC follows a Phase IIA or Phase IIB award.  There will be only one opportunity to apply for Phase IIC--two years after you applied for your Phase IIA or Phase IIB award</a:t>
            </a:r>
          </a:p>
        </p:txBody>
      </p:sp>
      <p:sp>
        <p:nvSpPr>
          <p:cNvPr id="67" name="Rectangle 66"/>
          <p:cNvSpPr/>
          <p:nvPr/>
        </p:nvSpPr>
        <p:spPr>
          <a:xfrm>
            <a:off x="7064417" y="3115376"/>
            <a:ext cx="1972421" cy="333375"/>
          </a:xfrm>
          <a:prstGeom prst="rect">
            <a:avLst/>
          </a:prstGeom>
          <a:solidFill>
            <a:schemeClr val="accent1">
              <a:lumMod val="40000"/>
              <a:lumOff val="60000"/>
            </a:schemeClr>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prstClr val="black">
                    <a:lumMod val="65000"/>
                    <a:lumOff val="35000"/>
                  </a:prstClr>
                </a:solidFill>
              </a:rPr>
              <a:t>PHASE IIC</a:t>
            </a:r>
            <a:endParaRPr lang="en-US" sz="1600" i="1" dirty="0">
              <a:solidFill>
                <a:prstClr val="black">
                  <a:lumMod val="65000"/>
                  <a:lumOff val="35000"/>
                </a:prstClr>
              </a:solidFill>
            </a:endParaRPr>
          </a:p>
        </p:txBody>
      </p:sp>
    </p:spTree>
    <p:extLst>
      <p:ext uri="{BB962C8B-B14F-4D97-AF65-F5344CB8AC3E}">
        <p14:creationId xmlns:p14="http://schemas.microsoft.com/office/powerpoint/2010/main" val="2709048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a:t>
            </a:r>
          </a:p>
        </p:txBody>
      </p:sp>
      <p:sp>
        <p:nvSpPr>
          <p:cNvPr id="3" name="Content Placeholder 2"/>
          <p:cNvSpPr>
            <a:spLocks noGrp="1"/>
          </p:cNvSpPr>
          <p:nvPr>
            <p:ph idx="1"/>
          </p:nvPr>
        </p:nvSpPr>
        <p:spPr/>
        <p:txBody>
          <a:bodyPr>
            <a:normAutofit/>
          </a:bodyPr>
          <a:lstStyle/>
          <a:p>
            <a:r>
              <a:rPr lang="en-US" sz="2000" dirty="0"/>
              <a:t>A Phase IIC award requires that the applicant has matching funds (excluding any fees collected by the small business concern receiving the Phase IIC award) equal to the amount of the Phase IIC award.  </a:t>
            </a:r>
          </a:p>
          <a:p>
            <a:endParaRPr lang="en-US" sz="2000" dirty="0"/>
          </a:p>
          <a:p>
            <a:r>
              <a:rPr lang="en-US" sz="2000" dirty="0"/>
              <a:t>The matching funds must be from an eligible third party investor</a:t>
            </a:r>
          </a:p>
          <a:p>
            <a:pPr lvl="1"/>
            <a:r>
              <a:rPr lang="en-US" sz="1600" dirty="0"/>
              <a:t>The term ‘eligible third-party investor’ means a small business concern other than the eligible entity, a venture capital firm, an individual investor, a non-SBIR Federal, State or local government, or any combination thereof.</a:t>
            </a:r>
          </a:p>
          <a:p>
            <a:pPr lvl="2"/>
            <a:r>
              <a:rPr lang="en-US" sz="1400" dirty="0"/>
              <a:t>Please note that </a:t>
            </a:r>
            <a:r>
              <a:rPr lang="en-US" sz="1400" u="sng" dirty="0"/>
              <a:t>SBIR/STTR Phase I, II, or III funding from a Federal agency may not be used as matching funds</a:t>
            </a:r>
            <a:endParaRPr lang="en-US" sz="1400" dirty="0"/>
          </a:p>
          <a:p>
            <a:pPr lvl="2"/>
            <a:endParaRPr lang="en-US" sz="1400" dirty="0"/>
          </a:p>
          <a:p>
            <a:r>
              <a:rPr lang="en-US" sz="2000" dirty="0"/>
              <a:t>The following types of funding </a:t>
            </a:r>
            <a:r>
              <a:rPr lang="en-US" sz="2000" u="sng" dirty="0"/>
              <a:t>do not </a:t>
            </a:r>
            <a:r>
              <a:rPr lang="en-US" sz="2000" dirty="0"/>
              <a:t>qualify as matching funds:</a:t>
            </a:r>
          </a:p>
          <a:p>
            <a:pPr lvl="1"/>
            <a:r>
              <a:rPr lang="en-US" sz="1600" dirty="0"/>
              <a:t>The eligible entity’s internal R&amp;D funds. </a:t>
            </a:r>
          </a:p>
          <a:p>
            <a:pPr lvl="1"/>
            <a:r>
              <a:rPr lang="en-US" sz="1600" dirty="0"/>
              <a:t>Funding in forms other than cash, such as in-kind or other intangible assets. </a:t>
            </a:r>
          </a:p>
          <a:p>
            <a:pPr lvl="1"/>
            <a:r>
              <a:rPr lang="en-US" sz="1600" dirty="0"/>
              <a:t>Funding from the owners of the eligible entity, its family members, or affiliates of such owners. </a:t>
            </a:r>
          </a:p>
          <a:p>
            <a:pPr lvl="1"/>
            <a:r>
              <a:rPr lang="en-US" sz="1600" dirty="0"/>
              <a:t>Funding attained through loans or other forms of debt obligations. </a:t>
            </a:r>
          </a:p>
          <a:p>
            <a:pPr lvl="1"/>
            <a:endParaRPr lang="en-US" sz="18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26</a:t>
            </a:fld>
            <a:endParaRPr lang="en-US" dirty="0"/>
          </a:p>
        </p:txBody>
      </p:sp>
    </p:spTree>
    <p:extLst>
      <p:ext uri="{BB962C8B-B14F-4D97-AF65-F5344CB8AC3E}">
        <p14:creationId xmlns:p14="http://schemas.microsoft.com/office/powerpoint/2010/main" val="3860637985"/>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Matching Funds (cont.)</a:t>
            </a:r>
          </a:p>
        </p:txBody>
      </p:sp>
      <p:sp>
        <p:nvSpPr>
          <p:cNvPr id="3" name="Content Placeholder 2"/>
          <p:cNvSpPr>
            <a:spLocks noGrp="1"/>
          </p:cNvSpPr>
          <p:nvPr>
            <p:ph idx="1"/>
          </p:nvPr>
        </p:nvSpPr>
        <p:spPr/>
        <p:txBody>
          <a:bodyPr>
            <a:normAutofit/>
          </a:bodyPr>
          <a:lstStyle/>
          <a:p>
            <a:r>
              <a:rPr lang="en-US" sz="2000" dirty="0"/>
              <a:t>When do the matching funds need to be available?</a:t>
            </a:r>
          </a:p>
          <a:p>
            <a:pPr lvl="1"/>
            <a:r>
              <a:rPr lang="en-US" sz="1600" dirty="0"/>
              <a:t>The small business concern must have the total amount of the matching funds available for expenditure at the grant start date listed in the FOA.  A small business concern that fails to meet this requirement is ineligible for award</a:t>
            </a:r>
          </a:p>
          <a:p>
            <a:pPr lvl="1"/>
            <a:r>
              <a:rPr lang="en-US" sz="1600" u="sng" dirty="0"/>
              <a:t>Your matching funds must also be contingent upon receiving the DOE Phase IIC award</a:t>
            </a:r>
            <a:r>
              <a:rPr lang="en-US" sz="1600" dirty="0"/>
              <a:t>  </a:t>
            </a:r>
          </a:p>
          <a:p>
            <a:pPr lvl="1"/>
            <a:endParaRPr lang="en-US" sz="1600" dirty="0"/>
          </a:p>
          <a:p>
            <a:r>
              <a:rPr lang="en-US" sz="2000" dirty="0"/>
              <a:t>When must the matching funds be expended?</a:t>
            </a:r>
          </a:p>
          <a:p>
            <a:pPr lvl="1"/>
            <a:r>
              <a:rPr lang="en-US" sz="1600" dirty="0"/>
              <a:t>The matching funds must be expended during the period of performance of the Phase IIC award</a:t>
            </a:r>
          </a:p>
          <a:p>
            <a:pPr lvl="1"/>
            <a:r>
              <a:rPr lang="en-US" sz="1600" dirty="0"/>
              <a:t>Failure to expend the full amount of the matching funds will reduce the amount of award funding correspondingly, and DOE may take other remedies</a:t>
            </a:r>
          </a:p>
          <a:p>
            <a:pPr lvl="1"/>
            <a:endParaRPr lang="en-US" sz="1600" dirty="0"/>
          </a:p>
          <a:p>
            <a:r>
              <a:rPr lang="en-US" sz="2000" dirty="0"/>
              <a:t>Will a no cost extension be available for a Phase IIC award</a:t>
            </a:r>
            <a:r>
              <a:rPr lang="en-US" sz="2000" strike="sngStrike" dirty="0"/>
              <a:t>s</a:t>
            </a:r>
            <a:r>
              <a:rPr lang="en-US" sz="2000" dirty="0"/>
              <a:t>?</a:t>
            </a:r>
          </a:p>
          <a:p>
            <a:pPr lvl="1"/>
            <a:r>
              <a:rPr lang="en-US" sz="1600" dirty="0"/>
              <a:t>Yes, but only if the award funding has not been fully expended at the end of the initial period of performance of the Phase IIC award</a:t>
            </a:r>
          </a:p>
          <a:p>
            <a:endParaRPr lang="en-US" sz="2000" dirty="0"/>
          </a:p>
          <a:p>
            <a:endParaRPr lang="en-US" sz="2000"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27</a:t>
            </a:fld>
            <a:endParaRPr lang="en-US" dirty="0"/>
          </a:p>
        </p:txBody>
      </p:sp>
    </p:spTree>
    <p:extLst>
      <p:ext uri="{BB962C8B-B14F-4D97-AF65-F5344CB8AC3E}">
        <p14:creationId xmlns:p14="http://schemas.microsoft.com/office/powerpoint/2010/main" val="2026063705"/>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for Phase IIC Awards</a:t>
            </a:r>
          </a:p>
        </p:txBody>
      </p:sp>
      <p:sp>
        <p:nvSpPr>
          <p:cNvPr id="3" name="Content Placeholder 2"/>
          <p:cNvSpPr>
            <a:spLocks noGrp="1"/>
          </p:cNvSpPr>
          <p:nvPr>
            <p:ph idx="1"/>
          </p:nvPr>
        </p:nvSpPr>
        <p:spPr/>
        <p:txBody>
          <a:bodyPr>
            <a:normAutofit/>
          </a:bodyPr>
          <a:lstStyle/>
          <a:p>
            <a:r>
              <a:rPr lang="en-US" sz="2000" dirty="0"/>
              <a:t>Maximum Award Amount and Duration</a:t>
            </a:r>
          </a:p>
          <a:p>
            <a:pPr lvl="1"/>
            <a:r>
              <a:rPr lang="en-US" sz="1600" dirty="0"/>
              <a:t>$1,100,000, up to 2 years  </a:t>
            </a:r>
            <a:r>
              <a:rPr lang="en-US" sz="1600" dirty="0">
                <a:solidFill>
                  <a:srgbClr val="00B050"/>
                </a:solidFill>
              </a:rPr>
              <a:t> </a:t>
            </a:r>
          </a:p>
          <a:p>
            <a:pPr lvl="1"/>
            <a:r>
              <a:rPr lang="en-US" sz="1600" dirty="0"/>
              <a:t>Award amounts and project duration require justification</a:t>
            </a:r>
          </a:p>
          <a:p>
            <a:endParaRPr lang="en-US" sz="2000" dirty="0"/>
          </a:p>
          <a:p>
            <a:r>
              <a:rPr lang="en-US" sz="2000" dirty="0"/>
              <a:t>Available Funding</a:t>
            </a:r>
          </a:p>
          <a:p>
            <a:pPr lvl="1"/>
            <a:r>
              <a:rPr lang="en-US" sz="1600" dirty="0"/>
              <a:t>Is there separate funding for the Phase IIC awards? </a:t>
            </a:r>
          </a:p>
          <a:p>
            <a:pPr lvl="2"/>
            <a:r>
              <a:rPr lang="en-US" sz="1400" dirty="0"/>
              <a:t>NO.  Second Phase II award funding is obtained from DOE SBIR &amp; STTR allocations used to make Phase I &amp; II awards</a:t>
            </a:r>
          </a:p>
          <a:p>
            <a:pPr lvl="1"/>
            <a:r>
              <a:rPr lang="en-US" sz="1600" dirty="0"/>
              <a:t>Is there a maximum amount of funding that can be used for Phase IIC awards?</a:t>
            </a:r>
          </a:p>
          <a:p>
            <a:pPr lvl="2"/>
            <a:r>
              <a:rPr lang="en-US" sz="1400" dirty="0"/>
              <a:t>YES.  An agency may not use more than 5 percent of its SBIR funding for Phase IIC awards  </a:t>
            </a:r>
          </a:p>
          <a:p>
            <a:endParaRPr lang="en-US" sz="2000" dirty="0"/>
          </a:p>
          <a:p>
            <a:r>
              <a:rPr lang="en-US" sz="2000" dirty="0"/>
              <a:t>Number of Awards</a:t>
            </a:r>
          </a:p>
          <a:p>
            <a:pPr lvl="1"/>
            <a:r>
              <a:rPr lang="en-US" sz="1600" dirty="0"/>
              <a:t>There is no target number of awards for Phase IIC</a:t>
            </a:r>
          </a:p>
          <a:p>
            <a:pPr lvl="1"/>
            <a:r>
              <a:rPr lang="en-US" sz="1600" dirty="0"/>
              <a:t>The number of awards will depend on the number and quality of applications received under the FOA</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28</a:t>
            </a:fld>
            <a:endParaRPr lang="en-US" dirty="0"/>
          </a:p>
        </p:txBody>
      </p:sp>
    </p:spTree>
    <p:extLst>
      <p:ext uri="{BB962C8B-B14F-4D97-AF65-F5344CB8AC3E}">
        <p14:creationId xmlns:p14="http://schemas.microsoft.com/office/powerpoint/2010/main" val="1223834445"/>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Letter of Intent (LOI) Requirement</a:t>
            </a:r>
          </a:p>
        </p:txBody>
      </p:sp>
      <p:sp>
        <p:nvSpPr>
          <p:cNvPr id="3" name="Content Placeholder 2"/>
          <p:cNvSpPr>
            <a:spLocks noGrp="1"/>
          </p:cNvSpPr>
          <p:nvPr>
            <p:ph idx="1"/>
          </p:nvPr>
        </p:nvSpPr>
        <p:spPr/>
        <p:txBody>
          <a:bodyPr>
            <a:normAutofit/>
          </a:bodyPr>
          <a:lstStyle/>
          <a:p>
            <a:r>
              <a:rPr lang="en-US" sz="2000" dirty="0"/>
              <a:t>Phase IIC applicants are required to submit a LOI through PAMS</a:t>
            </a:r>
          </a:p>
          <a:p>
            <a:pPr lvl="1"/>
            <a:r>
              <a:rPr lang="en-US" sz="1600" dirty="0"/>
              <a:t>LOI Deadline: Tuesday, November 9, 2021 by 5:00 pm ET </a:t>
            </a:r>
          </a:p>
          <a:p>
            <a:pPr lvl="1"/>
            <a:r>
              <a:rPr lang="en-US" sz="1600" dirty="0"/>
              <a:t>Application Deadline: Tuesday, December 7, 2021 by 11:59pm ET</a:t>
            </a:r>
          </a:p>
          <a:p>
            <a:pPr lvl="1"/>
            <a:r>
              <a:rPr lang="en-US" sz="1600" dirty="0"/>
              <a:t>Content:</a:t>
            </a:r>
          </a:p>
          <a:p>
            <a:pPr marL="914400" lvl="2"/>
            <a:r>
              <a:rPr lang="en-US" sz="1600" dirty="0"/>
              <a:t>Business Official name and contact information (telephone number and email address)</a:t>
            </a:r>
          </a:p>
          <a:p>
            <a:pPr marL="914400" lvl="2"/>
            <a:r>
              <a:rPr lang="en-US" sz="1600" dirty="0"/>
              <a:t>Name(s) of any proposed subcontractor(s) or consultant(s), if any</a:t>
            </a:r>
          </a:p>
          <a:p>
            <a:pPr marL="914400" lvl="2"/>
            <a:r>
              <a:rPr lang="en-US" sz="1600" dirty="0"/>
              <a:t>DOE Phase II Award Number, “DE-SC000XXXX”</a:t>
            </a:r>
          </a:p>
          <a:p>
            <a:pPr marL="914400" lvl="2"/>
            <a:r>
              <a:rPr lang="en-US" sz="1600" dirty="0"/>
              <a:t>Type of Phase II submission:  please select the Phase IIB (Phase IIC selection is not yet available)</a:t>
            </a:r>
          </a:p>
          <a:p>
            <a:pPr marL="914400" lvl="2"/>
            <a:r>
              <a:rPr lang="en-US" sz="1600" dirty="0"/>
              <a:t>Third Phase II Project Title (same as your second Phase II project title)</a:t>
            </a:r>
          </a:p>
          <a:p>
            <a:pPr marL="914400" lvl="2"/>
            <a:r>
              <a:rPr lang="en-US" sz="1600" dirty="0"/>
              <a:t>Phase I topic and subtopic number (same as your Phase I)</a:t>
            </a:r>
          </a:p>
          <a:p>
            <a:pPr marL="914400" lvl="2"/>
            <a:r>
              <a:rPr lang="en-US" sz="1600" dirty="0"/>
              <a:t>Technical abstract that sufficiently describes your technology and application.  The abstract should not exceed 500 words and two pages and it must provide sufficient technical depth to allow DOE to assign technical reviewers for your application.  Please note that your abstract should not contain any proprietary information.</a:t>
            </a:r>
          </a:p>
        </p:txBody>
      </p:sp>
      <p:sp>
        <p:nvSpPr>
          <p:cNvPr id="4" name="Slide Number Placeholder 3"/>
          <p:cNvSpPr>
            <a:spLocks noGrp="1"/>
          </p:cNvSpPr>
          <p:nvPr>
            <p:ph type="sldNum" sz="quarter" idx="12"/>
          </p:nvPr>
        </p:nvSpPr>
        <p:spPr/>
        <p:txBody>
          <a:bodyPr/>
          <a:lstStyle/>
          <a:p>
            <a:fld id="{CFB0700A-AA3D-461B-A3B6-39C39373F01C}" type="slidenum">
              <a:rPr lang="en-US" smtClean="0"/>
              <a:pPr/>
              <a:t>29</a:t>
            </a:fld>
            <a:endParaRPr lang="en-US" dirty="0"/>
          </a:p>
        </p:txBody>
      </p:sp>
    </p:spTree>
    <p:extLst>
      <p:ext uri="{BB962C8B-B14F-4D97-AF65-F5344CB8AC3E}">
        <p14:creationId xmlns:p14="http://schemas.microsoft.com/office/powerpoint/2010/main" val="223884735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Webinar Outline</a:t>
            </a:r>
          </a:p>
        </p:txBody>
      </p:sp>
      <p:sp>
        <p:nvSpPr>
          <p:cNvPr id="3" name="Content Placeholder 2"/>
          <p:cNvSpPr>
            <a:spLocks noGrp="1"/>
          </p:cNvSpPr>
          <p:nvPr>
            <p:ph idx="1"/>
          </p:nvPr>
        </p:nvSpPr>
        <p:spPr/>
        <p:txBody>
          <a:bodyPr>
            <a:normAutofit/>
          </a:bodyPr>
          <a:lstStyle/>
          <a:p>
            <a:r>
              <a:rPr lang="en-US" sz="2800" b="1" dirty="0"/>
              <a:t>Second Phase II:  Phase IIA &amp; IIB</a:t>
            </a:r>
          </a:p>
          <a:p>
            <a:pPr lvl="1"/>
            <a:r>
              <a:rPr lang="en-US" sz="2400" dirty="0"/>
              <a:t>SBIR/STTR Reauthorization Act (December 31, 2011) permitted agencies to issue second Phase II awards</a:t>
            </a:r>
          </a:p>
          <a:p>
            <a:pPr lvl="2"/>
            <a:r>
              <a:rPr lang="en-US" sz="2000" dirty="0"/>
              <a:t>DOE implemented these awards in FY 2014</a:t>
            </a:r>
          </a:p>
          <a:p>
            <a:r>
              <a:rPr lang="en-US" sz="2800" b="1" dirty="0"/>
              <a:t>Third Phase II (SBIR Only):  Phase IIC</a:t>
            </a:r>
          </a:p>
          <a:p>
            <a:pPr lvl="1"/>
            <a:r>
              <a:rPr lang="en-US" sz="2400" dirty="0"/>
              <a:t>FY 2019 National Defense Authorization Act (August 13, 2018) required agencies to issue third Phase II awards, if they issue second Phase II awards</a:t>
            </a:r>
          </a:p>
          <a:p>
            <a:pPr lvl="2"/>
            <a:r>
              <a:rPr lang="en-US" sz="2000" dirty="0"/>
              <a:t>DOE began implementing these awards beginning with the FY 2019 Phase II Release 2 FOA</a:t>
            </a:r>
          </a:p>
        </p:txBody>
      </p:sp>
      <p:sp>
        <p:nvSpPr>
          <p:cNvPr id="4" name="Slide Number Placeholder 3"/>
          <p:cNvSpPr>
            <a:spLocks noGrp="1"/>
          </p:cNvSpPr>
          <p:nvPr>
            <p:ph type="sldNum" sz="quarter" idx="12"/>
          </p:nvPr>
        </p:nvSpPr>
        <p:spPr/>
        <p:txBody>
          <a:bodyPr/>
          <a:lstStyle/>
          <a:p>
            <a:fld id="{CFB0700A-AA3D-461B-A3B6-39C39373F01C}" type="slidenum">
              <a:rPr lang="en-US" smtClean="0"/>
              <a:pPr/>
              <a:t>3</a:t>
            </a:fld>
            <a:endParaRPr lang="en-US"/>
          </a:p>
        </p:txBody>
      </p:sp>
    </p:spTree>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972800" cy="4525963"/>
          </a:xfrm>
        </p:spPr>
        <p:txBody>
          <a:bodyPr>
            <a:normAutofit/>
          </a:bodyPr>
          <a:lstStyle/>
          <a:p>
            <a:r>
              <a:rPr lang="en-US" dirty="0"/>
              <a:t>A small business concern is eligible to receive a Phase IIC award only if its Phase IIA or Phase IIB award is completed before the start of the Phase IIC grant start date (approximately 4/3/22)</a:t>
            </a:r>
            <a:endParaRPr lang="en-US" strike="sngStrike" dirty="0"/>
          </a:p>
          <a:p>
            <a:pPr marL="457200" lvl="1" indent="0">
              <a:buNone/>
            </a:pPr>
            <a:endParaRPr lang="en-US" sz="1800" dirty="0"/>
          </a:p>
        </p:txBody>
      </p:sp>
      <p:sp>
        <p:nvSpPr>
          <p:cNvPr id="4" name="Slide Number Placeholder 3"/>
          <p:cNvSpPr>
            <a:spLocks noGrp="1"/>
          </p:cNvSpPr>
          <p:nvPr>
            <p:ph type="sldNum" sz="quarter" idx="12"/>
          </p:nvPr>
        </p:nvSpPr>
        <p:spPr/>
        <p:txBody>
          <a:bodyPr/>
          <a:lstStyle/>
          <a:p>
            <a:fld id="{2BA9E7EC-3D06-47D0-A832-F6F185DA02B9}" type="slidenum">
              <a:rPr lang="en-US" smtClean="0"/>
              <a:pPr/>
              <a:t>30</a:t>
            </a:fld>
            <a:endParaRPr lang="en-US" dirty="0"/>
          </a:p>
        </p:txBody>
      </p:sp>
      <p:sp>
        <p:nvSpPr>
          <p:cNvPr id="2" name="Title 1"/>
          <p:cNvSpPr>
            <a:spLocks noGrp="1"/>
          </p:cNvSpPr>
          <p:nvPr>
            <p:ph type="title"/>
          </p:nvPr>
        </p:nvSpPr>
        <p:spPr/>
        <p:txBody>
          <a:bodyPr/>
          <a:lstStyle/>
          <a:p>
            <a:r>
              <a:rPr lang="en-US" dirty="0"/>
              <a:t>No Cost Extensions</a:t>
            </a:r>
          </a:p>
        </p:txBody>
      </p:sp>
      <p:sp>
        <p:nvSpPr>
          <p:cNvPr id="6" name="Rectangle 5"/>
          <p:cNvSpPr/>
          <p:nvPr/>
        </p:nvSpPr>
        <p:spPr>
          <a:xfrm>
            <a:off x="2819400" y="3276600"/>
            <a:ext cx="29527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IIA or IIB (ends ~4/3/22)  </a:t>
            </a:r>
          </a:p>
        </p:txBody>
      </p:sp>
      <p:sp>
        <p:nvSpPr>
          <p:cNvPr id="7" name="Rectangle 6"/>
          <p:cNvSpPr/>
          <p:nvPr/>
        </p:nvSpPr>
        <p:spPr>
          <a:xfrm>
            <a:off x="5791200" y="3276600"/>
            <a:ext cx="3124200" cy="400050"/>
          </a:xfrm>
          <a:prstGeom prst="rect">
            <a:avLst/>
          </a:prstGeom>
          <a:solidFill>
            <a:srgbClr val="7030A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Phase IIC (starts ~4/4/22) </a:t>
            </a:r>
          </a:p>
        </p:txBody>
      </p:sp>
      <p:sp>
        <p:nvSpPr>
          <p:cNvPr id="9" name="TextBox 8"/>
          <p:cNvSpPr txBox="1"/>
          <p:nvPr/>
        </p:nvSpPr>
        <p:spPr>
          <a:xfrm>
            <a:off x="3962401" y="3675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6724652" y="3676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spTree>
    <p:extLst>
      <p:ext uri="{BB962C8B-B14F-4D97-AF65-F5344CB8AC3E}">
        <p14:creationId xmlns:p14="http://schemas.microsoft.com/office/powerpoint/2010/main" val="1688673844"/>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0666CAC-483F-4E62-9647-5D03E5DEC7CF}"/>
              </a:ext>
            </a:extLst>
          </p:cNvPr>
          <p:cNvSpPr>
            <a:spLocks noGrp="1"/>
          </p:cNvSpPr>
          <p:nvPr>
            <p:ph type="sldNum" sz="quarter" idx="12"/>
          </p:nvPr>
        </p:nvSpPr>
        <p:spPr/>
        <p:txBody>
          <a:bodyPr/>
          <a:lstStyle/>
          <a:p>
            <a:fld id="{7095E747-9657-4DB4-B1B0-824A61E48864}" type="slidenum">
              <a:rPr lang="en-US" smtClean="0"/>
              <a:t>31</a:t>
            </a:fld>
            <a:endParaRPr lang="en-US" dirty="0"/>
          </a:p>
        </p:txBody>
      </p:sp>
      <p:sp>
        <p:nvSpPr>
          <p:cNvPr id="2" name="Title 1"/>
          <p:cNvSpPr>
            <a:spLocks noGrp="1"/>
          </p:cNvSpPr>
          <p:nvPr>
            <p:ph type="title" idx="4294967295"/>
          </p:nvPr>
        </p:nvSpPr>
        <p:spPr>
          <a:xfrm>
            <a:off x="54383" y="-136525"/>
            <a:ext cx="10515600" cy="1325563"/>
          </a:xfrm>
        </p:spPr>
        <p:txBody>
          <a:bodyPr/>
          <a:lstStyle/>
          <a:p>
            <a:pPr algn="ctr"/>
            <a:r>
              <a:rPr lang="en-US" dirty="0"/>
              <a:t>Questions?</a:t>
            </a: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304981824"/>
              </p:ext>
            </p:extLst>
          </p:nvPr>
        </p:nvGraphicFramePr>
        <p:xfrm>
          <a:off x="227011" y="1371600"/>
          <a:ext cx="11509375" cy="4808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descr="Icon&#10;&#10;Description automatically generated">
            <a:hlinkClick r:id="rId7"/>
            <a:extLst>
              <a:ext uri="{FF2B5EF4-FFF2-40B4-BE49-F238E27FC236}">
                <a16:creationId xmlns:a16="http://schemas.microsoft.com/office/drawing/2014/main" id="{ABCF7A54-D3E5-43FB-B57C-E05BA355FBB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01492" y="5408310"/>
            <a:ext cx="603310" cy="53436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Icon&#10;&#10;Description automatically generated">
            <a:hlinkClick r:id="rId9"/>
            <a:extLst>
              <a:ext uri="{FF2B5EF4-FFF2-40B4-BE49-F238E27FC236}">
                <a16:creationId xmlns:a16="http://schemas.microsoft.com/office/drawing/2014/main" id="{B5982CF8-FBF6-4804-9FB1-D09B2BA7D04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9800" y="5390472"/>
            <a:ext cx="567758" cy="53436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37AE119-FAFF-4C5B-ACE9-572347BD1441}"/>
              </a:ext>
            </a:extLst>
          </p:cNvPr>
          <p:cNvSpPr txBox="1"/>
          <p:nvPr/>
        </p:nvSpPr>
        <p:spPr>
          <a:xfrm>
            <a:off x="381001" y="884570"/>
            <a:ext cx="11201399" cy="830997"/>
          </a:xfrm>
          <a:prstGeom prst="rect">
            <a:avLst/>
          </a:prstGeom>
          <a:noFill/>
        </p:spPr>
        <p:txBody>
          <a:bodyPr wrap="square">
            <a:spAutoFit/>
          </a:bodyPr>
          <a:lstStyle/>
          <a:p>
            <a:r>
              <a:rPr lang="en-US" sz="2400" dirty="0">
                <a:latin typeface="+mn-lt"/>
              </a:rPr>
              <a:t>Please submit any question you may have via the Q&amp;A box, at the bottom of your screen</a:t>
            </a:r>
          </a:p>
          <a:p>
            <a:pPr marL="0" indent="0">
              <a:buNone/>
            </a:pPr>
            <a:endParaRPr lang="en-US" sz="2400" dirty="0"/>
          </a:p>
        </p:txBody>
      </p:sp>
      <p:pic>
        <p:nvPicPr>
          <p:cNvPr id="10" name="Picture 9">
            <a:extLst>
              <a:ext uri="{FF2B5EF4-FFF2-40B4-BE49-F238E27FC236}">
                <a16:creationId xmlns:a16="http://schemas.microsoft.com/office/drawing/2014/main" id="{ECF38DB3-974F-4421-82F5-57566D0BFE45}"/>
              </a:ext>
            </a:extLst>
          </p:cNvPr>
          <p:cNvPicPr>
            <a:picLocks noChangeAspect="1"/>
          </p:cNvPicPr>
          <p:nvPr/>
        </p:nvPicPr>
        <p:blipFill>
          <a:blip r:embed="rId11"/>
          <a:stretch>
            <a:fillRect/>
          </a:stretch>
        </p:blipFill>
        <p:spPr>
          <a:xfrm>
            <a:off x="6442692" y="3683670"/>
            <a:ext cx="5241570" cy="872331"/>
          </a:xfrm>
          <a:prstGeom prst="rect">
            <a:avLst/>
          </a:prstGeom>
        </p:spPr>
      </p:pic>
      <p:sp>
        <p:nvSpPr>
          <p:cNvPr id="11" name="Arrow: Right 10">
            <a:extLst>
              <a:ext uri="{FF2B5EF4-FFF2-40B4-BE49-F238E27FC236}">
                <a16:creationId xmlns:a16="http://schemas.microsoft.com/office/drawing/2014/main" id="{CEAE8FC1-829F-4EA8-8769-9F4F718DF683}"/>
              </a:ext>
            </a:extLst>
          </p:cNvPr>
          <p:cNvSpPr/>
          <p:nvPr/>
        </p:nvSpPr>
        <p:spPr>
          <a:xfrm>
            <a:off x="5059624" y="3967436"/>
            <a:ext cx="1402118"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201444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p:txBody>
          <a:bodyPr/>
          <a:lstStyle/>
          <a:p>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4</a:t>
            </a:fld>
            <a:endParaRPr lang="en-US" dirty="0"/>
          </a:p>
        </p:txBody>
      </p:sp>
      <p:sp>
        <p:nvSpPr>
          <p:cNvPr id="6" name="Rectangle 5"/>
          <p:cNvSpPr/>
          <p:nvPr/>
        </p:nvSpPr>
        <p:spPr>
          <a:xfrm>
            <a:off x="3395662"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Initial (or first) Phase II</a:t>
            </a:r>
          </a:p>
        </p:txBody>
      </p:sp>
      <p:sp>
        <p:nvSpPr>
          <p:cNvPr id="7" name="Rectangle 6"/>
          <p:cNvSpPr/>
          <p:nvPr/>
        </p:nvSpPr>
        <p:spPr>
          <a:xfrm>
            <a:off x="62245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Second Phase II</a:t>
            </a:r>
          </a:p>
        </p:txBody>
      </p:sp>
      <p:sp>
        <p:nvSpPr>
          <p:cNvPr id="11" name="TextBox 10"/>
          <p:cNvSpPr txBox="1"/>
          <p:nvPr/>
        </p:nvSpPr>
        <p:spPr>
          <a:xfrm>
            <a:off x="6391275" y="2391351"/>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a:t>
            </a:r>
          </a:p>
        </p:txBody>
      </p:sp>
      <p:sp>
        <p:nvSpPr>
          <p:cNvPr id="12" name="TextBox 11"/>
          <p:cNvSpPr txBox="1"/>
          <p:nvPr/>
        </p:nvSpPr>
        <p:spPr>
          <a:xfrm>
            <a:off x="6400800" y="2728417"/>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IIB</a:t>
            </a:r>
          </a:p>
        </p:txBody>
      </p:sp>
      <p:sp>
        <p:nvSpPr>
          <p:cNvPr id="13" name="TextBox 12"/>
          <p:cNvSpPr txBox="1"/>
          <p:nvPr/>
        </p:nvSpPr>
        <p:spPr>
          <a:xfrm>
            <a:off x="3562350"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a:t>
            </a:r>
          </a:p>
        </p:txBody>
      </p:sp>
      <p:sp>
        <p:nvSpPr>
          <p:cNvPr id="15" name="Content Placeholder 2"/>
          <p:cNvSpPr txBox="1">
            <a:spLocks/>
          </p:cNvSpPr>
          <p:nvPr/>
        </p:nvSpPr>
        <p:spPr>
          <a:xfrm>
            <a:off x="990600" y="3342680"/>
            <a:ext cx="10287000" cy="23723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dirty="0"/>
              <a:t>Awards</a:t>
            </a:r>
          </a:p>
          <a:p>
            <a:pPr lvl="1" fontAlgn="auto">
              <a:spcAft>
                <a:spcPts val="0"/>
              </a:spcAft>
            </a:pPr>
            <a:r>
              <a:rPr lang="en-US" sz="1800" dirty="0"/>
              <a:t>“Phase II” denotes an </a:t>
            </a:r>
            <a:r>
              <a:rPr lang="en-US" sz="1800" u="sng" dirty="0"/>
              <a:t>initial or first</a:t>
            </a:r>
            <a:r>
              <a:rPr lang="en-US" sz="1800" dirty="0"/>
              <a:t> Phase II award </a:t>
            </a:r>
          </a:p>
          <a:p>
            <a:pPr lvl="1" fontAlgn="auto">
              <a:spcAft>
                <a:spcPts val="0"/>
              </a:spcAft>
            </a:pPr>
            <a:r>
              <a:rPr lang="en-US" sz="1800" dirty="0"/>
              <a:t>“Phase IIA” and “Phase IIB” denote a </a:t>
            </a:r>
            <a:r>
              <a:rPr lang="en-US" sz="1800" u="sng" dirty="0"/>
              <a:t>second</a:t>
            </a:r>
            <a:r>
              <a:rPr lang="en-US" sz="1800" dirty="0"/>
              <a:t> Phase II award (referred to as “sequential” in statute) </a:t>
            </a:r>
          </a:p>
          <a:p>
            <a:pPr lvl="1" fontAlgn="auto">
              <a:spcAft>
                <a:spcPts val="0"/>
              </a:spcAft>
            </a:pPr>
            <a:r>
              <a:rPr lang="en-US" sz="1800" dirty="0"/>
              <a:t>“Phase IIC” denotes a </a:t>
            </a:r>
            <a:r>
              <a:rPr lang="en-US" sz="1800" u="sng" dirty="0"/>
              <a:t>third </a:t>
            </a:r>
            <a:r>
              <a:rPr lang="en-US" sz="1800" dirty="0"/>
              <a:t>Phase II award (referred to as “subsequent” in statute)</a:t>
            </a:r>
          </a:p>
          <a:p>
            <a:pPr fontAlgn="auto">
              <a:spcAft>
                <a:spcPts val="0"/>
              </a:spcAft>
            </a:pPr>
            <a:r>
              <a:rPr lang="en-US" dirty="0"/>
              <a:t>Funding Opportunity Announcement  (FOA)</a:t>
            </a:r>
          </a:p>
          <a:p>
            <a:pPr lvl="1" fontAlgn="auto">
              <a:spcAft>
                <a:spcPts val="0"/>
              </a:spcAft>
            </a:pPr>
            <a:r>
              <a:rPr lang="en-US" sz="1800" dirty="0"/>
              <a:t>Initial (or first), second and third Phase II applications are submitted through our “Phase II” FOAs</a:t>
            </a:r>
          </a:p>
        </p:txBody>
      </p:sp>
      <p:sp>
        <p:nvSpPr>
          <p:cNvPr id="14" name="Rectangle 13"/>
          <p:cNvSpPr/>
          <p:nvPr/>
        </p:nvSpPr>
        <p:spPr>
          <a:xfrm>
            <a:off x="814387"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Phase I</a:t>
            </a:r>
          </a:p>
        </p:txBody>
      </p:sp>
      <p:sp>
        <p:nvSpPr>
          <p:cNvPr id="16" name="TextBox 15"/>
          <p:cNvSpPr txBox="1"/>
          <p:nvPr/>
        </p:nvSpPr>
        <p:spPr>
          <a:xfrm>
            <a:off x="1066801" y="2592924"/>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a:t>
            </a:r>
          </a:p>
        </p:txBody>
      </p:sp>
      <p:cxnSp>
        <p:nvCxnSpPr>
          <p:cNvPr id="8" name="Straight Arrow Connector 7"/>
          <p:cNvCxnSpPr>
            <a:endCxn id="13" idx="1"/>
          </p:cNvCxnSpPr>
          <p:nvPr/>
        </p:nvCxnSpPr>
        <p:spPr>
          <a:xfrm>
            <a:off x="3033713" y="2777590"/>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700713"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927466" y="1810326"/>
            <a:ext cx="2419350" cy="40005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u="sng" dirty="0">
                <a:solidFill>
                  <a:schemeClr val="tx1"/>
                </a:solidFill>
              </a:rPr>
              <a:t>Third Phase II</a:t>
            </a:r>
          </a:p>
        </p:txBody>
      </p:sp>
      <p:sp>
        <p:nvSpPr>
          <p:cNvPr id="20" name="TextBox 19"/>
          <p:cNvSpPr txBox="1"/>
          <p:nvPr/>
        </p:nvSpPr>
        <p:spPr>
          <a:xfrm>
            <a:off x="9103679" y="2590800"/>
            <a:ext cx="2085975" cy="369332"/>
          </a:xfrm>
          <a:prstGeom prst="rect">
            <a:avLst/>
          </a:prstGeom>
          <a:noFill/>
          <a:effectLst/>
        </p:spPr>
        <p:txBody>
          <a:bodyPr wrap="square" rtlCol="0">
            <a:spAutoFit/>
          </a:bodyPr>
          <a:lstStyle/>
          <a:p>
            <a:pPr algn="ctr"/>
            <a:r>
              <a:rPr lang="en-US" sz="1800" b="1" dirty="0">
                <a:solidFill>
                  <a:schemeClr val="tx2"/>
                </a:solidFill>
                <a:latin typeface="+mn-lt"/>
              </a:rPr>
              <a:t>Phase IIC</a:t>
            </a:r>
          </a:p>
        </p:txBody>
      </p:sp>
      <p:cxnSp>
        <p:nvCxnSpPr>
          <p:cNvPr id="21" name="Straight Arrow Connector 20"/>
          <p:cNvCxnSpPr/>
          <p:nvPr/>
        </p:nvCxnSpPr>
        <p:spPr>
          <a:xfrm>
            <a:off x="8403592" y="2772351"/>
            <a:ext cx="528636" cy="0"/>
          </a:xfrm>
          <a:prstGeom prst="straightConnector1">
            <a:avLst/>
          </a:prstGeom>
          <a:ln>
            <a:solidFill>
              <a:schemeClr val="tx2"/>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403541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Second Phase II Awards</a:t>
            </a:r>
          </a:p>
        </p:txBody>
      </p:sp>
      <p:sp>
        <p:nvSpPr>
          <p:cNvPr id="6" name="Text Placeholder 5"/>
          <p:cNvSpPr>
            <a:spLocks noGrp="1"/>
          </p:cNvSpPr>
          <p:nvPr>
            <p:ph type="body" idx="1"/>
          </p:nvPr>
        </p:nvSpPr>
        <p:spPr/>
        <p:txBody>
          <a:bodyPr/>
          <a:lstStyle/>
          <a:p>
            <a:r>
              <a:rPr lang="en-US" dirty="0"/>
              <a:t>Phase IIA, Phase IIB</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5</a:t>
            </a:fld>
            <a:endParaRPr lang="en-US" dirty="0"/>
          </a:p>
        </p:txBody>
      </p:sp>
    </p:spTree>
    <p:extLst>
      <p:ext uri="{BB962C8B-B14F-4D97-AF65-F5344CB8AC3E}">
        <p14:creationId xmlns:p14="http://schemas.microsoft.com/office/powerpoint/2010/main" val="4078071357"/>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Motivation:  Phase IIA</a:t>
            </a:r>
            <a:endParaRPr lang="en-US" dirty="0"/>
          </a:p>
        </p:txBody>
      </p:sp>
      <p:sp>
        <p:nvSpPr>
          <p:cNvPr id="3" name="Content Placeholder 2"/>
          <p:cNvSpPr>
            <a:spLocks noGrp="1"/>
          </p:cNvSpPr>
          <p:nvPr>
            <p:ph idx="1"/>
          </p:nvPr>
        </p:nvSpPr>
        <p:spPr/>
        <p:txBody>
          <a:bodyPr>
            <a:normAutofit/>
          </a:bodyPr>
          <a:lstStyle/>
          <a:p>
            <a:r>
              <a:rPr lang="en-US" sz="2000" dirty="0"/>
              <a:t>Some Phase II projects are </a:t>
            </a:r>
            <a:r>
              <a:rPr lang="en-US" sz="2000" i="1" u="sng" dirty="0"/>
              <a:t>unable to be completed within two years and require more time and funding</a:t>
            </a:r>
            <a:r>
              <a:rPr lang="en-US" sz="2000" dirty="0"/>
              <a:t>  </a:t>
            </a:r>
          </a:p>
          <a:p>
            <a:pPr lvl="1"/>
            <a:r>
              <a:rPr lang="en-US" sz="1800" dirty="0"/>
              <a:t>DOE program managers select the topics/subtopics for which Phase IIA applications will be accepted.  </a:t>
            </a:r>
          </a:p>
          <a:p>
            <a:pPr lvl="1"/>
            <a:r>
              <a:rPr lang="en-US" sz="1800" dirty="0"/>
              <a:t>Only a limited number of topics/subtopics will accept Phase IIA applications</a:t>
            </a:r>
          </a:p>
          <a:p>
            <a:r>
              <a:rPr lang="en-US" sz="2000" dirty="0"/>
              <a:t>Historically, such projects required small businesses to complete two or more Phase I/II cycles to complete their R&amp;D</a:t>
            </a:r>
          </a:p>
          <a:p>
            <a:r>
              <a:rPr lang="en-US" sz="2000" dirty="0"/>
              <a:t>Phase IIA awards will start immediately upon completion of the initial Phase II award</a:t>
            </a:r>
          </a:p>
          <a:p>
            <a:pPr marL="0" indent="0">
              <a:buNone/>
            </a:pPr>
            <a:endParaRPr lang="en-US" dirty="0"/>
          </a:p>
          <a:p>
            <a:pPr marL="0" indent="0">
              <a:buNone/>
            </a:pPr>
            <a:r>
              <a:rPr lang="en-US" sz="2000" dirty="0"/>
              <a:t>Note:  Projects that require additional time, but no additional funding can request No Cost Extensions to their initial Phase II project  </a:t>
            </a:r>
          </a:p>
          <a:p>
            <a:endParaRPr lang="en-US" dirty="0"/>
          </a:p>
        </p:txBody>
      </p:sp>
      <p:sp>
        <p:nvSpPr>
          <p:cNvPr id="4" name="Slide Number Placeholder 3"/>
          <p:cNvSpPr>
            <a:spLocks noGrp="1"/>
          </p:cNvSpPr>
          <p:nvPr>
            <p:ph type="sldNum" sz="quarter" idx="12"/>
          </p:nvPr>
        </p:nvSpPr>
        <p:spPr/>
        <p:txBody>
          <a:bodyPr/>
          <a:lstStyle/>
          <a:p>
            <a:fld id="{CFB0700A-AA3D-461B-A3B6-39C39373F01C}" type="slidenum">
              <a:rPr lang="en-US" smtClean="0"/>
              <a:pPr/>
              <a:t>6</a:t>
            </a:fld>
            <a:endParaRPr lang="en-US" dirty="0"/>
          </a:p>
        </p:txBody>
      </p:sp>
    </p:spTree>
    <p:extLst>
      <p:ext uri="{BB962C8B-B14F-4D97-AF65-F5344CB8AC3E}">
        <p14:creationId xmlns:p14="http://schemas.microsoft.com/office/powerpoint/2010/main" val="2829456513"/>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IIA Timeline</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7</a:t>
            </a:fld>
            <a:endParaRPr lang="en-US" dirty="0"/>
          </a:p>
        </p:txBody>
      </p:sp>
      <p:sp>
        <p:nvSpPr>
          <p:cNvPr id="5" name="Rectangle 4"/>
          <p:cNvSpPr/>
          <p:nvPr/>
        </p:nvSpPr>
        <p:spPr>
          <a:xfrm>
            <a:off x="2590800" y="365760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4343400" y="365760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6762750" y="3657600"/>
            <a:ext cx="2419350" cy="400050"/>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a:t>
            </a:r>
          </a:p>
        </p:txBody>
      </p:sp>
      <p:sp>
        <p:nvSpPr>
          <p:cNvPr id="8" name="TextBox 7"/>
          <p:cNvSpPr txBox="1"/>
          <p:nvPr/>
        </p:nvSpPr>
        <p:spPr>
          <a:xfrm>
            <a:off x="2628902" y="4057651"/>
            <a:ext cx="1200149" cy="307777"/>
          </a:xfrm>
          <a:prstGeom prst="rect">
            <a:avLst/>
          </a:prstGeom>
          <a:noFill/>
        </p:spPr>
        <p:txBody>
          <a:bodyPr wrap="square" rtlCol="0">
            <a:spAutoFit/>
          </a:bodyPr>
          <a:lstStyle/>
          <a:p>
            <a:pPr algn="ctr"/>
            <a:r>
              <a:rPr lang="en-US" sz="1400" i="1" dirty="0">
                <a:latin typeface="+mn-lt"/>
              </a:rPr>
              <a:t>6-12 months</a:t>
            </a:r>
          </a:p>
        </p:txBody>
      </p:sp>
      <p:sp>
        <p:nvSpPr>
          <p:cNvPr id="9" name="TextBox 8"/>
          <p:cNvSpPr txBox="1"/>
          <p:nvPr/>
        </p:nvSpPr>
        <p:spPr>
          <a:xfrm>
            <a:off x="4953001" y="4056162"/>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7372351" y="4057651"/>
            <a:ext cx="1200149" cy="307777"/>
          </a:xfrm>
          <a:prstGeom prst="rect">
            <a:avLst/>
          </a:prstGeom>
          <a:noFill/>
        </p:spPr>
        <p:txBody>
          <a:bodyPr wrap="square" rtlCol="0">
            <a:spAutoFit/>
          </a:bodyPr>
          <a:lstStyle/>
          <a:p>
            <a:pPr algn="ctr"/>
            <a:r>
              <a:rPr lang="en-US" sz="1400" i="1" dirty="0">
                <a:solidFill>
                  <a:schemeClr val="accent1"/>
                </a:solidFill>
                <a:latin typeface="+mn-lt"/>
              </a:rPr>
              <a:t>up to 2 years</a:t>
            </a:r>
          </a:p>
        </p:txBody>
      </p:sp>
      <p:cxnSp>
        <p:nvCxnSpPr>
          <p:cNvPr id="11" name="Straight Arrow Connector 10"/>
          <p:cNvCxnSpPr/>
          <p:nvPr/>
        </p:nvCxnSpPr>
        <p:spPr>
          <a:xfrm flipV="1">
            <a:off x="6267450" y="4223297"/>
            <a:ext cx="0" cy="1421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253037" y="4343400"/>
            <a:ext cx="2028826" cy="523220"/>
          </a:xfrm>
          <a:prstGeom prst="rect">
            <a:avLst/>
          </a:prstGeom>
          <a:noFill/>
        </p:spPr>
        <p:txBody>
          <a:bodyPr wrap="square" rtlCol="0">
            <a:spAutoFit/>
          </a:bodyPr>
          <a:lstStyle/>
          <a:p>
            <a:pPr algn="ctr"/>
            <a:r>
              <a:rPr lang="en-US" sz="1400" b="1" i="1" dirty="0">
                <a:solidFill>
                  <a:schemeClr val="accent1"/>
                </a:solidFill>
                <a:latin typeface="+mn-lt"/>
              </a:rPr>
              <a:t>Phase IIA application submitted in FY 2022 </a:t>
            </a:r>
          </a:p>
        </p:txBody>
      </p:sp>
      <p:sp>
        <p:nvSpPr>
          <p:cNvPr id="13" name="TextBox 12"/>
          <p:cNvSpPr txBox="1"/>
          <p:nvPr/>
        </p:nvSpPr>
        <p:spPr>
          <a:xfrm>
            <a:off x="2688854" y="2872801"/>
            <a:ext cx="1070719" cy="584775"/>
          </a:xfrm>
          <a:prstGeom prst="rect">
            <a:avLst/>
          </a:prstGeom>
          <a:noFill/>
        </p:spPr>
        <p:txBody>
          <a:bodyPr wrap="square" rtlCol="0">
            <a:spAutoFit/>
          </a:bodyPr>
          <a:lstStyle/>
          <a:p>
            <a:pPr algn="ctr"/>
            <a:r>
              <a:rPr lang="en-US" sz="1600" dirty="0">
                <a:latin typeface="+mn-lt"/>
              </a:rPr>
              <a:t>Awarded in FY 2019</a:t>
            </a:r>
          </a:p>
        </p:txBody>
      </p:sp>
      <p:sp>
        <p:nvSpPr>
          <p:cNvPr id="14" name="TextBox 13"/>
          <p:cNvSpPr txBox="1"/>
          <p:nvPr/>
        </p:nvSpPr>
        <p:spPr>
          <a:xfrm>
            <a:off x="4876801" y="2872801"/>
            <a:ext cx="1302122" cy="584775"/>
          </a:xfrm>
          <a:prstGeom prst="rect">
            <a:avLst/>
          </a:prstGeom>
          <a:noFill/>
        </p:spPr>
        <p:txBody>
          <a:bodyPr wrap="square" rtlCol="0">
            <a:spAutoFit/>
          </a:bodyPr>
          <a:lstStyle/>
          <a:p>
            <a:pPr algn="ctr"/>
            <a:r>
              <a:rPr lang="en-US" sz="1600" dirty="0">
                <a:latin typeface="+mn-lt"/>
              </a:rPr>
              <a:t>Awarded in FY 2020 </a:t>
            </a:r>
          </a:p>
        </p:txBody>
      </p:sp>
      <p:sp>
        <p:nvSpPr>
          <p:cNvPr id="16" name="TextBox 15"/>
          <p:cNvSpPr txBox="1"/>
          <p:nvPr/>
        </p:nvSpPr>
        <p:spPr>
          <a:xfrm>
            <a:off x="6780680" y="2703492"/>
            <a:ext cx="2668120" cy="523220"/>
          </a:xfrm>
          <a:prstGeom prst="rect">
            <a:avLst/>
          </a:prstGeom>
          <a:noFill/>
        </p:spPr>
        <p:txBody>
          <a:bodyPr wrap="square" rtlCol="0">
            <a:spAutoFit/>
          </a:bodyPr>
          <a:lstStyle/>
          <a:p>
            <a:r>
              <a:rPr lang="en-US" sz="1400" b="1" i="1" dirty="0">
                <a:solidFill>
                  <a:schemeClr val="accent1"/>
                </a:solidFill>
                <a:latin typeface="+mn-lt"/>
              </a:rPr>
              <a:t>No gap between end of Phase II and start of Phase IIA </a:t>
            </a:r>
          </a:p>
        </p:txBody>
      </p:sp>
      <p:cxnSp>
        <p:nvCxnSpPr>
          <p:cNvPr id="18" name="Straight Arrow Connector 17"/>
          <p:cNvCxnSpPr/>
          <p:nvPr/>
        </p:nvCxnSpPr>
        <p:spPr>
          <a:xfrm flipH="1">
            <a:off x="6762750" y="3371850"/>
            <a:ext cx="95250" cy="285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96381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  Phase IIB</a:t>
            </a:r>
          </a:p>
        </p:txBody>
      </p:sp>
      <p:sp>
        <p:nvSpPr>
          <p:cNvPr id="3" name="Content Placeholder 2"/>
          <p:cNvSpPr>
            <a:spLocks noGrp="1"/>
          </p:cNvSpPr>
          <p:nvPr>
            <p:ph idx="1"/>
          </p:nvPr>
        </p:nvSpPr>
        <p:spPr/>
        <p:txBody>
          <a:bodyPr>
            <a:normAutofit/>
          </a:bodyPr>
          <a:lstStyle/>
          <a:p>
            <a:r>
              <a:rPr lang="en-US" sz="2000" dirty="0"/>
              <a:t>After successfully completing an initial Phase II R&amp;D, some projects may require R&amp;D funding to transition an innovation towards commercialization  </a:t>
            </a:r>
          </a:p>
          <a:p>
            <a:r>
              <a:rPr lang="en-US" sz="2000" dirty="0"/>
              <a:t>DOE is utilizing Phase IIB to increase the number of positive commercialization outcomes resulting from Phase II awards</a:t>
            </a:r>
          </a:p>
          <a:p>
            <a:r>
              <a:rPr lang="en-US" sz="2000" dirty="0"/>
              <a:t>Phase IIB awards will start immediately after completing an initial Phase II or 1 year later </a:t>
            </a:r>
          </a:p>
        </p:txBody>
      </p:sp>
      <p:sp>
        <p:nvSpPr>
          <p:cNvPr id="4" name="Slide Number Placeholder 3"/>
          <p:cNvSpPr>
            <a:spLocks noGrp="1"/>
          </p:cNvSpPr>
          <p:nvPr>
            <p:ph type="sldNum" sz="quarter" idx="12"/>
          </p:nvPr>
        </p:nvSpPr>
        <p:spPr/>
        <p:txBody>
          <a:bodyPr/>
          <a:lstStyle/>
          <a:p>
            <a:fld id="{CFB0700A-AA3D-461B-A3B6-39C39373F01C}" type="slidenum">
              <a:rPr lang="en-US" smtClean="0"/>
              <a:pPr/>
              <a:t>8</a:t>
            </a:fld>
            <a:endParaRPr lang="en-US" dirty="0"/>
          </a:p>
        </p:txBody>
      </p:sp>
    </p:spTree>
    <p:extLst>
      <p:ext uri="{BB962C8B-B14F-4D97-AF65-F5344CB8AC3E}">
        <p14:creationId xmlns:p14="http://schemas.microsoft.com/office/powerpoint/2010/main" val="3425080332"/>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IIB Timeline:  Two Options</a:t>
            </a:r>
          </a:p>
        </p:txBody>
      </p:sp>
      <p:sp>
        <p:nvSpPr>
          <p:cNvPr id="4" name="Slide Number Placeholder 3"/>
          <p:cNvSpPr>
            <a:spLocks noGrp="1"/>
          </p:cNvSpPr>
          <p:nvPr>
            <p:ph type="sldNum" sz="quarter" idx="12"/>
          </p:nvPr>
        </p:nvSpPr>
        <p:spPr/>
        <p:txBody>
          <a:bodyPr/>
          <a:lstStyle/>
          <a:p>
            <a:pPr>
              <a:defRPr/>
            </a:pPr>
            <a:fld id="{CFB0700A-AA3D-461B-A3B6-39C39373F01C}" type="slidenum">
              <a:rPr lang="en-US" smtClean="0"/>
              <a:pPr>
                <a:defRPr/>
              </a:pPr>
              <a:t>9</a:t>
            </a:fld>
            <a:endParaRPr lang="en-US" dirty="0"/>
          </a:p>
        </p:txBody>
      </p:sp>
      <p:sp>
        <p:nvSpPr>
          <p:cNvPr id="5" name="Rectangle 4"/>
          <p:cNvSpPr/>
          <p:nvPr/>
        </p:nvSpPr>
        <p:spPr>
          <a:xfrm>
            <a:off x="3533775" y="2655746"/>
            <a:ext cx="1419225"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6" name="Rectangle 5"/>
          <p:cNvSpPr/>
          <p:nvPr/>
        </p:nvSpPr>
        <p:spPr>
          <a:xfrm>
            <a:off x="5286375" y="2655746"/>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7" name="Rectangle 6"/>
          <p:cNvSpPr/>
          <p:nvPr/>
        </p:nvSpPr>
        <p:spPr>
          <a:xfrm>
            <a:off x="7705725" y="2655746"/>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8" name="TextBox 7"/>
          <p:cNvSpPr txBox="1"/>
          <p:nvPr/>
        </p:nvSpPr>
        <p:spPr>
          <a:xfrm>
            <a:off x="3571877" y="3055797"/>
            <a:ext cx="1200149" cy="307777"/>
          </a:xfrm>
          <a:prstGeom prst="rect">
            <a:avLst/>
          </a:prstGeom>
          <a:noFill/>
        </p:spPr>
        <p:txBody>
          <a:bodyPr wrap="square" rtlCol="0">
            <a:spAutoFit/>
          </a:bodyPr>
          <a:lstStyle/>
          <a:p>
            <a:pPr algn="ctr"/>
            <a:r>
              <a:rPr lang="en-US" sz="1400" i="1" dirty="0">
                <a:latin typeface="+mn-lt"/>
              </a:rPr>
              <a:t>6-9 months</a:t>
            </a:r>
          </a:p>
        </p:txBody>
      </p:sp>
      <p:sp>
        <p:nvSpPr>
          <p:cNvPr id="9" name="TextBox 8"/>
          <p:cNvSpPr txBox="1"/>
          <p:nvPr/>
        </p:nvSpPr>
        <p:spPr>
          <a:xfrm>
            <a:off x="5895976" y="3054308"/>
            <a:ext cx="1200149" cy="307777"/>
          </a:xfrm>
          <a:prstGeom prst="rect">
            <a:avLst/>
          </a:prstGeom>
          <a:noFill/>
        </p:spPr>
        <p:txBody>
          <a:bodyPr wrap="square" rtlCol="0">
            <a:spAutoFit/>
          </a:bodyPr>
          <a:lstStyle/>
          <a:p>
            <a:pPr algn="ctr"/>
            <a:r>
              <a:rPr lang="en-US" sz="1400" i="1" dirty="0">
                <a:latin typeface="+mn-lt"/>
              </a:rPr>
              <a:t>2 years</a:t>
            </a:r>
          </a:p>
        </p:txBody>
      </p:sp>
      <p:sp>
        <p:nvSpPr>
          <p:cNvPr id="10" name="TextBox 9"/>
          <p:cNvSpPr txBox="1"/>
          <p:nvPr/>
        </p:nvSpPr>
        <p:spPr>
          <a:xfrm>
            <a:off x="8315326" y="3055797"/>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1" name="Rectangle 10"/>
          <p:cNvSpPr/>
          <p:nvPr/>
        </p:nvSpPr>
        <p:spPr>
          <a:xfrm>
            <a:off x="7705725" y="4495800"/>
            <a:ext cx="2419350" cy="400050"/>
          </a:xfrm>
          <a:prstGeom prst="rect">
            <a:avLst/>
          </a:prstGeom>
          <a:solidFill>
            <a:srgbClr val="00B05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IIB</a:t>
            </a:r>
          </a:p>
        </p:txBody>
      </p:sp>
      <p:sp>
        <p:nvSpPr>
          <p:cNvPr id="12" name="TextBox 11"/>
          <p:cNvSpPr txBox="1"/>
          <p:nvPr/>
        </p:nvSpPr>
        <p:spPr>
          <a:xfrm>
            <a:off x="8315326" y="4848226"/>
            <a:ext cx="1200149" cy="307777"/>
          </a:xfrm>
          <a:prstGeom prst="rect">
            <a:avLst/>
          </a:prstGeom>
          <a:noFill/>
        </p:spPr>
        <p:txBody>
          <a:bodyPr wrap="square" rtlCol="0">
            <a:spAutoFit/>
          </a:bodyPr>
          <a:lstStyle/>
          <a:p>
            <a:pPr algn="ctr"/>
            <a:r>
              <a:rPr lang="en-US" sz="1400" i="1" dirty="0">
                <a:solidFill>
                  <a:srgbClr val="00B050"/>
                </a:solidFill>
                <a:latin typeface="+mn-lt"/>
              </a:rPr>
              <a:t>up to 2 years</a:t>
            </a:r>
          </a:p>
        </p:txBody>
      </p:sp>
      <p:sp>
        <p:nvSpPr>
          <p:cNvPr id="13" name="Rectangle 12"/>
          <p:cNvSpPr/>
          <p:nvPr/>
        </p:nvSpPr>
        <p:spPr>
          <a:xfrm>
            <a:off x="1981200" y="4514850"/>
            <a:ext cx="1266826"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a:t>
            </a:r>
          </a:p>
        </p:txBody>
      </p:sp>
      <p:sp>
        <p:nvSpPr>
          <p:cNvPr id="14" name="Rectangle 13"/>
          <p:cNvSpPr/>
          <p:nvPr/>
        </p:nvSpPr>
        <p:spPr>
          <a:xfrm>
            <a:off x="3505200" y="4514850"/>
            <a:ext cx="2419350" cy="40005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Phase II</a:t>
            </a:r>
          </a:p>
        </p:txBody>
      </p:sp>
      <p:sp>
        <p:nvSpPr>
          <p:cNvPr id="15" name="TextBox 14"/>
          <p:cNvSpPr txBox="1"/>
          <p:nvPr/>
        </p:nvSpPr>
        <p:spPr>
          <a:xfrm>
            <a:off x="2019302" y="4914901"/>
            <a:ext cx="1200149" cy="307777"/>
          </a:xfrm>
          <a:prstGeom prst="rect">
            <a:avLst/>
          </a:prstGeom>
          <a:noFill/>
        </p:spPr>
        <p:txBody>
          <a:bodyPr wrap="square" rtlCol="0">
            <a:spAutoFit/>
          </a:bodyPr>
          <a:lstStyle/>
          <a:p>
            <a:pPr algn="ctr"/>
            <a:r>
              <a:rPr lang="en-US" sz="1400" i="1" dirty="0">
                <a:latin typeface="+mn-lt"/>
              </a:rPr>
              <a:t>6-9 months</a:t>
            </a:r>
          </a:p>
        </p:txBody>
      </p:sp>
      <p:sp>
        <p:nvSpPr>
          <p:cNvPr id="16" name="TextBox 15"/>
          <p:cNvSpPr txBox="1"/>
          <p:nvPr/>
        </p:nvSpPr>
        <p:spPr>
          <a:xfrm>
            <a:off x="4114801" y="4913412"/>
            <a:ext cx="1200149" cy="307777"/>
          </a:xfrm>
          <a:prstGeom prst="rect">
            <a:avLst/>
          </a:prstGeom>
          <a:noFill/>
        </p:spPr>
        <p:txBody>
          <a:bodyPr wrap="square" rtlCol="0">
            <a:spAutoFit/>
          </a:bodyPr>
          <a:lstStyle/>
          <a:p>
            <a:pPr algn="ctr"/>
            <a:r>
              <a:rPr lang="en-US" sz="1400" i="1" dirty="0">
                <a:latin typeface="+mn-lt"/>
              </a:rPr>
              <a:t>2 years</a:t>
            </a:r>
          </a:p>
        </p:txBody>
      </p:sp>
      <p:cxnSp>
        <p:nvCxnSpPr>
          <p:cNvPr id="18" name="Straight Arrow Connector 17"/>
          <p:cNvCxnSpPr>
            <a:stCxn id="14" idx="3"/>
            <a:endCxn id="11" idx="1"/>
          </p:cNvCxnSpPr>
          <p:nvPr/>
        </p:nvCxnSpPr>
        <p:spPr>
          <a:xfrm flipV="1">
            <a:off x="5924551" y="4695825"/>
            <a:ext cx="1781175" cy="19050"/>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326283" y="4700265"/>
            <a:ext cx="1200149" cy="307777"/>
          </a:xfrm>
          <a:prstGeom prst="rect">
            <a:avLst/>
          </a:prstGeom>
          <a:noFill/>
        </p:spPr>
        <p:txBody>
          <a:bodyPr wrap="square" rtlCol="0">
            <a:spAutoFit/>
          </a:bodyPr>
          <a:lstStyle/>
          <a:p>
            <a:pPr algn="ctr"/>
            <a:r>
              <a:rPr lang="en-US" sz="1400" i="1" dirty="0">
                <a:solidFill>
                  <a:srgbClr val="00B050"/>
                </a:solidFill>
                <a:latin typeface="+mn-lt"/>
              </a:rPr>
              <a:t>1 year</a:t>
            </a:r>
          </a:p>
        </p:txBody>
      </p:sp>
      <p:cxnSp>
        <p:nvCxnSpPr>
          <p:cNvPr id="20" name="Straight Arrow Connector 19"/>
          <p:cNvCxnSpPr/>
          <p:nvPr/>
        </p:nvCxnSpPr>
        <p:spPr>
          <a:xfrm flipV="1">
            <a:off x="7196136" y="4913219"/>
            <a:ext cx="0" cy="240731"/>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181723" y="5067299"/>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a:t>
            </a:r>
          </a:p>
          <a:p>
            <a:pPr algn="ctr"/>
            <a:r>
              <a:rPr lang="en-US" sz="1400" b="1" i="1" dirty="0">
                <a:solidFill>
                  <a:srgbClr val="00B050"/>
                </a:solidFill>
                <a:latin typeface="+mn-lt"/>
              </a:rPr>
              <a:t>Submitted in FY 2022</a:t>
            </a:r>
          </a:p>
        </p:txBody>
      </p:sp>
      <p:sp>
        <p:nvSpPr>
          <p:cNvPr id="22" name="TextBox 21"/>
          <p:cNvSpPr txBox="1"/>
          <p:nvPr/>
        </p:nvSpPr>
        <p:spPr>
          <a:xfrm>
            <a:off x="6157912" y="3398017"/>
            <a:ext cx="2028826" cy="523220"/>
          </a:xfrm>
          <a:prstGeom prst="rect">
            <a:avLst/>
          </a:prstGeom>
          <a:noFill/>
        </p:spPr>
        <p:txBody>
          <a:bodyPr wrap="square" rtlCol="0">
            <a:spAutoFit/>
          </a:bodyPr>
          <a:lstStyle/>
          <a:p>
            <a:pPr algn="ctr"/>
            <a:r>
              <a:rPr lang="en-US" sz="1400" b="1" i="1" dirty="0">
                <a:solidFill>
                  <a:srgbClr val="00B050"/>
                </a:solidFill>
                <a:latin typeface="+mn-lt"/>
              </a:rPr>
              <a:t>Phase IIB application submitted in FY 2022</a:t>
            </a:r>
          </a:p>
        </p:txBody>
      </p:sp>
      <p:cxnSp>
        <p:nvCxnSpPr>
          <p:cNvPr id="23" name="Straight Arrow Connector 22"/>
          <p:cNvCxnSpPr/>
          <p:nvPr/>
        </p:nvCxnSpPr>
        <p:spPr>
          <a:xfrm flipV="1">
            <a:off x="7172325" y="3198672"/>
            <a:ext cx="0" cy="151063"/>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31829" y="2025133"/>
            <a:ext cx="1070719" cy="584775"/>
          </a:xfrm>
          <a:prstGeom prst="rect">
            <a:avLst/>
          </a:prstGeom>
          <a:noFill/>
        </p:spPr>
        <p:txBody>
          <a:bodyPr wrap="square" rtlCol="0">
            <a:spAutoFit/>
          </a:bodyPr>
          <a:lstStyle/>
          <a:p>
            <a:pPr algn="ctr"/>
            <a:r>
              <a:rPr lang="en-US" sz="1600" dirty="0">
                <a:latin typeface="+mn-lt"/>
              </a:rPr>
              <a:t>Awarded in FY 2019</a:t>
            </a:r>
          </a:p>
        </p:txBody>
      </p:sp>
      <p:sp>
        <p:nvSpPr>
          <p:cNvPr id="25" name="TextBox 24"/>
          <p:cNvSpPr txBox="1"/>
          <p:nvPr/>
        </p:nvSpPr>
        <p:spPr>
          <a:xfrm>
            <a:off x="2079254" y="3855917"/>
            <a:ext cx="1070719" cy="584775"/>
          </a:xfrm>
          <a:prstGeom prst="rect">
            <a:avLst/>
          </a:prstGeom>
          <a:noFill/>
        </p:spPr>
        <p:txBody>
          <a:bodyPr wrap="square" rtlCol="0">
            <a:spAutoFit/>
          </a:bodyPr>
          <a:lstStyle/>
          <a:p>
            <a:pPr algn="ctr"/>
            <a:r>
              <a:rPr lang="en-US" sz="1600" dirty="0">
                <a:latin typeface="+mn-lt"/>
              </a:rPr>
              <a:t>Awarded in FY 2018</a:t>
            </a:r>
          </a:p>
        </p:txBody>
      </p:sp>
      <p:sp>
        <p:nvSpPr>
          <p:cNvPr id="27" name="TextBox 26"/>
          <p:cNvSpPr txBox="1"/>
          <p:nvPr/>
        </p:nvSpPr>
        <p:spPr>
          <a:xfrm>
            <a:off x="5895976" y="2032872"/>
            <a:ext cx="1300160" cy="584775"/>
          </a:xfrm>
          <a:prstGeom prst="rect">
            <a:avLst/>
          </a:prstGeom>
          <a:noFill/>
        </p:spPr>
        <p:txBody>
          <a:bodyPr wrap="square" rtlCol="0">
            <a:spAutoFit/>
          </a:bodyPr>
          <a:lstStyle/>
          <a:p>
            <a:pPr algn="ctr"/>
            <a:r>
              <a:rPr lang="en-US" sz="1600" dirty="0">
                <a:latin typeface="+mn-lt"/>
              </a:rPr>
              <a:t>Awarded in FY 2020</a:t>
            </a:r>
          </a:p>
        </p:txBody>
      </p:sp>
      <p:sp>
        <p:nvSpPr>
          <p:cNvPr id="28" name="TextBox 27"/>
          <p:cNvSpPr txBox="1"/>
          <p:nvPr/>
        </p:nvSpPr>
        <p:spPr>
          <a:xfrm>
            <a:off x="4088607" y="3861194"/>
            <a:ext cx="1130671" cy="584775"/>
          </a:xfrm>
          <a:prstGeom prst="rect">
            <a:avLst/>
          </a:prstGeom>
          <a:noFill/>
        </p:spPr>
        <p:txBody>
          <a:bodyPr wrap="square" rtlCol="0">
            <a:spAutoFit/>
          </a:bodyPr>
          <a:lstStyle/>
          <a:p>
            <a:pPr algn="ctr"/>
            <a:r>
              <a:rPr lang="en-US" sz="1600" dirty="0">
                <a:latin typeface="+mn-lt"/>
              </a:rPr>
              <a:t>Awarded in FY 2019</a:t>
            </a:r>
          </a:p>
        </p:txBody>
      </p:sp>
    </p:spTree>
    <p:extLst>
      <p:ext uri="{BB962C8B-B14F-4D97-AF65-F5344CB8AC3E}">
        <p14:creationId xmlns:p14="http://schemas.microsoft.com/office/powerpoint/2010/main" val="3310957381"/>
      </p:ext>
    </p:extLst>
  </p:cSld>
  <p:clrMapOvr>
    <a:masterClrMapping/>
  </p:clrMapOvr>
  <p:transition spd="slow">
    <p:fade/>
  </p:transition>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59FCEB-51BE-4D29-8A42-EF31E0D754AC}"/>
</file>

<file path=customXml/itemProps2.xml><?xml version="1.0" encoding="utf-8"?>
<ds:datastoreItem xmlns:ds="http://schemas.openxmlformats.org/officeDocument/2006/customXml" ds:itemID="{92209A71-A1F7-432B-AAFA-C4953AA6383C}"/>
</file>

<file path=customXml/itemProps3.xml><?xml version="1.0" encoding="utf-8"?>
<ds:datastoreItem xmlns:ds="http://schemas.openxmlformats.org/officeDocument/2006/customXml" ds:itemID="{A5222529-CFBB-4782-8D21-D5C3273F5DBC}"/>
</file>

<file path=docProps/app.xml><?xml version="1.0" encoding="utf-8"?>
<Properties xmlns="http://schemas.openxmlformats.org/officeDocument/2006/extended-properties" xmlns:vt="http://schemas.openxmlformats.org/officeDocument/2006/docPropsVTypes">
  <Template/>
  <TotalTime>28208</TotalTime>
  <Words>3460</Words>
  <Application>Microsoft Office PowerPoint</Application>
  <PresentationFormat>Widescreen</PresentationFormat>
  <Paragraphs>429</Paragraphs>
  <Slides>31</Slides>
  <Notes>10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31</vt:i4>
      </vt:variant>
    </vt:vector>
  </HeadingPairs>
  <TitlesOfParts>
    <vt:vector size="42" baseType="lpstr">
      <vt:lpstr>Arial</vt:lpstr>
      <vt:lpstr>Arial Black</vt:lpstr>
      <vt:lpstr>Arial Narrow</vt:lpstr>
      <vt:lpstr>Calibri</vt:lpstr>
      <vt:lpstr>Cambria</vt:lpstr>
      <vt:lpstr>Symbol</vt:lpstr>
      <vt:lpstr>Times New Roman</vt:lpstr>
      <vt:lpstr>Wingdings</vt:lpstr>
      <vt:lpstr>Pixel</vt:lpstr>
      <vt:lpstr>Office Theme</vt:lpstr>
      <vt:lpstr>2_Office Theme</vt:lpstr>
      <vt:lpstr>PowerPoint Presentation</vt:lpstr>
      <vt:lpstr>DOE Phase II Webinar:   Phase IIA, IIB, and IIC Awards </vt:lpstr>
      <vt:lpstr>Webinar Outline</vt:lpstr>
      <vt:lpstr>Terminology</vt:lpstr>
      <vt:lpstr>Second Phase II Awards</vt:lpstr>
      <vt:lpstr>Motivation:  Phase IIA</vt:lpstr>
      <vt:lpstr>Phase IIA Timeline</vt:lpstr>
      <vt:lpstr>Motivation:  Phase IIB</vt:lpstr>
      <vt:lpstr>Phase IIB Timeline:  Two Options</vt:lpstr>
      <vt:lpstr>Funding for Phase IIA &amp; IIB Awards</vt:lpstr>
      <vt:lpstr>FY 2022 Phase II Release 1 FOA, DE-FOA-0002571 Phase IIA</vt:lpstr>
      <vt:lpstr>FY 2022 Phase II Release 1 FOA, DE-FOA-0002571 Phase IIA</vt:lpstr>
      <vt:lpstr>FY 2022 Phase II Release 1, DE-FOA-0002571 Phase IIB</vt:lpstr>
      <vt:lpstr>FY 2022 Phase II  Release 1 FOA, DE-FOA-0002571 Phase IIB</vt:lpstr>
      <vt:lpstr>FY 2022 Phase II Release 1 FOA, DE-FOA-0002571 Phase IIB</vt:lpstr>
      <vt:lpstr>Letter of Intent (LOI) Requirement</vt:lpstr>
      <vt:lpstr>No Cost Extensions</vt:lpstr>
      <vt:lpstr>No Cost Extensions</vt:lpstr>
      <vt:lpstr>Phase II Application &amp; Award Statistics  for FY 2021  </vt:lpstr>
      <vt:lpstr>Phase II Application &amp; Award Statistics  for FY 2021  </vt:lpstr>
      <vt:lpstr>FAQ</vt:lpstr>
      <vt:lpstr>Third Phase II awards</vt:lpstr>
      <vt:lpstr>Motivation:  Phase IIC</vt:lpstr>
      <vt:lpstr>Eligibility</vt:lpstr>
      <vt:lpstr>Phase IIC Timeline</vt:lpstr>
      <vt:lpstr>Matching Funds</vt:lpstr>
      <vt:lpstr>Matching Funds (cont.)</vt:lpstr>
      <vt:lpstr>Funding for Phase IIC Awards</vt:lpstr>
      <vt:lpstr>Letter of Intent (LOI) Requirement</vt:lpstr>
      <vt:lpstr>No Cost Extensions</vt:lpstr>
      <vt:lpstr>Questions?</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dc:title>
  <dc:creator>Department of Energy</dc:creator>
  <cp:lastModifiedBy>Chant, Eileen</cp:lastModifiedBy>
  <cp:revision>1507</cp:revision>
  <cp:lastPrinted>2019-10-10T16:06:12Z</cp:lastPrinted>
  <dcterms:created xsi:type="dcterms:W3CDTF">2003-10-07T17:59:30Z</dcterms:created>
  <dcterms:modified xsi:type="dcterms:W3CDTF">2021-10-22T17:42:26Z</dcterms:modified>
</cp:coreProperties>
</file>