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82" r:id="rId1"/>
    <p:sldMasterId id="2147483697" r:id="rId2"/>
  </p:sldMasterIdLst>
  <p:notesMasterIdLst>
    <p:notesMasterId r:id="rId27"/>
  </p:notesMasterIdLst>
  <p:handoutMasterIdLst>
    <p:handoutMasterId r:id="rId28"/>
  </p:handoutMasterIdLst>
  <p:sldIdLst>
    <p:sldId id="603" r:id="rId3"/>
    <p:sldId id="574" r:id="rId4"/>
    <p:sldId id="609" r:id="rId5"/>
    <p:sldId id="604" r:id="rId6"/>
    <p:sldId id="605" r:id="rId7"/>
    <p:sldId id="606" r:id="rId8"/>
    <p:sldId id="607" r:id="rId9"/>
    <p:sldId id="608" r:id="rId10"/>
    <p:sldId id="521" r:id="rId11"/>
    <p:sldId id="647" r:id="rId12"/>
    <p:sldId id="648" r:id="rId13"/>
    <p:sldId id="649" r:id="rId14"/>
    <p:sldId id="650" r:id="rId15"/>
    <p:sldId id="651" r:id="rId16"/>
    <p:sldId id="652" r:id="rId17"/>
    <p:sldId id="653" r:id="rId18"/>
    <p:sldId id="654" r:id="rId19"/>
    <p:sldId id="655" r:id="rId20"/>
    <p:sldId id="656" r:id="rId21"/>
    <p:sldId id="657" r:id="rId22"/>
    <p:sldId id="660" r:id="rId23"/>
    <p:sldId id="659" r:id="rId24"/>
    <p:sldId id="658" r:id="rId25"/>
    <p:sldId id="601" r:id="rId2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a:srgbClr val="FF5050"/>
    <a:srgbClr val="24A02A"/>
    <a:srgbClr val="9999FF"/>
    <a:srgbClr val="9FBFDF"/>
    <a:srgbClr val="6699FF"/>
    <a:srgbClr val="035D18"/>
    <a:srgbClr val="414020"/>
    <a:srgbClr val="97B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11" autoAdjust="0"/>
    <p:restoredTop sz="76286" autoAdjust="0"/>
  </p:normalViewPr>
  <p:slideViewPr>
    <p:cSldViewPr>
      <p:cViewPr varScale="1">
        <p:scale>
          <a:sx n="85" d="100"/>
          <a:sy n="85" d="100"/>
        </p:scale>
        <p:origin x="1090"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14" y="78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pPr>
              <a:defRPr/>
            </a:pPr>
            <a:endParaRPr lang="en-US"/>
          </a:p>
        </p:txBody>
      </p:sp>
      <p:sp>
        <p:nvSpPr>
          <p:cNvPr id="350211" name="Rectangle 3"/>
          <p:cNvSpPr>
            <a:spLocks noGrp="1" noChangeArrowheads="1"/>
          </p:cNvSpPr>
          <p:nvPr>
            <p:ph type="dt" sz="quarter" idx="1"/>
          </p:nvPr>
        </p:nvSpPr>
        <p:spPr bwMode="auto">
          <a:xfrm>
            <a:off x="3971184"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pPr>
              <a:defRPr/>
            </a:pPr>
            <a:endParaRPr lang="en-US"/>
          </a:p>
        </p:txBody>
      </p:sp>
      <p:sp>
        <p:nvSpPr>
          <p:cNvPr id="350212" name="Rectangle 4"/>
          <p:cNvSpPr>
            <a:spLocks noGrp="1" noChangeArrowheads="1"/>
          </p:cNvSpPr>
          <p:nvPr>
            <p:ph type="ftr" sz="quarter" idx="2"/>
          </p:nvPr>
        </p:nvSpPr>
        <p:spPr bwMode="auto">
          <a:xfrm>
            <a:off x="1"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pPr>
              <a:defRPr/>
            </a:pPr>
            <a:endParaRPr lang="en-US"/>
          </a:p>
        </p:txBody>
      </p:sp>
      <p:sp>
        <p:nvSpPr>
          <p:cNvPr id="350213" name="Rectangle 5"/>
          <p:cNvSpPr>
            <a:spLocks noGrp="1" noChangeArrowheads="1"/>
          </p:cNvSpPr>
          <p:nvPr>
            <p:ph type="sldNum" sz="quarter" idx="3"/>
          </p:nvPr>
        </p:nvSpPr>
        <p:spPr bwMode="auto">
          <a:xfrm>
            <a:off x="3971184"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a:p>
        </p:txBody>
      </p:sp>
    </p:spTree>
    <p:extLst>
      <p:ext uri="{BB962C8B-B14F-4D97-AF65-F5344CB8AC3E}">
        <p14:creationId xmlns:p14="http://schemas.microsoft.com/office/powerpoint/2010/main" val="288245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defTabSz="931717">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971184"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algn="r" defTabSz="931717">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9" y="4413445"/>
            <a:ext cx="5610864" cy="4185847"/>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1"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defTabSz="931717">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971184"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algn="r" defTabSz="931717">
              <a:defRPr sz="1200">
                <a:latin typeface="Arial" charset="0"/>
              </a:defRPr>
            </a:lvl1pPr>
          </a:lstStyle>
          <a:p>
            <a:pPr>
              <a:defRPr/>
            </a:pPr>
            <a:fld id="{81F5482D-8731-4877-92D8-AEAC4A93C1C3}" type="slidenum">
              <a:rPr lang="en-US"/>
              <a:pPr>
                <a:defRPr/>
              </a:pPr>
              <a:t>‹#›</a:t>
            </a:fld>
            <a:endParaRPr lang="en-US"/>
          </a:p>
        </p:txBody>
      </p:sp>
    </p:spTree>
    <p:extLst>
      <p:ext uri="{BB962C8B-B14F-4D97-AF65-F5344CB8AC3E}">
        <p14:creationId xmlns:p14="http://schemas.microsoft.com/office/powerpoint/2010/main" val="3774536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8537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5260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2012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7080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56463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5167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0923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433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5720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95845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659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359" y="4386384"/>
            <a:ext cx="5607684" cy="4157104"/>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586322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46318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7026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1429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2840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101998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576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359" y="4386384"/>
            <a:ext cx="5607684" cy="4157104"/>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338310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012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602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93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topic from our current announcement.  Note that</a:t>
            </a:r>
            <a:r>
              <a:rPr lang="en-US" baseline="0" dirty="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16160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774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0561E4-745D-4CB7-AD9C-B4547170F67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7BBC0C-5D8A-42AA-B13D-5AF11D9B810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59B4B0-E9B4-480A-8B53-20DB36DAD70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a:latin typeface="Cambria" pitchFamily="18" charset="0"/>
              </a:defRPr>
            </a:lvl1p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6ADE7E5-3EC8-48D9-8F01-E77CBDC9EA2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0561E4-745D-4CB7-AD9C-B4547170F673}" type="slidenum">
              <a:rPr lang="en-US" smtClean="0"/>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endParaRPr lang="en-US" dirty="0">
              <a:solidFill>
                <a:schemeClr val="tx1"/>
              </a:solidFill>
              <a:latin typeface="Arial Narrow" pitchFamily="34" charset="0"/>
            </a:endParaRPr>
          </a:p>
          <a:p>
            <a:pPr>
              <a:defRPr/>
            </a:pPr>
            <a:r>
              <a:rPr lang="en-US" dirty="0"/>
              <a:t> </a:t>
            </a:r>
            <a:fld id="{CFB0700A-AA3D-461B-A3B6-39C39373F01C}" type="slidenum">
              <a:rPr lang="en-US" smtClean="0"/>
              <a:pPr>
                <a:defRPr/>
              </a:pPr>
              <a:t>‹#›</a:t>
            </a:fld>
            <a:endParaRPr lang="en-US" dirty="0"/>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fld id="{0F93D773-B35F-4FB7-8D60-3A0370754F72}" type="slidenum">
              <a:rPr lang="en-US" smtClean="0"/>
              <a:pPr>
                <a:defRPr/>
              </a:pPr>
              <a:t>‹#›</a:t>
            </a:fld>
            <a:endParaRPr lang="en-US"/>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a:t>
            </a:fld>
            <a:endParaRPr lang="en-US"/>
          </a:p>
        </p:txBody>
      </p:sp>
      <p:pic>
        <p:nvPicPr>
          <p:cNvPr id="8" name="Picture 7"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9"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9" name="Slide Number Placeholder 8"/>
          <p:cNvSpPr>
            <a:spLocks noGrp="1"/>
          </p:cNvSpPr>
          <p:nvPr>
            <p:ph type="sldNum" sz="quarter" idx="12"/>
          </p:nvPr>
        </p:nvSpPr>
        <p:spPr/>
        <p:txBody>
          <a:bodyPr/>
          <a:lstStyle/>
          <a:p>
            <a:pPr>
              <a:defRPr/>
            </a:pPr>
            <a:fld id="{51495A43-CCF2-4517-9B2B-A16D7D619FAF}" type="slidenum">
              <a:rPr lang="en-US" smtClean="0"/>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B0700A-AA3D-461B-A3B6-39C39373F01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5" name="Slide Number Placeholder 4"/>
          <p:cNvSpPr>
            <a:spLocks noGrp="1"/>
          </p:cNvSpPr>
          <p:nvPr>
            <p:ph type="sldNum" sz="quarter" idx="12"/>
          </p:nvPr>
        </p:nvSpPr>
        <p:spPr/>
        <p:txBody>
          <a:bodyPr/>
          <a:lstStyle/>
          <a:p>
            <a:pPr>
              <a:defRPr/>
            </a:pPr>
            <a:fld id="{05049ED1-3483-43B8-8DF2-5521B918A34E}" type="slidenum">
              <a:rPr lang="en-US" smtClean="0"/>
              <a:pPr>
                <a:defRPr/>
              </a:pPr>
              <a:t>‹#›</a:t>
            </a:fld>
            <a:endParaRPr lang="en-US"/>
          </a:p>
        </p:txBody>
      </p:sp>
      <p:pic>
        <p:nvPicPr>
          <p:cNvPr id="6" name="Picture 5"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7"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4" name="Slide Number Placeholder 3"/>
          <p:cNvSpPr>
            <a:spLocks noGrp="1"/>
          </p:cNvSpPr>
          <p:nvPr>
            <p:ph type="sldNum" sz="quarter" idx="12"/>
          </p:nvPr>
        </p:nvSpPr>
        <p:spPr/>
        <p:txBody>
          <a:bodyPr/>
          <a:lstStyle/>
          <a:p>
            <a:pPr>
              <a:defRPr/>
            </a:pPr>
            <a:fld id="{1D6C4B29-14BB-4B14-B5AA-B94BB29F99A3}" type="slidenum">
              <a:rPr lang="en-US" smtClean="0"/>
              <a:pPr>
                <a:defRPr/>
              </a:pPr>
              <a:t>‹#›</a:t>
            </a:fld>
            <a:endParaRPr lang="en-US"/>
          </a:p>
        </p:txBody>
      </p:sp>
      <p:pic>
        <p:nvPicPr>
          <p:cNvPr id="5" name="Picture 4"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6"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841290-C250-4FDF-A292-3556F08F4707}" type="slidenum">
              <a:rPr lang="en-US" smtClean="0"/>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8E3D4D-A005-49AE-9582-16EC829995D5}" type="slidenum">
              <a:rPr lang="en-US" smtClean="0"/>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93D773-B35F-4FB7-8D60-3A0370754F7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898D1E-D11C-45C6-A7D1-F709A31F08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1495A43-CCF2-4517-9B2B-A16D7D619FA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5049ED1-3483-43B8-8DF2-5521B918A34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D6C4B29-14BB-4B14-B5AA-B94BB29F99A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F841290-C250-4FDF-A292-3556F08F470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E3D4D-A005-49AE-9582-16EC829995D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37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7A76098-7D4E-4604-B8FB-201F4C05C3A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378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p>
          </p:txBody>
        </p:sp>
        <p:sp>
          <p:nvSpPr>
            <p:cNvPr id="378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a:p>
          </p:txBody>
        </p:sp>
        <p:sp>
          <p:nvSpPr>
            <p:cNvPr id="378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8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a:p>
          </p:txBody>
        </p:sp>
        <p:sp>
          <p:nvSpPr>
            <p:cNvPr id="379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9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46314" y="457200"/>
            <a:ext cx="8240486"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slow">
    <p:fade/>
  </p:transition>
  <p:hf hdr="0" ftr="0" dt="0"/>
  <p:txStyles>
    <p:titleStyle>
      <a:lvl1pPr algn="l" rtl="0" eaLnBrk="0" fontAlgn="base" hangingPunct="0">
        <a:spcBef>
          <a:spcPct val="0"/>
        </a:spcBef>
        <a:spcAft>
          <a:spcPct val="0"/>
        </a:spcAft>
        <a:defRPr sz="3200" b="1">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Times New Roman" pitchFamily="18" charset="0"/>
        </a:defRPr>
      </a:lvl2pPr>
      <a:lvl3pPr algn="l" rtl="0" eaLnBrk="0" fontAlgn="base" hangingPunct="0">
        <a:spcBef>
          <a:spcPct val="0"/>
        </a:spcBef>
        <a:spcAft>
          <a:spcPct val="0"/>
        </a:spcAft>
        <a:defRPr sz="3600">
          <a:solidFill>
            <a:schemeClr val="tx1"/>
          </a:solidFill>
          <a:latin typeface="Times New Roman" pitchFamily="18" charset="0"/>
        </a:defRPr>
      </a:lvl3pPr>
      <a:lvl4pPr algn="l" rtl="0" eaLnBrk="0" fontAlgn="base" hangingPunct="0">
        <a:spcBef>
          <a:spcPct val="0"/>
        </a:spcBef>
        <a:spcAft>
          <a:spcPct val="0"/>
        </a:spcAft>
        <a:defRPr sz="3600">
          <a:solidFill>
            <a:schemeClr val="tx1"/>
          </a:solidFill>
          <a:latin typeface="Times New Roman" pitchFamily="18" charset="0"/>
        </a:defRPr>
      </a:lvl4pPr>
      <a:lvl5pPr algn="l" rtl="0" eaLnBrk="0" fontAlgn="base" hangingPunct="0">
        <a:spcBef>
          <a:spcPct val="0"/>
        </a:spcBef>
        <a:spcAft>
          <a:spcPct val="0"/>
        </a:spcAft>
        <a:defRPr sz="3600">
          <a:solidFill>
            <a:schemeClr val="tx1"/>
          </a:solidFill>
          <a:latin typeface="Times New Roman" pitchFamily="18" charset="0"/>
        </a:defRPr>
      </a:lvl5pPr>
      <a:lvl6pPr marL="457200" algn="l" rtl="0" fontAlgn="base">
        <a:spcBef>
          <a:spcPct val="0"/>
        </a:spcBef>
        <a:spcAft>
          <a:spcPct val="0"/>
        </a:spcAft>
        <a:defRPr sz="3600">
          <a:solidFill>
            <a:schemeClr val="tx1"/>
          </a:solidFill>
          <a:latin typeface="Times New Roman" pitchFamily="18" charset="0"/>
        </a:defRPr>
      </a:lvl6pPr>
      <a:lvl7pPr marL="914400" algn="l" rtl="0" fontAlgn="base">
        <a:spcBef>
          <a:spcPct val="0"/>
        </a:spcBef>
        <a:spcAft>
          <a:spcPct val="0"/>
        </a:spcAft>
        <a:defRPr sz="3600">
          <a:solidFill>
            <a:schemeClr val="tx1"/>
          </a:solidFill>
          <a:latin typeface="Times New Roman" pitchFamily="18" charset="0"/>
        </a:defRPr>
      </a:lvl7pPr>
      <a:lvl8pPr marL="1371600" algn="l" rtl="0" fontAlgn="base">
        <a:spcBef>
          <a:spcPct val="0"/>
        </a:spcBef>
        <a:spcAft>
          <a:spcPct val="0"/>
        </a:spcAft>
        <a:defRPr sz="3600">
          <a:solidFill>
            <a:schemeClr val="tx1"/>
          </a:solidFill>
          <a:latin typeface="Times New Roman" pitchFamily="18" charset="0"/>
        </a:defRPr>
      </a:lvl8pPr>
      <a:lvl9pPr marL="18288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guinevere.shaw@science.doe.gov"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mailto:Kramer.akli@science.doe.gov"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Nirmol.Podder@science.doe.gov"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mailto:john.boger@science.doe.gov"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mailto:Eric.Colby@science.doe.gov"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hyperlink" Target="mailto:ken.marken@science.doe.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eric.colby@science.doe.gov"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mailto:ken.marken@science.doe.gov"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helmut.marsiske@science.doe.gov"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mailto:helmut.marsiske@science.doe.go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mailto:john.boger@science.doe.gov"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melissa.bates@nuclear.energy.gov" TargetMode="External"/><Relationship Id="rId7" Type="http://schemas.openxmlformats.org/officeDocument/2006/relationships/hyperlink" Target="mailto:Alison.Hahn@nuclear.energy.gov"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hyperlink" Target="mailto:David.Henderson@nuclear.energy.gov" TargetMode="External"/><Relationship Id="rId5" Type="http://schemas.openxmlformats.org/officeDocument/2006/relationships/hyperlink" Target="mailto:michael.reim@nuclear.energy.gov" TargetMode="External"/><Relationship Id="rId4" Type="http://schemas.openxmlformats.org/officeDocument/2006/relationships/hyperlink" Target="mailto:Frank.Goldner@nuclear.energy.go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Brian.Robinson@nuclear.energy.gov"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hyperlink" Target="mailto:rebecca.onuschak@nuclear.energy.gov" TargetMode="External"/><Relationship Id="rId5" Type="http://schemas.openxmlformats.org/officeDocument/2006/relationships/hyperlink" Target="mailto:Tansel.Selekler@nuclear.energy.gov" TargetMode="External"/><Relationship Id="rId4" Type="http://schemas.openxmlformats.org/officeDocument/2006/relationships/hyperlink" Target="mailto:dirk.cairns-gallimore@nuclear.energy.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Rebecca.Onuschak@nuclear.energy.gov"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hyperlink" Target="mailto:Won.Yoon@nuclear.energy.gov" TargetMode="External"/><Relationship Id="rId5" Type="http://schemas.openxmlformats.org/officeDocument/2006/relationships/hyperlink" Target="mailto:Christina.Leggett@nuclear.energy.gov" TargetMode="External"/><Relationship Id="rId4" Type="http://schemas.openxmlformats.org/officeDocument/2006/relationships/hyperlink" Target="mailto:Thomas.Sowinski@nuclear.energy.gov"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Prasad.Nair@nuclear.energy.gov"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hyperlink" Target="mailto:John.Orchard@doe.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cience.osti.gov/sbir" TargetMode="External"/><Relationship Id="rId7"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hyperlink" Target="https://science.osti.gov/SBIRLearning" TargetMode="External"/><Relationship Id="rId5" Type="http://schemas.openxmlformats.org/officeDocument/2006/relationships/hyperlink" Target="http://www.dawnbreaker.com/doephase0/" TargetMode="External"/><Relationship Id="rId4" Type="http://schemas.openxmlformats.org/officeDocument/2006/relationships/hyperlink" Target="mailto:sbir-sttr@science.doe.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mailto:daniel.clark@science.doe.gov"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5132624" cy="461665"/>
          </a:xfrm>
          <a:prstGeom prst="rect">
            <a:avLst/>
          </a:prstGeom>
          <a:noFill/>
        </p:spPr>
        <p:txBody>
          <a:bodyPr wrap="none" rtlCol="0">
            <a:spAutoFit/>
          </a:bodyPr>
          <a:lstStyle/>
          <a:p>
            <a:r>
              <a:rPr lang="en-US" b="1" i="1" dirty="0">
                <a:solidFill>
                  <a:srgbClr val="1F497D"/>
                </a:solidFill>
                <a:latin typeface="Calibri"/>
              </a:rPr>
              <a:t>The DOE Webinar will begin shortly . . .</a:t>
            </a:r>
          </a:p>
        </p:txBody>
      </p:sp>
      <p:sp>
        <p:nvSpPr>
          <p:cNvPr id="7" name="Content Placeholder 6"/>
          <p:cNvSpPr>
            <a:spLocks noGrp="1"/>
          </p:cNvSpPr>
          <p:nvPr>
            <p:ph idx="1"/>
          </p:nvPr>
        </p:nvSpPr>
        <p:spPr>
          <a:xfrm>
            <a:off x="209550" y="952500"/>
            <a:ext cx="8629650" cy="5143499"/>
          </a:xfrm>
        </p:spPr>
        <p:txBody>
          <a:bodyPr>
            <a:normAutofit/>
          </a:bodyPr>
          <a:lstStyle/>
          <a:p>
            <a:r>
              <a:rPr lang="en-US" sz="2200" b="1" dirty="0">
                <a:solidFill>
                  <a:prstClr val="black"/>
                </a:solidFill>
              </a:rPr>
              <a:t>Why is there no sound?</a:t>
            </a:r>
          </a:p>
          <a:p>
            <a:pPr marL="628650" lvl="1" indent="-228600"/>
            <a:r>
              <a:rPr lang="en-US" sz="1700" dirty="0">
                <a:solidFill>
                  <a:prstClr val="black"/>
                </a:solidFill>
              </a:rPr>
              <a:t>Once you logged into the webinar, you were provided two options to listen to this broadcast.  The first option is through your computer speakers, the second option is via dialing the phone number provided to you upon login to the webinar.  If you chose to listen through your computer speakers, you may need to turn your speaker volume on or up.    </a:t>
            </a:r>
          </a:p>
          <a:p>
            <a:r>
              <a:rPr lang="en-US" sz="2200" b="1" dirty="0">
                <a:solidFill>
                  <a:prstClr val="black"/>
                </a:solidFill>
              </a:rPr>
              <a:t>Will DOE provide access to the recorded webinar after the meeting?</a:t>
            </a:r>
          </a:p>
          <a:p>
            <a:pPr marL="628650" lvl="1" indent="-228600"/>
            <a:r>
              <a:rPr lang="en-US" sz="1700" dirty="0">
                <a:solidFill>
                  <a:prstClr val="black"/>
                </a:solidFill>
              </a:rPr>
              <a:t>Yes, all those who registered will receive a link to the slides and to the recorded webinar soon after the meeting.  It will also be available on the DOE SBIR/STTR web site.</a:t>
            </a:r>
          </a:p>
          <a:p>
            <a:r>
              <a:rPr lang="en-US" sz="2200" b="1" dirty="0">
                <a:solidFill>
                  <a:prstClr val="black"/>
                </a:solidFill>
              </a:rPr>
              <a:t>Where can I find the Topics being discussed today?</a:t>
            </a:r>
          </a:p>
          <a:p>
            <a:pPr marL="628650" lvl="1" indent="-228600"/>
            <a:r>
              <a:rPr lang="en-US" sz="1700" dirty="0">
                <a:solidFill>
                  <a:prstClr val="black"/>
                </a:solidFill>
              </a:rPr>
              <a:t>This link will take you to the Funding Opportunity Announcement (FOA) page that lists the FY 2021 Phase I Release 2 Topics:  </a:t>
            </a:r>
            <a:r>
              <a:rPr lang="en-US" sz="1700" dirty="0">
                <a:solidFill>
                  <a:prstClr val="black"/>
                </a:solidFill>
                <a:hlinkClick r:id="rId3"/>
              </a:rPr>
              <a:t>https://science.osti.gov/sbir/Funding-Opportunities</a:t>
            </a:r>
            <a:r>
              <a:rPr lang="en-US" sz="1700" dirty="0">
                <a:solidFill>
                  <a:prstClr val="black"/>
                </a:solidFill>
              </a:rPr>
              <a:t> </a:t>
            </a:r>
          </a:p>
          <a:p>
            <a:r>
              <a:rPr lang="en-US" sz="2200" b="1" dirty="0">
                <a:solidFill>
                  <a:prstClr val="black"/>
                </a:solidFill>
              </a:rPr>
              <a:t>What if my question was not answered at today’s webinar?</a:t>
            </a:r>
          </a:p>
          <a:p>
            <a:pPr marL="628650" lvl="1" indent="-228600"/>
            <a:r>
              <a:rPr lang="en-US" sz="1700" dirty="0">
                <a:solidFill>
                  <a:prstClr val="black"/>
                </a:solidFill>
              </a:rPr>
              <a:t>Please contact the point of contact that follows each subtopic in the document listed above for further clarification.</a:t>
            </a:r>
          </a:p>
          <a:p>
            <a:pPr marL="628650" lvl="1" indent="-228600"/>
            <a:r>
              <a:rPr lang="en-US" sz="1700" dirty="0">
                <a:solidFill>
                  <a:prstClr val="black"/>
                </a:solidFill>
              </a:rPr>
              <a:t>If you have a question about the grant application process, please send us an email at:                                   </a:t>
            </a:r>
            <a:r>
              <a:rPr lang="en-US" sz="1700" dirty="0">
                <a:solidFill>
                  <a:prstClr val="black"/>
                </a:solidFill>
                <a:hlinkClick r:id="rId4"/>
              </a:rPr>
              <a:t>sbir-sttr@science.doe.gov</a:t>
            </a:r>
            <a:r>
              <a:rPr lang="en-US" sz="1700" dirty="0">
                <a:solidFill>
                  <a:prstClr val="black"/>
                </a:solidFill>
              </a:rPr>
              <a:t>.  </a:t>
            </a:r>
          </a:p>
          <a:p>
            <a:pPr marL="231775" lvl="1" indent="-231775">
              <a:buFont typeface="Arial" pitchFamily="34" charset="0"/>
              <a:buChar char="•"/>
            </a:pPr>
            <a:endParaRPr lang="en-US" sz="1400" dirty="0"/>
          </a:p>
          <a:p>
            <a:endParaRPr lang="en-US" dirty="0"/>
          </a:p>
        </p:txBody>
      </p:sp>
    </p:spTree>
    <p:extLst>
      <p:ext uri="{BB962C8B-B14F-4D97-AF65-F5344CB8AC3E}">
        <p14:creationId xmlns:p14="http://schemas.microsoft.com/office/powerpoint/2010/main" val="38651956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29: SUPERCONDUCTING MAGNETS</a:t>
            </a:r>
          </a:p>
        </p:txBody>
      </p:sp>
      <p:sp>
        <p:nvSpPr>
          <p:cNvPr id="3" name="Subtitle 2"/>
          <p:cNvSpPr>
            <a:spLocks noGrp="1"/>
          </p:cNvSpPr>
          <p:nvPr>
            <p:ph type="subTitle" idx="1"/>
          </p:nvPr>
        </p:nvSpPr>
        <p:spPr>
          <a:xfrm>
            <a:off x="685801" y="2133600"/>
            <a:ext cx="7924800" cy="4191000"/>
          </a:xfrm>
        </p:spPr>
        <p:txBody>
          <a:bodyPr>
            <a:normAutofit/>
          </a:bodyPr>
          <a:lstStyle/>
          <a:p>
            <a:pPr marL="342900" indent="-342900" algn="l">
              <a:buFont typeface="+mj-lt"/>
              <a:buAutoNum type="alphaLcPeriod"/>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Superconducting Magnetic Technology</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Guinevere Shaw, </a:t>
            </a:r>
            <a:r>
              <a:rPr lang="en-US" sz="1800" dirty="0">
                <a:solidFill>
                  <a:schemeClr val="tx1"/>
                </a:solidFill>
                <a:latin typeface="Arial Narrow" panose="020B0606020202030204" pitchFamily="34" charset="0"/>
                <a:hlinkClick r:id="rId3"/>
              </a:rPr>
              <a:t>guinevere.shaw@science.doe.gov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111128629"/>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04737438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30: HIGH ENERGY DENSITY LABORATORY PLASMAS</a:t>
            </a:r>
          </a:p>
        </p:txBody>
      </p:sp>
      <p:sp>
        <p:nvSpPr>
          <p:cNvPr id="3" name="Subtitle 2"/>
          <p:cNvSpPr>
            <a:spLocks noGrp="1"/>
          </p:cNvSpPr>
          <p:nvPr>
            <p:ph type="subTitle" idx="1"/>
          </p:nvPr>
        </p:nvSpPr>
        <p:spPr>
          <a:xfrm>
            <a:off x="685801" y="2133600"/>
            <a:ext cx="7924800" cy="4191000"/>
          </a:xfrm>
        </p:spPr>
        <p:txBody>
          <a:bodyPr>
            <a:normAutofit/>
          </a:bodyPr>
          <a:lstStyle/>
          <a:p>
            <a:pPr marL="342900" indent="-342900" algn="l">
              <a:buFont typeface="+mj-lt"/>
              <a:buAutoNum type="alphaLcPeriod"/>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High-intensity Short-pulse Laser Technologies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Ultra-fast Detectors for HED Applications </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Kramer Akli, </a:t>
            </a:r>
            <a:r>
              <a:rPr lang="en-US" sz="1800" dirty="0">
                <a:solidFill>
                  <a:schemeClr val="tx1"/>
                </a:solidFill>
                <a:latin typeface="Arial Narrow" panose="020B0606020202030204" pitchFamily="34" charset="0"/>
                <a:hlinkClick r:id="rId3"/>
              </a:rPr>
              <a:t>Kramer.akli@science.doe.gov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111128629"/>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00013626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31: LOW TEMPERATURE PLASMAS AND MICROELECTRONICS</a:t>
            </a:r>
          </a:p>
        </p:txBody>
      </p:sp>
      <p:sp>
        <p:nvSpPr>
          <p:cNvPr id="3" name="Subtitle 2"/>
          <p:cNvSpPr>
            <a:spLocks noGrp="1"/>
          </p:cNvSpPr>
          <p:nvPr>
            <p:ph type="subTitle" idx="1"/>
          </p:nvPr>
        </p:nvSpPr>
        <p:spPr>
          <a:xfrm>
            <a:off x="685801" y="2133600"/>
            <a:ext cx="7924800" cy="4191000"/>
          </a:xfrm>
        </p:spPr>
        <p:txBody>
          <a:bodyPr>
            <a:normAutofit/>
          </a:bodyPr>
          <a:lstStyle/>
          <a:p>
            <a:pPr marL="342900" indent="-342900" algn="l">
              <a:buFont typeface="+mj-lt"/>
              <a:buAutoNum type="alphaLcPeriod"/>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LTP Science and Engineering for Microelectronics and Nanotechnology</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LTP Science and Technology for Biomedicine </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 Emerging LTP Technologies </a:t>
            </a:r>
          </a:p>
          <a:p>
            <a:pPr marL="342900" indent="-342900" algn="l">
              <a:buFont typeface="+mj-lt"/>
              <a:buAutoNum type="alphaLcPeriod"/>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Nirmol Podder, </a:t>
            </a:r>
            <a:r>
              <a:rPr lang="en-US" sz="1800" dirty="0">
                <a:solidFill>
                  <a:schemeClr val="tx1"/>
                </a:solidFill>
                <a:latin typeface="Arial Narrow" panose="020B0606020202030204" pitchFamily="34" charset="0"/>
                <a:hlinkClick r:id="rId3"/>
              </a:rPr>
              <a:t>Nirmol.Podder@science.doe.gov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111128629"/>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42749708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030288" indent="-1030288" algn="l">
              <a:tabLst>
                <a:tab pos="461963" algn="l"/>
                <a:tab pos="1084263" algn="l"/>
              </a:tabLst>
            </a:pPr>
            <a:r>
              <a:rPr lang="en-US" sz="2200" b="1" dirty="0">
                <a:latin typeface="Arial Narrow" panose="020B0606020202030204" pitchFamily="34" charset="0"/>
              </a:rPr>
              <a:t>Topic 32: ADVANCED CONCEPTS AND TECHNOLOGY FOR PARTICLE ACCELERATORS</a:t>
            </a:r>
          </a:p>
        </p:txBody>
      </p:sp>
      <p:sp>
        <p:nvSpPr>
          <p:cNvPr id="3" name="Subtitle 2"/>
          <p:cNvSpPr>
            <a:spLocks noGrp="1"/>
          </p:cNvSpPr>
          <p:nvPr>
            <p:ph type="subTitle" idx="1"/>
          </p:nvPr>
        </p:nvSpPr>
        <p:spPr>
          <a:xfrm>
            <a:off x="685801" y="2133600"/>
            <a:ext cx="7924800" cy="4191000"/>
          </a:xfrm>
        </p:spPr>
        <p:txBody>
          <a:bodyPr>
            <a:normAutofit/>
          </a:bodyPr>
          <a:lstStyle/>
          <a:p>
            <a:pPr marL="342900" indent="-342900" algn="l">
              <a:buFont typeface="+mj-lt"/>
              <a:buAutoNum type="alphaLcPeriod"/>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Machine Learning, Diagnostics, Controls and Modeling</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Adaptive Online Machine Learning for Dynamic Beam Diagnostics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Structure Wakefield Acceleration (SWFA) </a:t>
            </a:r>
          </a:p>
          <a:p>
            <a:pPr marL="342900" indent="-342900" algn="l">
              <a:buFont typeface="+mj-lt"/>
              <a:buAutoNum type="alphaLcPeriod"/>
              <a:tabLst>
                <a:tab pos="457200" algn="l"/>
              </a:tabLst>
            </a:pPr>
            <a:r>
              <a:rPr lang="en-US" sz="1800" dirty="0" err="1">
                <a:solidFill>
                  <a:schemeClr val="tx1"/>
                </a:solidFill>
                <a:latin typeface="Arial Narrow" panose="020B0606020202030204" pitchFamily="34" charset="0"/>
              </a:rPr>
              <a:t>Targetry</a:t>
            </a:r>
            <a:r>
              <a:rPr lang="en-US" sz="1800" dirty="0">
                <a:solidFill>
                  <a:schemeClr val="tx1"/>
                </a:solidFill>
                <a:latin typeface="Arial Narrow" panose="020B0606020202030204" pitchFamily="34" charset="0"/>
              </a:rPr>
              <a:t>: Radiation Resistant Strain/Vibration Instrumentation Development </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 </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John Boger, </a:t>
            </a:r>
            <a:r>
              <a:rPr lang="en-US" sz="1800" dirty="0">
                <a:solidFill>
                  <a:schemeClr val="tx1"/>
                </a:solidFill>
                <a:latin typeface="Arial Narrow" panose="020B0606020202030204" pitchFamily="34" charset="0"/>
                <a:hlinkClick r:id="rId3"/>
              </a:rPr>
              <a:t>john.boger@science.doe.gov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111128629"/>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50743407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33: RADIO FREQUENCY ACCELERATOR TECHNOLOGY	</a:t>
            </a:r>
          </a:p>
        </p:txBody>
      </p:sp>
      <p:sp>
        <p:nvSpPr>
          <p:cNvPr id="3" name="Subtitle 2"/>
          <p:cNvSpPr>
            <a:spLocks noGrp="1"/>
          </p:cNvSpPr>
          <p:nvPr>
            <p:ph type="subTitle" idx="1"/>
          </p:nvPr>
        </p:nvSpPr>
        <p:spPr>
          <a:xfrm>
            <a:off x="685801" y="2133600"/>
            <a:ext cx="7924800" cy="41910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Low Cost Radio Frequency Power Sources for Accelerator Application</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Automation of SRF Cavity String Assembly</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Advanced Conduction Cooling for SRF Systems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Subtopic a – Eric Colby, </a:t>
            </a:r>
            <a:r>
              <a:rPr lang="en-US" sz="1800" dirty="0">
                <a:solidFill>
                  <a:schemeClr val="tx1"/>
                </a:solidFill>
                <a:latin typeface="Arial Narrow" panose="020B0606020202030204" pitchFamily="34" charset="0"/>
                <a:hlinkClick r:id="rId3"/>
              </a:rPr>
              <a:t>Eric.Colby@science.doe.gov</a:t>
            </a:r>
            <a:r>
              <a:rPr lang="en-US" sz="1800" dirty="0">
                <a:solidFill>
                  <a:schemeClr val="tx1"/>
                </a:solidFill>
                <a:latin typeface="Arial Narrow" panose="020B0606020202030204" pitchFamily="34" charset="0"/>
              </a:rPr>
              <a:t> </a:t>
            </a:r>
          </a:p>
          <a:p>
            <a:pPr algn="l">
              <a:tabLst>
                <a:tab pos="457200" algn="l"/>
              </a:tabLst>
            </a:pPr>
            <a:r>
              <a:rPr lang="en-US" sz="1800" dirty="0">
                <a:solidFill>
                  <a:schemeClr val="tx1"/>
                </a:solidFill>
                <a:latin typeface="Arial Narrow" panose="020B0606020202030204" pitchFamily="34" charset="0"/>
              </a:rPr>
              <a:t>                  Subtopic b, c &amp; d –  Ken Marken, </a:t>
            </a:r>
            <a:r>
              <a:rPr lang="en-US" sz="1800" dirty="0">
                <a:solidFill>
                  <a:schemeClr val="tx1"/>
                </a:solidFill>
                <a:latin typeface="Arial Narrow" panose="020B0606020202030204" pitchFamily="34" charset="0"/>
                <a:hlinkClick r:id="rId4"/>
              </a:rPr>
              <a:t>ken.marken@science.doe.gov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111128629"/>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26591104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34: LASER TECHNOLOGY R&amp;D FOR ACCELERATORS	</a:t>
            </a:r>
          </a:p>
        </p:txBody>
      </p:sp>
      <p:sp>
        <p:nvSpPr>
          <p:cNvPr id="3" name="Subtitle 2"/>
          <p:cNvSpPr>
            <a:spLocks noGrp="1"/>
          </p:cNvSpPr>
          <p:nvPr>
            <p:ph type="subTitle" idx="1"/>
          </p:nvPr>
        </p:nvSpPr>
        <p:spPr>
          <a:xfrm>
            <a:off x="685801" y="2133600"/>
            <a:ext cx="7924800" cy="41910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High Energy and Broadband Components for Fiber Lasers and Arrays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Aperture-Scalable High Performance Diffraction Gratings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Advanced Quality Control Instruments and Services for Ultrafast Laser Optics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Fast Feedback Systems for Lasers to Increase Stability and Control</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Large Format Faraday Isolators for High Power Ultrafast Laser Systems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Eric Colby, </a:t>
            </a:r>
            <a:r>
              <a:rPr lang="en-US" sz="1800" dirty="0">
                <a:solidFill>
                  <a:schemeClr val="tx1"/>
                </a:solidFill>
                <a:latin typeface="Arial Narrow" panose="020B0606020202030204" pitchFamily="34" charset="0"/>
                <a:hlinkClick r:id="rId3"/>
              </a:rPr>
              <a:t>eric.colby@science.doe.gov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111128629"/>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84196521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229599" cy="838199"/>
          </a:xfrm>
        </p:spPr>
        <p:txBody>
          <a:bodyPr>
            <a:normAutofit/>
          </a:bodyPr>
          <a:lstStyle/>
          <a:p>
            <a:pPr marL="1023938" indent="-1644650" algn="l">
              <a:tabLst>
                <a:tab pos="461963" algn="l"/>
                <a:tab pos="1143000" algn="l"/>
              </a:tabLst>
            </a:pPr>
            <a:r>
              <a:rPr lang="en-US" sz="2200" b="1" dirty="0">
                <a:latin typeface="Arial Narrow" panose="020B0606020202030204" pitchFamily="34" charset="0"/>
              </a:rPr>
              <a:t>Topic 35: </a:t>
            </a:r>
            <a:r>
              <a:rPr lang="fr-FR" sz="2200" b="1" dirty="0">
                <a:latin typeface="Arial Narrow" panose="020B0606020202030204" pitchFamily="34" charset="0"/>
              </a:rPr>
              <a:t>SUPERCONDUCTOR TECHNOLOGIES FOR PARTICLE ACCELERATORS </a:t>
            </a:r>
            <a:endParaRPr lang="en-US" sz="2200" b="1" dirty="0">
              <a:latin typeface="Arial Narrow" panose="020B0606020202030204" pitchFamily="34" charset="0"/>
            </a:endParaRPr>
          </a:p>
        </p:txBody>
      </p:sp>
      <p:sp>
        <p:nvSpPr>
          <p:cNvPr id="3" name="Subtitle 2"/>
          <p:cNvSpPr>
            <a:spLocks noGrp="1"/>
          </p:cNvSpPr>
          <p:nvPr>
            <p:ph type="subTitle" idx="1"/>
          </p:nvPr>
        </p:nvSpPr>
        <p:spPr>
          <a:xfrm>
            <a:off x="685801" y="2133600"/>
            <a:ext cx="7924800" cy="41910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a.	High-Field Superconducting Wire and Cable Technologies for Magnets</a:t>
            </a:r>
          </a:p>
          <a:p>
            <a:pPr algn="l">
              <a:tabLst>
                <a:tab pos="457200" algn="l"/>
              </a:tabLst>
            </a:pPr>
            <a:r>
              <a:rPr lang="en-US" sz="1800" dirty="0">
                <a:solidFill>
                  <a:schemeClr val="tx1"/>
                </a:solidFill>
                <a:latin typeface="Arial Narrow" panose="020B0606020202030204" pitchFamily="34" charset="0"/>
              </a:rPr>
              <a:t>b.	Superconducting Magnet Technology</a:t>
            </a:r>
          </a:p>
          <a:p>
            <a:pPr algn="l">
              <a:tabLst>
                <a:tab pos="457200" algn="l"/>
              </a:tabLst>
            </a:pPr>
            <a:r>
              <a:rPr lang="en-US" sz="1800" dirty="0">
                <a:solidFill>
                  <a:schemeClr val="tx1"/>
                </a:solidFill>
                <a:latin typeface="Arial Narrow" panose="020B0606020202030204" pitchFamily="34" charset="0"/>
              </a:rPr>
              <a:t>c.	Persistent Current Mode HTS Magnets</a:t>
            </a:r>
          </a:p>
          <a:p>
            <a:pPr algn="l">
              <a:tabLst>
                <a:tab pos="457200" algn="l"/>
              </a:tabLst>
            </a:pPr>
            <a:r>
              <a:rPr lang="en-US" sz="1800" dirty="0">
                <a:solidFill>
                  <a:schemeClr val="tx1"/>
                </a:solidFill>
                <a:latin typeface="Arial Narrow" panose="020B0606020202030204" pitchFamily="34" charset="0"/>
              </a:rPr>
              <a:t>d.	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Ken Marken, </a:t>
            </a:r>
            <a:r>
              <a:rPr lang="en-US" sz="1800" dirty="0">
                <a:solidFill>
                  <a:schemeClr val="tx1"/>
                </a:solidFill>
                <a:latin typeface="Arial Narrow" panose="020B0606020202030204" pitchFamily="34" charset="0"/>
                <a:hlinkClick r:id="rId3"/>
              </a:rPr>
              <a:t>ken.marken@science.doe.gov</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11128629"/>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82269563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36: HIGH ENERGY PHYSICS ELECTRONICS</a:t>
            </a:r>
          </a:p>
        </p:txBody>
      </p:sp>
      <p:sp>
        <p:nvSpPr>
          <p:cNvPr id="3" name="Subtitle 2"/>
          <p:cNvSpPr>
            <a:spLocks noGrp="1"/>
          </p:cNvSpPr>
          <p:nvPr>
            <p:ph type="subTitle" idx="1"/>
          </p:nvPr>
        </p:nvSpPr>
        <p:spPr>
          <a:xfrm>
            <a:off x="685801" y="2133600"/>
            <a:ext cx="7924800" cy="41910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Radiation Hard CMOS Sensors and Engineered Substrates for Detectors at High Energy Colliders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Single Electron Transistors for Exotic Force and Particle Searches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High Density Chip Interconnect Technology</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Radiation-Hard High-Bandwidth Data Transmission for Detectors at High Energy Colliders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Electronics and Frequency Multiplexed DAQ Systems for Low-Temperature Experiments </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High-Channel Count Electronic Tools for Picosecond (</a:t>
            </a:r>
            <a:r>
              <a:rPr lang="en-US" sz="1800" dirty="0" err="1">
                <a:solidFill>
                  <a:schemeClr val="tx1"/>
                </a:solidFill>
                <a:latin typeface="Arial Narrow" panose="020B0606020202030204" pitchFamily="34" charset="0"/>
              </a:rPr>
              <a:t>ps</a:t>
            </a:r>
            <a:r>
              <a:rPr lang="en-US" sz="1800" dirty="0">
                <a:solidFill>
                  <a:schemeClr val="tx1"/>
                </a:solidFill>
                <a:latin typeface="Arial Narrow" panose="020B0606020202030204" pitchFamily="34" charset="0"/>
              </a:rPr>
              <a:t>) Timing </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Helmut Marsiske, </a:t>
            </a:r>
            <a:r>
              <a:rPr lang="en-US" sz="1800" dirty="0">
                <a:solidFill>
                  <a:schemeClr val="tx1"/>
                </a:solidFill>
                <a:latin typeface="Arial Narrow" panose="020B0606020202030204" pitchFamily="34" charset="0"/>
                <a:hlinkClick r:id="rId3"/>
              </a:rPr>
              <a:t>helmut.marsiske@science.doe.gov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111128629"/>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86719199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1" y="304801"/>
            <a:ext cx="8305800"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37: HIGH ENERGY PHYSICS DETECTORS AND INSTRUMENTATION </a:t>
            </a:r>
          </a:p>
        </p:txBody>
      </p:sp>
      <p:sp>
        <p:nvSpPr>
          <p:cNvPr id="3" name="Subtitle 2"/>
          <p:cNvSpPr>
            <a:spLocks noGrp="1"/>
          </p:cNvSpPr>
          <p:nvPr>
            <p:ph type="subTitle" idx="1"/>
          </p:nvPr>
        </p:nvSpPr>
        <p:spPr>
          <a:xfrm>
            <a:off x="685801" y="2133600"/>
            <a:ext cx="7924800" cy="41910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a.	Low-Cost, High-Performance Visible/(V)UV/Near-IR Photon Detection</a:t>
            </a:r>
          </a:p>
          <a:p>
            <a:pPr algn="l">
              <a:tabLst>
                <a:tab pos="457200" algn="l"/>
              </a:tabLst>
            </a:pPr>
            <a:r>
              <a:rPr lang="en-US" sz="1800" dirty="0">
                <a:solidFill>
                  <a:schemeClr val="tx1"/>
                </a:solidFill>
                <a:latin typeface="Arial Narrow" panose="020B0606020202030204" pitchFamily="34" charset="0"/>
              </a:rPr>
              <a:t>b.	Scintillating Detector Materials and Wavelength Shifters</a:t>
            </a:r>
          </a:p>
          <a:p>
            <a:pPr algn="l">
              <a:tabLst>
                <a:tab pos="457200" algn="l"/>
              </a:tabLst>
            </a:pPr>
            <a:r>
              <a:rPr lang="en-US" sz="1800" dirty="0">
                <a:solidFill>
                  <a:schemeClr val="tx1"/>
                </a:solidFill>
                <a:latin typeface="Arial Narrow" panose="020B0606020202030204" pitchFamily="34" charset="0"/>
              </a:rPr>
              <a:t>c.	Cost-Effective, Large-Area, High-Performance Dichroic Filters</a:t>
            </a:r>
          </a:p>
          <a:p>
            <a:pPr algn="l">
              <a:tabLst>
                <a:tab pos="457200" algn="l"/>
              </a:tabLst>
            </a:pPr>
            <a:r>
              <a:rPr lang="en-US" sz="1800" dirty="0">
                <a:solidFill>
                  <a:schemeClr val="tx1"/>
                </a:solidFill>
                <a:latin typeface="Arial Narrow" panose="020B0606020202030204" pitchFamily="34" charset="0"/>
              </a:rPr>
              <a:t>d.	Advanced Composite Materials</a:t>
            </a:r>
          </a:p>
          <a:p>
            <a:pPr algn="l">
              <a:tabLst>
                <a:tab pos="457200" algn="l"/>
              </a:tabLst>
            </a:pPr>
            <a:r>
              <a:rPr lang="en-US" sz="1800" dirty="0">
                <a:solidFill>
                  <a:schemeClr val="tx1"/>
                </a:solidFill>
                <a:latin typeface="Arial Narrow" panose="020B0606020202030204" pitchFamily="34" charset="0"/>
              </a:rPr>
              <a:t>e.	Additive Manufacturing</a:t>
            </a:r>
          </a:p>
          <a:p>
            <a:pPr algn="l">
              <a:tabLst>
                <a:tab pos="457200" algn="l"/>
              </a:tabLst>
            </a:pPr>
            <a:r>
              <a:rPr lang="en-US" sz="1800" dirty="0">
                <a:solidFill>
                  <a:schemeClr val="tx1"/>
                </a:solidFill>
                <a:latin typeface="Arial Narrow" panose="020B0606020202030204" pitchFamily="34" charset="0"/>
              </a:rPr>
              <a:t>f.	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Helmut Marsiske, </a:t>
            </a:r>
            <a:r>
              <a:rPr lang="en-US" sz="1800" dirty="0">
                <a:solidFill>
                  <a:schemeClr val="tx1"/>
                </a:solidFill>
                <a:latin typeface="Arial Narrow" panose="020B0606020202030204" pitchFamily="34" charset="0"/>
                <a:hlinkClick r:id="rId3"/>
              </a:rPr>
              <a:t>helmut.marsiske@science.doe.gov</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11128629"/>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89247126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077913" indent="-1698625" algn="l">
              <a:tabLst>
                <a:tab pos="461963" algn="l"/>
                <a:tab pos="1143000" algn="l"/>
              </a:tabLst>
            </a:pPr>
            <a:r>
              <a:rPr lang="en-US" sz="2200" b="1" dirty="0">
                <a:latin typeface="Arial Narrow" panose="020B0606020202030204" pitchFamily="34" charset="0"/>
              </a:rPr>
              <a:t>Topic 38: </a:t>
            </a:r>
            <a:r>
              <a:rPr lang="fr-FR" sz="2200" b="1" dirty="0">
                <a:latin typeface="Arial Narrow" panose="020B0606020202030204" pitchFamily="34" charset="0"/>
              </a:rPr>
              <a:t>QUANTUM INFORMATION SCIENCE (QIS) SUPPORTING TECHNOLOGIES </a:t>
            </a:r>
            <a:r>
              <a:rPr lang="en-US" sz="2200" b="1" dirty="0">
                <a:latin typeface="Arial Narrow" panose="020B0606020202030204" pitchFamily="34" charset="0"/>
              </a:rPr>
              <a:t>	</a:t>
            </a:r>
          </a:p>
        </p:txBody>
      </p:sp>
      <p:sp>
        <p:nvSpPr>
          <p:cNvPr id="3" name="Subtitle 2"/>
          <p:cNvSpPr>
            <a:spLocks noGrp="1"/>
          </p:cNvSpPr>
          <p:nvPr>
            <p:ph type="subTitle" idx="1"/>
          </p:nvPr>
        </p:nvSpPr>
        <p:spPr>
          <a:xfrm>
            <a:off x="685801" y="2133600"/>
            <a:ext cx="7924800" cy="41910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Development of Low-Temperature Technologies for QIS Systems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High Efficiency Photodetectors and Homodyne Detectors </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Technology for Co-existence of Traditional Data and Quantum Information Over Long Distances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John Boger, </a:t>
            </a:r>
            <a:r>
              <a:rPr lang="en-US" sz="1800" dirty="0">
                <a:solidFill>
                  <a:schemeClr val="tx1"/>
                </a:solidFill>
                <a:latin typeface="Arial Narrow" panose="020B0606020202030204" pitchFamily="34" charset="0"/>
                <a:hlinkClick r:id="rId3"/>
              </a:rPr>
              <a:t>john.boger@science.doe.gov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111128629"/>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7377876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4"/>
          <p:cNvSpPr txBox="1">
            <a:spLocks noChangeArrowheads="1"/>
          </p:cNvSpPr>
          <p:nvPr/>
        </p:nvSpPr>
        <p:spPr bwMode="auto">
          <a:xfrm>
            <a:off x="2419350" y="4953000"/>
            <a:ext cx="4305300" cy="461665"/>
          </a:xfrm>
          <a:prstGeom prst="rect">
            <a:avLst/>
          </a:prstGeom>
          <a:noFill/>
          <a:ln w="9525">
            <a:noFill/>
            <a:miter lim="800000"/>
            <a:headEnd/>
            <a:tailEnd/>
          </a:ln>
        </p:spPr>
        <p:txBody>
          <a:bodyPr wrap="square">
            <a:spAutoFit/>
          </a:bodyPr>
          <a:lstStyle/>
          <a:p>
            <a:pPr algn="ctr">
              <a:spcBef>
                <a:spcPts val="0"/>
              </a:spcBef>
            </a:pPr>
            <a:r>
              <a:rPr lang="en-US" b="1" dirty="0">
                <a:solidFill>
                  <a:prstClr val="black"/>
                </a:solidFill>
                <a:latin typeface="Calibri" pitchFamily="34" charset="0"/>
              </a:rPr>
              <a:t>DOE SBIR/STTR Programs Office</a:t>
            </a:r>
          </a:p>
        </p:txBody>
      </p:sp>
      <p:sp>
        <p:nvSpPr>
          <p:cNvPr id="4" name="Rectangle 2"/>
          <p:cNvSpPr>
            <a:spLocks noGrp="1" noChangeArrowheads="1"/>
          </p:cNvSpPr>
          <p:nvPr>
            <p:ph type="ctrTitle"/>
          </p:nvPr>
        </p:nvSpPr>
        <p:spPr>
          <a:xfrm>
            <a:off x="990600" y="1143000"/>
            <a:ext cx="7162800" cy="3469333"/>
          </a:xfrm>
          <a:noFill/>
        </p:spPr>
        <p:txBody>
          <a:bodyPr>
            <a:normAutofit fontScale="90000"/>
          </a:bodyPr>
          <a:lstStyle/>
          <a:p>
            <a:pPr>
              <a:lnSpc>
                <a:spcPct val="80000"/>
              </a:lnSpc>
            </a:pPr>
            <a:r>
              <a:rPr lang="en-US" sz="3600" dirty="0"/>
              <a:t>DOE SBIR/STTR </a:t>
            </a:r>
            <a:br>
              <a:rPr lang="en-US" sz="3600" dirty="0"/>
            </a:br>
            <a:r>
              <a:rPr lang="en-US" sz="3600" dirty="0"/>
              <a:t>Phase I Release 1 Topics Webinar</a:t>
            </a:r>
            <a:br>
              <a:rPr lang="en-US" sz="3600" dirty="0"/>
            </a:br>
            <a:r>
              <a:rPr lang="en-US" sz="3600" dirty="0"/>
              <a:t/>
            </a:r>
            <a:br>
              <a:rPr lang="en-US" sz="3600" dirty="0"/>
            </a:br>
            <a:r>
              <a:rPr lang="en-US" sz="3600" dirty="0"/>
              <a:t>Topics associated with the</a:t>
            </a:r>
            <a:br>
              <a:rPr lang="en-US" sz="3600" dirty="0"/>
            </a:br>
            <a:r>
              <a:rPr lang="en-US" sz="3600" dirty="0"/>
              <a:t>FY 2021 Phase I Release 2</a:t>
            </a:r>
            <a:br>
              <a:rPr lang="en-US" sz="3600" dirty="0"/>
            </a:br>
            <a:r>
              <a:rPr lang="en-US" sz="3600" dirty="0"/>
              <a:t>Funding Opportunity Announcement</a:t>
            </a:r>
            <a:br>
              <a:rPr lang="en-US" sz="3600" dirty="0"/>
            </a:br>
            <a:r>
              <a:rPr lang="en-US" sz="3600" dirty="0"/>
              <a:t/>
            </a:r>
            <a:br>
              <a:rPr lang="en-US" sz="3600" dirty="0"/>
            </a:br>
            <a:r>
              <a:rPr lang="en-US" sz="3200" b="1" u="sng" dirty="0">
                <a:latin typeface="Calibri" pitchFamily="34" charset="0"/>
              </a:rPr>
              <a:t>Topics 28-40</a:t>
            </a:r>
            <a:r>
              <a:rPr lang="en-US" sz="3200" dirty="0"/>
              <a:t/>
            </a:r>
            <a:br>
              <a:rPr lang="en-US" sz="3200" dirty="0"/>
            </a:br>
            <a:endParaRPr lang="en-US" sz="1700" dirty="0"/>
          </a:p>
        </p:txBody>
      </p:sp>
      <p:sp>
        <p:nvSpPr>
          <p:cNvPr id="9" name="TextBox 4"/>
          <p:cNvSpPr txBox="1">
            <a:spLocks noChangeArrowheads="1"/>
          </p:cNvSpPr>
          <p:nvPr/>
        </p:nvSpPr>
        <p:spPr bwMode="auto">
          <a:xfrm>
            <a:off x="3162300" y="5639143"/>
            <a:ext cx="2819400" cy="369332"/>
          </a:xfrm>
          <a:prstGeom prst="rect">
            <a:avLst/>
          </a:prstGeom>
          <a:noFill/>
          <a:ln w="9525">
            <a:noFill/>
            <a:miter lim="800000"/>
            <a:headEnd/>
            <a:tailEnd/>
          </a:ln>
        </p:spPr>
        <p:txBody>
          <a:bodyPr wrap="square">
            <a:spAutoFit/>
          </a:bodyPr>
          <a:lstStyle/>
          <a:p>
            <a:pPr algn="ctr">
              <a:spcBef>
                <a:spcPts val="0"/>
              </a:spcBef>
            </a:pPr>
            <a:r>
              <a:rPr lang="en-US" sz="1800" b="1" u="sng" dirty="0">
                <a:solidFill>
                  <a:prstClr val="black"/>
                </a:solidFill>
                <a:latin typeface="Calibri" pitchFamily="34" charset="0"/>
              </a:rPr>
              <a:t>November 18, 2020</a:t>
            </a:r>
          </a:p>
        </p:txBody>
      </p:sp>
    </p:spTree>
    <p:extLst>
      <p:ext uri="{BB962C8B-B14F-4D97-AF65-F5344CB8AC3E}">
        <p14:creationId xmlns:p14="http://schemas.microsoft.com/office/powerpoint/2010/main" val="39485157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39: ADVANCED TECHNOLOGIES FOR NUCLEAR ENERGY</a:t>
            </a:r>
          </a:p>
        </p:txBody>
      </p:sp>
      <p:sp>
        <p:nvSpPr>
          <p:cNvPr id="3" name="Subtitle 2"/>
          <p:cNvSpPr>
            <a:spLocks noGrp="1"/>
          </p:cNvSpPr>
          <p:nvPr>
            <p:ph type="subTitle" idx="1"/>
          </p:nvPr>
        </p:nvSpPr>
        <p:spPr>
          <a:xfrm>
            <a:off x="685800" y="1852038"/>
            <a:ext cx="8229599" cy="4701162"/>
          </a:xfrm>
        </p:spPr>
        <p:txBody>
          <a:bodyPr>
            <a:normAutofit lnSpcReduction="10000"/>
          </a:bodyPr>
          <a:lstStyle/>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Wireless Technology for Nuclear Instrumentation and Control Systems (Crosscutting Research)</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Advanced Technologies for the Fabrication, Characterization of Nuclear Reactor Fuel</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Materials Protection Accounting and Control for Domestic Fuel Cycles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Advanced Modeling and Simulation</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Materials Research </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Flexible Plant Operation &amp; Generation</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Enhancement of LOGOS and SR2ML</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Plant Modernization</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Subtopic a – Melissa Bates, </a:t>
            </a:r>
            <a:r>
              <a:rPr lang="en-US" sz="1800" dirty="0">
                <a:solidFill>
                  <a:schemeClr val="tx1"/>
                </a:solidFill>
                <a:latin typeface="Arial Narrow" panose="020B0606020202030204" pitchFamily="34" charset="0"/>
                <a:hlinkClick r:id="rId3"/>
              </a:rPr>
              <a:t>melissa.bates@nuclear.energy.gov</a:t>
            </a:r>
            <a:r>
              <a:rPr lang="en-US" sz="1800" dirty="0">
                <a:solidFill>
                  <a:schemeClr val="tx1"/>
                </a:solidFill>
                <a:latin typeface="Arial Narrow" panose="020B0606020202030204" pitchFamily="34" charset="0"/>
              </a:rPr>
              <a:t> </a:t>
            </a:r>
          </a:p>
          <a:p>
            <a:pPr algn="l">
              <a:tabLst>
                <a:tab pos="457200" algn="l"/>
              </a:tabLst>
            </a:pPr>
            <a:r>
              <a:rPr lang="en-US" sz="1800" dirty="0">
                <a:solidFill>
                  <a:schemeClr val="tx1"/>
                </a:solidFill>
                <a:latin typeface="Arial Narrow" panose="020B0606020202030204" pitchFamily="34" charset="0"/>
              </a:rPr>
              <a:t>                  Subtopic b – Frank Goldner, </a:t>
            </a:r>
            <a:r>
              <a:rPr lang="en-US" sz="1800" dirty="0">
                <a:solidFill>
                  <a:schemeClr val="tx1"/>
                </a:solidFill>
                <a:latin typeface="Arial Narrow" panose="020B0606020202030204" pitchFamily="34" charset="0"/>
                <a:hlinkClick r:id="rId4"/>
              </a:rPr>
              <a:t>Frank.Goldner@nuclear.energy.gov</a:t>
            </a:r>
            <a:r>
              <a:rPr lang="en-US" sz="1800" dirty="0">
                <a:solidFill>
                  <a:schemeClr val="tx1"/>
                </a:solidFill>
                <a:latin typeface="Arial Narrow" panose="020B0606020202030204" pitchFamily="34" charset="0"/>
              </a:rPr>
              <a:t> </a:t>
            </a:r>
          </a:p>
          <a:p>
            <a:pPr algn="l">
              <a:tabLst>
                <a:tab pos="457200" algn="l"/>
              </a:tabLst>
            </a:pPr>
            <a:r>
              <a:rPr lang="en-US" sz="1800" dirty="0">
                <a:solidFill>
                  <a:schemeClr val="tx1"/>
                </a:solidFill>
                <a:latin typeface="Arial Narrow" panose="020B0606020202030204" pitchFamily="34" charset="0"/>
              </a:rPr>
              <a:t>                  Subtopic c – Michael Reim, </a:t>
            </a:r>
            <a:r>
              <a:rPr lang="en-US" sz="1800" dirty="0">
                <a:solidFill>
                  <a:schemeClr val="tx1"/>
                </a:solidFill>
                <a:latin typeface="Arial Narrow" panose="020B0606020202030204" pitchFamily="34" charset="0"/>
                <a:hlinkClick r:id="rId5"/>
              </a:rPr>
              <a:t>michael.reim@nuclear.energy.gov</a:t>
            </a:r>
            <a:r>
              <a:rPr lang="en-US" sz="1800" dirty="0">
                <a:solidFill>
                  <a:schemeClr val="tx1"/>
                </a:solidFill>
                <a:latin typeface="Arial Narrow" panose="020B0606020202030204" pitchFamily="34" charset="0"/>
              </a:rPr>
              <a:t> </a:t>
            </a:r>
          </a:p>
          <a:p>
            <a:pPr algn="l">
              <a:tabLst>
                <a:tab pos="457200" algn="l"/>
              </a:tabLst>
            </a:pPr>
            <a:r>
              <a:rPr lang="en-US" sz="1800" dirty="0">
                <a:solidFill>
                  <a:schemeClr val="tx1"/>
                </a:solidFill>
                <a:latin typeface="Arial Narrow" panose="020B0606020202030204" pitchFamily="34" charset="0"/>
              </a:rPr>
              <a:t>                  Subtopic d – David Henderson, </a:t>
            </a:r>
            <a:r>
              <a:rPr lang="en-US" sz="1800" dirty="0">
                <a:solidFill>
                  <a:schemeClr val="tx1"/>
                </a:solidFill>
                <a:latin typeface="Arial Narrow" panose="020B0606020202030204" pitchFamily="34" charset="0"/>
                <a:hlinkClick r:id="rId6"/>
              </a:rPr>
              <a:t>David.Henderson@nuclear.energy.gov</a:t>
            </a:r>
            <a:r>
              <a:rPr lang="en-US" sz="1800" dirty="0">
                <a:solidFill>
                  <a:schemeClr val="tx1"/>
                </a:solidFill>
                <a:latin typeface="Arial Narrow" panose="020B0606020202030204" pitchFamily="34" charset="0"/>
              </a:rPr>
              <a:t> </a:t>
            </a:r>
          </a:p>
          <a:p>
            <a:pPr algn="l">
              <a:tabLst>
                <a:tab pos="457200" algn="l"/>
              </a:tabLst>
            </a:pPr>
            <a:r>
              <a:rPr lang="en-US" sz="1800" dirty="0">
                <a:solidFill>
                  <a:schemeClr val="tx1"/>
                </a:solidFill>
                <a:latin typeface="Arial Narrow" panose="020B0606020202030204" pitchFamily="34" charset="0"/>
              </a:rPr>
              <a:t>                  Subtopic e - h – Alison Hahn, </a:t>
            </a:r>
            <a:r>
              <a:rPr lang="en-US" sz="1800" dirty="0">
                <a:solidFill>
                  <a:schemeClr val="tx1"/>
                </a:solidFill>
                <a:latin typeface="Arial Narrow" panose="020B0606020202030204" pitchFamily="34" charset="0"/>
                <a:hlinkClick r:id="rId7"/>
              </a:rPr>
              <a:t>Alison.Hahn@nuclear.energy.gov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111128629"/>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07056254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39: ADVANCED TECHNOLOGIES FOR NUCLEAR ENERGY</a:t>
            </a:r>
          </a:p>
        </p:txBody>
      </p:sp>
      <p:sp>
        <p:nvSpPr>
          <p:cNvPr id="3" name="Subtitle 2"/>
          <p:cNvSpPr>
            <a:spLocks noGrp="1"/>
          </p:cNvSpPr>
          <p:nvPr>
            <p:ph type="subTitle" idx="1"/>
          </p:nvPr>
        </p:nvSpPr>
        <p:spPr>
          <a:xfrm>
            <a:off x="685801" y="1852038"/>
            <a:ext cx="7924800" cy="4472562"/>
          </a:xfrm>
        </p:spPr>
        <p:txBody>
          <a:bodyPr>
            <a:normAutofit lnSpcReduction="10000"/>
          </a:bodyPr>
          <a:lstStyle/>
          <a:p>
            <a:pPr algn="l">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startAt="9"/>
              <a:tabLst>
                <a:tab pos="457200" algn="l"/>
              </a:tabLst>
            </a:pPr>
            <a:r>
              <a:rPr lang="en-US" sz="1800" dirty="0">
                <a:solidFill>
                  <a:schemeClr val="tx1"/>
                </a:solidFill>
                <a:latin typeface="Arial Narrow" panose="020B0606020202030204" pitchFamily="34" charset="0"/>
              </a:rPr>
              <a:t>Component Development to Support Molten Salt Reactors</a:t>
            </a:r>
          </a:p>
          <a:p>
            <a:pPr marL="342900" indent="-342900" algn="l">
              <a:buFont typeface="+mj-lt"/>
              <a:buAutoNum type="alphaLcPeriod" startAt="9"/>
              <a:tabLst>
                <a:tab pos="457200" algn="l"/>
              </a:tabLst>
            </a:pPr>
            <a:r>
              <a:rPr lang="en-US" sz="1800" dirty="0">
                <a:solidFill>
                  <a:schemeClr val="tx1"/>
                </a:solidFill>
                <a:latin typeface="Arial Narrow" panose="020B0606020202030204" pitchFamily="34" charset="0"/>
              </a:rPr>
              <a:t>Advanced Methods for Manufacturing</a:t>
            </a:r>
          </a:p>
          <a:p>
            <a:pPr marL="342900" indent="-342900" algn="l">
              <a:buFont typeface="+mj-lt"/>
              <a:buAutoNum type="alphaLcPeriod" startAt="9"/>
              <a:tabLst>
                <a:tab pos="457200" algn="l"/>
              </a:tabLst>
            </a:pPr>
            <a:r>
              <a:rPr lang="en-US" sz="1800" dirty="0">
                <a:solidFill>
                  <a:schemeClr val="tx1"/>
                </a:solidFill>
                <a:latin typeface="Arial Narrow" panose="020B0606020202030204" pitchFamily="34" charset="0"/>
              </a:rPr>
              <a:t>Nuclear Science User Facilities</a:t>
            </a:r>
          </a:p>
          <a:p>
            <a:pPr marL="342900" indent="-342900" algn="l">
              <a:buFont typeface="+mj-lt"/>
              <a:buAutoNum type="alphaLcPeriod" startAt="9"/>
              <a:tabLst>
                <a:tab pos="457200" algn="l"/>
              </a:tabLst>
            </a:pPr>
            <a:r>
              <a:rPr lang="en-US" sz="1800" dirty="0">
                <a:solidFill>
                  <a:schemeClr val="tx1"/>
                </a:solidFill>
                <a:latin typeface="Arial Narrow" panose="020B0606020202030204" pitchFamily="34" charset="0"/>
              </a:rPr>
              <a:t>Transformational Challenge Reactor</a:t>
            </a:r>
          </a:p>
          <a:p>
            <a:pPr marL="342900" indent="-342900" algn="l">
              <a:buFont typeface="+mj-lt"/>
              <a:buAutoNum type="alphaLcPeriod" startAt="9"/>
              <a:tabLst>
                <a:tab pos="457200" algn="l"/>
              </a:tabLst>
            </a:pPr>
            <a:r>
              <a:rPr lang="en-US" sz="1800" dirty="0">
                <a:solidFill>
                  <a:schemeClr val="tx1"/>
                </a:solidFill>
                <a:latin typeface="Arial Narrow" panose="020B0606020202030204" pitchFamily="34" charset="0"/>
              </a:rPr>
              <a:t>Cybersecurity Technologies for Protection of Nuclear Safety, Security, or Emergency Preparedness Systems</a:t>
            </a:r>
          </a:p>
          <a:p>
            <a:pPr marL="342900" indent="-342900" algn="l">
              <a:buFont typeface="+mj-lt"/>
              <a:buAutoNum type="alphaLcPeriod" startAt="9"/>
              <a:tabLst>
                <a:tab pos="457200" algn="l"/>
              </a:tabLst>
            </a:pPr>
            <a:r>
              <a:rPr lang="en-US" sz="1800" dirty="0">
                <a:solidFill>
                  <a:schemeClr val="tx1"/>
                </a:solidFill>
                <a:latin typeface="Arial Narrow" panose="020B0606020202030204" pitchFamily="34" charset="0"/>
              </a:rPr>
              <a:t>Integrated Energy Systems</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Subtopic i – Brian K. Robinson, </a:t>
            </a:r>
            <a:r>
              <a:rPr lang="en-US" sz="1800" dirty="0">
                <a:solidFill>
                  <a:schemeClr val="tx1"/>
                </a:solidFill>
                <a:latin typeface="Arial Narrow" panose="020B0606020202030204" pitchFamily="34" charset="0"/>
                <a:hlinkClick r:id="rId3"/>
              </a:rPr>
              <a:t>Brian.Robinson@nuclear.energy.gov</a:t>
            </a:r>
            <a:r>
              <a:rPr lang="en-US" sz="1800" dirty="0">
                <a:solidFill>
                  <a:schemeClr val="tx1"/>
                </a:solidFill>
                <a:latin typeface="Arial Narrow" panose="020B0606020202030204" pitchFamily="34" charset="0"/>
              </a:rPr>
              <a:t> </a:t>
            </a:r>
          </a:p>
          <a:p>
            <a:pPr algn="l">
              <a:tabLst>
                <a:tab pos="457200" algn="l"/>
              </a:tabLst>
            </a:pPr>
            <a:r>
              <a:rPr lang="en-US" sz="1800" dirty="0">
                <a:solidFill>
                  <a:schemeClr val="tx1"/>
                </a:solidFill>
                <a:latin typeface="Arial Narrow" panose="020B0606020202030204" pitchFamily="34" charset="0"/>
              </a:rPr>
              <a:t>                  Subtopic j – Dirk Cairns-Gallimore, </a:t>
            </a:r>
            <a:r>
              <a:rPr lang="en-US" sz="1800" dirty="0">
                <a:solidFill>
                  <a:schemeClr val="tx1"/>
                </a:solidFill>
                <a:latin typeface="Arial Narrow" panose="020B0606020202030204" pitchFamily="34" charset="0"/>
                <a:hlinkClick r:id="rId4"/>
              </a:rPr>
              <a:t>dirk.cairns-gallimore@nuclear.energy.gov</a:t>
            </a:r>
            <a:r>
              <a:rPr lang="en-US" sz="1800" dirty="0">
                <a:solidFill>
                  <a:schemeClr val="tx1"/>
                </a:solidFill>
                <a:latin typeface="Arial Narrow" panose="020B0606020202030204" pitchFamily="34" charset="0"/>
              </a:rPr>
              <a:t> </a:t>
            </a:r>
          </a:p>
          <a:p>
            <a:pPr indent="914400" algn="l">
              <a:tabLst>
                <a:tab pos="457200" algn="l"/>
              </a:tabLst>
            </a:pPr>
            <a:r>
              <a:rPr lang="en-US" sz="1800" dirty="0">
                <a:solidFill>
                  <a:schemeClr val="tx1"/>
                </a:solidFill>
                <a:latin typeface="Arial Narrow" panose="020B0606020202030204" pitchFamily="34" charset="0"/>
              </a:rPr>
              <a:t>Subtopic k  – Tansel Selekler, </a:t>
            </a:r>
            <a:r>
              <a:rPr lang="en-US" sz="1800" dirty="0">
                <a:solidFill>
                  <a:schemeClr val="tx1"/>
                </a:solidFill>
                <a:latin typeface="Arial Narrow" panose="020B0606020202030204" pitchFamily="34" charset="0"/>
                <a:hlinkClick r:id="rId5"/>
              </a:rPr>
              <a:t>Tansel.Selekler@nuclear.energy.gov</a:t>
            </a:r>
            <a:r>
              <a:rPr lang="en-US" sz="1800" dirty="0">
                <a:solidFill>
                  <a:schemeClr val="tx1"/>
                </a:solidFill>
                <a:latin typeface="Arial Narrow" panose="020B0606020202030204" pitchFamily="34" charset="0"/>
              </a:rPr>
              <a:t> </a:t>
            </a:r>
          </a:p>
          <a:p>
            <a:pPr marL="914400" algn="l">
              <a:tabLst>
                <a:tab pos="457200" algn="l"/>
              </a:tabLst>
            </a:pPr>
            <a:r>
              <a:rPr lang="en-US" sz="1800" dirty="0">
                <a:solidFill>
                  <a:schemeClr val="tx1"/>
                </a:solidFill>
                <a:latin typeface="Arial Narrow" panose="020B0606020202030204" pitchFamily="34" charset="0"/>
              </a:rPr>
              <a:t>Subtopic l  – Dirk Cairns-Gallimore, </a:t>
            </a:r>
            <a:r>
              <a:rPr lang="en-US" sz="1800" dirty="0">
                <a:solidFill>
                  <a:schemeClr val="tx1"/>
                </a:solidFill>
                <a:latin typeface="Arial Narrow" panose="020B0606020202030204" pitchFamily="34" charset="0"/>
                <a:hlinkClick r:id="rId4"/>
              </a:rPr>
              <a:t>dirk.cairns-gallimore@nuclear.energy.gov</a:t>
            </a:r>
            <a:r>
              <a:rPr lang="en-US" sz="1800" dirty="0">
                <a:solidFill>
                  <a:schemeClr val="tx1"/>
                </a:solidFill>
                <a:latin typeface="Arial Narrow" panose="020B0606020202030204" pitchFamily="34" charset="0"/>
              </a:rPr>
              <a:t> </a:t>
            </a:r>
          </a:p>
          <a:p>
            <a:pPr marL="860425" indent="53975" algn="l">
              <a:tabLst>
                <a:tab pos="457200" algn="l"/>
              </a:tabLst>
            </a:pPr>
            <a:r>
              <a:rPr lang="en-US" sz="1800" dirty="0">
                <a:solidFill>
                  <a:schemeClr val="tx1"/>
                </a:solidFill>
                <a:latin typeface="Arial Narrow" panose="020B0606020202030204" pitchFamily="34" charset="0"/>
              </a:rPr>
              <a:t>Subtopic m &amp; n – Rebecca Onuschak, </a:t>
            </a:r>
            <a:r>
              <a:rPr lang="en-US" sz="1800" dirty="0">
                <a:solidFill>
                  <a:schemeClr val="tx1"/>
                </a:solidFill>
                <a:latin typeface="Arial Narrow" panose="020B0606020202030204" pitchFamily="34" charset="0"/>
                <a:hlinkClick r:id="rId6"/>
              </a:rPr>
              <a:t>rebecca.onuschak@nuclear.energy.gov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111128629"/>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18640577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39: ADVANCED TECHNOLOGIES FOR NUCLEAR ENERGY</a:t>
            </a:r>
          </a:p>
        </p:txBody>
      </p:sp>
      <p:sp>
        <p:nvSpPr>
          <p:cNvPr id="3" name="Subtitle 2"/>
          <p:cNvSpPr>
            <a:spLocks noGrp="1"/>
          </p:cNvSpPr>
          <p:nvPr>
            <p:ph type="subTitle" idx="1"/>
          </p:nvPr>
        </p:nvSpPr>
        <p:spPr>
          <a:xfrm>
            <a:off x="685801" y="2133600"/>
            <a:ext cx="7924800" cy="41910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startAt="15"/>
              <a:tabLst>
                <a:tab pos="457200" algn="l"/>
              </a:tabLst>
            </a:pPr>
            <a:r>
              <a:rPr lang="en-US" sz="1800" dirty="0">
                <a:solidFill>
                  <a:schemeClr val="tx1"/>
                </a:solidFill>
                <a:latin typeface="Arial Narrow" panose="020B0606020202030204" pitchFamily="34" charset="0"/>
              </a:rPr>
              <a:t>Small Modular Reactor Capabilities, Components, and Systems</a:t>
            </a:r>
          </a:p>
          <a:p>
            <a:pPr marL="342900" indent="-342900" algn="l">
              <a:buFont typeface="+mj-lt"/>
              <a:buAutoNum type="alphaLcPeriod" startAt="15"/>
              <a:tabLst>
                <a:tab pos="457200" algn="l"/>
              </a:tabLst>
            </a:pPr>
            <a:r>
              <a:rPr lang="en-US" sz="1800" dirty="0" err="1">
                <a:solidFill>
                  <a:schemeClr val="tx1"/>
                </a:solidFill>
                <a:latin typeface="Arial Narrow" panose="020B0606020202030204" pitchFamily="34" charset="0"/>
              </a:rPr>
              <a:t>Microreactor</a:t>
            </a:r>
            <a:r>
              <a:rPr lang="en-US" sz="1800" dirty="0">
                <a:solidFill>
                  <a:schemeClr val="tx1"/>
                </a:solidFill>
                <a:latin typeface="Arial Narrow" panose="020B0606020202030204" pitchFamily="34" charset="0"/>
              </a:rPr>
              <a:t> Applications, Unattended Operations, and Cost-Reduction Technologies</a:t>
            </a:r>
          </a:p>
          <a:p>
            <a:pPr marL="342900" indent="-342900" algn="l">
              <a:buFont typeface="+mj-lt"/>
              <a:buAutoNum type="alphaLcPeriod" startAt="15"/>
              <a:tabLst>
                <a:tab pos="457200" algn="l"/>
              </a:tabLst>
            </a:pPr>
            <a:r>
              <a:rPr lang="en-US" sz="1800" dirty="0">
                <a:solidFill>
                  <a:schemeClr val="tx1"/>
                </a:solidFill>
                <a:latin typeface="Arial Narrow" panose="020B0606020202030204" pitchFamily="34" charset="0"/>
              </a:rPr>
              <a:t>Development of Online Monitoring Technologies for Molten Salt Reactors</a:t>
            </a:r>
          </a:p>
          <a:p>
            <a:pPr marL="342900" indent="-342900" algn="l">
              <a:buFont typeface="+mj-lt"/>
              <a:buAutoNum type="alphaLcPeriod" startAt="15"/>
              <a:tabLst>
                <a:tab pos="457200" algn="l"/>
              </a:tabLst>
            </a:pPr>
            <a:r>
              <a:rPr lang="en-US" sz="1800" dirty="0">
                <a:solidFill>
                  <a:schemeClr val="tx1"/>
                </a:solidFill>
                <a:latin typeface="Arial Narrow" panose="020B0606020202030204" pitchFamily="34" charset="0"/>
              </a:rPr>
              <a:t>Advanced and Small Reactor Physical Security Cost Reduction</a:t>
            </a:r>
          </a:p>
          <a:p>
            <a:pPr marL="342900" indent="-342900" algn="l">
              <a:buFont typeface="+mj-lt"/>
              <a:buAutoNum type="alphaLcPeriod" startAt="15"/>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Subtopic o – Rebecca Onuschak, </a:t>
            </a:r>
            <a:r>
              <a:rPr lang="en-US" sz="1800" dirty="0">
                <a:solidFill>
                  <a:schemeClr val="tx1"/>
                </a:solidFill>
                <a:latin typeface="Arial Narrow" panose="020B0606020202030204" pitchFamily="34" charset="0"/>
                <a:hlinkClick r:id="rId3"/>
              </a:rPr>
              <a:t>Rebecca.Onuschak@nuclear.energy.gov</a:t>
            </a:r>
            <a:r>
              <a:rPr lang="en-US" sz="1800" dirty="0">
                <a:solidFill>
                  <a:schemeClr val="tx1"/>
                </a:solidFill>
                <a:latin typeface="Arial Narrow" panose="020B0606020202030204" pitchFamily="34" charset="0"/>
              </a:rPr>
              <a:t> </a:t>
            </a:r>
          </a:p>
          <a:p>
            <a:pPr algn="l">
              <a:tabLst>
                <a:tab pos="457200" algn="l"/>
              </a:tabLst>
            </a:pPr>
            <a:r>
              <a:rPr lang="en-US" sz="1800" dirty="0">
                <a:solidFill>
                  <a:schemeClr val="tx1"/>
                </a:solidFill>
                <a:latin typeface="Arial Narrow" panose="020B0606020202030204" pitchFamily="34" charset="0"/>
              </a:rPr>
              <a:t>                  Subtopic p </a:t>
            </a:r>
            <a:r>
              <a:rPr lang="en-US" sz="1800" dirty="0" smtClean="0">
                <a:solidFill>
                  <a:schemeClr val="tx1"/>
                </a:solidFill>
                <a:latin typeface="Arial Narrow" panose="020B0606020202030204" pitchFamily="34" charset="0"/>
              </a:rPr>
              <a:t>– </a:t>
            </a:r>
            <a:r>
              <a:rPr lang="en-US" sz="1800" dirty="0">
                <a:solidFill>
                  <a:schemeClr val="tx1"/>
                </a:solidFill>
                <a:latin typeface="Arial Narrow" panose="020B0606020202030204" pitchFamily="34" charset="0"/>
              </a:rPr>
              <a:t>Thomas Sowinski, </a:t>
            </a:r>
            <a:r>
              <a:rPr lang="en-US" sz="1800" dirty="0">
                <a:solidFill>
                  <a:schemeClr val="tx1"/>
                </a:solidFill>
                <a:latin typeface="Arial Narrow" panose="020B0606020202030204" pitchFamily="34" charset="0"/>
                <a:hlinkClick r:id="rId4"/>
              </a:rPr>
              <a:t>Thomas.Sowinski@nuclear.energy.gov</a:t>
            </a:r>
            <a:r>
              <a:rPr lang="en-US" sz="1800" dirty="0">
                <a:solidFill>
                  <a:schemeClr val="tx1"/>
                </a:solidFill>
                <a:latin typeface="Arial Narrow" panose="020B0606020202030204" pitchFamily="34" charset="0"/>
              </a:rPr>
              <a:t> </a:t>
            </a:r>
          </a:p>
          <a:p>
            <a:pPr marL="968375" algn="l">
              <a:tabLst>
                <a:tab pos="457200" algn="l"/>
              </a:tabLst>
            </a:pPr>
            <a:r>
              <a:rPr lang="en-US" sz="1800" dirty="0">
                <a:solidFill>
                  <a:schemeClr val="tx1"/>
                </a:solidFill>
                <a:latin typeface="Arial Narrow" panose="020B0606020202030204" pitchFamily="34" charset="0"/>
              </a:rPr>
              <a:t>Subtopic </a:t>
            </a:r>
            <a:r>
              <a:rPr lang="en-US" sz="1800" dirty="0" smtClean="0">
                <a:solidFill>
                  <a:schemeClr val="tx1"/>
                </a:solidFill>
                <a:latin typeface="Arial Narrow" panose="020B0606020202030204" pitchFamily="34" charset="0"/>
              </a:rPr>
              <a:t>q </a:t>
            </a:r>
            <a:r>
              <a:rPr lang="en-US" sz="1800" dirty="0">
                <a:solidFill>
                  <a:schemeClr val="tx1"/>
                </a:solidFill>
                <a:latin typeface="Arial Narrow" panose="020B0606020202030204" pitchFamily="34" charset="0"/>
              </a:rPr>
              <a:t>– Christina Leggett, </a:t>
            </a:r>
            <a:r>
              <a:rPr lang="en-US" sz="1800" dirty="0">
                <a:solidFill>
                  <a:schemeClr val="tx1"/>
                </a:solidFill>
                <a:latin typeface="Arial Narrow" panose="020B0606020202030204" pitchFamily="34" charset="0"/>
                <a:hlinkClick r:id="rId5"/>
              </a:rPr>
              <a:t>Christina.Leggett@nuclear.energy.gov</a:t>
            </a:r>
            <a:r>
              <a:rPr lang="en-US" sz="1800" dirty="0">
                <a:solidFill>
                  <a:schemeClr val="tx1"/>
                </a:solidFill>
                <a:latin typeface="Arial Narrow" panose="020B0606020202030204" pitchFamily="34" charset="0"/>
              </a:rPr>
              <a:t> </a:t>
            </a:r>
          </a:p>
          <a:p>
            <a:pPr marL="968375" algn="l">
              <a:tabLst>
                <a:tab pos="457200" algn="l"/>
              </a:tabLst>
            </a:pPr>
            <a:r>
              <a:rPr lang="en-US" sz="1800" dirty="0">
                <a:solidFill>
                  <a:schemeClr val="tx1"/>
                </a:solidFill>
                <a:latin typeface="Arial Narrow" panose="020B0606020202030204" pitchFamily="34" charset="0"/>
              </a:rPr>
              <a:t>Subtopic r &amp; s – Won Yoon, </a:t>
            </a:r>
            <a:r>
              <a:rPr lang="en-US" sz="1800" dirty="0">
                <a:solidFill>
                  <a:schemeClr val="tx1"/>
                </a:solidFill>
                <a:latin typeface="Arial Narrow" panose="020B0606020202030204" pitchFamily="34" charset="0"/>
                <a:hlinkClick r:id="rId6"/>
              </a:rPr>
              <a:t>Won.Yoon@nuclear.energy.gov</a:t>
            </a:r>
            <a:r>
              <a:rPr lang="en-US" sz="1800" dirty="0">
                <a:solidFill>
                  <a:schemeClr val="tx1"/>
                </a:solidFill>
                <a:latin typeface="Arial Narrow" panose="020B0606020202030204" pitchFamily="34" charset="0"/>
              </a:rPr>
              <a:t> </a:t>
            </a:r>
          </a:p>
          <a:p>
            <a:pPr algn="l">
              <a:tabLst>
                <a:tab pos="457200" algn="l"/>
              </a:tabLst>
            </a:pP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11128629"/>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96742536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40: ADVANCED TECHNOLOGIES FOR NUCLEAR WASTE 	</a:t>
            </a:r>
          </a:p>
        </p:txBody>
      </p:sp>
      <p:sp>
        <p:nvSpPr>
          <p:cNvPr id="3" name="Subtitle 2"/>
          <p:cNvSpPr>
            <a:spLocks noGrp="1"/>
          </p:cNvSpPr>
          <p:nvPr>
            <p:ph type="subTitle" idx="1"/>
          </p:nvPr>
        </p:nvSpPr>
        <p:spPr>
          <a:xfrm>
            <a:off x="685801" y="2133600"/>
            <a:ext cx="7924800" cy="41910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Spent Fuel and Waste Science and Technology, Disposal R&amp;D</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Spent Fuel and Waste Science and Technology, Storage &amp; Transportation R&amp;D</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Spent Fuel and Waste Science and Technology, Other R&amp;D</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a:t>
            </a:r>
            <a:r>
              <a:rPr lang="en-US" sz="1800" dirty="0" smtClean="0">
                <a:solidFill>
                  <a:schemeClr val="tx1"/>
                </a:solidFill>
                <a:latin typeface="Arial Narrow" panose="020B0606020202030204" pitchFamily="34" charset="0"/>
              </a:rPr>
              <a:t>Subtopics a, c </a:t>
            </a:r>
            <a:r>
              <a:rPr lang="en-US" sz="1800" dirty="0">
                <a:solidFill>
                  <a:schemeClr val="tx1"/>
                </a:solidFill>
                <a:latin typeface="Arial Narrow" panose="020B0606020202030204" pitchFamily="34" charset="0"/>
              </a:rPr>
              <a:t>&amp;</a:t>
            </a:r>
            <a:r>
              <a:rPr lang="en-US" sz="1800" dirty="0" smtClean="0">
                <a:solidFill>
                  <a:schemeClr val="tx1"/>
                </a:solidFill>
                <a:latin typeface="Arial Narrow" panose="020B0606020202030204" pitchFamily="34" charset="0"/>
              </a:rPr>
              <a:t>d – </a:t>
            </a:r>
            <a:r>
              <a:rPr lang="en-US" sz="1800" dirty="0" smtClean="0">
                <a:solidFill>
                  <a:schemeClr val="tx1"/>
                </a:solidFill>
                <a:latin typeface="Arial Narrow" panose="020B0606020202030204" pitchFamily="34" charset="0"/>
              </a:rPr>
              <a:t>Prasad </a:t>
            </a:r>
            <a:r>
              <a:rPr lang="en-US" sz="1800" dirty="0">
                <a:solidFill>
                  <a:schemeClr val="tx1"/>
                </a:solidFill>
                <a:latin typeface="Arial Narrow" panose="020B0606020202030204" pitchFamily="34" charset="0"/>
              </a:rPr>
              <a:t>Nair, </a:t>
            </a:r>
            <a:r>
              <a:rPr lang="en-US" sz="1800" dirty="0">
                <a:solidFill>
                  <a:schemeClr val="tx1"/>
                </a:solidFill>
                <a:latin typeface="Arial Narrow" panose="020B0606020202030204" pitchFamily="34" charset="0"/>
                <a:hlinkClick r:id="rId3"/>
              </a:rPr>
              <a:t>Prasad.Nair@nuclear.energy.gov</a:t>
            </a:r>
            <a:r>
              <a:rPr lang="en-US" sz="1800" dirty="0">
                <a:solidFill>
                  <a:schemeClr val="tx1"/>
                </a:solidFill>
                <a:latin typeface="Arial Narrow" panose="020B0606020202030204" pitchFamily="34" charset="0"/>
              </a:rPr>
              <a:t> </a:t>
            </a:r>
            <a:endParaRPr lang="en-US" sz="1800" dirty="0" smtClean="0">
              <a:solidFill>
                <a:schemeClr val="tx1"/>
              </a:solidFill>
              <a:latin typeface="Arial Narrow" panose="020B0606020202030204" pitchFamily="34" charset="0"/>
            </a:endParaRPr>
          </a:p>
          <a:p>
            <a:pPr algn="l">
              <a:tabLst>
                <a:tab pos="457200" algn="l"/>
              </a:tabLst>
            </a:pPr>
            <a:r>
              <a:rPr lang="en-US" sz="1800" dirty="0" smtClean="0">
                <a:solidFill>
                  <a:schemeClr val="tx1"/>
                </a:solidFill>
                <a:latin typeface="Arial Narrow" panose="020B0606020202030204" pitchFamily="34" charset="0"/>
              </a:rPr>
              <a:t>                  </a:t>
            </a:r>
            <a:r>
              <a:rPr lang="en-US" sz="1800" dirty="0">
                <a:solidFill>
                  <a:schemeClr val="tx1"/>
                </a:solidFill>
                <a:latin typeface="Arial Narrow" panose="020B0606020202030204" pitchFamily="34" charset="0"/>
              </a:rPr>
              <a:t>Subtopic </a:t>
            </a:r>
            <a:r>
              <a:rPr lang="en-US" sz="1800" dirty="0" smtClean="0">
                <a:solidFill>
                  <a:schemeClr val="tx1"/>
                </a:solidFill>
                <a:latin typeface="Arial Narrow" panose="020B0606020202030204" pitchFamily="34" charset="0"/>
              </a:rPr>
              <a:t>b – John </a:t>
            </a:r>
            <a:r>
              <a:rPr lang="en-US" sz="1800" dirty="0">
                <a:solidFill>
                  <a:schemeClr val="tx1"/>
                </a:solidFill>
                <a:latin typeface="Arial Narrow" panose="020B0606020202030204" pitchFamily="34" charset="0"/>
              </a:rPr>
              <a:t>Orchard, </a:t>
            </a:r>
            <a:r>
              <a:rPr lang="en-US" sz="1800" dirty="0" smtClean="0">
                <a:solidFill>
                  <a:schemeClr val="tx1"/>
                </a:solidFill>
                <a:latin typeface="Arial Narrow" panose="020B0606020202030204" pitchFamily="34" charset="0"/>
                <a:hlinkClick r:id="rId4"/>
              </a:rPr>
              <a:t>John.Orchard@doe.gov</a:t>
            </a:r>
            <a:r>
              <a:rPr lang="en-US" sz="1800" dirty="0" smtClean="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11128629"/>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30856279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sz="2800" b="1" dirty="0"/>
              <a:t>DOE SBIR/STTR Programs Office</a:t>
            </a:r>
            <a:br>
              <a:rPr lang="en-US" sz="2800" b="1" dirty="0"/>
            </a:br>
            <a:r>
              <a:rPr lang="en-US" sz="2800" b="1" dirty="0"/>
              <a:t>Contact Information</a:t>
            </a:r>
          </a:p>
        </p:txBody>
      </p:sp>
      <p:sp>
        <p:nvSpPr>
          <p:cNvPr id="10243" name="Rectangle 7"/>
          <p:cNvSpPr>
            <a:spLocks noGrp="1" noChangeArrowheads="1"/>
          </p:cNvSpPr>
          <p:nvPr>
            <p:ph idx="1"/>
          </p:nvPr>
        </p:nvSpPr>
        <p:spPr>
          <a:xfrm>
            <a:off x="152400" y="1989138"/>
            <a:ext cx="8229600" cy="3573462"/>
          </a:xfrm>
        </p:spPr>
        <p:txBody>
          <a:bodyPr>
            <a:normAutofit/>
          </a:bodyPr>
          <a:lstStyle/>
          <a:p>
            <a:pPr>
              <a:lnSpc>
                <a:spcPct val="80000"/>
              </a:lnSpc>
              <a:buClr>
                <a:schemeClr val="tx1"/>
              </a:buClr>
              <a:buFont typeface="Wingdings" pitchFamily="2" charset="2"/>
              <a:buChar char="Ø"/>
            </a:pPr>
            <a:r>
              <a:rPr lang="en-US" sz="2400" dirty="0"/>
              <a:t>SBIR/STTR Web</a:t>
            </a:r>
            <a:r>
              <a:rPr lang="en-US" sz="2400"/>
              <a:t>:  </a:t>
            </a:r>
            <a:r>
              <a:rPr lang="en-US">
                <a:hlinkClick r:id="rId3"/>
              </a:rPr>
              <a:t>https://science.osti.gov/sbir</a:t>
            </a:r>
            <a:r>
              <a:rPr lang="en-US"/>
              <a:t>  </a:t>
            </a:r>
          </a:p>
          <a:p>
            <a:pPr>
              <a:lnSpc>
                <a:spcPct val="80000"/>
              </a:lnSpc>
              <a:buClr>
                <a:schemeClr val="tx1"/>
              </a:buClr>
              <a:buNone/>
            </a:pPr>
            <a:endParaRPr lang="en-US" sz="2000" dirty="0"/>
          </a:p>
          <a:p>
            <a:pPr eaLnBrk="1" hangingPunct="1">
              <a:lnSpc>
                <a:spcPct val="80000"/>
              </a:lnSpc>
              <a:buClr>
                <a:schemeClr val="tx1"/>
              </a:buClr>
              <a:buFont typeface="Wingdings" pitchFamily="2" charset="2"/>
              <a:buChar char="Ø"/>
            </a:pPr>
            <a:r>
              <a:rPr lang="en-US" sz="2400" dirty="0"/>
              <a:t>Email:  </a:t>
            </a:r>
            <a:r>
              <a:rPr lang="en-US" sz="2400" dirty="0">
                <a:hlinkClick r:id="rId4"/>
              </a:rPr>
              <a:t>sbir-sttr@science.doe.gov</a:t>
            </a:r>
            <a:endParaRPr lang="en-US" sz="2400" dirty="0"/>
          </a:p>
          <a:p>
            <a:pPr eaLnBrk="1" hangingPunct="1">
              <a:lnSpc>
                <a:spcPct val="80000"/>
              </a:lnSpc>
              <a:buClr>
                <a:schemeClr val="tx1"/>
              </a:buClr>
              <a:buFont typeface="Wingdings" pitchFamily="2" charset="2"/>
              <a:buChar char="Ø"/>
            </a:pPr>
            <a:endParaRPr lang="en-US" sz="2400" dirty="0"/>
          </a:p>
          <a:p>
            <a:pPr>
              <a:lnSpc>
                <a:spcPct val="80000"/>
              </a:lnSpc>
              <a:buClr>
                <a:schemeClr val="tx1"/>
              </a:buClr>
              <a:buFont typeface="Wingdings" pitchFamily="2" charset="2"/>
              <a:buChar char="Ø"/>
            </a:pPr>
            <a:r>
              <a:rPr lang="en-US" dirty="0"/>
              <a:t>Phone Assistance Hotline:  </a:t>
            </a:r>
            <a:r>
              <a:rPr lang="en-US" sz="2400" dirty="0"/>
              <a:t>301-903-5707</a:t>
            </a:r>
          </a:p>
          <a:p>
            <a:pPr>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sz="2400" dirty="0"/>
              <a:t>DOE Phase 0 Assistance Program</a:t>
            </a:r>
            <a:r>
              <a:rPr lang="en-US" dirty="0"/>
              <a:t>:  </a:t>
            </a:r>
            <a:r>
              <a:rPr lang="en-US" sz="1800" dirty="0">
                <a:hlinkClick r:id="rId5"/>
              </a:rPr>
              <a:t>http://www.dawnbreaker.com/doephase0/</a:t>
            </a:r>
            <a:r>
              <a:rPr lang="en-US" sz="1800" dirty="0"/>
              <a:t> </a:t>
            </a:r>
          </a:p>
          <a:p>
            <a:pPr eaLnBrk="1" hangingPunct="1">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dirty="0"/>
              <a:t>DOE Application Assistance:  </a:t>
            </a:r>
            <a:r>
              <a:rPr lang="en-US" dirty="0">
                <a:hlinkClick r:id="rId6"/>
              </a:rPr>
              <a:t>https://science.osti.gov/SBIRLearning</a:t>
            </a:r>
            <a:endParaRPr lang="en-US" sz="2400" dirty="0"/>
          </a:p>
          <a:p>
            <a:pPr marL="0" indent="0" eaLnBrk="1" hangingPunct="1">
              <a:lnSpc>
                <a:spcPct val="80000"/>
              </a:lnSpc>
              <a:buClr>
                <a:schemeClr val="tx1"/>
              </a:buClr>
              <a:buNone/>
            </a:pPr>
            <a:endParaRPr lang="en-US" sz="2400" dirty="0"/>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24</a:t>
            </a:fld>
            <a:endParaRPr lang="en-US" dirty="0">
              <a:solidFill>
                <a:prstClr val="black">
                  <a:tint val="75000"/>
                </a:prstClr>
              </a:solidFill>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4766" y="1195388"/>
            <a:ext cx="1907234" cy="2553487"/>
          </a:xfrm>
          <a:prstGeom prst="rect">
            <a:avLst/>
          </a:prstGeom>
        </p:spPr>
      </p:pic>
      <p:sp>
        <p:nvSpPr>
          <p:cNvPr id="2" name="AutoShape 2" descr="Image result for coming s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378231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6" y="642543"/>
            <a:ext cx="8229600" cy="1143000"/>
          </a:xfrm>
        </p:spPr>
        <p:txBody>
          <a:bodyPr/>
          <a:lstStyle/>
          <a:p>
            <a:r>
              <a:rPr lang="en-US" dirty="0"/>
              <a:t>TODAY’S AGENDA</a:t>
            </a:r>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00520754"/>
              </p:ext>
            </p:extLst>
          </p:nvPr>
        </p:nvGraphicFramePr>
        <p:xfrm>
          <a:off x="323161" y="2362200"/>
          <a:ext cx="8363639" cy="1651000"/>
        </p:xfrm>
        <a:graphic>
          <a:graphicData uri="http://schemas.openxmlformats.org/drawingml/2006/table">
            <a:tbl>
              <a:tblPr firstRow="1" bandRow="1">
                <a:tableStyleId>{5C22544A-7EE6-4342-B048-85BDC9FD1C3A}</a:tableStyleId>
              </a:tblPr>
              <a:tblGrid>
                <a:gridCol w="2039040">
                  <a:extLst>
                    <a:ext uri="{9D8B030D-6E8A-4147-A177-3AD203B41FA5}">
                      <a16:colId xmlns:a16="http://schemas.microsoft.com/office/drawing/2014/main" xmlns="" val="20000"/>
                    </a:ext>
                  </a:extLst>
                </a:gridCol>
                <a:gridCol w="6324599">
                  <a:extLst>
                    <a:ext uri="{9D8B030D-6E8A-4147-A177-3AD203B41FA5}">
                      <a16:colId xmlns:a16="http://schemas.microsoft.com/office/drawing/2014/main" xmlns="" val="20001"/>
                    </a:ext>
                  </a:extLst>
                </a:gridCol>
              </a:tblGrid>
              <a:tr h="370840">
                <a:tc>
                  <a:txBody>
                    <a:bodyPr/>
                    <a:lstStyle/>
                    <a:p>
                      <a:r>
                        <a:rPr lang="en-US" sz="1800" dirty="0"/>
                        <a:t>Topics Introduction</a:t>
                      </a:r>
                      <a:endParaRPr lang="en-US" dirty="0"/>
                    </a:p>
                  </a:txBody>
                  <a:tcPr/>
                </a:tc>
                <a:tc>
                  <a:txBody>
                    <a:bodyPr/>
                    <a:lstStyle/>
                    <a:p>
                      <a:r>
                        <a:rPr lang="en-US" sz="1800" dirty="0"/>
                        <a:t>DOE SBIR/STTR Programs Office</a:t>
                      </a:r>
                      <a:endParaRPr lang="en-US" dirty="0"/>
                    </a:p>
                  </a:txBody>
                  <a:tcPr/>
                </a:tc>
                <a:extLst>
                  <a:ext uri="{0D108BD9-81ED-4DB2-BD59-A6C34878D82A}">
                    <a16:rowId xmlns:a16="http://schemas.microsoft.com/office/drawing/2014/main" xmlns="" val="10000"/>
                  </a:ext>
                </a:extLst>
              </a:tr>
              <a:tr h="426720">
                <a:tc>
                  <a:txBody>
                    <a:bodyPr/>
                    <a:lstStyle/>
                    <a:p>
                      <a:pPr algn="r"/>
                      <a:r>
                        <a:rPr lang="en-US" sz="1800" dirty="0"/>
                        <a:t>Topics</a:t>
                      </a:r>
                      <a:r>
                        <a:rPr lang="en-US" sz="1800" baseline="0" dirty="0"/>
                        <a:t> 28-31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Fusion Energy Sciences</a:t>
                      </a:r>
                    </a:p>
                  </a:txBody>
                  <a:tcPr/>
                </a:tc>
                <a:extLst>
                  <a:ext uri="{0D108BD9-81ED-4DB2-BD59-A6C34878D82A}">
                    <a16:rowId xmlns:a16="http://schemas.microsoft.com/office/drawing/2014/main" xmlns="" val="10001"/>
                  </a:ext>
                </a:extLst>
              </a:tr>
              <a:tr h="426720">
                <a:tc>
                  <a:txBody>
                    <a:bodyPr/>
                    <a:lstStyle/>
                    <a:p>
                      <a:pPr algn="r"/>
                      <a:r>
                        <a:rPr lang="en-US" dirty="0"/>
                        <a:t>Topics 32-38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High Energy Physics</a:t>
                      </a:r>
                    </a:p>
                  </a:txBody>
                  <a:tcPr/>
                </a:tc>
                <a:extLst>
                  <a:ext uri="{0D108BD9-81ED-4DB2-BD59-A6C34878D82A}">
                    <a16:rowId xmlns:a16="http://schemas.microsoft.com/office/drawing/2014/main" xmlns="" val="10002"/>
                  </a:ext>
                </a:extLst>
              </a:tr>
              <a:tr h="426720">
                <a:tc>
                  <a:txBody>
                    <a:bodyPr/>
                    <a:lstStyle/>
                    <a:p>
                      <a:pPr algn="r"/>
                      <a:r>
                        <a:rPr lang="en-US" dirty="0"/>
                        <a:t>Topics 39-40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Nuclear Energy</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1275499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FY 2021 Phase I Schedule</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241038453"/>
              </p:ext>
            </p:extLst>
          </p:nvPr>
        </p:nvGraphicFramePr>
        <p:xfrm>
          <a:off x="304800" y="1425576"/>
          <a:ext cx="7848601" cy="3899752"/>
        </p:xfrm>
        <a:graphic>
          <a:graphicData uri="http://schemas.openxmlformats.org/drawingml/2006/table">
            <a:tbl>
              <a:tblPr/>
              <a:tblGrid>
                <a:gridCol w="22860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971801">
                  <a:extLst>
                    <a:ext uri="{9D8B030D-6E8A-4147-A177-3AD203B41FA5}">
                      <a16:colId xmlns:a16="http://schemas.microsoft.com/office/drawing/2014/main" xmlns="" val="20002"/>
                    </a:ext>
                  </a:extLst>
                </a:gridCol>
              </a:tblGrid>
              <a:tr h="399636">
                <a:tc>
                  <a:txBody>
                    <a:bodyPr/>
                    <a:lstStyle/>
                    <a:p>
                      <a:r>
                        <a:rPr lang="en-US" sz="1600" dirty="0">
                          <a:solidFill>
                            <a:schemeClr val="bg1">
                              <a:lumMod val="95000"/>
                            </a:schemeClr>
                          </a:solidFill>
                          <a:latin typeface="Arial Narrow" panose="020B0606020202030204" pitchFamily="34" charset="0"/>
                        </a:rPr>
                        <a:t> </a:t>
                      </a: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xmlns="" val="10000"/>
                  </a:ext>
                </a:extLst>
              </a:tr>
              <a:tr h="356572">
                <a:tc>
                  <a:txBody>
                    <a:bodyPr/>
                    <a:lstStyle/>
                    <a:p>
                      <a:r>
                        <a:rPr lang="en-US" sz="1600" b="1" dirty="0">
                          <a:latin typeface="Arial Narrow" panose="020B0606020202030204" pitchFamily="34" charset="0"/>
                        </a:rPr>
                        <a:t>Topics Issued</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July 13,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November 9,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1"/>
                  </a:ext>
                </a:extLst>
              </a:tr>
              <a:tr h="462991">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July 20,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November 16,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2"/>
                  </a:ext>
                </a:extLst>
              </a:tr>
              <a:tr h="399636">
                <a:tc>
                  <a:txBody>
                    <a:bodyPr/>
                    <a:lstStyle/>
                    <a:p>
                      <a:r>
                        <a:rPr lang="en-US" sz="1600" b="1">
                          <a:latin typeface="Arial Narrow" panose="020B0606020202030204" pitchFamily="34" charset="0"/>
                        </a:rPr>
                        <a:t>FOA Issued</a:t>
                      </a:r>
                      <a:endParaRPr lang="en-US" sz="160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10,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December 14,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99636">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17,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December 18,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99636">
                <a:tc>
                  <a:txBody>
                    <a:bodyPr/>
                    <a:lstStyle/>
                    <a:p>
                      <a:r>
                        <a:rPr lang="en-US" sz="1600" b="1" dirty="0">
                          <a:latin typeface="Arial Narrow" panose="020B0606020202030204" pitchFamily="34" charset="0"/>
                        </a:rPr>
                        <a:t>Letters of Intent (LOI)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August</a:t>
                      </a:r>
                      <a:r>
                        <a:rPr lang="en-US" sz="1600" baseline="0" dirty="0">
                          <a:latin typeface="Arial Narrow" panose="020B0606020202030204" pitchFamily="34" charset="0"/>
                        </a:rPr>
                        <a:t> 31</a:t>
                      </a:r>
                      <a:r>
                        <a:rPr lang="en-US" sz="1600" dirty="0">
                          <a:latin typeface="Arial Narrow" panose="020B0606020202030204" pitchFamily="34" charset="0"/>
                        </a:rPr>
                        <a:t>,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4 January,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5"/>
                  </a:ext>
                </a:extLst>
              </a:tr>
              <a:tr h="399636">
                <a:tc>
                  <a:txBody>
                    <a:bodyPr/>
                    <a:lstStyle/>
                    <a:p>
                      <a:pPr lvl="1"/>
                      <a:r>
                        <a:rPr lang="en-US" sz="1600" dirty="0">
                          <a:latin typeface="Arial Narrow" panose="020B0606020202030204" pitchFamily="34" charset="0"/>
                        </a:rPr>
                        <a:t>Non-responsive LOI Feedback Provided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September 21,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January 25,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99636">
                <a:tc>
                  <a:txBody>
                    <a:bodyPr/>
                    <a:lstStyle/>
                    <a:p>
                      <a:r>
                        <a:rPr lang="en-US" sz="1600" b="1" dirty="0">
                          <a:latin typeface="Arial Narrow" panose="020B0606020202030204" pitchFamily="34" charset="0"/>
                        </a:rPr>
                        <a:t>Applications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October 13,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February</a:t>
                      </a:r>
                      <a:r>
                        <a:rPr lang="en-US" sz="1600" baseline="0" dirty="0">
                          <a:latin typeface="Arial Narrow" panose="020B0606020202030204" pitchFamily="34" charset="0"/>
                        </a:rPr>
                        <a:t> 22</a:t>
                      </a:r>
                      <a:r>
                        <a:rPr lang="en-US" sz="1600" dirty="0">
                          <a:latin typeface="Arial Narrow" panose="020B0606020202030204" pitchFamily="34" charset="0"/>
                        </a:rPr>
                        <a:t>,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02889">
                <a:tc>
                  <a:txBody>
                    <a:bodyPr/>
                    <a:lstStyle/>
                    <a:p>
                      <a:r>
                        <a:rPr lang="en-US" sz="1600" b="1" dirty="0">
                          <a:latin typeface="Arial Narrow" panose="020B0606020202030204" pitchFamily="34" charset="0"/>
                        </a:rPr>
                        <a:t>Award Notification</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January 4,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May 17,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8"/>
                  </a:ext>
                </a:extLst>
              </a:tr>
            </a:tbl>
          </a:graphicData>
        </a:graphic>
      </p:graphicFrame>
      <p:sp>
        <p:nvSpPr>
          <p:cNvPr id="2" name="Flowchart: Connector 1"/>
          <p:cNvSpPr/>
          <p:nvPr/>
        </p:nvSpPr>
        <p:spPr>
          <a:xfrm flipV="1">
            <a:off x="5105400" y="1066800"/>
            <a:ext cx="2743200" cy="4389224"/>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84019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I Funding Opportunity Announcements</a:t>
            </a:r>
            <a:br>
              <a:rPr lang="en-US" dirty="0"/>
            </a:br>
            <a:r>
              <a:rPr lang="en-US" u="sng" dirty="0"/>
              <a:t>Participating DOE Programs (FY 2021)</a:t>
            </a:r>
          </a:p>
        </p:txBody>
      </p:sp>
      <p:sp>
        <p:nvSpPr>
          <p:cNvPr id="6" name="Rectangle 5"/>
          <p:cNvSpPr/>
          <p:nvPr/>
        </p:nvSpPr>
        <p:spPr>
          <a:xfrm>
            <a:off x="844313" y="2286000"/>
            <a:ext cx="1339613" cy="7490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844311" y="4270444"/>
            <a:ext cx="1339613" cy="73388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2438400" y="2000071"/>
            <a:ext cx="6248400" cy="1477328"/>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Advanced Scientific Computing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Basic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Biological and Environmental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Physics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Science</a:t>
            </a:r>
          </a:p>
        </p:txBody>
      </p:sp>
      <p:sp>
        <p:nvSpPr>
          <p:cNvPr id="13" name="TextBox 12"/>
          <p:cNvSpPr txBox="1"/>
          <p:nvPr/>
        </p:nvSpPr>
        <p:spPr>
          <a:xfrm>
            <a:off x="2438400" y="3599231"/>
            <a:ext cx="6248400" cy="2585323"/>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Cybersecurity, Energy Security, and Emergency Response </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Defense Nuclear Nonproliferation</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Electricity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Energy Efficiency and Renewable Energy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Environmental Management</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Fossil Energy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Fusion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High Energy Physics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Energy</a:t>
            </a:r>
          </a:p>
        </p:txBody>
      </p:sp>
      <p:sp>
        <p:nvSpPr>
          <p:cNvPr id="12" name="Slide Number Placeholder 11"/>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5</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1828800" y="3206826"/>
            <a:ext cx="6655424" cy="3414032"/>
          </a:xfrm>
          <a:prstGeom prst="rect">
            <a:avLst/>
          </a:prstGeom>
        </p:spPr>
      </p:pic>
    </p:spTree>
    <p:extLst>
      <p:ext uri="{BB962C8B-B14F-4D97-AF65-F5344CB8AC3E}">
        <p14:creationId xmlns:p14="http://schemas.microsoft.com/office/powerpoint/2010/main" val="370224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08"/>
            <a:ext cx="8915400" cy="487362"/>
          </a:xfrm>
        </p:spPr>
        <p:txBody>
          <a:bodyPr>
            <a:normAutofit fontScale="90000"/>
          </a:bodyPr>
          <a:lstStyle/>
          <a:p>
            <a:r>
              <a:rPr lang="en-US" dirty="0"/>
              <a:t>Funding Opportunity Announcement (FOA) Webinar</a:t>
            </a:r>
          </a:p>
        </p:txBody>
      </p:sp>
      <p:sp>
        <p:nvSpPr>
          <p:cNvPr id="5" name="Content Placeholder 4"/>
          <p:cNvSpPr>
            <a:spLocks noGrp="1"/>
          </p:cNvSpPr>
          <p:nvPr>
            <p:ph idx="1"/>
          </p:nvPr>
        </p:nvSpPr>
        <p:spPr>
          <a:xfrm>
            <a:off x="631785" y="556560"/>
            <a:ext cx="7467600" cy="2424193"/>
          </a:xfrm>
        </p:spPr>
        <p:txBody>
          <a:bodyPr>
            <a:normAutofit/>
          </a:bodyPr>
          <a:lstStyle/>
          <a:p>
            <a:r>
              <a:rPr lang="en-US" sz="1800" dirty="0"/>
              <a:t>FY21 Phase I Release 2 FOA will be issued on </a:t>
            </a:r>
            <a:r>
              <a:rPr lang="en-US" sz="1800" b="1" dirty="0">
                <a:solidFill>
                  <a:srgbClr val="FF0000"/>
                </a:solidFill>
              </a:rPr>
              <a:t>December 14</a:t>
            </a:r>
            <a:r>
              <a:rPr lang="en-US" sz="1800" b="1" baseline="30000" dirty="0">
                <a:solidFill>
                  <a:srgbClr val="FF0000"/>
                </a:solidFill>
              </a:rPr>
              <a:t>th</a:t>
            </a:r>
            <a:r>
              <a:rPr lang="en-US" sz="1800" b="1" dirty="0">
                <a:solidFill>
                  <a:srgbClr val="FF0000"/>
                </a:solidFill>
              </a:rPr>
              <a:t>  </a:t>
            </a:r>
          </a:p>
          <a:p>
            <a:r>
              <a:rPr lang="en-US" sz="1800" dirty="0"/>
              <a:t>Join our Mailing List – this field is on every DOE SBIR/STTR web page</a:t>
            </a:r>
          </a:p>
          <a:p>
            <a:pPr lvl="1"/>
            <a:r>
              <a:rPr lang="en-US" sz="1600" dirty="0"/>
              <a:t>Following the issuance of the FOA, look for an email with a link to the FOA</a:t>
            </a:r>
          </a:p>
          <a:p>
            <a:endParaRPr lang="en-US" sz="1800" dirty="0"/>
          </a:p>
          <a:p>
            <a:r>
              <a:rPr lang="en-US" sz="1800" dirty="0"/>
              <a:t>Webinar with Q&amp;A for this FOA on </a:t>
            </a:r>
            <a:r>
              <a:rPr lang="en-US" sz="1800" b="1" dirty="0">
                <a:solidFill>
                  <a:srgbClr val="FF0000"/>
                </a:solidFill>
              </a:rPr>
              <a:t>December 18</a:t>
            </a:r>
            <a:r>
              <a:rPr lang="en-US" sz="1800" b="1" baseline="30000" dirty="0">
                <a:solidFill>
                  <a:srgbClr val="FF0000"/>
                </a:solidFill>
              </a:rPr>
              <a:t>th</a:t>
            </a:r>
            <a:r>
              <a:rPr lang="en-US" sz="1800" b="1" dirty="0">
                <a:solidFill>
                  <a:srgbClr val="FF0000"/>
                </a:solidFill>
              </a:rPr>
              <a:t>  </a:t>
            </a:r>
            <a:r>
              <a:rPr lang="en-US" sz="1800" b="1" dirty="0"/>
              <a:t>   </a:t>
            </a:r>
          </a:p>
          <a:p>
            <a:pPr lvl="1"/>
            <a:r>
              <a:rPr lang="en-US" sz="1600" dirty="0"/>
              <a:t>Overview of the FY 2021 DOE SBIR/STTR Programs   </a:t>
            </a:r>
          </a:p>
          <a:p>
            <a:pPr lvl="2"/>
            <a:r>
              <a:rPr lang="en-US" sz="1400" dirty="0"/>
              <a:t>Following the issuance of the FOA, look for an email announcing this webinar</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Picture 2"/>
          <p:cNvPicPr>
            <a:picLocks noChangeAspect="1"/>
          </p:cNvPicPr>
          <p:nvPr/>
        </p:nvPicPr>
        <p:blipFill rotWithShape="1">
          <a:blip r:embed="rId3"/>
          <a:srcRect l="1666" t="34466" r="12500"/>
          <a:stretch/>
        </p:blipFill>
        <p:spPr>
          <a:xfrm>
            <a:off x="441285" y="3022943"/>
            <a:ext cx="7848600" cy="3214687"/>
          </a:xfrm>
          <a:prstGeom prst="rect">
            <a:avLst/>
          </a:prstGeom>
        </p:spPr>
      </p:pic>
      <p:cxnSp>
        <p:nvCxnSpPr>
          <p:cNvPr id="8" name="Straight Arrow Connector 7"/>
          <p:cNvCxnSpPr/>
          <p:nvPr/>
        </p:nvCxnSpPr>
        <p:spPr>
          <a:xfrm>
            <a:off x="6858000" y="1524000"/>
            <a:ext cx="3048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30031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Topic Basics</a:t>
            </a:r>
          </a:p>
        </p:txBody>
      </p:sp>
      <p:sp>
        <p:nvSpPr>
          <p:cNvPr id="3" name="Content Placeholder 2"/>
          <p:cNvSpPr>
            <a:spLocks noGrp="1"/>
          </p:cNvSpPr>
          <p:nvPr>
            <p:ph idx="1"/>
          </p:nvPr>
        </p:nvSpPr>
        <p:spPr>
          <a:xfrm>
            <a:off x="457200" y="1417638"/>
            <a:ext cx="8229600" cy="4327525"/>
          </a:xfrm>
        </p:spPr>
        <p:txBody>
          <a:bodyPr>
            <a:normAutofit lnSpcReduction="10000"/>
          </a:bodyPr>
          <a:lstStyle/>
          <a:p>
            <a:r>
              <a:rPr lang="en-US" dirty="0"/>
              <a:t>Topics are created by DOE program managers and define important technology breakthroughs needed in R&amp;D areas that support the DOE mission</a:t>
            </a:r>
          </a:p>
          <a:p>
            <a:r>
              <a:rPr lang="en-US" dirty="0"/>
              <a:t>Topics are organized by DOE Program Office, e.g., EERE, BES, etc.</a:t>
            </a:r>
          </a:p>
          <a:p>
            <a:r>
              <a:rPr lang="en-US" dirty="0"/>
              <a:t>DOE program managers are listed with each subtopic</a:t>
            </a:r>
          </a:p>
          <a:p>
            <a:pPr lvl="1"/>
            <a:r>
              <a:rPr lang="en-US" dirty="0"/>
              <a:t>Questions to DOE program managers are limited to clarification of the topic and subtopic (including references)</a:t>
            </a:r>
          </a:p>
          <a:p>
            <a:pPr lvl="1"/>
            <a:r>
              <a:rPr lang="en-US" dirty="0"/>
              <a:t>Clarification is provided to help </a:t>
            </a:r>
            <a:r>
              <a:rPr lang="en-US" b="1" i="1" dirty="0"/>
              <a:t>you</a:t>
            </a:r>
            <a:r>
              <a:rPr lang="en-US" dirty="0"/>
              <a:t> determine whether your technology fits within the topic and subtopic</a:t>
            </a:r>
          </a:p>
          <a:p>
            <a:pPr lvl="1"/>
            <a:r>
              <a:rPr lang="en-US" dirty="0"/>
              <a:t>You may communicate with these topic managers from the release of topics until the grant application due date </a:t>
            </a:r>
          </a:p>
          <a:p>
            <a:pPr lvl="1"/>
            <a:r>
              <a:rPr lang="en-US" dirty="0"/>
              <a:t>The decision to apply is </a:t>
            </a:r>
            <a:r>
              <a:rPr lang="en-US" b="1" i="1" dirty="0"/>
              <a:t>yours</a:t>
            </a:r>
            <a:r>
              <a:rPr lang="en-US" dirty="0"/>
              <a:t>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23441405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2175"/>
            <a:ext cx="2590800" cy="685800"/>
          </a:xfrm>
        </p:spPr>
        <p:txBody>
          <a:bodyPr/>
          <a:lstStyle/>
          <a:p>
            <a:pPr algn="l"/>
            <a:r>
              <a:rPr lang="en-US" dirty="0"/>
              <a:t>Example Topic</a:t>
            </a:r>
          </a:p>
        </p:txBody>
      </p:sp>
      <p:sp>
        <p:nvSpPr>
          <p:cNvPr id="5" name="Content Placeholder 4"/>
          <p:cNvSpPr>
            <a:spLocks noGrp="1"/>
          </p:cNvSpPr>
          <p:nvPr>
            <p:ph idx="1"/>
          </p:nvPr>
        </p:nvSpPr>
        <p:spPr>
          <a:xfrm>
            <a:off x="76200" y="1132041"/>
            <a:ext cx="4572000" cy="3962400"/>
          </a:xfrm>
        </p:spPr>
        <p:txBody>
          <a:bodyPr>
            <a:normAutofit lnSpcReduction="10000"/>
          </a:bodyPr>
          <a:lstStyle/>
          <a:p>
            <a:r>
              <a:rPr lang="en-US" sz="2000" dirty="0"/>
              <a:t>Topic &amp; Subtopic</a:t>
            </a:r>
          </a:p>
          <a:p>
            <a:pPr lvl="1"/>
            <a:r>
              <a:rPr lang="en-US" sz="1800" dirty="0"/>
              <a:t>You must specify the same topic and subtopic in your Letter of Intent and grant application</a:t>
            </a:r>
          </a:p>
          <a:p>
            <a:r>
              <a:rPr lang="en-US" sz="2000" dirty="0"/>
              <a:t>Topic Header</a:t>
            </a:r>
          </a:p>
          <a:p>
            <a:pPr lvl="1"/>
            <a:r>
              <a:rPr lang="en-US" sz="1800" dirty="0"/>
              <a:t>Lists the maximum award amounts for Phase I &amp; Phase II and the types of application accepted (SBIR and/or STTR)</a:t>
            </a:r>
          </a:p>
          <a:p>
            <a:r>
              <a:rPr lang="en-US" sz="2000" dirty="0"/>
              <a:t>Program Manager </a:t>
            </a:r>
          </a:p>
          <a:p>
            <a:pPr lvl="1"/>
            <a:r>
              <a:rPr lang="en-US" sz="1800" dirty="0"/>
              <a:t>Each subtopic lists the responsible DOE program manager</a:t>
            </a:r>
          </a:p>
          <a:p>
            <a:r>
              <a:rPr lang="en-US" sz="2000" dirty="0"/>
              <a:t>“Other” Subtopic</a:t>
            </a:r>
          </a:p>
          <a:p>
            <a:r>
              <a:rPr lang="en-US" sz="2000" dirty="0"/>
              <a:t>References</a:t>
            </a:r>
          </a:p>
        </p:txBody>
      </p:sp>
      <p:sp>
        <p:nvSpPr>
          <p:cNvPr id="17" name="Slide Number Placeholder 16"/>
          <p:cNvSpPr>
            <a:spLocks noGrp="1"/>
          </p:cNvSpPr>
          <p:nvPr>
            <p:ph type="sldNum" sz="quarter" idx="12"/>
          </p:nvPr>
        </p:nvSpPr>
        <p:spPr/>
        <p:txBody>
          <a:bodyPr/>
          <a:lstStyle/>
          <a:p>
            <a:pPr>
              <a:defRPr/>
            </a:pPr>
            <a:fld id="{05049ED1-3483-43B8-8DF2-5521B918A34E}" type="slidenum">
              <a:rPr lang="en-US" smtClean="0">
                <a:solidFill>
                  <a:prstClr val="black">
                    <a:tint val="75000"/>
                  </a:prstClr>
                </a:solidFill>
              </a:rPr>
              <a:pPr>
                <a:defRPr/>
              </a:pPr>
              <a:t>8</a:t>
            </a:fld>
            <a:endParaRPr lang="en-US" dirty="0">
              <a:solidFill>
                <a:prstClr val="black">
                  <a:tint val="75000"/>
                </a:prstClr>
              </a:solidFill>
            </a:endParaRPr>
          </a:p>
        </p:txBody>
      </p:sp>
      <p:pic>
        <p:nvPicPr>
          <p:cNvPr id="6" name="Picture 5"/>
          <p:cNvPicPr/>
          <p:nvPr/>
        </p:nvPicPr>
        <p:blipFill rotWithShape="1">
          <a:blip r:embed="rId3"/>
          <a:srcRect l="25383" t="14422" r="28461" b="16346"/>
          <a:stretch/>
        </p:blipFill>
        <p:spPr bwMode="auto">
          <a:xfrm>
            <a:off x="4495800" y="76200"/>
            <a:ext cx="4343400" cy="5181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5383" t="38462" r="26922" b="46154"/>
          <a:stretch/>
        </p:blipFill>
        <p:spPr bwMode="auto">
          <a:xfrm>
            <a:off x="4648200" y="5257800"/>
            <a:ext cx="4191000" cy="1295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5040" t="17966" r="37380" b="77949"/>
          <a:stretch/>
        </p:blipFill>
        <p:spPr bwMode="auto">
          <a:xfrm>
            <a:off x="4572000" y="345911"/>
            <a:ext cx="4191000" cy="263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91603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28: FUSION MATERIALS	</a:t>
            </a:r>
          </a:p>
        </p:txBody>
      </p:sp>
      <p:sp>
        <p:nvSpPr>
          <p:cNvPr id="3" name="Subtitle 2"/>
          <p:cNvSpPr>
            <a:spLocks noGrp="1"/>
          </p:cNvSpPr>
          <p:nvPr>
            <p:ph type="subTitle" idx="1"/>
          </p:nvPr>
        </p:nvSpPr>
        <p:spPr>
          <a:xfrm>
            <a:off x="685801" y="1852038"/>
            <a:ext cx="7924800" cy="4472562"/>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Development of Plasma Facing Component Materials </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Development of Reduced Activation Ferritic Martensitic (RAFM) Steels Technologies </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Development of Advanced Oxide Dispersion Strengthened (ODS) Ferritic Steels and Technologies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Development of Functional Materials for Use in Fusion Reactors </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Daniel Clark, </a:t>
            </a:r>
            <a:r>
              <a:rPr lang="en-US" sz="1800" dirty="0">
                <a:solidFill>
                  <a:schemeClr val="tx1"/>
                </a:solidFill>
                <a:latin typeface="Arial Narrow" panose="020B0606020202030204" pitchFamily="34" charset="0"/>
                <a:hlinkClick r:id="rId3"/>
              </a:rPr>
              <a:t>daniel.clark@science.doe.gov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111128629"/>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xmlns=""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100660527"/>
      </p:ext>
    </p:extLst>
  </p:cSld>
  <p:clrMapOvr>
    <a:masterClrMapping/>
  </p:clrMapOvr>
  <p:transition spd="slow">
    <p:fade/>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25331</TotalTime>
  <Words>2071</Words>
  <Application>Microsoft Office PowerPoint</Application>
  <PresentationFormat>On-screen Show (4:3)</PresentationFormat>
  <Paragraphs>327</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Arial Black</vt:lpstr>
      <vt:lpstr>Arial Narrow</vt:lpstr>
      <vt:lpstr>Calibri</vt:lpstr>
      <vt:lpstr>Cambria</vt:lpstr>
      <vt:lpstr>Times New Roman</vt:lpstr>
      <vt:lpstr>Wingdings</vt:lpstr>
      <vt:lpstr>Pixel</vt:lpstr>
      <vt:lpstr>Office Theme</vt:lpstr>
      <vt:lpstr>PowerPoint Presentation</vt:lpstr>
      <vt:lpstr>DOE SBIR/STTR  Phase I Release 1 Topics Webinar  Topics associated with the FY 2021 Phase I Release 2 Funding Opportunity Announcement  Topics 28-40 </vt:lpstr>
      <vt:lpstr>TODAY’S AGENDA</vt:lpstr>
      <vt:lpstr>FY 2021 Phase I Schedule</vt:lpstr>
      <vt:lpstr>Phase I Funding Opportunity Announcements Participating DOE Programs (FY 2021)</vt:lpstr>
      <vt:lpstr>Funding Opportunity Announcement (FOA) Webinar</vt:lpstr>
      <vt:lpstr>Topic Basics</vt:lpstr>
      <vt:lpstr>Example Topic</vt:lpstr>
      <vt:lpstr>Topic 28: FUSION MATERIALS </vt:lpstr>
      <vt:lpstr>Topic 29: SUPERCONDUCTING MAGNETS</vt:lpstr>
      <vt:lpstr>Topic 30: HIGH ENERGY DENSITY LABORATORY PLASMAS</vt:lpstr>
      <vt:lpstr>Topic 31: LOW TEMPERATURE PLASMAS AND MICROELECTRONICS</vt:lpstr>
      <vt:lpstr>Topic 32: ADVANCED CONCEPTS AND TECHNOLOGY FOR PARTICLE ACCELERATORS</vt:lpstr>
      <vt:lpstr>Topic 33: RADIO FREQUENCY ACCELERATOR TECHNOLOGY </vt:lpstr>
      <vt:lpstr>Topic 34: LASER TECHNOLOGY R&amp;D FOR ACCELERATORS </vt:lpstr>
      <vt:lpstr>Topic 35: SUPERCONDUCTOR TECHNOLOGIES FOR PARTICLE ACCELERATORS </vt:lpstr>
      <vt:lpstr>Topic 36: HIGH ENERGY PHYSICS ELECTRONICS</vt:lpstr>
      <vt:lpstr>Topic 37: HIGH ENERGY PHYSICS DETECTORS AND INSTRUMENTATION </vt:lpstr>
      <vt:lpstr>Topic 38: QUANTUM INFORMATION SCIENCE (QIS) SUPPORTING TECHNOLOGIES  </vt:lpstr>
      <vt:lpstr>Topic 39: ADVANCED TECHNOLOGIES FOR NUCLEAR ENERGY</vt:lpstr>
      <vt:lpstr>Topic 39: ADVANCED TECHNOLOGIES FOR NUCLEAR ENERGY</vt:lpstr>
      <vt:lpstr>Topic 39: ADVANCED TECHNOLOGIES FOR NUCLEAR ENERGY</vt:lpstr>
      <vt:lpstr>Topic 40: ADVANCED TECHNOLOGIES FOR NUCLEAR WASTE  </vt:lpstr>
      <vt:lpstr>DOE SBIR/STTR Programs Office Contact Information</vt:lpstr>
    </vt:vector>
  </TitlesOfParts>
  <Company>Office of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Energy</dc:title>
  <dc:creator>Department of Energy</dc:creator>
  <cp:lastModifiedBy>Alyoussif, Zina</cp:lastModifiedBy>
  <cp:revision>1418</cp:revision>
  <cp:lastPrinted>2020-07-20T18:30:45Z</cp:lastPrinted>
  <dcterms:created xsi:type="dcterms:W3CDTF">2013-10-31T23:38:00Z</dcterms:created>
  <dcterms:modified xsi:type="dcterms:W3CDTF">2020-11-20T02:12:35Z</dcterms:modified>
</cp:coreProperties>
</file>