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2"/>
  </p:notesMasterIdLst>
  <p:handoutMasterIdLst>
    <p:handoutMasterId r:id="rId23"/>
  </p:handoutMasterIdLst>
  <p:sldIdLst>
    <p:sldId id="603" r:id="rId3"/>
    <p:sldId id="574" r:id="rId4"/>
    <p:sldId id="609" r:id="rId5"/>
    <p:sldId id="604" r:id="rId6"/>
    <p:sldId id="605" r:id="rId7"/>
    <p:sldId id="606" r:id="rId8"/>
    <p:sldId id="607" r:id="rId9"/>
    <p:sldId id="608" r:id="rId10"/>
    <p:sldId id="521" r:id="rId11"/>
    <p:sldId id="588" r:id="rId12"/>
    <p:sldId id="632" r:id="rId13"/>
    <p:sldId id="633" r:id="rId14"/>
    <p:sldId id="634" r:id="rId15"/>
    <p:sldId id="636" r:id="rId16"/>
    <p:sldId id="637" r:id="rId17"/>
    <p:sldId id="635" r:id="rId18"/>
    <p:sldId id="638" r:id="rId19"/>
    <p:sldId id="639" r:id="rId20"/>
    <p:sldId id="601"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104" d="100"/>
          <a:sy n="104" d="100"/>
        </p:scale>
        <p:origin x="9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a Alyoussif" userId="97f04f14-cb6e-4f2c-9186-c96b89a86eb4" providerId="ADAL" clId="{DAC9F9BA-1BEE-4A0F-B807-9019CEC329D2}"/>
    <pc:docChg chg="modSld">
      <pc:chgData name="Zina Alyoussif" userId="97f04f14-cb6e-4f2c-9186-c96b89a86eb4" providerId="ADAL" clId="{DAC9F9BA-1BEE-4A0F-B807-9019CEC329D2}" dt="2021-11-17T15:51:51.275" v="1" actId="20577"/>
      <pc:docMkLst>
        <pc:docMk/>
      </pc:docMkLst>
      <pc:sldChg chg="modSp mod">
        <pc:chgData name="Zina Alyoussif" userId="97f04f14-cb6e-4f2c-9186-c96b89a86eb4" providerId="ADAL" clId="{DAC9F9BA-1BEE-4A0F-B807-9019CEC329D2}" dt="2021-11-17T15:51:51.275" v="1" actId="20577"/>
        <pc:sldMkLst>
          <pc:docMk/>
          <pc:sldMk cId="1506154866" sldId="637"/>
        </pc:sldMkLst>
        <pc:spChg chg="mod">
          <ac:chgData name="Zina Alyoussif" userId="97f04f14-cb6e-4f2c-9186-c96b89a86eb4" providerId="ADAL" clId="{DAC9F9BA-1BEE-4A0F-B807-9019CEC329D2}" dt="2021-11-17T15:51:51.275" v="1" actId="20577"/>
          <ac:spMkLst>
            <pc:docMk/>
            <pc:sldMk cId="1506154866" sldId="63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9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47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713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677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778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262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580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732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361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hongguo.zhu@nnsa.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hongguo.zhu@nnsa.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adam.rich@nnsa.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david.howard@hq.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mailto:vinod.siberry@hq.doe.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imre.gyuk@hq.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richard.dalton@netl.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mailto:adam.payne@netl.doe.gov" TargetMode="External"/><Relationship Id="rId4" Type="http://schemas.openxmlformats.org/officeDocument/2006/relationships/hyperlink" Target="mailto:matthew.f.adams@netl.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velyn.lopez@netl.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mailto:Patcharin.Burke@netl.doe.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dustin.brown@netl.doe.gov" TargetMode="External"/><Relationship Id="rId7" Type="http://schemas.openxmlformats.org/officeDocument/2006/relationships/hyperlink" Target="mailto:zachary.roberts@netl.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mailto:elliot.roth@netl.doe.gov" TargetMode="External"/><Relationship Id="rId5" Type="http://schemas.openxmlformats.org/officeDocument/2006/relationships/hyperlink" Target="mailto:mariah.richardson@netl.doe.gov" TargetMode="External"/><Relationship Id="rId4" Type="http://schemas.openxmlformats.org/officeDocument/2006/relationships/hyperlink" Target="mailto:nicole.shamitko-klingensmith@netl.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brett.hakey@netl.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mailto:natalie.iannacchione@netl.doe.gov" TargetMode="External"/><Relationship Id="rId4" Type="http://schemas.openxmlformats.org/officeDocument/2006/relationships/hyperlink" Target="mailto:naomi.oneil@netl.doe.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hyperlink" Target="mailto:sbir-sttr@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s://doephase0.dawnbreaker.com/" TargetMode="External"/><Relationship Id="rId5" Type="http://schemas.openxmlformats.org/officeDocument/2006/relationships/hyperlink" Target="https://www.linkedin.com/company/u-s-department-of-energy-office-of-sbir-sttr-programs" TargetMode="External"/><Relationship Id="rId4" Type="http://schemas.openxmlformats.org/officeDocument/2006/relationships/hyperlink" Target="https://twitter.com/DOESBI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Walter.Yamben@netl.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2022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02: </a:t>
            </a:r>
            <a:r>
              <a:rPr lang="fr-FR" sz="2200" b="1" dirty="0">
                <a:latin typeface="Arial Narrow" panose="020B0606020202030204" pitchFamily="34" charset="0"/>
              </a:rPr>
              <a:t>ALTERNATIVE RADIOLOGICAL SOURCE TECHNOLOGIES</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Non-</a:t>
            </a:r>
            <a:r>
              <a:rPr lang="en-US" sz="2000" dirty="0" err="1">
                <a:solidFill>
                  <a:schemeClr val="tx1"/>
                </a:solidFill>
                <a:latin typeface="Arial Narrow" panose="020B0606020202030204" pitchFamily="34" charset="0"/>
              </a:rPr>
              <a:t>Radioisotopic</a:t>
            </a:r>
            <a:r>
              <a:rPr lang="en-US" sz="2000" dirty="0">
                <a:solidFill>
                  <a:schemeClr val="tx1"/>
                </a:solidFill>
                <a:latin typeface="Arial Narrow" panose="020B0606020202030204" pitchFamily="34" charset="0"/>
              </a:rPr>
              <a:t> Technology for Industrial Radiography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Non-</a:t>
            </a:r>
            <a:r>
              <a:rPr lang="en-US" sz="2000" dirty="0" err="1">
                <a:solidFill>
                  <a:schemeClr val="tx1"/>
                </a:solidFill>
                <a:latin typeface="Arial Narrow" panose="020B0606020202030204" pitchFamily="34" charset="0"/>
              </a:rPr>
              <a:t>Radioisotopic</a:t>
            </a:r>
            <a:r>
              <a:rPr lang="en-US" sz="2000" dirty="0">
                <a:solidFill>
                  <a:schemeClr val="tx1"/>
                </a:solidFill>
                <a:latin typeface="Arial Narrow" panose="020B0606020202030204" pitchFamily="34" charset="0"/>
              </a:rPr>
              <a:t> Technology for Well Logging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Hank Zhu, </a:t>
            </a:r>
            <a:r>
              <a:rPr lang="en-US" sz="2000" dirty="0">
                <a:solidFill>
                  <a:schemeClr val="tx1"/>
                </a:solidFill>
                <a:latin typeface="Arial Narrow" panose="020B0606020202030204" pitchFamily="34" charset="0"/>
                <a:hlinkClick r:id="rId3"/>
              </a:rPr>
              <a:t>hongguo.zhu@nnsa.doe.gov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56254264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03: RADIATION DETECTION MATERIALS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Large Size, Low-Cost Scintillation Materials for Gamma-Ray Spectroscopy in Portal Monitors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Hank Zhu, </a:t>
            </a:r>
            <a:r>
              <a:rPr lang="en-US" sz="2000" dirty="0">
                <a:solidFill>
                  <a:schemeClr val="tx1"/>
                </a:solidFill>
                <a:latin typeface="Arial Narrow" panose="020B0606020202030204" pitchFamily="34" charset="0"/>
                <a:hlinkClick r:id="rId3"/>
              </a:rPr>
              <a:t>hongguo.zhu@nnsa.doe.gov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787813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8153399"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04: ADDITIVE MANUFACTURING TECHNIQUES FOR SPACE APPLICATIONS </a:t>
            </a:r>
          </a:p>
        </p:txBody>
      </p:sp>
      <p:sp>
        <p:nvSpPr>
          <p:cNvPr id="3" name="Subtitle 2"/>
          <p:cNvSpPr>
            <a:spLocks noGrp="1"/>
          </p:cNvSpPr>
          <p:nvPr>
            <p:ph type="subTitle" idx="1"/>
          </p:nvPr>
        </p:nvSpPr>
        <p:spPr>
          <a:xfrm>
            <a:off x="762000" y="2209800"/>
            <a:ext cx="81533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Shielding of Electronic Circuits from Space Radiation via Additive Manufacturing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Space Qualified Printed Circuit Boards Produced Via Additive Manufacturing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Major Adam Rich, </a:t>
            </a:r>
            <a:r>
              <a:rPr lang="en-US" sz="2000" dirty="0">
                <a:solidFill>
                  <a:schemeClr val="tx1"/>
                </a:solidFill>
                <a:latin typeface="Arial Narrow" panose="020B0606020202030204" pitchFamily="34" charset="0"/>
                <a:hlinkClick r:id="rId3"/>
              </a:rPr>
              <a:t>adam.rich@nnsa.doe.gov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66996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05: ADVANCED GRID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Protective Relaying Technologies and Tools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Methods for Predicting Performance of Power Electronics Technologies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a – David Howard, </a:t>
            </a:r>
            <a:r>
              <a:rPr lang="en-US" sz="2000" dirty="0">
                <a:solidFill>
                  <a:schemeClr val="tx1"/>
                </a:solidFill>
                <a:latin typeface="Arial Narrow" panose="020B0606020202030204" pitchFamily="34" charset="0"/>
                <a:hlinkClick r:id="rId3"/>
              </a:rPr>
              <a:t>david.howard@hq.doe.gov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b – </a:t>
            </a:r>
            <a:r>
              <a:rPr lang="nn-NO" sz="2000" dirty="0">
                <a:solidFill>
                  <a:schemeClr val="tx1"/>
                </a:solidFill>
                <a:latin typeface="Arial Narrow" panose="020B0606020202030204" pitchFamily="34" charset="0"/>
              </a:rPr>
              <a:t>Vinod Siberry, </a:t>
            </a:r>
            <a:r>
              <a:rPr lang="nn-NO" sz="2000" dirty="0">
                <a:solidFill>
                  <a:schemeClr val="tx1"/>
                </a:solidFill>
                <a:latin typeface="Arial Narrow" panose="020B0606020202030204" pitchFamily="34" charset="0"/>
                <a:hlinkClick r:id="rId4"/>
              </a:rPr>
              <a:t>vinod.siberry@hq.doe.gov</a:t>
            </a:r>
            <a:r>
              <a:rPr lang="nn-NO"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840517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06: ADVANCED ENERGY STORAGE AND POWER CONVERSION SYSTEM FOR ENERGY EQUITY</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Adaptable, Deployable, and Robust Power Conversion System for Energy Storage Used by Disadvantaged Off-grid Communities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a:t>
            </a:r>
            <a:r>
              <a:rPr lang="en-US" sz="2000" dirty="0" err="1">
                <a:solidFill>
                  <a:schemeClr val="tx1"/>
                </a:solidFill>
                <a:latin typeface="Arial Narrow" panose="020B0606020202030204" pitchFamily="34" charset="0"/>
              </a:rPr>
              <a:t>Imre</a:t>
            </a:r>
            <a:r>
              <a:rPr lang="en-US" sz="2000" dirty="0">
                <a:solidFill>
                  <a:schemeClr val="tx1"/>
                </a:solidFill>
                <a:latin typeface="Arial Narrow" panose="020B0606020202030204" pitchFamily="34" charset="0"/>
              </a:rPr>
              <a:t> </a:t>
            </a:r>
            <a:r>
              <a:rPr lang="en-US" sz="2000" dirty="0" err="1">
                <a:solidFill>
                  <a:schemeClr val="tx1"/>
                </a:solidFill>
                <a:latin typeface="Arial Narrow" panose="020B0606020202030204" pitchFamily="34" charset="0"/>
              </a:rPr>
              <a:t>Gyuk</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imre.gyuk@hq.doe.gov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104182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21: INNOVATIVE ENERGY SYSTEMS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Sensors and Instrumentation for Online Measurement of Hydrogen and Natural Gas Fuels for Gas Turbines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Ammonia Reforming for Gas Turbine Applications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Hydrogen Burners for Industrial Application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Processing Methods to Manufacture High-Quality, Low-Cost Silicon Carbide (</a:t>
            </a:r>
            <a:r>
              <a:rPr lang="en-US" sz="2000" dirty="0" err="1">
                <a:solidFill>
                  <a:schemeClr val="tx1"/>
                </a:solidFill>
                <a:latin typeface="Arial Narrow" panose="020B0606020202030204" pitchFamily="34" charset="0"/>
              </a:rPr>
              <a:t>SiC</a:t>
            </a:r>
            <a:r>
              <a:rPr lang="en-US" sz="2000" dirty="0">
                <a:solidFill>
                  <a:schemeClr val="tx1"/>
                </a:solidFill>
                <a:latin typeface="Arial Narrow" panose="020B0606020202030204" pitchFamily="34" charset="0"/>
              </a:rPr>
              <a:t>) Fibers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Improved </a:t>
            </a:r>
            <a:r>
              <a:rPr lang="en-US" sz="2000" dirty="0" err="1">
                <a:solidFill>
                  <a:schemeClr val="tx1"/>
                </a:solidFill>
                <a:latin typeface="Arial Narrow" panose="020B0606020202030204" pitchFamily="34" charset="0"/>
              </a:rPr>
              <a:t>Lifing</a:t>
            </a:r>
            <a:r>
              <a:rPr lang="en-US" sz="2000" dirty="0">
                <a:solidFill>
                  <a:schemeClr val="tx1"/>
                </a:solidFill>
                <a:latin typeface="Arial Narrow" panose="020B0606020202030204" pitchFamily="34" charset="0"/>
              </a:rPr>
              <a:t> Models for CMC</a:t>
            </a:r>
          </a:p>
          <a:p>
            <a:pPr marL="2687638" indent="-2687638" algn="l">
              <a:tabLst>
                <a:tab pos="457200" algn="l"/>
              </a:tabLst>
            </a:pPr>
            <a:r>
              <a:rPr lang="en-US" sz="2000" dirty="0">
                <a:solidFill>
                  <a:schemeClr val="tx1"/>
                </a:solidFill>
                <a:latin typeface="Arial Narrow" panose="020B0606020202030204" pitchFamily="34" charset="0"/>
              </a:rPr>
              <a:t>Questions:  Subtopics a &amp; c – Richard Dalton, </a:t>
            </a:r>
            <a:r>
              <a:rPr lang="en-US" sz="2000" dirty="0">
                <a:solidFill>
                  <a:schemeClr val="tx1"/>
                </a:solidFill>
                <a:latin typeface="Arial Narrow" panose="020B0606020202030204" pitchFamily="34" charset="0"/>
                <a:hlinkClick r:id="rId3"/>
              </a:rPr>
              <a:t>richard.dalton@netl.doe.gov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b – Matt Adams, </a:t>
            </a:r>
            <a:r>
              <a:rPr lang="en-US" sz="2000" dirty="0">
                <a:solidFill>
                  <a:schemeClr val="tx1"/>
                </a:solidFill>
                <a:latin typeface="Arial Narrow" panose="020B0606020202030204" pitchFamily="34" charset="0"/>
                <a:hlinkClick r:id="rId4"/>
              </a:rPr>
              <a:t>matthew.f.adams@netl.doe.gov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a:t>
            </a:r>
            <a:r>
              <a:rPr lang="en-US" sz="2000">
                <a:solidFill>
                  <a:schemeClr val="tx1"/>
                </a:solidFill>
                <a:latin typeface="Arial Narrow" panose="020B0606020202030204" pitchFamily="34" charset="0"/>
              </a:rPr>
              <a:t>Subtopics d </a:t>
            </a:r>
            <a:r>
              <a:rPr lang="en-US" sz="2000" dirty="0">
                <a:solidFill>
                  <a:schemeClr val="tx1"/>
                </a:solidFill>
                <a:latin typeface="Arial Narrow" panose="020B0606020202030204" pitchFamily="34" charset="0"/>
              </a:rPr>
              <a:t>&amp; e – </a:t>
            </a:r>
            <a:r>
              <a:rPr lang="pt-BR" sz="2000" dirty="0">
                <a:solidFill>
                  <a:schemeClr val="tx1"/>
                </a:solidFill>
                <a:latin typeface="Arial Narrow" panose="020B0606020202030204" pitchFamily="34" charset="0"/>
              </a:rPr>
              <a:t>Adam Payne, </a:t>
            </a:r>
            <a:r>
              <a:rPr lang="pt-BR" sz="2000" dirty="0">
                <a:solidFill>
                  <a:schemeClr val="tx1"/>
                </a:solidFill>
                <a:latin typeface="Arial Narrow" panose="020B0606020202030204" pitchFamily="34" charset="0"/>
                <a:hlinkClick r:id="rId5"/>
              </a:rPr>
              <a:t>adam.payne@netl.doe.gov</a:t>
            </a:r>
            <a:r>
              <a:rPr lang="pt-B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1563292"/>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615486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21: INNOVATIVE ENERGY SYSTEMS (CONTINUED)</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Component Technology Advancement in Coal Waste and Biomass Gasification Systems</a:t>
            </a:r>
          </a:p>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High Performance Hydrogen Electrodes in Solid Oxide Electrolysis Cells using Atomic Layer Deposition (ALD) Technique</a:t>
            </a:r>
          </a:p>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startAt="6"/>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Subtopics f &amp; h – </a:t>
            </a:r>
            <a:r>
              <a:rPr lang="fi-FI" sz="2000" dirty="0">
                <a:solidFill>
                  <a:schemeClr val="tx1"/>
                </a:solidFill>
                <a:latin typeface="Arial Narrow" panose="020B0606020202030204" pitchFamily="34" charset="0"/>
              </a:rPr>
              <a:t>Evelyn Lopez, </a:t>
            </a:r>
            <a:r>
              <a:rPr lang="fi-FI" sz="2000" dirty="0">
                <a:solidFill>
                  <a:schemeClr val="tx1"/>
                </a:solidFill>
                <a:latin typeface="Arial Narrow" panose="020B0606020202030204" pitchFamily="34" charset="0"/>
                <a:hlinkClick r:id="rId3"/>
              </a:rPr>
              <a:t>evelyn.lopez@netl.doe.gov</a:t>
            </a:r>
            <a:r>
              <a:rPr lang="fi-FI"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g – </a:t>
            </a:r>
            <a:r>
              <a:rPr lang="en-US" sz="2000" dirty="0" err="1">
                <a:solidFill>
                  <a:schemeClr val="tx1"/>
                </a:solidFill>
                <a:latin typeface="Arial Narrow" panose="020B0606020202030204" pitchFamily="34" charset="0"/>
              </a:rPr>
              <a:t>Patcharin</a:t>
            </a:r>
            <a:r>
              <a:rPr lang="en-US" sz="2000" dirty="0">
                <a:solidFill>
                  <a:schemeClr val="tx1"/>
                </a:solidFill>
                <a:latin typeface="Arial Narrow" panose="020B0606020202030204" pitchFamily="34" charset="0"/>
              </a:rPr>
              <a:t> Burke, </a:t>
            </a:r>
            <a:r>
              <a:rPr lang="en-US" sz="2000" dirty="0">
                <a:solidFill>
                  <a:schemeClr val="tx1"/>
                </a:solidFill>
                <a:latin typeface="Arial Narrow" panose="020B0606020202030204" pitchFamily="34" charset="0"/>
                <a:hlinkClick r:id="rId4"/>
              </a:rPr>
              <a:t>Patcharin.Burke@netl.doe.gov</a:t>
            </a:r>
            <a:r>
              <a:rPr lang="en-US" sz="2000" dirty="0">
                <a:solidFill>
                  <a:schemeClr val="tx1"/>
                </a:solidFill>
                <a:latin typeface="Arial Narrow" panose="020B0606020202030204" pitchFamily="34" charset="0"/>
              </a:rPr>
              <a:t> </a:t>
            </a:r>
          </a:p>
          <a:p>
            <a:pPr marL="2687638" indent="-2687638" algn="l">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51358773"/>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88561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22: CARBON CAPTURE AND REMOVAL </a:t>
            </a:r>
          </a:p>
        </p:txBody>
      </p:sp>
      <p:sp>
        <p:nvSpPr>
          <p:cNvPr id="3" name="Subtitle 2"/>
          <p:cNvSpPr>
            <a:spLocks noGrp="1"/>
          </p:cNvSpPr>
          <p:nvPr>
            <p:ph type="subTitle" idx="1"/>
          </p:nvPr>
        </p:nvSpPr>
        <p:spPr>
          <a:xfrm>
            <a:off x="488006" y="1852037"/>
            <a:ext cx="8198793" cy="4701161"/>
          </a:xfrm>
        </p:spPr>
        <p:txBody>
          <a:bodyPr>
            <a:noAutofit/>
          </a:bodyPr>
          <a:lstStyle/>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Novel Carbon Capture Technologies Employing Waste Heat in Regeneration of Materials Used in Direct Air Capture</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Highly Efficient Materials and Processes to Support Disruptive Carbon Capture Technologies for Natural Gas Combined Cycle Power Plants </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Novel Technologies for Mitigation of Process CO2 Emissions in the Cement/Steel Sector</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Highly Efficient Carbon Capture Technologies for Production of Hydrogen from Natural Gas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Quantification of Ancillary Environmental Benefits of Transformational Carbon Capture Technologies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r>
              <a:rPr lang="fr-FR" sz="1800" dirty="0">
                <a:solidFill>
                  <a:schemeClr val="tx1"/>
                </a:solidFill>
                <a:latin typeface="Arial Narrow" panose="020B0606020202030204" pitchFamily="34" charset="0"/>
              </a:rPr>
              <a:t>Questions:  </a:t>
            </a:r>
            <a:r>
              <a:rPr lang="fr-FR" sz="1800" dirty="0" err="1">
                <a:solidFill>
                  <a:schemeClr val="tx1"/>
                </a:solidFill>
                <a:latin typeface="Arial Narrow" panose="020B0606020202030204" pitchFamily="34" charset="0"/>
              </a:rPr>
              <a:t>Subtopic</a:t>
            </a:r>
            <a:r>
              <a:rPr lang="fr-FR" sz="1800" dirty="0">
                <a:solidFill>
                  <a:schemeClr val="tx1"/>
                </a:solidFill>
                <a:latin typeface="Arial Narrow" panose="020B0606020202030204" pitchFamily="34" charset="0"/>
              </a:rPr>
              <a:t> a  – Dustin Brown, </a:t>
            </a:r>
            <a:r>
              <a:rPr lang="fr-FR" sz="1800" dirty="0">
                <a:solidFill>
                  <a:schemeClr val="tx1"/>
                </a:solidFill>
                <a:latin typeface="Arial Narrow" panose="020B0606020202030204" pitchFamily="34" charset="0"/>
                <a:hlinkClick r:id="rId3"/>
              </a:rPr>
              <a:t>dustin.brown@netl.doe.gov</a:t>
            </a:r>
            <a:r>
              <a:rPr lang="fr-FR" sz="1800" dirty="0">
                <a:solidFill>
                  <a:schemeClr val="tx1"/>
                </a:solidFill>
                <a:latin typeface="Arial Narrow" panose="020B0606020202030204" pitchFamily="34" charset="0"/>
              </a:rPr>
              <a:t> </a:t>
            </a:r>
          </a:p>
          <a:p>
            <a:pPr algn="l">
              <a:tabLst>
                <a:tab pos="457200" algn="l"/>
              </a:tabLst>
            </a:pPr>
            <a:r>
              <a:rPr lang="fr-FR" sz="1800" dirty="0">
                <a:solidFill>
                  <a:schemeClr val="tx1"/>
                </a:solidFill>
                <a:latin typeface="Arial Narrow" panose="020B0606020202030204" pitchFamily="34" charset="0"/>
              </a:rPr>
              <a:t>Questions:  </a:t>
            </a:r>
            <a:r>
              <a:rPr lang="fr-FR" sz="1800" dirty="0" err="1">
                <a:solidFill>
                  <a:schemeClr val="tx1"/>
                </a:solidFill>
                <a:latin typeface="Arial Narrow" panose="020B0606020202030204" pitchFamily="34" charset="0"/>
              </a:rPr>
              <a:t>Subtopic</a:t>
            </a:r>
            <a:r>
              <a:rPr lang="fr-FR" sz="1800" dirty="0">
                <a:solidFill>
                  <a:schemeClr val="tx1"/>
                </a:solidFill>
                <a:latin typeface="Arial Narrow" panose="020B0606020202030204" pitchFamily="34" charset="0"/>
              </a:rPr>
              <a:t> b – </a:t>
            </a:r>
            <a:r>
              <a:rPr lang="nb-NO" sz="1800" dirty="0">
                <a:solidFill>
                  <a:schemeClr val="tx1"/>
                </a:solidFill>
                <a:latin typeface="Arial Narrow" panose="020B0606020202030204" pitchFamily="34" charset="0"/>
              </a:rPr>
              <a:t>Nicole Klingensmith, </a:t>
            </a:r>
            <a:r>
              <a:rPr lang="nb-NO" sz="1800" dirty="0">
                <a:solidFill>
                  <a:schemeClr val="tx1"/>
                </a:solidFill>
                <a:latin typeface="Arial Narrow" panose="020B0606020202030204" pitchFamily="34" charset="0"/>
                <a:hlinkClick r:id="rId4"/>
              </a:rPr>
              <a:t>nicole.shamitko-klingensmith@netl.doe.gov</a:t>
            </a:r>
            <a:r>
              <a:rPr lang="nb-NO" sz="1800" dirty="0">
                <a:solidFill>
                  <a:schemeClr val="tx1"/>
                </a:solidFill>
                <a:latin typeface="Arial Narrow" panose="020B0606020202030204" pitchFamily="34" charset="0"/>
              </a:rPr>
              <a:t> </a:t>
            </a:r>
          </a:p>
          <a:p>
            <a:pPr algn="l">
              <a:tabLst>
                <a:tab pos="457200" algn="l"/>
              </a:tabLst>
            </a:pPr>
            <a:r>
              <a:rPr lang="nb-NO" sz="1800" dirty="0">
                <a:solidFill>
                  <a:schemeClr val="tx1"/>
                </a:solidFill>
                <a:latin typeface="Arial Narrow" panose="020B0606020202030204" pitchFamily="34" charset="0"/>
              </a:rPr>
              <a:t>Questions: Subtopic c – Mariah Richardson, </a:t>
            </a:r>
            <a:r>
              <a:rPr lang="nb-NO" sz="1800" dirty="0">
                <a:solidFill>
                  <a:schemeClr val="tx1"/>
                </a:solidFill>
                <a:latin typeface="Arial Narrow" panose="020B0606020202030204" pitchFamily="34" charset="0"/>
                <a:hlinkClick r:id="rId5"/>
              </a:rPr>
              <a:t>mariah.richardson@netl.doe.gov</a:t>
            </a:r>
            <a:r>
              <a:rPr lang="nb-NO" sz="1800" dirty="0">
                <a:solidFill>
                  <a:schemeClr val="tx1"/>
                </a:solidFill>
                <a:latin typeface="Arial Narrow" panose="020B0606020202030204" pitchFamily="34" charset="0"/>
              </a:rPr>
              <a:t> </a:t>
            </a:r>
          </a:p>
          <a:p>
            <a:pPr algn="l">
              <a:tabLst>
                <a:tab pos="457200" algn="l"/>
              </a:tabLst>
            </a:pPr>
            <a:r>
              <a:rPr lang="nb-NO" sz="1800" dirty="0">
                <a:solidFill>
                  <a:schemeClr val="tx1"/>
                </a:solidFill>
                <a:latin typeface="Arial Narrow" panose="020B0606020202030204" pitchFamily="34" charset="0"/>
              </a:rPr>
              <a:t>Questions: Subtopics d &amp; e – </a:t>
            </a:r>
            <a:r>
              <a:rPr lang="en-US" sz="1800" dirty="0">
                <a:solidFill>
                  <a:schemeClr val="tx1"/>
                </a:solidFill>
                <a:latin typeface="Arial Narrow" panose="020B0606020202030204" pitchFamily="34" charset="0"/>
              </a:rPr>
              <a:t>Elliot Roth, </a:t>
            </a:r>
            <a:r>
              <a:rPr lang="en-US" sz="1800" dirty="0">
                <a:solidFill>
                  <a:schemeClr val="tx1"/>
                </a:solidFill>
                <a:latin typeface="Arial Narrow" panose="020B0606020202030204" pitchFamily="34" charset="0"/>
                <a:hlinkClick r:id="rId6"/>
              </a:rPr>
              <a:t>elliot.roth@netl.doe.gov</a:t>
            </a:r>
            <a:r>
              <a:rPr lang="en-US" sz="1800" dirty="0">
                <a:solidFill>
                  <a:schemeClr val="tx1"/>
                </a:solidFill>
                <a:latin typeface="Arial Narrow" panose="020B0606020202030204" pitchFamily="34" charset="0"/>
              </a:rPr>
              <a:t> </a:t>
            </a:r>
            <a:endParaRPr lang="nb-NO" sz="1800" dirty="0">
              <a:solidFill>
                <a:schemeClr val="tx1"/>
              </a:solidFill>
              <a:latin typeface="Arial Narrow" panose="020B0606020202030204" pitchFamily="34" charset="0"/>
            </a:endParaRPr>
          </a:p>
          <a:p>
            <a:pPr algn="l">
              <a:tabLst>
                <a:tab pos="457200" algn="l"/>
              </a:tabLst>
            </a:pPr>
            <a:r>
              <a:rPr lang="nb-NO" sz="1800" dirty="0">
                <a:solidFill>
                  <a:schemeClr val="tx1"/>
                </a:solidFill>
                <a:latin typeface="Arial Narrow" panose="020B0606020202030204" pitchFamily="34" charset="0"/>
              </a:rPr>
              <a:t>Questions: Subtopic f –  </a:t>
            </a:r>
            <a:r>
              <a:rPr lang="en-US" sz="1800" dirty="0">
                <a:solidFill>
                  <a:schemeClr val="tx1"/>
                </a:solidFill>
                <a:latin typeface="Arial Narrow" panose="020B0606020202030204" pitchFamily="34" charset="0"/>
              </a:rPr>
              <a:t>Zachary Roberts, </a:t>
            </a:r>
            <a:r>
              <a:rPr lang="en-US" sz="1800" dirty="0">
                <a:solidFill>
                  <a:schemeClr val="tx1"/>
                </a:solidFill>
                <a:latin typeface="Arial Narrow" panose="020B0606020202030204" pitchFamily="34" charset="0"/>
                <a:hlinkClick r:id="rId7"/>
              </a:rPr>
              <a:t>zachary.roberts@netl.doe.gov</a:t>
            </a:r>
            <a:r>
              <a:rPr lang="en-US" sz="1800" dirty="0">
                <a:solidFill>
                  <a:schemeClr val="tx1"/>
                </a:solidFill>
                <a:latin typeface="Arial Narrow" panose="020B0606020202030204" pitchFamily="34" charset="0"/>
              </a:rPr>
              <a:t> </a:t>
            </a:r>
            <a:endParaRPr lang="fr-FR" sz="18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67753634"/>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20985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23: CARBON MANAGEMENT</a:t>
            </a:r>
            <a:br>
              <a:rPr lang="en-US" sz="2200" b="1" dirty="0">
                <a:latin typeface="Arial Narrow" panose="020B0606020202030204" pitchFamily="34" charset="0"/>
              </a:rPr>
            </a:br>
            <a:r>
              <a:rPr lang="en-US" sz="2200" b="1" dirty="0">
                <a:latin typeface="Arial Narrow" panose="020B0606020202030204" pitchFamily="34" charset="0"/>
              </a:rPr>
              <a:t> </a:t>
            </a:r>
          </a:p>
        </p:txBody>
      </p:sp>
      <p:sp>
        <p:nvSpPr>
          <p:cNvPr id="3" name="Subtitle 2"/>
          <p:cNvSpPr>
            <a:spLocks noGrp="1"/>
          </p:cNvSpPr>
          <p:nvPr>
            <p:ph type="subTitle" idx="1"/>
          </p:nvPr>
        </p:nvSpPr>
        <p:spPr>
          <a:xfrm>
            <a:off x="488006" y="1852037"/>
            <a:ext cx="8198793" cy="4701161"/>
          </a:xfrm>
        </p:spPr>
        <p:txBody>
          <a:bodyPr>
            <a:noAutofit/>
          </a:bodyPr>
          <a:lstStyle/>
          <a:p>
            <a:pPr algn="l">
              <a:tabLst>
                <a:tab pos="457200" algn="l"/>
              </a:tabLst>
            </a:pPr>
            <a:endParaRPr lang="fr-FR"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Production of Carbon-Metal Composites Incorporating Coal-Derived Materials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Conversion of CO2 into Plastics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Technology Innovations for Efficient and Effective Passive Seismic Monitoring During Carbon Storage Site Characterization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fr-FR" sz="1800" dirty="0">
              <a:solidFill>
                <a:schemeClr val="tx1"/>
              </a:solidFill>
              <a:latin typeface="Arial Narrow" panose="020B0606020202030204" pitchFamily="34" charset="0"/>
            </a:endParaRPr>
          </a:p>
          <a:p>
            <a:pPr algn="l">
              <a:tabLst>
                <a:tab pos="457200" algn="l"/>
              </a:tabLst>
            </a:pPr>
            <a:endParaRPr lang="fr-FR" sz="1800" dirty="0">
              <a:solidFill>
                <a:schemeClr val="tx1"/>
              </a:solidFill>
              <a:latin typeface="Arial Narrow" panose="020B0606020202030204" pitchFamily="34" charset="0"/>
            </a:endParaRPr>
          </a:p>
          <a:p>
            <a:pPr algn="l">
              <a:tabLst>
                <a:tab pos="457200" algn="l"/>
              </a:tabLst>
            </a:pPr>
            <a:r>
              <a:rPr lang="fr-FR" sz="1800" dirty="0">
                <a:solidFill>
                  <a:schemeClr val="tx1"/>
                </a:solidFill>
                <a:latin typeface="Arial Narrow" panose="020B0606020202030204" pitchFamily="34" charset="0"/>
              </a:rPr>
              <a:t>Questions:  </a:t>
            </a:r>
            <a:r>
              <a:rPr lang="fr-FR" sz="1800" dirty="0" err="1">
                <a:solidFill>
                  <a:schemeClr val="tx1"/>
                </a:solidFill>
                <a:latin typeface="Arial Narrow" panose="020B0606020202030204" pitchFamily="34" charset="0"/>
              </a:rPr>
              <a:t>Subtopic</a:t>
            </a:r>
            <a:r>
              <a:rPr lang="fr-FR" sz="1800" dirty="0">
                <a:solidFill>
                  <a:schemeClr val="tx1"/>
                </a:solidFill>
                <a:latin typeface="Arial Narrow" panose="020B0606020202030204" pitchFamily="34" charset="0"/>
              </a:rPr>
              <a:t> a  – Brett </a:t>
            </a:r>
            <a:r>
              <a:rPr lang="fr-FR" sz="1800" dirty="0" err="1">
                <a:solidFill>
                  <a:schemeClr val="tx1"/>
                </a:solidFill>
                <a:latin typeface="Arial Narrow" panose="020B0606020202030204" pitchFamily="34" charset="0"/>
              </a:rPr>
              <a:t>Hakey</a:t>
            </a:r>
            <a:r>
              <a:rPr lang="fr-FR" sz="1800" dirty="0">
                <a:solidFill>
                  <a:schemeClr val="tx1"/>
                </a:solidFill>
                <a:latin typeface="Arial Narrow" panose="020B0606020202030204" pitchFamily="34" charset="0"/>
              </a:rPr>
              <a:t>, </a:t>
            </a:r>
            <a:r>
              <a:rPr lang="fr-FR" sz="1800" dirty="0">
                <a:solidFill>
                  <a:schemeClr val="tx1"/>
                </a:solidFill>
                <a:latin typeface="Arial Narrow" panose="020B0606020202030204" pitchFamily="34" charset="0"/>
                <a:hlinkClick r:id="rId3"/>
              </a:rPr>
              <a:t>brett.hakey@netl.doe.gov</a:t>
            </a:r>
            <a:r>
              <a:rPr lang="fr-FR" sz="1800" dirty="0">
                <a:solidFill>
                  <a:schemeClr val="tx1"/>
                </a:solidFill>
                <a:latin typeface="Arial Narrow" panose="020B0606020202030204" pitchFamily="34" charset="0"/>
              </a:rPr>
              <a:t> </a:t>
            </a:r>
          </a:p>
          <a:p>
            <a:pPr algn="l">
              <a:tabLst>
                <a:tab pos="457200" algn="l"/>
              </a:tabLst>
            </a:pPr>
            <a:r>
              <a:rPr lang="fr-FR" sz="1800" dirty="0">
                <a:solidFill>
                  <a:schemeClr val="tx1"/>
                </a:solidFill>
                <a:latin typeface="Arial Narrow" panose="020B0606020202030204" pitchFamily="34" charset="0"/>
              </a:rPr>
              <a:t>Questions:  </a:t>
            </a:r>
            <a:r>
              <a:rPr lang="fr-FR" sz="1800" dirty="0" err="1">
                <a:solidFill>
                  <a:schemeClr val="tx1"/>
                </a:solidFill>
                <a:latin typeface="Arial Narrow" panose="020B0606020202030204" pitchFamily="34" charset="0"/>
              </a:rPr>
              <a:t>Subtopics</a:t>
            </a:r>
            <a:r>
              <a:rPr lang="fr-FR" sz="1800" dirty="0">
                <a:solidFill>
                  <a:schemeClr val="tx1"/>
                </a:solidFill>
                <a:latin typeface="Arial Narrow" panose="020B0606020202030204" pitchFamily="34" charset="0"/>
              </a:rPr>
              <a:t> b &amp; d  – </a:t>
            </a:r>
            <a:r>
              <a:rPr lang="fi-FI" sz="1800" dirty="0">
                <a:solidFill>
                  <a:schemeClr val="tx1"/>
                </a:solidFill>
                <a:latin typeface="Arial Narrow" panose="020B0606020202030204" pitchFamily="34" charset="0"/>
              </a:rPr>
              <a:t>Naomi O’Neil, </a:t>
            </a:r>
            <a:r>
              <a:rPr lang="fi-FI" sz="1800" dirty="0">
                <a:solidFill>
                  <a:schemeClr val="tx1"/>
                </a:solidFill>
                <a:latin typeface="Arial Narrow" panose="020B0606020202030204" pitchFamily="34" charset="0"/>
                <a:hlinkClick r:id="rId4"/>
              </a:rPr>
              <a:t>naomi.oneil@netl.doe.gov</a:t>
            </a:r>
            <a:r>
              <a:rPr lang="fi-FI" sz="1800" dirty="0">
                <a:solidFill>
                  <a:schemeClr val="tx1"/>
                </a:solidFill>
                <a:latin typeface="Arial Narrow" panose="020B0606020202030204" pitchFamily="34" charset="0"/>
              </a:rPr>
              <a:t>  </a:t>
            </a:r>
            <a:endParaRPr lang="fr-FR" sz="1800" dirty="0">
              <a:solidFill>
                <a:schemeClr val="tx1"/>
              </a:solidFill>
              <a:latin typeface="Arial Narrow" panose="020B0606020202030204" pitchFamily="34" charset="0"/>
            </a:endParaRPr>
          </a:p>
          <a:p>
            <a:pPr algn="l">
              <a:tabLst>
                <a:tab pos="457200" algn="l"/>
              </a:tabLst>
            </a:pPr>
            <a:r>
              <a:rPr lang="nb-NO" sz="1800" dirty="0">
                <a:solidFill>
                  <a:schemeClr val="tx1"/>
                </a:solidFill>
                <a:latin typeface="Arial Narrow" panose="020B0606020202030204" pitchFamily="34" charset="0"/>
              </a:rPr>
              <a:t>Questions: Subtopic c – </a:t>
            </a:r>
            <a:r>
              <a:rPr lang="it-IT" sz="1800" dirty="0">
                <a:solidFill>
                  <a:schemeClr val="tx1"/>
                </a:solidFill>
                <a:latin typeface="Arial Narrow" panose="020B0606020202030204" pitchFamily="34" charset="0"/>
              </a:rPr>
              <a:t>Natalie Iannacchione, </a:t>
            </a:r>
            <a:r>
              <a:rPr lang="it-IT" sz="1800" dirty="0">
                <a:solidFill>
                  <a:schemeClr val="tx1"/>
                </a:solidFill>
                <a:latin typeface="Arial Narrow" panose="020B0606020202030204" pitchFamily="34" charset="0"/>
                <a:hlinkClick r:id="rId5"/>
              </a:rPr>
              <a:t>natalie.iannacchione@netl.doe.gov</a:t>
            </a:r>
            <a:r>
              <a:rPr lang="it-IT" sz="1800" dirty="0">
                <a:solidFill>
                  <a:schemeClr val="tx1"/>
                </a:solidFill>
                <a:latin typeface="Arial Narrow" panose="020B0606020202030204" pitchFamily="34" charset="0"/>
              </a:rPr>
              <a:t> </a:t>
            </a:r>
            <a:endParaRPr lang="nb-NO" sz="18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733153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686800" cy="3573462"/>
          </a:xfrm>
        </p:spPr>
        <p:txBody>
          <a:bodyPr>
            <a:normAutofit/>
          </a:bodyPr>
          <a:lstStyle/>
          <a:p>
            <a:pPr lvl="0"/>
            <a:r>
              <a:rPr lang="en-US" dirty="0">
                <a:solidFill>
                  <a:schemeClr val="tx1"/>
                </a:solidFill>
              </a:rPr>
              <a:t>Join our mailing list:</a:t>
            </a:r>
            <a:r>
              <a:rPr lang="en-US" dirty="0"/>
              <a:t> </a:t>
            </a:r>
            <a:r>
              <a:rPr lang="en-US" dirty="0">
                <a:solidFill>
                  <a:schemeClr val="bg2">
                    <a:lumMod val="25000"/>
                  </a:schemeClr>
                </a:solidFill>
              </a:rPr>
              <a:t>  </a:t>
            </a:r>
            <a:r>
              <a:rPr lang="en-US" dirty="0">
                <a:hlinkClick r:id="rId3"/>
              </a:rPr>
              <a:t>https://science.osti.gov/sbir</a:t>
            </a:r>
            <a:endParaRPr lang="en-US" dirty="0"/>
          </a:p>
          <a:p>
            <a:pPr lvl="0"/>
            <a:r>
              <a:rPr lang="en-US" dirty="0">
                <a:solidFill>
                  <a:schemeClr val="tx1"/>
                </a:solidFill>
              </a:rPr>
              <a:t>Follow us on twitter: </a:t>
            </a:r>
            <a:r>
              <a:rPr lang="en-US" dirty="0">
                <a:solidFill>
                  <a:schemeClr val="tx1"/>
                </a:solidFill>
                <a:hlinkClick r:id="rId4"/>
              </a:rPr>
              <a:t>@DOESBIR</a:t>
            </a:r>
            <a:endParaRPr lang="en-US" dirty="0">
              <a:solidFill>
                <a:schemeClr val="tx1"/>
              </a:solidFill>
            </a:endParaRPr>
          </a:p>
          <a:p>
            <a:pPr lvl="0"/>
            <a:r>
              <a:rPr lang="en-US" dirty="0"/>
              <a:t>Follow us on LinkedIn: </a:t>
            </a:r>
            <a:r>
              <a:rPr lang="en-US" dirty="0">
                <a:hlinkClick r:id="rId5"/>
              </a:rPr>
              <a:t>U.S. Department of Energy (DOE) SBIR/STTR Programs | LinkedIn</a:t>
            </a:r>
            <a:endParaRPr lang="en-US" dirty="0">
              <a:solidFill>
                <a:schemeClr val="tx1"/>
              </a:solidFill>
            </a:endParaRPr>
          </a:p>
          <a:p>
            <a:pPr lvl="0"/>
            <a:r>
              <a:rPr lang="fr-FR" dirty="0">
                <a:solidFill>
                  <a:schemeClr val="bg2">
                    <a:lumMod val="25000"/>
                  </a:schemeClr>
                </a:solidFill>
              </a:rPr>
              <a:t>Phase 0 Application Assistance: </a:t>
            </a:r>
            <a:r>
              <a:rPr lang="fr-FR" dirty="0">
                <a:hlinkClick r:id="rId6"/>
              </a:rPr>
              <a:t>https://doephase0.dawnbreaker.com/</a:t>
            </a:r>
            <a:endParaRPr lang="en-US" dirty="0"/>
          </a:p>
          <a:p>
            <a:pPr lvl="0"/>
            <a:r>
              <a:rPr lang="en-US" dirty="0">
                <a:solidFill>
                  <a:schemeClr val="bg2">
                    <a:lumMod val="25000"/>
                  </a:schemeClr>
                </a:solidFill>
              </a:rPr>
              <a:t>Email:</a:t>
            </a:r>
            <a:r>
              <a:rPr lang="en-US" dirty="0"/>
              <a:t>  </a:t>
            </a:r>
            <a:r>
              <a:rPr lang="en-US" dirty="0">
                <a:hlinkClick r:id="rId7"/>
              </a:rPr>
              <a:t>sbir-sttr@science.doe.gov</a:t>
            </a:r>
            <a:r>
              <a:rPr lang="en-US" dirty="0"/>
              <a:t> </a:t>
            </a:r>
          </a:p>
          <a:p>
            <a:pPr lvl="0"/>
            <a:r>
              <a:rPr lang="en-US" dirty="0">
                <a:solidFill>
                  <a:schemeClr val="bg2">
                    <a:lumMod val="25000"/>
                  </a:schemeClr>
                </a:solidFill>
              </a:rPr>
              <a:t>Phone: (301) 903-5707</a:t>
            </a:r>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19</a:t>
            </a:fld>
            <a:endParaRPr lang="en-US" dirty="0">
              <a:solidFill>
                <a:prstClr val="black">
                  <a:tint val="75000"/>
                </a:prstClr>
              </a:solidFill>
            </a:endParaRPr>
          </a:p>
        </p:txBody>
      </p:sp>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2022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1-6 &amp; 21-23</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16, 2021</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4959602"/>
              </p:ext>
            </p:extLst>
          </p:nvPr>
        </p:nvGraphicFramePr>
        <p:xfrm>
          <a:off x="323161" y="2362200"/>
          <a:ext cx="8363639" cy="185420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600" dirty="0"/>
                        <a:t>Topics Introduction</a:t>
                      </a:r>
                    </a:p>
                  </a:txBody>
                  <a:tcPr/>
                </a:tc>
                <a:tc>
                  <a:txBody>
                    <a:bodyPr/>
                    <a:lstStyle/>
                    <a:p>
                      <a:pPr algn="ctr"/>
                      <a:r>
                        <a:rPr lang="en-US" sz="1600" dirty="0"/>
                        <a:t>DOE SBIR/STTR Programs Office</a:t>
                      </a:r>
                    </a:p>
                  </a:txBody>
                  <a:tcPr/>
                </a:tc>
                <a:extLst>
                  <a:ext uri="{0D108BD9-81ED-4DB2-BD59-A6C34878D82A}">
                    <a16:rowId xmlns:a16="http://schemas.microsoft.com/office/drawing/2014/main" val="10000"/>
                  </a:ext>
                </a:extLst>
              </a:tr>
              <a:tr h="370840">
                <a:tc>
                  <a:txBody>
                    <a:bodyPr/>
                    <a:lstStyle/>
                    <a:p>
                      <a:pPr algn="r"/>
                      <a:r>
                        <a:rPr lang="en-US" sz="1600" dirty="0"/>
                        <a:t>Topic 1</a:t>
                      </a:r>
                      <a:r>
                        <a:rPr lang="en-US" sz="1600" baseline="0" dirty="0"/>
                        <a:t> </a:t>
                      </a:r>
                      <a:r>
                        <a:rPr lang="en-US" sz="16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Office of Cyber Security, Energy Security, and Emergency Response (CESER)</a:t>
                      </a:r>
                    </a:p>
                  </a:txBody>
                  <a:tcPr/>
                </a:tc>
                <a:extLst>
                  <a:ext uri="{0D108BD9-81ED-4DB2-BD59-A6C34878D82A}">
                    <a16:rowId xmlns:a16="http://schemas.microsoft.com/office/drawing/2014/main" val="10002"/>
                  </a:ext>
                </a:extLst>
              </a:tr>
              <a:tr h="370840">
                <a:tc>
                  <a:txBody>
                    <a:bodyPr/>
                    <a:lstStyle/>
                    <a:p>
                      <a:pPr algn="r"/>
                      <a:r>
                        <a:rPr lang="en-US" sz="1600" dirty="0"/>
                        <a:t>Topics 2</a:t>
                      </a:r>
                      <a:r>
                        <a:rPr lang="en-US" sz="1600" baseline="0" dirty="0"/>
                        <a:t> – 4</a:t>
                      </a:r>
                      <a:endParaRPr lang="en-US" sz="1600" dirty="0"/>
                    </a:p>
                  </a:txBody>
                  <a:tcPr/>
                </a:tc>
                <a:tc>
                  <a:txBody>
                    <a:bodyPr/>
                    <a:lstStyle/>
                    <a:p>
                      <a:r>
                        <a:rPr lang="en-US" sz="1600" dirty="0"/>
                        <a:t>Office of Defense Nuclear Nonproliferation (NNSA)</a:t>
                      </a:r>
                    </a:p>
                  </a:txBody>
                  <a:tcPr/>
                </a:tc>
                <a:extLst>
                  <a:ext uri="{0D108BD9-81ED-4DB2-BD59-A6C34878D82A}">
                    <a16:rowId xmlns:a16="http://schemas.microsoft.com/office/drawing/2014/main" val="10003"/>
                  </a:ext>
                </a:extLst>
              </a:tr>
              <a:tr h="370840">
                <a:tc>
                  <a:txBody>
                    <a:bodyPr/>
                    <a:lstStyle/>
                    <a:p>
                      <a:pPr algn="r"/>
                      <a:r>
                        <a:rPr lang="en-US" sz="1600" dirty="0"/>
                        <a:t>Topics 5 – 6 </a:t>
                      </a:r>
                    </a:p>
                  </a:txBody>
                  <a:tcPr/>
                </a:tc>
                <a:tc>
                  <a:txBody>
                    <a:bodyPr/>
                    <a:lstStyle/>
                    <a:p>
                      <a:r>
                        <a:rPr lang="en-US" sz="1600" dirty="0"/>
                        <a:t>Office of Electricity (OE)</a:t>
                      </a:r>
                    </a:p>
                  </a:txBody>
                  <a:tcPr/>
                </a:tc>
                <a:extLst>
                  <a:ext uri="{0D108BD9-81ED-4DB2-BD59-A6C34878D82A}">
                    <a16:rowId xmlns:a16="http://schemas.microsoft.com/office/drawing/2014/main" val="3900965163"/>
                  </a:ext>
                </a:extLst>
              </a:tr>
              <a:tr h="370840">
                <a:tc>
                  <a:txBody>
                    <a:bodyPr/>
                    <a:lstStyle/>
                    <a:p>
                      <a:pPr algn="r"/>
                      <a:r>
                        <a:rPr lang="en-US" sz="1600" dirty="0"/>
                        <a:t> Topics 21–23 </a:t>
                      </a:r>
                    </a:p>
                  </a:txBody>
                  <a:tcPr/>
                </a:tc>
                <a:tc>
                  <a:txBody>
                    <a:bodyPr/>
                    <a:lstStyle/>
                    <a:p>
                      <a:r>
                        <a:rPr lang="en-US" sz="1600" dirty="0"/>
                        <a:t>Office of Fossil Energy and Carbon Management (FECM)</a:t>
                      </a:r>
                    </a:p>
                  </a:txBody>
                  <a:tcPr/>
                </a:tc>
                <a:extLst>
                  <a:ext uri="{0D108BD9-81ED-4DB2-BD59-A6C34878D82A}">
                    <a16:rowId xmlns:a16="http://schemas.microsoft.com/office/drawing/2014/main" val="1823740159"/>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2022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55640576"/>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8,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30</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3 January,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20,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22</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3,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4800600" y="1043200"/>
            <a:ext cx="32766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2022)</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308324"/>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2126295" y="2980631"/>
            <a:ext cx="7017705" cy="3457766"/>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FY22 Phase I Release 2  FOA will be issued on </a:t>
            </a:r>
            <a:r>
              <a:rPr lang="en-US" sz="1800" b="1" dirty="0">
                <a:solidFill>
                  <a:srgbClr val="FF0000"/>
                </a:solidFill>
              </a:rPr>
              <a:t>December 13</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17</a:t>
            </a:r>
            <a:r>
              <a:rPr lang="en-US" sz="1800" b="1" baseline="30000" dirty="0">
                <a:solidFill>
                  <a:srgbClr val="FF0000"/>
                </a:solidFill>
              </a:rPr>
              <a:t>th</a:t>
            </a:r>
            <a:r>
              <a:rPr lang="en-US" sz="1800" b="1" dirty="0">
                <a:solidFill>
                  <a:srgbClr val="FF0000"/>
                </a:solidFill>
              </a:rPr>
              <a:t> </a:t>
            </a:r>
          </a:p>
          <a:p>
            <a:pPr lvl="1"/>
            <a:r>
              <a:rPr lang="en-US" sz="1600" dirty="0"/>
              <a:t>Overview of the FY 2022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01: ENERGY SYSTEMS CYBERSECURITY</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a.	Actionable Cyber Intelligence</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Walter </a:t>
            </a:r>
            <a:r>
              <a:rPr lang="en-US" sz="2000" dirty="0" err="1">
                <a:solidFill>
                  <a:schemeClr val="tx1"/>
                </a:solidFill>
                <a:latin typeface="Arial Narrow" panose="020B0606020202030204" pitchFamily="34" charset="0"/>
              </a:rPr>
              <a:t>Yamben</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Walter.Yamben@netl.doe.gov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58769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25776</TotalTime>
  <Words>2001</Words>
  <Application>Microsoft Office PowerPoint</Application>
  <PresentationFormat>On-screen Show (4:3)</PresentationFormat>
  <Paragraphs>237</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2022 Phase I Release 2 Funding Opportunity Announcement  Topics 1-6 &amp; 21-23 </vt:lpstr>
      <vt:lpstr>TODAY’S AGENDA</vt:lpstr>
      <vt:lpstr>FY 2022 Phase I Schedule</vt:lpstr>
      <vt:lpstr>Phase I Funding Opportunity Announcements Participating DOE Programs (FY 2022)</vt:lpstr>
      <vt:lpstr>Funding Opportunity Announcement (FOA) Webinar</vt:lpstr>
      <vt:lpstr>Topic Basics</vt:lpstr>
      <vt:lpstr>Example Topic</vt:lpstr>
      <vt:lpstr>Topic 01: ENERGY SYSTEMS CYBERSECURITY</vt:lpstr>
      <vt:lpstr>Topic 02: ALTERNATIVE RADIOLOGICAL SOURCE TECHNOLOGIES</vt:lpstr>
      <vt:lpstr>Topic 03: RADIATION DETECTION MATERIALS</vt:lpstr>
      <vt:lpstr>Topic 04: ADDITIVE MANUFACTURING TECHNIQUES FOR SPACE APPLICATIONS </vt:lpstr>
      <vt:lpstr>Topic 05: ADVANCED GRID TECHNOLOGIES</vt:lpstr>
      <vt:lpstr>Topic 06: ADVANCED ENERGY STORAGE AND POWER CONVERSION SYSTEM FOR ENERGY EQUITY</vt:lpstr>
      <vt:lpstr>Topic 21: INNOVATIVE ENERGY SYSTEMS</vt:lpstr>
      <vt:lpstr>Topic 21: INNOVATIVE ENERGY SYSTEMS (CONTINUED)</vt:lpstr>
      <vt:lpstr>Topic 22: CARBON CAPTURE AND REMOVAL </vt:lpstr>
      <vt:lpstr>Topic 23: CARBON MANAGEMENT  </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Zina Alyoussif</cp:lastModifiedBy>
  <cp:revision>1405</cp:revision>
  <cp:lastPrinted>2020-07-20T18:30:45Z</cp:lastPrinted>
  <dcterms:created xsi:type="dcterms:W3CDTF">2013-10-31T23:38:00Z</dcterms:created>
  <dcterms:modified xsi:type="dcterms:W3CDTF">2021-11-17T15:51:53Z</dcterms:modified>
</cp:coreProperties>
</file>